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72" r:id="rId5"/>
    <p:sldId id="282" r:id="rId6"/>
    <p:sldId id="278" r:id="rId7"/>
    <p:sldId id="279" r:id="rId8"/>
    <p:sldId id="280" r:id="rId9"/>
    <p:sldId id="281" r:id="rId10"/>
    <p:sldId id="283" r:id="rId11"/>
    <p:sldId id="284" r:id="rId12"/>
    <p:sldId id="285" r:id="rId13"/>
    <p:sldId id="286" r:id="rId14"/>
    <p:sldId id="287" r:id="rId15"/>
    <p:sldId id="270" r:id="rId16"/>
  </p:sldIdLst>
  <p:sldSz cx="9144000" cy="6858000" type="screen4x3"/>
  <p:notesSz cx="6858000" cy="9144000"/>
  <p:defaultTextStyle>
    <a:defPPr>
      <a:defRPr lang="zh-CN"/>
    </a:defPPr>
    <a:lvl1pPr algn="l" rtl="0" fontAlgn="base">
      <a:spcBef>
        <a:spcPct val="0"/>
      </a:spcBef>
      <a:spcAft>
        <a:spcPct val="0"/>
      </a:spcAft>
      <a:buFont typeface="Arial" charset="0"/>
      <a:defRPr kern="1200">
        <a:solidFill>
          <a:schemeClr val="tx1"/>
        </a:solidFill>
        <a:latin typeface="Arial" charset="0"/>
        <a:ea typeface="宋体" pitchFamily="2" charset="-122"/>
        <a:cs typeface="+mn-cs"/>
      </a:defRPr>
    </a:lvl1pPr>
    <a:lvl2pPr marL="457200" algn="l" rtl="0" fontAlgn="base">
      <a:spcBef>
        <a:spcPct val="0"/>
      </a:spcBef>
      <a:spcAft>
        <a:spcPct val="0"/>
      </a:spcAft>
      <a:buFont typeface="Arial" charset="0"/>
      <a:defRPr kern="1200">
        <a:solidFill>
          <a:schemeClr val="tx1"/>
        </a:solidFill>
        <a:latin typeface="Arial" charset="0"/>
        <a:ea typeface="宋体" pitchFamily="2" charset="-122"/>
        <a:cs typeface="+mn-cs"/>
      </a:defRPr>
    </a:lvl2pPr>
    <a:lvl3pPr marL="914400" algn="l" rtl="0" fontAlgn="base">
      <a:spcBef>
        <a:spcPct val="0"/>
      </a:spcBef>
      <a:spcAft>
        <a:spcPct val="0"/>
      </a:spcAft>
      <a:buFont typeface="Arial" charset="0"/>
      <a:defRPr kern="1200">
        <a:solidFill>
          <a:schemeClr val="tx1"/>
        </a:solidFill>
        <a:latin typeface="Arial" charset="0"/>
        <a:ea typeface="宋体" pitchFamily="2" charset="-122"/>
        <a:cs typeface="+mn-cs"/>
      </a:defRPr>
    </a:lvl3pPr>
    <a:lvl4pPr marL="1371600" algn="l" rtl="0" fontAlgn="base">
      <a:spcBef>
        <a:spcPct val="0"/>
      </a:spcBef>
      <a:spcAft>
        <a:spcPct val="0"/>
      </a:spcAft>
      <a:buFont typeface="Arial" charset="0"/>
      <a:defRPr kern="1200">
        <a:solidFill>
          <a:schemeClr val="tx1"/>
        </a:solidFill>
        <a:latin typeface="Arial" charset="0"/>
        <a:ea typeface="宋体" pitchFamily="2" charset="-122"/>
        <a:cs typeface="+mn-cs"/>
      </a:defRPr>
    </a:lvl4pPr>
    <a:lvl5pPr marL="1828800" algn="l" rtl="0" fontAlgn="base">
      <a:spcBef>
        <a:spcPct val="0"/>
      </a:spcBef>
      <a:spcAft>
        <a:spcPct val="0"/>
      </a:spcAft>
      <a:buFont typeface="Arial" charset="0"/>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78" y="-82"/>
      </p:cViewPr>
      <p:guideLst>
        <p:guide orient="horz" pos="219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___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___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A.叙述事实但巧妙地绕过对自己不利的内容</c:v>
                </c:pt>
                <c:pt idx="1">
                  <c:v>B.撒谎并夸夸其谈　</c:v>
                </c:pt>
              </c:strCache>
            </c:strRef>
          </c:cat>
          <c:val>
            <c:numRef>
              <c:f>Sheet1!$B$2:$B$3</c:f>
              <c:numCache>
                <c:formatCode>General</c:formatCode>
                <c:ptCount val="2"/>
                <c:pt idx="0">
                  <c:v>63</c:v>
                </c:pt>
                <c:pt idx="1">
                  <c:v>37</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spPr>
    <a:noFill/>
    <a:ln>
      <a:noFill/>
    </a:ln>
  </c:spPr>
  <c:txPr>
    <a:bodyPr/>
    <a:lstStyle/>
    <a:p>
      <a:pPr>
        <a:defRPr sz="1799"/>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A.选择帮助        </c:v>
                </c:pt>
                <c:pt idx="1">
                  <c:v>B.不予帮助   </c:v>
                </c:pt>
              </c:strCache>
            </c:strRef>
          </c:cat>
          <c:val>
            <c:numRef>
              <c:f>Sheet1!$B$2:$B$3</c:f>
              <c:numCache>
                <c:formatCode>General</c:formatCode>
                <c:ptCount val="2"/>
                <c:pt idx="0">
                  <c:v>68</c:v>
                </c:pt>
                <c:pt idx="1">
                  <c:v>32</c:v>
                </c:pt>
              </c:numCache>
            </c:numRef>
          </c:val>
        </c:ser>
        <c:dLbls>
          <c:showLegendKey val="0"/>
          <c:showVal val="0"/>
          <c:showCatName val="0"/>
          <c:showSerName val="0"/>
          <c:showPercent val="0"/>
          <c:showBubbleSize val="0"/>
          <c:showLeaderLines val="1"/>
        </c:dLbls>
      </c:pie3DChart>
      <c:spPr>
        <a:noFill/>
        <a:ln w="25391">
          <a:noFill/>
        </a:ln>
      </c:spPr>
    </c:plotArea>
    <c:legend>
      <c:legendPos val="t"/>
      <c:layout>
        <c:manualLayout>
          <c:xMode val="edge"/>
          <c:yMode val="edge"/>
          <c:x val="0.05"/>
          <c:y val="1.6112787823130647E-2"/>
          <c:w val="0.80419161676646722"/>
          <c:h val="0.16409986291443115"/>
        </c:manualLayou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A.选择坦诚           </c:v>
                </c:pt>
                <c:pt idx="1">
                  <c:v>B.选择隐瞒</c:v>
                </c:pt>
              </c:strCache>
            </c:strRef>
          </c:cat>
          <c:val>
            <c:numRef>
              <c:f>Sheet1!$B$2:$B$3</c:f>
              <c:numCache>
                <c:formatCode>General</c:formatCode>
                <c:ptCount val="2"/>
                <c:pt idx="0">
                  <c:v>80</c:v>
                </c:pt>
                <c:pt idx="1">
                  <c:v>20</c:v>
                </c:pt>
              </c:numCache>
            </c:numRef>
          </c:val>
        </c:ser>
        <c:dLbls>
          <c:showLegendKey val="0"/>
          <c:showVal val="0"/>
          <c:showCatName val="0"/>
          <c:showSerName val="0"/>
          <c:showPercent val="0"/>
          <c:showBubbleSize val="0"/>
          <c:showLeaderLines val="1"/>
        </c:dLbls>
      </c:pie3DChart>
      <c:spPr>
        <a:noFill/>
        <a:ln w="25391">
          <a:noFill/>
        </a:ln>
      </c:spPr>
    </c:plotArea>
    <c:legend>
      <c:legendPos val="t"/>
      <c:layout>
        <c:manualLayout>
          <c:xMode val="edge"/>
          <c:yMode val="edge"/>
          <c:x val="0.05"/>
          <c:y val="1.6112787823130647E-2"/>
          <c:w val="0.684431137724551"/>
          <c:h val="0.16409986291443115"/>
        </c:manualLayou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A.选择让小女孩开枪</c:v>
                </c:pt>
                <c:pt idx="1">
                  <c:v>B.让小女孩独自离开</c:v>
                </c:pt>
              </c:strCache>
            </c:strRef>
          </c:cat>
          <c:val>
            <c:numRef>
              <c:f>Sheet1!$B$2:$B$3</c:f>
              <c:numCache>
                <c:formatCode>General</c:formatCode>
                <c:ptCount val="2"/>
                <c:pt idx="0">
                  <c:v>63</c:v>
                </c:pt>
                <c:pt idx="1">
                  <c:v>37</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A.选择救助                    </c:v>
                </c:pt>
                <c:pt idx="1">
                  <c:v>B.不为他冒险</c:v>
                </c:pt>
              </c:strCache>
            </c:strRef>
          </c:cat>
          <c:val>
            <c:numRef>
              <c:f>Sheet1!$B$2:$B$3</c:f>
              <c:numCache>
                <c:formatCode>General</c:formatCode>
                <c:ptCount val="2"/>
                <c:pt idx="0">
                  <c:v>47</c:v>
                </c:pt>
                <c:pt idx="1">
                  <c:v>53</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spPr>
    <a:noFill/>
    <a:ln>
      <a:noFill/>
    </a:ln>
  </c:spPr>
  <c:txPr>
    <a:bodyPr/>
    <a:lstStyle/>
    <a:p>
      <a:pPr>
        <a:defRPr sz="1799"/>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A.保持中立或者不示好</c:v>
                </c:pt>
                <c:pt idx="1">
                  <c:v>B.向他示好</c:v>
                </c:pt>
              </c:strCache>
            </c:strRef>
          </c:cat>
          <c:val>
            <c:numRef>
              <c:f>Sheet1!$B$2:$B$3</c:f>
              <c:numCache>
                <c:formatCode>General</c:formatCode>
                <c:ptCount val="2"/>
                <c:pt idx="0">
                  <c:v>48</c:v>
                </c:pt>
                <c:pt idx="1">
                  <c:v>52</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A.选择救助</c:v>
                </c:pt>
                <c:pt idx="1">
                  <c:v>B.弃他而去</c:v>
                </c:pt>
              </c:strCache>
            </c:strRef>
          </c:cat>
          <c:val>
            <c:numRef>
              <c:f>Sheet1!$B$2:$B$3</c:f>
              <c:numCache>
                <c:formatCode>General</c:formatCode>
                <c:ptCount val="2"/>
                <c:pt idx="0">
                  <c:v>80</c:v>
                </c:pt>
                <c:pt idx="1">
                  <c:v>20</c:v>
                </c:pt>
              </c:numCache>
            </c:numRef>
          </c:val>
        </c:ser>
        <c:dLbls>
          <c:showLegendKey val="0"/>
          <c:showVal val="0"/>
          <c:showCatName val="0"/>
          <c:showSerName val="0"/>
          <c:showPercent val="0"/>
          <c:showBubbleSize val="0"/>
          <c:showLeaderLines val="1"/>
        </c:dLbls>
      </c:pie3DChart>
      <c:spPr>
        <a:noFill/>
        <a:ln w="25391">
          <a:noFill/>
        </a:ln>
      </c:spPr>
    </c:plotArea>
    <c:legend>
      <c:legendPos val="t"/>
      <c:layout>
        <c:manualLayout>
          <c:xMode val="edge"/>
          <c:yMode val="edge"/>
          <c:x val="0.05"/>
          <c:y val="1.6112787823130647E-2"/>
          <c:w val="0.66646706586826343"/>
          <c:h val="0.16492199571044602"/>
        </c:manualLayou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A.不亲手杀掉               </c:v>
                </c:pt>
                <c:pt idx="1">
                  <c:v>B.亲手杀掉</c:v>
                </c:pt>
              </c:strCache>
            </c:strRef>
          </c:cat>
          <c:val>
            <c:numRef>
              <c:f>Sheet1!$B$2:$B$3</c:f>
              <c:numCache>
                <c:formatCode>General</c:formatCode>
                <c:ptCount val="2"/>
                <c:pt idx="0">
                  <c:v>68</c:v>
                </c:pt>
                <c:pt idx="1">
                  <c:v>32</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A.不偷                                  </c:v>
                </c:pt>
                <c:pt idx="1">
                  <c:v>B.偷</c:v>
                </c:pt>
              </c:strCache>
            </c:strRef>
          </c:cat>
          <c:val>
            <c:numRef>
              <c:f>Sheet1!$B$2:$B$3</c:f>
              <c:numCache>
                <c:formatCode>General</c:formatCode>
                <c:ptCount val="2"/>
                <c:pt idx="0">
                  <c:v>44</c:v>
                </c:pt>
                <c:pt idx="1">
                  <c:v>56</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A.给自己争取时间</c:v>
                </c:pt>
                <c:pt idx="1">
                  <c:v>B.用枪解决他然后逃生</c:v>
                </c:pt>
              </c:strCache>
            </c:strRef>
          </c:cat>
          <c:val>
            <c:numRef>
              <c:f>Sheet1!$B$2:$B$3</c:f>
              <c:numCache>
                <c:formatCode>General</c:formatCode>
                <c:ptCount val="2"/>
                <c:pt idx="0">
                  <c:v>59</c:v>
                </c:pt>
                <c:pt idx="1">
                  <c:v>41</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6"/>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A.选择撇开她             </c:v>
                </c:pt>
                <c:pt idx="1">
                  <c:v>B.继续并肩作战</c:v>
                </c:pt>
              </c:strCache>
            </c:strRef>
          </c:cat>
          <c:val>
            <c:numRef>
              <c:f>Sheet1!$B$2:$B$3</c:f>
              <c:numCache>
                <c:formatCode>General</c:formatCode>
                <c:ptCount val="2"/>
                <c:pt idx="0">
                  <c:v>42</c:v>
                </c:pt>
                <c:pt idx="1">
                  <c:v>58</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销售额</c:v>
                </c:pt>
              </c:strCache>
            </c:strRef>
          </c:tx>
          <c:explosion val="25"/>
          <c:dPt>
            <c:idx val="0"/>
            <c:bubble3D val="0"/>
          </c:dPt>
          <c:dPt>
            <c:idx val="1"/>
            <c:bubble3D val="0"/>
          </c:dPt>
          <c:dLbls>
            <c:txPr>
              <a:bodyPr/>
              <a:lstStyle/>
              <a:p>
                <a:pPr>
                  <a:defRPr sz="1999"/>
                </a:pPr>
                <a:endParaRPr lang="zh-CN"/>
              </a:p>
            </c:txPr>
            <c:showLegendKey val="0"/>
            <c:showVal val="0"/>
            <c:showCatName val="0"/>
            <c:showSerName val="0"/>
            <c:showPercent val="1"/>
            <c:showBubbleSize val="0"/>
            <c:showLeaderLines val="1"/>
          </c:dLbls>
          <c:cat>
            <c:strRef>
              <c:f>Sheet1!$A$2:$A$3</c:f>
              <c:strCache>
                <c:ptCount val="2"/>
                <c:pt idx="0">
                  <c:v>A.选择救助他             </c:v>
                </c:pt>
                <c:pt idx="1">
                  <c:v>B.选择抛弃他</c:v>
                </c:pt>
              </c:strCache>
            </c:strRef>
          </c:cat>
          <c:val>
            <c:numRef>
              <c:f>Sheet1!$B$2:$B$3</c:f>
              <c:numCache>
                <c:formatCode>General</c:formatCode>
                <c:ptCount val="2"/>
                <c:pt idx="0">
                  <c:v>66</c:v>
                </c:pt>
                <c:pt idx="1">
                  <c:v>34</c:v>
                </c:pt>
              </c:numCache>
            </c:numRef>
          </c:val>
        </c:ser>
        <c:dLbls>
          <c:showLegendKey val="0"/>
          <c:showVal val="0"/>
          <c:showCatName val="0"/>
          <c:showSerName val="0"/>
          <c:showPercent val="0"/>
          <c:showBubbleSize val="0"/>
          <c:showLeaderLines val="1"/>
        </c:dLbls>
      </c:pie3DChart>
      <c:spPr>
        <a:noFill/>
        <a:ln w="25391">
          <a:noFill/>
        </a:ln>
      </c:spPr>
    </c:plotArea>
    <c:legend>
      <c:legendPos val="t"/>
      <c:layout/>
      <c:overlay val="0"/>
      <c:txPr>
        <a:bodyPr/>
        <a:lstStyle/>
        <a:p>
          <a:pPr>
            <a:defRPr sz="1999"/>
          </a:pPr>
          <a:endParaRPr lang="zh-CN"/>
        </a:p>
      </c:txPr>
    </c:legend>
    <c:plotVisOnly val="1"/>
    <c:dispBlanksAs val="gap"/>
    <c:showDLblsOverMax val="0"/>
  </c:chart>
  <c:txPr>
    <a:bodyPr/>
    <a:lstStyle/>
    <a:p>
      <a:pPr>
        <a:defRPr sz="1799"/>
      </a:pPr>
      <a:endParaRPr lang="zh-CN"/>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pPr>
              <a:defRPr/>
            </a:pPr>
            <a:endParaRPr lang="zh-CN" altLang="zh-CN"/>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zh-CN" altLang="zh-CN"/>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pPr>
              <a:defRPr/>
            </a:pPr>
            <a:fld id="{FE4EF4E3-BCCF-451B-A1A9-5984847161A5}" type="slidenum">
              <a:rPr lang="zh-CN" altLang="zh-CN" smtClean="0"/>
              <a:pPr>
                <a:defRPr/>
              </a:pPr>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zh-CN" altLang="zh-CN"/>
          </a:p>
        </p:txBody>
      </p:sp>
      <p:sp>
        <p:nvSpPr>
          <p:cNvPr id="5" name="页脚占位符 4"/>
          <p:cNvSpPr>
            <a:spLocks noGrp="1"/>
          </p:cNvSpPr>
          <p:nvPr>
            <p:ph type="ftr" sz="quarter" idx="11"/>
          </p:nvPr>
        </p:nvSpPr>
        <p:spPr/>
        <p:txBody>
          <a:bodyPr/>
          <a:lstStyle>
            <a:extLst/>
          </a:lstStyle>
          <a:p>
            <a:pPr>
              <a:defRPr/>
            </a:pPr>
            <a:endParaRPr lang="zh-CN" altLang="zh-CN"/>
          </a:p>
        </p:txBody>
      </p:sp>
      <p:sp>
        <p:nvSpPr>
          <p:cNvPr id="6" name="灯片编号占位符 5"/>
          <p:cNvSpPr>
            <a:spLocks noGrp="1"/>
          </p:cNvSpPr>
          <p:nvPr>
            <p:ph type="sldNum" sz="quarter" idx="12"/>
          </p:nvPr>
        </p:nvSpPr>
        <p:spPr/>
        <p:txBody>
          <a:bodyPr/>
          <a:lstStyle>
            <a:extLst/>
          </a:lstStyle>
          <a:p>
            <a:pPr>
              <a:defRPr/>
            </a:pPr>
            <a:fld id="{1E589788-C5BD-4C26-8A71-509112ED5E69}" type="slidenum">
              <a:rPr lang="zh-CN" altLang="zh-CN" smtClean="0"/>
              <a:pPr>
                <a:defRPr/>
              </a:pPr>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zh-CN" altLang="zh-CN"/>
          </a:p>
        </p:txBody>
      </p:sp>
      <p:sp>
        <p:nvSpPr>
          <p:cNvPr id="5" name="页脚占位符 4"/>
          <p:cNvSpPr>
            <a:spLocks noGrp="1"/>
          </p:cNvSpPr>
          <p:nvPr>
            <p:ph type="ftr" sz="quarter" idx="11"/>
          </p:nvPr>
        </p:nvSpPr>
        <p:spPr/>
        <p:txBody>
          <a:bodyPr/>
          <a:lstStyle>
            <a:extLst/>
          </a:lstStyle>
          <a:p>
            <a:pPr>
              <a:defRPr/>
            </a:pPr>
            <a:endParaRPr lang="zh-CN" altLang="zh-CN"/>
          </a:p>
        </p:txBody>
      </p:sp>
      <p:sp>
        <p:nvSpPr>
          <p:cNvPr id="6" name="灯片编号占位符 5"/>
          <p:cNvSpPr>
            <a:spLocks noGrp="1"/>
          </p:cNvSpPr>
          <p:nvPr>
            <p:ph type="sldNum" sz="quarter" idx="12"/>
          </p:nvPr>
        </p:nvSpPr>
        <p:spPr/>
        <p:txBody>
          <a:bodyPr/>
          <a:lstStyle>
            <a:extLst/>
          </a:lstStyle>
          <a:p>
            <a:pPr>
              <a:defRPr/>
            </a:pPr>
            <a:fld id="{F0E66ADB-5FB0-45D2-8484-1DD2D7EF2711}" type="slidenum">
              <a:rPr lang="zh-CN" altLang="zh-CN" smtClean="0"/>
              <a:pPr>
                <a:defRPr/>
              </a:pPr>
              <a:t>‹#›</a:t>
            </a:fld>
            <a:endParaRPr lang="zh-CN"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标题，文本与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图表占位符 3"/>
          <p:cNvSpPr>
            <a:spLocks noGrp="1"/>
          </p:cNvSpPr>
          <p:nvPr>
            <p:ph type="chart" sz="half" idx="2"/>
          </p:nvPr>
        </p:nvSpPr>
        <p:spPr>
          <a:xfrm>
            <a:off x="4648200" y="1600200"/>
            <a:ext cx="4038600" cy="4525963"/>
          </a:xfrm>
        </p:spPr>
        <p:txBody>
          <a:bodyPr/>
          <a:lstStyle/>
          <a:p>
            <a:pPr lvl="0"/>
            <a:endParaRPr lang="zh-CN" alt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B5E955FE-8C03-4E67-9328-2DFDB9157A83}" type="slidenum">
              <a:rPr lang="zh-CN" altLang="zh-CN"/>
              <a:pPr>
                <a:defRPr/>
              </a:pPr>
              <a:t>‹#›</a:t>
            </a:fld>
            <a:endParaRPr lang="zh-CN" altLang="zh-CN"/>
          </a:p>
        </p:txBody>
      </p:sp>
    </p:spTree>
    <p:extLst>
      <p:ext uri="{BB962C8B-B14F-4D97-AF65-F5344CB8AC3E}">
        <p14:creationId xmlns:p14="http://schemas.microsoft.com/office/powerpoint/2010/main" val="71847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pPr>
              <a:defRPr/>
            </a:pPr>
            <a:endParaRPr lang="zh-CN" altLang="zh-CN"/>
          </a:p>
        </p:txBody>
      </p:sp>
      <p:sp>
        <p:nvSpPr>
          <p:cNvPr id="5" name="页脚占位符 4"/>
          <p:cNvSpPr>
            <a:spLocks noGrp="1"/>
          </p:cNvSpPr>
          <p:nvPr>
            <p:ph type="ftr" sz="quarter" idx="11"/>
          </p:nvPr>
        </p:nvSpPr>
        <p:spPr/>
        <p:txBody>
          <a:bodyPr/>
          <a:lstStyle>
            <a:extLst/>
          </a:lstStyle>
          <a:p>
            <a:pPr>
              <a:defRPr/>
            </a:pPr>
            <a:endParaRPr lang="zh-CN" altLang="zh-CN"/>
          </a:p>
        </p:txBody>
      </p:sp>
      <p:sp>
        <p:nvSpPr>
          <p:cNvPr id="6" name="灯片编号占位符 5"/>
          <p:cNvSpPr>
            <a:spLocks noGrp="1"/>
          </p:cNvSpPr>
          <p:nvPr>
            <p:ph type="sldNum" sz="quarter" idx="12"/>
          </p:nvPr>
        </p:nvSpPr>
        <p:spPr/>
        <p:txBody>
          <a:bodyPr/>
          <a:lstStyle>
            <a:extLst/>
          </a:lstStyle>
          <a:p>
            <a:pPr>
              <a:defRPr/>
            </a:pPr>
            <a:fld id="{962C00C1-8960-4BF6-A03B-68CDEC6FCEF6}" type="slidenum">
              <a:rPr lang="zh-CN" altLang="zh-CN" smtClean="0"/>
              <a:pPr>
                <a:defRPr/>
              </a:pPr>
              <a:t>‹#›</a:t>
            </a:fld>
            <a:endParaRPr lang="zh-CN" altLang="zh-CN"/>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pPr>
              <a:defRPr/>
            </a:pPr>
            <a:endParaRPr lang="zh-CN" altLang="zh-CN"/>
          </a:p>
        </p:txBody>
      </p:sp>
      <p:sp>
        <p:nvSpPr>
          <p:cNvPr id="5" name="页脚占位符 4"/>
          <p:cNvSpPr>
            <a:spLocks noGrp="1"/>
          </p:cNvSpPr>
          <p:nvPr>
            <p:ph type="ftr" sz="quarter" idx="11"/>
          </p:nvPr>
        </p:nvSpPr>
        <p:spPr/>
        <p:txBody>
          <a:bodyPr/>
          <a:lstStyle>
            <a:extLst/>
          </a:lstStyle>
          <a:p>
            <a:pPr>
              <a:defRPr/>
            </a:pPr>
            <a:endParaRPr lang="zh-CN" altLang="zh-CN"/>
          </a:p>
        </p:txBody>
      </p:sp>
      <p:sp>
        <p:nvSpPr>
          <p:cNvPr id="6" name="灯片编号占位符 5"/>
          <p:cNvSpPr>
            <a:spLocks noGrp="1"/>
          </p:cNvSpPr>
          <p:nvPr>
            <p:ph type="sldNum" sz="quarter" idx="12"/>
          </p:nvPr>
        </p:nvSpPr>
        <p:spPr/>
        <p:txBody>
          <a:bodyPr/>
          <a:lstStyle>
            <a:extLst/>
          </a:lstStyle>
          <a:p>
            <a:pPr>
              <a:defRPr/>
            </a:pPr>
            <a:fld id="{1E69EEF0-1354-4860-8B69-16E9A9960A81}" type="slidenum">
              <a:rPr lang="zh-CN" altLang="zh-CN" smtClean="0"/>
              <a:pPr>
                <a:defRPr/>
              </a:pPr>
              <a:t>‹#›</a:t>
            </a:fld>
            <a:endParaRPr lang="zh-CN" altLang="zh-CN"/>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pPr>
              <a:defRPr/>
            </a:pPr>
            <a:endParaRPr lang="zh-CN" altLang="zh-CN"/>
          </a:p>
        </p:txBody>
      </p:sp>
      <p:sp>
        <p:nvSpPr>
          <p:cNvPr id="6" name="页脚占位符 5"/>
          <p:cNvSpPr>
            <a:spLocks noGrp="1"/>
          </p:cNvSpPr>
          <p:nvPr>
            <p:ph type="ftr" sz="quarter" idx="11"/>
          </p:nvPr>
        </p:nvSpPr>
        <p:spPr/>
        <p:txBody>
          <a:bodyPr/>
          <a:lstStyle>
            <a:extLst/>
          </a:lstStyle>
          <a:p>
            <a:pPr>
              <a:defRPr/>
            </a:pPr>
            <a:endParaRPr lang="zh-CN" altLang="zh-CN"/>
          </a:p>
        </p:txBody>
      </p:sp>
      <p:sp>
        <p:nvSpPr>
          <p:cNvPr id="7" name="灯片编号占位符 6"/>
          <p:cNvSpPr>
            <a:spLocks noGrp="1"/>
          </p:cNvSpPr>
          <p:nvPr>
            <p:ph type="sldNum" sz="quarter" idx="12"/>
          </p:nvPr>
        </p:nvSpPr>
        <p:spPr/>
        <p:txBody>
          <a:bodyPr/>
          <a:lstStyle>
            <a:extLst/>
          </a:lstStyle>
          <a:p>
            <a:pPr>
              <a:defRPr/>
            </a:pPr>
            <a:fld id="{EA598F6A-1F0F-4D71-8854-F9E4897D23D6}" type="slidenum">
              <a:rPr lang="zh-CN" altLang="zh-CN" smtClean="0"/>
              <a:pPr>
                <a:defRPr/>
              </a:pPr>
              <a:t>‹#›</a:t>
            </a:fld>
            <a:endParaRPr lang="zh-CN" altLang="zh-CN"/>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pPr>
              <a:defRPr/>
            </a:pPr>
            <a:endParaRPr lang="zh-CN" altLang="zh-CN"/>
          </a:p>
        </p:txBody>
      </p:sp>
      <p:sp>
        <p:nvSpPr>
          <p:cNvPr id="8" name="页脚占位符 7"/>
          <p:cNvSpPr>
            <a:spLocks noGrp="1"/>
          </p:cNvSpPr>
          <p:nvPr>
            <p:ph type="ftr" sz="quarter" idx="11"/>
          </p:nvPr>
        </p:nvSpPr>
        <p:spPr/>
        <p:txBody>
          <a:bodyPr/>
          <a:lstStyle>
            <a:extLst/>
          </a:lstStyle>
          <a:p>
            <a:pPr>
              <a:defRPr/>
            </a:pPr>
            <a:endParaRPr lang="zh-CN" altLang="zh-CN"/>
          </a:p>
        </p:txBody>
      </p:sp>
      <p:sp>
        <p:nvSpPr>
          <p:cNvPr id="9" name="灯片编号占位符 8"/>
          <p:cNvSpPr>
            <a:spLocks noGrp="1"/>
          </p:cNvSpPr>
          <p:nvPr>
            <p:ph type="sldNum" sz="quarter" idx="12"/>
          </p:nvPr>
        </p:nvSpPr>
        <p:spPr/>
        <p:txBody>
          <a:bodyPr/>
          <a:lstStyle>
            <a:extLst/>
          </a:lstStyle>
          <a:p>
            <a:pPr>
              <a:defRPr/>
            </a:pPr>
            <a:fld id="{75A7D4F3-C979-4019-8295-A7282999E34F}" type="slidenum">
              <a:rPr lang="zh-CN" altLang="zh-CN" smtClean="0"/>
              <a:pPr>
                <a:defRPr/>
              </a:pPr>
              <a:t>‹#›</a:t>
            </a:fld>
            <a:endParaRPr lang="zh-CN"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pPr>
              <a:defRPr/>
            </a:pPr>
            <a:endParaRPr lang="zh-CN" altLang="zh-CN"/>
          </a:p>
        </p:txBody>
      </p:sp>
      <p:sp>
        <p:nvSpPr>
          <p:cNvPr id="4" name="页脚占位符 3"/>
          <p:cNvSpPr>
            <a:spLocks noGrp="1"/>
          </p:cNvSpPr>
          <p:nvPr>
            <p:ph type="ftr" sz="quarter" idx="11"/>
          </p:nvPr>
        </p:nvSpPr>
        <p:spPr/>
        <p:txBody>
          <a:bodyPr/>
          <a:lstStyle>
            <a:extLst/>
          </a:lstStyle>
          <a:p>
            <a:pPr>
              <a:defRPr/>
            </a:pPr>
            <a:endParaRPr lang="zh-CN" altLang="zh-CN"/>
          </a:p>
        </p:txBody>
      </p:sp>
      <p:sp>
        <p:nvSpPr>
          <p:cNvPr id="5" name="灯片编号占位符 4"/>
          <p:cNvSpPr>
            <a:spLocks noGrp="1"/>
          </p:cNvSpPr>
          <p:nvPr>
            <p:ph type="sldNum" sz="quarter" idx="12"/>
          </p:nvPr>
        </p:nvSpPr>
        <p:spPr/>
        <p:txBody>
          <a:bodyPr/>
          <a:lstStyle>
            <a:extLst/>
          </a:lstStyle>
          <a:p>
            <a:pPr>
              <a:defRPr/>
            </a:pPr>
            <a:fld id="{18FD4F60-A754-48D1-A00E-0314B65C6B9D}" type="slidenum">
              <a:rPr lang="zh-CN" altLang="zh-CN" smtClean="0"/>
              <a:pPr>
                <a:defRPr/>
              </a:pPr>
              <a:t>‹#›</a:t>
            </a:fld>
            <a:endParaRPr lang="zh-CN" altLang="zh-CN"/>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pPr>
              <a:defRPr/>
            </a:pPr>
            <a:endParaRPr lang="zh-CN" altLang="zh-CN"/>
          </a:p>
        </p:txBody>
      </p:sp>
      <p:sp>
        <p:nvSpPr>
          <p:cNvPr id="3" name="页脚占位符 2"/>
          <p:cNvSpPr>
            <a:spLocks noGrp="1"/>
          </p:cNvSpPr>
          <p:nvPr>
            <p:ph type="ftr" sz="quarter" idx="11"/>
          </p:nvPr>
        </p:nvSpPr>
        <p:spPr/>
        <p:txBody>
          <a:bodyPr/>
          <a:lstStyle>
            <a:extLst/>
          </a:lstStyle>
          <a:p>
            <a:pPr>
              <a:defRPr/>
            </a:pPr>
            <a:endParaRPr lang="zh-CN" altLang="zh-CN"/>
          </a:p>
        </p:txBody>
      </p:sp>
      <p:sp>
        <p:nvSpPr>
          <p:cNvPr id="4" name="灯片编号占位符 3"/>
          <p:cNvSpPr>
            <a:spLocks noGrp="1"/>
          </p:cNvSpPr>
          <p:nvPr>
            <p:ph type="sldNum" sz="quarter" idx="12"/>
          </p:nvPr>
        </p:nvSpPr>
        <p:spPr/>
        <p:txBody>
          <a:bodyPr/>
          <a:lstStyle>
            <a:extLst/>
          </a:lstStyle>
          <a:p>
            <a:pPr>
              <a:defRPr/>
            </a:pPr>
            <a:fld id="{DD12B648-402D-4F0C-A978-F8D2316EC438}" type="slidenum">
              <a:rPr lang="zh-CN" altLang="zh-CN" smtClean="0"/>
              <a:pPr>
                <a:defRPr/>
              </a:pPr>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pPr>
              <a:defRPr/>
            </a:pPr>
            <a:endParaRPr lang="zh-CN" altLang="zh-CN"/>
          </a:p>
        </p:txBody>
      </p:sp>
      <p:sp>
        <p:nvSpPr>
          <p:cNvPr id="6" name="页脚占位符 5"/>
          <p:cNvSpPr>
            <a:spLocks noGrp="1"/>
          </p:cNvSpPr>
          <p:nvPr>
            <p:ph type="ftr" sz="quarter" idx="11"/>
          </p:nvPr>
        </p:nvSpPr>
        <p:spPr/>
        <p:txBody>
          <a:bodyPr/>
          <a:lstStyle>
            <a:extLst/>
          </a:lstStyle>
          <a:p>
            <a:pPr>
              <a:defRPr/>
            </a:pPr>
            <a:endParaRPr lang="zh-CN" altLang="zh-CN"/>
          </a:p>
        </p:txBody>
      </p:sp>
      <p:sp>
        <p:nvSpPr>
          <p:cNvPr id="7" name="灯片编号占位符 6"/>
          <p:cNvSpPr>
            <a:spLocks noGrp="1"/>
          </p:cNvSpPr>
          <p:nvPr>
            <p:ph type="sldNum" sz="quarter" idx="12"/>
          </p:nvPr>
        </p:nvSpPr>
        <p:spPr/>
        <p:txBody>
          <a:bodyPr/>
          <a:lstStyle>
            <a:extLst/>
          </a:lstStyle>
          <a:p>
            <a:pPr>
              <a:defRPr/>
            </a:pPr>
            <a:fld id="{F1C0A339-A0A5-452A-A25C-308BE0ACCA2E}" type="slidenum">
              <a:rPr lang="zh-CN" altLang="zh-CN" smtClean="0"/>
              <a:pPr>
                <a:defRPr/>
              </a:pPr>
              <a:t>‹#›</a:t>
            </a:fld>
            <a:endParaRPr lang="zh-CN"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pPr>
              <a:defRPr/>
            </a:pPr>
            <a:endParaRPr lang="zh-CN" altLang="zh-CN"/>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zh-CN" altLang="zh-CN"/>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pPr>
              <a:defRPr/>
            </a:pPr>
            <a:fld id="{13132A9B-C3F4-40C5-A677-39CBDD2CB8AC}" type="slidenum">
              <a:rPr lang="zh-CN" altLang="zh-CN" smtClean="0"/>
              <a:pPr>
                <a:defRPr/>
              </a:pPr>
              <a:t>‹#›</a:t>
            </a:fld>
            <a:endParaRPr lang="zh-CN" altLang="zh-CN"/>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zh-CN" altLang="zh-CN"/>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zh-CN" altLang="zh-CN"/>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818EAA-95CD-4FE1-963D-F35E4C81BD0A}" type="slidenum">
              <a:rPr lang="zh-CN" altLang="zh-CN" smtClean="0"/>
              <a:pPr>
                <a:defRPr/>
              </a:pPr>
              <a:t>‹#›</a:t>
            </a:fld>
            <a:endParaRPr lang="zh-CN" altLang="zh-CN"/>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908720"/>
            <a:ext cx="7772400" cy="1584325"/>
          </a:xfrm>
        </p:spPr>
        <p:txBody>
          <a:bodyPr/>
          <a:lstStyle/>
          <a:p>
            <a:pPr eaLnBrk="1" hangingPunct="1"/>
            <a:r>
              <a:rPr lang="zh-CN" altLang="en-US" sz="5400" dirty="0" smtClean="0"/>
              <a:t>末日伦理观</a:t>
            </a:r>
            <a:r>
              <a:rPr lang="zh-CN" altLang="en-US" sz="4000" dirty="0" smtClean="0"/>
              <a:t/>
            </a:r>
            <a:br>
              <a:rPr lang="zh-CN" altLang="en-US" sz="4000" dirty="0" smtClean="0"/>
            </a:br>
            <a:endParaRPr lang="zh-CN" altLang="en-US" sz="4000" dirty="0" smtClean="0"/>
          </a:p>
        </p:txBody>
      </p:sp>
      <p:sp>
        <p:nvSpPr>
          <p:cNvPr id="2051" name="Rectangle 3"/>
          <p:cNvSpPr>
            <a:spLocks noGrp="1" noChangeArrowheads="1"/>
          </p:cNvSpPr>
          <p:nvPr>
            <p:ph type="subTitle" idx="1"/>
          </p:nvPr>
        </p:nvSpPr>
        <p:spPr>
          <a:xfrm>
            <a:off x="2628900" y="2565400"/>
            <a:ext cx="5864225" cy="1752600"/>
          </a:xfrm>
        </p:spPr>
        <p:txBody>
          <a:bodyPr/>
          <a:lstStyle/>
          <a:p>
            <a:pPr algn="r" eaLnBrk="1" hangingPunct="1"/>
            <a:r>
              <a:rPr lang="zh-CN" altLang="en-US" dirty="0" smtClean="0"/>
              <a:t>——</a:t>
            </a:r>
            <a:r>
              <a:rPr lang="zh-CN" altLang="en-US" dirty="0" smtClean="0"/>
              <a:t>末日情境下</a:t>
            </a:r>
            <a:r>
              <a:rPr lang="zh-CN" altLang="en-US" dirty="0" smtClean="0"/>
              <a:t>人们的道德伦理观念对现实社会的折射</a:t>
            </a:r>
          </a:p>
        </p:txBody>
      </p:sp>
      <p:sp>
        <p:nvSpPr>
          <p:cNvPr id="2052" name="Text Box 4"/>
          <p:cNvSpPr txBox="1">
            <a:spLocks noChangeArrowheads="1"/>
          </p:cNvSpPr>
          <p:nvPr/>
        </p:nvSpPr>
        <p:spPr bwMode="auto">
          <a:xfrm>
            <a:off x="5364088" y="3861048"/>
            <a:ext cx="2671763" cy="129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lgn="r" eaLnBrk="1" hangingPunct="1">
              <a:lnSpc>
                <a:spcPct val="150000"/>
              </a:lnSpc>
            </a:pPr>
            <a:r>
              <a:rPr lang="zh-CN" altLang="en-US" dirty="0">
                <a:latin typeface="华文楷体" pitchFamily="2" charset="-122"/>
                <a:ea typeface="华文楷体" pitchFamily="2" charset="-122"/>
              </a:rPr>
              <a:t>马懿炜	11307110035</a:t>
            </a:r>
          </a:p>
          <a:p>
            <a:pPr algn="r" eaLnBrk="1" hangingPunct="1">
              <a:lnSpc>
                <a:spcPct val="150000"/>
              </a:lnSpc>
            </a:pPr>
            <a:r>
              <a:rPr lang="zh-CN" altLang="en-US" dirty="0" smtClean="0">
                <a:latin typeface="华文楷体" pitchFamily="2" charset="-122"/>
                <a:ea typeface="华文楷体" pitchFamily="2" charset="-122"/>
              </a:rPr>
              <a:t>俞天伦</a:t>
            </a:r>
            <a:r>
              <a:rPr lang="zh-CN" altLang="en-US" dirty="0">
                <a:latin typeface="华文楷体" pitchFamily="2" charset="-122"/>
                <a:ea typeface="华文楷体" pitchFamily="2" charset="-122"/>
              </a:rPr>
              <a:t>	</a:t>
            </a:r>
            <a:r>
              <a:rPr lang="zh-CN" altLang="en-US" dirty="0" smtClean="0">
                <a:latin typeface="华文楷体" pitchFamily="2" charset="-122"/>
                <a:ea typeface="华文楷体" pitchFamily="2" charset="-122"/>
              </a:rPr>
              <a:t>11307110073</a:t>
            </a:r>
            <a:endParaRPr lang="en-US" altLang="zh-CN" dirty="0" smtClean="0">
              <a:latin typeface="华文楷体" pitchFamily="2" charset="-122"/>
              <a:ea typeface="华文楷体" pitchFamily="2" charset="-122"/>
            </a:endParaRPr>
          </a:p>
          <a:p>
            <a:pPr algn="r" eaLnBrk="1" hangingPunct="1">
              <a:lnSpc>
                <a:spcPct val="150000"/>
              </a:lnSpc>
            </a:pPr>
            <a:r>
              <a:rPr lang="zh-CN" altLang="en-US" dirty="0" smtClean="0">
                <a:latin typeface="华文楷体" pitchFamily="2" charset="-122"/>
                <a:ea typeface="华文楷体" pitchFamily="2" charset="-122"/>
              </a:rPr>
              <a:t>物理学系</a:t>
            </a:r>
            <a:endParaRPr lang="zh-CN" altLang="en-US" dirty="0">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pPr eaLnBrk="1" hangingPunct="1"/>
            <a:r>
              <a:rPr lang="zh-CN" altLang="en-US" smtClean="0"/>
              <a:t>调查问卷与结果分析</a:t>
            </a:r>
          </a:p>
        </p:txBody>
      </p:sp>
      <p:sp>
        <p:nvSpPr>
          <p:cNvPr id="11267" name="Rectangle 4"/>
          <p:cNvSpPr>
            <a:spLocks noGrp="1" noChangeArrowheads="1"/>
          </p:cNvSpPr>
          <p:nvPr>
            <p:ph type="body" sz="half" idx="1"/>
          </p:nvPr>
        </p:nvSpPr>
        <p:spPr/>
        <p:txBody>
          <a:bodyPr>
            <a:normAutofit/>
          </a:bodyPr>
          <a:lstStyle/>
          <a:p>
            <a:pPr eaLnBrk="1" hangingPunct="1"/>
            <a:r>
              <a:rPr lang="zh-CN" altLang="en-US" sz="2400" dirty="0" smtClean="0"/>
              <a:t>团队中一个女性不堪精神上的重压误杀了一个队友。</a:t>
            </a:r>
          </a:p>
          <a:p>
            <a:pPr eaLnBrk="1" hangingPunct="1"/>
            <a:r>
              <a:rPr lang="zh-CN" altLang="en-US" sz="2400" dirty="0" smtClean="0"/>
              <a:t>此时面临选择：你是否继续</a:t>
            </a:r>
            <a:r>
              <a:rPr lang="zh-CN" altLang="en-US" sz="2400" dirty="0" smtClean="0"/>
              <a:t>把她留</a:t>
            </a:r>
            <a:r>
              <a:rPr lang="zh-CN" altLang="en-US" sz="2400" dirty="0" smtClean="0"/>
              <a:t>在队伍里？</a:t>
            </a:r>
          </a:p>
          <a:p>
            <a:pPr eaLnBrk="1" hangingPunct="1"/>
            <a:r>
              <a:rPr lang="zh-CN" altLang="en-US" sz="2400" dirty="0" smtClean="0"/>
              <a:t>Ａ．选择撇开她</a:t>
            </a:r>
          </a:p>
          <a:p>
            <a:pPr eaLnBrk="1" hangingPunct="1"/>
            <a:r>
              <a:rPr lang="zh-CN" altLang="en-US" sz="2400" dirty="0" smtClean="0"/>
              <a:t>Ｂ．继续并肩作战</a:t>
            </a:r>
          </a:p>
        </p:txBody>
      </p:sp>
      <p:graphicFrame>
        <p:nvGraphicFramePr>
          <p:cNvPr id="6" name="图表占位符 2"/>
          <p:cNvGraphicFramePr>
            <a:graphicFrameLocks noGrp="1"/>
          </p:cNvGraphicFramePr>
          <p:nvPr>
            <p:ph type="chart" sz="half" idx="2"/>
            <p:extLst>
              <p:ext uri="{D42A27DB-BD31-4B8C-83A1-F6EECF244321}">
                <p14:modId xmlns:p14="http://schemas.microsoft.com/office/powerpoint/2010/main" val="3691665285"/>
              </p:ext>
            </p:extLst>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p:txBody>
          <a:bodyPr/>
          <a:lstStyle/>
          <a:p>
            <a:pPr eaLnBrk="1" hangingPunct="1"/>
            <a:r>
              <a:rPr lang="zh-CN" altLang="en-US" smtClean="0"/>
              <a:t>调查问卷与结果分析</a:t>
            </a:r>
          </a:p>
        </p:txBody>
      </p:sp>
      <p:sp>
        <p:nvSpPr>
          <p:cNvPr id="13316" name="Rectangle 4"/>
          <p:cNvSpPr>
            <a:spLocks noGrp="1" noChangeArrowheads="1"/>
          </p:cNvSpPr>
          <p:nvPr>
            <p:ph type="body" sz="half" idx="1"/>
          </p:nvPr>
        </p:nvSpPr>
        <p:spPr>
          <a:xfrm>
            <a:off x="457200" y="1484784"/>
            <a:ext cx="4038600" cy="4525963"/>
          </a:xfrm>
        </p:spPr>
        <p:txBody>
          <a:bodyPr>
            <a:noAutofit/>
          </a:bodyPr>
          <a:lstStyle/>
          <a:p>
            <a:pPr eaLnBrk="1" hangingPunct="1"/>
            <a:r>
              <a:rPr lang="zh-CN" altLang="en-US" sz="2400" dirty="0" smtClean="0"/>
              <a:t>队友因好心害死</a:t>
            </a:r>
            <a:r>
              <a:rPr lang="zh-CN" altLang="en-US" sz="2400" dirty="0" smtClean="0"/>
              <a:t>了Kenny的儿子，这次又是把锁住门的铁锹拿了出来当作武器而导致僵尸冲进房间被围攻。在逃命时他被困住，他知道自己</a:t>
            </a:r>
            <a:r>
              <a:rPr lang="zh-CN" altLang="en-US" sz="2400" dirty="0" smtClean="0"/>
              <a:t>多次拖后腿，希望抛下</a:t>
            </a:r>
            <a:r>
              <a:rPr lang="zh-CN" altLang="en-US" sz="2400" dirty="0" smtClean="0"/>
              <a:t>他快逃。</a:t>
            </a:r>
          </a:p>
          <a:p>
            <a:pPr eaLnBrk="1" hangingPunct="1"/>
            <a:r>
              <a:rPr lang="zh-CN" altLang="en-US" sz="2400" dirty="0" smtClean="0"/>
              <a:t>此时面临选择：是否冒生命危险救一个之前多次给团队拖后腿的人？</a:t>
            </a:r>
          </a:p>
          <a:p>
            <a:pPr eaLnBrk="1" hangingPunct="1"/>
            <a:r>
              <a:rPr lang="zh-CN" altLang="en-US" sz="2400" dirty="0" smtClean="0"/>
              <a:t>Ａ．选择救助他</a:t>
            </a:r>
          </a:p>
          <a:p>
            <a:pPr eaLnBrk="1" hangingPunct="1"/>
            <a:r>
              <a:rPr lang="zh-CN" altLang="en-US" sz="2400" dirty="0" smtClean="0"/>
              <a:t>Ｂ．选择抛弃他</a:t>
            </a:r>
          </a:p>
        </p:txBody>
      </p:sp>
      <p:graphicFrame>
        <p:nvGraphicFramePr>
          <p:cNvPr id="3" name="图表占位符 2"/>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25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pPr eaLnBrk="1" hangingPunct="1"/>
            <a:r>
              <a:rPr lang="zh-CN" altLang="en-US" smtClean="0"/>
              <a:t>调查问卷与结果分析</a:t>
            </a:r>
          </a:p>
        </p:txBody>
      </p:sp>
      <p:sp>
        <p:nvSpPr>
          <p:cNvPr id="14340" name="Rectangle 4"/>
          <p:cNvSpPr>
            <a:spLocks noGrp="1" noChangeArrowheads="1"/>
          </p:cNvSpPr>
          <p:nvPr>
            <p:ph type="body" sz="half" idx="1"/>
          </p:nvPr>
        </p:nvSpPr>
        <p:spPr/>
        <p:txBody>
          <a:bodyPr>
            <a:normAutofit/>
          </a:bodyPr>
          <a:lstStyle/>
          <a:p>
            <a:pPr eaLnBrk="1" hangingPunct="1"/>
            <a:r>
              <a:rPr lang="zh-CN" altLang="en-US" sz="2400" dirty="0" smtClean="0"/>
              <a:t>遇见一个人，他曾经对你的队友拷问并动手，如今躺在河边奄奄一息，他希望能喝水，而你目前物资充足）。</a:t>
            </a:r>
          </a:p>
          <a:p>
            <a:pPr eaLnBrk="1" hangingPunct="1"/>
            <a:r>
              <a:rPr lang="zh-CN" altLang="en-US" sz="2400" dirty="0" smtClean="0"/>
              <a:t>此时面临选择：是否会对曾经伤害过队友的人施以援手？</a:t>
            </a:r>
          </a:p>
          <a:p>
            <a:pPr eaLnBrk="1" hangingPunct="1"/>
            <a:r>
              <a:rPr lang="zh-CN" altLang="en-US" sz="2400" dirty="0" smtClean="0"/>
              <a:t>Ａ．选择帮助</a:t>
            </a:r>
          </a:p>
          <a:p>
            <a:pPr eaLnBrk="1" hangingPunct="1"/>
            <a:r>
              <a:rPr lang="zh-CN" altLang="en-US" sz="2400" dirty="0" smtClean="0"/>
              <a:t>Ｂ．不予帮助</a:t>
            </a:r>
          </a:p>
        </p:txBody>
      </p:sp>
      <p:graphicFrame>
        <p:nvGraphicFramePr>
          <p:cNvPr id="3" name="图表占位符 2"/>
          <p:cNvGraphicFramePr>
            <a:graphicFrameLocks noGrp="1"/>
          </p:cNvGraphicFramePr>
          <p:nvPr>
            <p:ph type="chart" sz="half" idx="2"/>
            <p:extLst>
              <p:ext uri="{D42A27DB-BD31-4B8C-83A1-F6EECF244321}">
                <p14:modId xmlns:p14="http://schemas.microsoft.com/office/powerpoint/2010/main" val="3870723194"/>
              </p:ext>
            </p:extLst>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250"/>
                                        <p:tgtEl>
                                          <p:spTgt spid="14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Graphic spid="3"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title"/>
          </p:nvPr>
        </p:nvSpPr>
        <p:spPr/>
        <p:txBody>
          <a:bodyPr/>
          <a:lstStyle/>
          <a:p>
            <a:pPr eaLnBrk="1" hangingPunct="1"/>
            <a:r>
              <a:rPr lang="zh-CN" altLang="en-US" smtClean="0"/>
              <a:t>调查问卷与结果分析</a:t>
            </a:r>
          </a:p>
        </p:txBody>
      </p:sp>
      <p:sp>
        <p:nvSpPr>
          <p:cNvPr id="15364" name="Rectangle 4"/>
          <p:cNvSpPr>
            <a:spLocks noGrp="1" noChangeArrowheads="1"/>
          </p:cNvSpPr>
          <p:nvPr>
            <p:ph type="body" sz="half" idx="1"/>
          </p:nvPr>
        </p:nvSpPr>
        <p:spPr/>
        <p:txBody>
          <a:bodyPr>
            <a:normAutofit/>
          </a:bodyPr>
          <a:lstStyle/>
          <a:p>
            <a:pPr eaLnBrk="1" hangingPunct="1"/>
            <a:r>
              <a:rPr lang="zh-CN" altLang="en-US" sz="2400" dirty="0" smtClean="0"/>
              <a:t>你被僵尸咬到手臂，但是看上去并不致命，你摆脱僵尸后，队友赶到。</a:t>
            </a:r>
          </a:p>
          <a:p>
            <a:pPr eaLnBrk="1" hangingPunct="1"/>
            <a:r>
              <a:rPr lang="zh-CN" altLang="en-US" sz="2400" dirty="0" smtClean="0"/>
              <a:t>此时面临选择：是否主动向队友坦诚？</a:t>
            </a:r>
          </a:p>
          <a:p>
            <a:pPr eaLnBrk="1" hangingPunct="1"/>
            <a:r>
              <a:rPr lang="zh-CN" altLang="en-US" sz="2400" dirty="0" smtClean="0"/>
              <a:t>Ａ．选择坦诚</a:t>
            </a:r>
          </a:p>
          <a:p>
            <a:pPr eaLnBrk="1" hangingPunct="1"/>
            <a:r>
              <a:rPr lang="zh-CN" altLang="en-US" sz="2400" dirty="0" smtClean="0"/>
              <a:t>Ｂ．选择隐瞒</a:t>
            </a:r>
          </a:p>
        </p:txBody>
      </p:sp>
      <p:graphicFrame>
        <p:nvGraphicFramePr>
          <p:cNvPr id="3" name="图表占位符 2"/>
          <p:cNvGraphicFramePr>
            <a:graphicFrameLocks noGrp="1"/>
          </p:cNvGraphicFramePr>
          <p:nvPr>
            <p:ph type="chart" sz="half" idx="2"/>
            <p:extLst>
              <p:ext uri="{D42A27DB-BD31-4B8C-83A1-F6EECF244321}">
                <p14:modId xmlns:p14="http://schemas.microsoft.com/office/powerpoint/2010/main" val="992961531"/>
              </p:ext>
            </p:extLst>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fade">
                                      <p:cBhvr>
                                        <p:cTn id="7" dur="25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Graphic spid="3"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p:txBody>
          <a:bodyPr/>
          <a:lstStyle/>
          <a:p>
            <a:pPr eaLnBrk="1" hangingPunct="1"/>
            <a:r>
              <a:rPr lang="zh-CN" altLang="en-US" smtClean="0"/>
              <a:t>调查问卷与结果分析</a:t>
            </a:r>
          </a:p>
        </p:txBody>
      </p:sp>
      <p:sp>
        <p:nvSpPr>
          <p:cNvPr id="16388" name="Rectangle 4"/>
          <p:cNvSpPr>
            <a:spLocks noGrp="1" noChangeArrowheads="1"/>
          </p:cNvSpPr>
          <p:nvPr>
            <p:ph type="body" sz="half" idx="1"/>
          </p:nvPr>
        </p:nvSpPr>
        <p:spPr/>
        <p:txBody>
          <a:bodyPr>
            <a:normAutofit/>
          </a:bodyPr>
          <a:lstStyle/>
          <a:p>
            <a:pPr eaLnBrk="1" hangingPunct="1"/>
            <a:r>
              <a:rPr lang="zh-CN" altLang="en-US" sz="2400" dirty="0" smtClean="0"/>
              <a:t>你救出了团队中的小女孩，但是你已经不行了。</a:t>
            </a:r>
          </a:p>
          <a:p>
            <a:pPr eaLnBrk="1" hangingPunct="1"/>
            <a:r>
              <a:rPr lang="zh-CN" altLang="en-US" sz="2400" dirty="0" smtClean="0"/>
              <a:t>此时面临选择：是否让一个10岁小女孩在你变异前把你爆头？</a:t>
            </a:r>
          </a:p>
          <a:p>
            <a:pPr eaLnBrk="1" hangingPunct="1"/>
            <a:r>
              <a:rPr lang="zh-CN" altLang="en-US" sz="2400" dirty="0" smtClean="0"/>
              <a:t>Ａ．选择让小女孩开枪</a:t>
            </a:r>
          </a:p>
          <a:p>
            <a:pPr eaLnBrk="1" hangingPunct="1"/>
            <a:r>
              <a:rPr lang="zh-CN" altLang="en-US" sz="2400" dirty="0" smtClean="0"/>
              <a:t>Ｂ．让小女孩独自离开</a:t>
            </a:r>
          </a:p>
        </p:txBody>
      </p:sp>
      <p:graphicFrame>
        <p:nvGraphicFramePr>
          <p:cNvPr id="3" name="图表占位符 2"/>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250"/>
                                        <p:tgtEl>
                                          <p:spTgt spid="16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Graphic spid="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827584" y="1916832"/>
            <a:ext cx="8229600" cy="864096"/>
          </a:xfrm>
        </p:spPr>
        <p:txBody>
          <a:bodyPr/>
          <a:lstStyle/>
          <a:p>
            <a:pPr eaLnBrk="1" hangingPunct="1"/>
            <a:r>
              <a:rPr lang="zh-CN" altLang="en-US" sz="3600" b="1" i="1" dirty="0" smtClean="0">
                <a:latin typeface="Times New Roman" pitchFamily="18" charset="0"/>
                <a:cs typeface="Times New Roman" pitchFamily="18" charset="0"/>
              </a:rPr>
              <a:t>Honesty</a:t>
            </a:r>
          </a:p>
          <a:p>
            <a:pPr eaLnBrk="1" hangingPunct="1"/>
            <a:endParaRPr lang="zh-CN" altLang="en-US" dirty="0" smtClean="0"/>
          </a:p>
          <a:p>
            <a:pPr eaLnBrk="1" hangingPunct="1"/>
            <a:endParaRPr lang="zh-CN" altLang="en-US" dirty="0" smtClean="0"/>
          </a:p>
          <a:p>
            <a:pPr eaLnBrk="1" hangingPunct="1"/>
            <a:endParaRPr lang="zh-CN" altLang="en-US" dirty="0" smtClean="0"/>
          </a:p>
        </p:txBody>
      </p:sp>
      <p:sp>
        <p:nvSpPr>
          <p:cNvPr id="17411" name="WordArt 3"/>
          <p:cNvSpPr>
            <a:spLocks noChangeArrowheads="1" noChangeShapeType="1"/>
          </p:cNvSpPr>
          <p:nvPr/>
        </p:nvSpPr>
        <p:spPr bwMode="auto">
          <a:xfrm>
            <a:off x="971600" y="548680"/>
            <a:ext cx="7340857" cy="108012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zh-CN" altLang="en-US" sz="4000" b="1" kern="10" dirty="0">
                <a:gradFill rotWithShape="1">
                  <a:gsLst>
                    <a:gs pos="0">
                      <a:srgbClr val="FFFF00"/>
                    </a:gs>
                    <a:gs pos="100000">
                      <a:srgbClr val="FF9933"/>
                    </a:gs>
                  </a:gsLst>
                  <a:path path="rect">
                    <a:fillToRect r="100000" b="100000"/>
                  </a:path>
                </a:gradFill>
                <a:effectLst>
                  <a:outerShdw dist="35921" dir="2700000" algn="ctr" rotWithShape="0">
                    <a:srgbClr val="C0C0C0">
                      <a:alpha val="79999"/>
                    </a:srgbClr>
                  </a:outerShdw>
                </a:effectLst>
                <a:latin typeface="宋体"/>
                <a:ea typeface="宋体"/>
              </a:rPr>
              <a:t>道德品质与生存利益孰轻孰重？</a:t>
            </a:r>
          </a:p>
        </p:txBody>
      </p:sp>
      <p:sp>
        <p:nvSpPr>
          <p:cNvPr id="5" name="Rectangle 2"/>
          <p:cNvSpPr txBox="1">
            <a:spLocks noChangeArrowheads="1"/>
          </p:cNvSpPr>
          <p:nvPr/>
        </p:nvSpPr>
        <p:spPr>
          <a:xfrm>
            <a:off x="1835696" y="3086902"/>
            <a:ext cx="8229600" cy="86409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altLang="zh-CN" sz="3600" b="1" i="1" dirty="0" smtClean="0">
                <a:latin typeface="Times New Roman" pitchFamily="18" charset="0"/>
                <a:cs typeface="Times New Roman" pitchFamily="18" charset="0"/>
              </a:rPr>
              <a:t>Tolerance</a:t>
            </a:r>
            <a:endParaRPr lang="zh-CN" altLang="en-US" sz="3600" b="1" i="1" dirty="0" smtClean="0">
              <a:latin typeface="Times New Roman" pitchFamily="18" charset="0"/>
              <a:cs typeface="Times New Roman" pitchFamily="18" charset="0"/>
            </a:endParaRPr>
          </a:p>
          <a:p>
            <a:endParaRPr lang="zh-CN" altLang="en-US" dirty="0" smtClean="0"/>
          </a:p>
          <a:p>
            <a:endParaRPr lang="zh-CN" altLang="en-US" dirty="0" smtClean="0"/>
          </a:p>
          <a:p>
            <a:endParaRPr lang="zh-CN" altLang="en-US" dirty="0" smtClean="0"/>
          </a:p>
        </p:txBody>
      </p:sp>
      <p:sp>
        <p:nvSpPr>
          <p:cNvPr id="6" name="Rectangle 2"/>
          <p:cNvSpPr txBox="1">
            <a:spLocks noChangeArrowheads="1"/>
          </p:cNvSpPr>
          <p:nvPr/>
        </p:nvSpPr>
        <p:spPr>
          <a:xfrm>
            <a:off x="3131840" y="4221088"/>
            <a:ext cx="8229600" cy="86409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altLang="zh-CN" sz="3600" b="1" i="1" dirty="0" smtClean="0">
                <a:latin typeface="Times New Roman" pitchFamily="18" charset="0"/>
                <a:cs typeface="Times New Roman" pitchFamily="18" charset="0"/>
              </a:rPr>
              <a:t>Selflessness</a:t>
            </a:r>
          </a:p>
          <a:p>
            <a:endParaRPr lang="zh-CN" altLang="en-US" sz="3600" b="1" i="1" dirty="0" smtClean="0">
              <a:latin typeface="Times New Roman" pitchFamily="18" charset="0"/>
              <a:cs typeface="Times New Roman" pitchFamily="18" charset="0"/>
            </a:endParaRPr>
          </a:p>
          <a:p>
            <a:endParaRPr lang="zh-CN" altLang="en-US" dirty="0" smtClean="0"/>
          </a:p>
          <a:p>
            <a:endParaRPr lang="zh-CN" altLang="en-US" dirty="0" smtClean="0"/>
          </a:p>
          <a:p>
            <a:endParaRPr lang="zh-CN" altLang="en-US" dirty="0" smtClean="0"/>
          </a:p>
        </p:txBody>
      </p:sp>
      <p:sp>
        <p:nvSpPr>
          <p:cNvPr id="7" name="Rectangle 2"/>
          <p:cNvSpPr txBox="1">
            <a:spLocks noChangeArrowheads="1"/>
          </p:cNvSpPr>
          <p:nvPr/>
        </p:nvSpPr>
        <p:spPr>
          <a:xfrm>
            <a:off x="5029200" y="5301208"/>
            <a:ext cx="8229600" cy="864096"/>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altLang="zh-CN" sz="3600" b="1" i="1" dirty="0" smtClean="0">
                <a:latin typeface="Times New Roman" pitchFamily="18" charset="0"/>
                <a:cs typeface="Times New Roman" pitchFamily="18" charset="0"/>
              </a:rPr>
              <a:t>Benefit</a:t>
            </a:r>
          </a:p>
          <a:p>
            <a:endParaRPr lang="zh-CN" altLang="en-US" sz="3600" b="1" i="1" dirty="0" smtClean="0">
              <a:latin typeface="Times New Roman" pitchFamily="18" charset="0"/>
              <a:cs typeface="Times New Roman" pitchFamily="18" charset="0"/>
            </a:endParaRPr>
          </a:p>
          <a:p>
            <a:endParaRPr lang="zh-CN" altLang="en-US" dirty="0" smtClean="0"/>
          </a:p>
          <a:p>
            <a:endParaRPr lang="zh-CN" altLang="en-US" dirty="0" smtClean="0"/>
          </a:p>
          <a:p>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down)">
                                      <p:cBhvr>
                                        <p:cTn id="7" dur="580">
                                          <p:stCondLst>
                                            <p:cond delay="0"/>
                                          </p:stCondLst>
                                        </p:cTn>
                                        <p:tgtEl>
                                          <p:spTgt spid="17411"/>
                                        </p:tgtEl>
                                      </p:cBhvr>
                                    </p:animEffect>
                                    <p:anim calcmode="lin" valueType="num">
                                      <p:cBhvr>
                                        <p:cTn id="8" dur="1822" tmFilter="0,0; 0.14,0.36; 0.43,0.73; 0.71,0.91; 1.0,1.0">
                                          <p:stCondLst>
                                            <p:cond delay="0"/>
                                          </p:stCondLst>
                                        </p:cTn>
                                        <p:tgtEl>
                                          <p:spTgt spid="174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4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4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4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4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7411"/>
                                        </p:tgtEl>
                                      </p:cBhvr>
                                      <p:to x="100000" y="60000"/>
                                    </p:animScale>
                                    <p:animScale>
                                      <p:cBhvr>
                                        <p:cTn id="14" dur="166" decel="50000">
                                          <p:stCondLst>
                                            <p:cond delay="676"/>
                                          </p:stCondLst>
                                        </p:cTn>
                                        <p:tgtEl>
                                          <p:spTgt spid="17411"/>
                                        </p:tgtEl>
                                      </p:cBhvr>
                                      <p:to x="100000" y="100000"/>
                                    </p:animScale>
                                    <p:animScale>
                                      <p:cBhvr>
                                        <p:cTn id="15" dur="26">
                                          <p:stCondLst>
                                            <p:cond delay="1312"/>
                                          </p:stCondLst>
                                        </p:cTn>
                                        <p:tgtEl>
                                          <p:spTgt spid="17411"/>
                                        </p:tgtEl>
                                      </p:cBhvr>
                                      <p:to x="100000" y="80000"/>
                                    </p:animScale>
                                    <p:animScale>
                                      <p:cBhvr>
                                        <p:cTn id="16" dur="166" decel="50000">
                                          <p:stCondLst>
                                            <p:cond delay="1338"/>
                                          </p:stCondLst>
                                        </p:cTn>
                                        <p:tgtEl>
                                          <p:spTgt spid="17411"/>
                                        </p:tgtEl>
                                      </p:cBhvr>
                                      <p:to x="100000" y="100000"/>
                                    </p:animScale>
                                    <p:animScale>
                                      <p:cBhvr>
                                        <p:cTn id="17" dur="26">
                                          <p:stCondLst>
                                            <p:cond delay="1642"/>
                                          </p:stCondLst>
                                        </p:cTn>
                                        <p:tgtEl>
                                          <p:spTgt spid="17411"/>
                                        </p:tgtEl>
                                      </p:cBhvr>
                                      <p:to x="100000" y="90000"/>
                                    </p:animScale>
                                    <p:animScale>
                                      <p:cBhvr>
                                        <p:cTn id="18" dur="166" decel="50000">
                                          <p:stCondLst>
                                            <p:cond delay="1668"/>
                                          </p:stCondLst>
                                        </p:cTn>
                                        <p:tgtEl>
                                          <p:spTgt spid="17411"/>
                                        </p:tgtEl>
                                      </p:cBhvr>
                                      <p:to x="100000" y="100000"/>
                                    </p:animScale>
                                    <p:animScale>
                                      <p:cBhvr>
                                        <p:cTn id="19" dur="26">
                                          <p:stCondLst>
                                            <p:cond delay="1808"/>
                                          </p:stCondLst>
                                        </p:cTn>
                                        <p:tgtEl>
                                          <p:spTgt spid="17411"/>
                                        </p:tgtEl>
                                      </p:cBhvr>
                                      <p:to x="100000" y="95000"/>
                                    </p:animScale>
                                    <p:animScale>
                                      <p:cBhvr>
                                        <p:cTn id="20" dur="166" decel="50000">
                                          <p:stCondLst>
                                            <p:cond delay="1834"/>
                                          </p:stCondLst>
                                        </p:cTn>
                                        <p:tgtEl>
                                          <p:spTgt spid="174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7410">
                                            <p:txEl>
                                              <p:pRg st="0" end="0"/>
                                            </p:txEl>
                                          </p:spTgt>
                                        </p:tgtEl>
                                        <p:attrNameLst>
                                          <p:attrName>style.visibility</p:attrName>
                                        </p:attrNameLst>
                                      </p:cBhvr>
                                      <p:to>
                                        <p:strVal val="visible"/>
                                      </p:to>
                                    </p:set>
                                    <p:animEffect transition="in" filter="fade">
                                      <p:cBhvr>
                                        <p:cTn id="25" dur="500"/>
                                        <p:tgtEl>
                                          <p:spTgt spid="17410">
                                            <p:txEl>
                                              <p:pRg st="0" end="0"/>
                                            </p:txEl>
                                          </p:spTgt>
                                        </p:tgtEl>
                                      </p:cBhvr>
                                    </p:animEffect>
                                    <p:anim calcmode="lin" valueType="num">
                                      <p:cBhvr>
                                        <p:cTn id="26"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27" dur="5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anim calcmode="lin" valueType="num">
                                      <p:cBhvr>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4" dur="5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anim calcmode="lin" valueType="num">
                                      <p:cBhvr>
                                        <p:cTn id="40"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1"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fade">
                                      <p:cBhvr>
                                        <p:cTn id="46" dur="500"/>
                                        <p:tgtEl>
                                          <p:spTgt spid="7">
                                            <p:txEl>
                                              <p:pRg st="0" end="0"/>
                                            </p:txEl>
                                          </p:spTgt>
                                        </p:tgtEl>
                                      </p:cBhvr>
                                    </p:animEffect>
                                    <p:anim calcmode="lin" valueType="num">
                                      <p:cBhvr>
                                        <p:cTn id="4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8" dur="5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17411" grpId="0"/>
      <p:bldP spid="5" grpId="0" build="p"/>
      <p:bldP spid="6"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1187450" y="1268413"/>
            <a:ext cx="6553200" cy="4859337"/>
          </a:xfrm>
        </p:spPr>
        <p:txBody>
          <a:bodyPr>
            <a:normAutofit/>
          </a:bodyPr>
          <a:lstStyle/>
          <a:p>
            <a:pPr eaLnBrk="1" hangingPunct="1"/>
            <a:r>
              <a:rPr lang="zh-CN" altLang="en-US" sz="4000" dirty="0" smtClean="0"/>
              <a:t>调研的提出与目的</a:t>
            </a:r>
          </a:p>
          <a:p>
            <a:pPr eaLnBrk="1" hangingPunct="1"/>
            <a:endParaRPr lang="zh-CN" altLang="en-US" sz="4000" dirty="0" smtClean="0"/>
          </a:p>
          <a:p>
            <a:pPr eaLnBrk="1" hangingPunct="1"/>
            <a:endParaRPr lang="zh-CN" altLang="en-US" sz="4000" dirty="0" smtClean="0"/>
          </a:p>
          <a:p>
            <a:pPr eaLnBrk="1" hangingPunct="1"/>
            <a:r>
              <a:rPr lang="zh-CN" altLang="en-US" sz="4000" dirty="0" smtClean="0"/>
              <a:t>问卷背景的设定</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fade">
                                      <p:cBhvr>
                                        <p:cTn id="7" dur="750"/>
                                        <p:tgtEl>
                                          <p:spTgt spid="4098">
                                            <p:txEl>
                                              <p:pRg st="0" end="0"/>
                                            </p:txEl>
                                          </p:spTgt>
                                        </p:tgtEl>
                                      </p:cBhvr>
                                    </p:animEffect>
                                    <p:anim calcmode="lin" valueType="num">
                                      <p:cBhvr>
                                        <p:cTn id="8" dur="750" fill="hold"/>
                                        <p:tgtEl>
                                          <p:spTgt spid="4098">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409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8">
                                            <p:txEl>
                                              <p:pRg st="3" end="3"/>
                                            </p:txEl>
                                          </p:spTgt>
                                        </p:tgtEl>
                                        <p:attrNameLst>
                                          <p:attrName>style.visibility</p:attrName>
                                        </p:attrNameLst>
                                      </p:cBhvr>
                                      <p:to>
                                        <p:strVal val="visible"/>
                                      </p:to>
                                    </p:set>
                                    <p:animEffect transition="in" filter="fade">
                                      <p:cBhvr>
                                        <p:cTn id="14" dur="750"/>
                                        <p:tgtEl>
                                          <p:spTgt spid="4098">
                                            <p:txEl>
                                              <p:pRg st="3" end="3"/>
                                            </p:txEl>
                                          </p:spTgt>
                                        </p:tgtEl>
                                      </p:cBhvr>
                                    </p:animEffect>
                                    <p:anim calcmode="lin" valueType="num">
                                      <p:cBhvr>
                                        <p:cTn id="15" dur="75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16" dur="750" fill="hold"/>
                                        <p:tgtEl>
                                          <p:spTgt spid="409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p:txBody>
          <a:bodyPr/>
          <a:lstStyle/>
          <a:p>
            <a:pPr eaLnBrk="1" hangingPunct="1"/>
            <a:r>
              <a:rPr lang="zh-CN" altLang="en-US" smtClean="0"/>
              <a:t>调查问卷与结果分析</a:t>
            </a:r>
          </a:p>
        </p:txBody>
      </p:sp>
      <p:sp>
        <p:nvSpPr>
          <p:cNvPr id="5124" name="Rectangle 4"/>
          <p:cNvSpPr>
            <a:spLocks noGrp="1" noChangeArrowheads="1"/>
          </p:cNvSpPr>
          <p:nvPr>
            <p:ph type="body" sz="half" idx="1"/>
          </p:nvPr>
        </p:nvSpPr>
        <p:spPr/>
        <p:txBody>
          <a:bodyPr>
            <a:normAutofit/>
          </a:bodyPr>
          <a:lstStyle/>
          <a:p>
            <a:pPr eaLnBrk="1" hangingPunct="1">
              <a:lnSpc>
                <a:spcPct val="90000"/>
              </a:lnSpc>
            </a:pPr>
            <a:r>
              <a:rPr lang="zh-CN" altLang="en-US" sz="2400" dirty="0" smtClean="0"/>
              <a:t>你是一个杀人犯，好不容易逃到了一个相对安全的农场，老农场主和你聊天。</a:t>
            </a:r>
          </a:p>
          <a:p>
            <a:pPr eaLnBrk="1" hangingPunct="1">
              <a:lnSpc>
                <a:spcPct val="90000"/>
              </a:lnSpc>
            </a:pPr>
            <a:r>
              <a:rPr lang="zh-CN" altLang="en-US" sz="2400" dirty="0" smtClean="0"/>
              <a:t>此时面临选择：是否会向可能救你命的人撒谎以取得信任？</a:t>
            </a:r>
          </a:p>
          <a:p>
            <a:pPr eaLnBrk="1" hangingPunct="1">
              <a:lnSpc>
                <a:spcPct val="90000"/>
              </a:lnSpc>
            </a:pPr>
            <a:r>
              <a:rPr lang="zh-CN" altLang="en-US" sz="2400" dirty="0" smtClean="0"/>
              <a:t>Ａ．叙述事实但巧妙地绕过对自己不利的内容　</a:t>
            </a:r>
          </a:p>
          <a:p>
            <a:pPr eaLnBrk="1" hangingPunct="1">
              <a:lnSpc>
                <a:spcPct val="90000"/>
              </a:lnSpc>
            </a:pPr>
            <a:r>
              <a:rPr lang="zh-CN" altLang="en-US" sz="2400" dirty="0" smtClean="0"/>
              <a:t>Ｂ．撒谎并夸夸其谈</a:t>
            </a:r>
          </a:p>
        </p:txBody>
      </p:sp>
      <p:graphicFrame>
        <p:nvGraphicFramePr>
          <p:cNvPr id="4" name="图表占位符 3"/>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25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p:txBody>
          <a:bodyPr/>
          <a:lstStyle/>
          <a:p>
            <a:pPr eaLnBrk="1" hangingPunct="1"/>
            <a:r>
              <a:rPr lang="zh-CN" altLang="en-US" smtClean="0"/>
              <a:t>调查问卷与结果分析</a:t>
            </a:r>
          </a:p>
        </p:txBody>
      </p:sp>
      <p:sp>
        <p:nvSpPr>
          <p:cNvPr id="6148" name="Rectangle 4"/>
          <p:cNvSpPr>
            <a:spLocks noGrp="1" noChangeArrowheads="1"/>
          </p:cNvSpPr>
          <p:nvPr>
            <p:ph type="body" sz="half" idx="1"/>
          </p:nvPr>
        </p:nvSpPr>
        <p:spPr>
          <a:xfrm>
            <a:off x="457200" y="1484784"/>
            <a:ext cx="4186808" cy="4525963"/>
          </a:xfrm>
        </p:spPr>
        <p:txBody>
          <a:bodyPr>
            <a:noAutofit/>
          </a:bodyPr>
          <a:lstStyle/>
          <a:p>
            <a:pPr eaLnBrk="1" hangingPunct="1"/>
            <a:r>
              <a:rPr lang="zh-CN" altLang="en-US" sz="2400" dirty="0" smtClean="0"/>
              <a:t>农场</a:t>
            </a:r>
            <a:r>
              <a:rPr lang="zh-CN" altLang="en-US" sz="2400" dirty="0" smtClean="0"/>
              <a:t>主儿子被拖拉机</a:t>
            </a:r>
            <a:r>
              <a:rPr lang="zh-CN" altLang="en-US" sz="2400" dirty="0" smtClean="0"/>
              <a:t>压住受到六</a:t>
            </a:r>
            <a:r>
              <a:rPr lang="zh-CN" altLang="en-US" sz="2400" dirty="0" smtClean="0"/>
              <a:t>个僵尸围攻，农场主希望你</a:t>
            </a:r>
            <a:r>
              <a:rPr lang="zh-CN" altLang="en-US" sz="2400" dirty="0" smtClean="0"/>
              <a:t>和Kenny</a:t>
            </a:r>
            <a:r>
              <a:rPr lang="zh-CN" altLang="en-US" sz="2400" dirty="0" smtClean="0"/>
              <a:t>——另一个留宿一夜的人，能帮助他的儿子，Kenny救下自己的13岁儿子后跑了。虽然农场主有鸟枪，但是你手无寸铁。</a:t>
            </a:r>
          </a:p>
          <a:p>
            <a:pPr eaLnBrk="1" hangingPunct="1"/>
            <a:r>
              <a:rPr lang="zh-CN" altLang="en-US" sz="2400" dirty="0" smtClean="0"/>
              <a:t>此时面临选择：是否冒生命危险去</a:t>
            </a:r>
            <a:r>
              <a:rPr lang="zh-CN" altLang="en-US" sz="2400" dirty="0" smtClean="0"/>
              <a:t>救一</a:t>
            </a:r>
            <a:r>
              <a:rPr lang="zh-CN" altLang="en-US" sz="2400" dirty="0" smtClean="0"/>
              <a:t>个陌生人？</a:t>
            </a:r>
          </a:p>
          <a:p>
            <a:pPr eaLnBrk="1" hangingPunct="1"/>
            <a:r>
              <a:rPr lang="zh-CN" altLang="en-US" sz="2400" dirty="0" smtClean="0"/>
              <a:t>Ａ．选择救助</a:t>
            </a:r>
          </a:p>
          <a:p>
            <a:pPr eaLnBrk="1" hangingPunct="1"/>
            <a:r>
              <a:rPr lang="zh-CN" altLang="en-US" sz="2400" dirty="0" smtClean="0"/>
              <a:t>Ｂ．不为他而冒险</a:t>
            </a:r>
          </a:p>
        </p:txBody>
      </p:sp>
      <p:graphicFrame>
        <p:nvGraphicFramePr>
          <p:cNvPr id="7" name="图表占位符 6"/>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25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Graphic spid="7"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p:txBody>
          <a:bodyPr/>
          <a:lstStyle/>
          <a:p>
            <a:pPr eaLnBrk="1" hangingPunct="1"/>
            <a:r>
              <a:rPr lang="zh-CN" altLang="en-US" smtClean="0"/>
              <a:t>调查问卷与结果分析</a:t>
            </a:r>
          </a:p>
        </p:txBody>
      </p:sp>
      <p:sp>
        <p:nvSpPr>
          <p:cNvPr id="7172" name="Rectangle 4"/>
          <p:cNvSpPr>
            <a:spLocks noGrp="1" noChangeArrowheads="1"/>
          </p:cNvSpPr>
          <p:nvPr>
            <p:ph type="body" sz="half" idx="1"/>
          </p:nvPr>
        </p:nvSpPr>
        <p:spPr/>
        <p:txBody>
          <a:bodyPr/>
          <a:lstStyle/>
          <a:p>
            <a:pPr eaLnBrk="1" hangingPunct="1"/>
            <a:r>
              <a:rPr lang="zh-CN" altLang="en-US" sz="2400" dirty="0" smtClean="0"/>
              <a:t>团队中有两个人刚见面就因计划不同而吵架，Kenny并不占理，但和你认识得更早而且在另一个城市有小艇以及逃生计划。</a:t>
            </a:r>
          </a:p>
          <a:p>
            <a:pPr eaLnBrk="1" hangingPunct="1"/>
            <a:r>
              <a:rPr lang="zh-CN" altLang="en-US" sz="2400" dirty="0" smtClean="0"/>
              <a:t>此时面临选择：是否为了生存而向不占理但可能帮助到你的人示好？</a:t>
            </a:r>
          </a:p>
          <a:p>
            <a:pPr eaLnBrk="1" hangingPunct="1"/>
            <a:r>
              <a:rPr lang="zh-CN" altLang="en-US" sz="2400" dirty="0" smtClean="0"/>
              <a:t>Ａ．保持中立或者不示好</a:t>
            </a:r>
          </a:p>
          <a:p>
            <a:pPr eaLnBrk="1" hangingPunct="1"/>
            <a:r>
              <a:rPr lang="zh-CN" altLang="en-US" sz="2400" dirty="0" smtClean="0"/>
              <a:t>Ｂ．向他示好</a:t>
            </a:r>
          </a:p>
          <a:p>
            <a:pPr eaLnBrk="1" hangingPunct="1"/>
            <a:endParaRPr lang="zh-CN" altLang="en-US" sz="2000" dirty="0" smtClean="0"/>
          </a:p>
        </p:txBody>
      </p:sp>
      <p:graphicFrame>
        <p:nvGraphicFramePr>
          <p:cNvPr id="4" name="图表占位符 3"/>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fade">
                                      <p:cBhvr>
                                        <p:cTn id="7" dur="25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p:txBody>
          <a:bodyPr/>
          <a:lstStyle/>
          <a:p>
            <a:pPr eaLnBrk="1" hangingPunct="1"/>
            <a:r>
              <a:rPr lang="zh-CN" altLang="en-US" smtClean="0"/>
              <a:t>调查问卷与结果分析</a:t>
            </a:r>
          </a:p>
        </p:txBody>
      </p:sp>
      <p:sp>
        <p:nvSpPr>
          <p:cNvPr id="8196" name="Rectangle 4"/>
          <p:cNvSpPr>
            <a:spLocks noGrp="1" noChangeArrowheads="1"/>
          </p:cNvSpPr>
          <p:nvPr>
            <p:ph type="body" sz="half" idx="1"/>
          </p:nvPr>
        </p:nvSpPr>
        <p:spPr/>
        <p:txBody>
          <a:bodyPr>
            <a:normAutofit/>
          </a:bodyPr>
          <a:lstStyle/>
          <a:p>
            <a:pPr eaLnBrk="1" hangingPunct="1"/>
            <a:r>
              <a:rPr lang="zh-CN" altLang="en-US" sz="2400" dirty="0" smtClean="0"/>
              <a:t>两名学生请求你帮助被捕兽夹困住的老师，你尝试撬开无果，此时大波僵尸在逐渐包围，时间紧迫。想要救他就必须砍断他的一条腿。</a:t>
            </a:r>
          </a:p>
          <a:p>
            <a:pPr eaLnBrk="1" hangingPunct="1"/>
            <a:r>
              <a:rPr lang="zh-CN" altLang="en-US" sz="2400" dirty="0" smtClean="0"/>
              <a:t>此时面临选择：是否选择救他或者给弃他而去？</a:t>
            </a:r>
          </a:p>
          <a:p>
            <a:pPr eaLnBrk="1" hangingPunct="1"/>
            <a:r>
              <a:rPr lang="zh-CN" altLang="en-US" sz="2400" dirty="0" smtClean="0"/>
              <a:t>A.选择救助</a:t>
            </a:r>
          </a:p>
          <a:p>
            <a:pPr eaLnBrk="1" hangingPunct="1"/>
            <a:r>
              <a:rPr lang="zh-CN" altLang="en-US" sz="2400" dirty="0" smtClean="0"/>
              <a:t>B.弃他而去</a:t>
            </a:r>
          </a:p>
        </p:txBody>
      </p:sp>
      <p:graphicFrame>
        <p:nvGraphicFramePr>
          <p:cNvPr id="3" name="图表占位符 2"/>
          <p:cNvGraphicFramePr>
            <a:graphicFrameLocks noGrp="1"/>
          </p:cNvGraphicFramePr>
          <p:nvPr>
            <p:ph type="chart" sz="half" idx="2"/>
            <p:extLst>
              <p:ext uri="{D42A27DB-BD31-4B8C-83A1-F6EECF244321}">
                <p14:modId xmlns:p14="http://schemas.microsoft.com/office/powerpoint/2010/main" val="1266178868"/>
              </p:ext>
            </p:extLst>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25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p:txBody>
          <a:bodyPr/>
          <a:lstStyle/>
          <a:p>
            <a:pPr eaLnBrk="1" hangingPunct="1"/>
            <a:r>
              <a:rPr lang="zh-CN" altLang="en-US" smtClean="0"/>
              <a:t>调查问卷与结果分析</a:t>
            </a:r>
          </a:p>
        </p:txBody>
      </p:sp>
      <p:sp>
        <p:nvSpPr>
          <p:cNvPr id="9220" name="Rectangle 4"/>
          <p:cNvSpPr>
            <a:spLocks noGrp="1" noChangeArrowheads="1"/>
          </p:cNvSpPr>
          <p:nvPr>
            <p:ph type="body" sz="half" idx="1"/>
          </p:nvPr>
        </p:nvSpPr>
        <p:spPr/>
        <p:txBody>
          <a:bodyPr>
            <a:noAutofit/>
          </a:bodyPr>
          <a:lstStyle/>
          <a:p>
            <a:pPr eaLnBrk="1" hangingPunct="1">
              <a:lnSpc>
                <a:spcPct val="90000"/>
              </a:lnSpc>
            </a:pPr>
            <a:r>
              <a:rPr lang="zh-CN" altLang="en-US" sz="2400" dirty="0" smtClean="0"/>
              <a:t>关</a:t>
            </a:r>
            <a:r>
              <a:rPr lang="zh-CN" altLang="en-US" sz="2400" dirty="0" smtClean="0"/>
              <a:t>在冷冻仓内，此时一名老人心脏病发，Kenny希望你能一起帮助砸烂他的头，但老人的女儿认为还有可能，期望你能</a:t>
            </a:r>
            <a:r>
              <a:rPr lang="zh-CN" altLang="en-US" sz="2400" dirty="0" smtClean="0"/>
              <a:t>阻止他，</a:t>
            </a:r>
            <a:r>
              <a:rPr lang="zh-CN" altLang="en-US" sz="2400" dirty="0" smtClean="0"/>
              <a:t>边上还有一名10岁的小</a:t>
            </a:r>
            <a:r>
              <a:rPr lang="zh-CN" altLang="en-US" sz="2400" dirty="0" smtClean="0"/>
              <a:t>女孩。</a:t>
            </a:r>
            <a:endParaRPr lang="en-US" altLang="zh-CN" sz="2400" dirty="0" smtClean="0"/>
          </a:p>
          <a:p>
            <a:pPr eaLnBrk="1" hangingPunct="1">
              <a:lnSpc>
                <a:spcPct val="90000"/>
              </a:lnSpc>
            </a:pPr>
            <a:r>
              <a:rPr lang="zh-CN" altLang="en-US" sz="2400" dirty="0" smtClean="0"/>
              <a:t>此时</a:t>
            </a:r>
            <a:r>
              <a:rPr lang="zh-CN" altLang="en-US" sz="2400" dirty="0" smtClean="0"/>
              <a:t>面临选择：是否亲手杀掉团队中目前无药可救的心脏病发者？</a:t>
            </a:r>
          </a:p>
          <a:p>
            <a:pPr eaLnBrk="1" hangingPunct="1">
              <a:lnSpc>
                <a:spcPct val="90000"/>
              </a:lnSpc>
            </a:pPr>
            <a:r>
              <a:rPr lang="zh-CN" altLang="en-US" sz="2400" dirty="0" smtClean="0"/>
              <a:t>Ａ．不亲手杀掉</a:t>
            </a:r>
          </a:p>
          <a:p>
            <a:pPr eaLnBrk="1" hangingPunct="1">
              <a:lnSpc>
                <a:spcPct val="90000"/>
              </a:lnSpc>
            </a:pPr>
            <a:r>
              <a:rPr lang="zh-CN" altLang="en-US" sz="2400" dirty="0" smtClean="0"/>
              <a:t>Ｂ．亲手杀掉</a:t>
            </a:r>
          </a:p>
        </p:txBody>
      </p:sp>
      <p:graphicFrame>
        <p:nvGraphicFramePr>
          <p:cNvPr id="3" name="图表占位符 2"/>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25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p:txBody>
          <a:bodyPr/>
          <a:lstStyle/>
          <a:p>
            <a:pPr eaLnBrk="1" hangingPunct="1"/>
            <a:r>
              <a:rPr lang="zh-CN" altLang="en-US" smtClean="0"/>
              <a:t>调查问卷与结果分析</a:t>
            </a:r>
          </a:p>
        </p:txBody>
      </p:sp>
      <p:sp>
        <p:nvSpPr>
          <p:cNvPr id="10244" name="Rectangle 4"/>
          <p:cNvSpPr>
            <a:spLocks noGrp="1" noChangeArrowheads="1"/>
          </p:cNvSpPr>
          <p:nvPr>
            <p:ph type="body" sz="half" idx="1"/>
          </p:nvPr>
        </p:nvSpPr>
        <p:spPr>
          <a:xfrm>
            <a:off x="457200" y="1484784"/>
            <a:ext cx="4038600" cy="4525963"/>
          </a:xfrm>
        </p:spPr>
        <p:txBody>
          <a:bodyPr>
            <a:noAutofit/>
          </a:bodyPr>
          <a:lstStyle/>
          <a:p>
            <a:pPr eaLnBrk="1" hangingPunct="1"/>
            <a:r>
              <a:rPr lang="zh-CN" altLang="en-US" sz="2400" dirty="0" smtClean="0"/>
              <a:t>团队已经三天没有吃到一顿饱饭了，路上却停着一辆满是食物的车，但些许迹象表现出主人只是刚</a:t>
            </a:r>
            <a:r>
              <a:rPr lang="zh-CN" altLang="en-US" sz="2400" dirty="0" smtClean="0"/>
              <a:t>离开，</a:t>
            </a:r>
            <a:r>
              <a:rPr lang="zh-CN" altLang="en-US" sz="2400" dirty="0" smtClean="0"/>
              <a:t>小女孩表示应该把食物留下给车主，而其他队友一致同意要拿走食物。</a:t>
            </a:r>
          </a:p>
          <a:p>
            <a:pPr eaLnBrk="1" hangingPunct="1"/>
            <a:r>
              <a:rPr lang="zh-CN" altLang="en-US" sz="2400" dirty="0" smtClean="0"/>
              <a:t>此时面临选择：严重饥饿时是否偷窃暂时无人看管的食物？</a:t>
            </a:r>
          </a:p>
          <a:p>
            <a:pPr eaLnBrk="1" hangingPunct="1"/>
            <a:r>
              <a:rPr lang="zh-CN" altLang="en-US" sz="2400" dirty="0" smtClean="0"/>
              <a:t>Ａ．不偷</a:t>
            </a:r>
          </a:p>
          <a:p>
            <a:pPr eaLnBrk="1" hangingPunct="1"/>
            <a:r>
              <a:rPr lang="zh-CN" altLang="en-US" sz="2400" dirty="0" smtClean="0"/>
              <a:t>Ｂ．偷</a:t>
            </a:r>
          </a:p>
        </p:txBody>
      </p:sp>
      <p:graphicFrame>
        <p:nvGraphicFramePr>
          <p:cNvPr id="3" name="图表占位符 2"/>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250"/>
                                        <p:tgtEl>
                                          <p:spTgt spid="10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Graphic spid="3"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p:txBody>
          <a:bodyPr/>
          <a:lstStyle/>
          <a:p>
            <a:pPr eaLnBrk="1" hangingPunct="1"/>
            <a:r>
              <a:rPr lang="zh-CN" altLang="en-US" smtClean="0"/>
              <a:t>调查问卷与结果分析</a:t>
            </a:r>
          </a:p>
        </p:txBody>
      </p:sp>
      <p:sp>
        <p:nvSpPr>
          <p:cNvPr id="11268" name="Rectangle 4"/>
          <p:cNvSpPr>
            <a:spLocks noGrp="1" noChangeArrowheads="1"/>
          </p:cNvSpPr>
          <p:nvPr>
            <p:ph type="body" sz="half" idx="1"/>
          </p:nvPr>
        </p:nvSpPr>
        <p:spPr>
          <a:xfrm>
            <a:off x="457200" y="1484784"/>
            <a:ext cx="4038600" cy="4525963"/>
          </a:xfrm>
        </p:spPr>
        <p:txBody>
          <a:bodyPr>
            <a:noAutofit/>
          </a:bodyPr>
          <a:lstStyle/>
          <a:p>
            <a:pPr eaLnBrk="1" hangingPunct="1"/>
            <a:r>
              <a:rPr lang="zh-CN" altLang="en-US" sz="2400" dirty="0" smtClean="0"/>
              <a:t>突然听到尖叫声，通过瞄准镜看到一个被僵尸围堵的、身上有血迹的陌生女人，队友建议你利用她吸引更多僵尸注意而留给自己更多时间逃生，并警告在远处用枪给她一个痛快可能吸引僵尸注意。</a:t>
            </a:r>
          </a:p>
          <a:p>
            <a:pPr eaLnBrk="1" hangingPunct="1"/>
            <a:r>
              <a:rPr lang="zh-CN" altLang="en-US" sz="2400" dirty="0" smtClean="0"/>
              <a:t>此时面临选择：是否给她一个痛快？</a:t>
            </a:r>
          </a:p>
          <a:p>
            <a:pPr eaLnBrk="1" hangingPunct="1"/>
            <a:r>
              <a:rPr lang="zh-CN" altLang="en-US" sz="2400" dirty="0" smtClean="0"/>
              <a:t>Ａ．选择给自己争取时间</a:t>
            </a:r>
          </a:p>
          <a:p>
            <a:pPr eaLnBrk="1" hangingPunct="1"/>
            <a:r>
              <a:rPr lang="zh-CN" altLang="en-US" sz="2400" dirty="0" smtClean="0"/>
              <a:t>Ｂ．用枪解决她然后逃生</a:t>
            </a:r>
          </a:p>
        </p:txBody>
      </p:sp>
      <p:graphicFrame>
        <p:nvGraphicFramePr>
          <p:cNvPr id="3" name="图表占位符 2"/>
          <p:cNvGraphicFramePr>
            <a:graphicFrameLocks noGrp="1"/>
          </p:cNvGraphicFramePr>
          <p:nvPr>
            <p:ph type="chart" sz="half" idx="2"/>
          </p:nvPr>
        </p:nvGraphicFramePr>
        <p:xfrm>
          <a:off x="4546600" y="1498600"/>
          <a:ext cx="4241800" cy="4729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250"/>
                                        <p:tgtEl>
                                          <p:spTgt spid="112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Graphic spid="3"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Pages>0</Pages>
  <Words>870</Words>
  <Characters>0</Characters>
  <Application>Microsoft Office PowerPoint</Application>
  <DocSecurity>0</DocSecurity>
  <PresentationFormat>全屏显示(4:3)</PresentationFormat>
  <Lines>0</Lines>
  <Paragraphs>80</Paragraphs>
  <Slides>15</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Arial</vt:lpstr>
      <vt:lpstr>宋体</vt:lpstr>
      <vt:lpstr>Calibri</vt:lpstr>
      <vt:lpstr>聚合</vt:lpstr>
      <vt:lpstr>末日伦理观 </vt:lpstr>
      <vt:lpstr>PowerPoint 演示文稿</vt:lpstr>
      <vt:lpstr>调查问卷与结果分析</vt:lpstr>
      <vt:lpstr>调查问卷与结果分析</vt:lpstr>
      <vt:lpstr>调查问卷与结果分析</vt:lpstr>
      <vt:lpstr>调查问卷与结果分析</vt:lpstr>
      <vt:lpstr>调查问卷与结果分析</vt:lpstr>
      <vt:lpstr>调查问卷与结果分析</vt:lpstr>
      <vt:lpstr>调查问卷与结果分析</vt:lpstr>
      <vt:lpstr>调查问卷与结果分析</vt:lpstr>
      <vt:lpstr>调查问卷与结果分析</vt:lpstr>
      <vt:lpstr>调查问卷与结果分析</vt:lpstr>
      <vt:lpstr>调查问卷与结果分析</vt:lpstr>
      <vt:lpstr>调查问卷与结果分析</vt:lpstr>
      <vt:lpstr>PowerPoint 演示文稿</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末日伦理观 </dc:title>
  <dc:creator>alanyu</dc:creator>
  <cp:lastModifiedBy>alanyu</cp:lastModifiedBy>
  <cp:revision>8</cp:revision>
  <dcterms:created xsi:type="dcterms:W3CDTF">2012-06-06T01:30:27Z</dcterms:created>
  <dcterms:modified xsi:type="dcterms:W3CDTF">2014-05-28T09:00:14Z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2052-9.1.0.4636</vt:lpwstr>
  </property>
</Properties>
</file>