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6C459-7DB3-4457-9838-CF91DF2A3FDB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75356-5F85-4FDD-A200-F9540A49DE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096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BF6E15-63D0-00A7-0807-883F3DB12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B075B5E-27CF-646F-E68B-32C32E79B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DE893D-E437-6A86-80E2-BD68B291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BCEAED-F7B4-8C60-25D6-F7E11486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C1BCE-B185-18F3-86E9-A83502E9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73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6F8DEB-A94C-FA05-EA70-CB57AE5E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4F5CA05-8978-1209-0251-3626DF8FA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688B06-E52E-D638-6E88-2259FC7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35CF7C-6157-BB76-9135-AA6756DF3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9773D9-9DBE-AFCA-944E-3121039B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65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5811621-5634-3A7B-8F5C-0B3ACD953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C3B2CF1-B4D6-0F14-9BB2-4D3DB4623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0E17FC-1139-18DC-585D-409F74667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414025-1546-E7DB-53D7-1895F7073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6633D5-BBAD-E72D-B8A0-DBC0B0A7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17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A84AE8-AE1D-60A3-B5C7-FBA092B8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BEC3B7-87BC-CF6A-8437-B4CC1D956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DB0CFC-01C0-238F-4914-F53BBB006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B7151-441A-0EE3-2C13-CDA1164E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786DBB-0260-FBBC-B73C-F29C1CF5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98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4BAD98-F94F-640F-992E-5A36B29EB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A6CFF9F-E5B2-8BB9-9A1A-A273597C4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7AAE19-05AD-79F1-293E-B18ED117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059BE8-DAD3-C7BD-AAE2-DA68B86F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54C2E4-A553-8A6F-D2DD-719469F6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87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EBBDFC-81AD-67BB-B2E8-190EDA16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F9B0E2-9136-611D-BD9C-4701BB2D6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4EAD91-895C-B1E7-F903-57D50D91D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1336A4-C36B-C7CC-2B43-7AF9D911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C2282BE-C946-FC4E-AC44-E77F84DBA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26B486-7B2A-2576-42FA-6D813D9E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756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DDFE3C-A85F-E498-68FC-4E83EA27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2D7F1A-DA84-31C8-1751-77FF552E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EA1AA1-4A4F-3D91-B564-29C2C0D45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DFD39EE-E32B-19F7-FB53-DC2D66C5A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6A5A7A8-C9B3-6B16-F3E1-25C21B7D3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D2D5086-B56E-7520-2541-D7DE9535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1CF8BFA-D847-B50A-21C6-F40C852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48D164C-719B-B78F-31C2-828A9F4B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59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865ABC-A60B-AAA9-EEA5-180C233E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C9A973-F10F-B76F-5A73-5009A76DF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ED48BD-8005-894D-B097-ADB27C79C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980A4BB-F06B-612E-A023-3BA0B235C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93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27DD5E0-8DDF-3F64-633C-61EB1943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3BEDE53-06C9-FCEB-93F3-4D3B39F3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8EDC359-DE82-A19B-59BA-D76D12FE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66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D3AF7D-A526-9600-D84F-B65FC884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72033A-9969-0405-D862-CE45A14AE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960D9E4-340E-451C-2E82-409917552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F2E65AA-FE6E-755D-A2EE-241B70FF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DCBD6AD-C399-ACA7-DC3B-1C6235C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0E6F00-4464-5C9B-30AC-128E6FC4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4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97206C-B523-12C2-9603-02197AE26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455F893-1FC0-E400-B311-BBFBD8C46C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4C71349-DF4E-3313-3CB4-E8DB1F24E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C4C408E-3592-0881-75A6-21910AD9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BB6088-2E58-A2C2-7A41-4F310FB2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DD5ABD-5A95-B724-6A85-15FD1034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20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9C4B543-13A8-62B0-8D99-05207777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A30D9CB-9AB5-F437-1BBC-64550C10F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5BDB3E-FD66-2576-8C84-D5CB0C733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ED5D-56EA-432E-BF37-A47AA4C1E4DA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65D176-1AE0-39B3-D8C1-FBB247B8A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8B291D-625F-C3CD-B2E4-9FC0A2C67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A896-9EA4-496E-A80A-328E9176F9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05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libili.com/video/BV1T14y117rh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B840C3-B77D-F800-E931-E1E876E754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移动床生物膜反应器原理讲解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E852A15-1EF5-3BF6-6D2D-93384E0E1F06}"/>
              </a:ext>
            </a:extLst>
          </p:cNvPr>
          <p:cNvSpPr txBox="1"/>
          <p:nvPr/>
        </p:nvSpPr>
        <p:spPr>
          <a:xfrm>
            <a:off x="4895671" y="4408449"/>
            <a:ext cx="2400657" cy="461665"/>
          </a:xfrm>
          <a:prstGeom prst="rect">
            <a:avLst/>
          </a:prstGeom>
          <a:noFill/>
        </p:spPr>
        <p:txBody>
          <a:bodyPr vert="horz" wrap="square" rtlCol="0" anchor="t" anchorCtr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讲解人：廖博洋</a:t>
            </a:r>
          </a:p>
        </p:txBody>
      </p:sp>
    </p:spTree>
    <p:extLst>
      <p:ext uri="{BB962C8B-B14F-4D97-AF65-F5344CB8AC3E}">
        <p14:creationId xmlns:p14="http://schemas.microsoft.com/office/powerpoint/2010/main" val="7221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33D0C35-CF46-020F-80DB-DED73FD7E8B3}"/>
              </a:ext>
            </a:extLst>
          </p:cNvPr>
          <p:cNvSpPr txBox="1"/>
          <p:nvPr/>
        </p:nvSpPr>
        <p:spPr>
          <a:xfrm>
            <a:off x="1092819" y="5798634"/>
            <a:ext cx="849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视频链接：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hlinkClick r:id="rId2"/>
              </a:rPr>
              <a:t>https://www.bilibili.com/video/BV1T14y117rh/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C91CDF5-732F-4D6F-25AB-DA10935A94D6}"/>
              </a:ext>
            </a:extLst>
          </p:cNvPr>
          <p:cNvSpPr txBox="1"/>
          <p:nvPr/>
        </p:nvSpPr>
        <p:spPr>
          <a:xfrm>
            <a:off x="944138" y="597701"/>
            <a:ext cx="1315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目录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E9F92A3-4E4D-254D-E2BB-AE259468B613}"/>
              </a:ext>
            </a:extLst>
          </p:cNvPr>
          <p:cNvSpPr txBox="1"/>
          <p:nvPr/>
        </p:nvSpPr>
        <p:spPr>
          <a:xfrm>
            <a:off x="1434792" y="1739590"/>
            <a:ext cx="3360234" cy="217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工艺的原理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工艺的特点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工艺的应用</a:t>
            </a:r>
          </a:p>
        </p:txBody>
      </p:sp>
    </p:spTree>
    <p:extLst>
      <p:ext uri="{BB962C8B-B14F-4D97-AF65-F5344CB8AC3E}">
        <p14:creationId xmlns:p14="http://schemas.microsoft.com/office/powerpoint/2010/main" val="62820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A7BB142B-580A-EFAC-EA9E-0CE899583C05}"/>
              </a:ext>
            </a:extLst>
          </p:cNvPr>
          <p:cNvSpPr txBox="1"/>
          <p:nvPr/>
        </p:nvSpPr>
        <p:spPr>
          <a:xfrm>
            <a:off x="557561" y="328789"/>
            <a:ext cx="43415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工艺的原理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521CAB-33BC-4C19-1AF6-989BAC153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990" y="3748279"/>
            <a:ext cx="4532239" cy="292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707545F7-EF34-0FF6-E2BE-CA3A8BE7C595}"/>
              </a:ext>
            </a:extLst>
          </p:cNvPr>
          <p:cNvSpPr txBox="1"/>
          <p:nvPr/>
        </p:nvSpPr>
        <p:spPr>
          <a:xfrm>
            <a:off x="977589" y="1168408"/>
            <a:ext cx="101178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移动床生物膜反应器（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Moving Bed Biofilm Reactor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）工艺是将一种将活性污泥（悬浮生长）和生物膜法（流化态附着生长）相结合的新型污水处理工艺。该工艺开发于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世纪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80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年代中期，其原理为密度接近于水、可悬浮载体填料投加到曝气池中作为微生物生长载体，填料通过曝气作用处于流化状态后可与污水充分接触，微生物处于气、液、固三相生长环境中，此时载体内厌氧菌或兼性厌氧菌大量生长，外部则为好氧菌，每个载体均形成一个微型反应器，使硝化反应和反硝化反应同时存在。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5A87863-3C05-100C-CCA8-EF0405CB8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942" y="3846064"/>
            <a:ext cx="3646448" cy="272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17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ADAE1B0-EA0F-BD6F-91F3-EC125C7F930B}"/>
              </a:ext>
            </a:extLst>
          </p:cNvPr>
          <p:cNvSpPr txBox="1"/>
          <p:nvPr/>
        </p:nvSpPr>
        <p:spPr>
          <a:xfrm>
            <a:off x="557561" y="328789"/>
            <a:ext cx="43415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工艺的特点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4393A43-76AE-07B8-5E3F-2C0E18901BCA}"/>
              </a:ext>
            </a:extLst>
          </p:cNvPr>
          <p:cNvSpPr txBox="1"/>
          <p:nvPr/>
        </p:nvSpPr>
        <p:spPr>
          <a:xfrm>
            <a:off x="977589" y="1168408"/>
            <a:ext cx="10117874" cy="4391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工艺既具有活性污泥法的高效性和运转灵活性，又具有传统生物膜法耐击负荷、泥龄长、剩余污泥少的特点。该工艺具有以下特征：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）污泥负荷低；（生物膜和活性污泥共处理）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）有机物去除率高；（载体比表面积大，微生物种类多）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）脱氮效果好；（硝化菌和反硝化菌共存）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）易于维护管理；（直接投放填料，便于管理）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）不易产生污泥膨胀。（生物膜活性高）</a:t>
            </a:r>
          </a:p>
        </p:txBody>
      </p:sp>
    </p:spTree>
    <p:extLst>
      <p:ext uri="{BB962C8B-B14F-4D97-AF65-F5344CB8AC3E}">
        <p14:creationId xmlns:p14="http://schemas.microsoft.com/office/powerpoint/2010/main" val="255270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D34AC7C-CB80-5828-4291-1E77FAE0597E}"/>
              </a:ext>
            </a:extLst>
          </p:cNvPr>
          <p:cNvSpPr txBox="1"/>
          <p:nvPr/>
        </p:nvSpPr>
        <p:spPr>
          <a:xfrm>
            <a:off x="557561" y="328789"/>
            <a:ext cx="43415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工艺的应用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2CD5685-E3AF-531B-997E-AB170A9979C3}"/>
              </a:ext>
            </a:extLst>
          </p:cNvPr>
          <p:cNvSpPr txBox="1"/>
          <p:nvPr/>
        </p:nvSpPr>
        <p:spPr>
          <a:xfrm>
            <a:off x="977589" y="1168408"/>
            <a:ext cx="10117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工艺适用于城市污水和工业废水处理。自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世纪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80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年代末期以来，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已在世界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个国家的超过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400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座污水处理厂投入使用，并取得良好效果。目前已投入使用的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的组合工艺包括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LINPOR 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系列工艺和</a:t>
            </a:r>
            <a:r>
              <a:rPr lang="en-US" altLang="zh-CN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Kaldnes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系列工艺，从提高处理效果、强化氮磷去除等方面对传统活性污泥法进行了改进。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7855F17-CC51-1D4C-25A0-CFC0105DC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65" y="3169499"/>
            <a:ext cx="5036635" cy="346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276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AB5D0CC-9A11-7905-0834-0CC64DC5D87E}"/>
              </a:ext>
            </a:extLst>
          </p:cNvPr>
          <p:cNvSpPr txBox="1"/>
          <p:nvPr/>
        </p:nvSpPr>
        <p:spPr>
          <a:xfrm>
            <a:off x="613316" y="402690"/>
            <a:ext cx="10117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德国慕尼黑市的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Gro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β</a:t>
            </a:r>
            <a:r>
              <a:rPr lang="en-US" altLang="zh-CN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lappen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污水处理厂原采用典型的活性污泥法工艺，其设计污染负荷为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230x104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人口当量，曝气池总容积为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39300m</a:t>
            </a:r>
            <a:r>
              <a:rPr lang="en-US" altLang="zh-CN" sz="24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，共分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组独立运行，而每组又分为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个曝气池并联运行，每个曝气池的容积均为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1500m</a:t>
            </a:r>
            <a:r>
              <a:rPr lang="en-US" altLang="zh-CN" sz="24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。在运行过程中，该厂由于水量的增加而存在处理出水超标等问题。针对出现的问题，该市决定对原厂进行改造，并于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1986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1987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两年间将其中的两组改造成了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LINPOR-C MBBR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工艺。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5117161-EE78-527E-6B3F-E74480CAF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8" y="3083367"/>
            <a:ext cx="5070087" cy="272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86F91E5-FBE0-5B31-D103-7C4F906FEA9D}"/>
              </a:ext>
            </a:extLst>
          </p:cNvPr>
          <p:cNvSpPr txBox="1"/>
          <p:nvPr/>
        </p:nvSpPr>
        <p:spPr>
          <a:xfrm>
            <a:off x="5441795" y="2919775"/>
            <a:ext cx="6043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改造完成后，两组系统的曝气池中分别投加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％和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％的多孔性泡沫塑料载体，使得处理出水的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COD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BOD5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分别达到了出水要求。改造后的反应器实际运行过程中有机负荷（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COD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BOD5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）大大超过设计值，但经过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24h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连续采样，其监测结果表明，改造后的工艺对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COD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BOD5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的去除率以及出水的浓度大大优于设计值。</a:t>
            </a:r>
          </a:p>
          <a:p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366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577</Words>
  <Application>Microsoft Office PowerPoint</Application>
  <PresentationFormat>宽屏</PresentationFormat>
  <Paragraphs>20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黑体</vt:lpstr>
      <vt:lpstr>Arial</vt:lpstr>
      <vt:lpstr>Times New Roman</vt:lpstr>
      <vt:lpstr>Office 主题​​</vt:lpstr>
      <vt:lpstr>移动床生物膜反应器原理讲解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移动床生物膜反应器原理讲解</dc:title>
  <dc:creator>1758585671@qq.com</dc:creator>
  <cp:lastModifiedBy>1758585671@qq.com</cp:lastModifiedBy>
  <cp:revision>5</cp:revision>
  <dcterms:created xsi:type="dcterms:W3CDTF">2023-09-12T14:24:24Z</dcterms:created>
  <dcterms:modified xsi:type="dcterms:W3CDTF">2023-09-15T03:50:31Z</dcterms:modified>
</cp:coreProperties>
</file>