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title>
      <c:tx>
        <c:rich>
          <a:bodyPr/>
          <a:lstStyle/>
          <a:p>
            <a:pPr>
              <a:defRPr/>
            </a:pPr>
            <a:r>
              <a:rPr lang="zh-CN" altLang="en-US" sz="1200"/>
              <a:t>调查报告分析</a:t>
            </a:r>
            <a:r>
              <a:rPr lang="en-US" altLang="zh-CN" sz="1200"/>
              <a:t>-</a:t>
            </a:r>
            <a:r>
              <a:rPr lang="zh-CN" altLang="en-US" sz="1200"/>
              <a:t>对待特权现象的态度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调查报告分析-对待特权现象的态度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非常反感</c:v>
                </c:pt>
                <c:pt idx="1">
                  <c:v>比较反感</c:v>
                </c:pt>
                <c:pt idx="2">
                  <c:v>比较认同</c:v>
                </c:pt>
                <c:pt idx="3">
                  <c:v>无所谓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13</c:v>
                </c:pt>
                <c:pt idx="2">
                  <c:v>7</c:v>
                </c:pt>
                <c:pt idx="3">
                  <c:v>1.2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zh-CN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zh-CN"/>
          </a:p>
        </c:txPr>
      </c:legendEntry>
      <c:legendEntry>
        <c:idx val="2"/>
        <c:txPr>
          <a:bodyPr/>
          <a:lstStyle/>
          <a:p>
            <a:pPr>
              <a:defRPr sz="1600"/>
            </a:pPr>
            <a:endParaRPr lang="zh-CN"/>
          </a:p>
        </c:txPr>
      </c:legendEntry>
      <c:legendEntry>
        <c:idx val="3"/>
        <c:txPr>
          <a:bodyPr/>
          <a:lstStyle/>
          <a:p>
            <a:pPr>
              <a:defRPr sz="1600"/>
            </a:pPr>
            <a:endParaRPr lang="zh-CN"/>
          </a:p>
        </c:txPr>
      </c:legendEntry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标题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2011/12/21</a:t>
            </a:fld>
            <a:endParaRPr lang="zh-CN" altLang="en-US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2011/12/21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2011/12/21</a:t>
            </a:fld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2011/12/21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2011/12/21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2011/12/21</a:t>
            </a:fld>
            <a:endParaRPr lang="zh-CN" altLang="en-US"/>
          </a:p>
        </p:txBody>
      </p:sp>
      <p:sp>
        <p:nvSpPr>
          <p:cNvPr id="24" name="页脚占位符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2011/12/21</a:t>
            </a:fld>
            <a:endParaRPr lang="zh-CN" altLang="en-US"/>
          </a:p>
        </p:txBody>
      </p: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2011/12/21</a:t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57158" y="1928802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zh-CN" altLang="en-US" sz="6000" b="1" dirty="0" smtClean="0"/>
              <a:t>谁妨碍了我们的</a:t>
            </a:r>
            <a:r>
              <a:rPr lang="zh-CN" altLang="en-US" sz="6000" b="1" dirty="0" smtClean="0"/>
              <a:t>公平</a:t>
            </a:r>
            <a:endParaRPr lang="zh-CN" altLang="en-US" sz="6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08300720350 </a:t>
            </a:r>
            <a:r>
              <a:rPr lang="zh-CN" altLang="en-US" dirty="0" smtClean="0"/>
              <a:t>田晓颖</a:t>
            </a:r>
            <a:endParaRPr lang="en-US" altLang="zh-CN" dirty="0" smtClean="0"/>
          </a:p>
          <a:p>
            <a:pPr algn="r"/>
            <a:r>
              <a:rPr lang="en-US" dirty="0" smtClean="0"/>
              <a:t>11307100461     </a:t>
            </a:r>
            <a:r>
              <a:rPr lang="zh-CN" altLang="en-US" dirty="0" smtClean="0"/>
              <a:t>樊英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400" dirty="0" smtClean="0"/>
              <a:t>调研部分小结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界定</a:t>
            </a:r>
            <a:r>
              <a:rPr lang="zh-CN" altLang="en-US" dirty="0" smtClean="0"/>
              <a:t>难，取证难，很难使用法律武器</a:t>
            </a:r>
            <a:r>
              <a:rPr lang="zh-CN" altLang="en-US" dirty="0" smtClean="0"/>
              <a:t>解决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dirty="0" smtClean="0"/>
              <a:t>2.</a:t>
            </a:r>
            <a:r>
              <a:rPr lang="zh-CN" altLang="en-US" dirty="0" smtClean="0"/>
              <a:t>群众</a:t>
            </a:r>
            <a:r>
              <a:rPr lang="zh-CN" altLang="en-US" dirty="0" smtClean="0"/>
              <a:t>对于特权的矛盾态度，一方面羡慕由特权带来的利益，另一方面厌恶特权行为导致的社会不公正。</a:t>
            </a:r>
          </a:p>
          <a:p>
            <a:pPr>
              <a:buNone/>
            </a:pP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70932" y="3286123"/>
            <a:ext cx="36867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zh-CN" alt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金钱，权力</a:t>
            </a:r>
            <a:endParaRPr lang="zh-CN" alt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14876" y="5072074"/>
            <a:ext cx="3647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zh-CN" alt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道义，公平</a:t>
            </a:r>
            <a:endParaRPr lang="zh-CN" alt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14744" y="4286256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</a:rPr>
              <a:t>VS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7290" y="2214554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To do or not to do, it is a question.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行政</a:t>
            </a:r>
            <a:r>
              <a:rPr lang="zh-CN" altLang="en-US" dirty="0" smtClean="0"/>
              <a:t>方面的阻碍，特权现象的受害者多处于社会弱势阶层，其维权之路充满阻碍。</a:t>
            </a:r>
            <a:endParaRPr lang="zh-CN" altLang="en-US" dirty="0"/>
          </a:p>
        </p:txBody>
      </p:sp>
      <p:pic>
        <p:nvPicPr>
          <p:cNvPr id="2050" name="Picture 2" descr="C:\Users\Catherine\Desktop\0_1130405_cadbd2a784f37c8b1e3b413f39906d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714620"/>
            <a:ext cx="5072098" cy="371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400" dirty="0" smtClean="0"/>
              <a:t>解决方案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b="1" dirty="0" smtClean="0"/>
              <a:t>法律手段</a:t>
            </a:r>
            <a:endParaRPr lang="zh-CN" altLang="en-US" dirty="0" smtClean="0"/>
          </a:p>
          <a:p>
            <a:pPr lvl="0"/>
            <a:r>
              <a:rPr lang="en-US" altLang="zh-CN" dirty="0" smtClean="0"/>
              <a:t>1.</a:t>
            </a:r>
            <a:r>
              <a:rPr lang="zh-CN" altLang="en-US" dirty="0" smtClean="0"/>
              <a:t>市场经济</a:t>
            </a:r>
            <a:endParaRPr lang="en-US" altLang="zh-CN" dirty="0" smtClean="0"/>
          </a:p>
          <a:p>
            <a:pPr lvl="0">
              <a:buNone/>
            </a:pPr>
            <a:endParaRPr lang="en-US" altLang="zh-CN" dirty="0" smtClean="0"/>
          </a:p>
          <a:p>
            <a:pPr lvl="0"/>
            <a:r>
              <a:rPr lang="en-US" altLang="zh-CN" dirty="0" smtClean="0"/>
              <a:t>2. </a:t>
            </a:r>
            <a:r>
              <a:rPr lang="zh-CN" altLang="en-US" dirty="0" smtClean="0"/>
              <a:t>民主政治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道德教育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420817"/>
            <a:ext cx="8686800" cy="5508645"/>
          </a:xfrm>
        </p:spPr>
        <p:txBody>
          <a:bodyPr>
            <a:normAutofit fontScale="70000" lnSpcReduction="20000"/>
          </a:bodyPr>
          <a:lstStyle/>
          <a:p>
            <a:pPr lvl="1">
              <a:buNone/>
            </a:pPr>
            <a:r>
              <a:rPr lang="zh-CN" altLang="en-US" sz="3600" b="1" dirty="0" smtClean="0"/>
              <a:t>大学生</a:t>
            </a:r>
            <a:r>
              <a:rPr lang="zh-CN" altLang="en-US" sz="3600" b="1" dirty="0" smtClean="0"/>
              <a:t>道德意识调研</a:t>
            </a:r>
          </a:p>
          <a:p>
            <a:r>
              <a:rPr lang="en-US" dirty="0" smtClean="0"/>
              <a:t>1.1</a:t>
            </a:r>
            <a:r>
              <a:rPr lang="zh-CN" altLang="en-US" dirty="0" smtClean="0"/>
              <a:t>“个体优位”观念强烈，“尊敬他人”观念待提高。</a:t>
            </a:r>
          </a:p>
          <a:p>
            <a:r>
              <a:rPr lang="en-US" dirty="0" smtClean="0"/>
              <a:t>1.2 </a:t>
            </a:r>
            <a:r>
              <a:rPr lang="zh-CN" altLang="en-US" dirty="0" smtClean="0"/>
              <a:t>民主参与热情不足，涉及自身利益时凸显人治思维。</a:t>
            </a:r>
          </a:p>
          <a:p>
            <a:r>
              <a:rPr lang="en-US" dirty="0" smtClean="0"/>
              <a:t>1.3 </a:t>
            </a:r>
            <a:r>
              <a:rPr lang="zh-CN" altLang="en-US" dirty="0" smtClean="0"/>
              <a:t>知行脱节，为能将自己的道德信仰践行于实践之中。</a:t>
            </a:r>
          </a:p>
          <a:p>
            <a:r>
              <a:rPr lang="en-US" dirty="0" smtClean="0"/>
              <a:t>1.4 </a:t>
            </a:r>
            <a:r>
              <a:rPr lang="zh-CN" altLang="en-US" dirty="0" smtClean="0"/>
              <a:t>传统观念根深蒂固，民主根基是比较浅弱，远没有等级、中庸、忍让、权力等思</a:t>
            </a:r>
          </a:p>
          <a:p>
            <a:r>
              <a:rPr lang="zh-CN" altLang="en-US" dirty="0" smtClean="0"/>
              <a:t>想来得强烈，渗透、深入骨里，比较之下显得浅显、观望、摇摆、任意放弃。</a:t>
            </a:r>
          </a:p>
          <a:p>
            <a:pPr>
              <a:buNone/>
            </a:pPr>
            <a:endParaRPr lang="zh-CN" altLang="en-US" dirty="0" smtClean="0"/>
          </a:p>
          <a:p>
            <a:pPr lvl="1"/>
            <a:r>
              <a:rPr lang="zh-CN" altLang="en-US" sz="3600" b="1" dirty="0" smtClean="0"/>
              <a:t>针对大学生的道德教育</a:t>
            </a:r>
          </a:p>
          <a:p>
            <a:r>
              <a:rPr lang="en-US" dirty="0" smtClean="0"/>
              <a:t>2.1 </a:t>
            </a:r>
            <a:r>
              <a:rPr lang="zh-CN" altLang="en-US" dirty="0" smtClean="0"/>
              <a:t>以多样的形式加强思想教育，特别是需要以实践的教育模式帮助大学生树立正确的世界观，学会用自己的付出收获果实。</a:t>
            </a:r>
          </a:p>
          <a:p>
            <a:r>
              <a:rPr lang="en-US" dirty="0" smtClean="0"/>
              <a:t>2.2 </a:t>
            </a:r>
            <a:r>
              <a:rPr lang="zh-CN" altLang="en-US" dirty="0" smtClean="0"/>
              <a:t>增强大学生与别人合作的能力，摒除自我中心的思想，培养互利双赢意识。</a:t>
            </a:r>
          </a:p>
          <a:p>
            <a:r>
              <a:rPr lang="en-US" dirty="0" smtClean="0"/>
              <a:t>2.3 </a:t>
            </a:r>
            <a:r>
              <a:rPr lang="zh-CN" altLang="en-US" dirty="0" smtClean="0"/>
              <a:t>鼓励大学生跳出自我的狭隘范畴，心怀社会，关爱帮助弱势群体。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1670" y="2143116"/>
            <a:ext cx="5286412" cy="1569660"/>
          </a:xfrm>
          <a:prstGeom prst="rect">
            <a:avLst/>
          </a:prstGeom>
          <a:noFill/>
          <a:scene3d>
            <a:camera prst="orthographicFront">
              <a:rot lat="0" lon="0" rev="1200000"/>
            </a:camera>
            <a:lightRig rig="threePt" dir="t"/>
          </a:scene3d>
        </p:spPr>
        <p:txBody>
          <a:bodyPr wrap="square" rtlCol="0">
            <a:spAutoFit/>
            <a:scene3d>
              <a:camera prst="orthographicFront">
                <a:rot lat="1200000" lon="1800000" rev="1200000"/>
              </a:camera>
              <a:lightRig rig="threePt" dir="t"/>
            </a:scene3d>
          </a:bodyPr>
          <a:lstStyle/>
          <a:p>
            <a:r>
              <a:rPr lang="zh-CN" altLang="en-US" sz="9600" dirty="0" smtClean="0">
                <a:solidFill>
                  <a:srgbClr val="0070C0"/>
                </a:solidFill>
              </a:rPr>
              <a:t>谢  谢  ！</a:t>
            </a:r>
            <a:endParaRPr lang="zh-CN" altLang="en-US" sz="9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37622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zh-CN" altLang="en-US" sz="4800" dirty="0" smtClean="0"/>
              <a:t>事件回放</a:t>
            </a:r>
            <a:endParaRPr lang="zh-CN" altLang="en-US" sz="4800" dirty="0"/>
          </a:p>
        </p:txBody>
      </p:sp>
      <p:pic>
        <p:nvPicPr>
          <p:cNvPr id="4" name="内容占位符 3" descr="C:\Users\Catherine\Desktop\52506\7DE1IDLL00AJ0003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83364" y="1857364"/>
            <a:ext cx="4517726" cy="3199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159620" y="2967335"/>
            <a:ext cx="369800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谁敢打</a:t>
            </a:r>
            <a:r>
              <a:rPr lang="en-US" altLang="zh-CN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110</a:t>
            </a:r>
            <a:r>
              <a:rPr lang="zh-CN" alt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？</a:t>
            </a:r>
            <a:endParaRPr lang="zh-CN" alt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660392"/>
          </a:xfrm>
        </p:spPr>
        <p:txBody>
          <a:bodyPr/>
          <a:lstStyle/>
          <a:p>
            <a:r>
              <a:rPr lang="zh-CN" altLang="en-US" b="1" dirty="0" smtClean="0"/>
              <a:t>卢美美事件</a:t>
            </a:r>
            <a:endParaRPr lang="en-US" altLang="zh-CN" b="1" dirty="0" smtClean="0"/>
          </a:p>
        </p:txBody>
      </p:sp>
      <p:pic>
        <p:nvPicPr>
          <p:cNvPr id="1027" name="Picture 3" descr="C:\Users\Catherine\Desktop\f29faa8f56713084f01f36b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214554"/>
            <a:ext cx="72009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400" dirty="0" smtClean="0"/>
              <a:t>什么是特权？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特权是指个人或集团凭借经济势力、政治地位、身份地位等而在经济、政治、文化等领域所享有的特殊权利或权力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主要特点：</a:t>
            </a:r>
            <a:r>
              <a:rPr lang="zh-CN" altLang="en-US" b="1" dirty="0" smtClean="0"/>
              <a:t>不公正性</a:t>
            </a:r>
            <a:endParaRPr lang="en-US" altLang="zh-CN" b="1" dirty="0" smtClean="0"/>
          </a:p>
          <a:p>
            <a:r>
              <a:rPr lang="zh-CN" altLang="en-US" dirty="0" smtClean="0"/>
              <a:t>特权现象主要是建立在对</a:t>
            </a:r>
            <a:r>
              <a:rPr lang="zh-CN" altLang="en-US" dirty="0" smtClean="0"/>
              <a:t>权利或权力分配的不公正的基础</a:t>
            </a:r>
            <a:r>
              <a:rPr lang="zh-CN" altLang="en-US" dirty="0" smtClean="0"/>
              <a:t>之上。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400" dirty="0" smtClean="0"/>
              <a:t>现状及危害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当前中国，虽然</a:t>
            </a:r>
            <a:r>
              <a:rPr lang="zh-CN" altLang="en-US" b="1" dirty="0" smtClean="0"/>
              <a:t>制度化</a:t>
            </a:r>
            <a:r>
              <a:rPr lang="zh-CN" altLang="en-US" dirty="0" smtClean="0"/>
              <a:t>的特权现象并不</a:t>
            </a:r>
            <a:r>
              <a:rPr lang="zh-CN" altLang="en-US" dirty="0" smtClean="0"/>
              <a:t>存在，但是特权现象还是渗透到了社会生活的方方面面。</a:t>
            </a:r>
            <a:endParaRPr lang="en-US" altLang="zh-CN" dirty="0" smtClean="0"/>
          </a:p>
          <a:p>
            <a:r>
              <a:rPr lang="zh-CN" altLang="en-US" b="1" dirty="0" smtClean="0"/>
              <a:t>危害：</a:t>
            </a:r>
            <a:endParaRPr lang="en-US" altLang="zh-CN" b="1" dirty="0" smtClean="0"/>
          </a:p>
          <a:p>
            <a:r>
              <a:rPr lang="zh-CN" altLang="en-US" dirty="0" smtClean="0"/>
              <a:t>一，助长权力崇拜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zh-CN" altLang="en-US" dirty="0" smtClean="0"/>
              <a:t>二，危害社会公正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zh-CN" altLang="en-US" dirty="0" smtClean="0"/>
              <a:t>三，破坏社会信任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zh-CN" altLang="en-US" dirty="0" smtClean="0"/>
              <a:t>四，加剧制度惰性。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400" dirty="0" smtClean="0"/>
              <a:t>特权现象产生的原因剖析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一般认为，特权现象之所以不断产生和普遍存在的原因有三：</a:t>
            </a:r>
          </a:p>
          <a:p>
            <a:r>
              <a:rPr lang="en-US" dirty="0" smtClean="0"/>
              <a:t>1.</a:t>
            </a:r>
            <a:r>
              <a:rPr lang="zh-CN" altLang="en-US" dirty="0" smtClean="0"/>
              <a:t>经济</a:t>
            </a:r>
            <a:r>
              <a:rPr lang="zh-CN" altLang="en-US" dirty="0" smtClean="0"/>
              <a:t>因素</a:t>
            </a:r>
            <a:endParaRPr lang="en-US" altLang="zh-CN" dirty="0" smtClean="0"/>
          </a:p>
          <a:p>
            <a:r>
              <a:rPr lang="en-US" dirty="0" smtClean="0"/>
              <a:t>2.</a:t>
            </a:r>
            <a:r>
              <a:rPr lang="zh-CN" altLang="en-US" dirty="0" smtClean="0"/>
              <a:t>政治</a:t>
            </a:r>
            <a:r>
              <a:rPr lang="zh-CN" altLang="en-US" dirty="0" smtClean="0"/>
              <a:t>因素</a:t>
            </a:r>
            <a:endParaRPr lang="en-US" altLang="zh-CN" dirty="0" smtClean="0"/>
          </a:p>
          <a:p>
            <a:r>
              <a:rPr lang="en-US" dirty="0" smtClean="0"/>
              <a:t>3.</a:t>
            </a:r>
            <a:r>
              <a:rPr lang="zh-CN" altLang="en-US" dirty="0" smtClean="0"/>
              <a:t>文化因素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400" dirty="0" smtClean="0"/>
              <a:t>调研部分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03795"/>
          </a:xfrm>
        </p:spPr>
        <p:txBody>
          <a:bodyPr/>
          <a:lstStyle/>
          <a:p>
            <a:r>
              <a:rPr lang="zh-CN" altLang="en-US" dirty="0" smtClean="0"/>
              <a:t>现状分析</a:t>
            </a:r>
            <a:endParaRPr lang="en-US" altLang="zh-CN" dirty="0" smtClean="0"/>
          </a:p>
          <a:p>
            <a:r>
              <a:rPr lang="en-US" sz="2000" dirty="0" smtClean="0"/>
              <a:t>1.  43.7%</a:t>
            </a:r>
            <a:r>
              <a:rPr lang="zh-CN" altLang="en-US" sz="2000" dirty="0" smtClean="0"/>
              <a:t>认为自己凭借父母和亲戚的职权享受某种便利的行为</a:t>
            </a:r>
            <a:r>
              <a:rPr lang="zh-CN" altLang="en-US" sz="2000" dirty="0" smtClean="0"/>
              <a:t>；</a:t>
            </a:r>
            <a:endParaRPr lang="en-US" altLang="zh-CN" sz="2000" dirty="0" smtClean="0"/>
          </a:p>
          <a:p>
            <a:r>
              <a:rPr lang="en-US" sz="2000" dirty="0" smtClean="0"/>
              <a:t>2.  37.5%</a:t>
            </a:r>
            <a:r>
              <a:rPr lang="zh-CN" altLang="en-US" sz="2000" dirty="0" smtClean="0"/>
              <a:t>不羡慕官二代、富二代的特权；</a:t>
            </a:r>
          </a:p>
          <a:p>
            <a:pPr>
              <a:buNone/>
            </a:pPr>
            <a:r>
              <a:rPr lang="en-US" sz="2000" dirty="0" smtClean="0"/>
              <a:t>          11.2</a:t>
            </a:r>
            <a:r>
              <a:rPr lang="en-US" sz="2000" dirty="0" smtClean="0"/>
              <a:t>%</a:t>
            </a:r>
            <a:r>
              <a:rPr lang="zh-CN" altLang="en-US" sz="2000" dirty="0" smtClean="0"/>
              <a:t>很羡慕官二代、富二代的特权；</a:t>
            </a:r>
          </a:p>
          <a:p>
            <a:pPr>
              <a:buNone/>
            </a:pPr>
            <a:r>
              <a:rPr lang="en-US" sz="2000" dirty="0" smtClean="0"/>
              <a:t>          </a:t>
            </a:r>
            <a:r>
              <a:rPr lang="en-US" sz="2000" dirty="0" smtClean="0"/>
              <a:t>35.2%</a:t>
            </a:r>
            <a:r>
              <a:rPr lang="zh-CN" altLang="en-US" sz="2000" dirty="0" smtClean="0"/>
              <a:t>有些羡慕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r>
              <a:rPr lang="en-US" sz="2000" dirty="0" smtClean="0"/>
              <a:t>3.  </a:t>
            </a:r>
            <a:r>
              <a:rPr lang="zh-CN" altLang="en-US" sz="2000" dirty="0" smtClean="0"/>
              <a:t>特权行为的受益者中</a:t>
            </a:r>
            <a:r>
              <a:rPr lang="en-US" sz="2000" dirty="0" smtClean="0"/>
              <a:t>46.7%</a:t>
            </a:r>
            <a:r>
              <a:rPr lang="zh-CN" altLang="en-US" sz="2000" dirty="0" smtClean="0"/>
              <a:t>对是否认可特权现象态度模糊，认为应该视情况而定</a:t>
            </a:r>
            <a:r>
              <a:rPr lang="zh-CN" altLang="en-US" sz="2000" dirty="0" smtClean="0"/>
              <a:t>；</a:t>
            </a:r>
            <a:r>
              <a:rPr lang="en-US" sz="2000" dirty="0" smtClean="0"/>
              <a:t>33.3</a:t>
            </a:r>
            <a:r>
              <a:rPr lang="en-US" sz="2000" dirty="0" smtClean="0"/>
              <a:t>%</a:t>
            </a:r>
            <a:r>
              <a:rPr lang="zh-CN" altLang="en-US" sz="2000" dirty="0" smtClean="0"/>
              <a:t>认为应该拒绝，</a:t>
            </a:r>
            <a:r>
              <a:rPr lang="en-US" sz="2000" dirty="0" smtClean="0"/>
              <a:t>20%</a:t>
            </a:r>
            <a:r>
              <a:rPr lang="zh-CN" altLang="en-US" sz="2000" dirty="0" smtClean="0"/>
              <a:t>认为可以接受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r>
              <a:rPr lang="en-US" sz="2000" dirty="0" smtClean="0"/>
              <a:t>4.  </a:t>
            </a:r>
            <a:r>
              <a:rPr lang="zh-CN" altLang="en-US" sz="2000" dirty="0" smtClean="0"/>
              <a:t>超过</a:t>
            </a:r>
            <a:r>
              <a:rPr lang="en-US" sz="2000" dirty="0" smtClean="0"/>
              <a:t>90%</a:t>
            </a:r>
            <a:r>
              <a:rPr lang="zh-CN" altLang="en-US" sz="2000" dirty="0" smtClean="0"/>
              <a:t>学生认为特权现象体现在生活中的行政、教育、司法、医疗、职业竞争等各个方面；</a:t>
            </a:r>
          </a:p>
          <a:p>
            <a:r>
              <a:rPr lang="en-US" sz="2000" dirty="0" smtClean="0"/>
              <a:t>5.  33.3%</a:t>
            </a:r>
            <a:r>
              <a:rPr lang="zh-CN" altLang="en-US" sz="2000" dirty="0" smtClean="0"/>
              <a:t>的被调查者是特权现象的受害者，且集中在教育、行政及就业方面，全部没有得到补偿。</a:t>
            </a:r>
          </a:p>
          <a:p>
            <a:r>
              <a:rPr lang="en-US" sz="2000" dirty="0" smtClean="0"/>
              <a:t>6.  5.6%</a:t>
            </a:r>
            <a:r>
              <a:rPr lang="zh-CN" altLang="en-US" sz="2000" dirty="0" smtClean="0"/>
              <a:t>认为特权现象一定触犯法律；</a:t>
            </a:r>
          </a:p>
          <a:p>
            <a:endParaRPr lang="zh-CN" altLang="en-US" sz="2000" dirty="0" smtClean="0"/>
          </a:p>
          <a:p>
            <a:endParaRPr lang="en-US" altLang="zh-CN" sz="2000" dirty="0" smtClean="0"/>
          </a:p>
          <a:p>
            <a:pPr>
              <a:buFont typeface="Arial" pitchFamily="34" charset="0"/>
              <a:buChar char="•"/>
            </a:pPr>
            <a:endParaRPr lang="zh-CN" altLang="en-US" sz="2000" dirty="0" smtClean="0"/>
          </a:p>
          <a:p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7.  33.8%</a:t>
            </a:r>
            <a:r>
              <a:rPr lang="zh-CN" altLang="en-US" sz="2000" dirty="0" smtClean="0"/>
              <a:t>认为特权现象非常普遍，影响了他们的生活</a:t>
            </a:r>
            <a:r>
              <a:rPr lang="zh-CN" altLang="en-US" sz="2000" dirty="0" smtClean="0"/>
              <a:t>；</a:t>
            </a:r>
            <a:r>
              <a:rPr lang="en-US" sz="2000" dirty="0" smtClean="0"/>
              <a:t>56.2</a:t>
            </a:r>
            <a:r>
              <a:rPr lang="en-US" sz="2000" dirty="0" smtClean="0"/>
              <a:t>%</a:t>
            </a:r>
            <a:r>
              <a:rPr lang="zh-CN" altLang="en-US" sz="2000" dirty="0" smtClean="0"/>
              <a:t>认为比较普遍，但与我关系不大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r>
              <a:rPr lang="en-US" sz="2000" dirty="0" smtClean="0"/>
              <a:t>8.  16.1%</a:t>
            </a:r>
            <a:r>
              <a:rPr lang="zh-CN" altLang="en-US" sz="2000" dirty="0" smtClean="0"/>
              <a:t>对特权现象非常反感</a:t>
            </a:r>
            <a:r>
              <a:rPr lang="zh-CN" altLang="en-US" sz="2000" dirty="0" smtClean="0"/>
              <a:t>。</a:t>
            </a:r>
            <a:r>
              <a:rPr lang="en-US" sz="2000" dirty="0" smtClean="0"/>
              <a:t>41.9</a:t>
            </a:r>
            <a:r>
              <a:rPr lang="en-US" sz="2000" dirty="0" smtClean="0"/>
              <a:t>%</a:t>
            </a:r>
            <a:r>
              <a:rPr lang="zh-CN" altLang="en-US" sz="2000" dirty="0" smtClean="0"/>
              <a:t>对特权现象比较反感，但认为经常会有争议</a:t>
            </a:r>
            <a:r>
              <a:rPr lang="zh-CN" altLang="en-US" sz="2000" dirty="0" smtClean="0"/>
              <a:t>。</a:t>
            </a:r>
            <a:r>
              <a:rPr lang="en-US" sz="2000" dirty="0" smtClean="0"/>
              <a:t>22.6</a:t>
            </a:r>
            <a:r>
              <a:rPr lang="en-US" sz="2000" dirty="0" smtClean="0"/>
              <a:t>%</a:t>
            </a:r>
            <a:r>
              <a:rPr lang="zh-CN" altLang="en-US" sz="2000" dirty="0" smtClean="0"/>
              <a:t>对特权现象比较认同，认为这是社会常态</a:t>
            </a:r>
            <a:r>
              <a:rPr lang="zh-CN" altLang="en-US" sz="2000" dirty="0" smtClean="0"/>
              <a:t>。</a:t>
            </a:r>
            <a:r>
              <a:rPr lang="en-US" sz="2000" dirty="0" smtClean="0"/>
              <a:t>6.5</a:t>
            </a:r>
            <a:r>
              <a:rPr lang="en-US" sz="2000" dirty="0" smtClean="0"/>
              <a:t>%</a:t>
            </a:r>
            <a:r>
              <a:rPr lang="zh-CN" altLang="en-US" sz="2000" dirty="0" smtClean="0"/>
              <a:t>对特权现象持无所谓的态度。</a:t>
            </a:r>
          </a:p>
          <a:p>
            <a:r>
              <a:rPr lang="en-US" sz="2000" dirty="0" smtClean="0"/>
              <a:t>9.  </a:t>
            </a:r>
            <a:r>
              <a:rPr lang="zh-CN" altLang="en-US" sz="2000" dirty="0" smtClean="0"/>
              <a:t>大部分被调查者认为特权问题难以解决的阻碍来自于行政方面。</a:t>
            </a:r>
          </a:p>
          <a:p>
            <a:r>
              <a:rPr lang="en-US" sz="2000" dirty="0" smtClean="0"/>
              <a:t>10. </a:t>
            </a:r>
            <a:r>
              <a:rPr lang="zh-CN" altLang="en-US" sz="2000" dirty="0" smtClean="0"/>
              <a:t>大部分人相比于官二代，更容易接受富二代的特权行为。</a:t>
            </a:r>
          </a:p>
          <a:p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6" name="图表 5"/>
          <p:cNvGraphicFramePr/>
          <p:nvPr/>
        </p:nvGraphicFramePr>
        <p:xfrm>
          <a:off x="1357290" y="1142984"/>
          <a:ext cx="6619905" cy="4767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跋涉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78</TotalTime>
  <Words>708</Words>
  <PresentationFormat>全屏显示(4:3)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跋涉</vt:lpstr>
      <vt:lpstr>谁妨碍了我们的公平</vt:lpstr>
      <vt:lpstr>事件回放</vt:lpstr>
      <vt:lpstr>幻灯片 3</vt:lpstr>
      <vt:lpstr>什么是特权？</vt:lpstr>
      <vt:lpstr>现状及危害</vt:lpstr>
      <vt:lpstr>特权现象产生的原因剖析</vt:lpstr>
      <vt:lpstr>调研部分</vt:lpstr>
      <vt:lpstr>幻灯片 8</vt:lpstr>
      <vt:lpstr>幻灯片 9</vt:lpstr>
      <vt:lpstr>调研部分小结</vt:lpstr>
      <vt:lpstr>幻灯片 11</vt:lpstr>
      <vt:lpstr>幻灯片 12</vt:lpstr>
      <vt:lpstr>解决方案</vt:lpstr>
      <vt:lpstr>道德教育</vt:lpstr>
      <vt:lpstr>幻灯片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谁妨碍了我们的公平</dc:title>
  <dc:creator>Catherine</dc:creator>
  <cp:lastModifiedBy>Catherine</cp:lastModifiedBy>
  <cp:revision>11</cp:revision>
  <dcterms:created xsi:type="dcterms:W3CDTF">2011-12-21T03:51:52Z</dcterms:created>
  <dcterms:modified xsi:type="dcterms:W3CDTF">2011-12-21T05:21:15Z</dcterms:modified>
</cp:coreProperties>
</file>