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4" r:id="rId8"/>
    <p:sldId id="262" r:id="rId9"/>
    <p:sldId id="265" r:id="rId10"/>
    <p:sldId id="266" r:id="rId11"/>
    <p:sldId id="275" r:id="rId12"/>
    <p:sldId id="267" r:id="rId13"/>
    <p:sldId id="268" r:id="rId14"/>
    <p:sldId id="269" r:id="rId15"/>
    <p:sldId id="270" r:id="rId16"/>
    <p:sldId id="271" r:id="rId17"/>
    <p:sldId id="272" r:id="rId18"/>
    <p:sldId id="273" r:id="rId19"/>
    <p:sldId id="274" r:id="rId20"/>
    <p:sldId id="278" r:id="rId21"/>
    <p:sldId id="279" r:id="rId22"/>
    <p:sldId id="276" r:id="rId23"/>
    <p:sldId id="277"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0" d="100"/>
          <a:sy n="70" d="100"/>
        </p:scale>
        <p:origin x="-137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3" name="矩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矩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矩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矩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矩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圆角矩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圆角矩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矩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矩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标题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zh-CN" altLang="en-US" smtClean="0"/>
              <a:t>单击此处编辑母版标题样式</a:t>
            </a:r>
            <a:endParaRPr kumimoji="0" lang="en-US"/>
          </a:p>
        </p:txBody>
      </p:sp>
      <p:sp>
        <p:nvSpPr>
          <p:cNvPr id="9" name="副标题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28" name="日期占位符 27"/>
          <p:cNvSpPr>
            <a:spLocks noGrp="1"/>
          </p:cNvSpPr>
          <p:nvPr>
            <p:ph type="dt" sz="half" idx="10"/>
          </p:nvPr>
        </p:nvSpPr>
        <p:spPr>
          <a:xfrm>
            <a:off x="6705600" y="4206240"/>
            <a:ext cx="960120" cy="457200"/>
          </a:xfrm>
        </p:spPr>
        <p:txBody>
          <a:bodyPr/>
          <a:lstStyle/>
          <a:p>
            <a:fld id="{530820CF-B880-4189-942D-D702A7CBA730}" type="datetimeFigureOut">
              <a:rPr lang="zh-CN" altLang="en-US" smtClean="0"/>
              <a:pPr/>
              <a:t>2017/10/11</a:t>
            </a:fld>
            <a:endParaRPr lang="zh-CN" altLang="en-US"/>
          </a:p>
        </p:txBody>
      </p:sp>
      <p:sp>
        <p:nvSpPr>
          <p:cNvPr id="17" name="页脚占位符 16"/>
          <p:cNvSpPr>
            <a:spLocks noGrp="1"/>
          </p:cNvSpPr>
          <p:nvPr>
            <p:ph type="ftr" sz="quarter" idx="11"/>
          </p:nvPr>
        </p:nvSpPr>
        <p:spPr>
          <a:xfrm>
            <a:off x="5410200" y="4205288"/>
            <a:ext cx="1295400" cy="457200"/>
          </a:xfrm>
        </p:spPr>
        <p:txBody>
          <a:bodyPr/>
          <a:lstStyle/>
          <a:p>
            <a:endParaRPr lang="zh-CN" altLang="en-US"/>
          </a:p>
        </p:txBody>
      </p:sp>
      <p:sp>
        <p:nvSpPr>
          <p:cNvPr id="29" name="灯片编号占位符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81800" y="1143000"/>
            <a:ext cx="1905000" cy="5486400"/>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143000"/>
            <a:ext cx="6248400" cy="5486400"/>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2017/10/11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381000" y="1143000"/>
            <a:ext cx="8382000" cy="1069848"/>
          </a:xfrm>
        </p:spPr>
        <p:txBody>
          <a:bodyPr anchor="ctr"/>
          <a:lstStyle>
            <a:lvl1pPr>
              <a:defRPr sz="4000" b="0" i="0" cap="none" baseline="0"/>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26" name="日期占位符 25"/>
          <p:cNvSpPr>
            <a:spLocks noGrp="1"/>
          </p:cNvSpPr>
          <p:nvPr>
            <p:ph type="dt" sz="half" idx="10"/>
          </p:nvPr>
        </p:nvSpPr>
        <p:spPr/>
        <p:txBody>
          <a:bodyPr rtlCol="0"/>
          <a:lstStyle/>
          <a:p>
            <a:fld id="{530820CF-B880-4189-942D-D702A7CBA730}" type="datetimeFigureOut">
              <a:rPr lang="zh-CN" altLang="en-US" smtClean="0"/>
              <a:pPr/>
              <a:t>2017/10/11</a:t>
            </a:fld>
            <a:endParaRPr lang="zh-CN" altLang="en-US"/>
          </a:p>
        </p:txBody>
      </p:sp>
      <p:sp>
        <p:nvSpPr>
          <p:cNvPr id="27" name="灯片编号占位符 26"/>
          <p:cNvSpPr>
            <a:spLocks noGrp="1"/>
          </p:cNvSpPr>
          <p:nvPr>
            <p:ph type="sldNum" sz="quarter" idx="11"/>
          </p:nvPr>
        </p:nvSpPr>
        <p:spPr/>
        <p:txBody>
          <a:bodyPr rtlCol="0"/>
          <a:lstStyle/>
          <a:p>
            <a:fld id="{0C913308-F349-4B6D-A68A-DD1791B4A57B}" type="slidenum">
              <a:rPr lang="zh-CN" altLang="en-US" smtClean="0"/>
              <a:pPr/>
              <a:t>‹#›</a:t>
            </a:fld>
            <a:endParaRPr lang="zh-CN" altLang="en-US"/>
          </a:p>
        </p:txBody>
      </p:sp>
      <p:sp>
        <p:nvSpPr>
          <p:cNvPr id="28" name="页脚占位符 27"/>
          <p:cNvSpPr>
            <a:spLocks noGrp="1"/>
          </p:cNvSpPr>
          <p:nvPr>
            <p:ph type="ftr" sz="quarter" idx="12"/>
          </p:nvPr>
        </p:nvSpPr>
        <p:spPr/>
        <p:txBody>
          <a:bodyPr rtlCol="0"/>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a:xfrm>
            <a:off x="6583680" y="612648"/>
            <a:ext cx="957264" cy="457200"/>
          </a:xfrm>
        </p:spPr>
        <p:txBody>
          <a:bodyPr/>
          <a:lstStyle/>
          <a:p>
            <a:fld id="{530820CF-B880-4189-942D-D702A7CBA730}" type="datetimeFigureOut">
              <a:rPr lang="zh-CN" altLang="en-US" smtClean="0"/>
              <a:pPr/>
              <a:t>2017/10/11</a:t>
            </a:fld>
            <a:endParaRPr lang="zh-CN" altLang="en-US"/>
          </a:p>
        </p:txBody>
      </p:sp>
      <p:sp>
        <p:nvSpPr>
          <p:cNvPr id="4" name="页脚占位符 3"/>
          <p:cNvSpPr>
            <a:spLocks noGrp="1"/>
          </p:cNvSpPr>
          <p:nvPr>
            <p:ph type="ftr" sz="quarter" idx="11"/>
          </p:nvPr>
        </p:nvSpPr>
        <p:spPr>
          <a:xfrm>
            <a:off x="5257800" y="612648"/>
            <a:ext cx="1325880" cy="457200"/>
          </a:xfrm>
        </p:spPr>
        <p:txBody>
          <a:bodyPr/>
          <a:lstStyle/>
          <a:p>
            <a:endParaRPr lang="zh-CN" altLang="en-US"/>
          </a:p>
        </p:txBody>
      </p:sp>
      <p:sp>
        <p:nvSpPr>
          <p:cNvPr id="5" name="灯片编号占位符 4"/>
          <p:cNvSpPr>
            <a:spLocks noGrp="1"/>
          </p:cNvSpPr>
          <p:nvPr>
            <p:ph type="sldNum" sz="quarter" idx="12"/>
          </p:nvPr>
        </p:nvSpPr>
        <p:spPr>
          <a:xfrm>
            <a:off x="8174736" y="2272"/>
            <a:ext cx="762000" cy="365760"/>
          </a:xfrm>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2017/10/11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353496" y="1101970"/>
            <a:ext cx="3383280" cy="877824"/>
          </a:xfrm>
        </p:spPr>
        <p:txBody>
          <a:bodyPr anchor="b"/>
          <a:lstStyle>
            <a:lvl1pPr algn="l">
              <a:buNone/>
              <a:defRPr sz="1800" b="1"/>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zh-CN" altLang="en-US" smtClean="0"/>
              <a:t>单击图标添加图片</a:t>
            </a:r>
            <a:endParaRPr kumimoji="0" lang="en-US" dirty="0"/>
          </a:p>
        </p:txBody>
      </p:sp>
      <p:sp>
        <p:nvSpPr>
          <p:cNvPr id="4" name="文本占位符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2017/10/11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矩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矩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矩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矩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圆角矩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圆角矩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矩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矩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矩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矩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矩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矩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标题占位符 21"/>
          <p:cNvSpPr>
            <a:spLocks noGrp="1"/>
          </p:cNvSpPr>
          <p:nvPr>
            <p:ph type="title"/>
          </p:nvPr>
        </p:nvSpPr>
        <p:spPr>
          <a:xfrm>
            <a:off x="457200" y="1143000"/>
            <a:ext cx="8229600" cy="1066800"/>
          </a:xfrm>
          <a:prstGeom prst="rect">
            <a:avLst/>
          </a:prstGeom>
        </p:spPr>
        <p:txBody>
          <a:bodyPr vert="horz" anchor="ctr">
            <a:normAutofit/>
          </a:bodyPr>
          <a:lstStyle/>
          <a:p>
            <a:r>
              <a:rPr kumimoji="0" lang="zh-CN" altLang="en-US" smtClean="0"/>
              <a:t>单击此处编辑母版标题样式</a:t>
            </a:r>
            <a:endParaRPr kumimoji="0" lang="en-US"/>
          </a:p>
        </p:txBody>
      </p:sp>
      <p:sp>
        <p:nvSpPr>
          <p:cNvPr id="13" name="文本占位符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4" name="日期占位符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30820CF-B880-4189-942D-D702A7CBA730}" type="datetimeFigureOut">
              <a:rPr lang="zh-CN" altLang="en-US" smtClean="0"/>
              <a:pPr/>
              <a:t>2017/10/11</a:t>
            </a:fld>
            <a:endParaRPr lang="zh-CN" altLang="en-US"/>
          </a:p>
        </p:txBody>
      </p:sp>
      <p:sp>
        <p:nvSpPr>
          <p:cNvPr id="3" name="页脚占位符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zh-CN" altLang="en-US"/>
          </a:p>
        </p:txBody>
      </p:sp>
      <p:sp>
        <p:nvSpPr>
          <p:cNvPr id="23" name="灯片编号占位符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23.jpeg"/></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5" Type="http://schemas.openxmlformats.org/officeDocument/2006/relationships/image" Target="../media/image29.jpeg"/><Relationship Id="rId4" Type="http://schemas.openxmlformats.org/officeDocument/2006/relationships/image" Target="../media/image28.jpeg"/></Relationships>
</file>

<file path=ppt/slides/_rels/slide2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7.xml"/><Relationship Id="rId5" Type="http://schemas.openxmlformats.org/officeDocument/2006/relationships/image" Target="../media/image33.jpeg"/><Relationship Id="rId4" Type="http://schemas.openxmlformats.org/officeDocument/2006/relationships/image" Target="../media/image32.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slide" Target="slide12.xml"/><Relationship Id="rId13" Type="http://schemas.openxmlformats.org/officeDocument/2006/relationships/slide" Target="slide15.xml"/><Relationship Id="rId3" Type="http://schemas.openxmlformats.org/officeDocument/2006/relationships/slide" Target="slide5.xml"/><Relationship Id="rId7" Type="http://schemas.openxmlformats.org/officeDocument/2006/relationships/slide" Target="slide10.xml"/><Relationship Id="rId12" Type="http://schemas.openxmlformats.org/officeDocument/2006/relationships/slide" Target="slide14.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slide" Target="slide9.xml"/><Relationship Id="rId11" Type="http://schemas.openxmlformats.org/officeDocument/2006/relationships/slide" Target="slide17.xml"/><Relationship Id="rId5" Type="http://schemas.openxmlformats.org/officeDocument/2006/relationships/slide" Target="slide8.xml"/><Relationship Id="rId10" Type="http://schemas.openxmlformats.org/officeDocument/2006/relationships/slide" Target="slide18.xml"/><Relationship Id="rId4" Type="http://schemas.openxmlformats.org/officeDocument/2006/relationships/slide" Target="slide6.xml"/><Relationship Id="rId9" Type="http://schemas.openxmlformats.org/officeDocument/2006/relationships/slide" Target="slide13.xml"/><Relationship Id="rId14" Type="http://schemas.openxmlformats.org/officeDocument/2006/relationships/slide" Target="slide16.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slide" Target="slide3.xml"/><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东区水质净化厂参观汇报</a:t>
            </a:r>
            <a:endParaRPr lang="zh-CN" altLang="en-US" dirty="0"/>
          </a:p>
        </p:txBody>
      </p:sp>
      <p:sp>
        <p:nvSpPr>
          <p:cNvPr id="3" name="副标题 2"/>
          <p:cNvSpPr>
            <a:spLocks noGrp="1"/>
          </p:cNvSpPr>
          <p:nvPr>
            <p:ph type="subTitle" idx="1"/>
          </p:nvPr>
        </p:nvSpPr>
        <p:spPr/>
        <p:txBody>
          <a:bodyPr/>
          <a:lstStyle/>
          <a:p>
            <a:r>
              <a:rPr lang="en-US" altLang="zh-CN" dirty="0" smtClean="0"/>
              <a:t>16307110368</a:t>
            </a:r>
          </a:p>
          <a:p>
            <a:r>
              <a:rPr lang="zh-CN" altLang="en-US" dirty="0" smtClean="0"/>
              <a:t>孙洁依</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20" y="500042"/>
            <a:ext cx="8229600" cy="1066800"/>
          </a:xfrm>
        </p:spPr>
        <p:txBody>
          <a:bodyPr/>
          <a:lstStyle/>
          <a:p>
            <a:r>
              <a:rPr lang="zh-CN" altLang="en-US" dirty="0" smtClean="0"/>
              <a:t>曝气池</a:t>
            </a:r>
            <a:endParaRPr lang="zh-CN" altLang="en-US" dirty="0"/>
          </a:p>
        </p:txBody>
      </p:sp>
      <p:sp>
        <p:nvSpPr>
          <p:cNvPr id="3" name="内容占位符 2"/>
          <p:cNvSpPr>
            <a:spLocks noGrp="1"/>
          </p:cNvSpPr>
          <p:nvPr>
            <p:ph idx="1"/>
          </p:nvPr>
        </p:nvSpPr>
        <p:spPr>
          <a:xfrm>
            <a:off x="357158" y="1428736"/>
            <a:ext cx="3471858" cy="5145800"/>
          </a:xfrm>
        </p:spPr>
        <p:txBody>
          <a:bodyPr>
            <a:normAutofit fontScale="85000" lnSpcReduction="10000"/>
          </a:bodyPr>
          <a:lstStyle/>
          <a:p>
            <a:r>
              <a:rPr lang="zh-CN" altLang="en-US" dirty="0" smtClean="0"/>
              <a:t>在曝气池中，具有活力的微生物把污水中的有机物作为自身生长的养料吸附并分解，随之产生絮状泥粒（活性污泥）经沉淀后，泥水分离，从而达到净化污水的作用。平面尺寸：</a:t>
            </a:r>
            <a:r>
              <a:rPr lang="en-US" altLang="zh-CN" dirty="0" smtClean="0"/>
              <a:t>36m</a:t>
            </a:r>
            <a:r>
              <a:rPr lang="zh-CN" altLang="en-US" dirty="0" smtClean="0"/>
              <a:t>*</a:t>
            </a:r>
            <a:r>
              <a:rPr lang="en-US" altLang="zh-CN" dirty="0" smtClean="0"/>
              <a:t>2.8m</a:t>
            </a:r>
            <a:r>
              <a:rPr lang="zh-CN" altLang="en-US" dirty="0" smtClean="0"/>
              <a:t>*</a:t>
            </a:r>
            <a:r>
              <a:rPr lang="en-US" altLang="zh-CN" dirty="0" smtClean="0"/>
              <a:t>5m</a:t>
            </a:r>
            <a:r>
              <a:rPr lang="zh-CN" altLang="en-US" dirty="0" smtClean="0"/>
              <a:t>，每四个廊道为一组，共四组</a:t>
            </a:r>
            <a:endParaRPr lang="en-US" altLang="zh-CN" dirty="0" smtClean="0"/>
          </a:p>
          <a:p>
            <a:r>
              <a:rPr lang="zh-CN" altLang="en-US" dirty="0" smtClean="0"/>
              <a:t>图中银白色细管向污泥中曝气，为微生物提供氧气。</a:t>
            </a:r>
            <a:endParaRPr lang="zh-CN" altLang="en-US" dirty="0"/>
          </a:p>
        </p:txBody>
      </p:sp>
      <p:pic>
        <p:nvPicPr>
          <p:cNvPr id="4" name="图片 3" descr="微信图片_201710012200512.jpg"/>
          <p:cNvPicPr>
            <a:picLocks noChangeAspect="1"/>
          </p:cNvPicPr>
          <p:nvPr/>
        </p:nvPicPr>
        <p:blipFill>
          <a:blip r:embed="rId2" cstate="email"/>
          <a:stretch>
            <a:fillRect/>
          </a:stretch>
        </p:blipFill>
        <p:spPr>
          <a:xfrm>
            <a:off x="3929058" y="1714488"/>
            <a:ext cx="5214942" cy="378621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回流污泥井</a:t>
            </a:r>
            <a:endParaRPr lang="zh-CN" altLang="en-US" dirty="0"/>
          </a:p>
        </p:txBody>
      </p:sp>
      <p:pic>
        <p:nvPicPr>
          <p:cNvPr id="4" name="内容占位符 3" descr="微信图片_201710012200511.jpg"/>
          <p:cNvPicPr>
            <a:picLocks noGrp="1" noChangeAspect="1"/>
          </p:cNvPicPr>
          <p:nvPr>
            <p:ph idx="1"/>
          </p:nvPr>
        </p:nvPicPr>
        <p:blipFill>
          <a:blip r:embed="rId2" cstate="email"/>
          <a:stretch>
            <a:fillRect/>
          </a:stretch>
        </p:blipFill>
        <p:spPr>
          <a:xfrm>
            <a:off x="2950368" y="2249488"/>
            <a:ext cx="3243263" cy="4324350"/>
          </a:xfrm>
        </p:spPr>
      </p:pic>
      <p:sp>
        <p:nvSpPr>
          <p:cNvPr id="5" name="动作按钮: 上一张 4">
            <a:hlinkClick r:id="rId3" action="ppaction://hlinksldjump" highlightClick="1"/>
          </p:cNvPr>
          <p:cNvSpPr/>
          <p:nvPr/>
        </p:nvSpPr>
        <p:spPr>
          <a:xfrm>
            <a:off x="7215206" y="6286520"/>
            <a:ext cx="642942" cy="5714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竖流二沉池</a:t>
            </a:r>
            <a:endParaRPr lang="zh-CN" altLang="en-US" dirty="0"/>
          </a:p>
        </p:txBody>
      </p:sp>
      <p:sp>
        <p:nvSpPr>
          <p:cNvPr id="3" name="内容占位符 2"/>
          <p:cNvSpPr>
            <a:spLocks noGrp="1"/>
          </p:cNvSpPr>
          <p:nvPr>
            <p:ph idx="1"/>
          </p:nvPr>
        </p:nvSpPr>
        <p:spPr>
          <a:xfrm>
            <a:off x="457200" y="2249424"/>
            <a:ext cx="3186106" cy="4325112"/>
          </a:xfrm>
        </p:spPr>
        <p:txBody>
          <a:bodyPr>
            <a:normAutofit lnSpcReduction="10000"/>
          </a:bodyPr>
          <a:lstStyle/>
          <a:p>
            <a:r>
              <a:rPr lang="zh-CN" altLang="en-US" dirty="0" smtClean="0"/>
              <a:t>竖流二沉池中沉淀出二沉污泥，其中部分将流回曝气池，用于分解有机物。剩余污泥进入湿污泥地。二沉池处理后的水已经完成了处理过程，由老出水井排出。</a:t>
            </a:r>
            <a:endParaRPr lang="zh-CN" altLang="en-US" dirty="0"/>
          </a:p>
        </p:txBody>
      </p:sp>
      <p:pic>
        <p:nvPicPr>
          <p:cNvPr id="4" name="图片 3" descr="微信图片_20171001220126.jpg"/>
          <p:cNvPicPr>
            <a:picLocks noChangeAspect="1"/>
          </p:cNvPicPr>
          <p:nvPr/>
        </p:nvPicPr>
        <p:blipFill>
          <a:blip r:embed="rId2" cstate="email"/>
          <a:stretch>
            <a:fillRect/>
          </a:stretch>
        </p:blipFill>
        <p:spPr>
          <a:xfrm>
            <a:off x="3571868" y="2000240"/>
            <a:ext cx="5429255" cy="4071941"/>
          </a:xfrm>
          <a:prstGeom prst="rect">
            <a:avLst/>
          </a:prstGeom>
        </p:spPr>
      </p:pic>
      <p:sp>
        <p:nvSpPr>
          <p:cNvPr id="5" name="动作按钮: 上一张 4">
            <a:hlinkClick r:id="rId3" action="ppaction://hlinksldjump" highlightClick="1"/>
          </p:cNvPr>
          <p:cNvSpPr/>
          <p:nvPr/>
        </p:nvSpPr>
        <p:spPr>
          <a:xfrm>
            <a:off x="7215206" y="6286520"/>
            <a:ext cx="642942" cy="5714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生态角</a:t>
            </a:r>
            <a:endParaRPr lang="zh-CN" altLang="en-US" dirty="0"/>
          </a:p>
        </p:txBody>
      </p:sp>
      <p:sp>
        <p:nvSpPr>
          <p:cNvPr id="3" name="内容占位符 2"/>
          <p:cNvSpPr>
            <a:spLocks noGrp="1"/>
          </p:cNvSpPr>
          <p:nvPr>
            <p:ph idx="1"/>
          </p:nvPr>
        </p:nvSpPr>
        <p:spPr>
          <a:xfrm>
            <a:off x="457200" y="2249424"/>
            <a:ext cx="2900354" cy="4325112"/>
          </a:xfrm>
        </p:spPr>
        <p:txBody>
          <a:bodyPr/>
          <a:lstStyle/>
          <a:p>
            <a:r>
              <a:rPr lang="zh-CN" altLang="en-US" dirty="0" smtClean="0"/>
              <a:t>曝气池中流出的小部分污水进入生态角进一步处理。生态角处理后的水通过新出水井排出。</a:t>
            </a:r>
            <a:endParaRPr lang="zh-CN" altLang="en-US" dirty="0"/>
          </a:p>
        </p:txBody>
      </p:sp>
      <p:pic>
        <p:nvPicPr>
          <p:cNvPr id="4" name="图片 3" descr="微信图片_201710012205102.jpg"/>
          <p:cNvPicPr>
            <a:picLocks noChangeAspect="1"/>
          </p:cNvPicPr>
          <p:nvPr/>
        </p:nvPicPr>
        <p:blipFill>
          <a:blip r:embed="rId2" cstate="email"/>
          <a:stretch>
            <a:fillRect/>
          </a:stretch>
        </p:blipFill>
        <p:spPr>
          <a:xfrm>
            <a:off x="3286116" y="1785926"/>
            <a:ext cx="5619757" cy="4214818"/>
          </a:xfrm>
          <a:prstGeom prst="rect">
            <a:avLst/>
          </a:prstGeom>
        </p:spPr>
      </p:pic>
      <p:sp>
        <p:nvSpPr>
          <p:cNvPr id="5" name="动作按钮: 上一张 4">
            <a:hlinkClick r:id="rId3" action="ppaction://hlinksldjump" highlightClick="1"/>
          </p:cNvPr>
          <p:cNvSpPr/>
          <p:nvPr/>
        </p:nvSpPr>
        <p:spPr>
          <a:xfrm>
            <a:off x="7215206" y="6286520"/>
            <a:ext cx="642942" cy="5714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湿污泥地</a:t>
            </a:r>
            <a:endParaRPr lang="zh-CN" altLang="en-US" dirty="0"/>
          </a:p>
        </p:txBody>
      </p:sp>
      <p:sp>
        <p:nvSpPr>
          <p:cNvPr id="3" name="内容占位符 2"/>
          <p:cNvSpPr>
            <a:spLocks noGrp="1"/>
          </p:cNvSpPr>
          <p:nvPr>
            <p:ph idx="1"/>
          </p:nvPr>
        </p:nvSpPr>
        <p:spPr>
          <a:xfrm>
            <a:off x="457200" y="2249424"/>
            <a:ext cx="3114668" cy="4325112"/>
          </a:xfrm>
        </p:spPr>
        <p:txBody>
          <a:bodyPr/>
          <a:lstStyle/>
          <a:p>
            <a:r>
              <a:rPr lang="zh-CN" altLang="en-US" dirty="0" smtClean="0"/>
              <a:t>二沉池和生态角中的剩余污泥，和初沉池产生的初沉污泥会进入湿污泥地。这里的污泥含水量将从</a:t>
            </a:r>
            <a:r>
              <a:rPr lang="en-US" altLang="zh-CN" dirty="0" smtClean="0"/>
              <a:t>99%</a:t>
            </a:r>
            <a:r>
              <a:rPr lang="zh-CN" altLang="en-US" dirty="0" smtClean="0"/>
              <a:t>降到</a:t>
            </a:r>
            <a:r>
              <a:rPr lang="en-US" altLang="zh-CN" dirty="0" smtClean="0"/>
              <a:t>98%</a:t>
            </a:r>
            <a:r>
              <a:rPr lang="zh-CN" altLang="en-US" dirty="0" smtClean="0"/>
              <a:t>。</a:t>
            </a:r>
            <a:endParaRPr lang="zh-CN" altLang="en-US" dirty="0"/>
          </a:p>
        </p:txBody>
      </p:sp>
      <p:pic>
        <p:nvPicPr>
          <p:cNvPr id="4" name="图片 3" descr="微信图片_201710012205103.jpg"/>
          <p:cNvPicPr>
            <a:picLocks noChangeAspect="1"/>
          </p:cNvPicPr>
          <p:nvPr/>
        </p:nvPicPr>
        <p:blipFill>
          <a:blip r:embed="rId2" cstate="email"/>
          <a:stretch>
            <a:fillRect/>
          </a:stretch>
        </p:blipFill>
        <p:spPr>
          <a:xfrm>
            <a:off x="3929058" y="642918"/>
            <a:ext cx="4554155" cy="6072206"/>
          </a:xfrm>
          <a:prstGeom prst="rect">
            <a:avLst/>
          </a:prstGeom>
        </p:spPr>
      </p:pic>
      <p:sp>
        <p:nvSpPr>
          <p:cNvPr id="5" name="动作按钮: 上一张 4">
            <a:hlinkClick r:id="rId3" action="ppaction://hlinksldjump" highlightClick="1"/>
          </p:cNvPr>
          <p:cNvSpPr/>
          <p:nvPr/>
        </p:nvSpPr>
        <p:spPr>
          <a:xfrm>
            <a:off x="1000100" y="6286520"/>
            <a:ext cx="642942" cy="5714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污泥均质池</a:t>
            </a:r>
            <a:endParaRPr lang="zh-CN" altLang="en-US" dirty="0"/>
          </a:p>
        </p:txBody>
      </p:sp>
      <p:sp>
        <p:nvSpPr>
          <p:cNvPr id="3" name="内容占位符 2"/>
          <p:cNvSpPr>
            <a:spLocks noGrp="1"/>
          </p:cNvSpPr>
          <p:nvPr>
            <p:ph idx="1"/>
          </p:nvPr>
        </p:nvSpPr>
        <p:spPr>
          <a:xfrm>
            <a:off x="457200" y="2249424"/>
            <a:ext cx="3186106" cy="4325112"/>
          </a:xfrm>
        </p:spPr>
        <p:txBody>
          <a:bodyPr/>
          <a:lstStyle/>
          <a:p>
            <a:r>
              <a:rPr lang="zh-CN" altLang="en-US" dirty="0" smtClean="0"/>
              <a:t>将撇水后的剩余污泥经污泥泵提升至污泥均质池，经四台搅拌机搅拌，以调节污泥变化，浓度一致后进污泥脱水机进行脱水。</a:t>
            </a:r>
            <a:endParaRPr lang="zh-CN" altLang="en-US" dirty="0"/>
          </a:p>
        </p:txBody>
      </p:sp>
      <p:pic>
        <p:nvPicPr>
          <p:cNvPr id="4" name="图片 3" descr="微信图片_201710012205105.jpg"/>
          <p:cNvPicPr>
            <a:picLocks noChangeAspect="1"/>
          </p:cNvPicPr>
          <p:nvPr/>
        </p:nvPicPr>
        <p:blipFill>
          <a:blip r:embed="rId2" cstate="email"/>
          <a:stretch>
            <a:fillRect/>
          </a:stretch>
        </p:blipFill>
        <p:spPr>
          <a:xfrm>
            <a:off x="4071934" y="928670"/>
            <a:ext cx="4071947" cy="5429262"/>
          </a:xfrm>
          <a:prstGeom prst="rect">
            <a:avLst/>
          </a:prstGeom>
        </p:spPr>
      </p:pic>
      <p:sp>
        <p:nvSpPr>
          <p:cNvPr id="5" name="动作按钮: 上一张 4">
            <a:hlinkClick r:id="rId3" action="ppaction://hlinksldjump" highlightClick="1"/>
          </p:cNvPr>
          <p:cNvSpPr/>
          <p:nvPr/>
        </p:nvSpPr>
        <p:spPr>
          <a:xfrm>
            <a:off x="785786" y="6286520"/>
            <a:ext cx="642942" cy="5714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脱水机房</a:t>
            </a:r>
            <a:endParaRPr lang="zh-CN" altLang="en-US" dirty="0"/>
          </a:p>
        </p:txBody>
      </p:sp>
      <p:sp>
        <p:nvSpPr>
          <p:cNvPr id="3" name="内容占位符 2"/>
          <p:cNvSpPr>
            <a:spLocks noGrp="1"/>
          </p:cNvSpPr>
          <p:nvPr>
            <p:ph idx="1"/>
          </p:nvPr>
        </p:nvSpPr>
        <p:spPr>
          <a:xfrm>
            <a:off x="457200" y="2249424"/>
            <a:ext cx="3186106" cy="4325112"/>
          </a:xfrm>
        </p:spPr>
        <p:txBody>
          <a:bodyPr>
            <a:normAutofit fontScale="92500" lnSpcReduction="20000"/>
          </a:bodyPr>
          <a:lstStyle/>
          <a:p>
            <a:r>
              <a:rPr lang="zh-CN" altLang="en-US" dirty="0" smtClean="0"/>
              <a:t>在脱水机房对污泥进行脱水。脱水前会在污泥中加药便于脱水。经过脱水的污泥含水量降到</a:t>
            </a:r>
            <a:r>
              <a:rPr lang="en-US" altLang="zh-CN" dirty="0" smtClean="0"/>
              <a:t>60%</a:t>
            </a:r>
            <a:r>
              <a:rPr lang="zh-CN" altLang="en-US" dirty="0" smtClean="0"/>
              <a:t>左右。</a:t>
            </a:r>
            <a:endParaRPr lang="en-US" altLang="zh-CN" dirty="0" smtClean="0"/>
          </a:p>
          <a:p>
            <a:r>
              <a:rPr lang="zh-CN" altLang="en-US" dirty="0" smtClean="0"/>
              <a:t>图中上方的银色细管道是抽气管，吸走机房中的臭气和有毒有害气体。</a:t>
            </a:r>
            <a:endParaRPr lang="zh-CN" altLang="en-US" dirty="0"/>
          </a:p>
        </p:txBody>
      </p:sp>
      <p:pic>
        <p:nvPicPr>
          <p:cNvPr id="4" name="图片 3" descr="微信图片_201710012205106.jpg"/>
          <p:cNvPicPr>
            <a:picLocks noChangeAspect="1"/>
          </p:cNvPicPr>
          <p:nvPr/>
        </p:nvPicPr>
        <p:blipFill>
          <a:blip r:embed="rId2" cstate="email"/>
          <a:stretch>
            <a:fillRect/>
          </a:stretch>
        </p:blipFill>
        <p:spPr>
          <a:xfrm>
            <a:off x="3643306" y="1857364"/>
            <a:ext cx="5238755" cy="3929066"/>
          </a:xfrm>
          <a:prstGeom prst="rect">
            <a:avLst/>
          </a:prstGeom>
        </p:spPr>
      </p:pic>
      <p:sp>
        <p:nvSpPr>
          <p:cNvPr id="5" name="动作按钮: 上一张 4">
            <a:hlinkClick r:id="rId3" action="ppaction://hlinksldjump" highlightClick="1"/>
          </p:cNvPr>
          <p:cNvSpPr/>
          <p:nvPr/>
        </p:nvSpPr>
        <p:spPr>
          <a:xfrm>
            <a:off x="7215206" y="6286520"/>
            <a:ext cx="642942" cy="5714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鼓风机房</a:t>
            </a:r>
            <a:endParaRPr lang="zh-CN" altLang="en-US" dirty="0"/>
          </a:p>
        </p:txBody>
      </p:sp>
      <p:sp>
        <p:nvSpPr>
          <p:cNvPr id="3" name="内容占位符 2"/>
          <p:cNvSpPr>
            <a:spLocks noGrp="1"/>
          </p:cNvSpPr>
          <p:nvPr>
            <p:ph idx="1"/>
          </p:nvPr>
        </p:nvSpPr>
        <p:spPr>
          <a:xfrm>
            <a:off x="457200" y="2249424"/>
            <a:ext cx="2686040" cy="4325112"/>
          </a:xfrm>
        </p:spPr>
        <p:txBody>
          <a:bodyPr/>
          <a:lstStyle/>
          <a:p>
            <a:r>
              <a:rPr lang="zh-CN" altLang="en-US" dirty="0" smtClean="0"/>
              <a:t>曝气沉砂池和曝气池中的空气由由鼓风机房输送。图依次为为进口鼓风机和鼓风机房一侧展示的旧器械以及展板。</a:t>
            </a:r>
            <a:endParaRPr lang="zh-CN" altLang="en-US" dirty="0"/>
          </a:p>
        </p:txBody>
      </p:sp>
      <p:pic>
        <p:nvPicPr>
          <p:cNvPr id="6" name="图片 5" descr="微信图片_20171001220510.jpg"/>
          <p:cNvPicPr>
            <a:picLocks noChangeAspect="1"/>
          </p:cNvPicPr>
          <p:nvPr/>
        </p:nvPicPr>
        <p:blipFill>
          <a:blip r:embed="rId2" cstate="email"/>
          <a:stretch>
            <a:fillRect/>
          </a:stretch>
        </p:blipFill>
        <p:spPr>
          <a:xfrm>
            <a:off x="5857884" y="2071678"/>
            <a:ext cx="3286116" cy="2464587"/>
          </a:xfrm>
          <a:prstGeom prst="rect">
            <a:avLst/>
          </a:prstGeom>
        </p:spPr>
      </p:pic>
      <p:pic>
        <p:nvPicPr>
          <p:cNvPr id="4" name="图片 3" descr="微信图片_20171001220142.jpg"/>
          <p:cNvPicPr>
            <a:picLocks noChangeAspect="1"/>
          </p:cNvPicPr>
          <p:nvPr/>
        </p:nvPicPr>
        <p:blipFill>
          <a:blip r:embed="rId3" cstate="email"/>
          <a:stretch>
            <a:fillRect/>
          </a:stretch>
        </p:blipFill>
        <p:spPr>
          <a:xfrm>
            <a:off x="3500430" y="0"/>
            <a:ext cx="3357554" cy="2518166"/>
          </a:xfrm>
          <a:prstGeom prst="rect">
            <a:avLst/>
          </a:prstGeom>
        </p:spPr>
      </p:pic>
      <p:pic>
        <p:nvPicPr>
          <p:cNvPr id="7" name="图片 6" descr="微信图片_201710012205101.jpg"/>
          <p:cNvPicPr>
            <a:picLocks noChangeAspect="1"/>
          </p:cNvPicPr>
          <p:nvPr/>
        </p:nvPicPr>
        <p:blipFill>
          <a:blip r:embed="rId4" cstate="email"/>
          <a:stretch>
            <a:fillRect/>
          </a:stretch>
        </p:blipFill>
        <p:spPr>
          <a:xfrm>
            <a:off x="3428992" y="3429000"/>
            <a:ext cx="2571750" cy="3429000"/>
          </a:xfrm>
          <a:prstGeom prst="rect">
            <a:avLst/>
          </a:prstGeom>
        </p:spPr>
      </p:pic>
      <p:sp>
        <p:nvSpPr>
          <p:cNvPr id="8" name="TextBox 7"/>
          <p:cNvSpPr txBox="1"/>
          <p:nvPr/>
        </p:nvSpPr>
        <p:spPr>
          <a:xfrm>
            <a:off x="7143768" y="500042"/>
            <a:ext cx="1285884" cy="369332"/>
          </a:xfrm>
          <a:prstGeom prst="rect">
            <a:avLst/>
          </a:prstGeom>
          <a:noFill/>
        </p:spPr>
        <p:txBody>
          <a:bodyPr wrap="square" rtlCol="0">
            <a:spAutoFit/>
          </a:bodyPr>
          <a:lstStyle/>
          <a:p>
            <a:r>
              <a:rPr lang="zh-CN" altLang="en-US" dirty="0" smtClean="0"/>
              <a:t>鼓风机</a:t>
            </a:r>
            <a:endParaRPr lang="zh-CN" altLang="en-US" dirty="0"/>
          </a:p>
        </p:txBody>
      </p:sp>
      <p:sp>
        <p:nvSpPr>
          <p:cNvPr id="9" name="TextBox 8"/>
          <p:cNvSpPr txBox="1"/>
          <p:nvPr/>
        </p:nvSpPr>
        <p:spPr>
          <a:xfrm>
            <a:off x="8468055" y="4643446"/>
            <a:ext cx="461665" cy="1214446"/>
          </a:xfrm>
          <a:prstGeom prst="rect">
            <a:avLst/>
          </a:prstGeom>
          <a:noFill/>
        </p:spPr>
        <p:txBody>
          <a:bodyPr vert="eaVert" wrap="square" rtlCol="0">
            <a:spAutoFit/>
          </a:bodyPr>
          <a:lstStyle/>
          <a:p>
            <a:r>
              <a:rPr lang="zh-CN" altLang="en-US" dirty="0" smtClean="0"/>
              <a:t>液位计</a:t>
            </a:r>
            <a:endParaRPr lang="zh-CN" altLang="en-US" dirty="0"/>
          </a:p>
        </p:txBody>
      </p:sp>
      <p:sp>
        <p:nvSpPr>
          <p:cNvPr id="10" name="动作按钮: 上一张 9">
            <a:hlinkClick r:id="rId5" action="ppaction://hlinksldjump" highlightClick="1"/>
          </p:cNvPr>
          <p:cNvSpPr/>
          <p:nvPr/>
        </p:nvSpPr>
        <p:spPr>
          <a:xfrm>
            <a:off x="7215206" y="6286520"/>
            <a:ext cx="642942" cy="5714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出水井</a:t>
            </a:r>
            <a:endParaRPr lang="zh-CN" altLang="en-US" dirty="0"/>
          </a:p>
        </p:txBody>
      </p:sp>
      <p:sp>
        <p:nvSpPr>
          <p:cNvPr id="3" name="内容占位符 2"/>
          <p:cNvSpPr>
            <a:spLocks noGrp="1"/>
          </p:cNvSpPr>
          <p:nvPr>
            <p:ph idx="1"/>
          </p:nvPr>
        </p:nvSpPr>
        <p:spPr>
          <a:xfrm>
            <a:off x="457200" y="2249424"/>
            <a:ext cx="3257544" cy="4325112"/>
          </a:xfrm>
        </p:spPr>
        <p:txBody>
          <a:bodyPr/>
          <a:lstStyle/>
          <a:p>
            <a:r>
              <a:rPr lang="zh-CN" altLang="en-US" dirty="0" smtClean="0"/>
              <a:t>污水的最终站。用于竖流式、平流式二沉池的出水。装有漂浮物挡板，用三角堰进行计量。处理后的污水通过市政管网后排入黄浦江。</a:t>
            </a:r>
            <a:endParaRPr lang="zh-CN" altLang="en-US" dirty="0"/>
          </a:p>
        </p:txBody>
      </p:sp>
      <p:pic>
        <p:nvPicPr>
          <p:cNvPr id="4" name="图片 3" descr="微信图片_20171002123225.jpg"/>
          <p:cNvPicPr>
            <a:picLocks noChangeAspect="1"/>
          </p:cNvPicPr>
          <p:nvPr/>
        </p:nvPicPr>
        <p:blipFill>
          <a:blip r:embed="rId2" cstate="email"/>
          <a:srcRect/>
          <a:stretch>
            <a:fillRect/>
          </a:stretch>
        </p:blipFill>
        <p:spPr>
          <a:xfrm>
            <a:off x="3929058" y="1142984"/>
            <a:ext cx="4714908" cy="4929198"/>
          </a:xfrm>
          <a:prstGeom prst="rect">
            <a:avLst/>
          </a:prstGeom>
        </p:spPr>
      </p:pic>
      <p:sp>
        <p:nvSpPr>
          <p:cNvPr id="5" name="动作按钮: 上一张 4">
            <a:hlinkClick r:id="rId3" action="ppaction://hlinksldjump" highlightClick="1"/>
          </p:cNvPr>
          <p:cNvSpPr/>
          <p:nvPr/>
        </p:nvSpPr>
        <p:spPr>
          <a:xfrm>
            <a:off x="7215206" y="6286520"/>
            <a:ext cx="642942" cy="5714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污泥堆积房</a:t>
            </a:r>
            <a:endParaRPr lang="zh-CN" altLang="en-US" dirty="0"/>
          </a:p>
        </p:txBody>
      </p:sp>
      <p:sp>
        <p:nvSpPr>
          <p:cNvPr id="3" name="内容占位符 2"/>
          <p:cNvSpPr>
            <a:spLocks noGrp="1"/>
          </p:cNvSpPr>
          <p:nvPr>
            <p:ph idx="1"/>
          </p:nvPr>
        </p:nvSpPr>
        <p:spPr>
          <a:xfrm>
            <a:off x="457200" y="2249424"/>
            <a:ext cx="2757478" cy="4325112"/>
          </a:xfrm>
        </p:spPr>
        <p:txBody>
          <a:bodyPr/>
          <a:lstStyle/>
          <a:p>
            <a:r>
              <a:rPr lang="zh-CN" altLang="en-US" dirty="0" smtClean="0"/>
              <a:t>经脱水后的污泥堆积在此处，等待被运送到别处做后续处理。</a:t>
            </a:r>
            <a:endParaRPr lang="zh-CN" altLang="en-US" dirty="0"/>
          </a:p>
        </p:txBody>
      </p:sp>
      <p:pic>
        <p:nvPicPr>
          <p:cNvPr id="4" name="图片 3" descr="微信图片_20171002123233.jpg"/>
          <p:cNvPicPr>
            <a:picLocks noChangeAspect="1"/>
          </p:cNvPicPr>
          <p:nvPr/>
        </p:nvPicPr>
        <p:blipFill>
          <a:blip r:embed="rId2" cstate="email"/>
          <a:stretch>
            <a:fillRect/>
          </a:stretch>
        </p:blipFill>
        <p:spPr>
          <a:xfrm>
            <a:off x="4071934" y="1095311"/>
            <a:ext cx="4143404" cy="552453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571480"/>
            <a:ext cx="8229600" cy="1066800"/>
          </a:xfrm>
        </p:spPr>
        <p:txBody>
          <a:bodyPr/>
          <a:lstStyle/>
          <a:p>
            <a:r>
              <a:rPr lang="zh-CN" altLang="en-US" dirty="0" smtClean="0"/>
              <a:t>东区水质净化厂概况</a:t>
            </a:r>
            <a:endParaRPr lang="zh-CN" altLang="en-US" dirty="0"/>
          </a:p>
        </p:txBody>
      </p:sp>
      <p:sp>
        <p:nvSpPr>
          <p:cNvPr id="3" name="内容占位符 2"/>
          <p:cNvSpPr>
            <a:spLocks noGrp="1"/>
          </p:cNvSpPr>
          <p:nvPr>
            <p:ph idx="1"/>
          </p:nvPr>
        </p:nvSpPr>
        <p:spPr>
          <a:xfrm>
            <a:off x="428596" y="1571612"/>
            <a:ext cx="3214710" cy="4929222"/>
          </a:xfrm>
        </p:spPr>
        <p:txBody>
          <a:bodyPr>
            <a:normAutofit/>
          </a:bodyPr>
          <a:lstStyle/>
          <a:p>
            <a:r>
              <a:rPr lang="zh-CN" altLang="en-US" dirty="0" smtClean="0"/>
              <a:t>东区水质净化厂位于河间路</a:t>
            </a:r>
            <a:r>
              <a:rPr lang="en-US" altLang="zh-CN" dirty="0" smtClean="0"/>
              <a:t>1283</a:t>
            </a:r>
            <a:r>
              <a:rPr lang="zh-CN" altLang="en-US" dirty="0" smtClean="0"/>
              <a:t>号，建立于</a:t>
            </a:r>
            <a:r>
              <a:rPr lang="en-US" altLang="zh-CN" dirty="0" smtClean="0"/>
              <a:t>1923</a:t>
            </a:r>
            <a:r>
              <a:rPr lang="zh-CN" altLang="en-US" dirty="0" smtClean="0"/>
              <a:t>年，是亚洲现存历史最长的的污水处理厂。</a:t>
            </a:r>
            <a:endParaRPr lang="en-US" altLang="zh-CN" dirty="0" smtClean="0"/>
          </a:p>
          <a:p>
            <a:r>
              <a:rPr lang="zh-CN" altLang="en-US" dirty="0" smtClean="0"/>
              <a:t>东区水质净化厂采用活性污泥法工艺处理污水，现在污水处理量约</a:t>
            </a:r>
            <a:r>
              <a:rPr lang="en-US" altLang="zh-CN" dirty="0" smtClean="0"/>
              <a:t>2600</a:t>
            </a:r>
            <a:r>
              <a:rPr lang="zh-CN" altLang="en-US" dirty="0" smtClean="0"/>
              <a:t>吨每天。</a:t>
            </a:r>
            <a:endParaRPr lang="zh-CN" altLang="en-US" dirty="0"/>
          </a:p>
        </p:txBody>
      </p:sp>
      <p:pic>
        <p:nvPicPr>
          <p:cNvPr id="4" name="图片 3" descr="微信图片_20171001215637.jpg"/>
          <p:cNvPicPr>
            <a:picLocks noChangeAspect="1"/>
          </p:cNvPicPr>
          <p:nvPr/>
        </p:nvPicPr>
        <p:blipFill>
          <a:blip r:embed="rId2" cstate="email"/>
          <a:stretch>
            <a:fillRect/>
          </a:stretch>
        </p:blipFill>
        <p:spPr>
          <a:xfrm rot="5400000">
            <a:off x="6206131" y="2491374"/>
            <a:ext cx="3357564" cy="2518173"/>
          </a:xfrm>
          <a:prstGeom prst="rect">
            <a:avLst/>
          </a:prstGeom>
        </p:spPr>
      </p:pic>
      <p:pic>
        <p:nvPicPr>
          <p:cNvPr id="5" name="图片 4" descr="微信图片_201710012156371.jpg"/>
          <p:cNvPicPr>
            <a:picLocks noChangeAspect="1"/>
          </p:cNvPicPr>
          <p:nvPr/>
        </p:nvPicPr>
        <p:blipFill>
          <a:blip r:embed="rId3" cstate="email"/>
          <a:stretch>
            <a:fillRect/>
          </a:stretch>
        </p:blipFill>
        <p:spPr>
          <a:xfrm rot="5400000">
            <a:off x="3571868" y="2500306"/>
            <a:ext cx="3429023" cy="257176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71472" y="285728"/>
            <a:ext cx="8229600" cy="1066800"/>
          </a:xfrm>
        </p:spPr>
        <p:txBody>
          <a:bodyPr/>
          <a:lstStyle/>
          <a:p>
            <a:r>
              <a:rPr lang="zh-CN" altLang="en-US" dirty="0" smtClean="0"/>
              <a:t>路边管件</a:t>
            </a:r>
            <a:endParaRPr lang="zh-CN" altLang="en-US" dirty="0"/>
          </a:p>
        </p:txBody>
      </p:sp>
      <p:pic>
        <p:nvPicPr>
          <p:cNvPr id="4" name="内容占位符 3" descr="微信图片_201710012156372.jpg"/>
          <p:cNvPicPr>
            <a:picLocks noGrp="1" noChangeAspect="1"/>
          </p:cNvPicPr>
          <p:nvPr>
            <p:ph idx="1"/>
          </p:nvPr>
        </p:nvPicPr>
        <p:blipFill>
          <a:blip r:embed="rId2" cstate="email"/>
          <a:srcRect/>
          <a:stretch>
            <a:fillRect/>
          </a:stretch>
        </p:blipFill>
        <p:spPr>
          <a:xfrm rot="5400000">
            <a:off x="5281277" y="3648417"/>
            <a:ext cx="3296354" cy="2714644"/>
          </a:xfrm>
        </p:spPr>
      </p:pic>
      <p:pic>
        <p:nvPicPr>
          <p:cNvPr id="6" name="图片 5"/>
          <p:cNvPicPr>
            <a:picLocks noChangeAspect="1"/>
          </p:cNvPicPr>
          <p:nvPr/>
        </p:nvPicPr>
        <p:blipFill>
          <a:blip r:embed="rId3" cstate="email">
            <a:extLst>
              <a:ext uri="{28A0092B-C50C-407E-A947-70E740481C1C}">
                <a14:useLocalDpi xmlns="" xmlns:a14="http://schemas.microsoft.com/office/drawing/2010/main" val="0"/>
              </a:ext>
            </a:extLst>
          </a:blip>
          <a:stretch>
            <a:fillRect/>
          </a:stretch>
        </p:blipFill>
        <p:spPr>
          <a:xfrm>
            <a:off x="4572000" y="642918"/>
            <a:ext cx="3714744" cy="2786058"/>
          </a:xfrm>
          <a:prstGeom prst="rect">
            <a:avLst/>
          </a:prstGeom>
          <a:ln>
            <a:noFill/>
          </a:ln>
          <a:effectLst/>
        </p:spPr>
      </p:pic>
      <p:pic>
        <p:nvPicPr>
          <p:cNvPr id="7" name="图片 6"/>
          <p:cNvPicPr>
            <a:picLocks noChangeAspect="1"/>
          </p:cNvPicPr>
          <p:nvPr/>
        </p:nvPicPr>
        <p:blipFill>
          <a:blip r:embed="rId4" cstate="email">
            <a:extLst>
              <a:ext uri="{28A0092B-C50C-407E-A947-70E740481C1C}">
                <a14:useLocalDpi xmlns="" xmlns:a14="http://schemas.microsoft.com/office/drawing/2010/main" val="0"/>
              </a:ext>
            </a:extLst>
          </a:blip>
          <a:srcRect/>
          <a:stretch>
            <a:fillRect/>
          </a:stretch>
        </p:blipFill>
        <p:spPr>
          <a:xfrm>
            <a:off x="357158" y="1214422"/>
            <a:ext cx="3286148" cy="2628918"/>
          </a:xfrm>
          <a:prstGeom prst="rect">
            <a:avLst/>
          </a:prstGeom>
          <a:ln>
            <a:noFill/>
          </a:ln>
          <a:effectLst/>
        </p:spPr>
      </p:pic>
      <p:pic>
        <p:nvPicPr>
          <p:cNvPr id="8" name="图片 7"/>
          <p:cNvPicPr>
            <a:picLocks noChangeAspect="1"/>
          </p:cNvPicPr>
          <p:nvPr/>
        </p:nvPicPr>
        <p:blipFill>
          <a:blip r:embed="rId5" cstate="email">
            <a:extLst>
              <a:ext uri="{28A0092B-C50C-407E-A947-70E740481C1C}">
                <a14:useLocalDpi xmlns="" xmlns:a14="http://schemas.microsoft.com/office/drawing/2010/main" val="0"/>
              </a:ext>
            </a:extLst>
          </a:blip>
          <a:srcRect/>
          <a:stretch>
            <a:fillRect/>
          </a:stretch>
        </p:blipFill>
        <p:spPr>
          <a:xfrm>
            <a:off x="1357290" y="3714752"/>
            <a:ext cx="3143272" cy="2950806"/>
          </a:xfrm>
          <a:prstGeom prst="rect">
            <a:avLst/>
          </a:prstGeom>
          <a:ln>
            <a:noFill/>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ChangeAspect="1"/>
          </p:cNvPicPr>
          <p:nvPr/>
        </p:nvPicPr>
        <p:blipFill>
          <a:blip r:embed="rId2" cstate="email">
            <a:extLst>
              <a:ext uri="{28A0092B-C50C-407E-A947-70E740481C1C}">
                <a14:useLocalDpi xmlns="" xmlns:a14="http://schemas.microsoft.com/office/drawing/2010/main" val="0"/>
              </a:ext>
            </a:extLst>
          </a:blip>
          <a:srcRect/>
          <a:stretch>
            <a:fillRect/>
          </a:stretch>
        </p:blipFill>
        <p:spPr>
          <a:xfrm>
            <a:off x="428596" y="571480"/>
            <a:ext cx="4000528" cy="2963745"/>
          </a:xfrm>
          <a:prstGeom prst="rect">
            <a:avLst/>
          </a:prstGeom>
          <a:ln>
            <a:noFill/>
          </a:ln>
          <a:effectLst/>
        </p:spPr>
      </p:pic>
      <p:pic>
        <p:nvPicPr>
          <p:cNvPr id="5" name="图片 4"/>
          <p:cNvPicPr>
            <a:picLocks noChangeAspect="1"/>
          </p:cNvPicPr>
          <p:nvPr/>
        </p:nvPicPr>
        <p:blipFill>
          <a:blip r:embed="rId3" cstate="email">
            <a:extLst>
              <a:ext uri="{28A0092B-C50C-407E-A947-70E740481C1C}">
                <a14:useLocalDpi xmlns="" xmlns:a14="http://schemas.microsoft.com/office/drawing/2010/main" val="0"/>
              </a:ext>
            </a:extLst>
          </a:blip>
          <a:srcRect/>
          <a:stretch>
            <a:fillRect/>
          </a:stretch>
        </p:blipFill>
        <p:spPr>
          <a:xfrm>
            <a:off x="4143372" y="3571876"/>
            <a:ext cx="4612500" cy="2928958"/>
          </a:xfrm>
          <a:prstGeom prst="rect">
            <a:avLst/>
          </a:prstGeom>
          <a:ln>
            <a:solidFill>
              <a:schemeClr val="accent1"/>
            </a:solidFill>
          </a:ln>
          <a:effectLst/>
        </p:spPr>
      </p:pic>
      <p:pic>
        <p:nvPicPr>
          <p:cNvPr id="6" name="图片 5" descr="微信图片_20171011163439.jpg"/>
          <p:cNvPicPr>
            <a:picLocks noChangeAspect="1"/>
          </p:cNvPicPr>
          <p:nvPr/>
        </p:nvPicPr>
        <p:blipFill>
          <a:blip r:embed="rId4" cstate="email"/>
          <a:srcRect/>
          <a:stretch>
            <a:fillRect/>
          </a:stretch>
        </p:blipFill>
        <p:spPr>
          <a:xfrm>
            <a:off x="5143504" y="714356"/>
            <a:ext cx="3500430" cy="2830135"/>
          </a:xfrm>
          <a:prstGeom prst="rect">
            <a:avLst/>
          </a:prstGeom>
        </p:spPr>
      </p:pic>
      <p:pic>
        <p:nvPicPr>
          <p:cNvPr id="7" name="图片 6" descr="微信图片_20171011163454.jpg"/>
          <p:cNvPicPr>
            <a:picLocks noChangeAspect="1"/>
          </p:cNvPicPr>
          <p:nvPr/>
        </p:nvPicPr>
        <p:blipFill>
          <a:blip r:embed="rId5"/>
          <a:srcRect/>
          <a:stretch>
            <a:fillRect/>
          </a:stretch>
        </p:blipFill>
        <p:spPr>
          <a:xfrm>
            <a:off x="500034" y="3571876"/>
            <a:ext cx="2428892" cy="287868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小结</a:t>
            </a:r>
            <a:endParaRPr lang="zh-CN" altLang="en-US" dirty="0"/>
          </a:p>
        </p:txBody>
      </p:sp>
      <p:sp>
        <p:nvSpPr>
          <p:cNvPr id="3" name="内容占位符 2"/>
          <p:cNvSpPr>
            <a:spLocks noGrp="1"/>
          </p:cNvSpPr>
          <p:nvPr>
            <p:ph idx="1"/>
          </p:nvPr>
        </p:nvSpPr>
        <p:spPr/>
        <p:txBody>
          <a:bodyPr/>
          <a:lstStyle/>
          <a:p>
            <a:r>
              <a:rPr lang="zh-CN" altLang="en-US" dirty="0" smtClean="0"/>
              <a:t>此次参观活动不幸遇上大雨，行动和照相不便，但是仍然很有收获。在主任和老师的带领和解说下，我了解了污泥法处理污水的基本原理和流程，为今后的学习做好了一些准备。</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pPr algn="ctr"/>
            <a:r>
              <a:rPr lang="zh-CN" altLang="en-US" dirty="0" smtClean="0"/>
              <a:t>完</a:t>
            </a:r>
            <a:endParaRPr lang="zh-CN" altLang="en-US" dirty="0"/>
          </a:p>
        </p:txBody>
      </p:sp>
      <p:sp>
        <p:nvSpPr>
          <p:cNvPr id="5" name="副标题 4"/>
          <p:cNvSpPr>
            <a:spLocks noGrp="1"/>
          </p:cNvSpPr>
          <p:nvPr>
            <p:ph type="subTitle" idx="1"/>
          </p:nvPr>
        </p:nvSpPr>
        <p:spPr/>
        <p:txBody>
          <a:bodyPr/>
          <a:lstStyle/>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428604"/>
            <a:ext cx="8229600" cy="1066800"/>
          </a:xfrm>
        </p:spPr>
        <p:txBody>
          <a:bodyPr/>
          <a:lstStyle/>
          <a:p>
            <a:r>
              <a:rPr lang="zh-CN" altLang="en-US" dirty="0" smtClean="0"/>
              <a:t>处理工艺</a:t>
            </a:r>
            <a:endParaRPr lang="zh-CN" altLang="en-US" dirty="0"/>
          </a:p>
        </p:txBody>
      </p:sp>
      <p:pic>
        <p:nvPicPr>
          <p:cNvPr id="6" name="内容占位符 5" descr="微信图片_20171002095446.jpg"/>
          <p:cNvPicPr>
            <a:picLocks noGrp="1" noChangeAspect="1"/>
          </p:cNvPicPr>
          <p:nvPr>
            <p:ph idx="1"/>
          </p:nvPr>
        </p:nvPicPr>
        <p:blipFill>
          <a:blip r:embed="rId2" cstate="email">
            <a:lum bright="10000"/>
          </a:blip>
          <a:srcRect/>
          <a:stretch>
            <a:fillRect/>
          </a:stretch>
        </p:blipFill>
        <p:spPr>
          <a:xfrm>
            <a:off x="2199" y="1428736"/>
            <a:ext cx="9141801" cy="5429264"/>
          </a:xfrm>
        </p:spPr>
      </p:pic>
      <p:sp>
        <p:nvSpPr>
          <p:cNvPr id="7" name="TextBox 6">
            <a:hlinkClick r:id="rId3" action="ppaction://hlinksldjump"/>
          </p:cNvPr>
          <p:cNvSpPr txBox="1"/>
          <p:nvPr/>
        </p:nvSpPr>
        <p:spPr>
          <a:xfrm>
            <a:off x="857224" y="3429000"/>
            <a:ext cx="1000132" cy="369332"/>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格栅井</a:t>
            </a:r>
            <a:endParaRPr lang="zh-CN" altLang="en-US" dirty="0">
              <a:latin typeface="+mj-ea"/>
              <a:ea typeface="+mj-ea"/>
            </a:endParaRPr>
          </a:p>
        </p:txBody>
      </p:sp>
      <p:sp>
        <p:nvSpPr>
          <p:cNvPr id="8" name="TextBox 7">
            <a:hlinkClick r:id="rId4" action="ppaction://hlinksldjump"/>
          </p:cNvPr>
          <p:cNvSpPr txBox="1"/>
          <p:nvPr/>
        </p:nvSpPr>
        <p:spPr>
          <a:xfrm>
            <a:off x="2071670" y="3286124"/>
            <a:ext cx="785818" cy="646331"/>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进水泵房</a:t>
            </a:r>
            <a:endParaRPr lang="zh-CN" altLang="en-US" dirty="0">
              <a:latin typeface="+mj-ea"/>
              <a:ea typeface="+mj-ea"/>
            </a:endParaRPr>
          </a:p>
        </p:txBody>
      </p:sp>
      <p:sp>
        <p:nvSpPr>
          <p:cNvPr id="11" name="TextBox 10">
            <a:hlinkClick r:id="rId5" action="ppaction://hlinksldjump"/>
          </p:cNvPr>
          <p:cNvSpPr txBox="1"/>
          <p:nvPr/>
        </p:nvSpPr>
        <p:spPr>
          <a:xfrm>
            <a:off x="3214678" y="3214686"/>
            <a:ext cx="642942" cy="923330"/>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曝气沉砂池</a:t>
            </a:r>
          </a:p>
        </p:txBody>
      </p:sp>
      <p:sp>
        <p:nvSpPr>
          <p:cNvPr id="12" name="TextBox 11"/>
          <p:cNvSpPr txBox="1"/>
          <p:nvPr/>
        </p:nvSpPr>
        <p:spPr>
          <a:xfrm>
            <a:off x="4071934" y="3214686"/>
            <a:ext cx="642942" cy="923330"/>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初沉配水井</a:t>
            </a:r>
          </a:p>
        </p:txBody>
      </p:sp>
      <p:sp>
        <p:nvSpPr>
          <p:cNvPr id="13" name="TextBox 12">
            <a:hlinkClick r:id="rId6" action="ppaction://hlinksldjump"/>
          </p:cNvPr>
          <p:cNvSpPr txBox="1"/>
          <p:nvPr/>
        </p:nvSpPr>
        <p:spPr>
          <a:xfrm>
            <a:off x="4929190" y="3357562"/>
            <a:ext cx="642942" cy="646331"/>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初沉池</a:t>
            </a:r>
          </a:p>
        </p:txBody>
      </p:sp>
      <p:sp>
        <p:nvSpPr>
          <p:cNvPr id="14" name="TextBox 13">
            <a:hlinkClick r:id="rId7" action="ppaction://hlinksldjump"/>
          </p:cNvPr>
          <p:cNvSpPr txBox="1"/>
          <p:nvPr/>
        </p:nvSpPr>
        <p:spPr>
          <a:xfrm>
            <a:off x="5786446" y="3286124"/>
            <a:ext cx="642942" cy="646331"/>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曝气池</a:t>
            </a:r>
          </a:p>
        </p:txBody>
      </p:sp>
      <p:sp>
        <p:nvSpPr>
          <p:cNvPr id="15" name="TextBox 14">
            <a:hlinkClick r:id="rId8" action="ppaction://hlinksldjump"/>
          </p:cNvPr>
          <p:cNvSpPr txBox="1"/>
          <p:nvPr/>
        </p:nvSpPr>
        <p:spPr>
          <a:xfrm>
            <a:off x="6643702" y="3000372"/>
            <a:ext cx="642942" cy="923330"/>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竖流二沉池</a:t>
            </a:r>
          </a:p>
        </p:txBody>
      </p:sp>
      <p:sp>
        <p:nvSpPr>
          <p:cNvPr id="16" name="TextBox 15">
            <a:hlinkClick r:id="rId9" action="ppaction://hlinksldjump"/>
          </p:cNvPr>
          <p:cNvSpPr txBox="1"/>
          <p:nvPr/>
        </p:nvSpPr>
        <p:spPr>
          <a:xfrm>
            <a:off x="6572264" y="4000504"/>
            <a:ext cx="928694" cy="369332"/>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生态角</a:t>
            </a:r>
          </a:p>
        </p:txBody>
      </p:sp>
      <p:sp>
        <p:nvSpPr>
          <p:cNvPr id="17" name="TextBox 16">
            <a:hlinkClick r:id="rId10" action="ppaction://hlinksldjump"/>
          </p:cNvPr>
          <p:cNvSpPr txBox="1"/>
          <p:nvPr/>
        </p:nvSpPr>
        <p:spPr>
          <a:xfrm>
            <a:off x="7929586" y="3500438"/>
            <a:ext cx="500066" cy="646331"/>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出水</a:t>
            </a:r>
          </a:p>
        </p:txBody>
      </p:sp>
      <p:sp>
        <p:nvSpPr>
          <p:cNvPr id="18" name="TextBox 17">
            <a:hlinkClick r:id="rId11" action="ppaction://hlinksldjump"/>
          </p:cNvPr>
          <p:cNvSpPr txBox="1"/>
          <p:nvPr/>
        </p:nvSpPr>
        <p:spPr>
          <a:xfrm>
            <a:off x="4286248" y="2714620"/>
            <a:ext cx="1214446" cy="369332"/>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鼓风机房</a:t>
            </a:r>
          </a:p>
        </p:txBody>
      </p:sp>
      <p:sp>
        <p:nvSpPr>
          <p:cNvPr id="19" name="TextBox 18"/>
          <p:cNvSpPr txBox="1"/>
          <p:nvPr/>
        </p:nvSpPr>
        <p:spPr>
          <a:xfrm>
            <a:off x="6357950" y="4500570"/>
            <a:ext cx="1143008" cy="285752"/>
          </a:xfrm>
          <a:prstGeom prst="rect">
            <a:avLst/>
          </a:prstGeom>
          <a:solidFill>
            <a:schemeClr val="bg1"/>
          </a:solidFill>
          <a:ln w="38100">
            <a:solidFill>
              <a:srgbClr val="7030A0"/>
            </a:solidFill>
            <a:prstDash val="sysDot"/>
          </a:ln>
        </p:spPr>
        <p:txBody>
          <a:bodyPr wrap="square" rtlCol="0">
            <a:spAutoFit/>
          </a:bodyPr>
          <a:lstStyle/>
          <a:p>
            <a:r>
              <a:rPr lang="zh-CN" altLang="en-US" sz="1200" dirty="0" smtClean="0">
                <a:latin typeface="+mj-ea"/>
                <a:ea typeface="+mj-ea"/>
              </a:rPr>
              <a:t>回流污泥泵房</a:t>
            </a:r>
          </a:p>
        </p:txBody>
      </p:sp>
      <p:sp>
        <p:nvSpPr>
          <p:cNvPr id="20" name="TextBox 19">
            <a:hlinkClick r:id="rId12" action="ppaction://hlinksldjump"/>
          </p:cNvPr>
          <p:cNvSpPr txBox="1"/>
          <p:nvPr/>
        </p:nvSpPr>
        <p:spPr>
          <a:xfrm>
            <a:off x="5072066" y="4786322"/>
            <a:ext cx="642942" cy="646331"/>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湿污泥地</a:t>
            </a:r>
          </a:p>
        </p:txBody>
      </p:sp>
      <p:sp>
        <p:nvSpPr>
          <p:cNvPr id="21" name="TextBox 20"/>
          <p:cNvSpPr txBox="1"/>
          <p:nvPr/>
        </p:nvSpPr>
        <p:spPr>
          <a:xfrm>
            <a:off x="4000496" y="4714884"/>
            <a:ext cx="642942" cy="646331"/>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污泥泵房</a:t>
            </a:r>
          </a:p>
        </p:txBody>
      </p:sp>
      <p:sp>
        <p:nvSpPr>
          <p:cNvPr id="22" name="TextBox 21">
            <a:hlinkClick r:id="rId13" action="ppaction://hlinksldjump"/>
          </p:cNvPr>
          <p:cNvSpPr txBox="1"/>
          <p:nvPr/>
        </p:nvSpPr>
        <p:spPr>
          <a:xfrm>
            <a:off x="2857488" y="4714884"/>
            <a:ext cx="642942" cy="923330"/>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污泥均质池</a:t>
            </a:r>
          </a:p>
        </p:txBody>
      </p:sp>
      <p:sp>
        <p:nvSpPr>
          <p:cNvPr id="23" name="TextBox 22">
            <a:hlinkClick r:id="rId14" action="ppaction://hlinksldjump"/>
          </p:cNvPr>
          <p:cNvSpPr txBox="1"/>
          <p:nvPr/>
        </p:nvSpPr>
        <p:spPr>
          <a:xfrm>
            <a:off x="1643042" y="4786322"/>
            <a:ext cx="642942" cy="646331"/>
          </a:xfrm>
          <a:prstGeom prst="rect">
            <a:avLst/>
          </a:prstGeom>
          <a:solidFill>
            <a:schemeClr val="bg1"/>
          </a:solidFill>
          <a:ln w="38100">
            <a:solidFill>
              <a:srgbClr val="7030A0"/>
            </a:solidFill>
            <a:prstDash val="sysDot"/>
          </a:ln>
        </p:spPr>
        <p:txBody>
          <a:bodyPr wrap="square" rtlCol="0">
            <a:spAutoFit/>
          </a:bodyPr>
          <a:lstStyle/>
          <a:p>
            <a:r>
              <a:rPr lang="zh-CN" altLang="en-US" dirty="0" smtClean="0">
                <a:latin typeface="+mj-ea"/>
                <a:ea typeface="+mj-ea"/>
              </a:rPr>
              <a:t>脱水机房</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642918"/>
            <a:ext cx="8229600" cy="1066800"/>
          </a:xfrm>
        </p:spPr>
        <p:txBody>
          <a:bodyPr/>
          <a:lstStyle/>
          <a:p>
            <a:r>
              <a:rPr lang="zh-CN" altLang="en-US" dirty="0" smtClean="0"/>
              <a:t>厂区平面图</a:t>
            </a:r>
            <a:endParaRPr lang="zh-CN" altLang="en-US" dirty="0"/>
          </a:p>
        </p:txBody>
      </p:sp>
      <p:pic>
        <p:nvPicPr>
          <p:cNvPr id="4" name="内容占位符 3" descr="微信图片_20171002095450.jpg"/>
          <p:cNvPicPr>
            <a:picLocks noGrp="1" noChangeAspect="1"/>
          </p:cNvPicPr>
          <p:nvPr>
            <p:ph idx="1"/>
          </p:nvPr>
        </p:nvPicPr>
        <p:blipFill>
          <a:blip r:embed="rId2" cstate="email"/>
          <a:srcRect/>
          <a:stretch>
            <a:fillRect/>
          </a:stretch>
        </p:blipFill>
        <p:spPr>
          <a:xfrm>
            <a:off x="428596" y="1785926"/>
            <a:ext cx="8358246" cy="486724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格栅井</a:t>
            </a:r>
            <a:endParaRPr lang="zh-CN" altLang="en-US" dirty="0"/>
          </a:p>
        </p:txBody>
      </p:sp>
      <p:sp>
        <p:nvSpPr>
          <p:cNvPr id="3" name="内容占位符 2"/>
          <p:cNvSpPr>
            <a:spLocks noGrp="1"/>
          </p:cNvSpPr>
          <p:nvPr>
            <p:ph idx="1"/>
          </p:nvPr>
        </p:nvSpPr>
        <p:spPr>
          <a:xfrm>
            <a:off x="457200" y="2249424"/>
            <a:ext cx="3471858" cy="4325112"/>
          </a:xfrm>
        </p:spPr>
        <p:txBody>
          <a:bodyPr/>
          <a:lstStyle/>
          <a:p>
            <a:r>
              <a:rPr lang="zh-CN" altLang="en-US" dirty="0" smtClean="0"/>
              <a:t>格栅井是在污水进入处理系统前去除污水中大型垃圾的步骤。</a:t>
            </a:r>
            <a:endParaRPr lang="zh-CN" altLang="en-US" dirty="0"/>
          </a:p>
        </p:txBody>
      </p:sp>
      <p:sp>
        <p:nvSpPr>
          <p:cNvPr id="4" name="动作按钮: 上一张 3">
            <a:hlinkClick r:id="rId2" action="ppaction://hlinksldjump" highlightClick="1"/>
          </p:cNvPr>
          <p:cNvSpPr/>
          <p:nvPr/>
        </p:nvSpPr>
        <p:spPr>
          <a:xfrm>
            <a:off x="8358214" y="6357958"/>
            <a:ext cx="428628" cy="500042"/>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357166"/>
            <a:ext cx="2714644" cy="1066800"/>
          </a:xfrm>
        </p:spPr>
        <p:txBody>
          <a:bodyPr/>
          <a:lstStyle/>
          <a:p>
            <a:r>
              <a:rPr lang="zh-CN" altLang="en-US" dirty="0" smtClean="0"/>
              <a:t>进水泵房</a:t>
            </a:r>
            <a:endParaRPr lang="zh-CN" altLang="en-US" dirty="0"/>
          </a:p>
        </p:txBody>
      </p:sp>
      <p:sp>
        <p:nvSpPr>
          <p:cNvPr id="3" name="内容占位符 2"/>
          <p:cNvSpPr>
            <a:spLocks noGrp="1"/>
          </p:cNvSpPr>
          <p:nvPr>
            <p:ph idx="1"/>
          </p:nvPr>
        </p:nvSpPr>
        <p:spPr>
          <a:xfrm>
            <a:off x="4286248" y="3929042"/>
            <a:ext cx="4000528" cy="2928958"/>
          </a:xfrm>
        </p:spPr>
        <p:txBody>
          <a:bodyPr/>
          <a:lstStyle/>
          <a:p>
            <a:r>
              <a:rPr lang="zh-CN" altLang="en-US" dirty="0" smtClean="0"/>
              <a:t>通过进水泵房将位于地下的污水向上运送，之后的处理步骤中污水不再经过泵，只靠重力流动。</a:t>
            </a:r>
            <a:endParaRPr lang="zh-CN" altLang="en-US" dirty="0"/>
          </a:p>
        </p:txBody>
      </p:sp>
      <p:pic>
        <p:nvPicPr>
          <p:cNvPr id="4" name="图片 3" descr="微信图片_201710012156374.jpg"/>
          <p:cNvPicPr>
            <a:picLocks noChangeAspect="1"/>
          </p:cNvPicPr>
          <p:nvPr/>
        </p:nvPicPr>
        <p:blipFill>
          <a:blip r:embed="rId2" cstate="email"/>
          <a:stretch>
            <a:fillRect/>
          </a:stretch>
        </p:blipFill>
        <p:spPr>
          <a:xfrm rot="10800000">
            <a:off x="4214842" y="0"/>
            <a:ext cx="4929158" cy="3696869"/>
          </a:xfrm>
          <a:prstGeom prst="rect">
            <a:avLst/>
          </a:prstGeom>
        </p:spPr>
      </p:pic>
      <p:pic>
        <p:nvPicPr>
          <p:cNvPr id="5" name="图片 4" descr="微信图片_201710012156376.jpg"/>
          <p:cNvPicPr>
            <a:picLocks noChangeAspect="1"/>
          </p:cNvPicPr>
          <p:nvPr/>
        </p:nvPicPr>
        <p:blipFill>
          <a:blip r:embed="rId3" cstate="email"/>
          <a:stretch>
            <a:fillRect/>
          </a:stretch>
        </p:blipFill>
        <p:spPr>
          <a:xfrm rot="5400000">
            <a:off x="-619151" y="2024040"/>
            <a:ext cx="5453111" cy="4214810"/>
          </a:xfrm>
          <a:prstGeom prst="rect">
            <a:avLst/>
          </a:prstGeom>
        </p:spPr>
      </p:pic>
      <p:sp>
        <p:nvSpPr>
          <p:cNvPr id="6" name="TextBox 5"/>
          <p:cNvSpPr txBox="1"/>
          <p:nvPr/>
        </p:nvSpPr>
        <p:spPr>
          <a:xfrm>
            <a:off x="4214810" y="6488668"/>
            <a:ext cx="1357322" cy="369332"/>
          </a:xfrm>
          <a:prstGeom prst="rect">
            <a:avLst/>
          </a:prstGeom>
          <a:noFill/>
        </p:spPr>
        <p:txBody>
          <a:bodyPr wrap="square" rtlCol="0">
            <a:spAutoFit/>
          </a:bodyPr>
          <a:lstStyle/>
          <a:p>
            <a:r>
              <a:rPr lang="zh-CN" altLang="en-US" dirty="0" smtClean="0"/>
              <a:t>↖污水泵</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微信图片_20171001215758.jpg"/>
          <p:cNvPicPr>
            <a:picLocks noChangeAspect="1"/>
          </p:cNvPicPr>
          <p:nvPr/>
        </p:nvPicPr>
        <p:blipFill>
          <a:blip r:embed="rId2" cstate="email"/>
          <a:stretch>
            <a:fillRect/>
          </a:stretch>
        </p:blipFill>
        <p:spPr>
          <a:xfrm>
            <a:off x="0" y="0"/>
            <a:ext cx="2357436" cy="3143248"/>
          </a:xfrm>
          <a:prstGeom prst="rect">
            <a:avLst/>
          </a:prstGeom>
        </p:spPr>
      </p:pic>
      <p:pic>
        <p:nvPicPr>
          <p:cNvPr id="8" name="图片 7" descr="微信图片_201710012156377.jpg"/>
          <p:cNvPicPr>
            <a:picLocks noChangeAspect="1"/>
          </p:cNvPicPr>
          <p:nvPr/>
        </p:nvPicPr>
        <p:blipFill>
          <a:blip r:embed="rId3" cstate="email"/>
          <a:srcRect/>
          <a:stretch>
            <a:fillRect/>
          </a:stretch>
        </p:blipFill>
        <p:spPr>
          <a:xfrm>
            <a:off x="3714744" y="285728"/>
            <a:ext cx="1738292" cy="2857496"/>
          </a:xfrm>
          <a:prstGeom prst="rect">
            <a:avLst/>
          </a:prstGeom>
        </p:spPr>
      </p:pic>
      <p:pic>
        <p:nvPicPr>
          <p:cNvPr id="9" name="图片 8" descr="微信图片_201710012157582.jpg"/>
          <p:cNvPicPr>
            <a:picLocks noChangeAspect="1"/>
          </p:cNvPicPr>
          <p:nvPr/>
        </p:nvPicPr>
        <p:blipFill>
          <a:blip r:embed="rId4" cstate="email"/>
          <a:srcRect/>
          <a:stretch>
            <a:fillRect/>
          </a:stretch>
        </p:blipFill>
        <p:spPr>
          <a:xfrm>
            <a:off x="7215206" y="214290"/>
            <a:ext cx="1500198" cy="3500438"/>
          </a:xfrm>
          <a:prstGeom prst="rect">
            <a:avLst/>
          </a:prstGeom>
        </p:spPr>
      </p:pic>
      <p:sp>
        <p:nvSpPr>
          <p:cNvPr id="10" name="TextBox 9"/>
          <p:cNvSpPr txBox="1"/>
          <p:nvPr/>
        </p:nvSpPr>
        <p:spPr>
          <a:xfrm>
            <a:off x="2643174" y="928670"/>
            <a:ext cx="1643074" cy="369332"/>
          </a:xfrm>
          <a:prstGeom prst="rect">
            <a:avLst/>
          </a:prstGeom>
          <a:noFill/>
        </p:spPr>
        <p:txBody>
          <a:bodyPr wrap="square" rtlCol="0">
            <a:spAutoFit/>
          </a:bodyPr>
          <a:lstStyle/>
          <a:p>
            <a:r>
              <a:rPr lang="zh-CN" altLang="en-US" dirty="0" smtClean="0"/>
              <a:t>←电机</a:t>
            </a:r>
            <a:endParaRPr lang="zh-CN" altLang="en-US" dirty="0"/>
          </a:p>
        </p:txBody>
      </p:sp>
      <p:sp>
        <p:nvSpPr>
          <p:cNvPr id="11" name="TextBox 10"/>
          <p:cNvSpPr txBox="1"/>
          <p:nvPr/>
        </p:nvSpPr>
        <p:spPr>
          <a:xfrm>
            <a:off x="2643174" y="2214554"/>
            <a:ext cx="1071570" cy="369332"/>
          </a:xfrm>
          <a:prstGeom prst="rect">
            <a:avLst/>
          </a:prstGeom>
          <a:noFill/>
        </p:spPr>
        <p:txBody>
          <a:bodyPr wrap="square" rtlCol="0">
            <a:spAutoFit/>
          </a:bodyPr>
          <a:lstStyle/>
          <a:p>
            <a:r>
              <a:rPr lang="zh-CN" altLang="en-US" dirty="0" smtClean="0"/>
              <a:t>蝶阀→</a:t>
            </a:r>
            <a:endParaRPr lang="zh-CN" altLang="en-US" dirty="0"/>
          </a:p>
        </p:txBody>
      </p:sp>
      <p:sp>
        <p:nvSpPr>
          <p:cNvPr id="12" name="TextBox 11"/>
          <p:cNvSpPr txBox="1"/>
          <p:nvPr/>
        </p:nvSpPr>
        <p:spPr>
          <a:xfrm>
            <a:off x="5857884" y="1928802"/>
            <a:ext cx="1143008" cy="369332"/>
          </a:xfrm>
          <a:prstGeom prst="rect">
            <a:avLst/>
          </a:prstGeom>
          <a:noFill/>
        </p:spPr>
        <p:txBody>
          <a:bodyPr wrap="square" rtlCol="0">
            <a:spAutoFit/>
          </a:bodyPr>
          <a:lstStyle/>
          <a:p>
            <a:r>
              <a:rPr lang="zh-CN" altLang="en-US" dirty="0" smtClean="0"/>
              <a:t>闸阀→</a:t>
            </a:r>
            <a:endParaRPr lang="zh-CN" altLang="en-US" dirty="0"/>
          </a:p>
        </p:txBody>
      </p:sp>
      <p:pic>
        <p:nvPicPr>
          <p:cNvPr id="13" name="图片 12" descr="微信图片_20171001215908.jpg"/>
          <p:cNvPicPr>
            <a:picLocks noChangeAspect="1"/>
          </p:cNvPicPr>
          <p:nvPr/>
        </p:nvPicPr>
        <p:blipFill>
          <a:blip r:embed="rId5" cstate="email"/>
          <a:stretch>
            <a:fillRect/>
          </a:stretch>
        </p:blipFill>
        <p:spPr>
          <a:xfrm>
            <a:off x="1643042" y="3214686"/>
            <a:ext cx="2732486" cy="3643314"/>
          </a:xfrm>
          <a:prstGeom prst="rect">
            <a:avLst/>
          </a:prstGeom>
        </p:spPr>
      </p:pic>
      <p:sp>
        <p:nvSpPr>
          <p:cNvPr id="14" name="TextBox 13"/>
          <p:cNvSpPr txBox="1"/>
          <p:nvPr/>
        </p:nvSpPr>
        <p:spPr>
          <a:xfrm>
            <a:off x="4357686" y="3500438"/>
            <a:ext cx="1143008" cy="369332"/>
          </a:xfrm>
          <a:prstGeom prst="rect">
            <a:avLst/>
          </a:prstGeom>
          <a:noFill/>
        </p:spPr>
        <p:txBody>
          <a:bodyPr wrap="square" rtlCol="0">
            <a:spAutoFit/>
          </a:bodyPr>
          <a:lstStyle/>
          <a:p>
            <a:r>
              <a:rPr lang="zh-CN" altLang="en-US" dirty="0" smtClean="0"/>
              <a:t>←止回阀</a:t>
            </a:r>
            <a:endParaRPr lang="zh-CN" altLang="en-US" dirty="0"/>
          </a:p>
        </p:txBody>
      </p:sp>
      <p:sp>
        <p:nvSpPr>
          <p:cNvPr id="15" name="动作按钮: 上一张 14">
            <a:hlinkClick r:id="rId6" action="ppaction://hlinksldjump" highlightClick="1"/>
          </p:cNvPr>
          <p:cNvSpPr/>
          <p:nvPr/>
        </p:nvSpPr>
        <p:spPr>
          <a:xfrm>
            <a:off x="7786710" y="6143644"/>
            <a:ext cx="714380" cy="714356"/>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曝气沉砂池</a:t>
            </a:r>
            <a:endParaRPr lang="zh-CN" altLang="en-US" dirty="0"/>
          </a:p>
        </p:txBody>
      </p:sp>
      <p:sp>
        <p:nvSpPr>
          <p:cNvPr id="3" name="内容占位符 2"/>
          <p:cNvSpPr>
            <a:spLocks noGrp="1"/>
          </p:cNvSpPr>
          <p:nvPr>
            <p:ph idx="1"/>
          </p:nvPr>
        </p:nvSpPr>
        <p:spPr>
          <a:xfrm>
            <a:off x="457200" y="2249424"/>
            <a:ext cx="3471858" cy="4325112"/>
          </a:xfrm>
        </p:spPr>
        <p:txBody>
          <a:bodyPr/>
          <a:lstStyle/>
          <a:p>
            <a:r>
              <a:rPr lang="zh-CN" altLang="en-US" dirty="0" smtClean="0"/>
              <a:t>污水从进水泵房来到厂区最高处</a:t>
            </a:r>
            <a:r>
              <a:rPr lang="en-US" altLang="zh-CN" dirty="0" smtClean="0"/>
              <a:t>——</a:t>
            </a:r>
            <a:r>
              <a:rPr lang="zh-CN" altLang="en-US" dirty="0" smtClean="0"/>
              <a:t>曝气沉砂池。</a:t>
            </a:r>
            <a:endParaRPr lang="en-US" altLang="zh-CN" dirty="0" smtClean="0"/>
          </a:p>
          <a:p>
            <a:r>
              <a:rPr lang="zh-CN" altLang="en-US" dirty="0" smtClean="0"/>
              <a:t>在曝气沉砂池中，空气翻动污水，将污水中的砂石分离。</a:t>
            </a:r>
            <a:endParaRPr lang="zh-CN" altLang="en-US" dirty="0"/>
          </a:p>
        </p:txBody>
      </p:sp>
      <p:pic>
        <p:nvPicPr>
          <p:cNvPr id="4" name="图片 3" descr="微信图片_20171001215916.jpg"/>
          <p:cNvPicPr>
            <a:picLocks noChangeAspect="1"/>
          </p:cNvPicPr>
          <p:nvPr/>
        </p:nvPicPr>
        <p:blipFill>
          <a:blip r:embed="rId2" cstate="email"/>
          <a:stretch>
            <a:fillRect/>
          </a:stretch>
        </p:blipFill>
        <p:spPr>
          <a:xfrm>
            <a:off x="4643438" y="1000107"/>
            <a:ext cx="4000528" cy="5334037"/>
          </a:xfrm>
          <a:prstGeom prst="rect">
            <a:avLst/>
          </a:prstGeom>
        </p:spPr>
      </p:pic>
      <p:sp>
        <p:nvSpPr>
          <p:cNvPr id="5" name="TextBox 4"/>
          <p:cNvSpPr txBox="1"/>
          <p:nvPr/>
        </p:nvSpPr>
        <p:spPr>
          <a:xfrm>
            <a:off x="3000364" y="5715016"/>
            <a:ext cx="1357322" cy="369332"/>
          </a:xfrm>
          <a:prstGeom prst="rect">
            <a:avLst/>
          </a:prstGeom>
          <a:noFill/>
        </p:spPr>
        <p:txBody>
          <a:bodyPr wrap="square" rtlCol="0">
            <a:spAutoFit/>
          </a:bodyPr>
          <a:lstStyle/>
          <a:p>
            <a:r>
              <a:rPr lang="zh-CN" altLang="en-US" dirty="0" smtClean="0"/>
              <a:t>砂石分离机</a:t>
            </a:r>
            <a:endParaRPr lang="zh-CN" altLang="en-US" dirty="0"/>
          </a:p>
        </p:txBody>
      </p:sp>
      <p:cxnSp>
        <p:nvCxnSpPr>
          <p:cNvPr id="7" name="直接箭头连接符 6"/>
          <p:cNvCxnSpPr/>
          <p:nvPr/>
        </p:nvCxnSpPr>
        <p:spPr>
          <a:xfrm flipV="1">
            <a:off x="4357686" y="5000636"/>
            <a:ext cx="1000132" cy="857256"/>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sp>
        <p:nvSpPr>
          <p:cNvPr id="8" name="动作按钮: 上一张 7">
            <a:hlinkClick r:id="rId3" action="ppaction://hlinksldjump" highlightClick="1"/>
          </p:cNvPr>
          <p:cNvSpPr/>
          <p:nvPr/>
        </p:nvSpPr>
        <p:spPr>
          <a:xfrm>
            <a:off x="214282" y="6357958"/>
            <a:ext cx="571504" cy="500042"/>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229600" cy="1066800"/>
          </a:xfrm>
        </p:spPr>
        <p:txBody>
          <a:bodyPr/>
          <a:lstStyle/>
          <a:p>
            <a:r>
              <a:rPr lang="zh-CN" altLang="en-US" dirty="0" smtClean="0"/>
              <a:t>初沉池</a:t>
            </a:r>
            <a:endParaRPr lang="zh-CN" altLang="en-US" dirty="0"/>
          </a:p>
        </p:txBody>
      </p:sp>
      <p:sp>
        <p:nvSpPr>
          <p:cNvPr id="3" name="内容占位符 2"/>
          <p:cNvSpPr>
            <a:spLocks noGrp="1"/>
          </p:cNvSpPr>
          <p:nvPr>
            <p:ph idx="1"/>
          </p:nvPr>
        </p:nvSpPr>
        <p:spPr>
          <a:xfrm>
            <a:off x="457200" y="1785926"/>
            <a:ext cx="3400420" cy="4788610"/>
          </a:xfrm>
        </p:spPr>
        <p:txBody>
          <a:bodyPr>
            <a:normAutofit fontScale="92500" lnSpcReduction="10000"/>
          </a:bodyPr>
          <a:lstStyle/>
          <a:p>
            <a:r>
              <a:rPr lang="zh-CN" altLang="en-US" dirty="0" smtClean="0"/>
              <a:t>初沉池中通过沉淀去除无机固体物质。初沉池的底部呈锥形，最低处有阀门。砂石沉积在底部，底部阀门打开时就将砂石带走。初沉池的上部四周可溢水，去除了固体后的污水从四周溢出。</a:t>
            </a:r>
            <a:endParaRPr lang="en-US" altLang="zh-CN" dirty="0" smtClean="0"/>
          </a:p>
          <a:p>
            <a:r>
              <a:rPr lang="zh-CN" altLang="en-US" dirty="0" smtClean="0"/>
              <a:t>初沉池中产生的污泥直接进入湿污泥地。</a:t>
            </a:r>
            <a:endParaRPr lang="zh-CN" altLang="en-US" dirty="0"/>
          </a:p>
        </p:txBody>
      </p:sp>
      <p:pic>
        <p:nvPicPr>
          <p:cNvPr id="4" name="图片 3" descr="微信图片_20171001220059.jpg"/>
          <p:cNvPicPr>
            <a:picLocks noChangeAspect="1"/>
          </p:cNvPicPr>
          <p:nvPr/>
        </p:nvPicPr>
        <p:blipFill>
          <a:blip r:embed="rId2" cstate="email"/>
          <a:stretch>
            <a:fillRect/>
          </a:stretch>
        </p:blipFill>
        <p:spPr>
          <a:xfrm>
            <a:off x="4095747" y="1928802"/>
            <a:ext cx="5048253" cy="3786190"/>
          </a:xfrm>
          <a:prstGeom prst="rect">
            <a:avLst/>
          </a:prstGeom>
        </p:spPr>
      </p:pic>
      <p:sp>
        <p:nvSpPr>
          <p:cNvPr id="5" name="动作按钮: 上一张 4">
            <a:hlinkClick r:id="rId3" action="ppaction://hlinksldjump" highlightClick="1"/>
          </p:cNvPr>
          <p:cNvSpPr/>
          <p:nvPr/>
        </p:nvSpPr>
        <p:spPr>
          <a:xfrm>
            <a:off x="7215206" y="6286520"/>
            <a:ext cx="642942" cy="57148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都市">
  <a:themeElements>
    <a:clrScheme name="都市">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都市">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都市">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636</TotalTime>
  <Words>724</Words>
  <PresentationFormat>全屏显示(4:3)</PresentationFormat>
  <Paragraphs>66</Paragraphs>
  <Slides>23</Slides>
  <Notes>0</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都市</vt:lpstr>
      <vt:lpstr>东区水质净化厂参观汇报</vt:lpstr>
      <vt:lpstr>东区水质净化厂概况</vt:lpstr>
      <vt:lpstr>处理工艺</vt:lpstr>
      <vt:lpstr>厂区平面图</vt:lpstr>
      <vt:lpstr>格栅井</vt:lpstr>
      <vt:lpstr>进水泵房</vt:lpstr>
      <vt:lpstr>幻灯片 7</vt:lpstr>
      <vt:lpstr>曝气沉砂池</vt:lpstr>
      <vt:lpstr>初沉池</vt:lpstr>
      <vt:lpstr>曝气池</vt:lpstr>
      <vt:lpstr>回流污泥井</vt:lpstr>
      <vt:lpstr>竖流二沉池</vt:lpstr>
      <vt:lpstr>生态角</vt:lpstr>
      <vt:lpstr>湿污泥地</vt:lpstr>
      <vt:lpstr>污泥均质池</vt:lpstr>
      <vt:lpstr>脱水机房</vt:lpstr>
      <vt:lpstr>鼓风机房</vt:lpstr>
      <vt:lpstr>出水井</vt:lpstr>
      <vt:lpstr>污泥堆积房</vt:lpstr>
      <vt:lpstr>路边管件</vt:lpstr>
      <vt:lpstr>幻灯片 21</vt:lpstr>
      <vt:lpstr>小结</vt:lpstr>
      <vt:lpstr>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东区水质净化厂参观汇报</dc:title>
  <dc:creator>sun</dc:creator>
  <cp:lastModifiedBy>user</cp:lastModifiedBy>
  <cp:revision>42</cp:revision>
  <dcterms:created xsi:type="dcterms:W3CDTF">2017-10-01T14:26:04Z</dcterms:created>
  <dcterms:modified xsi:type="dcterms:W3CDTF">2017-10-11T08:42:15Z</dcterms:modified>
</cp:coreProperties>
</file>