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8E08A-544A-4681-9E94-2AD97C1F9BCF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7F2F6-A3C4-48ED-BC68-EB0AF3CACB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CE959-BC7F-4D58-B7EA-2ED8F726757E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CE959-BC7F-4D58-B7EA-2ED8F726757E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93FE-40C3-4728-BF99-88770D1DE7D3}" type="datetimeFigureOut">
              <a:rPr lang="zh-CN" altLang="en-US" smtClean="0"/>
              <a:t>2013/6/16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28B20-21AC-4452-9C32-76061B7A2A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35838;&#25991;MP3/&#31532;7&#35838;.mp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35838;&#25991;MP3/&#31532;7&#35838;.mp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00113" y="388938"/>
            <a:ext cx="7343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zh-CN" sz="2800" b="1" dirty="0" smtClean="0">
                <a:latin typeface="GungsuhChe" pitchFamily="49" charset="-127"/>
                <a:ea typeface="GungsuhChe" pitchFamily="49" charset="-127"/>
              </a:rPr>
              <a:t>제</a:t>
            </a:r>
            <a:r>
              <a:rPr lang="en-US" altLang="zh-CN" sz="2800" b="1" dirty="0" smtClean="0">
                <a:latin typeface="GungsuhChe" pitchFamily="49" charset="-127"/>
                <a:ea typeface="GungsuhChe" pitchFamily="49" charset="-127"/>
              </a:rPr>
              <a:t>17</a:t>
            </a:r>
            <a:r>
              <a:rPr lang="ko-KR" altLang="zh-CN" sz="2800" b="1" dirty="0" smtClean="0">
                <a:latin typeface="GungsuhChe" pitchFamily="49" charset="-127"/>
                <a:ea typeface="GungsuhChe" pitchFamily="49" charset="-127"/>
              </a:rPr>
              <a:t>과 </a:t>
            </a:r>
            <a:r>
              <a:rPr lang="ko-KR" altLang="zh-CN" sz="2800" b="1" dirty="0" smtClean="0"/>
              <a:t>음식 </a:t>
            </a:r>
            <a:r>
              <a:rPr lang="ko-KR" altLang="zh-CN" sz="2800" b="1" dirty="0" smtClean="0"/>
              <a:t>문화</a:t>
            </a:r>
            <a:endParaRPr lang="ko-KR" altLang="en-US" sz="2800" b="1" dirty="0">
              <a:solidFill>
                <a:srgbClr val="003366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12296" name="AutoShape 8" descr="http://t2.baidu.com/it/u=1517693290,3307101457&amp;fm=23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AutoShape 2" descr="http://t3.baidu.com/it/u=4146875905,2218645058&amp;fm=23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" name="AutoShape 4" descr="http://t3.baidu.com/it/u=4146875905,2218645058&amp;fm=23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294" name="AutoShape 6" descr="http://t3.baidu.com/it/u=4146875905,2218645058&amp;fm=23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dirty="0" smtClean="0">
                <a:sym typeface="Wingdings" pitchFamily="2" charset="2"/>
                <a:hlinkClick r:id="rId2" action="ppaction://hlinkfile"/>
              </a:rPr>
              <a:t>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【</a:t>
            </a:r>
            <a:r>
              <a:rPr lang="ko-KR" altLang="en-US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문단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2】</a:t>
            </a:r>
            <a:endParaRPr lang="ko-KR" altLang="zh-CN" sz="2000" dirty="0" smtClean="0">
              <a:latin typeface="宋体" pitchFamily="2" charset="-122"/>
            </a:endParaRPr>
          </a:p>
          <a:p>
            <a:pPr marL="0" indent="0" latinLnBrk="1" hangingPunct="1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zh-CN" sz="2000" dirty="0" smtClean="0">
                <a:latin typeface="+mn-ea"/>
              </a:rPr>
              <a:t>한국은 </a:t>
            </a:r>
            <a:r>
              <a:rPr lang="ko-KR" altLang="zh-CN" sz="2000" dirty="0" smtClean="0">
                <a:latin typeface="+mn-ea"/>
              </a:rPr>
              <a:t>농업의 </a:t>
            </a:r>
            <a:r>
              <a:rPr lang="ko-KR" altLang="zh-CN" sz="2000" b="1" dirty="0" smtClean="0">
                <a:solidFill>
                  <a:srgbClr val="FF0066"/>
                </a:solidFill>
                <a:latin typeface="+mn-ea"/>
              </a:rPr>
              <a:t>발달로 하여 </a:t>
            </a:r>
            <a:r>
              <a:rPr lang="ko-KR" altLang="zh-CN" sz="2000" dirty="0" smtClean="0">
                <a:latin typeface="+mn-ea"/>
              </a:rPr>
              <a:t>농산물이 풍부하다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그리고 삼면이 바다로 둘러싸여 수산물이 또한 풍부하다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그에 따라 농산물과 수산물을 이용한 여러 가지 조리법이 발달되었다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장류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김치류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젓갈류와 같은 발효식품 개발과 기타 식품 저장 기술 개발도 일찍부터 이루어져 왔다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한국 음식은 맛이 조화롭고 양념 배합이 합리적으로 잘 이루어지고 있는데 여러 가지 양념 중에서도 고추를 빼놓을 수 없다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그래서 한국 음식은 일반적으로 매운 것이 특징이다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하지만 지역에 따라 다소 차이가 있다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북쪽으로 </a:t>
            </a:r>
            <a:r>
              <a:rPr lang="ko-KR" altLang="zh-CN" sz="2000" b="1" dirty="0" smtClean="0">
                <a:solidFill>
                  <a:srgbClr val="FF0066"/>
                </a:solidFill>
                <a:latin typeface="+mn-ea"/>
              </a:rPr>
              <a:t>갈수록</a:t>
            </a:r>
            <a:r>
              <a:rPr lang="ko-KR" altLang="zh-CN" sz="2000" dirty="0" smtClean="0">
                <a:latin typeface="+mn-ea"/>
              </a:rPr>
              <a:t> 매운 맛도 덜하고 담백한 반면 남쪽으로 갈수록 매운 맛이 강하고 짠 특징이 있다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한국은 자고로 산수가 좋아서 야채를 날것으로 먹을 정도로 생식문화가 돋보인다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한국 음식은 특히 정성과 노력이 많이 드는 음식이므로 음식 만들 때의 마음가짐과 바른 태도가 중요하다</a:t>
            </a:r>
            <a:r>
              <a:rPr lang="en-US" altLang="zh-CN" sz="2000" dirty="0" smtClean="0">
                <a:latin typeface="+mn-ea"/>
              </a:rPr>
              <a:t>.</a:t>
            </a:r>
            <a:endParaRPr lang="zh-CN" altLang="zh-CN" sz="2000" dirty="0" smtClean="0">
              <a:latin typeface="+mn-ea"/>
            </a:endParaRPr>
          </a:p>
          <a:p>
            <a:pPr marL="0" indent="0" latinLnBrk="1" hangingPunct="1">
              <a:lnSpc>
                <a:spcPct val="114000"/>
              </a:lnSpc>
              <a:spcBef>
                <a:spcPts val="0"/>
              </a:spcBef>
              <a:buNone/>
            </a:pPr>
            <a:endParaRPr lang="zh-CN" altLang="zh-CN" sz="2000" dirty="0" smtClean="0">
              <a:latin typeface="+mn-ea"/>
            </a:endParaRPr>
          </a:p>
          <a:p>
            <a:pPr marL="0" indent="0" latinLnBrk="1" hangingPunct="1">
              <a:lnSpc>
                <a:spcPct val="114000"/>
              </a:lnSpc>
              <a:spcBef>
                <a:spcPts val="0"/>
              </a:spcBef>
              <a:buNone/>
            </a:pPr>
            <a:endParaRPr lang="zh-CN" altLang="zh-CN" sz="2000" dirty="0" smtClean="0"/>
          </a:p>
          <a:p>
            <a:pPr marL="0" indent="0" latinLnBrk="1" hangingPunct="1">
              <a:lnSpc>
                <a:spcPct val="114000"/>
              </a:lnSpc>
              <a:spcBef>
                <a:spcPts val="0"/>
              </a:spcBef>
              <a:buNone/>
            </a:pPr>
            <a:endParaRPr lang="zh-CN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539552" y="1556792"/>
            <a:ext cx="36004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由于抽烟而得病的人越来越多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zh-CN" altLang="en-US" sz="2000" dirty="0" smtClean="0">
                <a:latin typeface="+mn-ea"/>
                <a:ea typeface="+mn-ea"/>
              </a:rPr>
              <a:t>由于地球温室效应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지구 온난화로 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zh-CN" altLang="en-US" sz="2000" dirty="0" smtClean="0">
                <a:latin typeface="+mn-ea"/>
                <a:ea typeface="+mn-ea"/>
              </a:rPr>
              <a:t>极地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극지방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zh-CN" altLang="en-US" sz="2000" dirty="0" smtClean="0">
                <a:latin typeface="+mn-ea"/>
                <a:ea typeface="+mn-ea"/>
              </a:rPr>
              <a:t>的冰块正在融化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녹아버리다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zh-CN" altLang="en-US" sz="2000" dirty="0" smtClean="0">
                <a:latin typeface="+mn-ea"/>
                <a:ea typeface="+mn-ea"/>
              </a:rPr>
              <a:t>由于新型流感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신종플루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zh-CN" altLang="en-US" sz="2000" dirty="0" smtClean="0">
                <a:latin typeface="+mn-ea"/>
                <a:ea typeface="+mn-ea"/>
              </a:rPr>
              <a:t>而临时停课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임시 휴강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>
              <a:buFont typeface="+mj-lt"/>
              <a:buAutoNum type="arabicPeriod"/>
            </a:pPr>
            <a:r>
              <a:rPr lang="zh-CN" altLang="en-US" sz="2000" dirty="0" smtClean="0">
                <a:latin typeface="+mn-ea"/>
                <a:ea typeface="+mn-ea"/>
              </a:rPr>
              <a:t>由于身体残疾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신체적 장애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zh-CN" altLang="en-US" sz="2000" dirty="0" smtClean="0">
                <a:latin typeface="+mn-ea"/>
                <a:ea typeface="+mn-ea"/>
              </a:rPr>
              <a:t>，承受许多不便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불편을 겪다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283968" y="1556792"/>
            <a:ext cx="4464496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담배로 </a:t>
            </a:r>
            <a:r>
              <a:rPr lang="ko-KR" altLang="en-US" sz="2000" dirty="0" smtClean="0"/>
              <a:t>하여</a:t>
            </a:r>
            <a:r>
              <a:rPr lang="ko-KR" altLang="zh-CN" sz="2000" dirty="0" smtClean="0"/>
              <a:t> </a:t>
            </a:r>
            <a:r>
              <a:rPr lang="ko-KR" altLang="zh-CN" sz="2000" dirty="0" smtClean="0"/>
              <a:t>질병에 걸리는 사람들이 많아지고 있다</a:t>
            </a:r>
            <a:r>
              <a:rPr lang="en-US" altLang="zh-CN" sz="2000" dirty="0" smtClean="0"/>
              <a:t>. </a:t>
            </a:r>
            <a:r>
              <a:rPr lang="en-US" altLang="zh-CN" sz="2000" dirty="0" smtClean="0"/>
              <a:t> 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지구 온난화로 하여 극지방의 얼음이 녹아버리고 있다</a:t>
            </a:r>
            <a:r>
              <a:rPr lang="en-US" altLang="zh-CN" sz="2000" dirty="0" smtClean="0"/>
              <a:t>. 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신종플루로 하여 임시휴강합니다</a:t>
            </a:r>
            <a:r>
              <a:rPr lang="en-US" altLang="zh-CN" sz="2000" dirty="0" smtClean="0"/>
              <a:t>.  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신체적 장애로 하여 많은 불편을 겪고 있다</a:t>
            </a:r>
            <a:r>
              <a:rPr lang="en-US" altLang="zh-CN" sz="2000" dirty="0" smtClean="0"/>
              <a:t>.</a:t>
            </a:r>
            <a:endParaRPr lang="en-US" altLang="zh-CN" sz="2000" b="1" dirty="0" smtClean="0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95858" y="333375"/>
            <a:ext cx="85686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로</a:t>
            </a:r>
            <a:r>
              <a:rPr lang="en-US" altLang="zh-CN" sz="2000" b="1" dirty="0" smtClean="0">
                <a:latin typeface="+mn-ea"/>
                <a:ea typeface="+mn-ea"/>
              </a:rPr>
              <a:t>/-</a:t>
            </a:r>
            <a:r>
              <a:rPr lang="ko-KR" altLang="zh-CN" sz="2000" b="1" dirty="0" smtClean="0">
                <a:latin typeface="+mn-ea"/>
                <a:ea typeface="+mn-ea"/>
              </a:rPr>
              <a:t>으로 하여 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惯用型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zh-CN" altLang="zh-CN" sz="2000" dirty="0" smtClean="0">
                <a:latin typeface="+mn-ea"/>
                <a:ea typeface="+mn-ea"/>
              </a:rPr>
              <a:t>用于体词词干后，表示原因、理由。</a:t>
            </a:r>
            <a:r>
              <a:rPr lang="ko-KR" altLang="zh-CN" sz="2000" dirty="0" smtClean="0">
                <a:latin typeface="+mn-ea"/>
                <a:ea typeface="+mn-ea"/>
              </a:rPr>
              <a:t>与“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로</a:t>
            </a:r>
            <a:r>
              <a:rPr lang="en-US" altLang="zh-CN" sz="2000" dirty="0" smtClean="0">
                <a:latin typeface="+mn-ea"/>
                <a:ea typeface="+mn-ea"/>
              </a:rPr>
              <a:t>/-</a:t>
            </a:r>
            <a:r>
              <a:rPr lang="ko-KR" altLang="zh-CN" sz="2000" dirty="0" smtClean="0">
                <a:latin typeface="+mn-ea"/>
                <a:ea typeface="+mn-ea"/>
              </a:rPr>
              <a:t>으로 인하여</a:t>
            </a:r>
            <a:r>
              <a:rPr lang="en-US" altLang="zh-CN" sz="2000" dirty="0" smtClean="0">
                <a:latin typeface="+mn-ea"/>
                <a:ea typeface="+mn-ea"/>
              </a:rPr>
              <a:t>”,</a:t>
            </a:r>
            <a:r>
              <a:rPr lang="ko-KR" altLang="zh-CN" sz="2000" dirty="0" smtClean="0">
                <a:latin typeface="+mn-ea"/>
                <a:ea typeface="+mn-ea"/>
              </a:rPr>
              <a:t>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로</a:t>
            </a:r>
            <a:r>
              <a:rPr lang="en-US" altLang="zh-CN" sz="2000" dirty="0" smtClean="0">
                <a:latin typeface="+mn-ea"/>
                <a:ea typeface="+mn-ea"/>
              </a:rPr>
              <a:t>/-</a:t>
            </a:r>
            <a:r>
              <a:rPr lang="ko-KR" altLang="zh-CN" sz="2000" dirty="0" smtClean="0">
                <a:latin typeface="+mn-ea"/>
                <a:ea typeface="+mn-ea"/>
              </a:rPr>
              <a:t>으로  말미암아</a:t>
            </a:r>
            <a:r>
              <a:rPr lang="en-US" altLang="zh-CN" sz="2000" dirty="0" smtClean="0">
                <a:latin typeface="+mn-ea"/>
                <a:ea typeface="+mn-ea"/>
              </a:rPr>
              <a:t>”</a:t>
            </a:r>
            <a:r>
              <a:rPr lang="zh-CN" altLang="zh-CN" sz="2000" dirty="0" smtClean="0">
                <a:latin typeface="+mn-ea"/>
                <a:ea typeface="+mn-ea"/>
              </a:rPr>
              <a:t>通用</a:t>
            </a:r>
            <a:r>
              <a:rPr lang="zh-CN" altLang="zh-CN" sz="2000" dirty="0" smtClean="0">
                <a:latin typeface="+mn-ea"/>
                <a:ea typeface="+mn-ea"/>
              </a:rPr>
              <a:t>。相当于汉语的“由于…</a:t>
            </a:r>
            <a:r>
              <a:rPr lang="en-US" altLang="zh-CN" sz="2000" dirty="0" smtClean="0">
                <a:latin typeface="+mn-ea"/>
                <a:ea typeface="+mn-ea"/>
              </a:rPr>
              <a:t>…”,</a:t>
            </a:r>
            <a:r>
              <a:rPr lang="zh-CN" altLang="zh-CN" sz="2000" dirty="0" smtClean="0">
                <a:latin typeface="+mn-ea"/>
                <a:ea typeface="+mn-ea"/>
              </a:rPr>
              <a:t>“因…</a:t>
            </a:r>
            <a:r>
              <a:rPr lang="en-US" altLang="zh-CN" sz="2000" dirty="0" smtClean="0">
                <a:latin typeface="+mn-ea"/>
                <a:ea typeface="+mn-ea"/>
              </a:rPr>
              <a:t>…”</a:t>
            </a:r>
            <a:r>
              <a:rPr lang="zh-CN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539552" y="1772816"/>
            <a:ext cx="36004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困难越大</a:t>
            </a:r>
            <a:r>
              <a:rPr lang="ko-KR" altLang="zh-CN" sz="2000" dirty="0" smtClean="0">
                <a:latin typeface="+mn-ea"/>
                <a:ea typeface="+mn-ea"/>
              </a:rPr>
              <a:t>，成功的可能性越大。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就业竞争越来越厉害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취업경쟁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越学越有意思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年龄越大越好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越快越好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失误越少越好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283968" y="1744706"/>
            <a:ext cx="4464496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>
                <a:latin typeface="+mn-ea"/>
                <a:ea typeface="+mn-ea"/>
              </a:rPr>
              <a:t>어려움이 클수록 성공의 가능성이 높다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>
                <a:latin typeface="+mn-ea"/>
                <a:ea typeface="+mn-ea"/>
              </a:rPr>
              <a:t>갈수록 취업경쟁이 심해지다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>
                <a:latin typeface="+mn-ea"/>
                <a:ea typeface="+mn-ea"/>
              </a:rPr>
              <a:t>공부를 하면 할수록 재미있어요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>
                <a:latin typeface="+mn-ea"/>
                <a:ea typeface="+mn-ea"/>
              </a:rPr>
              <a:t>나이가 많으면 많을수록 좋다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>
                <a:latin typeface="+mn-ea"/>
                <a:ea typeface="+mn-ea"/>
              </a:rPr>
              <a:t>빠르면 </a:t>
            </a:r>
            <a:r>
              <a:rPr lang="ko-KR" altLang="zh-CN" sz="2000" dirty="0" smtClean="0">
                <a:latin typeface="+mn-ea"/>
                <a:ea typeface="+mn-ea"/>
              </a:rPr>
              <a:t>빠를수록 좋다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>
                <a:latin typeface="+mn-ea"/>
                <a:ea typeface="+mn-ea"/>
              </a:rPr>
              <a:t>실수는 </a:t>
            </a:r>
            <a:r>
              <a:rPr lang="ko-KR" altLang="zh-CN" sz="2000" dirty="0" smtClean="0">
                <a:latin typeface="+mn-ea"/>
                <a:ea typeface="+mn-ea"/>
              </a:rPr>
              <a:t>적으면 적을수록 좋다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en-US" altLang="zh-CN" sz="2000" b="1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95858" y="333375"/>
            <a:ext cx="856863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ㄹ수록</a:t>
            </a:r>
            <a:r>
              <a:rPr lang="en-US" altLang="zh-CN" sz="2000" b="1" dirty="0" smtClean="0">
                <a:latin typeface="+mn-ea"/>
                <a:ea typeface="+mn-ea"/>
              </a:rPr>
              <a:t>/-</a:t>
            </a:r>
            <a:r>
              <a:rPr lang="ko-KR" altLang="zh-CN" sz="2000" b="1" dirty="0" smtClean="0">
                <a:latin typeface="+mn-ea"/>
                <a:ea typeface="+mn-ea"/>
              </a:rPr>
              <a:t>을수록（连接词尾）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zh-CN" altLang="zh-CN" sz="2000" dirty="0" smtClean="0">
                <a:latin typeface="+mn-ea"/>
                <a:ea typeface="+mn-ea"/>
              </a:rPr>
              <a:t>用于谓词的词干或体词的谓词形后，表示两种事实按比例关系增减。相当于汉语的“越</a:t>
            </a:r>
            <a:r>
              <a:rPr lang="en-US" altLang="zh-CN" sz="2000" dirty="0" smtClean="0">
                <a:latin typeface="+mn-ea"/>
                <a:ea typeface="+mn-ea"/>
              </a:rPr>
              <a:t>……</a:t>
            </a:r>
            <a:r>
              <a:rPr lang="zh-CN" altLang="zh-CN" sz="2000" dirty="0" smtClean="0">
                <a:latin typeface="+mn-ea"/>
                <a:ea typeface="+mn-ea"/>
              </a:rPr>
              <a:t>越</a:t>
            </a:r>
            <a:r>
              <a:rPr lang="en-US" altLang="zh-CN" sz="2000" dirty="0" smtClean="0">
                <a:latin typeface="+mn-ea"/>
                <a:ea typeface="+mn-ea"/>
              </a:rPr>
              <a:t>……”</a:t>
            </a:r>
            <a:r>
              <a:rPr lang="zh-CN" altLang="zh-CN" sz="2000" dirty="0" smtClean="0">
                <a:latin typeface="+mn-ea"/>
                <a:ea typeface="+mn-ea"/>
              </a:rPr>
              <a:t>。 </a:t>
            </a:r>
            <a:endParaRPr lang="en-US" altLang="zh-CN" sz="2000" dirty="0" smtClean="0">
              <a:latin typeface="+mn-ea"/>
              <a:ea typeface="+mn-ea"/>
            </a:endParaRPr>
          </a:p>
          <a:p>
            <a:r>
              <a:rPr lang="zh-CN" altLang="en-US" sz="2000" dirty="0" smtClean="0">
                <a:latin typeface="+mn-ea"/>
                <a:ea typeface="+mn-ea"/>
              </a:rPr>
              <a:t>越来越</a:t>
            </a:r>
            <a:r>
              <a:rPr lang="zh-CN" altLang="en-US" sz="2000" dirty="0" smtClean="0">
                <a:latin typeface="+mn-ea"/>
                <a:ea typeface="+mn-ea"/>
              </a:rPr>
              <a:t>难  </a:t>
            </a:r>
            <a:r>
              <a:rPr lang="ko-KR" altLang="zh-CN" sz="2000" dirty="0" smtClean="0"/>
              <a:t>갈수록 </a:t>
            </a:r>
            <a:r>
              <a:rPr lang="ko-KR" altLang="zh-CN" sz="2000" dirty="0" smtClean="0"/>
              <a:t>태산</a:t>
            </a:r>
            <a:endParaRPr lang="zh-CN" altLang="zh-CN" sz="2000" dirty="0" smtClean="0"/>
          </a:p>
          <a:p>
            <a:endParaRPr lang="zh-CN" altLang="zh-CN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116632"/>
            <a:ext cx="864063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dirty="0">
                <a:sym typeface="Wingdings" pitchFamily="2" charset="2"/>
              </a:rPr>
              <a:t></a:t>
            </a:r>
            <a:r>
              <a:rPr lang="en-US" altLang="ko-KR" sz="2800" b="1" dirty="0" smtClean="0">
                <a:sym typeface="Wingdings" pitchFamily="2" charset="2"/>
              </a:rPr>
              <a:t>【</a:t>
            </a:r>
            <a:r>
              <a:rPr lang="ko-KR" altLang="en-US" sz="2800" b="1" dirty="0" smtClean="0">
                <a:latin typeface="GungsuhChe" pitchFamily="49" charset="-127"/>
                <a:ea typeface="GungsuhChe" pitchFamily="49" charset="-127"/>
                <a:sym typeface="Wingdings" pitchFamily="2" charset="2"/>
              </a:rPr>
              <a:t>새 단어</a:t>
            </a:r>
            <a:r>
              <a:rPr lang="en-US" altLang="ko-KR" sz="2800" b="1" dirty="0" smtClean="0">
                <a:sym typeface="Wingdings" pitchFamily="2" charset="2"/>
              </a:rPr>
              <a:t>】</a:t>
            </a:r>
            <a:endParaRPr lang="en-US" altLang="ko-KR" sz="2800" b="1" dirty="0">
              <a:sym typeface="Wingdings" pitchFamily="2" charset="2"/>
            </a:endParaRPr>
          </a:p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어찌나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]&lt;</a:t>
            </a:r>
            <a:r>
              <a:rPr lang="ko-KR" altLang="zh-CN" sz="2000" dirty="0" smtClean="0">
                <a:latin typeface="+mn-ea"/>
                <a:ea typeface="+mn-ea"/>
              </a:rPr>
              <a:t>어찌</a:t>
            </a:r>
            <a:r>
              <a:rPr lang="en-US" altLang="zh-CN" sz="2000" dirty="0" smtClean="0">
                <a:latin typeface="+mn-ea"/>
                <a:ea typeface="+mn-ea"/>
              </a:rPr>
              <a:t>&gt;</a:t>
            </a:r>
            <a:r>
              <a:rPr lang="ko-KR" altLang="zh-CN" sz="2000" dirty="0" smtClean="0">
                <a:latin typeface="+mn-ea"/>
                <a:ea typeface="+mn-ea"/>
              </a:rPr>
              <a:t>的强势语</a:t>
            </a:r>
            <a:r>
              <a:rPr lang="en-US" altLang="zh-CN" sz="2000" dirty="0" smtClean="0">
                <a:latin typeface="+mn-ea"/>
                <a:ea typeface="+mn-ea"/>
              </a:rPr>
              <a:t>   [</a:t>
            </a:r>
            <a:r>
              <a:rPr lang="ko-KR" altLang="zh-CN" sz="2000" dirty="0" smtClean="0">
                <a:latin typeface="+mn-ea"/>
                <a:ea typeface="+mn-ea"/>
              </a:rPr>
              <a:t>惯用语</a:t>
            </a:r>
            <a:r>
              <a:rPr lang="en-US" altLang="zh-CN" sz="2000" dirty="0" smtClean="0">
                <a:latin typeface="+mn-ea"/>
                <a:ea typeface="+mn-ea"/>
              </a:rPr>
              <a:t>]中</a:t>
            </a:r>
            <a:r>
              <a:rPr lang="ko-KR" altLang="zh-CN" sz="2000" b="1" dirty="0" smtClean="0">
                <a:latin typeface="+mn-ea"/>
                <a:ea typeface="+mn-ea"/>
              </a:rPr>
              <a:t>어찌나 </a:t>
            </a: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ㄴ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은</a:t>
            </a:r>
            <a:r>
              <a:rPr lang="en-US" altLang="zh-CN" sz="2000" b="1" dirty="0" smtClean="0">
                <a:latin typeface="+mn-ea"/>
                <a:ea typeface="+mn-ea"/>
              </a:rPr>
              <a:t>)/-</a:t>
            </a:r>
            <a:r>
              <a:rPr lang="ko-KR" altLang="zh-CN" sz="2000" b="1" dirty="0" smtClean="0">
                <a:latin typeface="+mn-ea"/>
                <a:ea typeface="+mn-ea"/>
              </a:rPr>
              <a:t>는지 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모르</a:t>
            </a:r>
            <a:r>
              <a:rPr lang="ko-KR" altLang="en-US" sz="2000" b="1" dirty="0" smtClean="0">
                <a:latin typeface="+mn-ea"/>
                <a:ea typeface="+mn-ea"/>
              </a:rPr>
              <a:t>다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表示对某一状态或事实的感叹，相当于汉语的“真……呀”。形容词词干后用“어찌나 </a:t>
            </a:r>
            <a:r>
              <a:rPr lang="en-US" altLang="zh-CN" sz="2000" dirty="0" smtClean="0">
                <a:latin typeface="+mn-ea"/>
                <a:ea typeface="+mn-ea"/>
              </a:rPr>
              <a:t>–</a:t>
            </a:r>
            <a:r>
              <a:rPr lang="ko-KR" altLang="zh-CN" sz="2000" dirty="0" smtClean="0">
                <a:latin typeface="+mn-ea"/>
                <a:ea typeface="+mn-ea"/>
              </a:rPr>
              <a:t>ㄴ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은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지”，动词词干及时制词尾后用“어찌나 </a:t>
            </a:r>
            <a:r>
              <a:rPr lang="en-US" altLang="zh-CN" sz="2000" dirty="0" smtClean="0">
                <a:latin typeface="+mn-ea"/>
                <a:ea typeface="+mn-ea"/>
              </a:rPr>
              <a:t>–</a:t>
            </a:r>
            <a:r>
              <a:rPr lang="ko-KR" altLang="zh-CN" sz="2000" dirty="0" smtClean="0">
                <a:latin typeface="+mn-ea"/>
                <a:ea typeface="+mn-ea"/>
              </a:rPr>
              <a:t>는지”。¶가방이 어찌나 무거운지 도저히 가져올 수가 없다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包太重了，实在拿不动。</a:t>
            </a:r>
            <a:endParaRPr lang="en-US" altLang="ko-KR" sz="2000" dirty="0" smtClean="0">
              <a:latin typeface="+mn-ea"/>
              <a:ea typeface="+mn-e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2204864"/>
            <a:ext cx="90730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둘러싸이다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자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“</a:t>
            </a:r>
            <a:r>
              <a:rPr lang="ko-KR" altLang="zh-CN" sz="2000" dirty="0" smtClean="0">
                <a:latin typeface="+mn-ea"/>
                <a:ea typeface="+mn-ea"/>
              </a:rPr>
              <a:t>둘러싸다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包，围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”</a:t>
            </a:r>
            <a:r>
              <a:rPr lang="ko-KR" altLang="zh-CN" sz="2000" dirty="0" smtClean="0">
                <a:latin typeface="+mn-ea"/>
                <a:ea typeface="+mn-ea"/>
              </a:rPr>
              <a:t>的被动形</a:t>
            </a:r>
            <a:r>
              <a:rPr lang="ko-KR" altLang="zh-CN" sz="2000" dirty="0" smtClean="0">
                <a:latin typeface="+mn-ea"/>
              </a:rPr>
              <a:t>¶</a:t>
            </a:r>
            <a:r>
              <a:rPr lang="ko-KR" altLang="en-US" sz="2000" dirty="0" smtClean="0">
                <a:latin typeface="+mn-ea"/>
                <a:ea typeface="+mn-ea"/>
              </a:rPr>
              <a:t>사면이 </a:t>
            </a:r>
            <a:r>
              <a:rPr lang="ko-KR" altLang="en-US" sz="2000" dirty="0" smtClean="0">
                <a:latin typeface="+mn-ea"/>
                <a:ea typeface="+mn-ea"/>
              </a:rPr>
              <a:t>산으로 </a:t>
            </a:r>
            <a:r>
              <a:rPr lang="ko-KR" altLang="en-US" sz="2000" dirty="0" smtClean="0">
                <a:latin typeface="+mn-ea"/>
                <a:ea typeface="+mn-ea"/>
              </a:rPr>
              <a:t>둘러싸이다 四面环山</a:t>
            </a:r>
            <a:endParaRPr lang="ko-KR" altLang="en-US" sz="2000" dirty="0" smtClean="0">
              <a:latin typeface="+mn-ea"/>
              <a:ea typeface="+mn-ea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23528" y="2996952"/>
            <a:ext cx="8713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빼놓다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除去</a:t>
            </a:r>
            <a:r>
              <a:rPr lang="ko-KR" altLang="zh-CN" sz="2000" dirty="0" smtClean="0">
                <a:latin typeface="+mn-ea"/>
                <a:ea typeface="+mn-ea"/>
              </a:rPr>
              <a:t>，拔除，去掉，抽去，</a:t>
            </a:r>
            <a:r>
              <a:rPr lang="ko-KR" altLang="zh-CN" sz="2000" dirty="0" smtClean="0">
                <a:latin typeface="+mn-ea"/>
                <a:ea typeface="+mn-ea"/>
              </a:rPr>
              <a:t>丢下¶</a:t>
            </a:r>
            <a:r>
              <a:rPr lang="ko-KR" altLang="zh-CN" sz="2000" dirty="0" smtClean="0">
                <a:latin typeface="+mn-ea"/>
                <a:ea typeface="+mn-ea"/>
              </a:rPr>
              <a:t>누가 전화 코드를 </a:t>
            </a:r>
            <a:r>
              <a:rPr lang="ko-KR" altLang="zh-CN" sz="2000" dirty="0" smtClean="0">
                <a:latin typeface="+mn-ea"/>
                <a:ea typeface="+mn-ea"/>
              </a:rPr>
              <a:t>빼놨지</a:t>
            </a:r>
            <a:r>
              <a:rPr lang="en-US" altLang="zh-CN" sz="2000" dirty="0" smtClean="0">
                <a:latin typeface="+mn-ea"/>
                <a:ea typeface="+mn-ea"/>
              </a:rPr>
              <a:t>? </a:t>
            </a:r>
            <a:r>
              <a:rPr lang="ko-KR" altLang="zh-CN" sz="2000" dirty="0" smtClean="0">
                <a:latin typeface="+mn-ea"/>
                <a:ea typeface="+mn-ea"/>
              </a:rPr>
              <a:t>谁把电话插头拔掉了？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나만 빼놓고 가냐</a:t>
            </a:r>
            <a:r>
              <a:rPr lang="en-US" altLang="zh-CN" sz="2000" dirty="0" smtClean="0">
                <a:latin typeface="+mn-ea"/>
                <a:ea typeface="+mn-ea"/>
              </a:rPr>
              <a:t>? </a:t>
            </a:r>
            <a:r>
              <a:rPr lang="ko-KR" altLang="zh-CN" sz="2000" dirty="0" smtClean="0">
                <a:latin typeface="+mn-ea"/>
                <a:ea typeface="+mn-ea"/>
              </a:rPr>
              <a:t>把我一个人丢下，你们就光自己去吗</a:t>
            </a:r>
            <a:r>
              <a:rPr lang="ko-KR" altLang="zh-CN" sz="2000" dirty="0" smtClean="0">
                <a:latin typeface="+mn-ea"/>
                <a:ea typeface="+mn-ea"/>
              </a:rPr>
              <a:t>？</a:t>
            </a:r>
            <a:endParaRPr lang="ko-KR" altLang="en-US" sz="2000" dirty="0" smtClean="0">
              <a:latin typeface="+mn-ea"/>
              <a:ea typeface="+mn-ea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4716" y="4141529"/>
            <a:ext cx="8713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덜하다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형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减轻</a:t>
            </a:r>
            <a:r>
              <a:rPr lang="ko-KR" altLang="zh-CN" sz="2000" dirty="0" smtClean="0">
                <a:latin typeface="+mn-ea"/>
                <a:ea typeface="+mn-ea"/>
              </a:rPr>
              <a:t>，减少</a:t>
            </a:r>
            <a:r>
              <a:rPr lang="ko-KR" altLang="zh-CN" sz="2000" dirty="0" smtClean="0">
                <a:latin typeface="+mn-ea"/>
                <a:ea typeface="+mn-ea"/>
              </a:rPr>
              <a:t>¶</a:t>
            </a:r>
            <a:r>
              <a:rPr lang="ko-KR" altLang="en-US" sz="2000" dirty="0" smtClean="0">
                <a:latin typeface="+mn-ea"/>
                <a:ea typeface="+mn-ea"/>
              </a:rPr>
              <a:t>더위가 작년보다 </a:t>
            </a:r>
            <a:r>
              <a:rPr lang="ko-KR" altLang="en-US" sz="2000" b="1" dirty="0" smtClean="0">
                <a:latin typeface="+mn-ea"/>
                <a:ea typeface="+mn-ea"/>
              </a:rPr>
              <a:t>덜하다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맛이 어제보다 </a:t>
            </a:r>
            <a:r>
              <a:rPr lang="ko-KR" altLang="en-US" sz="2000" b="1" dirty="0" smtClean="0">
                <a:latin typeface="+mn-ea"/>
                <a:ea typeface="+mn-ea"/>
              </a:rPr>
              <a:t>덜하다</a:t>
            </a:r>
            <a:endParaRPr lang="ko-KR" altLang="en-US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528" y="704890"/>
            <a:ext cx="849694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강하다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强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形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强，坚强¶정신력이 강하다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毅力坚强。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생</a:t>
            </a:r>
            <a:r>
              <a:rPr lang="ko-KR" altLang="en-US" sz="2000" dirty="0" smtClean="0">
                <a:latin typeface="+mn-ea"/>
                <a:ea typeface="+mn-ea"/>
              </a:rPr>
              <a:t>명</a:t>
            </a:r>
            <a:r>
              <a:rPr lang="ko-KR" altLang="zh-CN" sz="2000" dirty="0" smtClean="0">
                <a:latin typeface="+mn-ea"/>
                <a:ea typeface="+mn-ea"/>
              </a:rPr>
              <a:t>력이 </a:t>
            </a:r>
            <a:r>
              <a:rPr lang="ko-KR" altLang="zh-CN" sz="2000" dirty="0" smtClean="0">
                <a:latin typeface="+mn-ea"/>
                <a:ea typeface="+mn-ea"/>
              </a:rPr>
              <a:t>강하다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生</a:t>
            </a:r>
            <a:r>
              <a:rPr lang="zh-CN" altLang="en-US" sz="2000" dirty="0" smtClean="0">
                <a:latin typeface="+mn-ea"/>
                <a:ea typeface="+mn-ea"/>
              </a:rPr>
              <a:t>命</a:t>
            </a:r>
            <a:r>
              <a:rPr lang="ko-KR" altLang="zh-CN" sz="2000" dirty="0" smtClean="0">
                <a:latin typeface="+mn-ea"/>
                <a:ea typeface="+mn-ea"/>
              </a:rPr>
              <a:t>力强。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열에 </a:t>
            </a:r>
            <a:r>
              <a:rPr lang="ko-KR" altLang="zh-CN" sz="2000" dirty="0" smtClean="0">
                <a:latin typeface="+mn-ea"/>
                <a:ea typeface="+mn-ea"/>
              </a:rPr>
              <a:t>강하다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耐热。⇔</a:t>
            </a:r>
            <a:r>
              <a:rPr lang="ko-KR" altLang="zh-CN" sz="2000" b="1" dirty="0" smtClean="0">
                <a:latin typeface="+mn-ea"/>
                <a:ea typeface="+mn-ea"/>
              </a:rPr>
              <a:t>약하다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弱</a:t>
            </a:r>
            <a:r>
              <a:rPr lang="en-US" altLang="zh-CN" sz="2000" dirty="0" smtClean="0">
                <a:latin typeface="+mn-ea"/>
                <a:ea typeface="+mn-ea"/>
              </a:rPr>
              <a:t>-)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437744"/>
            <a:ext cx="84594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마음가짐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名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心地</a:t>
            </a:r>
            <a:r>
              <a:rPr lang="ko-KR" altLang="zh-CN" sz="2000" dirty="0" smtClean="0">
                <a:latin typeface="+mn-ea"/>
                <a:ea typeface="+mn-ea"/>
              </a:rPr>
              <a:t>，心意，心态¶</a:t>
            </a:r>
            <a:r>
              <a:rPr lang="ko-KR" altLang="zh-CN" sz="2000" b="1" dirty="0" smtClean="0">
                <a:latin typeface="+mn-ea"/>
                <a:ea typeface="+mn-ea"/>
              </a:rPr>
              <a:t>마음가짐</a:t>
            </a:r>
            <a:r>
              <a:rPr lang="ko-KR" altLang="zh-CN" sz="2000" dirty="0" smtClean="0">
                <a:latin typeface="+mn-ea"/>
                <a:ea typeface="+mn-ea"/>
              </a:rPr>
              <a:t>이 바르지 못하다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心态不正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/>
              <a:t>현대 사회처럼 모든 것이 급변하는 시대에 일을 빠르게 처리하는 것도 반드시 나쁜 것만은 </a:t>
            </a:r>
            <a:r>
              <a:rPr lang="ko-KR" altLang="zh-CN" sz="2000" dirty="0" smtClean="0"/>
              <a:t>아니</a:t>
            </a:r>
            <a:r>
              <a:rPr lang="ko-KR" altLang="en-US" sz="2000" dirty="0" smtClean="0"/>
              <a:t>지만</a:t>
            </a:r>
            <a:r>
              <a:rPr lang="ko-KR" altLang="zh-CN" sz="2000" dirty="0" smtClean="0"/>
              <a:t> </a:t>
            </a:r>
            <a:r>
              <a:rPr lang="ko-KR" altLang="zh-CN" sz="2000" dirty="0" smtClean="0"/>
              <a:t>좀 더 차분하고 느긋하게 일을 해결하려는 </a:t>
            </a:r>
            <a:r>
              <a:rPr lang="ko-KR" altLang="zh-CN" sz="2000" b="1" dirty="0" smtClean="0"/>
              <a:t>마음가짐</a:t>
            </a:r>
            <a:r>
              <a:rPr lang="ko-KR" altLang="zh-CN" sz="2000" dirty="0" smtClean="0"/>
              <a:t>이 필요하다</a:t>
            </a:r>
            <a:r>
              <a:rPr lang="en-US" altLang="zh-CN" sz="2000" dirty="0" smtClean="0"/>
              <a:t>.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 smtClean="0">
              <a:latin typeface="+mn-ea"/>
              <a:ea typeface="+mn-ea"/>
            </a:endParaRPr>
          </a:p>
          <a:p>
            <a:pPr lvl="0" eaLnBrk="0" latinLnBrk="1"/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词根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b="1" dirty="0" smtClean="0">
                <a:latin typeface="+mn-ea"/>
                <a:ea typeface="+mn-ea"/>
              </a:rPr>
              <a:t>마음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心</a:t>
            </a:r>
            <a:r>
              <a:rPr lang="en-US" altLang="zh-CN" sz="2000" b="1" dirty="0" smtClean="0">
                <a:latin typeface="+mn-ea"/>
                <a:ea typeface="+mn-ea"/>
              </a:rPr>
              <a:t>)+</a:t>
            </a:r>
            <a:r>
              <a:rPr lang="ko-KR" altLang="zh-CN" sz="2000" b="1" dirty="0" smtClean="0">
                <a:latin typeface="+mn-ea"/>
                <a:ea typeface="+mn-ea"/>
              </a:rPr>
              <a:t>가지다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带有、具有</a:t>
            </a:r>
            <a:r>
              <a:rPr lang="en-US" altLang="zh-CN" sz="2000" b="1" dirty="0" smtClean="0">
                <a:latin typeface="+mn-ea"/>
                <a:ea typeface="+mn-ea"/>
              </a:rPr>
              <a:t>)+</a:t>
            </a:r>
            <a:r>
              <a:rPr lang="ko-KR" altLang="zh-CN" sz="2000" b="1" dirty="0" smtClean="0">
                <a:latin typeface="+mn-ea"/>
                <a:ea typeface="+mn-ea"/>
              </a:rPr>
              <a:t>ㅁ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谓词的体词形词尾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r>
              <a:rPr lang="ko-KR" altLang="zh-CN" sz="2000" b="1" dirty="0" smtClean="0">
                <a:latin typeface="+mn-ea"/>
                <a:ea typeface="+mn-ea"/>
              </a:rPr>
              <a:t>→</a:t>
            </a:r>
            <a:r>
              <a:rPr lang="ko-KR" altLang="zh-CN" sz="2000" b="1" dirty="0" smtClean="0">
                <a:latin typeface="+mn-ea"/>
                <a:ea typeface="+mn-ea"/>
              </a:rPr>
              <a:t>마음가짐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476672"/>
            <a:ext cx="87137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ym typeface="Wingdings" pitchFamily="2" charset="2"/>
              </a:rPr>
              <a:t></a:t>
            </a:r>
            <a:r>
              <a:rPr lang="en-US" altLang="ko-KR" sz="2800" b="1" dirty="0" smtClean="0">
                <a:sym typeface="Wingdings" pitchFamily="2" charset="2"/>
              </a:rPr>
              <a:t>【</a:t>
            </a:r>
            <a:r>
              <a:rPr lang="ko-KR" altLang="en-US" sz="2800" b="1" dirty="0" smtClean="0">
                <a:sym typeface="Wingdings" pitchFamily="2" charset="2"/>
              </a:rPr>
              <a:t>보충</a:t>
            </a:r>
            <a:r>
              <a:rPr lang="ko-KR" altLang="en-US" sz="2800" b="1" dirty="0" smtClean="0">
                <a:latin typeface="GungsuhChe" pitchFamily="49" charset="-127"/>
                <a:ea typeface="GungsuhChe" pitchFamily="49" charset="-127"/>
                <a:sym typeface="Wingdings" pitchFamily="2" charset="2"/>
              </a:rPr>
              <a:t> 단어</a:t>
            </a:r>
            <a:r>
              <a:rPr lang="en-US" altLang="ko-KR" sz="2800" b="1" dirty="0" smtClean="0">
                <a:sym typeface="Wingdings" pitchFamily="2" charset="2"/>
              </a:rPr>
              <a:t>】</a:t>
            </a:r>
            <a:endParaRPr lang="en-US" altLang="ko-KR" sz="2800" b="1" dirty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</a:rPr>
              <a:t>병들다</a:t>
            </a:r>
            <a:r>
              <a:rPr lang="en-US" altLang="zh-CN" sz="2000" dirty="0" smtClean="0">
                <a:latin typeface="+mn-ea"/>
              </a:rPr>
              <a:t>(</a:t>
            </a:r>
            <a:r>
              <a:rPr lang="ko-KR" altLang="zh-CN" sz="2000" dirty="0" smtClean="0">
                <a:latin typeface="+mn-ea"/>
              </a:rPr>
              <a:t>病</a:t>
            </a:r>
            <a:r>
              <a:rPr lang="en-US" altLang="zh-CN" sz="2000" dirty="0" smtClean="0">
                <a:latin typeface="+mn-ea"/>
              </a:rPr>
              <a:t>-) [</a:t>
            </a:r>
            <a:r>
              <a:rPr lang="ko-KR" altLang="zh-CN" sz="2000" dirty="0" smtClean="0">
                <a:latin typeface="+mn-ea"/>
              </a:rPr>
              <a:t>자</a:t>
            </a:r>
            <a:r>
              <a:rPr lang="en-US" altLang="zh-CN" sz="2000" dirty="0" smtClean="0">
                <a:latin typeface="+mn-ea"/>
              </a:rPr>
              <a:t>] </a:t>
            </a:r>
            <a:r>
              <a:rPr lang="ko-KR" altLang="zh-CN" sz="2000" dirty="0" smtClean="0">
                <a:latin typeface="+mn-ea"/>
              </a:rPr>
              <a:t>生病，患病，得病，闹病¶</a:t>
            </a:r>
            <a:r>
              <a:rPr lang="ko-KR" altLang="en-US" sz="2000" dirty="0" smtClean="0">
                <a:latin typeface="+mn-ea"/>
              </a:rPr>
              <a:t>병들어 병상에 있다 抱病在床</a:t>
            </a:r>
            <a:r>
              <a:rPr lang="en-US" altLang="ko-KR" sz="2000" dirty="0" smtClean="0">
                <a:latin typeface="+mn-ea"/>
              </a:rPr>
              <a:t>/ </a:t>
            </a:r>
            <a:r>
              <a:rPr lang="ko-KR" altLang="en-US" sz="2000" dirty="0" smtClean="0">
                <a:latin typeface="+mn-ea"/>
              </a:rPr>
              <a:t>병든 몸으로 일하다 抱病工作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528" y="2564904"/>
            <a:ext cx="8496944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퍽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부</a:t>
            </a:r>
            <a:r>
              <a:rPr lang="en-US" altLang="zh-CN" sz="2000" dirty="0" smtClean="0">
                <a:latin typeface="+mn-ea"/>
                <a:ea typeface="+mn-ea"/>
              </a:rPr>
              <a:t>] </a:t>
            </a:r>
            <a:r>
              <a:rPr lang="ko-KR" altLang="zh-CN" sz="2000" dirty="0" smtClean="0">
                <a:latin typeface="+mn-ea"/>
                <a:ea typeface="+mn-ea"/>
              </a:rPr>
              <a:t>甚为</a:t>
            </a:r>
            <a:r>
              <a:rPr lang="ko-KR" altLang="zh-CN" sz="2000" dirty="0" smtClean="0">
                <a:latin typeface="+mn-ea"/>
                <a:ea typeface="+mn-ea"/>
              </a:rPr>
              <a:t>，很， </a:t>
            </a:r>
            <a:r>
              <a:rPr lang="ko-KR" altLang="zh-CN" sz="2000" dirty="0" smtClean="0">
                <a:latin typeface="+mn-ea"/>
                <a:ea typeface="+mn-ea"/>
              </a:rPr>
              <a:t>相当</a:t>
            </a:r>
            <a:r>
              <a:rPr lang="ko-KR" altLang="en-US" sz="2000" dirty="0" smtClean="0">
                <a:latin typeface="+mn-ea"/>
                <a:ea typeface="+mn-ea"/>
              </a:rPr>
              <a:t>이 수박은 먹으니 입이 </a:t>
            </a:r>
            <a:r>
              <a:rPr lang="ko-KR" altLang="en-US" sz="2000" b="1" dirty="0" smtClean="0">
                <a:latin typeface="+mn-ea"/>
                <a:ea typeface="+mn-ea"/>
              </a:rPr>
              <a:t>퍽</a:t>
            </a:r>
            <a:r>
              <a:rPr lang="ko-KR" altLang="en-US" sz="2000" dirty="0" smtClean="0">
                <a:latin typeface="+mn-ea"/>
                <a:ea typeface="+mn-ea"/>
              </a:rPr>
              <a:t> </a:t>
            </a:r>
            <a:r>
              <a:rPr lang="ko-KR" altLang="en-US" sz="2000" dirty="0" smtClean="0">
                <a:latin typeface="+mn-ea"/>
                <a:ea typeface="+mn-ea"/>
              </a:rPr>
              <a:t>개운하다 这个西瓜吃着很爽口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이미 </a:t>
            </a:r>
            <a:r>
              <a:rPr lang="ko-KR" altLang="en-US" sz="2000" dirty="0" smtClean="0">
                <a:latin typeface="+mn-ea"/>
                <a:ea typeface="+mn-ea"/>
              </a:rPr>
              <a:t>밤이 깊어</a:t>
            </a:r>
            <a:r>
              <a:rPr lang="en-US" altLang="ko-KR" sz="2000" dirty="0" smtClean="0">
                <a:latin typeface="+mn-ea"/>
                <a:ea typeface="+mn-ea"/>
              </a:rPr>
              <a:t>, </a:t>
            </a:r>
            <a:r>
              <a:rPr lang="ko-KR" altLang="en-US" sz="2000" dirty="0" smtClean="0">
                <a:latin typeface="+mn-ea"/>
                <a:ea typeface="+mn-ea"/>
              </a:rPr>
              <a:t>거리가 </a:t>
            </a:r>
            <a:r>
              <a:rPr lang="ko-KR" altLang="en-US" sz="2000" b="1" dirty="0" smtClean="0">
                <a:latin typeface="+mn-ea"/>
                <a:ea typeface="+mn-ea"/>
              </a:rPr>
              <a:t>퍽</a:t>
            </a:r>
            <a:r>
              <a:rPr lang="ko-KR" altLang="en-US" sz="2000" dirty="0" smtClean="0">
                <a:latin typeface="+mn-ea"/>
                <a:ea typeface="+mn-ea"/>
              </a:rPr>
              <a:t> </a:t>
            </a:r>
            <a:r>
              <a:rPr lang="ko-KR" altLang="en-US" sz="2000" dirty="0" smtClean="0">
                <a:latin typeface="+mn-ea"/>
                <a:ea typeface="+mn-ea"/>
              </a:rPr>
              <a:t>적막하다 夜已深了</a:t>
            </a:r>
            <a:r>
              <a:rPr lang="en-US" altLang="ko-KR" sz="2000" dirty="0" smtClean="0">
                <a:latin typeface="+mn-ea"/>
                <a:ea typeface="+mn-ea"/>
              </a:rPr>
              <a:t>, </a:t>
            </a:r>
            <a:r>
              <a:rPr lang="ko-KR" altLang="en-US" sz="2000" dirty="0" smtClean="0">
                <a:latin typeface="+mn-ea"/>
                <a:ea typeface="+mn-ea"/>
              </a:rPr>
              <a:t>街上十分冷清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얼굴이 </a:t>
            </a:r>
            <a:r>
              <a:rPr lang="ko-KR" altLang="en-US" sz="2000" b="1" dirty="0" smtClean="0">
                <a:latin typeface="+mn-ea"/>
                <a:ea typeface="+mn-ea"/>
              </a:rPr>
              <a:t>퍽</a:t>
            </a:r>
            <a:r>
              <a:rPr lang="ko-KR" altLang="en-US" sz="2000" dirty="0" smtClean="0">
                <a:latin typeface="+mn-ea"/>
                <a:ea typeface="+mn-ea"/>
              </a:rPr>
              <a:t> </a:t>
            </a:r>
            <a:r>
              <a:rPr lang="ko-KR" altLang="en-US" sz="2000" dirty="0" smtClean="0">
                <a:latin typeface="+mn-ea"/>
                <a:ea typeface="+mn-ea"/>
              </a:rPr>
              <a:t>통통하다 </a:t>
            </a:r>
            <a:r>
              <a:rPr lang="zh-CN" altLang="en-US" sz="2000" dirty="0" smtClean="0">
                <a:latin typeface="+mn-ea"/>
                <a:ea typeface="+mn-ea"/>
              </a:rPr>
              <a:t>脸</a:t>
            </a:r>
            <a:r>
              <a:rPr lang="ko-KR" altLang="en-US" sz="2000" dirty="0" smtClean="0">
                <a:latin typeface="+mn-ea"/>
                <a:ea typeface="+mn-ea"/>
              </a:rPr>
              <a:t>很富态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3717032"/>
            <a:ext cx="8511376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n"/>
            </a:pPr>
            <a:r>
              <a:rPr lang="ko-KR" altLang="zh-CN" sz="2000" b="1" dirty="0" smtClean="0"/>
              <a:t>정신을 차리다 </a:t>
            </a:r>
            <a:r>
              <a:rPr lang="ko-KR" altLang="zh-CN" sz="2000" dirty="0" smtClean="0"/>
              <a:t>振作精神；清醒过来¶영철아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정신 차려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英哲啊，快醒醒</a:t>
            </a:r>
            <a:r>
              <a:rPr lang="ko-KR" altLang="zh-CN" sz="2000" dirty="0" smtClean="0"/>
              <a:t>。</a:t>
            </a:r>
            <a:endParaRPr lang="en-US" altLang="ko-KR" sz="2000" dirty="0" smtClean="0"/>
          </a:p>
          <a:p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宋体" pitchFamily="2" charset="-122"/>
              </a:rPr>
              <a:t>【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宋体" pitchFamily="2" charset="-122"/>
              </a:rPr>
              <a:t>补充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宋体" pitchFamily="2" charset="-122"/>
              </a:rPr>
              <a:t>】</a:t>
            </a:r>
            <a:r>
              <a:rPr lang="ko-KR" altLang="zh-CN" sz="2000" b="1" dirty="0" smtClean="0"/>
              <a:t>정신을 잃다</a:t>
            </a:r>
            <a:r>
              <a:rPr lang="ko-KR" altLang="zh-CN" sz="2000" dirty="0" smtClean="0"/>
              <a:t> 昏迷；失魂落魄 </a:t>
            </a:r>
            <a:r>
              <a:rPr lang="en-US" altLang="zh-CN" sz="2000" dirty="0" smtClean="0"/>
              <a:t>  </a:t>
            </a:r>
          </a:p>
          <a:p>
            <a:r>
              <a:rPr lang="en-US" altLang="ko-KR" sz="2000" b="1" dirty="0" smtClean="0"/>
              <a:t> </a:t>
            </a:r>
            <a:r>
              <a:rPr lang="en-US" altLang="ko-KR" sz="2000" b="1" dirty="0" smtClean="0"/>
              <a:t>              </a:t>
            </a:r>
            <a:r>
              <a:rPr lang="ko-KR" altLang="zh-CN" sz="2000" b="1" dirty="0" smtClean="0"/>
              <a:t>정신이 </a:t>
            </a:r>
            <a:r>
              <a:rPr lang="ko-KR" altLang="zh-CN" sz="2000" b="1" dirty="0" smtClean="0"/>
              <a:t>들다</a:t>
            </a:r>
            <a:r>
              <a:rPr lang="ko-KR" altLang="zh-CN" sz="2000" dirty="0" smtClean="0"/>
              <a:t> 有精神，来精神；清醒过来¶찬 물로 세수하니 정신이 번쩍 들다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一用凉水洗脸就来了精神</a:t>
            </a:r>
            <a:r>
              <a:rPr lang="ko-KR" altLang="zh-CN" sz="2000" dirty="0" smtClean="0"/>
              <a:t>。</a:t>
            </a:r>
            <a:endParaRPr kumimoji="0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171300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피해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被害</a:t>
            </a:r>
            <a:r>
              <a:rPr lang="en-US" altLang="zh-CN" sz="2000" dirty="0" smtClean="0">
                <a:latin typeface="+mn-ea"/>
                <a:ea typeface="+mn-ea"/>
              </a:rPr>
              <a:t>)[</a:t>
            </a:r>
            <a:r>
              <a:rPr lang="ko-KR" altLang="zh-CN" sz="2000" dirty="0" smtClean="0">
                <a:latin typeface="+mn-ea"/>
                <a:ea typeface="+mn-ea"/>
              </a:rPr>
              <a:t>名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被害，受害，损失</a:t>
            </a:r>
            <a:r>
              <a:rPr lang="ko-KR" altLang="zh-CN" sz="2000" dirty="0" smtClean="0">
                <a:latin typeface="+mn-ea"/>
                <a:ea typeface="+mn-ea"/>
              </a:rPr>
              <a:t>¶</a:t>
            </a:r>
            <a:r>
              <a:rPr lang="ko-KR" altLang="en-US" sz="2000" dirty="0" smtClean="0">
                <a:latin typeface="+mn-ea"/>
                <a:ea typeface="+mn-ea"/>
              </a:rPr>
              <a:t>재산 피해 </a:t>
            </a:r>
            <a:r>
              <a:rPr lang="zh-CN" altLang="en-US" sz="2000" dirty="0" smtClean="0">
                <a:latin typeface="+mn-ea"/>
                <a:ea typeface="+mn-ea"/>
              </a:rPr>
              <a:t>财产损失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인명 피해 </a:t>
            </a:r>
            <a:r>
              <a:rPr lang="zh-CN" altLang="en-US" sz="2000" dirty="0" smtClean="0">
                <a:latin typeface="+mn-ea"/>
                <a:ea typeface="+mn-ea"/>
              </a:rPr>
              <a:t>生命损失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피해를 </a:t>
            </a:r>
            <a:r>
              <a:rPr lang="ko-KR" altLang="zh-CN" sz="2000" dirty="0" smtClean="0">
                <a:latin typeface="+mn-ea"/>
                <a:ea typeface="+mn-ea"/>
              </a:rPr>
              <a:t>입다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遭受损失。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피해가 심각하다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损失惨重。</a:t>
            </a:r>
            <a:r>
              <a:rPr lang="zh-CN" altLang="en-US" sz="2000" dirty="0" smtClean="0">
                <a:latin typeface="+mn-ea"/>
                <a:ea typeface="+mn-ea"/>
                <a:cs typeface="宋体" pitchFamily="2" charset="-122"/>
              </a:rPr>
              <a:t> </a:t>
            </a:r>
            <a:endParaRPr lang="zh-CN" altLang="en-US" sz="2000" dirty="0" smtClean="0"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5085184"/>
            <a:ext cx="8511376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일어나다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自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①起身，站起来¶벌떡 일어나다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霍地站了起来。②起床¶일어나서 체조를 한다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起床做操。⇔</a:t>
            </a:r>
            <a:r>
              <a:rPr lang="ko-KR" altLang="zh-CN" sz="2000" b="1" dirty="0" smtClean="0">
                <a:latin typeface="+mn-ea"/>
                <a:ea typeface="+mn-ea"/>
              </a:rPr>
              <a:t>자다</a:t>
            </a:r>
            <a:r>
              <a:rPr lang="en-US" altLang="zh-CN" sz="2000" b="1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③发生，出现，掀起¶뉴스를 보면 그날 일어난 일들을 알 수 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看新闻能了解当天发生的事情。</a:t>
            </a:r>
            <a:endParaRPr kumimoji="0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528" y="1844824"/>
            <a:ext cx="849694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겸손하다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謙遜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形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谦虚，谦逊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⇔</a:t>
            </a:r>
            <a:r>
              <a:rPr lang="ko-KR" altLang="zh-CN" sz="2000" b="1" dirty="0" smtClean="0">
                <a:latin typeface="+mn-ea"/>
                <a:ea typeface="+mn-ea"/>
              </a:rPr>
              <a:t>거만하다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倨慢</a:t>
            </a:r>
            <a:r>
              <a:rPr lang="en-US" altLang="zh-CN" sz="2000" dirty="0" smtClean="0">
                <a:latin typeface="+mn-ea"/>
                <a:ea typeface="+mn-ea"/>
              </a:rPr>
              <a:t>-), </a:t>
            </a:r>
            <a:r>
              <a:rPr lang="ko-KR" altLang="zh-CN" sz="2000" b="1" dirty="0" smtClean="0">
                <a:latin typeface="+mn-ea"/>
                <a:ea typeface="+mn-ea"/>
              </a:rPr>
              <a:t>교만하다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驕慢</a:t>
            </a:r>
            <a:r>
              <a:rPr lang="en-US" altLang="zh-CN" sz="2000" dirty="0" smtClean="0">
                <a:latin typeface="+mn-ea"/>
                <a:ea typeface="+mn-ea"/>
              </a:rPr>
              <a:t>-)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2276872"/>
            <a:ext cx="8511376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1"/>
            <a:r>
              <a:rPr lang="ko-KR" altLang="zh-CN" sz="2000" b="1" dirty="0" smtClean="0"/>
              <a:t>真题搜索</a:t>
            </a:r>
            <a:r>
              <a:rPr lang="en-US" altLang="ko-KR" sz="2000" dirty="0" smtClean="0"/>
              <a:t>  </a:t>
            </a:r>
            <a:r>
              <a:rPr lang="en-US" altLang="zh-CN" sz="2000" i="1" dirty="0" smtClean="0"/>
              <a:t>(</a:t>
            </a:r>
            <a:r>
              <a:rPr lang="en-US" altLang="zh-CN" sz="2000" i="1" dirty="0" smtClean="0"/>
              <a:t>2004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8</a:t>
            </a:r>
            <a:r>
              <a:rPr lang="ko-KR" altLang="zh-CN" sz="2000" i="1" dirty="0" smtClean="0"/>
              <a:t>회</a:t>
            </a:r>
            <a:r>
              <a:rPr lang="en-US" altLang="zh-CN" sz="2000" i="1" dirty="0" smtClean="0"/>
              <a:t> 5</a:t>
            </a:r>
            <a:r>
              <a:rPr lang="ko-KR" altLang="zh-CN" sz="2000" i="1" dirty="0" smtClean="0"/>
              <a:t>급</a:t>
            </a:r>
            <a:r>
              <a:rPr lang="en-US" altLang="zh-CN" sz="2000" i="1" dirty="0" smtClean="0"/>
              <a:t>) (</a:t>
            </a:r>
            <a:r>
              <a:rPr lang="ko-KR" altLang="zh-CN" sz="2000" i="1" dirty="0" smtClean="0"/>
              <a:t>选择反义项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벼는 익을수록 고개를 숙인다는 말은 인간에게 </a:t>
            </a:r>
            <a:r>
              <a:rPr lang="ko-KR" altLang="zh-CN" sz="2000" u="sng" dirty="0" smtClean="0">
                <a:latin typeface="+mn-ea"/>
                <a:ea typeface="+mn-ea"/>
              </a:rPr>
              <a:t>겸손한</a:t>
            </a:r>
            <a:r>
              <a:rPr lang="ko-KR" altLang="zh-CN" sz="2000" dirty="0" smtClean="0">
                <a:latin typeface="+mn-ea"/>
                <a:ea typeface="+mn-ea"/>
              </a:rPr>
              <a:t> 자세가 필요함을 일깨워 주는 말이다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① </a:t>
            </a:r>
            <a:r>
              <a:rPr lang="ko-KR" altLang="zh-CN" sz="2000" dirty="0" smtClean="0">
                <a:latin typeface="+mn-ea"/>
                <a:ea typeface="+mn-ea"/>
              </a:rPr>
              <a:t>방만한</a:t>
            </a:r>
            <a:r>
              <a:rPr lang="en-US" altLang="ko-KR" sz="2000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b="1" dirty="0" smtClean="0">
                <a:latin typeface="+mn-ea"/>
                <a:ea typeface="+mn-ea"/>
              </a:rPr>
              <a:t>② 교만한</a:t>
            </a:r>
            <a:r>
              <a:rPr lang="en-US" altLang="zh-CN" sz="2000" b="1" dirty="0" smtClean="0">
                <a:latin typeface="+mn-ea"/>
                <a:ea typeface="+mn-ea"/>
              </a:rPr>
              <a:t> </a:t>
            </a:r>
            <a:r>
              <a:rPr lang="en-US" altLang="zh-CN" sz="2000" b="1" dirty="0" smtClean="0">
                <a:latin typeface="+mn-ea"/>
                <a:ea typeface="+mn-ea"/>
              </a:rPr>
              <a:t>     </a:t>
            </a:r>
            <a:r>
              <a:rPr lang="ko-KR" altLang="zh-CN" sz="2000" dirty="0" smtClean="0">
                <a:latin typeface="+mn-ea"/>
                <a:ea typeface="+mn-ea"/>
              </a:rPr>
              <a:t>③ 거창한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en-US" altLang="zh-CN" sz="2000" dirty="0" smtClean="0">
                <a:latin typeface="+mn-ea"/>
                <a:ea typeface="+mn-ea"/>
              </a:rPr>
              <a:t>     </a:t>
            </a:r>
            <a:r>
              <a:rPr lang="ko-KR" altLang="zh-CN" sz="2000" dirty="0" smtClean="0">
                <a:latin typeface="+mn-ea"/>
                <a:ea typeface="+mn-ea"/>
              </a:rPr>
              <a:t>④ 거대한</a:t>
            </a:r>
            <a:endParaRPr kumimoji="0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764704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답답하다</a:t>
            </a:r>
            <a:r>
              <a:rPr lang="en-US" altLang="zh-CN" sz="2000" dirty="0" smtClean="0">
                <a:latin typeface="+mn-ea"/>
                <a:ea typeface="+mn-ea"/>
              </a:rPr>
              <a:t>(-</a:t>
            </a:r>
            <a:r>
              <a:rPr lang="ko-KR" altLang="zh-CN" sz="2000" dirty="0" smtClean="0">
                <a:latin typeface="+mn-ea"/>
                <a:ea typeface="+mn-ea"/>
              </a:rPr>
              <a:t>따파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形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焦急，急人，憋闷，憋气</a:t>
            </a:r>
            <a:r>
              <a:rPr lang="ko-KR" altLang="zh-CN" sz="2000" dirty="0" smtClean="0">
                <a:latin typeface="+mn-ea"/>
                <a:ea typeface="+mn-ea"/>
              </a:rPr>
              <a:t>¶</a:t>
            </a:r>
            <a:r>
              <a:rPr lang="ko-KR" altLang="zh-CN" sz="2000" dirty="0" smtClean="0">
                <a:latin typeface="+mn-ea"/>
                <a:ea typeface="+mn-ea"/>
              </a:rPr>
              <a:t>마음이 답답하다 胸闷、憋闷、</a:t>
            </a:r>
            <a:r>
              <a:rPr lang="ko-KR" altLang="zh-CN" sz="2000" dirty="0" smtClean="0">
                <a:latin typeface="+mn-ea"/>
                <a:ea typeface="+mn-ea"/>
              </a:rPr>
              <a:t>憋气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소식을 </a:t>
            </a:r>
            <a:r>
              <a:rPr lang="ko-KR" altLang="zh-CN" sz="2000" dirty="0" smtClean="0">
                <a:latin typeface="+mn-ea"/>
                <a:ea typeface="+mn-ea"/>
              </a:rPr>
              <a:t>알 수 없어 답답하다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无法知道消息，很焦急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r>
              <a:rPr lang="zh-CN" altLang="en-US" sz="2000" dirty="0" smtClean="0">
                <a:latin typeface="+mn-ea"/>
                <a:ea typeface="+mn-ea"/>
                <a:cs typeface="宋体" pitchFamily="2" charset="-122"/>
              </a:rPr>
              <a:t> </a:t>
            </a:r>
            <a:endParaRPr lang="zh-CN" altLang="en-US" sz="2000" dirty="0" smtClean="0">
              <a:latin typeface="+mn-ea"/>
              <a:ea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xfrm>
            <a:off x="457200" y="50403"/>
            <a:ext cx="8229600" cy="453072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dirty="0" smtClean="0">
                <a:sym typeface="Wingdings" pitchFamily="2" charset="2"/>
                <a:hlinkClick r:id="rId2" action="ppaction://hlinkfile"/>
              </a:rPr>
              <a:t>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【</a:t>
            </a:r>
            <a:r>
              <a:rPr lang="ko-KR" altLang="en-US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문단</a:t>
            </a:r>
            <a:r>
              <a:rPr lang="en-US" altLang="zh-CN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1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】</a:t>
            </a:r>
            <a:endParaRPr lang="ko-KR" altLang="zh-CN" sz="2000" dirty="0" smtClean="0">
              <a:latin typeface="宋体" pitchFamily="2" charset="-122"/>
            </a:endParaRPr>
          </a:p>
          <a:p>
            <a:pPr>
              <a:buNone/>
            </a:pPr>
            <a:r>
              <a:rPr lang="ko-KR" altLang="zh-CN" sz="2000" dirty="0" smtClean="0"/>
              <a:t>최영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한국에 유학 오신 지 얼마 됩니까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왕건</a:t>
            </a:r>
            <a:r>
              <a:rPr lang="en-US" altLang="zh-CN" sz="2000" dirty="0" smtClean="0"/>
              <a:t>: 5</a:t>
            </a:r>
            <a:r>
              <a:rPr lang="ko-KR" altLang="zh-CN" sz="2000" dirty="0" smtClean="0"/>
              <a:t>개월이 좀 지났습니다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최영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많이 적응이 되었습니까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왕건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네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처음 왔을 때는 음식 때문에 좀 고생했습니다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최영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이제는 한국 음식이 </a:t>
            </a:r>
            <a:r>
              <a:rPr lang="ko-KR" altLang="zh-CN" sz="2000" dirty="0" smtClean="0">
                <a:solidFill>
                  <a:schemeClr val="accent1">
                    <a:lumMod val="75000"/>
                  </a:schemeClr>
                </a:solidFill>
              </a:rPr>
              <a:t>입에 맞습니까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왕건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처음에는 </a:t>
            </a:r>
            <a:r>
              <a:rPr lang="ko-KR" altLang="zh-CN" sz="2000" dirty="0" smtClean="0">
                <a:solidFill>
                  <a:schemeClr val="accent1">
                    <a:lumMod val="75000"/>
                  </a:schemeClr>
                </a:solidFill>
              </a:rPr>
              <a:t>어찌나 매운지 </a:t>
            </a:r>
            <a:r>
              <a:rPr lang="ko-KR" altLang="zh-CN" sz="2000" dirty="0" smtClean="0"/>
              <a:t>못 먹었는데 이제는 맛있습니다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최영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고생이 많</a:t>
            </a:r>
            <a:r>
              <a:rPr lang="ko-KR" altLang="zh-CN" sz="2000" b="1" dirty="0" smtClean="0">
                <a:solidFill>
                  <a:srgbClr val="FF0066"/>
                </a:solidFill>
              </a:rPr>
              <a:t>았겠</a:t>
            </a:r>
            <a:r>
              <a:rPr lang="ko-KR" altLang="zh-CN" sz="2000" dirty="0" smtClean="0"/>
              <a:t>습니다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중국 요리는 맵지 않습니까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왕건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지역에 따라 다릅니다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사천 요리는 맵지만 우리 상해 요리는 전혀 맵지 않습니다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최영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중국 사람들은 어떤 요리를 좋아합니까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왕건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볶음 요리를 좋아합니다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그래서 중국 요리는 한국 </a:t>
            </a:r>
            <a:r>
              <a:rPr lang="ko-KR" altLang="zh-CN" sz="2000" b="1" dirty="0" smtClean="0">
                <a:solidFill>
                  <a:srgbClr val="FF0066"/>
                </a:solidFill>
              </a:rPr>
              <a:t>요리에 비해 </a:t>
            </a:r>
            <a:r>
              <a:rPr lang="ko-KR" altLang="zh-CN" sz="2000" dirty="0" smtClean="0"/>
              <a:t>기름기가 많은 편입니다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최영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드셔 본 한국 음식 </a:t>
            </a:r>
            <a:r>
              <a:rPr lang="ko-KR" altLang="zh-CN" sz="2000" dirty="0" smtClean="0">
                <a:solidFill>
                  <a:schemeClr val="accent1">
                    <a:lumMod val="75000"/>
                  </a:schemeClr>
                </a:solidFill>
              </a:rPr>
              <a:t>가운데서</a:t>
            </a:r>
            <a:r>
              <a:rPr lang="ko-KR" altLang="zh-CN" sz="2000" dirty="0" smtClean="0"/>
              <a:t> 어느 음식이 제일 맛있습니까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왕건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저는 </a:t>
            </a:r>
            <a:r>
              <a:rPr lang="ko-KR" altLang="zh-CN" sz="2000" dirty="0" smtClean="0">
                <a:solidFill>
                  <a:schemeClr val="accent1">
                    <a:lumMod val="75000"/>
                  </a:schemeClr>
                </a:solidFill>
              </a:rPr>
              <a:t>뭐니 뭐니 해도 </a:t>
            </a:r>
            <a:r>
              <a:rPr lang="ko-KR" altLang="zh-CN" sz="2000" dirty="0" smtClean="0"/>
              <a:t>불고기가 제일 맛있습니다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그리고 이제는 매운 김치가 없으면 밥을 먹을 수 없습니다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최영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그래요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매운 음식에도 적응을 잘하시니 다행입니다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endParaRPr lang="zh-CN" altLang="zh-CN" sz="2000" dirty="0" smtClean="0"/>
          </a:p>
          <a:p>
            <a:pPr>
              <a:buNone/>
            </a:pPr>
            <a:endParaRPr lang="zh-CN" altLang="zh-CN" sz="2000" dirty="0" smtClean="0"/>
          </a:p>
          <a:p>
            <a:pPr>
              <a:buNone/>
              <a:defRPr/>
            </a:pPr>
            <a:endParaRPr lang="zh-CN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683518" y="1268760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/>
            <a:r>
              <a:rPr lang="ko-KR" altLang="zh-CN" sz="2000" dirty="0" smtClean="0"/>
              <a:t>他应该已经到上海了吧</a:t>
            </a:r>
            <a:r>
              <a:rPr lang="ko-KR" altLang="zh-CN" sz="2000" dirty="0" smtClean="0"/>
              <a:t>。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那人年纪也挺大的</a:t>
            </a:r>
            <a:r>
              <a:rPr lang="ko-KR" altLang="zh-CN" sz="2000" dirty="0" smtClean="0"/>
              <a:t>，应该已经结婚了吧</a:t>
            </a:r>
            <a:r>
              <a:rPr lang="ko-KR" altLang="zh-CN" sz="2000" dirty="0" smtClean="0"/>
              <a:t>。</a:t>
            </a:r>
            <a:endParaRPr lang="zh-CN" altLang="zh-CN" sz="2000" dirty="0" smtClean="0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067944" y="1240650"/>
            <a:ext cx="4968552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그가 상해에 도착했겠지요</a:t>
            </a:r>
            <a:r>
              <a:rPr lang="en-US" altLang="zh-CN" sz="2000" dirty="0" smtClean="0"/>
              <a:t>. 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그분은 나이도 많은데 결혼했겠지요</a:t>
            </a:r>
            <a:r>
              <a:rPr lang="en-US" altLang="zh-CN" sz="2000" dirty="0" smtClean="0"/>
              <a:t>.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endParaRPr lang="en-US" altLang="ko-KR" sz="2000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95858" y="333375"/>
            <a:ext cx="8568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았겠</a:t>
            </a:r>
            <a:r>
              <a:rPr lang="en-US" altLang="zh-CN" sz="2000" b="1" dirty="0" smtClean="0">
                <a:latin typeface="+mn-ea"/>
                <a:ea typeface="+mn-ea"/>
              </a:rPr>
              <a:t>-/-</a:t>
            </a:r>
            <a:r>
              <a:rPr lang="ko-KR" altLang="zh-CN" sz="2000" b="1" dirty="0" smtClean="0">
                <a:latin typeface="+mn-ea"/>
                <a:ea typeface="+mn-ea"/>
              </a:rPr>
              <a:t>었겠</a:t>
            </a:r>
            <a:r>
              <a:rPr lang="en-US" altLang="zh-CN" sz="2000" b="1" dirty="0" smtClean="0">
                <a:latin typeface="+mn-ea"/>
                <a:ea typeface="+mn-ea"/>
              </a:rPr>
              <a:t>-/-</a:t>
            </a:r>
            <a:r>
              <a:rPr lang="ko-KR" altLang="zh-CN" sz="2000" b="1" dirty="0" smtClean="0">
                <a:latin typeface="+mn-ea"/>
                <a:ea typeface="+mn-ea"/>
              </a:rPr>
              <a:t>였겠</a:t>
            </a:r>
            <a:r>
              <a:rPr lang="en-US" altLang="zh-CN" sz="2000" b="1" dirty="0" smtClean="0">
                <a:latin typeface="+mn-ea"/>
                <a:ea typeface="+mn-ea"/>
              </a:rPr>
              <a:t>- (</a:t>
            </a:r>
            <a:r>
              <a:rPr lang="ko-KR" altLang="zh-CN" sz="2000" b="1" dirty="0" smtClean="0">
                <a:latin typeface="+mn-ea"/>
                <a:ea typeface="+mn-ea"/>
              </a:rPr>
              <a:t>连用形态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zh-CN" altLang="zh-CN" sz="2000" dirty="0" smtClean="0">
                <a:latin typeface="+mn-ea"/>
                <a:ea typeface="+mn-ea"/>
              </a:rPr>
              <a:t>用于</a:t>
            </a:r>
            <a:r>
              <a:rPr lang="zh-CN" altLang="zh-CN" sz="2000" dirty="0" smtClean="0">
                <a:latin typeface="+mn-ea"/>
                <a:ea typeface="+mn-ea"/>
              </a:rPr>
              <a:t>谓词的词干或体词的谓词形后，表示对过去发生过的某一事情的推测</a:t>
            </a:r>
            <a:r>
              <a:rPr lang="zh-CN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3568" y="2420888"/>
            <a:ext cx="762451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가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ko-KR" altLang="zh-CN" sz="2000" dirty="0" smtClean="0">
                <a:latin typeface="+mn-ea"/>
                <a:ea typeface="+mn-ea"/>
              </a:rPr>
              <a:t>어제 아이들에게 선물을 사 줬어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나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en-US" altLang="zh-CN" sz="2000" dirty="0" smtClean="0">
                <a:latin typeface="+mn-ea"/>
                <a:ea typeface="+mn-ea"/>
              </a:rPr>
              <a:t>____________________________(</a:t>
            </a:r>
            <a:r>
              <a:rPr lang="zh-CN" altLang="en-US" sz="2000" dirty="0" smtClean="0">
                <a:latin typeface="+mn-ea"/>
                <a:ea typeface="+mn-ea"/>
              </a:rPr>
              <a:t>孩子们应该很开心吧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</a:p>
          <a:p>
            <a:pPr eaLnBrk="0" latinLnBrk="1"/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아이들이 </a:t>
            </a:r>
            <a:r>
              <a:rPr lang="ko-KR" altLang="zh-CN" sz="2000" dirty="0" smtClean="0">
                <a:latin typeface="+mn-ea"/>
                <a:ea typeface="+mn-ea"/>
              </a:rPr>
              <a:t>무척 좋아했겠네요</a:t>
            </a:r>
            <a:r>
              <a:rPr lang="en-US" altLang="zh-CN" sz="2000" dirty="0" smtClean="0">
                <a:latin typeface="+mn-ea"/>
                <a:ea typeface="+mn-ea"/>
              </a:rPr>
              <a:t>.) 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가： </a:t>
            </a:r>
            <a:r>
              <a:rPr lang="ko-KR" altLang="zh-CN" sz="2000" dirty="0" smtClean="0">
                <a:latin typeface="+mn-ea"/>
                <a:ea typeface="+mn-ea"/>
              </a:rPr>
              <a:t>오늘 </a:t>
            </a:r>
            <a:r>
              <a:rPr lang="ko-KR" altLang="zh-CN" sz="2000" dirty="0" smtClean="0">
                <a:latin typeface="+mn-ea"/>
                <a:ea typeface="+mn-ea"/>
              </a:rPr>
              <a:t>모임은 생각했던 것보다 별로 재미없었지</a:t>
            </a:r>
            <a:r>
              <a:rPr lang="en-US" altLang="zh-CN" sz="2000" dirty="0" smtClean="0">
                <a:latin typeface="+mn-ea"/>
                <a:ea typeface="+mn-ea"/>
              </a:rPr>
              <a:t>? 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나： </a:t>
            </a:r>
            <a:r>
              <a:rPr lang="en-US" altLang="zh-CN" sz="2000" dirty="0" smtClean="0">
                <a:latin typeface="+mn-ea"/>
                <a:ea typeface="+mn-ea"/>
              </a:rPr>
              <a:t>————————————</a:t>
            </a:r>
            <a:r>
              <a:rPr lang="zh-CN" altLang="en-US" sz="2000" dirty="0" smtClean="0">
                <a:latin typeface="+mn-ea"/>
                <a:ea typeface="+mn-ea"/>
              </a:rPr>
              <a:t>（在家里休息更好）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</a:p>
          <a:p>
            <a:pPr eaLnBrk="0" latinLnBrk="1"/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u="sng" dirty="0" smtClean="0">
                <a:latin typeface="+mn-ea"/>
                <a:ea typeface="+mn-ea"/>
              </a:rPr>
              <a:t>집에서 쉬는 게 나았겠어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latinLnBrk="1"/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가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ko-KR" altLang="zh-CN" sz="2000" dirty="0" smtClean="0">
                <a:latin typeface="+mn-ea"/>
                <a:ea typeface="+mn-ea"/>
              </a:rPr>
              <a:t>주말에 친구들과 설악산에 갔다 왔는데</a:t>
            </a:r>
            <a:r>
              <a:rPr lang="en-US" altLang="zh-CN" sz="2000" dirty="0" smtClean="0">
                <a:latin typeface="+mn-ea"/>
                <a:ea typeface="+mn-ea"/>
              </a:rPr>
              <a:t>, </a:t>
            </a:r>
            <a:r>
              <a:rPr lang="ko-KR" altLang="zh-CN" sz="2000" dirty="0" smtClean="0">
                <a:latin typeface="+mn-ea"/>
                <a:ea typeface="+mn-ea"/>
              </a:rPr>
              <a:t>정말 아름답더라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나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en-US" altLang="zh-CN" sz="2000" dirty="0" smtClean="0">
                <a:latin typeface="+mn-ea"/>
                <a:ea typeface="+mn-ea"/>
              </a:rPr>
              <a:t>————————</a:t>
            </a:r>
            <a:r>
              <a:rPr lang="zh-CN" altLang="en-US" sz="2000" dirty="0" smtClean="0">
                <a:latin typeface="+mn-ea"/>
                <a:ea typeface="+mn-ea"/>
              </a:rPr>
              <a:t>（很开心吧）</a:t>
            </a:r>
            <a:endParaRPr lang="en-US" altLang="zh-CN" sz="2000" dirty="0" smtClean="0">
              <a:latin typeface="+mn-ea"/>
              <a:ea typeface="+mn-ea"/>
            </a:endParaRPr>
          </a:p>
          <a:p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ko-KR" altLang="zh-CN" sz="2000" dirty="0" smtClean="0">
                <a:latin typeface="+mn-ea"/>
                <a:ea typeface="+mn-ea"/>
              </a:rPr>
              <a:t>좋았겠다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r>
              <a:rPr lang="zh-CN" altLang="en-US" sz="2000" dirty="0" smtClean="0">
                <a:latin typeface="+mn-ea"/>
                <a:ea typeface="+mn-ea"/>
              </a:rPr>
              <a:t>）</a:t>
            </a:r>
            <a:endParaRPr lang="en-US" altLang="zh-CN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494" y="1124744"/>
            <a:ext cx="3888482" cy="320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9875" indent="-269875" eaLnBrk="0" latinLnBrk="1">
              <a:lnSpc>
                <a:spcPct val="114000"/>
              </a:lnSpc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送书比送其他礼物便宜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lnSpc>
                <a:spcPct val="114000"/>
              </a:lnSpc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英哲比其他学生学习努力</a:t>
            </a:r>
            <a:r>
              <a:rPr lang="ko-KR" altLang="zh-CN" sz="2000" dirty="0" smtClean="0">
                <a:latin typeface="+mn-ea"/>
                <a:ea typeface="+mn-ea"/>
              </a:rPr>
              <a:t>。 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lnSpc>
                <a:spcPct val="114000"/>
              </a:lnSpc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青少年的犯罪率比以前高了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청소년 범죄율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lnSpc>
                <a:spcPct val="114000"/>
              </a:lnSpc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看上去比实际年龄年轻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lnSpc>
                <a:spcPct val="114000"/>
              </a:lnSpc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房价比去年同期上涨了</a:t>
            </a:r>
            <a:r>
              <a:rPr lang="en-US" altLang="zh-CN" sz="2000" dirty="0" smtClean="0">
                <a:latin typeface="+mn-ea"/>
                <a:ea typeface="+mn-ea"/>
              </a:rPr>
              <a:t>1.5%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>
              <a:lnSpc>
                <a:spcPct val="114000"/>
              </a:lnSpc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支出比收入多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ko-KR" altLang="en-US" sz="2000" dirty="0" smtClean="0">
              <a:latin typeface="+mn-ea"/>
              <a:ea typeface="+mn-ea"/>
            </a:endParaRPr>
          </a:p>
          <a:p>
            <a:endParaRPr lang="ko-KR" altLang="en-US" sz="2000" dirty="0" smtClean="0"/>
          </a:p>
          <a:p>
            <a:pPr eaLnBrk="0" latinLnBrk="1">
              <a:lnSpc>
                <a:spcPct val="114000"/>
              </a:lnSpc>
            </a:pPr>
            <a:endParaRPr lang="zh-CN" altLang="zh-CN" sz="2000" dirty="0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427984" y="1124158"/>
            <a:ext cx="446449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>
                <a:latin typeface="+mn-ea"/>
                <a:ea typeface="+mn-ea"/>
              </a:rPr>
              <a:t>책을 선물하면 우선 다른 선물에 비해 비싸지 않습니다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>
                <a:latin typeface="+mn-ea"/>
                <a:ea typeface="+mn-ea"/>
              </a:rPr>
              <a:t>영철이가 다른 학생들에 비해 더 열심히 공부한다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</a:t>
            </a:r>
            <a:r>
              <a:rPr lang="en-US" altLang="ko-KR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이전에 비해 청소년의 범죄율이 높아졌다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>
                <a:latin typeface="+mn-ea"/>
                <a:ea typeface="+mn-ea"/>
              </a:rPr>
              <a:t>나이에 비해 젊어보이다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집값이 작년 동기에 비해</a:t>
            </a:r>
            <a:r>
              <a:rPr lang="en-US" altLang="zh-CN" sz="2000" dirty="0" smtClean="0">
                <a:latin typeface="+mn-ea"/>
                <a:ea typeface="+mn-ea"/>
              </a:rPr>
              <a:t> 1.5% </a:t>
            </a:r>
            <a:r>
              <a:rPr lang="ko-KR" altLang="zh-CN" sz="2000" dirty="0" smtClean="0">
                <a:latin typeface="+mn-ea"/>
                <a:ea typeface="+mn-ea"/>
              </a:rPr>
              <a:t>올랐습니다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수입에 비해 지출이 많다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endParaRPr lang="en-US" altLang="ko-KR" sz="2000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95858" y="333375"/>
            <a:ext cx="8568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-</a:t>
            </a:r>
            <a:r>
              <a:rPr lang="ko-KR" altLang="zh-CN" sz="2000" b="1" dirty="0" smtClean="0">
                <a:latin typeface="+mn-ea"/>
                <a:ea typeface="+mn-ea"/>
              </a:rPr>
              <a:t>에 비하여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비해</a:t>
            </a:r>
            <a:r>
              <a:rPr lang="en-US" altLang="zh-CN" sz="2000" b="1" dirty="0" smtClean="0">
                <a:latin typeface="+mn-ea"/>
                <a:ea typeface="+mn-ea"/>
              </a:rPr>
              <a:t>) (</a:t>
            </a:r>
            <a:r>
              <a:rPr lang="ko-KR" altLang="zh-CN" sz="2000" b="1" dirty="0" smtClean="0">
                <a:latin typeface="+mn-ea"/>
                <a:ea typeface="+mn-ea"/>
              </a:rPr>
              <a:t>惯用型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用于体词词干后，表示比较，对比。</a:t>
            </a:r>
            <a:r>
              <a:rPr lang="zh-CN" altLang="zh-CN" sz="2000" dirty="0" smtClean="0">
                <a:latin typeface="+mn-ea"/>
                <a:ea typeface="+mn-ea"/>
              </a:rPr>
              <a:t>相当于汉语的“比…</a:t>
            </a:r>
            <a:r>
              <a:rPr lang="en-US" altLang="zh-CN" sz="2000" dirty="0" smtClean="0">
                <a:latin typeface="+mn-ea"/>
                <a:ea typeface="+mn-ea"/>
              </a:rPr>
              <a:t>…”</a:t>
            </a:r>
            <a:r>
              <a:rPr lang="zh-CN" altLang="zh-CN" sz="2000" dirty="0" smtClean="0">
                <a:latin typeface="+mn-ea"/>
                <a:ea typeface="+mn-ea"/>
              </a:rPr>
              <a:t>。</a:t>
            </a:r>
            <a:r>
              <a:rPr lang="ko-KR" altLang="zh-CN" sz="2000" dirty="0" smtClean="0">
                <a:latin typeface="+mn-ea"/>
                <a:ea typeface="+mn-ea"/>
              </a:rPr>
              <a:t> ≈</a:t>
            </a:r>
            <a:r>
              <a:rPr lang="en-US" altLang="zh-CN" sz="2000" b="1" dirty="0" smtClean="0">
                <a:latin typeface="+mn-ea"/>
                <a:ea typeface="+mn-ea"/>
              </a:rPr>
              <a:t>-</a:t>
            </a:r>
            <a:r>
              <a:rPr lang="ko-KR" altLang="zh-CN" sz="2000" b="1" dirty="0" smtClean="0">
                <a:latin typeface="+mn-ea"/>
                <a:ea typeface="+mn-ea"/>
              </a:rPr>
              <a:t>보다</a:t>
            </a:r>
            <a:r>
              <a:rPr lang="zh-CN" altLang="zh-CN" sz="2000" dirty="0" smtClean="0">
                <a:latin typeface="+mn-ea"/>
                <a:ea typeface="+mn-ea"/>
              </a:rPr>
              <a:t> </a:t>
            </a:r>
            <a:r>
              <a:rPr lang="zh-CN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r>
              <a:rPr lang="zh-CN" altLang="zh-CN" sz="2000" dirty="0" smtClean="0">
                <a:latin typeface="+mn-ea"/>
                <a:ea typeface="+mn-ea"/>
              </a:rPr>
              <a:t> 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494" y="1124744"/>
            <a:ext cx="38884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/>
            <a:r>
              <a:rPr lang="ko-KR" altLang="zh-CN" sz="2000" dirty="0" smtClean="0"/>
              <a:t>虽然在国内你是最棒的</a:t>
            </a:r>
            <a:r>
              <a:rPr lang="ko-KR" altLang="zh-CN" sz="2000" dirty="0" smtClean="0"/>
              <a:t>，但如果和国外运动员相比还差得很远</a:t>
            </a:r>
            <a:r>
              <a:rPr lang="ko-KR" altLang="zh-CN" sz="2000" dirty="0" smtClean="0"/>
              <a:t>。</a:t>
            </a:r>
            <a:endParaRPr lang="zh-CN" altLang="zh-CN" sz="2000" dirty="0" smtClean="0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427984" y="1124158"/>
            <a:ext cx="4464496" cy="76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국내에서 너는 최고이지만 외국 선수에 비하면 아직 멀었다</a:t>
            </a:r>
            <a:r>
              <a:rPr lang="en-US" altLang="zh-CN" sz="2000" dirty="0" smtClean="0"/>
              <a:t>. 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endParaRPr lang="en-US" altLang="ko-KR" sz="2000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95858" y="333375"/>
            <a:ext cx="8568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-</a:t>
            </a:r>
            <a:r>
              <a:rPr lang="ko-KR" altLang="zh-CN" sz="2000" b="1" dirty="0" smtClean="0">
                <a:latin typeface="+mn-ea"/>
                <a:ea typeface="+mn-ea"/>
              </a:rPr>
              <a:t>에 비하면</a:t>
            </a:r>
            <a:r>
              <a:rPr lang="ko-KR" altLang="zh-CN" sz="2000" dirty="0" smtClean="0">
                <a:latin typeface="+mn-ea"/>
                <a:ea typeface="+mn-ea"/>
              </a:rPr>
              <a:t> 由“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에 비하다”与表示假设条件的“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면”组合而成。表示“如果跟……相比的话……”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7544" y="2060848"/>
            <a:ext cx="8208912" cy="3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가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ko-KR" altLang="zh-CN" sz="2000" dirty="0" smtClean="0">
                <a:latin typeface="+mn-ea"/>
                <a:ea typeface="+mn-ea"/>
              </a:rPr>
              <a:t>올 여름은 정말 덥지 않아요</a:t>
            </a:r>
            <a:r>
              <a:rPr lang="en-US" altLang="zh-CN" sz="2000" dirty="0" smtClean="0">
                <a:latin typeface="+mn-ea"/>
                <a:ea typeface="+mn-ea"/>
              </a:rPr>
              <a:t>?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나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en-US" altLang="zh-CN" sz="2000" u="sng" dirty="0" smtClean="0">
                <a:latin typeface="+mn-ea"/>
                <a:ea typeface="+mn-ea"/>
              </a:rPr>
              <a:t> </a:t>
            </a:r>
            <a:r>
              <a:rPr lang="en-US" altLang="zh-CN" sz="2000" u="sng" dirty="0" smtClean="0">
                <a:latin typeface="+mn-ea"/>
                <a:ea typeface="+mn-ea"/>
              </a:rPr>
              <a:t>                                              . (</a:t>
            </a:r>
            <a:r>
              <a:rPr lang="zh-CN" altLang="en-US" sz="2000" u="sng" dirty="0" smtClean="0">
                <a:latin typeface="+mn-ea"/>
                <a:ea typeface="+mn-ea"/>
              </a:rPr>
              <a:t>比起去年不算热</a:t>
            </a:r>
            <a:r>
              <a:rPr lang="en-US" altLang="zh-CN" sz="2000" u="sng" dirty="0" smtClean="0">
                <a:latin typeface="+mn-ea"/>
                <a:ea typeface="+mn-ea"/>
              </a:rPr>
              <a:t>)</a:t>
            </a:r>
          </a:p>
          <a:p>
            <a:pPr eaLnBrk="0" latinLnBrk="1"/>
            <a:r>
              <a:rPr lang="en-US" altLang="zh-CN" sz="2000" u="sng" dirty="0" smtClean="0">
                <a:latin typeface="+mn-ea"/>
                <a:ea typeface="+mn-ea"/>
              </a:rPr>
              <a:t>(</a:t>
            </a:r>
            <a:r>
              <a:rPr lang="ko-KR" altLang="zh-CN" sz="2000" u="sng" dirty="0" smtClean="0">
                <a:latin typeface="+mn-ea"/>
                <a:ea typeface="+mn-ea"/>
              </a:rPr>
              <a:t>작년 여름에 비하면 더운것도 이니에요</a:t>
            </a:r>
            <a:r>
              <a:rPr lang="en-US" altLang="zh-CN" sz="2000" u="sng" dirty="0" smtClean="0">
                <a:latin typeface="+mn-ea"/>
                <a:ea typeface="+mn-ea"/>
              </a:rPr>
              <a:t>)</a:t>
            </a:r>
            <a:endParaRPr lang="en-US" altLang="zh-CN" sz="2000" u="sng" dirty="0" smtClean="0">
              <a:latin typeface="+mn-ea"/>
              <a:ea typeface="+mn-ea"/>
            </a:endParaRPr>
          </a:p>
          <a:p>
            <a:pPr eaLnBrk="0" latinLnBrk="1"/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가</a:t>
            </a:r>
            <a:r>
              <a:rPr lang="en-US" altLang="zh-CN" sz="2000" dirty="0" smtClean="0">
                <a:latin typeface="+mn-ea"/>
                <a:ea typeface="+mn-ea"/>
              </a:rPr>
              <a:t> : </a:t>
            </a:r>
            <a:r>
              <a:rPr lang="ko-KR" altLang="zh-CN" sz="2000" dirty="0" smtClean="0">
                <a:latin typeface="+mn-ea"/>
                <a:ea typeface="+mn-ea"/>
              </a:rPr>
              <a:t>요즘 채소값이 너무 비싼 것 같아요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지난 달만 해도 이렇게 비싸지는 않았는데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br>
              <a:rPr lang="en-US" altLang="zh-CN" sz="2000" dirty="0" smtClean="0">
                <a:latin typeface="+mn-ea"/>
                <a:ea typeface="+mn-ea"/>
              </a:rPr>
            </a:br>
            <a:r>
              <a:rPr lang="ko-KR" altLang="zh-CN" sz="2000" dirty="0" smtClean="0">
                <a:latin typeface="+mn-ea"/>
                <a:ea typeface="+mn-ea"/>
              </a:rPr>
              <a:t>나</a:t>
            </a:r>
            <a:r>
              <a:rPr lang="en-US" altLang="zh-CN" sz="2000" dirty="0" smtClean="0">
                <a:latin typeface="+mn-ea"/>
                <a:ea typeface="+mn-ea"/>
              </a:rPr>
              <a:t> : </a:t>
            </a:r>
            <a:r>
              <a:rPr lang="en-US" altLang="ko-KR" sz="2000" u="sng" dirty="0" smtClean="0">
                <a:latin typeface="+mn-ea"/>
                <a:ea typeface="+mn-ea"/>
              </a:rPr>
              <a:t>                                                   </a:t>
            </a:r>
            <a:r>
              <a:rPr lang="en-US" altLang="zh-CN" sz="2000" u="sng" dirty="0" smtClean="0">
                <a:latin typeface="+mn-ea"/>
                <a:ea typeface="+mn-ea"/>
              </a:rPr>
              <a:t>.</a:t>
            </a:r>
            <a:r>
              <a:rPr lang="zh-CN" altLang="en-US" sz="2000" u="sng" dirty="0" smtClean="0">
                <a:latin typeface="+mn-ea"/>
                <a:ea typeface="+mn-ea"/>
              </a:rPr>
              <a:t>（即便如此比起水果价格来这不是不算贵吗）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zh-CN" altLang="en-US" sz="2000" u="sng" dirty="0" smtClean="0">
                <a:latin typeface="+mn-ea"/>
                <a:ea typeface="+mn-ea"/>
              </a:rPr>
              <a:t>（</a:t>
            </a:r>
            <a:r>
              <a:rPr lang="ko-KR" altLang="zh-CN" sz="2000" u="sng" dirty="0" smtClean="0">
                <a:latin typeface="+mn-ea"/>
                <a:ea typeface="+mn-ea"/>
              </a:rPr>
              <a:t>그래도 </a:t>
            </a:r>
            <a:r>
              <a:rPr lang="ko-KR" altLang="zh-CN" sz="2000" u="sng" dirty="0" smtClean="0">
                <a:latin typeface="+mn-ea"/>
                <a:ea typeface="+mn-ea"/>
              </a:rPr>
              <a:t>과일값에 비하면 그건 비싼 것도 </a:t>
            </a:r>
            <a:r>
              <a:rPr lang="ko-KR" altLang="zh-CN" sz="2000" u="sng" dirty="0" smtClean="0">
                <a:latin typeface="+mn-ea"/>
                <a:ea typeface="+mn-ea"/>
              </a:rPr>
              <a:t>아니에요</a:t>
            </a:r>
            <a:r>
              <a:rPr lang="zh-CN" altLang="en-US" sz="2000" u="sng" dirty="0" smtClean="0">
                <a:latin typeface="+mn-ea"/>
                <a:ea typeface="+mn-ea"/>
              </a:rPr>
              <a:t>）</a:t>
            </a:r>
            <a:endParaRPr lang="ko-KR" altLang="en-US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</a:pPr>
            <a:endParaRPr lang="zh-CN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1260</Words>
  <Application>Microsoft Office PowerPoint</Application>
  <PresentationFormat>全屏显示(4:3)</PresentationFormat>
  <Paragraphs>107</Paragraphs>
  <Slides>12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>复旦大学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</cp:lastModifiedBy>
  <cp:revision>1</cp:revision>
  <dcterms:created xsi:type="dcterms:W3CDTF">2013-06-16T15:35:42Z</dcterms:created>
  <dcterms:modified xsi:type="dcterms:W3CDTF">2013-06-16T15:36:47Z</dcterms:modified>
</cp:coreProperties>
</file>