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71" r:id="rId3"/>
    <p:sldId id="259" r:id="rId4"/>
    <p:sldId id="260" r:id="rId5"/>
    <p:sldId id="263" r:id="rId6"/>
    <p:sldId id="284" r:id="rId7"/>
    <p:sldId id="257" r:id="rId8"/>
    <p:sldId id="270" r:id="rId9"/>
    <p:sldId id="272" r:id="rId10"/>
    <p:sldId id="285" r:id="rId11"/>
    <p:sldId id="262" r:id="rId12"/>
    <p:sldId id="300" r:id="rId13"/>
    <p:sldId id="299" r:id="rId14"/>
    <p:sldId id="306" r:id="rId15"/>
    <p:sldId id="291" r:id="rId16"/>
    <p:sldId id="295" r:id="rId17"/>
    <p:sldId id="267" r:id="rId18"/>
    <p:sldId id="280" r:id="rId19"/>
    <p:sldId id="276" r:id="rId20"/>
    <p:sldId id="279" r:id="rId21"/>
    <p:sldId id="281" r:id="rId22"/>
    <p:sldId id="292" r:id="rId23"/>
    <p:sldId id="307" r:id="rId24"/>
    <p:sldId id="277" r:id="rId25"/>
    <p:sldId id="268" r:id="rId26"/>
    <p:sldId id="290" r:id="rId27"/>
    <p:sldId id="282" r:id="rId28"/>
    <p:sldId id="283" r:id="rId29"/>
    <p:sldId id="287" r:id="rId30"/>
    <p:sldId id="288" r:id="rId31"/>
    <p:sldId id="289" r:id="rId32"/>
    <p:sldId id="297" r:id="rId33"/>
    <p:sldId id="301" r:id="rId34"/>
    <p:sldId id="302" r:id="rId35"/>
    <p:sldId id="303" r:id="rId36"/>
    <p:sldId id="304" r:id="rId37"/>
    <p:sldId id="296" r:id="rId38"/>
    <p:sldId id="274" r:id="rId39"/>
    <p:sldId id="305" r:id="rId40"/>
    <p:sldId id="266" r:id="rId41"/>
    <p:sldId id="308" r:id="rId4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3" d="100"/>
          <a:sy n="53" d="100"/>
        </p:scale>
        <p:origin x="-1866"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2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6B329D-D44C-4212-850D-464918229A50}" type="datetimeFigureOut">
              <a:rPr lang="zh-CN" altLang="en-US" smtClean="0"/>
              <a:pPr/>
              <a:t>2009/11/23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C9D39D-E5B3-40E6-86B4-6B70AEDB665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64B70-6BD7-47F8-A1BF-BAB228E0C040}" type="datetimeFigureOut">
              <a:rPr lang="zh-CN" altLang="en-US" smtClean="0"/>
              <a:pPr/>
              <a:t>2009/11/23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929C5-E211-4583-8FB9-5939D564B98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3</a:t>
            </a:r>
            <a:r>
              <a:rPr lang="zh-CN" altLang="en-US" dirty="0" smtClean="0"/>
              <a:t>对火车的向往可能象征着对都市的向往和突围逃离的渴望。一闪而过的作为理想和启蒙象征的火车历经的长时间的缺席，恰恰反映了启蒙价值的悬置。</a:t>
            </a:r>
            <a:endParaRPr lang="en-US" altLang="zh-CN" dirty="0" smtClean="0"/>
          </a:p>
          <a:p>
            <a:r>
              <a:rPr lang="en-US" altLang="zh-CN" dirty="0" smtClean="0"/>
              <a:t>4</a:t>
            </a:r>
            <a:r>
              <a:rPr lang="zh-CN" altLang="en-US" dirty="0" smtClean="0"/>
              <a:t>崔明亮的家 中，烧开的水壶拟似的汽笛声再也不能唤醒沉睡的崔明亮。这当然是崔明亮的某种失败。但是窗外城墙上不时发出喧闹声的玩耍的小孩和兴奋的大叫的崔明亮的儿子，似乎也暗示着某种轮回的希望。 </a:t>
            </a:r>
          </a:p>
          <a:p>
            <a:endParaRPr lang="en-US" altLang="zh-CN" dirty="0" smtClean="0"/>
          </a:p>
        </p:txBody>
      </p:sp>
      <p:sp>
        <p:nvSpPr>
          <p:cNvPr id="4" name="灯片编号占位符 3"/>
          <p:cNvSpPr>
            <a:spLocks noGrp="1"/>
          </p:cNvSpPr>
          <p:nvPr>
            <p:ph type="sldNum" sz="quarter" idx="10"/>
          </p:nvPr>
        </p:nvSpPr>
        <p:spPr/>
        <p:txBody>
          <a:bodyPr/>
          <a:lstStyle/>
          <a:p>
            <a:fld id="{417929C5-E211-4583-8FB9-5939D564B98C}" type="slidenum">
              <a:rPr lang="zh-CN" altLang="en-US" smtClean="0"/>
              <a:pPr/>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2009/11/23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2009/11/23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mtime.com/movie/13168/posters_and_images/394684/"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9.jpeg"/><Relationship Id="rId7" Type="http://schemas.openxmlformats.org/officeDocument/2006/relationships/image" Target="../media/image33.jpeg"/><Relationship Id="rId2" Type="http://schemas.openxmlformats.org/officeDocument/2006/relationships/image" Target="../media/image28.jpeg"/><Relationship Id="rId1" Type="http://schemas.openxmlformats.org/officeDocument/2006/relationships/slideLayout" Target="../slideLayouts/slideLayout7.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714357"/>
            <a:ext cx="3000396" cy="1285884"/>
          </a:xfrm>
        </p:spPr>
        <p:txBody>
          <a:bodyPr>
            <a:normAutofit/>
          </a:bodyPr>
          <a:lstStyle/>
          <a:p>
            <a:r>
              <a:rPr lang="zh-CN" altLang="en-US" sz="6000" b="1" dirty="0" smtClean="0">
                <a:latin typeface="方正舒体" pitchFamily="2" charset="-122"/>
                <a:ea typeface="方正舒体" pitchFamily="2" charset="-122"/>
              </a:rPr>
              <a:t>站台</a:t>
            </a:r>
            <a:endParaRPr lang="zh-CN" altLang="en-US" sz="6000" b="1" dirty="0">
              <a:latin typeface="方正舒体" pitchFamily="2" charset="-122"/>
              <a:ea typeface="方正舒体" pitchFamily="2" charset="-122"/>
            </a:endParaRPr>
          </a:p>
        </p:txBody>
      </p:sp>
      <p:sp>
        <p:nvSpPr>
          <p:cNvPr id="5" name="TextBox 4"/>
          <p:cNvSpPr txBox="1"/>
          <p:nvPr/>
        </p:nvSpPr>
        <p:spPr>
          <a:xfrm>
            <a:off x="1285852" y="1857364"/>
            <a:ext cx="3071834" cy="584775"/>
          </a:xfrm>
          <a:prstGeom prst="rect">
            <a:avLst/>
          </a:prstGeom>
          <a:noFill/>
        </p:spPr>
        <p:txBody>
          <a:bodyPr wrap="square" rtlCol="0">
            <a:spAutoFit/>
          </a:bodyPr>
          <a:lstStyle/>
          <a:p>
            <a:r>
              <a:rPr lang="en-US" altLang="zh-CN" sz="3200" b="1" dirty="0" smtClean="0">
                <a:latin typeface="Bradley Hand ITC" pitchFamily="66" charset="0"/>
              </a:rPr>
              <a:t>PLATFORM</a:t>
            </a:r>
            <a:endParaRPr lang="zh-CN" altLang="en-US" sz="3200" b="1" dirty="0">
              <a:latin typeface="Bradley Hand ITC" pitchFamily="66" charset="0"/>
            </a:endParaRPr>
          </a:p>
        </p:txBody>
      </p:sp>
      <p:pic>
        <p:nvPicPr>
          <p:cNvPr id="7" name="图片 6" descr="站台.jpg"/>
          <p:cNvPicPr>
            <a:picLocks noChangeAspect="1"/>
          </p:cNvPicPr>
          <p:nvPr/>
        </p:nvPicPr>
        <p:blipFill>
          <a:blip r:embed="rId2"/>
          <a:stretch>
            <a:fillRect/>
          </a:stretch>
        </p:blipFill>
        <p:spPr>
          <a:xfrm>
            <a:off x="-500098" y="-500090"/>
            <a:ext cx="7734907" cy="4357694"/>
          </a:xfrm>
          <a:prstGeom prst="rect">
            <a:avLst/>
          </a:prstGeom>
        </p:spPr>
      </p:pic>
      <p:pic>
        <p:nvPicPr>
          <p:cNvPr id="8" name="图片 7" descr="贾樟柯作品.jpg"/>
          <p:cNvPicPr>
            <a:picLocks noChangeAspect="1"/>
          </p:cNvPicPr>
          <p:nvPr/>
        </p:nvPicPr>
        <p:blipFill>
          <a:blip r:embed="rId3"/>
          <a:stretch>
            <a:fillRect/>
          </a:stretch>
        </p:blipFill>
        <p:spPr>
          <a:xfrm>
            <a:off x="-500098" y="3429000"/>
            <a:ext cx="7715272" cy="43568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357298"/>
            <a:ext cx="7571303" cy="2308324"/>
          </a:xfrm>
          <a:prstGeom prst="rect">
            <a:avLst/>
          </a:prstGeom>
          <a:noFill/>
        </p:spPr>
        <p:txBody>
          <a:bodyPr wrap="none" rtlCol="0">
            <a:spAutoFit/>
          </a:bodyPr>
          <a:lstStyle/>
          <a:p>
            <a:r>
              <a:rPr lang="zh-CN" altLang="en-US" sz="4800" b="1" dirty="0" smtClean="0">
                <a:latin typeface="华文新魏" pitchFamily="2" charset="-122"/>
                <a:ea typeface="华文新魏" pitchFamily="2" charset="-122"/>
              </a:rPr>
              <a:t>将时间隐藏在历史事件中，</a:t>
            </a:r>
            <a:endParaRPr lang="en-US" altLang="zh-CN" sz="4800" b="1" dirty="0" smtClean="0">
              <a:latin typeface="华文新魏" pitchFamily="2" charset="-122"/>
              <a:ea typeface="华文新魏" pitchFamily="2" charset="-122"/>
            </a:endParaRPr>
          </a:p>
          <a:p>
            <a:r>
              <a:rPr lang="zh-CN" altLang="en-US" sz="4800" b="1" dirty="0" smtClean="0">
                <a:latin typeface="华文新魏" pitchFamily="2" charset="-122"/>
                <a:ea typeface="华文新魏" pitchFamily="2" charset="-122"/>
              </a:rPr>
              <a:t>历史的大环境之下，</a:t>
            </a:r>
            <a:endParaRPr lang="en-US" altLang="zh-CN" sz="4800" b="1" dirty="0" smtClean="0">
              <a:latin typeface="华文新魏" pitchFamily="2" charset="-122"/>
              <a:ea typeface="华文新魏" pitchFamily="2" charset="-122"/>
            </a:endParaRPr>
          </a:p>
          <a:p>
            <a:r>
              <a:rPr lang="zh-CN" altLang="en-US" sz="4800" b="1" dirty="0" smtClean="0">
                <a:latin typeface="华文新魏" pitchFamily="2" charset="-122"/>
                <a:ea typeface="华文新魏" pitchFamily="2" charset="-122"/>
              </a:rPr>
              <a:t>同</a:t>
            </a:r>
            <a:r>
              <a:rPr lang="en-US" altLang="zh-CN" sz="4800" b="1" dirty="0" smtClean="0">
                <a:latin typeface="华文新魏" pitchFamily="2" charset="-122"/>
                <a:ea typeface="华文新魏" pitchFamily="2" charset="-122"/>
              </a:rPr>
              <a:t>《</a:t>
            </a:r>
            <a:r>
              <a:rPr lang="zh-CN" altLang="en-US" sz="4800" b="1" dirty="0" smtClean="0">
                <a:latin typeface="华文新魏" pitchFamily="2" charset="-122"/>
                <a:ea typeface="华文新魏" pitchFamily="2" charset="-122"/>
              </a:rPr>
              <a:t>阿甘正传</a:t>
            </a:r>
            <a:r>
              <a:rPr lang="en-US" altLang="zh-CN" sz="4800" b="1" dirty="0" smtClean="0">
                <a:latin typeface="华文新魏" pitchFamily="2" charset="-122"/>
                <a:ea typeface="华文新魏" pitchFamily="2" charset="-122"/>
              </a:rPr>
              <a:t>》</a:t>
            </a:r>
            <a:endParaRPr lang="zh-CN" altLang="en-US" sz="4800" b="1" dirty="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500042"/>
            <a:ext cx="4698722" cy="584775"/>
          </a:xfrm>
          <a:prstGeom prst="rect">
            <a:avLst/>
          </a:prstGeom>
          <a:noFill/>
        </p:spPr>
        <p:txBody>
          <a:bodyPr wrap="none" rtlCol="0">
            <a:spAutoFit/>
            <a:scene3d>
              <a:camera prst="orthographicFront"/>
              <a:lightRig rig="threePt" dir="t"/>
            </a:scene3d>
            <a:sp3d extrusionH="57150">
              <a:bevelT w="38100" h="38100" prst="convex"/>
            </a:sp3d>
          </a:bodyPr>
          <a:lstStyle/>
          <a:p>
            <a:r>
              <a:rPr lang="zh-CN" altLang="en-US" sz="3200" dirty="0" smtClean="0"/>
              <a:t>时代交汇处差异的两代人</a:t>
            </a:r>
            <a:endParaRPr lang="en-US" altLang="zh-CN" sz="3200" dirty="0" smtClean="0"/>
          </a:p>
        </p:txBody>
      </p:sp>
      <p:graphicFrame>
        <p:nvGraphicFramePr>
          <p:cNvPr id="3" name="表格 2"/>
          <p:cNvGraphicFramePr>
            <a:graphicFrameLocks noGrp="1"/>
          </p:cNvGraphicFramePr>
          <p:nvPr/>
        </p:nvGraphicFramePr>
        <p:xfrm>
          <a:off x="1" y="1142984"/>
          <a:ext cx="9144000" cy="5214974"/>
        </p:xfrm>
        <a:graphic>
          <a:graphicData uri="http://schemas.openxmlformats.org/drawingml/2006/table">
            <a:tbl>
              <a:tblPr firstRow="1" bandRow="1">
                <a:tableStyleId>{5C22544A-7EE6-4342-B048-85BDC9FD1C3A}</a:tableStyleId>
              </a:tblPr>
              <a:tblGrid>
                <a:gridCol w="3048000"/>
                <a:gridCol w="3048000"/>
                <a:gridCol w="3048000"/>
              </a:tblGrid>
              <a:tr h="869168">
                <a:tc>
                  <a:txBody>
                    <a:bodyPr/>
                    <a:lstStyle/>
                    <a:p>
                      <a:endParaRPr lang="zh-CN" altLang="en-US" dirty="0"/>
                    </a:p>
                  </a:txBody>
                  <a:tcPr/>
                </a:tc>
                <a:tc>
                  <a:txBody>
                    <a:bodyPr/>
                    <a:lstStyle/>
                    <a:p>
                      <a:r>
                        <a:rPr lang="zh-CN" altLang="en-US" sz="3200" dirty="0" smtClean="0">
                          <a:latin typeface="华文彩云" pitchFamily="2" charset="-122"/>
                          <a:ea typeface="华文彩云" pitchFamily="2" charset="-122"/>
                        </a:rPr>
                        <a:t>老一代</a:t>
                      </a:r>
                      <a:endParaRPr lang="zh-CN" altLang="en-US" sz="3200" dirty="0">
                        <a:latin typeface="华文彩云" pitchFamily="2" charset="-122"/>
                        <a:ea typeface="华文彩云" pitchFamily="2" charset="-122"/>
                      </a:endParaRPr>
                    </a:p>
                  </a:txBody>
                  <a:tcPr/>
                </a:tc>
                <a:tc>
                  <a:txBody>
                    <a:bodyPr/>
                    <a:lstStyle/>
                    <a:p>
                      <a:r>
                        <a:rPr lang="zh-CN" altLang="en-US" sz="3200" dirty="0" smtClean="0">
                          <a:latin typeface="华文彩云" pitchFamily="2" charset="-122"/>
                          <a:ea typeface="华文彩云" pitchFamily="2" charset="-122"/>
                        </a:rPr>
                        <a:t>新一代</a:t>
                      </a:r>
                      <a:endParaRPr lang="zh-CN" altLang="en-US" sz="3200" dirty="0">
                        <a:latin typeface="华文彩云" pitchFamily="2" charset="-122"/>
                        <a:ea typeface="华文彩云" pitchFamily="2" charset="-122"/>
                      </a:endParaRPr>
                    </a:p>
                  </a:txBody>
                  <a:tcPr>
                    <a:lnR w="12700" cap="flat" cmpd="sng" algn="ctr">
                      <a:solidFill>
                        <a:schemeClr val="tx1"/>
                      </a:solidFill>
                      <a:prstDash val="solid"/>
                      <a:round/>
                      <a:headEnd type="none" w="med" len="med"/>
                      <a:tailEnd type="none" w="med" len="med"/>
                    </a:lnR>
                  </a:tcPr>
                </a:tc>
              </a:tr>
              <a:tr h="869168">
                <a:tc>
                  <a:txBody>
                    <a:bodyPr/>
                    <a:lstStyle/>
                    <a:p>
                      <a:r>
                        <a:rPr lang="zh-CN" altLang="en-US" sz="3200" dirty="0" smtClean="0">
                          <a:latin typeface="华文彩云" pitchFamily="2" charset="-122"/>
                          <a:ea typeface="华文彩云" pitchFamily="2" charset="-122"/>
                        </a:rPr>
                        <a:t>喇叭裤</a:t>
                      </a:r>
                      <a:endParaRPr lang="zh-CN" altLang="en-US" sz="3200" dirty="0">
                        <a:latin typeface="华文彩云" pitchFamily="2" charset="-122"/>
                        <a:ea typeface="华文彩云" pitchFamily="2" charset="-122"/>
                      </a:endParaRPr>
                    </a:p>
                  </a:txBody>
                  <a:tcPr/>
                </a:tc>
                <a:tc>
                  <a:txBody>
                    <a:bodyPr/>
                    <a:lstStyle/>
                    <a:p>
                      <a:r>
                        <a:rPr lang="zh-CN" altLang="en-US" sz="3600" dirty="0" smtClean="0"/>
                        <a:t>反对批评</a:t>
                      </a:r>
                      <a:endParaRPr lang="zh-CN" altLang="en-US" sz="3600" dirty="0"/>
                    </a:p>
                  </a:txBody>
                  <a:tcPr/>
                </a:tc>
                <a:tc>
                  <a:txBody>
                    <a:bodyPr/>
                    <a:lstStyle/>
                    <a:p>
                      <a:r>
                        <a:rPr lang="zh-CN" altLang="en-US" sz="3200" dirty="0" smtClean="0"/>
                        <a:t>欢欣接受</a:t>
                      </a:r>
                      <a:endParaRPr lang="zh-CN" altLang="en-US" sz="3200" dirty="0"/>
                    </a:p>
                  </a:txBody>
                  <a:tcPr>
                    <a:lnR w="12700" cap="flat" cmpd="sng" algn="ctr">
                      <a:solidFill>
                        <a:schemeClr val="tx1"/>
                      </a:solidFill>
                      <a:prstDash val="solid"/>
                      <a:round/>
                      <a:headEnd type="none" w="med" len="med"/>
                      <a:tailEnd type="none" w="med" len="med"/>
                    </a:lnR>
                  </a:tcPr>
                </a:tc>
              </a:tr>
              <a:tr h="923654">
                <a:tc>
                  <a:txBody>
                    <a:bodyPr/>
                    <a:lstStyle/>
                    <a:p>
                      <a:r>
                        <a:rPr lang="zh-CN" altLang="en-US" sz="3200" dirty="0" smtClean="0">
                          <a:latin typeface="华文彩云" pitchFamily="2" charset="-122"/>
                          <a:ea typeface="华文彩云" pitchFamily="2" charset="-122"/>
                        </a:rPr>
                        <a:t>西方电影</a:t>
                      </a:r>
                      <a:endParaRPr lang="zh-CN" altLang="en-US" sz="3200" dirty="0">
                        <a:latin typeface="华文彩云" pitchFamily="2" charset="-122"/>
                        <a:ea typeface="华文彩云" pitchFamily="2" charset="-122"/>
                      </a:endParaRPr>
                    </a:p>
                  </a:txBody>
                  <a:tcPr/>
                </a:tc>
                <a:tc>
                  <a:txBody>
                    <a:bodyPr/>
                    <a:lstStyle/>
                    <a:p>
                      <a:r>
                        <a:rPr lang="zh-CN" altLang="en-US" sz="3200" dirty="0" smtClean="0"/>
                        <a:t>认为是腐蚀思想</a:t>
                      </a:r>
                      <a:endParaRPr lang="zh-CN" altLang="en-US" sz="3200" dirty="0"/>
                    </a:p>
                  </a:txBody>
                  <a:tcPr/>
                </a:tc>
                <a:tc>
                  <a:txBody>
                    <a:bodyPr/>
                    <a:lstStyle/>
                    <a:p>
                      <a:r>
                        <a:rPr lang="zh-CN" altLang="en-US" sz="3200" dirty="0" smtClean="0"/>
                        <a:t>抢票观看</a:t>
                      </a:r>
                      <a:endParaRPr lang="zh-CN" altLang="en-US" sz="3200" dirty="0"/>
                    </a:p>
                  </a:txBody>
                  <a:tcPr>
                    <a:lnR w="12700" cap="flat" cmpd="sng" algn="ctr">
                      <a:solidFill>
                        <a:schemeClr val="tx1"/>
                      </a:solidFill>
                      <a:prstDash val="solid"/>
                      <a:round/>
                      <a:headEnd type="none" w="med" len="med"/>
                      <a:tailEnd type="none" w="med" len="med"/>
                    </a:lnR>
                  </a:tcPr>
                </a:tc>
              </a:tr>
              <a:tr h="1200246">
                <a:tc>
                  <a:txBody>
                    <a:bodyPr/>
                    <a:lstStyle/>
                    <a:p>
                      <a:r>
                        <a:rPr lang="zh-CN" altLang="en-US" sz="3200" b="1" dirty="0" smtClean="0">
                          <a:latin typeface="华文彩云" pitchFamily="2" charset="-122"/>
                          <a:ea typeface="华文彩云" pitchFamily="2" charset="-122"/>
                        </a:rPr>
                        <a:t>茶花女</a:t>
                      </a:r>
                      <a:endParaRPr lang="zh-CN" altLang="en-US" sz="3200" b="1" dirty="0">
                        <a:latin typeface="华文彩云" pitchFamily="2" charset="-122"/>
                        <a:ea typeface="华文彩云" pitchFamily="2" charset="-122"/>
                      </a:endParaRPr>
                    </a:p>
                  </a:txBody>
                  <a:tcPr/>
                </a:tc>
                <a:tc>
                  <a:txBody>
                    <a:bodyPr/>
                    <a:lstStyle/>
                    <a:p>
                      <a:r>
                        <a:rPr lang="zh-CN" altLang="en-US" sz="3200" dirty="0" smtClean="0"/>
                        <a:t>不懂茶花女</a:t>
                      </a:r>
                      <a:endParaRPr lang="en-US" altLang="zh-CN" sz="3200" dirty="0" smtClean="0"/>
                    </a:p>
                    <a:p>
                      <a:r>
                        <a:rPr lang="zh-CN" altLang="en-US" sz="3200" dirty="0" smtClean="0"/>
                        <a:t>痛斥妓女</a:t>
                      </a:r>
                      <a:endParaRPr lang="zh-CN" altLang="en-US" sz="3200" dirty="0"/>
                    </a:p>
                  </a:txBody>
                  <a:tcPr/>
                </a:tc>
                <a:tc>
                  <a:txBody>
                    <a:bodyPr/>
                    <a:lstStyle/>
                    <a:p>
                      <a:r>
                        <a:rPr lang="zh-CN" altLang="en-US" sz="3200" dirty="0" smtClean="0"/>
                        <a:t>主动阅读</a:t>
                      </a:r>
                      <a:endParaRPr lang="en-US" altLang="zh-CN" sz="3200" dirty="0" smtClean="0"/>
                    </a:p>
                    <a:p>
                      <a:endParaRPr lang="zh-CN" altLang="en-US" sz="3200" dirty="0"/>
                    </a:p>
                  </a:txBody>
                  <a:tcPr>
                    <a:lnR w="12700" cap="flat" cmpd="sng" algn="ctr">
                      <a:solidFill>
                        <a:schemeClr val="tx1"/>
                      </a:solidFill>
                      <a:prstDash val="solid"/>
                      <a:round/>
                      <a:headEnd type="none" w="med" len="med"/>
                      <a:tailEnd type="none" w="med" len="med"/>
                    </a:lnR>
                  </a:tcPr>
                </a:tc>
              </a:tr>
              <a:tr h="1352738">
                <a:tc>
                  <a:txBody>
                    <a:bodyPr/>
                    <a:lstStyle/>
                    <a:p>
                      <a:endParaRPr lang="zh-CN" altLang="en-US"/>
                    </a:p>
                  </a:txBody>
                  <a:tcPr/>
                </a:tc>
                <a:tc>
                  <a:txBody>
                    <a:bodyPr/>
                    <a:lstStyle/>
                    <a:p>
                      <a:endParaRPr lang="zh-CN" altLang="en-US" dirty="0"/>
                    </a:p>
                  </a:txBody>
                  <a:tcPr/>
                </a:tc>
                <a:tc>
                  <a:txBody>
                    <a:bodyPr/>
                    <a:lstStyle/>
                    <a:p>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30" y="714356"/>
            <a:ext cx="7802136" cy="3970318"/>
          </a:xfrm>
          <a:prstGeom prst="rect">
            <a:avLst/>
          </a:prstGeom>
          <a:noFill/>
        </p:spPr>
        <p:txBody>
          <a:bodyPr wrap="none" rtlCol="0">
            <a:spAutoFit/>
          </a:bodyPr>
          <a:lstStyle/>
          <a:p>
            <a:r>
              <a:rPr lang="zh-CN" altLang="en-US" sz="5400" dirty="0" smtClean="0">
                <a:latin typeface="华文琥珀" pitchFamily="2" charset="-122"/>
                <a:ea typeface="华文琥珀" pitchFamily="2" charset="-122"/>
              </a:rPr>
              <a:t>改革开放第三年，</a:t>
            </a:r>
            <a:endParaRPr lang="en-US" altLang="zh-CN" sz="5400" dirty="0" smtClean="0">
              <a:latin typeface="华文琥珀" pitchFamily="2" charset="-122"/>
              <a:ea typeface="华文琥珀" pitchFamily="2" charset="-122"/>
            </a:endParaRPr>
          </a:p>
          <a:p>
            <a:r>
              <a:rPr lang="zh-CN" altLang="en-US" sz="5400" dirty="0" smtClean="0">
                <a:latin typeface="华文琥珀" pitchFamily="2" charset="-122"/>
                <a:ea typeface="华文琥珀" pitchFamily="2" charset="-122"/>
              </a:rPr>
              <a:t>思想处于新旧交锋态。</a:t>
            </a:r>
            <a:endParaRPr lang="en-US" altLang="zh-CN" sz="5400" dirty="0" smtClean="0">
              <a:latin typeface="华文琥珀" pitchFamily="2" charset="-122"/>
              <a:ea typeface="华文琥珀" pitchFamily="2" charset="-122"/>
            </a:endParaRPr>
          </a:p>
          <a:p>
            <a:r>
              <a:rPr lang="zh-CN" altLang="en-US" sz="5400" dirty="0" smtClean="0">
                <a:latin typeface="华文琥珀" pitchFamily="2" charset="-122"/>
                <a:ea typeface="华文琥珀" pitchFamily="2" charset="-122"/>
              </a:rPr>
              <a:t>老一代人固守旧观念，</a:t>
            </a:r>
            <a:endParaRPr lang="en-US" altLang="zh-CN" sz="5400" dirty="0" smtClean="0">
              <a:latin typeface="华文琥珀" pitchFamily="2" charset="-122"/>
              <a:ea typeface="华文琥珀" pitchFamily="2" charset="-122"/>
            </a:endParaRPr>
          </a:p>
          <a:p>
            <a:r>
              <a:rPr lang="zh-CN" altLang="en-US" sz="5400" dirty="0" smtClean="0">
                <a:latin typeface="华文琥珀" pitchFamily="2" charset="-122"/>
                <a:ea typeface="华文琥珀" pitchFamily="2" charset="-122"/>
              </a:rPr>
              <a:t>新一代人蓬勃奔向新生活</a:t>
            </a:r>
            <a:endParaRPr lang="en-US" altLang="zh-CN" sz="5400" dirty="0" smtClean="0">
              <a:latin typeface="华文琥珀" pitchFamily="2" charset="-122"/>
              <a:ea typeface="华文琥珀" pitchFamily="2" charset="-122"/>
            </a:endParaRP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7494359" cy="5632311"/>
          </a:xfrm>
          <a:prstGeom prst="rect">
            <a:avLst/>
          </a:prstGeom>
          <a:noFill/>
        </p:spPr>
        <p:txBody>
          <a:bodyPr wrap="none" rtlCol="0">
            <a:spAutoFit/>
          </a:bodyPr>
          <a:lstStyle/>
          <a:p>
            <a:r>
              <a:rPr lang="zh-CN" altLang="en-US" sz="6000" dirty="0" smtClean="0">
                <a:solidFill>
                  <a:srgbClr val="FF0000"/>
                </a:solidFill>
                <a:latin typeface="华文琥珀" pitchFamily="2" charset="-122"/>
                <a:ea typeface="华文琥珀" pitchFamily="2" charset="-122"/>
              </a:rPr>
              <a:t>新事物</a:t>
            </a:r>
            <a:endParaRPr lang="en-US" altLang="zh-CN" sz="6000" dirty="0" smtClean="0">
              <a:solidFill>
                <a:srgbClr val="FF0000"/>
              </a:solidFill>
              <a:latin typeface="华文琥珀" pitchFamily="2" charset="-122"/>
              <a:ea typeface="华文琥珀" pitchFamily="2" charset="-122"/>
            </a:endParaRPr>
          </a:p>
          <a:p>
            <a:r>
              <a:rPr lang="en-US" altLang="zh-CN" sz="6000" dirty="0" smtClean="0">
                <a:solidFill>
                  <a:schemeClr val="tx1">
                    <a:lumMod val="75000"/>
                    <a:lumOff val="25000"/>
                  </a:schemeClr>
                </a:solidFill>
                <a:latin typeface="+mn-ea"/>
              </a:rPr>
              <a:t>1</a:t>
            </a:r>
            <a:r>
              <a:rPr lang="zh-CN" altLang="en-US" sz="6000" dirty="0" smtClean="0">
                <a:solidFill>
                  <a:schemeClr val="tx1">
                    <a:lumMod val="75000"/>
                    <a:lumOff val="25000"/>
                  </a:schemeClr>
                </a:solidFill>
                <a:latin typeface="+mn-ea"/>
              </a:rPr>
              <a:t>承包</a:t>
            </a:r>
            <a:r>
              <a:rPr lang="en-US" altLang="zh-CN" sz="6000" dirty="0" smtClean="0">
                <a:solidFill>
                  <a:schemeClr val="tx1">
                    <a:lumMod val="75000"/>
                    <a:lumOff val="25000"/>
                  </a:schemeClr>
                </a:solidFill>
                <a:latin typeface="+mn-ea"/>
              </a:rPr>
              <a:t>【01</a:t>
            </a:r>
            <a:r>
              <a:rPr lang="zh-CN" altLang="en-US" sz="6000" dirty="0" smtClean="0">
                <a:solidFill>
                  <a:schemeClr val="tx1">
                    <a:lumMod val="75000"/>
                    <a:lumOff val="25000"/>
                  </a:schemeClr>
                </a:solidFill>
                <a:latin typeface="+mn-ea"/>
              </a:rPr>
              <a:t>：</a:t>
            </a:r>
            <a:r>
              <a:rPr lang="en-US" altLang="zh-CN" sz="6000" dirty="0" smtClean="0">
                <a:solidFill>
                  <a:schemeClr val="tx1">
                    <a:lumMod val="75000"/>
                    <a:lumOff val="25000"/>
                  </a:schemeClr>
                </a:solidFill>
                <a:latin typeface="+mn-ea"/>
              </a:rPr>
              <a:t>04</a:t>
            </a:r>
            <a:r>
              <a:rPr lang="zh-CN" altLang="en-US" sz="6000" dirty="0" smtClean="0">
                <a:solidFill>
                  <a:schemeClr val="tx1">
                    <a:lumMod val="75000"/>
                    <a:lumOff val="25000"/>
                  </a:schemeClr>
                </a:solidFill>
                <a:latin typeface="+mn-ea"/>
              </a:rPr>
              <a:t>：</a:t>
            </a:r>
            <a:r>
              <a:rPr lang="en-US" altLang="zh-CN" sz="6000" dirty="0" smtClean="0">
                <a:solidFill>
                  <a:schemeClr val="tx1">
                    <a:lumMod val="75000"/>
                    <a:lumOff val="25000"/>
                  </a:schemeClr>
                </a:solidFill>
                <a:latin typeface="+mn-ea"/>
              </a:rPr>
              <a:t>30】</a:t>
            </a:r>
          </a:p>
          <a:p>
            <a:r>
              <a:rPr lang="en-US" altLang="zh-CN" sz="6000" dirty="0" smtClean="0">
                <a:solidFill>
                  <a:schemeClr val="tx1">
                    <a:lumMod val="75000"/>
                    <a:lumOff val="25000"/>
                  </a:schemeClr>
                </a:solidFill>
                <a:latin typeface="+mn-ea"/>
              </a:rPr>
              <a:t>2</a:t>
            </a:r>
            <a:r>
              <a:rPr lang="zh-CN" altLang="en-US" sz="6000" dirty="0" smtClean="0">
                <a:solidFill>
                  <a:schemeClr val="tx1">
                    <a:lumMod val="75000"/>
                    <a:lumOff val="25000"/>
                  </a:schemeClr>
                </a:solidFill>
                <a:latin typeface="+mn-ea"/>
              </a:rPr>
              <a:t>电灯泡</a:t>
            </a:r>
            <a:r>
              <a:rPr lang="en-US" altLang="zh-CN" sz="6000" dirty="0" smtClean="0">
                <a:solidFill>
                  <a:schemeClr val="tx1">
                    <a:lumMod val="75000"/>
                    <a:lumOff val="25000"/>
                  </a:schemeClr>
                </a:solidFill>
                <a:latin typeface="+mn-ea"/>
              </a:rPr>
              <a:t>【01;19:00】</a:t>
            </a:r>
          </a:p>
          <a:p>
            <a:r>
              <a:rPr lang="en-US" altLang="zh-CN" sz="6000" dirty="0" smtClean="0">
                <a:solidFill>
                  <a:schemeClr val="tx1">
                    <a:lumMod val="75000"/>
                    <a:lumOff val="25000"/>
                  </a:schemeClr>
                </a:solidFill>
                <a:latin typeface="+mn-ea"/>
              </a:rPr>
              <a:t>3</a:t>
            </a:r>
            <a:r>
              <a:rPr lang="zh-CN" altLang="en-US" sz="6000" dirty="0" smtClean="0">
                <a:solidFill>
                  <a:schemeClr val="tx1">
                    <a:lumMod val="75000"/>
                    <a:lumOff val="25000"/>
                  </a:schemeClr>
                </a:solidFill>
                <a:latin typeface="+mn-ea"/>
              </a:rPr>
              <a:t>交杯酒</a:t>
            </a:r>
            <a:endParaRPr lang="en-US" altLang="zh-CN" sz="6000" dirty="0" smtClean="0">
              <a:solidFill>
                <a:schemeClr val="tx1">
                  <a:lumMod val="75000"/>
                  <a:lumOff val="25000"/>
                </a:schemeClr>
              </a:solidFill>
              <a:latin typeface="+mn-ea"/>
            </a:endParaRPr>
          </a:p>
          <a:p>
            <a:r>
              <a:rPr lang="en-US" altLang="zh-CN" sz="6000" dirty="0" smtClean="0">
                <a:solidFill>
                  <a:schemeClr val="tx1">
                    <a:lumMod val="75000"/>
                    <a:lumOff val="25000"/>
                  </a:schemeClr>
                </a:solidFill>
                <a:latin typeface="+mn-ea"/>
              </a:rPr>
              <a:t>4</a:t>
            </a:r>
            <a:r>
              <a:rPr lang="zh-CN" altLang="en-US" sz="6000" dirty="0" smtClean="0">
                <a:solidFill>
                  <a:schemeClr val="tx1">
                    <a:lumMod val="75000"/>
                    <a:lumOff val="25000"/>
                  </a:schemeClr>
                </a:solidFill>
                <a:latin typeface="+mn-ea"/>
              </a:rPr>
              <a:t>健力宝</a:t>
            </a:r>
            <a:endParaRPr lang="en-US" altLang="zh-CN" sz="6000" dirty="0" smtClean="0">
              <a:solidFill>
                <a:schemeClr val="tx1">
                  <a:lumMod val="75000"/>
                  <a:lumOff val="25000"/>
                </a:schemeClr>
              </a:solidFill>
              <a:latin typeface="+mn-ea"/>
            </a:endParaRPr>
          </a:p>
          <a:p>
            <a:r>
              <a:rPr lang="en-US" altLang="zh-CN" sz="6000" dirty="0" smtClean="0">
                <a:solidFill>
                  <a:schemeClr val="tx1">
                    <a:lumMod val="75000"/>
                    <a:lumOff val="25000"/>
                  </a:schemeClr>
                </a:solidFill>
                <a:latin typeface="+mn-ea"/>
              </a:rPr>
              <a:t>5</a:t>
            </a:r>
            <a:r>
              <a:rPr lang="zh-CN" altLang="en-US" sz="6000" dirty="0" smtClean="0">
                <a:solidFill>
                  <a:schemeClr val="tx1">
                    <a:lumMod val="75000"/>
                    <a:lumOff val="25000"/>
                  </a:schemeClr>
                </a:solidFill>
                <a:latin typeface="+mn-ea"/>
              </a:rPr>
              <a:t>体位</a:t>
            </a:r>
            <a:r>
              <a:rPr lang="en-US" altLang="zh-CN" sz="6000" dirty="0" smtClean="0">
                <a:solidFill>
                  <a:schemeClr val="tx1">
                    <a:lumMod val="75000"/>
                    <a:lumOff val="25000"/>
                  </a:schemeClr>
                </a:solidFill>
                <a:latin typeface="+mn-ea"/>
              </a:rPr>
              <a:t>[02:05:00]</a:t>
            </a:r>
            <a:endParaRPr lang="zh-CN" altLang="en-US" sz="6000" dirty="0">
              <a:solidFill>
                <a:schemeClr val="tx1">
                  <a:lumMod val="75000"/>
                  <a:lumOff val="25000"/>
                </a:schemeClr>
              </a:solidFill>
              <a:latin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健力宝.jpg"/>
          <p:cNvPicPr>
            <a:picLocks noChangeAspect="1"/>
          </p:cNvPicPr>
          <p:nvPr/>
        </p:nvPicPr>
        <p:blipFill>
          <a:blip r:embed="rId2"/>
          <a:stretch>
            <a:fillRect/>
          </a:stretch>
        </p:blipFill>
        <p:spPr>
          <a:xfrm>
            <a:off x="0" y="0"/>
            <a:ext cx="6072198" cy="3420957"/>
          </a:xfrm>
          <a:prstGeom prst="rect">
            <a:avLst/>
          </a:prstGeom>
        </p:spPr>
      </p:pic>
      <p:pic>
        <p:nvPicPr>
          <p:cNvPr id="3" name="图片 2" descr="交杯酒.jpg"/>
          <p:cNvPicPr>
            <a:picLocks noChangeAspect="1"/>
          </p:cNvPicPr>
          <p:nvPr/>
        </p:nvPicPr>
        <p:blipFill>
          <a:blip r:embed="rId3"/>
          <a:stretch>
            <a:fillRect/>
          </a:stretch>
        </p:blipFill>
        <p:spPr>
          <a:xfrm>
            <a:off x="0" y="3643314"/>
            <a:ext cx="6000760" cy="321468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457200" y="274638"/>
            <a:ext cx="86868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CN" altLang="en-US" sz="4400" dirty="0" smtClean="0">
                <a:solidFill>
                  <a:srgbClr val="FF0000"/>
                </a:solidFill>
                <a:latin typeface="华文琥珀" pitchFamily="2" charset="-122"/>
                <a:ea typeface="华文琥珀" pitchFamily="2" charset="-122"/>
                <a:cs typeface="+mj-cs"/>
              </a:rPr>
              <a:t>地点</a:t>
            </a:r>
            <a:r>
              <a:rPr lang="en-US" altLang="zh-CN" sz="4400" dirty="0" smtClean="0">
                <a:solidFill>
                  <a:srgbClr val="FF0000"/>
                </a:solidFill>
                <a:latin typeface="华文琥珀" pitchFamily="2" charset="-122"/>
                <a:ea typeface="华文琥珀" pitchFamily="2" charset="-122"/>
                <a:cs typeface="+mj-cs"/>
              </a:rPr>
              <a:t>—</a:t>
            </a:r>
            <a:r>
              <a:rPr lang="zh-CN" altLang="en-US" sz="4400" dirty="0" smtClean="0">
                <a:solidFill>
                  <a:srgbClr val="FF0000"/>
                </a:solidFill>
                <a:latin typeface="华文琥珀" pitchFamily="2" charset="-122"/>
                <a:ea typeface="华文琥珀" pitchFamily="2" charset="-122"/>
                <a:cs typeface="+mj-cs"/>
              </a:rPr>
              <a:t>山西汾阳</a:t>
            </a:r>
            <a:r>
              <a:rPr lang="en-US" altLang="zh-CN" sz="4400" dirty="0" smtClean="0">
                <a:solidFill>
                  <a:srgbClr val="FF0000"/>
                </a:solidFill>
                <a:latin typeface="华文琥珀" pitchFamily="2" charset="-122"/>
                <a:ea typeface="华文琥珀" pitchFamily="2" charset="-122"/>
                <a:cs typeface="+mj-cs"/>
              </a:rPr>
              <a:t>—</a:t>
            </a:r>
            <a:r>
              <a:rPr lang="zh-CN" altLang="en-US" sz="4400" dirty="0" smtClean="0">
                <a:solidFill>
                  <a:srgbClr val="FF0000"/>
                </a:solidFill>
                <a:latin typeface="华文琥珀" pitchFamily="2" charset="-122"/>
                <a:ea typeface="华文琥珀" pitchFamily="2" charset="-122"/>
                <a:cs typeface="+mj-cs"/>
              </a:rPr>
              <a:t>贾樟柯的家乡</a:t>
            </a:r>
            <a:endParaRPr kumimoji="0" lang="zh-CN" altLang="en-US" sz="4400" b="0" i="0" u="none" strike="noStrike" kern="1200" cap="none" spc="0" normalizeH="0" baseline="0" noProof="0" dirty="0">
              <a:ln>
                <a:noFill/>
              </a:ln>
              <a:solidFill>
                <a:srgbClr val="FF0000"/>
              </a:solidFill>
              <a:effectLst/>
              <a:uLnTx/>
              <a:uFillTx/>
              <a:latin typeface="华文琥珀" pitchFamily="2" charset="-122"/>
              <a:ea typeface="华文琥珀" pitchFamily="2" charset="-122"/>
              <a:cs typeface="+mj-cs"/>
            </a:endParaRPr>
          </a:p>
        </p:txBody>
      </p:sp>
      <p:pic>
        <p:nvPicPr>
          <p:cNvPr id="3" name="图片 2" descr="吴城-汾阳.jpg"/>
          <p:cNvPicPr>
            <a:picLocks noChangeAspect="1"/>
          </p:cNvPicPr>
          <p:nvPr/>
        </p:nvPicPr>
        <p:blipFill>
          <a:blip r:embed="rId2"/>
          <a:stretch>
            <a:fillRect/>
          </a:stretch>
        </p:blipFill>
        <p:spPr>
          <a:xfrm>
            <a:off x="0" y="1142984"/>
            <a:ext cx="9129776" cy="514353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929718" cy="3539430"/>
          </a:xfrm>
          <a:prstGeom prst="rect">
            <a:avLst/>
          </a:prstGeom>
          <a:noFill/>
        </p:spPr>
        <p:txBody>
          <a:bodyPr wrap="square" rtlCol="0">
            <a:spAutoFit/>
          </a:bodyPr>
          <a:lstStyle/>
          <a:p>
            <a:r>
              <a:rPr lang="zh-CN" altLang="en-US" sz="3200" dirty="0" smtClean="0">
                <a:latin typeface="华文新魏" pitchFamily="2" charset="-122"/>
                <a:ea typeface="华文新魏" pitchFamily="2" charset="-122"/>
              </a:rPr>
              <a:t>崔明亮</a:t>
            </a:r>
            <a:r>
              <a:rPr lang="en-US" altLang="zh-CN" sz="3200" dirty="0" smtClean="0">
                <a:latin typeface="华文新魏" pitchFamily="2" charset="-122"/>
                <a:ea typeface="华文新魏" pitchFamily="2" charset="-122"/>
              </a:rPr>
              <a:t>——</a:t>
            </a:r>
            <a:r>
              <a:rPr lang="zh-CN" altLang="en-US" sz="3200" dirty="0" smtClean="0">
                <a:latin typeface="华文新魏" pitchFamily="2" charset="-122"/>
                <a:ea typeface="华文新魏" pitchFamily="2" charset="-122"/>
              </a:rPr>
              <a:t>的弟弟三明</a:t>
            </a:r>
            <a:r>
              <a:rPr lang="en-US" altLang="zh-CN" sz="3200" dirty="0" smtClean="0">
                <a:latin typeface="华文新魏" pitchFamily="2" charset="-122"/>
                <a:ea typeface="华文新魏" pitchFamily="2" charset="-122"/>
              </a:rPr>
              <a:t>——</a:t>
            </a:r>
            <a:r>
              <a:rPr lang="zh-CN" altLang="en-US" sz="3200" dirty="0" smtClean="0">
                <a:latin typeface="华文新魏" pitchFamily="2" charset="-122"/>
                <a:ea typeface="华文新魏" pitchFamily="2" charset="-122"/>
              </a:rPr>
              <a:t>的女儿文英</a:t>
            </a:r>
            <a:r>
              <a:rPr lang="en-US" altLang="zh-CN" sz="3200" dirty="0" smtClean="0">
                <a:latin typeface="华文新魏" pitchFamily="2" charset="-122"/>
                <a:ea typeface="华文新魏" pitchFamily="2" charset="-122"/>
              </a:rPr>
              <a:t>—</a:t>
            </a:r>
            <a:r>
              <a:rPr lang="zh-CN" altLang="en-US" sz="3200" dirty="0" smtClean="0">
                <a:solidFill>
                  <a:srgbClr val="FF0000"/>
                </a:solidFill>
                <a:latin typeface="华文新魏" pitchFamily="2" charset="-122"/>
                <a:ea typeface="华文新魏" pitchFamily="2" charset="-122"/>
              </a:rPr>
              <a:t>上学</a:t>
            </a:r>
            <a:endParaRPr lang="en-US" altLang="zh-CN" sz="3200" dirty="0" smtClean="0">
              <a:solidFill>
                <a:srgbClr val="FF0000"/>
              </a:solidFill>
              <a:latin typeface="华文新魏" pitchFamily="2" charset="-122"/>
              <a:ea typeface="华文新魏" pitchFamily="2" charset="-122"/>
            </a:endParaRPr>
          </a:p>
          <a:p>
            <a:endParaRPr lang="en-US" altLang="zh-CN" sz="3200" dirty="0" smtClean="0">
              <a:solidFill>
                <a:srgbClr val="FF0000"/>
              </a:solidFill>
              <a:latin typeface="华文新魏" pitchFamily="2" charset="-122"/>
              <a:ea typeface="华文新魏" pitchFamily="2" charset="-122"/>
            </a:endParaRPr>
          </a:p>
          <a:p>
            <a:endParaRPr lang="en-US" altLang="zh-CN" sz="3200" dirty="0" smtClean="0">
              <a:solidFill>
                <a:srgbClr val="FF0000"/>
              </a:solidFill>
              <a:latin typeface="华文新魏" pitchFamily="2" charset="-122"/>
              <a:ea typeface="华文新魏" pitchFamily="2" charset="-122"/>
            </a:endParaRPr>
          </a:p>
          <a:p>
            <a:r>
              <a:rPr lang="en-US" altLang="zh-CN" sz="3200" dirty="0" smtClean="0">
                <a:latin typeface="华文新魏" pitchFamily="2" charset="-122"/>
                <a:ea typeface="华文新魏" pitchFamily="2" charset="-122"/>
              </a:rPr>
              <a:t>1</a:t>
            </a:r>
            <a:r>
              <a:rPr lang="zh-CN" altLang="en-US" sz="3200" dirty="0" smtClean="0">
                <a:latin typeface="华文新魏" pitchFamily="2" charset="-122"/>
                <a:ea typeface="华文新魏" pitchFamily="2" charset="-122"/>
              </a:rPr>
              <a:t>关于上学的冲突</a:t>
            </a:r>
            <a:r>
              <a:rPr lang="en-US" altLang="zh-CN" sz="3200" dirty="0" smtClean="0">
                <a:latin typeface="华文新魏" pitchFamily="2" charset="-122"/>
                <a:ea typeface="华文新魏" pitchFamily="2" charset="-122"/>
              </a:rPr>
              <a:t>【01</a:t>
            </a:r>
            <a:r>
              <a:rPr lang="zh-CN" altLang="en-US" sz="3200" dirty="0" smtClean="0">
                <a:latin typeface="华文新魏" pitchFamily="2" charset="-122"/>
                <a:ea typeface="华文新魏" pitchFamily="2" charset="-122"/>
              </a:rPr>
              <a:t>：</a:t>
            </a:r>
            <a:r>
              <a:rPr lang="en-US" altLang="zh-CN" sz="3200" dirty="0" smtClean="0">
                <a:latin typeface="华文新魏" pitchFamily="2" charset="-122"/>
                <a:ea typeface="华文新魏" pitchFamily="2" charset="-122"/>
              </a:rPr>
              <a:t>18</a:t>
            </a:r>
            <a:r>
              <a:rPr lang="zh-CN" altLang="en-US" sz="3200" dirty="0" smtClean="0">
                <a:latin typeface="华文新魏" pitchFamily="2" charset="-122"/>
                <a:ea typeface="华文新魏" pitchFamily="2" charset="-122"/>
              </a:rPr>
              <a:t>：</a:t>
            </a:r>
            <a:r>
              <a:rPr lang="en-US" altLang="zh-CN" sz="3200" dirty="0" smtClean="0">
                <a:latin typeface="华文新魏" pitchFamily="2" charset="-122"/>
                <a:ea typeface="华文新魏" pitchFamily="2" charset="-122"/>
              </a:rPr>
              <a:t>30】</a:t>
            </a:r>
          </a:p>
          <a:p>
            <a:r>
              <a:rPr lang="en-US" altLang="zh-CN" sz="3200" dirty="0" smtClean="0">
                <a:latin typeface="华文新魏" pitchFamily="2" charset="-122"/>
                <a:ea typeface="华文新魏" pitchFamily="2" charset="-122"/>
              </a:rPr>
              <a:t>2</a:t>
            </a:r>
            <a:r>
              <a:rPr lang="zh-CN" altLang="en-US" sz="3200" dirty="0" smtClean="0">
                <a:latin typeface="华文新魏" pitchFamily="2" charset="-122"/>
                <a:ea typeface="华文新魏" pitchFamily="2" charset="-122"/>
              </a:rPr>
              <a:t>三明签生死合同打工</a:t>
            </a:r>
            <a:r>
              <a:rPr lang="en-US" altLang="zh-CN" sz="3200" dirty="0" smtClean="0">
                <a:latin typeface="华文新魏" pitchFamily="2" charset="-122"/>
                <a:ea typeface="华文新魏" pitchFamily="2" charset="-122"/>
              </a:rPr>
              <a:t>【01</a:t>
            </a:r>
            <a:r>
              <a:rPr lang="zh-CN" altLang="en-US" sz="3200" dirty="0" smtClean="0">
                <a:latin typeface="华文新魏" pitchFamily="2" charset="-122"/>
                <a:ea typeface="华文新魏" pitchFamily="2" charset="-122"/>
              </a:rPr>
              <a:t>：</a:t>
            </a:r>
            <a:r>
              <a:rPr lang="en-US" altLang="zh-CN" sz="3200" dirty="0" smtClean="0">
                <a:latin typeface="华文新魏" pitchFamily="2" charset="-122"/>
                <a:ea typeface="华文新魏" pitchFamily="2" charset="-122"/>
              </a:rPr>
              <a:t>26</a:t>
            </a:r>
            <a:r>
              <a:rPr lang="zh-CN" altLang="en-US" sz="3200" dirty="0" smtClean="0">
                <a:latin typeface="华文新魏" pitchFamily="2" charset="-122"/>
                <a:ea typeface="华文新魏" pitchFamily="2" charset="-122"/>
              </a:rPr>
              <a:t>：</a:t>
            </a:r>
            <a:r>
              <a:rPr lang="en-US" altLang="zh-CN" sz="3200" dirty="0" smtClean="0">
                <a:latin typeface="华文新魏" pitchFamily="2" charset="-122"/>
                <a:ea typeface="华文新魏" pitchFamily="2" charset="-122"/>
              </a:rPr>
              <a:t>20】</a:t>
            </a:r>
          </a:p>
          <a:p>
            <a:r>
              <a:rPr lang="en-US" altLang="zh-CN" sz="3200" dirty="0" smtClean="0">
                <a:latin typeface="华文新魏" pitchFamily="2" charset="-122"/>
                <a:ea typeface="华文新魏" pitchFamily="2" charset="-122"/>
              </a:rPr>
              <a:t>3</a:t>
            </a:r>
            <a:r>
              <a:rPr lang="zh-CN" altLang="en-US" sz="3200" dirty="0" smtClean="0">
                <a:latin typeface="华文新魏" pitchFamily="2" charset="-122"/>
                <a:ea typeface="华文新魏" pitchFamily="2" charset="-122"/>
              </a:rPr>
              <a:t>三明托崔明亮带钱</a:t>
            </a:r>
            <a:r>
              <a:rPr lang="en-US" altLang="zh-CN" sz="3200" dirty="0" smtClean="0">
                <a:latin typeface="华文新魏" pitchFamily="2" charset="-122"/>
                <a:ea typeface="华文新魏" pitchFamily="2" charset="-122"/>
              </a:rPr>
              <a:t>【01</a:t>
            </a:r>
            <a:r>
              <a:rPr lang="zh-CN" altLang="en-US" sz="3200" dirty="0" smtClean="0">
                <a:latin typeface="华文新魏" pitchFamily="2" charset="-122"/>
                <a:ea typeface="华文新魏" pitchFamily="2" charset="-122"/>
              </a:rPr>
              <a:t>：</a:t>
            </a:r>
            <a:r>
              <a:rPr lang="en-US" altLang="zh-CN" sz="3200" dirty="0" smtClean="0">
                <a:latin typeface="华文新魏" pitchFamily="2" charset="-122"/>
                <a:ea typeface="华文新魏" pitchFamily="2" charset="-122"/>
              </a:rPr>
              <a:t>30</a:t>
            </a:r>
            <a:r>
              <a:rPr lang="zh-CN" altLang="en-US" sz="3200" dirty="0" smtClean="0">
                <a:latin typeface="华文新魏" pitchFamily="2" charset="-122"/>
                <a:ea typeface="华文新魏" pitchFamily="2" charset="-122"/>
              </a:rPr>
              <a:t>：</a:t>
            </a:r>
            <a:r>
              <a:rPr lang="en-US" altLang="zh-CN" sz="3200" dirty="0" smtClean="0">
                <a:latin typeface="华文新魏" pitchFamily="2" charset="-122"/>
                <a:ea typeface="华文新魏" pitchFamily="2" charset="-122"/>
              </a:rPr>
              <a:t>10】</a:t>
            </a:r>
          </a:p>
          <a:p>
            <a:r>
              <a:rPr lang="en-US" altLang="zh-CN" sz="3200" dirty="0" smtClean="0">
                <a:latin typeface="华文新魏" pitchFamily="2" charset="-122"/>
                <a:ea typeface="华文新魏" pitchFamily="2" charset="-122"/>
              </a:rPr>
              <a:t>4</a:t>
            </a:r>
            <a:r>
              <a:rPr lang="zh-CN" altLang="en-US" sz="3200" dirty="0" smtClean="0">
                <a:latin typeface="华文新魏" pitchFamily="2" charset="-122"/>
                <a:ea typeface="华文新魏" pitchFamily="2" charset="-122"/>
              </a:rPr>
              <a:t>三明给文英钱</a:t>
            </a:r>
            <a:r>
              <a:rPr lang="en-US" altLang="zh-CN" sz="3200" dirty="0" smtClean="0">
                <a:latin typeface="华文新魏" pitchFamily="2" charset="-122"/>
                <a:ea typeface="华文新魏" pitchFamily="2" charset="-122"/>
              </a:rPr>
              <a:t>【01</a:t>
            </a:r>
            <a:r>
              <a:rPr lang="zh-CN" altLang="en-US" sz="3200" dirty="0" smtClean="0">
                <a:latin typeface="华文新魏" pitchFamily="2" charset="-122"/>
                <a:ea typeface="华文新魏" pitchFamily="2" charset="-122"/>
              </a:rPr>
              <a:t>：</a:t>
            </a:r>
            <a:r>
              <a:rPr lang="en-US" altLang="zh-CN" sz="3200" dirty="0" smtClean="0">
                <a:latin typeface="华文新魏" pitchFamily="2" charset="-122"/>
                <a:ea typeface="华文新魏" pitchFamily="2" charset="-122"/>
              </a:rPr>
              <a:t>47:05】</a:t>
            </a:r>
            <a:endParaRPr lang="zh-CN" altLang="en-US" sz="3200" dirty="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1214422"/>
            <a:ext cx="2236510" cy="3539430"/>
          </a:xfrm>
          <a:prstGeom prst="rect">
            <a:avLst/>
          </a:prstGeom>
          <a:noFill/>
        </p:spPr>
        <p:txBody>
          <a:bodyPr wrap="square" rtlCol="0">
            <a:spAutoFit/>
          </a:bodyPr>
          <a:lstStyle/>
          <a:p>
            <a:r>
              <a:rPr lang="zh-CN" altLang="en-US" sz="3200" dirty="0" smtClean="0">
                <a:effectLst>
                  <a:outerShdw blurRad="50800" dist="50800" dir="5400000" algn="ctr" rotWithShape="0">
                    <a:srgbClr val="000000">
                      <a:alpha val="99000"/>
                    </a:srgbClr>
                  </a:outerShdw>
                </a:effectLst>
              </a:rPr>
              <a:t>背景声音：</a:t>
            </a:r>
            <a:endParaRPr lang="en-US" altLang="zh-CN" sz="3200" dirty="0" smtClean="0">
              <a:effectLst>
                <a:outerShdw blurRad="50800" dist="50800" dir="5400000" algn="ctr" rotWithShape="0">
                  <a:srgbClr val="000000">
                    <a:alpha val="99000"/>
                  </a:srgbClr>
                </a:outerShdw>
              </a:effectLst>
            </a:endParaRPr>
          </a:p>
          <a:p>
            <a:endParaRPr lang="en-US" altLang="zh-CN" sz="3200" dirty="0" smtClean="0">
              <a:effectLst>
                <a:outerShdw blurRad="50800" dist="50800" dir="5400000" algn="ctr" rotWithShape="0">
                  <a:srgbClr val="000000">
                    <a:alpha val="99000"/>
                  </a:srgbClr>
                </a:outerShdw>
              </a:effectLst>
            </a:endParaRPr>
          </a:p>
          <a:p>
            <a:r>
              <a:rPr lang="en-US" altLang="zh-CN" sz="3200" dirty="0" smtClean="0">
                <a:effectLst>
                  <a:outerShdw blurRad="50800" dist="50800" dir="5400000" algn="ctr" rotWithShape="0">
                    <a:srgbClr val="000000">
                      <a:alpha val="99000"/>
                    </a:srgbClr>
                  </a:outerShdw>
                </a:effectLst>
              </a:rPr>
              <a:t>1</a:t>
            </a:r>
            <a:r>
              <a:rPr lang="zh-CN" altLang="en-US" sz="3200" dirty="0" smtClean="0">
                <a:effectLst>
                  <a:outerShdw blurRad="50800" dist="50800" dir="5400000" algn="ctr" rotWithShape="0">
                    <a:srgbClr val="000000">
                      <a:alpha val="99000"/>
                    </a:srgbClr>
                  </a:outerShdw>
                </a:effectLst>
                <a:latin typeface="+mj-lt"/>
              </a:rPr>
              <a:t>广播</a:t>
            </a:r>
            <a:endParaRPr lang="en-US" altLang="zh-CN" sz="3200" dirty="0" smtClean="0">
              <a:effectLst>
                <a:outerShdw blurRad="50800" dist="50800" dir="5400000" algn="ctr" rotWithShape="0">
                  <a:srgbClr val="000000">
                    <a:alpha val="99000"/>
                  </a:srgbClr>
                </a:outerShdw>
              </a:effectLst>
              <a:latin typeface="+mj-lt"/>
            </a:endParaRPr>
          </a:p>
          <a:p>
            <a:endParaRPr lang="en-US" altLang="zh-CN" sz="3200" dirty="0" smtClean="0">
              <a:effectLst>
                <a:outerShdw blurRad="50800" dist="50800" dir="5400000" algn="ctr" rotWithShape="0">
                  <a:srgbClr val="000000">
                    <a:alpha val="99000"/>
                  </a:srgbClr>
                </a:outerShdw>
              </a:effectLst>
              <a:latin typeface="+mj-lt"/>
            </a:endParaRPr>
          </a:p>
          <a:p>
            <a:r>
              <a:rPr lang="en-US" altLang="zh-CN" sz="3200" dirty="0" smtClean="0">
                <a:effectLst>
                  <a:outerShdw blurRad="50800" dist="50800" dir="5400000" algn="ctr" rotWithShape="0">
                    <a:srgbClr val="000000">
                      <a:alpha val="99000"/>
                    </a:srgbClr>
                  </a:outerShdw>
                </a:effectLst>
                <a:latin typeface="+mj-lt"/>
              </a:rPr>
              <a:t>2</a:t>
            </a:r>
            <a:r>
              <a:rPr lang="zh-CN" altLang="en-US" sz="3200" dirty="0" smtClean="0">
                <a:effectLst>
                  <a:outerShdw blurRad="50800" dist="50800" dir="5400000" algn="ctr" rotWithShape="0">
                    <a:srgbClr val="000000">
                      <a:alpha val="99000"/>
                    </a:srgbClr>
                  </a:outerShdw>
                </a:effectLst>
                <a:latin typeface="+mj-lt"/>
              </a:rPr>
              <a:t>歌曲</a:t>
            </a:r>
            <a:endParaRPr lang="en-US" altLang="zh-CN" sz="3200" dirty="0" smtClean="0">
              <a:effectLst>
                <a:outerShdw blurRad="50800" dist="50800" dir="5400000" algn="ctr" rotWithShape="0">
                  <a:srgbClr val="000000">
                    <a:alpha val="99000"/>
                  </a:srgbClr>
                </a:outerShdw>
              </a:effectLst>
              <a:latin typeface="+mj-lt"/>
            </a:endParaRPr>
          </a:p>
          <a:p>
            <a:endParaRPr lang="en-US" altLang="zh-CN" sz="3200" dirty="0" smtClean="0">
              <a:effectLst>
                <a:outerShdw blurRad="50800" dist="50800" dir="5400000" algn="ctr" rotWithShape="0">
                  <a:srgbClr val="000000">
                    <a:alpha val="99000"/>
                  </a:srgbClr>
                </a:outerShdw>
              </a:effectLst>
              <a:latin typeface="+mj-lt"/>
            </a:endParaRPr>
          </a:p>
          <a:p>
            <a:r>
              <a:rPr lang="en-US" altLang="zh-CN" sz="3200" dirty="0" smtClean="0">
                <a:effectLst>
                  <a:outerShdw blurRad="50800" dist="50800" dir="5400000" algn="ctr" rotWithShape="0">
                    <a:srgbClr val="000000">
                      <a:alpha val="99000"/>
                    </a:srgbClr>
                  </a:outerShdw>
                </a:effectLst>
                <a:latin typeface="+mj-lt"/>
              </a:rPr>
              <a:t>3</a:t>
            </a:r>
            <a:r>
              <a:rPr lang="zh-CN" altLang="en-US" sz="3200" dirty="0" smtClean="0">
                <a:effectLst>
                  <a:outerShdw blurRad="50800" dist="50800" dir="5400000" algn="ctr" rotWithShape="0">
                    <a:srgbClr val="000000">
                      <a:alpha val="99000"/>
                    </a:srgbClr>
                  </a:outerShdw>
                </a:effectLst>
                <a:latin typeface="+mj-lt"/>
              </a:rPr>
              <a:t>英语</a:t>
            </a:r>
            <a:endParaRPr lang="en-US" altLang="zh-CN" sz="3200" dirty="0" smtClean="0">
              <a:effectLst>
                <a:outerShdw blurRad="50800" dist="50800" dir="5400000" algn="ctr" rotWithShape="0">
                  <a:srgbClr val="000000">
                    <a:alpha val="99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642918"/>
            <a:ext cx="4708340" cy="4832092"/>
          </a:xfrm>
          <a:prstGeom prst="rect">
            <a:avLst/>
          </a:prstGeom>
          <a:noFill/>
        </p:spPr>
        <p:txBody>
          <a:bodyPr wrap="none" rtlCol="0">
            <a:spAutoFit/>
          </a:bodyPr>
          <a:lstStyle/>
          <a:p>
            <a:r>
              <a:rPr lang="zh-CN" altLang="en-US" sz="4400" dirty="0" smtClean="0">
                <a:latin typeface="华文新魏" pitchFamily="2" charset="-122"/>
                <a:ea typeface="华文新魏" pitchFamily="2" charset="-122"/>
              </a:rPr>
              <a:t>来看</a:t>
            </a:r>
            <a:r>
              <a:rPr lang="en-US" altLang="zh-CN" sz="4400" dirty="0" smtClean="0">
                <a:latin typeface="华文新魏" pitchFamily="2" charset="-122"/>
                <a:ea typeface="华文新魏" pitchFamily="2" charset="-122"/>
              </a:rPr>
              <a:t>3</a:t>
            </a:r>
            <a:r>
              <a:rPr lang="zh-CN" altLang="en-US" sz="4400" dirty="0" smtClean="0">
                <a:latin typeface="华文新魏" pitchFamily="2" charset="-122"/>
                <a:ea typeface="华文新魏" pitchFamily="2" charset="-122"/>
              </a:rPr>
              <a:t>个细节</a:t>
            </a:r>
            <a:endParaRPr lang="en-US" altLang="zh-CN" sz="4400" dirty="0" smtClean="0">
              <a:latin typeface="华文新魏" pitchFamily="2" charset="-122"/>
              <a:ea typeface="华文新魏" pitchFamily="2" charset="-122"/>
            </a:endParaRPr>
          </a:p>
          <a:p>
            <a:endParaRPr lang="en-US" altLang="zh-CN" sz="4400" dirty="0" smtClean="0">
              <a:latin typeface="华文新魏" pitchFamily="2" charset="-122"/>
              <a:ea typeface="华文新魏" pitchFamily="2" charset="-122"/>
            </a:endParaRPr>
          </a:p>
          <a:p>
            <a:r>
              <a:rPr lang="en-US" altLang="zh-CN" sz="4400" dirty="0" smtClean="0">
                <a:latin typeface="华文新魏" pitchFamily="2" charset="-122"/>
                <a:ea typeface="华文新魏" pitchFamily="2" charset="-122"/>
              </a:rPr>
              <a:t>1【01</a:t>
            </a:r>
            <a:r>
              <a:rPr lang="zh-CN" altLang="en-US" sz="4400" dirty="0" smtClean="0">
                <a:latin typeface="华文新魏" pitchFamily="2" charset="-122"/>
                <a:ea typeface="华文新魏" pitchFamily="2" charset="-122"/>
              </a:rPr>
              <a:t>：</a:t>
            </a:r>
            <a:r>
              <a:rPr lang="en-US" altLang="zh-CN" sz="4400" dirty="0" smtClean="0">
                <a:latin typeface="华文新魏" pitchFamily="2" charset="-122"/>
                <a:ea typeface="华文新魏" pitchFamily="2" charset="-122"/>
              </a:rPr>
              <a:t>12</a:t>
            </a:r>
            <a:r>
              <a:rPr lang="zh-CN" altLang="en-US" sz="4400" dirty="0" smtClean="0">
                <a:latin typeface="华文新魏" pitchFamily="2" charset="-122"/>
                <a:ea typeface="华文新魏" pitchFamily="2" charset="-122"/>
              </a:rPr>
              <a:t>：</a:t>
            </a:r>
            <a:r>
              <a:rPr lang="en-US" altLang="zh-CN" sz="4400" dirty="0" smtClean="0">
                <a:latin typeface="华文新魏" pitchFamily="2" charset="-122"/>
                <a:ea typeface="华文新魏" pitchFamily="2" charset="-122"/>
              </a:rPr>
              <a:t>00】</a:t>
            </a:r>
          </a:p>
          <a:p>
            <a:r>
              <a:rPr lang="en-US" altLang="zh-CN" sz="4400" dirty="0" smtClean="0">
                <a:latin typeface="华文新魏" pitchFamily="2" charset="-122"/>
                <a:ea typeface="华文新魏" pitchFamily="2" charset="-122"/>
              </a:rPr>
              <a:t>2【02</a:t>
            </a:r>
            <a:r>
              <a:rPr lang="zh-CN" altLang="en-US" sz="4400" dirty="0" smtClean="0">
                <a:latin typeface="华文新魏" pitchFamily="2" charset="-122"/>
                <a:ea typeface="华文新魏" pitchFamily="2" charset="-122"/>
              </a:rPr>
              <a:t>：</a:t>
            </a:r>
            <a:r>
              <a:rPr lang="en-US" altLang="zh-CN" sz="4400" dirty="0" smtClean="0">
                <a:latin typeface="华文新魏" pitchFamily="2" charset="-122"/>
                <a:ea typeface="华文新魏" pitchFamily="2" charset="-122"/>
              </a:rPr>
              <a:t>15</a:t>
            </a:r>
            <a:r>
              <a:rPr lang="zh-CN" altLang="en-US" sz="4400" dirty="0" smtClean="0">
                <a:latin typeface="华文新魏" pitchFamily="2" charset="-122"/>
                <a:ea typeface="华文新魏" pitchFamily="2" charset="-122"/>
              </a:rPr>
              <a:t>：</a:t>
            </a:r>
            <a:r>
              <a:rPr lang="en-US" altLang="zh-CN" sz="4400" dirty="0" smtClean="0">
                <a:latin typeface="华文新魏" pitchFamily="2" charset="-122"/>
                <a:ea typeface="华文新魏" pitchFamily="2" charset="-122"/>
              </a:rPr>
              <a:t>00】</a:t>
            </a:r>
          </a:p>
          <a:p>
            <a:r>
              <a:rPr lang="en-US" altLang="zh-CN" sz="4400" dirty="0" smtClean="0">
                <a:latin typeface="华文新魏" pitchFamily="2" charset="-122"/>
                <a:ea typeface="华文新魏" pitchFamily="2" charset="-122"/>
              </a:rPr>
              <a:t>  【00</a:t>
            </a:r>
            <a:r>
              <a:rPr lang="zh-CN" altLang="en-US" sz="4400" dirty="0" smtClean="0">
                <a:latin typeface="华文新魏" pitchFamily="2" charset="-122"/>
                <a:ea typeface="华文新魏" pitchFamily="2" charset="-122"/>
              </a:rPr>
              <a:t>：</a:t>
            </a:r>
            <a:r>
              <a:rPr lang="en-US" altLang="zh-CN" sz="4400" dirty="0" smtClean="0">
                <a:latin typeface="华文新魏" pitchFamily="2" charset="-122"/>
                <a:ea typeface="华文新魏" pitchFamily="2" charset="-122"/>
              </a:rPr>
              <a:t>07</a:t>
            </a:r>
            <a:r>
              <a:rPr lang="zh-CN" altLang="en-US" sz="4400" dirty="0" smtClean="0">
                <a:latin typeface="华文新魏" pitchFamily="2" charset="-122"/>
                <a:ea typeface="华文新魏" pitchFamily="2" charset="-122"/>
              </a:rPr>
              <a:t>：</a:t>
            </a:r>
            <a:r>
              <a:rPr lang="en-US" altLang="zh-CN" sz="4400" dirty="0" smtClean="0">
                <a:latin typeface="华文新魏" pitchFamily="2" charset="-122"/>
                <a:ea typeface="华文新魏" pitchFamily="2" charset="-122"/>
              </a:rPr>
              <a:t>30】</a:t>
            </a:r>
          </a:p>
          <a:p>
            <a:r>
              <a:rPr lang="en-US" altLang="zh-CN" sz="4400" dirty="0" smtClean="0">
                <a:latin typeface="华文新魏" pitchFamily="2" charset="-122"/>
                <a:ea typeface="华文新魏" pitchFamily="2" charset="-122"/>
              </a:rPr>
              <a:t>3【02</a:t>
            </a:r>
            <a:r>
              <a:rPr lang="zh-CN" altLang="en-US" sz="4400" dirty="0" smtClean="0">
                <a:latin typeface="华文新魏" pitchFamily="2" charset="-122"/>
                <a:ea typeface="华文新魏" pitchFamily="2" charset="-122"/>
              </a:rPr>
              <a:t>：</a:t>
            </a:r>
            <a:r>
              <a:rPr lang="en-US" altLang="zh-CN" sz="4400" dirty="0" smtClean="0">
                <a:latin typeface="华文新魏" pitchFamily="2" charset="-122"/>
                <a:ea typeface="华文新魏" pitchFamily="2" charset="-122"/>
              </a:rPr>
              <a:t>32</a:t>
            </a:r>
            <a:r>
              <a:rPr lang="zh-CN" altLang="en-US" sz="4400" dirty="0" smtClean="0">
                <a:latin typeface="华文新魏" pitchFamily="2" charset="-122"/>
                <a:ea typeface="华文新魏" pitchFamily="2" charset="-122"/>
              </a:rPr>
              <a:t>：</a:t>
            </a:r>
            <a:r>
              <a:rPr lang="en-US" altLang="zh-CN" sz="4400" dirty="0" smtClean="0">
                <a:latin typeface="华文新魏" pitchFamily="2" charset="-122"/>
                <a:ea typeface="华文新魏" pitchFamily="2" charset="-122"/>
              </a:rPr>
              <a:t>40】</a:t>
            </a:r>
          </a:p>
          <a:p>
            <a:r>
              <a:rPr lang="en-US" altLang="zh-CN" sz="4400" dirty="0" smtClean="0">
                <a:latin typeface="华文新魏" pitchFamily="2" charset="-122"/>
                <a:ea typeface="华文新魏" pitchFamily="2" charset="-122"/>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02674" y="714356"/>
            <a:ext cx="56623193" cy="646331"/>
          </a:xfrm>
          <a:prstGeom prst="rect">
            <a:avLst/>
          </a:prstGeom>
          <a:noFill/>
        </p:spPr>
        <p:txBody>
          <a:bodyPr wrap="none" rtlCol="0">
            <a:spAutoFit/>
          </a:bodyPr>
          <a:lstStyle/>
          <a:p>
            <a:r>
              <a:rPr lang="zh-CN" altLang="en-US" dirty="0" smtClean="0"/>
              <a:t>　</a:t>
            </a:r>
            <a:r>
              <a:rPr lang="en-US" altLang="zh-CN" dirty="0" smtClean="0"/>
              <a:t>《</a:t>
            </a:r>
            <a:r>
              <a:rPr lang="zh-CN" altLang="en-US" dirty="0" smtClean="0"/>
              <a:t>站台</a:t>
            </a:r>
            <a:r>
              <a:rPr lang="en-US" altLang="zh-CN" dirty="0" smtClean="0"/>
              <a:t>》</a:t>
            </a:r>
            <a:r>
              <a:rPr lang="zh-CN" altLang="en-US" dirty="0" smtClean="0"/>
              <a:t>是一次回忆与诉说。大喇叭在车站广播通缉令</a:t>
            </a:r>
            <a:r>
              <a:rPr lang="en-US" altLang="zh-CN" dirty="0" smtClean="0"/>
              <a:t>:“</a:t>
            </a:r>
            <a:r>
              <a:rPr lang="zh-CN" altLang="en-US" dirty="0" smtClean="0"/>
              <a:t>盛志民，男，</a:t>
            </a:r>
            <a:r>
              <a:rPr lang="en-US" altLang="zh-CN" dirty="0" smtClean="0"/>
              <a:t>xx</a:t>
            </a:r>
            <a:r>
              <a:rPr lang="zh-CN" altLang="en-US" dirty="0" smtClean="0"/>
              <a:t>岁，身高</a:t>
            </a:r>
            <a:r>
              <a:rPr lang="en-US" altLang="zh-CN" dirty="0" smtClean="0"/>
              <a:t>xx</a:t>
            </a:r>
            <a:r>
              <a:rPr lang="zh-CN" altLang="en-US" dirty="0" smtClean="0"/>
              <a:t>，</a:t>
            </a:r>
            <a:r>
              <a:rPr lang="en-US" altLang="zh-CN" dirty="0" smtClean="0"/>
              <a:t>xx</a:t>
            </a:r>
            <a:r>
              <a:rPr lang="zh-CN" altLang="en-US" dirty="0" smtClean="0"/>
              <a:t>口音，精通法语”。盛志民其实是他的制片主任，另外一个被通缉的余力为是他的摄影师，而站台的墙上写着“打死贾樟柯”，不仔细就漏过去了。这就是个心血来潮的恶搞么？也许，但也许他的意思是：这些事件都和他相关，和我们自己相关，却仅仅是隐藏在背景里，不内省的人就忽略了。其实中国的一切变革都和大部分具体个人无关，大部分人既轮不上发财，也轮不上受难，但并非因此就真的无关了，那些关联就像这些背景上的声音和杂乱模糊的粉笔字迹。 </a:t>
            </a:r>
            <a:br>
              <a:rPr lang="zh-CN" altLang="en-US" dirty="0" smtClean="0"/>
            </a:br>
            <a:r>
              <a:rPr lang="zh-CN" altLang="en-US" dirty="0" smtClean="0"/>
              <a:t>　　理想与现实，一定是分开的两条岔道吗？哪一条路上的人更坚强？这里头，其实是有一个悖论在的。现实是一个巨大 的洪流，包括着崔明亮与尹瑞娟，钟萍与张军，贾樟柯与三明，赵涛与周强，还有观众，无数的人，和事。理想在哪里？站台不曾出现，它也许只是一个象征，一个无法到达的终点。 </a:t>
            </a:r>
            <a:endParaRPr lang="zh-CN" altLang="en-US" dirty="0"/>
          </a:p>
        </p:txBody>
      </p:sp>
      <p:sp>
        <p:nvSpPr>
          <p:cNvPr id="3" name="TextBox 2"/>
          <p:cNvSpPr txBox="1"/>
          <p:nvPr/>
        </p:nvSpPr>
        <p:spPr>
          <a:xfrm>
            <a:off x="0" y="230667"/>
            <a:ext cx="6038833" cy="769441"/>
          </a:xfrm>
          <a:prstGeom prst="rect">
            <a:avLst/>
          </a:prstGeom>
          <a:noFill/>
        </p:spPr>
        <p:txBody>
          <a:bodyPr wrap="none" rtlCol="0">
            <a:spAutoFit/>
          </a:bodyPr>
          <a:lstStyle/>
          <a:p>
            <a:r>
              <a:rPr lang="zh-CN" altLang="en-US" sz="4400" dirty="0" smtClean="0">
                <a:latin typeface="华文新魏" pitchFamily="2" charset="-122"/>
                <a:ea typeface="华文新魏" pitchFamily="2" charset="-122"/>
              </a:rPr>
              <a:t>细节 </a:t>
            </a:r>
            <a:r>
              <a:rPr lang="en-US" altLang="zh-CN" sz="4400" dirty="0" smtClean="0">
                <a:latin typeface="华文新魏" pitchFamily="2" charset="-122"/>
                <a:ea typeface="华文新魏" pitchFamily="2" charset="-122"/>
              </a:rPr>
              <a:t>1 </a:t>
            </a:r>
            <a:r>
              <a:rPr lang="zh-CN" altLang="en-US" sz="4400" dirty="0" smtClean="0">
                <a:latin typeface="华文新魏" pitchFamily="2" charset="-122"/>
                <a:ea typeface="华文新魏" pitchFamily="2" charset="-122"/>
              </a:rPr>
              <a:t>站台 打死 贾樟柯</a:t>
            </a:r>
            <a:endParaRPr lang="zh-CN" altLang="en-US" sz="4400" dirty="0">
              <a:latin typeface="华文新魏" pitchFamily="2" charset="-122"/>
              <a:ea typeface="华文新魏" pitchFamily="2" charset="-122"/>
            </a:endParaRPr>
          </a:p>
        </p:txBody>
      </p:sp>
      <p:pic>
        <p:nvPicPr>
          <p:cNvPr id="4" name="图片 3" descr="站台。打死贾樟柯.jpg"/>
          <p:cNvPicPr>
            <a:picLocks noChangeAspect="1"/>
          </p:cNvPicPr>
          <p:nvPr/>
        </p:nvPicPr>
        <p:blipFill>
          <a:blip r:embed="rId2"/>
          <a:stretch>
            <a:fillRect/>
          </a:stretch>
        </p:blipFill>
        <p:spPr>
          <a:xfrm>
            <a:off x="0" y="1428735"/>
            <a:ext cx="9144000" cy="515154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http://www.douban.com/lpic/s1447126.jpg"/>
          <p:cNvPicPr/>
          <p:nvPr/>
        </p:nvPicPr>
        <p:blipFill>
          <a:blip r:embed="rId2"/>
          <a:srcRect/>
          <a:stretch>
            <a:fillRect/>
          </a:stretch>
        </p:blipFill>
        <p:spPr bwMode="auto">
          <a:xfrm>
            <a:off x="0" y="0"/>
            <a:ext cx="4643438" cy="6858000"/>
          </a:xfrm>
          <a:prstGeom prst="rect">
            <a:avLst/>
          </a:prstGeom>
          <a:noFill/>
          <a:ln w="9525">
            <a:noFill/>
            <a:miter lim="800000"/>
            <a:headEnd/>
            <a:tailEnd/>
          </a:ln>
        </p:spPr>
      </p:pic>
      <p:pic>
        <p:nvPicPr>
          <p:cNvPr id="5" name="图片 4" descr="http://img1.mtime.com/pi/d/2005/30/2005717141331.5550863.jpg">
            <a:hlinkClick r:id="rId3"/>
          </p:cNvPr>
          <p:cNvPicPr/>
          <p:nvPr/>
        </p:nvPicPr>
        <p:blipFill>
          <a:blip r:embed="rId4"/>
          <a:srcRect/>
          <a:stretch>
            <a:fillRect/>
          </a:stretch>
        </p:blipFill>
        <p:spPr bwMode="auto">
          <a:xfrm>
            <a:off x="4643438" y="0"/>
            <a:ext cx="450056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715140" cy="769441"/>
          </a:xfrm>
          <a:prstGeom prst="rect">
            <a:avLst/>
          </a:prstGeom>
          <a:noFill/>
        </p:spPr>
        <p:txBody>
          <a:bodyPr wrap="square" rtlCol="0">
            <a:spAutoFit/>
          </a:bodyPr>
          <a:lstStyle/>
          <a:p>
            <a:r>
              <a:rPr lang="zh-CN" altLang="en-US" sz="4400" dirty="0" smtClean="0">
                <a:latin typeface="华文新魏" pitchFamily="2" charset="-122"/>
                <a:ea typeface="华文新魏" pitchFamily="2" charset="-122"/>
              </a:rPr>
              <a:t>细节 </a:t>
            </a:r>
            <a:r>
              <a:rPr lang="en-US" altLang="zh-CN" sz="4400" dirty="0" smtClean="0">
                <a:latin typeface="华文新魏" pitchFamily="2" charset="-122"/>
                <a:ea typeface="华文新魏" pitchFamily="2" charset="-122"/>
              </a:rPr>
              <a:t>2 </a:t>
            </a:r>
            <a:r>
              <a:rPr lang="zh-CN" altLang="en-US" sz="4400" dirty="0" smtClean="0">
                <a:latin typeface="华文新魏" pitchFamily="2" charset="-122"/>
                <a:ea typeface="华文新魏" pitchFamily="2" charset="-122"/>
              </a:rPr>
              <a:t>通缉犯</a:t>
            </a:r>
            <a:endParaRPr lang="zh-CN" altLang="en-US" sz="4400" dirty="0">
              <a:latin typeface="华文新魏" pitchFamily="2" charset="-122"/>
              <a:ea typeface="华文新魏" pitchFamily="2" charset="-122"/>
            </a:endParaRPr>
          </a:p>
        </p:txBody>
      </p:sp>
      <p:pic>
        <p:nvPicPr>
          <p:cNvPr id="3" name="图片 2" descr="于立维.jpg"/>
          <p:cNvPicPr>
            <a:picLocks noChangeAspect="1"/>
          </p:cNvPicPr>
          <p:nvPr/>
        </p:nvPicPr>
        <p:blipFill>
          <a:blip r:embed="rId2"/>
          <a:stretch>
            <a:fillRect/>
          </a:stretch>
        </p:blipFill>
        <p:spPr>
          <a:xfrm>
            <a:off x="0" y="857232"/>
            <a:ext cx="5410200" cy="3048000"/>
          </a:xfrm>
          <a:prstGeom prst="rect">
            <a:avLst/>
          </a:prstGeom>
        </p:spPr>
      </p:pic>
      <p:pic>
        <p:nvPicPr>
          <p:cNvPr id="4" name="图片 3" descr="于立维片头.jpg"/>
          <p:cNvPicPr>
            <a:picLocks noChangeAspect="1"/>
          </p:cNvPicPr>
          <p:nvPr/>
        </p:nvPicPr>
        <p:blipFill>
          <a:blip r:embed="rId3"/>
          <a:stretch>
            <a:fillRect/>
          </a:stretch>
        </p:blipFill>
        <p:spPr>
          <a:xfrm>
            <a:off x="0" y="3810000"/>
            <a:ext cx="5410200" cy="3048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785918" cy="769441"/>
          </a:xfrm>
          <a:prstGeom prst="rect">
            <a:avLst/>
          </a:prstGeom>
          <a:noFill/>
        </p:spPr>
        <p:txBody>
          <a:bodyPr wrap="square" rtlCol="0">
            <a:spAutoFit/>
          </a:bodyPr>
          <a:lstStyle/>
          <a:p>
            <a:r>
              <a:rPr lang="zh-CN" altLang="en-US" sz="4400" dirty="0" smtClean="0">
                <a:latin typeface="华文新魏" pitchFamily="2" charset="-122"/>
                <a:ea typeface="华文新魏" pitchFamily="2" charset="-122"/>
              </a:rPr>
              <a:t>细节 </a:t>
            </a:r>
            <a:r>
              <a:rPr lang="en-US" altLang="zh-CN" sz="4400" dirty="0" smtClean="0">
                <a:latin typeface="华文新魏" pitchFamily="2" charset="-122"/>
                <a:ea typeface="华文新魏" pitchFamily="2" charset="-122"/>
              </a:rPr>
              <a:t>3</a:t>
            </a:r>
            <a:endParaRPr lang="zh-CN" altLang="en-US" sz="4400" dirty="0">
              <a:latin typeface="华文新魏" pitchFamily="2" charset="-122"/>
              <a:ea typeface="华文新魏" pitchFamily="2" charset="-122"/>
            </a:endParaRPr>
          </a:p>
        </p:txBody>
      </p:sp>
      <p:pic>
        <p:nvPicPr>
          <p:cNvPr id="3" name="图片 2" descr="盛志明 男.jpg"/>
          <p:cNvPicPr>
            <a:picLocks noChangeAspect="1"/>
          </p:cNvPicPr>
          <p:nvPr/>
        </p:nvPicPr>
        <p:blipFill>
          <a:blip r:embed="rId2"/>
          <a:stretch>
            <a:fillRect/>
          </a:stretch>
        </p:blipFill>
        <p:spPr>
          <a:xfrm>
            <a:off x="0" y="785794"/>
            <a:ext cx="5410200" cy="3048000"/>
          </a:xfrm>
          <a:prstGeom prst="rect">
            <a:avLst/>
          </a:prstGeom>
        </p:spPr>
      </p:pic>
      <p:pic>
        <p:nvPicPr>
          <p:cNvPr id="4" name="图片 3" descr="盛志明.jpg"/>
          <p:cNvPicPr>
            <a:picLocks noChangeAspect="1"/>
          </p:cNvPicPr>
          <p:nvPr/>
        </p:nvPicPr>
        <p:blipFill>
          <a:blip r:embed="rId3"/>
          <a:stretch>
            <a:fillRect/>
          </a:stretch>
        </p:blipFill>
        <p:spPr>
          <a:xfrm>
            <a:off x="0" y="3810000"/>
            <a:ext cx="5410200" cy="3048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428604"/>
            <a:ext cx="8286808" cy="5355312"/>
          </a:xfrm>
          <a:prstGeom prst="rect">
            <a:avLst/>
          </a:prstGeom>
          <a:noFill/>
        </p:spPr>
        <p:txBody>
          <a:bodyPr wrap="square" rtlCol="0">
            <a:spAutoFit/>
          </a:bodyPr>
          <a:lstStyle/>
          <a:p>
            <a:r>
              <a:rPr lang="zh-CN" altLang="en-US" sz="3600" dirty="0" smtClean="0"/>
              <a:t>        这些事件都和他相关，和我们自己相关，却仅仅是隐藏在背景里，不内省的人就忽略了。</a:t>
            </a:r>
            <a:endParaRPr lang="en-US" altLang="zh-CN" sz="3600" dirty="0" smtClean="0"/>
          </a:p>
          <a:p>
            <a:r>
              <a:rPr lang="en-US" altLang="zh-CN" sz="3600" dirty="0" smtClean="0"/>
              <a:t>         </a:t>
            </a:r>
            <a:r>
              <a:rPr lang="zh-CN" altLang="en-US" sz="3600" dirty="0" smtClean="0"/>
              <a:t>其实中国的一切变革都和大部分具体个人无关，大部分人既轮不上发财，也轮不上受难，但并非因此就真的无关了，那些关联就像这些背景上的声音和杂乱模糊的粉笔字迹。 </a:t>
            </a:r>
            <a:br>
              <a:rPr lang="zh-CN" altLang="en-US" sz="3600" dirty="0" smtClean="0"/>
            </a:br>
            <a:r>
              <a:rPr lang="zh-CN" altLang="en-US" sz="3600" dirty="0" smtClean="0"/>
              <a:t>　　 </a:t>
            </a:r>
            <a:r>
              <a:rPr lang="zh-CN" altLang="en-US" dirty="0" smtClean="0"/>
              <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大城市.jpg"/>
          <p:cNvPicPr>
            <a:picLocks noChangeAspect="1"/>
          </p:cNvPicPr>
          <p:nvPr/>
        </p:nvPicPr>
        <p:blipFill>
          <a:blip r:embed="rId2"/>
          <a:stretch>
            <a:fillRect/>
          </a:stretch>
        </p:blipFill>
        <p:spPr>
          <a:xfrm>
            <a:off x="0" y="0"/>
            <a:ext cx="5706110" cy="3214710"/>
          </a:xfrm>
          <a:prstGeom prst="rect">
            <a:avLst/>
          </a:prstGeom>
        </p:spPr>
      </p:pic>
      <p:pic>
        <p:nvPicPr>
          <p:cNvPr id="3" name="图片 2" descr="火车.jpg"/>
          <p:cNvPicPr>
            <a:picLocks noChangeAspect="1"/>
          </p:cNvPicPr>
          <p:nvPr/>
        </p:nvPicPr>
        <p:blipFill>
          <a:blip r:embed="rId3"/>
          <a:stretch>
            <a:fillRect/>
          </a:stretch>
        </p:blipFill>
        <p:spPr>
          <a:xfrm>
            <a:off x="5143504" y="3000372"/>
            <a:ext cx="5643570" cy="3318825"/>
          </a:xfrm>
          <a:prstGeom prst="rect">
            <a:avLst/>
          </a:prstGeom>
        </p:spPr>
      </p:pic>
      <p:pic>
        <p:nvPicPr>
          <p:cNvPr id="4" name="图片 3" descr="公证.jpg"/>
          <p:cNvPicPr>
            <a:picLocks noChangeAspect="1"/>
          </p:cNvPicPr>
          <p:nvPr/>
        </p:nvPicPr>
        <p:blipFill>
          <a:blip r:embed="rId4"/>
          <a:stretch>
            <a:fillRect/>
          </a:stretch>
        </p:blipFill>
        <p:spPr>
          <a:xfrm>
            <a:off x="4786314" y="0"/>
            <a:ext cx="5410200" cy="3214686"/>
          </a:xfrm>
          <a:prstGeom prst="rect">
            <a:avLst/>
          </a:prstGeom>
        </p:spPr>
      </p:pic>
      <p:pic>
        <p:nvPicPr>
          <p:cNvPr id="5" name="图片 4" descr="乌兰巴托.jpg"/>
          <p:cNvPicPr>
            <a:picLocks noChangeAspect="1"/>
          </p:cNvPicPr>
          <p:nvPr/>
        </p:nvPicPr>
        <p:blipFill>
          <a:blip r:embed="rId5"/>
          <a:stretch>
            <a:fillRect/>
          </a:stretch>
        </p:blipFill>
        <p:spPr>
          <a:xfrm>
            <a:off x="0" y="3143248"/>
            <a:ext cx="5410200" cy="30480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3005951" cy="769441"/>
          </a:xfrm>
          <a:prstGeom prst="rect">
            <a:avLst/>
          </a:prstGeom>
          <a:noFill/>
        </p:spPr>
        <p:txBody>
          <a:bodyPr wrap="none" rtlCol="0">
            <a:spAutoFit/>
          </a:bodyPr>
          <a:lstStyle/>
          <a:p>
            <a:r>
              <a:rPr lang="zh-CN" altLang="en-US" sz="4400" dirty="0" smtClean="0">
                <a:latin typeface="华文新魏" pitchFamily="2" charset="-122"/>
                <a:ea typeface="华文新魏" pitchFamily="2" charset="-122"/>
              </a:rPr>
              <a:t>火车汽笛声</a:t>
            </a:r>
            <a:endParaRPr lang="zh-CN" altLang="en-US" sz="4400" dirty="0">
              <a:latin typeface="华文新魏" pitchFamily="2" charset="-122"/>
              <a:ea typeface="华文新魏" pitchFamily="2" charset="-122"/>
            </a:endParaRPr>
          </a:p>
        </p:txBody>
      </p:sp>
      <p:sp>
        <p:nvSpPr>
          <p:cNvPr id="3" name="TextBox 2"/>
          <p:cNvSpPr txBox="1"/>
          <p:nvPr/>
        </p:nvSpPr>
        <p:spPr>
          <a:xfrm>
            <a:off x="0" y="1714488"/>
            <a:ext cx="9144000" cy="4524315"/>
          </a:xfrm>
          <a:prstGeom prst="rect">
            <a:avLst/>
          </a:prstGeom>
          <a:noFill/>
        </p:spPr>
        <p:txBody>
          <a:bodyPr wrap="square" rtlCol="0">
            <a:spAutoFit/>
          </a:bodyPr>
          <a:lstStyle/>
          <a:p>
            <a:r>
              <a:rPr lang="en-US" altLang="zh-CN" sz="3600" dirty="0" smtClean="0">
                <a:solidFill>
                  <a:schemeClr val="accent1">
                    <a:lumMod val="75000"/>
                  </a:schemeClr>
                </a:solidFill>
              </a:rPr>
              <a:t>1    《</a:t>
            </a:r>
            <a:r>
              <a:rPr lang="zh-CN" altLang="en-US" sz="3600" dirty="0" smtClean="0">
                <a:solidFill>
                  <a:schemeClr val="accent1">
                    <a:lumMod val="75000"/>
                  </a:schemeClr>
                </a:solidFill>
              </a:rPr>
              <a:t>火车向着韶山跑</a:t>
            </a:r>
            <a:r>
              <a:rPr lang="en-US" altLang="zh-CN" sz="3600" dirty="0" smtClean="0">
                <a:solidFill>
                  <a:schemeClr val="accent1">
                    <a:lumMod val="75000"/>
                  </a:schemeClr>
                </a:solidFill>
              </a:rPr>
              <a:t>》</a:t>
            </a:r>
            <a:r>
              <a:rPr lang="zh-CN" altLang="en-US" sz="3600" dirty="0" smtClean="0">
                <a:solidFill>
                  <a:schemeClr val="accent1">
                    <a:lumMod val="75000"/>
                  </a:schemeClr>
                </a:solidFill>
              </a:rPr>
              <a:t>中笛子对汽笛    声和演员对火车节奏的模仿</a:t>
            </a:r>
            <a:r>
              <a:rPr lang="en-US" altLang="zh-CN" sz="3600" dirty="0" smtClean="0">
                <a:solidFill>
                  <a:schemeClr val="accent1">
                    <a:lumMod val="75000"/>
                  </a:schemeClr>
                </a:solidFill>
              </a:rPr>
              <a:t>【</a:t>
            </a:r>
            <a:r>
              <a:rPr lang="zh-CN" altLang="en-US" sz="3600" dirty="0" smtClean="0">
                <a:solidFill>
                  <a:schemeClr val="accent1">
                    <a:lumMod val="75000"/>
                  </a:schemeClr>
                </a:solidFill>
              </a:rPr>
              <a:t>片头</a:t>
            </a:r>
            <a:r>
              <a:rPr lang="en-US" altLang="zh-CN" sz="3600" dirty="0" smtClean="0">
                <a:solidFill>
                  <a:schemeClr val="accent1">
                    <a:lumMod val="75000"/>
                  </a:schemeClr>
                </a:solidFill>
              </a:rPr>
              <a:t>】</a:t>
            </a:r>
          </a:p>
          <a:p>
            <a:r>
              <a:rPr lang="en-US" altLang="zh-CN" sz="3600" dirty="0" smtClean="0">
                <a:solidFill>
                  <a:schemeClr val="accent1">
                    <a:lumMod val="75000"/>
                  </a:schemeClr>
                </a:solidFill>
              </a:rPr>
              <a:t>2      </a:t>
            </a:r>
            <a:r>
              <a:rPr lang="zh-CN" altLang="en-US" sz="3600" dirty="0" smtClean="0">
                <a:solidFill>
                  <a:schemeClr val="accent1">
                    <a:lumMod val="75000"/>
                  </a:schemeClr>
                </a:solidFill>
              </a:rPr>
              <a:t>镜头中暗夜里的“呜</a:t>
            </a:r>
            <a:r>
              <a:rPr lang="en-US" altLang="zh-CN" sz="3600" dirty="0" smtClean="0">
                <a:solidFill>
                  <a:schemeClr val="accent1">
                    <a:lumMod val="75000"/>
                  </a:schemeClr>
                </a:solidFill>
              </a:rPr>
              <a:t>——”</a:t>
            </a:r>
            <a:r>
              <a:rPr lang="zh-CN" altLang="en-US" sz="3600" dirty="0" smtClean="0">
                <a:solidFill>
                  <a:schemeClr val="accent1">
                    <a:lumMod val="75000"/>
                  </a:schemeClr>
                </a:solidFill>
              </a:rPr>
              <a:t>和“轰隆隆，轰隆隆”</a:t>
            </a:r>
            <a:endParaRPr lang="en-US" altLang="zh-CN" sz="3600" dirty="0" smtClean="0">
              <a:solidFill>
                <a:schemeClr val="accent1">
                  <a:lumMod val="75000"/>
                </a:schemeClr>
              </a:solidFill>
            </a:endParaRPr>
          </a:p>
          <a:p>
            <a:pPr marL="742950" indent="-742950">
              <a:buAutoNum type="arabicPlain" startAt="3"/>
            </a:pPr>
            <a:r>
              <a:rPr lang="zh-CN" altLang="en-US" sz="3600" dirty="0" smtClean="0">
                <a:solidFill>
                  <a:schemeClr val="accent1">
                    <a:lumMod val="75000"/>
                  </a:schemeClr>
                </a:solidFill>
              </a:rPr>
              <a:t>张军家，晚上二勇用口琴模仿着呜呜的火车汽笛。</a:t>
            </a:r>
            <a:r>
              <a:rPr lang="en-US" altLang="zh-CN" sz="3600" dirty="0" smtClean="0">
                <a:solidFill>
                  <a:schemeClr val="accent1">
                    <a:lumMod val="75000"/>
                  </a:schemeClr>
                </a:solidFill>
              </a:rPr>
              <a:t> 【00</a:t>
            </a:r>
            <a:r>
              <a:rPr lang="zh-CN" altLang="en-US" sz="3600" dirty="0" smtClean="0">
                <a:solidFill>
                  <a:schemeClr val="accent1">
                    <a:lumMod val="75000"/>
                  </a:schemeClr>
                </a:solidFill>
              </a:rPr>
              <a:t>：</a:t>
            </a:r>
            <a:r>
              <a:rPr lang="en-US" altLang="zh-CN" sz="3600" dirty="0" smtClean="0">
                <a:solidFill>
                  <a:schemeClr val="accent1">
                    <a:lumMod val="75000"/>
                  </a:schemeClr>
                </a:solidFill>
              </a:rPr>
              <a:t>22</a:t>
            </a:r>
            <a:r>
              <a:rPr lang="zh-CN" altLang="en-US" sz="3600" dirty="0" smtClean="0">
                <a:solidFill>
                  <a:schemeClr val="accent1">
                    <a:lumMod val="75000"/>
                  </a:schemeClr>
                </a:solidFill>
              </a:rPr>
              <a:t>：</a:t>
            </a:r>
            <a:r>
              <a:rPr lang="en-US" altLang="zh-CN" sz="3600" dirty="0" smtClean="0">
                <a:solidFill>
                  <a:schemeClr val="accent1">
                    <a:lumMod val="75000"/>
                  </a:schemeClr>
                </a:solidFill>
              </a:rPr>
              <a:t>29】</a:t>
            </a:r>
          </a:p>
          <a:p>
            <a:pPr marL="742950" indent="-742950">
              <a:buAutoNum type="arabicPlain" startAt="3"/>
            </a:pPr>
            <a:r>
              <a:rPr lang="zh-CN" altLang="en-US" sz="3600" dirty="0" smtClean="0">
                <a:solidFill>
                  <a:schemeClr val="accent1">
                    <a:lumMod val="75000"/>
                  </a:schemeClr>
                </a:solidFill>
              </a:rPr>
              <a:t>崔明亮的家 中，烧开的水壶拟似的汽笛声再也不能唤醒沉睡的崔明亮。</a:t>
            </a:r>
            <a:r>
              <a:rPr lang="en-US" altLang="zh-CN" sz="3600" dirty="0" smtClean="0">
                <a:solidFill>
                  <a:schemeClr val="accent1">
                    <a:lumMod val="75000"/>
                  </a:schemeClr>
                </a:solidFill>
              </a:rPr>
              <a:t>【</a:t>
            </a:r>
            <a:r>
              <a:rPr lang="zh-CN" altLang="en-US" sz="3600" dirty="0" smtClean="0">
                <a:solidFill>
                  <a:schemeClr val="accent1">
                    <a:lumMod val="75000"/>
                  </a:schemeClr>
                </a:solidFill>
              </a:rPr>
              <a:t>片尾</a:t>
            </a:r>
            <a:r>
              <a:rPr lang="en-US" altLang="zh-CN" sz="3600" dirty="0" smtClean="0">
                <a:solidFill>
                  <a:schemeClr val="accent1">
                    <a:lumMod val="75000"/>
                  </a:schemeClr>
                </a:solidFill>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58280" cy="5816977"/>
          </a:xfrm>
          <a:prstGeom prst="rect">
            <a:avLst/>
          </a:prstGeom>
          <a:noFill/>
        </p:spPr>
        <p:txBody>
          <a:bodyPr wrap="square" rtlCol="0">
            <a:spAutoFit/>
          </a:bodyPr>
          <a:lstStyle/>
          <a:p>
            <a:endParaRPr lang="en-US" sz="2800" dirty="0" smtClean="0"/>
          </a:p>
          <a:p>
            <a:r>
              <a:rPr lang="zh-CN" altLang="en-US" sz="2800" dirty="0" smtClean="0"/>
              <a:t>这是一部在社会变化中反映人物变化的影片。片中人物从富有理想和热情，渐渐落入平凡生活的成熟，在各种变化中可以体会到人物的情绪和梦想。这是一部充满理想的普通人生活的关照电影。在巨大的社会变迁中，最容易被忽略的一群人，影片用充满深情的眼光注视了他们。用一种深沉缓慢的镜头，记录下一群青年人的流浪生活，这是一群在路上的青年，最又回到了他们的故乡。在新的生命降临后，他们把他们的热情燃烧后，又获得了暂时的平静。正如导演所言：</a:t>
            </a:r>
            <a:r>
              <a:rPr lang="en-US" sz="2800" dirty="0" smtClean="0"/>
              <a:t>"</a:t>
            </a:r>
            <a:r>
              <a:rPr lang="zh-CN" altLang="en-US" sz="2800" dirty="0" smtClean="0"/>
              <a:t>在缓慢的时光流程中，感觉每个平淡的生命的喜悦或沉重。</a:t>
            </a:r>
            <a:r>
              <a:rPr lang="en-US" sz="2800" dirty="0" smtClean="0"/>
              <a:t>" </a:t>
            </a:r>
            <a:endParaRPr lang="zh-CN" altLang="en-US" sz="2800" dirty="0" smtClean="0"/>
          </a:p>
          <a:p>
            <a:r>
              <a:rPr lang="en-US" sz="2800" dirty="0" smtClean="0"/>
              <a:t/>
            </a:r>
            <a:br>
              <a:rPr lang="en-US" sz="2800" dirty="0" smtClean="0"/>
            </a:b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1857364"/>
            <a:ext cx="4031873" cy="1015663"/>
          </a:xfrm>
          <a:prstGeom prst="rect">
            <a:avLst/>
          </a:prstGeom>
          <a:noFill/>
        </p:spPr>
        <p:txBody>
          <a:bodyPr wrap="none" rtlCol="0">
            <a:spAutoFit/>
          </a:bodyPr>
          <a:lstStyle/>
          <a:p>
            <a:r>
              <a:rPr lang="zh-CN" altLang="en-US" sz="6000" dirty="0" smtClean="0">
                <a:latin typeface="华文新魏" pitchFamily="2" charset="-122"/>
                <a:ea typeface="华文新魏" pitchFamily="2" charset="-122"/>
              </a:rPr>
              <a:t>平民的史诗</a:t>
            </a:r>
            <a:endParaRPr lang="zh-CN" altLang="en-US" sz="6000" dirty="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14290"/>
            <a:ext cx="1313180" cy="769441"/>
          </a:xfrm>
          <a:prstGeom prst="rect">
            <a:avLst/>
          </a:prstGeom>
          <a:noFill/>
        </p:spPr>
        <p:txBody>
          <a:bodyPr wrap="none" rtlCol="0">
            <a:spAutoFit/>
          </a:bodyPr>
          <a:lstStyle/>
          <a:p>
            <a:r>
              <a:rPr lang="zh-CN" altLang="en-US" sz="4400" dirty="0" smtClean="0">
                <a:solidFill>
                  <a:srgbClr val="FF0000"/>
                </a:solidFill>
                <a:latin typeface="华文新魏" pitchFamily="2" charset="-122"/>
                <a:ea typeface="华文新魏" pitchFamily="2" charset="-122"/>
              </a:rPr>
              <a:t>钟萍</a:t>
            </a:r>
            <a:endParaRPr lang="zh-CN" altLang="en-US" sz="4400" dirty="0">
              <a:solidFill>
                <a:srgbClr val="FF0000"/>
              </a:solidFill>
              <a:latin typeface="华文新魏" pitchFamily="2" charset="-122"/>
              <a:ea typeface="华文新魏" pitchFamily="2" charset="-122"/>
            </a:endParaRPr>
          </a:p>
        </p:txBody>
      </p:sp>
      <p:sp>
        <p:nvSpPr>
          <p:cNvPr id="3" name="TextBox 2"/>
          <p:cNvSpPr txBox="1"/>
          <p:nvPr/>
        </p:nvSpPr>
        <p:spPr>
          <a:xfrm>
            <a:off x="0" y="1142984"/>
            <a:ext cx="6643702" cy="646331"/>
          </a:xfrm>
          <a:prstGeom prst="rect">
            <a:avLst/>
          </a:prstGeom>
          <a:noFill/>
        </p:spPr>
        <p:txBody>
          <a:bodyPr wrap="square" rtlCol="0">
            <a:spAutoFit/>
          </a:bodyPr>
          <a:lstStyle/>
          <a:p>
            <a:r>
              <a:rPr lang="en-US" altLang="zh-CN" sz="3600" dirty="0" smtClean="0"/>
              <a:t>1【00</a:t>
            </a:r>
            <a:r>
              <a:rPr lang="zh-CN" altLang="en-US" sz="3600" dirty="0" smtClean="0"/>
              <a:t>：</a:t>
            </a:r>
            <a:r>
              <a:rPr lang="en-US" altLang="zh-CN" sz="3600" dirty="0" smtClean="0"/>
              <a:t>14</a:t>
            </a:r>
            <a:r>
              <a:rPr lang="zh-CN" altLang="en-US" sz="3600" dirty="0" smtClean="0"/>
              <a:t>：</a:t>
            </a:r>
            <a:r>
              <a:rPr lang="en-US" altLang="zh-CN" sz="3600" dirty="0" smtClean="0"/>
              <a:t>30】——</a:t>
            </a:r>
            <a:r>
              <a:rPr lang="zh-CN" altLang="en-US" sz="3600" dirty="0" smtClean="0"/>
              <a:t>直率敢言</a:t>
            </a:r>
            <a:r>
              <a:rPr lang="en-US" altLang="zh-CN" sz="3600" dirty="0" smtClean="0"/>
              <a:t> </a:t>
            </a:r>
            <a:endParaRPr lang="zh-CN" altLang="en-US" sz="3600" dirty="0"/>
          </a:p>
        </p:txBody>
      </p:sp>
      <p:pic>
        <p:nvPicPr>
          <p:cNvPr id="4" name="图片 3" descr="钟萍1.jpg"/>
          <p:cNvPicPr>
            <a:picLocks noChangeAspect="1"/>
          </p:cNvPicPr>
          <p:nvPr/>
        </p:nvPicPr>
        <p:blipFill>
          <a:blip r:embed="rId2"/>
          <a:stretch>
            <a:fillRect/>
          </a:stretch>
        </p:blipFill>
        <p:spPr>
          <a:xfrm>
            <a:off x="0" y="2071678"/>
            <a:ext cx="8501090" cy="4789346"/>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2105"/>
            <a:ext cx="9144000" cy="769441"/>
          </a:xfrm>
          <a:prstGeom prst="rect">
            <a:avLst/>
          </a:prstGeom>
          <a:noFill/>
        </p:spPr>
        <p:txBody>
          <a:bodyPr wrap="square" rtlCol="0">
            <a:spAutoFit/>
          </a:bodyPr>
          <a:lstStyle/>
          <a:p>
            <a:r>
              <a:rPr lang="en-US" altLang="zh-CN" sz="4400" dirty="0" smtClean="0"/>
              <a:t>2【00</a:t>
            </a:r>
            <a:r>
              <a:rPr lang="zh-CN" altLang="en-US" sz="4400" dirty="0" smtClean="0"/>
              <a:t>：</a:t>
            </a:r>
            <a:r>
              <a:rPr lang="en-US" altLang="zh-CN" sz="4400" dirty="0" smtClean="0"/>
              <a:t>30</a:t>
            </a:r>
            <a:r>
              <a:rPr lang="zh-CN" altLang="en-US" sz="4400" dirty="0" smtClean="0"/>
              <a:t>：</a:t>
            </a:r>
            <a:r>
              <a:rPr lang="en-US" altLang="zh-CN" sz="4400" dirty="0" smtClean="0"/>
              <a:t>00】——</a:t>
            </a:r>
            <a:r>
              <a:rPr lang="zh-CN" altLang="en-US" sz="4400" dirty="0" smtClean="0"/>
              <a:t>感情主动</a:t>
            </a:r>
            <a:endParaRPr lang="zh-CN" altLang="en-US" sz="4400" dirty="0"/>
          </a:p>
        </p:txBody>
      </p:sp>
      <p:pic>
        <p:nvPicPr>
          <p:cNvPr id="3" name="图片 2" descr="钟萍2.jpg"/>
          <p:cNvPicPr>
            <a:picLocks noChangeAspect="1"/>
          </p:cNvPicPr>
          <p:nvPr/>
        </p:nvPicPr>
        <p:blipFill>
          <a:blip r:embed="rId2"/>
          <a:stretch>
            <a:fillRect/>
          </a:stretch>
        </p:blipFill>
        <p:spPr>
          <a:xfrm>
            <a:off x="0" y="1357298"/>
            <a:ext cx="8495764" cy="4786346"/>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2105"/>
            <a:ext cx="9144000" cy="769441"/>
          </a:xfrm>
          <a:prstGeom prst="rect">
            <a:avLst/>
          </a:prstGeom>
          <a:noFill/>
        </p:spPr>
        <p:txBody>
          <a:bodyPr wrap="square" rtlCol="0">
            <a:spAutoFit/>
          </a:bodyPr>
          <a:lstStyle/>
          <a:p>
            <a:r>
              <a:rPr lang="en-US" altLang="zh-CN" sz="4400" dirty="0" smtClean="0"/>
              <a:t>3【00</a:t>
            </a:r>
            <a:r>
              <a:rPr lang="zh-CN" altLang="en-US" sz="4400" dirty="0" smtClean="0"/>
              <a:t>：</a:t>
            </a:r>
            <a:r>
              <a:rPr lang="en-US" altLang="zh-CN" sz="4400" dirty="0" smtClean="0"/>
              <a:t>35</a:t>
            </a:r>
            <a:r>
              <a:rPr lang="zh-CN" altLang="en-US" sz="4400" dirty="0" smtClean="0"/>
              <a:t>：</a:t>
            </a:r>
            <a:r>
              <a:rPr lang="en-US" altLang="zh-CN" sz="4400" dirty="0" smtClean="0"/>
              <a:t>50】——</a:t>
            </a:r>
            <a:r>
              <a:rPr lang="zh-CN" altLang="en-US" sz="4400" dirty="0" smtClean="0"/>
              <a:t>烫头去</a:t>
            </a:r>
            <a:r>
              <a:rPr lang="en-US" altLang="zh-CN" sz="4400" dirty="0" smtClean="0"/>
              <a:t>~</a:t>
            </a:r>
            <a:endParaRPr lang="zh-CN" altLang="en-US" sz="4400" dirty="0"/>
          </a:p>
        </p:txBody>
      </p:sp>
      <p:pic>
        <p:nvPicPr>
          <p:cNvPr id="4" name="图片 3" descr="烫头。.jpg"/>
          <p:cNvPicPr>
            <a:picLocks noChangeAspect="1"/>
          </p:cNvPicPr>
          <p:nvPr/>
        </p:nvPicPr>
        <p:blipFill>
          <a:blip r:embed="rId2"/>
          <a:stretch>
            <a:fillRect/>
          </a:stretch>
        </p:blipFill>
        <p:spPr>
          <a:xfrm>
            <a:off x="1" y="1214422"/>
            <a:ext cx="9144000" cy="515154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1714488"/>
            <a:ext cx="5750292" cy="923330"/>
          </a:xfrm>
          <a:prstGeom prst="rect">
            <a:avLst/>
          </a:prstGeom>
          <a:noFill/>
        </p:spPr>
        <p:txBody>
          <a:bodyPr wrap="none" rtlCol="0">
            <a:spAutoFit/>
          </a:bodyPr>
          <a:lstStyle/>
          <a:p>
            <a:r>
              <a:rPr lang="zh-CN" altLang="en-US" sz="5400" b="1" dirty="0" smtClean="0">
                <a:latin typeface="微软雅黑" pitchFamily="34" charset="-122"/>
                <a:ea typeface="微软雅黑" pitchFamily="34" charset="-122"/>
              </a:rPr>
              <a:t>我不喜欢</a:t>
            </a:r>
            <a:r>
              <a:rPr lang="en-US" altLang="zh-CN" sz="5400" b="1" dirty="0" smtClean="0">
                <a:latin typeface="微软雅黑" pitchFamily="34" charset="-122"/>
                <a:ea typeface="微软雅黑" pitchFamily="34" charset="-122"/>
              </a:rPr>
              <a:t>《</a:t>
            </a:r>
            <a:r>
              <a:rPr lang="zh-CN" altLang="en-US" sz="5400" b="1" dirty="0" smtClean="0">
                <a:latin typeface="微软雅黑" pitchFamily="34" charset="-122"/>
                <a:ea typeface="微软雅黑" pitchFamily="34" charset="-122"/>
              </a:rPr>
              <a:t>站台</a:t>
            </a:r>
            <a:r>
              <a:rPr lang="en-US" altLang="zh-CN" sz="5400" b="1" dirty="0" smtClean="0">
                <a:latin typeface="微软雅黑" pitchFamily="34" charset="-122"/>
                <a:ea typeface="微软雅黑" pitchFamily="34" charset="-122"/>
              </a:rPr>
              <a:t>》</a:t>
            </a:r>
            <a:endParaRPr lang="zh-CN" altLang="en-US" sz="5400" b="1"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烫头.jpg"/>
          <p:cNvPicPr>
            <a:picLocks noChangeAspect="1"/>
          </p:cNvPicPr>
          <p:nvPr/>
        </p:nvPicPr>
        <p:blipFill>
          <a:blip r:embed="rId2"/>
          <a:stretch>
            <a:fillRect/>
          </a:stretch>
        </p:blipFill>
        <p:spPr>
          <a:xfrm>
            <a:off x="0" y="1428736"/>
            <a:ext cx="9144000" cy="5151549"/>
          </a:xfrm>
          <a:prstGeom prst="rect">
            <a:avLst/>
          </a:prstGeom>
        </p:spPr>
      </p:pic>
      <p:sp>
        <p:nvSpPr>
          <p:cNvPr id="3" name="TextBox 2"/>
          <p:cNvSpPr txBox="1"/>
          <p:nvPr/>
        </p:nvSpPr>
        <p:spPr>
          <a:xfrm>
            <a:off x="0" y="302105"/>
            <a:ext cx="9144000" cy="769441"/>
          </a:xfrm>
          <a:prstGeom prst="rect">
            <a:avLst/>
          </a:prstGeom>
          <a:noFill/>
        </p:spPr>
        <p:txBody>
          <a:bodyPr wrap="square" rtlCol="0">
            <a:spAutoFit/>
          </a:bodyPr>
          <a:lstStyle/>
          <a:p>
            <a:r>
              <a:rPr lang="en-US" altLang="zh-CN" sz="4400" dirty="0" smtClean="0"/>
              <a:t>3【00</a:t>
            </a:r>
            <a:r>
              <a:rPr lang="zh-CN" altLang="en-US" sz="4400" dirty="0" smtClean="0"/>
              <a:t>：</a:t>
            </a:r>
            <a:r>
              <a:rPr lang="en-US" altLang="zh-CN" sz="4400" dirty="0" smtClean="0"/>
              <a:t>38</a:t>
            </a:r>
            <a:r>
              <a:rPr lang="zh-CN" altLang="en-US" sz="4400" dirty="0" smtClean="0"/>
              <a:t>：</a:t>
            </a:r>
            <a:r>
              <a:rPr lang="en-US" altLang="zh-CN" sz="4400" dirty="0" smtClean="0"/>
              <a:t>00】——</a:t>
            </a:r>
            <a:r>
              <a:rPr lang="zh-CN" altLang="en-US" sz="4400" dirty="0" smtClean="0"/>
              <a:t>直面非议</a:t>
            </a:r>
            <a:endParaRPr lang="zh-CN" altLang="en-US" sz="4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57166"/>
            <a:ext cx="9144000" cy="1446550"/>
          </a:xfrm>
          <a:prstGeom prst="rect">
            <a:avLst/>
          </a:prstGeom>
          <a:noFill/>
        </p:spPr>
        <p:txBody>
          <a:bodyPr wrap="square" rtlCol="0">
            <a:spAutoFit/>
          </a:bodyPr>
          <a:lstStyle/>
          <a:p>
            <a:r>
              <a:rPr lang="en-US" altLang="zh-CN" sz="4400" dirty="0" smtClean="0"/>
              <a:t>4【00</a:t>
            </a:r>
            <a:r>
              <a:rPr lang="zh-CN" altLang="en-US" sz="4400" dirty="0" smtClean="0"/>
              <a:t>：</a:t>
            </a:r>
            <a:r>
              <a:rPr lang="en-US" altLang="zh-CN" sz="4400" dirty="0" smtClean="0"/>
              <a:t>39</a:t>
            </a:r>
            <a:r>
              <a:rPr lang="zh-CN" altLang="en-US" sz="4400" dirty="0" smtClean="0"/>
              <a:t>：</a:t>
            </a:r>
            <a:r>
              <a:rPr lang="en-US" altLang="zh-CN" sz="4400" dirty="0" smtClean="0"/>
              <a:t>50】——</a:t>
            </a:r>
            <a:r>
              <a:rPr lang="zh-CN" altLang="en-US" sz="4400" dirty="0" smtClean="0"/>
              <a:t>前卫自我</a:t>
            </a:r>
            <a:endParaRPr lang="en-US" altLang="zh-CN" sz="4400" dirty="0" smtClean="0"/>
          </a:p>
          <a:p>
            <a:r>
              <a:rPr lang="zh-CN" altLang="en-US" sz="4400" dirty="0" smtClean="0"/>
              <a:t>                                          唱歌抽烟</a:t>
            </a:r>
            <a:endParaRPr lang="zh-CN" altLang="en-US" sz="4400" dirty="0"/>
          </a:p>
        </p:txBody>
      </p:sp>
      <p:pic>
        <p:nvPicPr>
          <p:cNvPr id="4" name="图片 3" descr="唱歌.jpg"/>
          <p:cNvPicPr>
            <a:picLocks noChangeAspect="1"/>
          </p:cNvPicPr>
          <p:nvPr/>
        </p:nvPicPr>
        <p:blipFill>
          <a:blip r:embed="rId2"/>
          <a:stretch>
            <a:fillRect/>
          </a:stretch>
        </p:blipFill>
        <p:spPr>
          <a:xfrm>
            <a:off x="0" y="1714488"/>
            <a:ext cx="9002974" cy="5072098"/>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57166"/>
            <a:ext cx="9144000" cy="769441"/>
          </a:xfrm>
          <a:prstGeom prst="rect">
            <a:avLst/>
          </a:prstGeom>
          <a:noFill/>
        </p:spPr>
        <p:txBody>
          <a:bodyPr wrap="square" rtlCol="0">
            <a:spAutoFit/>
          </a:bodyPr>
          <a:lstStyle/>
          <a:p>
            <a:r>
              <a:rPr lang="en-US" altLang="zh-CN" sz="4400" dirty="0" smtClean="0"/>
              <a:t>4【01</a:t>
            </a:r>
            <a:r>
              <a:rPr lang="zh-CN" altLang="en-US" sz="4400" dirty="0" smtClean="0"/>
              <a:t>：</a:t>
            </a:r>
            <a:r>
              <a:rPr lang="en-US" altLang="zh-CN" sz="4400" dirty="0" smtClean="0"/>
              <a:t>02</a:t>
            </a:r>
            <a:r>
              <a:rPr lang="zh-CN" altLang="en-US" sz="4400" dirty="0" smtClean="0"/>
              <a:t>：</a:t>
            </a:r>
            <a:r>
              <a:rPr lang="en-US" altLang="zh-CN" sz="4400" dirty="0" smtClean="0"/>
              <a:t>30】——</a:t>
            </a:r>
            <a:r>
              <a:rPr lang="zh-CN" altLang="en-US" sz="4400" dirty="0" smtClean="0"/>
              <a:t>为张军做人流</a:t>
            </a:r>
            <a:endParaRPr lang="zh-CN" altLang="en-US" sz="4400" dirty="0"/>
          </a:p>
        </p:txBody>
      </p:sp>
      <p:pic>
        <p:nvPicPr>
          <p:cNvPr id="4" name="图片 3" descr="人流.jpg"/>
          <p:cNvPicPr>
            <a:picLocks noChangeAspect="1"/>
          </p:cNvPicPr>
          <p:nvPr/>
        </p:nvPicPr>
        <p:blipFill>
          <a:blip r:embed="rId2"/>
          <a:stretch>
            <a:fillRect/>
          </a:stretch>
        </p:blipFill>
        <p:spPr>
          <a:xfrm>
            <a:off x="-1" y="1214422"/>
            <a:ext cx="9256579" cy="5214974"/>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9144000" cy="769441"/>
          </a:xfrm>
          <a:prstGeom prst="rect">
            <a:avLst/>
          </a:prstGeom>
          <a:noFill/>
        </p:spPr>
        <p:txBody>
          <a:bodyPr wrap="square" rtlCol="0">
            <a:spAutoFit/>
          </a:bodyPr>
          <a:lstStyle/>
          <a:p>
            <a:r>
              <a:rPr lang="en-US" altLang="zh-CN" sz="4400" dirty="0" smtClean="0"/>
              <a:t>4【01</a:t>
            </a:r>
            <a:r>
              <a:rPr lang="zh-CN" altLang="en-US" sz="4400" dirty="0" smtClean="0"/>
              <a:t>：</a:t>
            </a:r>
            <a:r>
              <a:rPr lang="en-US" altLang="zh-CN" sz="4400" dirty="0" smtClean="0"/>
              <a:t>09</a:t>
            </a:r>
            <a:r>
              <a:rPr lang="zh-CN" altLang="en-US" sz="4400" dirty="0" smtClean="0"/>
              <a:t>：</a:t>
            </a:r>
            <a:r>
              <a:rPr lang="en-US" altLang="zh-CN" sz="4400" dirty="0" smtClean="0"/>
              <a:t>00】——</a:t>
            </a:r>
            <a:r>
              <a:rPr lang="zh-CN" altLang="en-US" sz="4400" dirty="0" smtClean="0"/>
              <a:t>生气</a:t>
            </a:r>
            <a:endParaRPr lang="zh-CN" altLang="en-US" sz="4400" dirty="0"/>
          </a:p>
        </p:txBody>
      </p:sp>
      <p:pic>
        <p:nvPicPr>
          <p:cNvPr id="3" name="图片 2" descr="钟萍生气.jpg"/>
          <p:cNvPicPr>
            <a:picLocks noChangeAspect="1"/>
          </p:cNvPicPr>
          <p:nvPr/>
        </p:nvPicPr>
        <p:blipFill>
          <a:blip r:embed="rId2"/>
          <a:stretch>
            <a:fillRect/>
          </a:stretch>
        </p:blipFill>
        <p:spPr>
          <a:xfrm>
            <a:off x="0" y="1214422"/>
            <a:ext cx="9129776" cy="5143536"/>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9144000" cy="769441"/>
          </a:xfrm>
          <a:prstGeom prst="rect">
            <a:avLst/>
          </a:prstGeom>
          <a:noFill/>
        </p:spPr>
        <p:txBody>
          <a:bodyPr wrap="square" rtlCol="0">
            <a:spAutoFit/>
          </a:bodyPr>
          <a:lstStyle/>
          <a:p>
            <a:r>
              <a:rPr lang="en-US" altLang="zh-CN" sz="4400" dirty="0" smtClean="0"/>
              <a:t>4【01</a:t>
            </a:r>
            <a:r>
              <a:rPr lang="zh-CN" altLang="en-US" sz="4400" dirty="0" smtClean="0"/>
              <a:t>：</a:t>
            </a:r>
            <a:r>
              <a:rPr lang="en-US" altLang="zh-CN" sz="4400" dirty="0" smtClean="0"/>
              <a:t>20</a:t>
            </a:r>
            <a:r>
              <a:rPr lang="zh-CN" altLang="en-US" sz="4400" dirty="0" smtClean="0"/>
              <a:t>：</a:t>
            </a:r>
            <a:r>
              <a:rPr lang="en-US" altLang="zh-CN" sz="4400" dirty="0" smtClean="0"/>
              <a:t>00】——</a:t>
            </a:r>
            <a:r>
              <a:rPr lang="zh-CN" altLang="en-US" sz="4400" dirty="0" smtClean="0"/>
              <a:t>大喊</a:t>
            </a:r>
            <a:endParaRPr lang="zh-CN" altLang="en-US" sz="4400" dirty="0"/>
          </a:p>
        </p:txBody>
      </p:sp>
      <p:pic>
        <p:nvPicPr>
          <p:cNvPr id="3" name="图片 2" descr="大叫.jpg"/>
          <p:cNvPicPr>
            <a:picLocks noChangeAspect="1"/>
          </p:cNvPicPr>
          <p:nvPr/>
        </p:nvPicPr>
        <p:blipFill>
          <a:blip r:embed="rId2"/>
          <a:stretch>
            <a:fillRect/>
          </a:stretch>
        </p:blipFill>
        <p:spPr>
          <a:xfrm>
            <a:off x="0" y="1357298"/>
            <a:ext cx="9144000" cy="5151549"/>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9144000" cy="769441"/>
          </a:xfrm>
          <a:prstGeom prst="rect">
            <a:avLst/>
          </a:prstGeom>
          <a:noFill/>
        </p:spPr>
        <p:txBody>
          <a:bodyPr wrap="square" rtlCol="0">
            <a:spAutoFit/>
          </a:bodyPr>
          <a:lstStyle/>
          <a:p>
            <a:r>
              <a:rPr lang="en-US" altLang="zh-CN" sz="4400" dirty="0" smtClean="0"/>
              <a:t>4【01</a:t>
            </a:r>
            <a:r>
              <a:rPr lang="zh-CN" altLang="en-US" sz="4400" dirty="0" smtClean="0"/>
              <a:t>：</a:t>
            </a:r>
            <a:r>
              <a:rPr lang="en-US" altLang="zh-CN" sz="4400" dirty="0" smtClean="0"/>
              <a:t>41</a:t>
            </a:r>
            <a:r>
              <a:rPr lang="zh-CN" altLang="en-US" sz="4400" dirty="0" smtClean="0"/>
              <a:t>：</a:t>
            </a:r>
            <a:r>
              <a:rPr lang="en-US" altLang="zh-CN" sz="4400" dirty="0" smtClean="0"/>
              <a:t>00】——</a:t>
            </a:r>
            <a:r>
              <a:rPr lang="zh-CN" altLang="en-US" sz="4400" dirty="0" smtClean="0"/>
              <a:t>同宿被抓</a:t>
            </a:r>
            <a:endParaRPr lang="zh-CN" altLang="en-US" sz="4400" dirty="0"/>
          </a:p>
        </p:txBody>
      </p:sp>
      <p:pic>
        <p:nvPicPr>
          <p:cNvPr id="3" name="图片 2" descr="男人.jpg"/>
          <p:cNvPicPr>
            <a:picLocks noChangeAspect="1"/>
          </p:cNvPicPr>
          <p:nvPr/>
        </p:nvPicPr>
        <p:blipFill>
          <a:blip r:embed="rId2"/>
          <a:stretch>
            <a:fillRect/>
          </a:stretch>
        </p:blipFill>
        <p:spPr>
          <a:xfrm>
            <a:off x="0" y="1214422"/>
            <a:ext cx="9129776" cy="5143536"/>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9144000" cy="769441"/>
          </a:xfrm>
          <a:prstGeom prst="rect">
            <a:avLst/>
          </a:prstGeom>
          <a:noFill/>
        </p:spPr>
        <p:txBody>
          <a:bodyPr wrap="square" rtlCol="0">
            <a:spAutoFit/>
          </a:bodyPr>
          <a:lstStyle/>
          <a:p>
            <a:r>
              <a:rPr lang="en-US" altLang="zh-CN" sz="4400" dirty="0" smtClean="0"/>
              <a:t>4【01</a:t>
            </a:r>
            <a:r>
              <a:rPr lang="zh-CN" altLang="en-US" sz="4400" dirty="0" smtClean="0"/>
              <a:t>：</a:t>
            </a:r>
            <a:r>
              <a:rPr lang="en-US" altLang="zh-CN" sz="4400" dirty="0" smtClean="0"/>
              <a:t>48</a:t>
            </a:r>
            <a:r>
              <a:rPr lang="zh-CN" altLang="en-US" sz="4400" dirty="0" smtClean="0"/>
              <a:t>：</a:t>
            </a:r>
            <a:r>
              <a:rPr lang="en-US" altLang="zh-CN" sz="4400" dirty="0" smtClean="0"/>
              <a:t>10】——</a:t>
            </a:r>
            <a:r>
              <a:rPr lang="zh-CN" altLang="en-US" sz="4400" dirty="0" smtClean="0"/>
              <a:t>离开</a:t>
            </a:r>
            <a:endParaRPr lang="zh-CN" altLang="en-US" sz="4400" dirty="0"/>
          </a:p>
        </p:txBody>
      </p:sp>
      <p:pic>
        <p:nvPicPr>
          <p:cNvPr id="3" name="图片 2" descr="钟平走了.jpg"/>
          <p:cNvPicPr>
            <a:picLocks noChangeAspect="1"/>
          </p:cNvPicPr>
          <p:nvPr/>
        </p:nvPicPr>
        <p:blipFill>
          <a:blip r:embed="rId2"/>
          <a:stretch>
            <a:fillRect/>
          </a:stretch>
        </p:blipFill>
        <p:spPr>
          <a:xfrm>
            <a:off x="0" y="1214422"/>
            <a:ext cx="9129776" cy="5143536"/>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4500561" cy="7571303"/>
          </a:xfrm>
          <a:prstGeom prst="rect">
            <a:avLst/>
          </a:prstGeom>
          <a:noFill/>
        </p:spPr>
        <p:txBody>
          <a:bodyPr wrap="square" rtlCol="0">
            <a:spAutoFit/>
          </a:bodyPr>
          <a:lstStyle/>
          <a:p>
            <a:r>
              <a:rPr lang="zh-CN" altLang="en-US" sz="2400" dirty="0" smtClean="0"/>
              <a:t>钟萍失踪了</a:t>
            </a:r>
            <a:endParaRPr lang="en-US" altLang="zh-CN" sz="2400" dirty="0" smtClean="0"/>
          </a:p>
          <a:p>
            <a:r>
              <a:rPr lang="zh-CN" altLang="en-US" sz="2400" dirty="0" smtClean="0"/>
              <a:t>那个高高的，</a:t>
            </a:r>
            <a:endParaRPr lang="en-US" altLang="zh-CN" sz="2400" dirty="0" smtClean="0"/>
          </a:p>
          <a:p>
            <a:r>
              <a:rPr lang="zh-CN" altLang="en-US" sz="2400" dirty="0" smtClean="0"/>
              <a:t>有时候抽烟的，</a:t>
            </a:r>
            <a:endParaRPr lang="en-US" altLang="zh-CN" sz="2400" dirty="0" smtClean="0"/>
          </a:p>
          <a:p>
            <a:r>
              <a:rPr lang="zh-CN" altLang="en-US" sz="2400" dirty="0" smtClean="0"/>
              <a:t>会跳舞的，</a:t>
            </a:r>
            <a:endParaRPr lang="en-US" altLang="zh-CN" sz="2400" dirty="0" smtClean="0"/>
          </a:p>
          <a:p>
            <a:r>
              <a:rPr lang="zh-CN" altLang="en-US" sz="2400" dirty="0" smtClean="0"/>
              <a:t>会唱歌的，</a:t>
            </a:r>
            <a:endParaRPr lang="en-US" altLang="zh-CN" sz="2400" dirty="0" smtClean="0"/>
          </a:p>
          <a:p>
            <a:r>
              <a:rPr lang="zh-CN" altLang="en-US" sz="2400" dirty="0" smtClean="0"/>
              <a:t>张军的女朋友。</a:t>
            </a:r>
          </a:p>
          <a:p>
            <a:r>
              <a:rPr lang="zh-CN" altLang="en-US" sz="2400" dirty="0" smtClean="0"/>
              <a:t> </a:t>
            </a:r>
          </a:p>
          <a:p>
            <a:r>
              <a:rPr lang="zh-CN" altLang="en-US" sz="2400" dirty="0" smtClean="0"/>
              <a:t>钟萍就是从这个站台上离开的，</a:t>
            </a:r>
            <a:endParaRPr lang="en-US" altLang="zh-CN" sz="2400" dirty="0" smtClean="0"/>
          </a:p>
          <a:p>
            <a:r>
              <a:rPr lang="zh-CN" altLang="en-US" sz="2400" dirty="0" smtClean="0"/>
              <a:t>她离开了汾阳，</a:t>
            </a:r>
            <a:endParaRPr lang="en-US" altLang="zh-CN" sz="2400" dirty="0" smtClean="0"/>
          </a:p>
          <a:p>
            <a:r>
              <a:rPr lang="zh-CN" altLang="en-US" sz="2400" dirty="0" smtClean="0"/>
              <a:t>离开了父亲为她提供的黑暗的小屋，</a:t>
            </a:r>
            <a:endParaRPr lang="en-US" altLang="zh-CN" sz="2400" dirty="0" smtClean="0"/>
          </a:p>
          <a:p>
            <a:r>
              <a:rPr lang="zh-CN" altLang="en-US" sz="2400" dirty="0" smtClean="0"/>
              <a:t>离开了不读书的同伴，</a:t>
            </a:r>
            <a:endParaRPr lang="en-US" altLang="zh-CN" sz="2400" dirty="0" smtClean="0"/>
          </a:p>
          <a:p>
            <a:r>
              <a:rPr lang="zh-CN" altLang="en-US" sz="2400" dirty="0" smtClean="0"/>
              <a:t>离开了心胸狂野的崔明亮们，</a:t>
            </a:r>
            <a:endParaRPr lang="en-US" altLang="zh-CN" sz="2400" dirty="0" smtClean="0"/>
          </a:p>
          <a:p>
            <a:r>
              <a:rPr lang="zh-CN" altLang="en-US" sz="2400" dirty="0" smtClean="0"/>
              <a:t>离开了流浪的音乐</a:t>
            </a:r>
            <a:r>
              <a:rPr lang="en-US" altLang="zh-CN" sz="2400" dirty="0" smtClean="0"/>
              <a:t>…………</a:t>
            </a:r>
          </a:p>
          <a:p>
            <a:r>
              <a:rPr lang="en-US" altLang="zh-CN" sz="2400" dirty="0" smtClean="0"/>
              <a:t> </a:t>
            </a:r>
          </a:p>
          <a:p>
            <a:r>
              <a:rPr lang="en-US" altLang="zh-CN" sz="2400" dirty="0" smtClean="0"/>
              <a:t> </a:t>
            </a:r>
            <a:r>
              <a:rPr lang="zh-CN" altLang="en-US" sz="2400" dirty="0" smtClean="0"/>
              <a:t>我们大家都有不知道钟萍去哪里了？</a:t>
            </a:r>
          </a:p>
          <a:p>
            <a:r>
              <a:rPr lang="zh-CN" altLang="en-US" sz="2400" dirty="0" smtClean="0"/>
              <a:t> 她去寻找什么？</a:t>
            </a:r>
          </a:p>
          <a:p>
            <a:endParaRPr lang="en-US" altLang="zh-CN" dirty="0" smtClean="0"/>
          </a:p>
          <a:p>
            <a:endParaRPr lang="en-US" altLang="zh-CN" dirty="0" smtClean="0"/>
          </a:p>
          <a:p>
            <a:endParaRPr lang="zh-CN" altLang="en-US" dirty="0"/>
          </a:p>
        </p:txBody>
      </p:sp>
      <p:sp>
        <p:nvSpPr>
          <p:cNvPr id="3" name="TextBox 2"/>
          <p:cNvSpPr txBox="1"/>
          <p:nvPr/>
        </p:nvSpPr>
        <p:spPr>
          <a:xfrm>
            <a:off x="4929191" y="0"/>
            <a:ext cx="4214810" cy="7109639"/>
          </a:xfrm>
          <a:prstGeom prst="rect">
            <a:avLst/>
          </a:prstGeom>
          <a:noFill/>
        </p:spPr>
        <p:txBody>
          <a:bodyPr wrap="square" rtlCol="0">
            <a:spAutoFit/>
          </a:bodyPr>
          <a:lstStyle/>
          <a:p>
            <a:pPr algn="r"/>
            <a:r>
              <a:rPr lang="zh-CN" altLang="en-US" sz="2400" dirty="0" smtClean="0"/>
              <a:t> 钟萍你怎么还不回来？</a:t>
            </a:r>
          </a:p>
          <a:p>
            <a:pPr algn="r"/>
            <a:r>
              <a:rPr lang="zh-CN" altLang="en-US" sz="2400" dirty="0" smtClean="0"/>
              <a:t>你找得到你要的东西吗？</a:t>
            </a:r>
          </a:p>
          <a:p>
            <a:pPr algn="r"/>
            <a:r>
              <a:rPr lang="zh-CN" altLang="en-US" sz="2400" dirty="0" smtClean="0"/>
              <a:t>你知道你找什么去了吗？</a:t>
            </a:r>
          </a:p>
          <a:p>
            <a:pPr algn="r"/>
            <a:r>
              <a:rPr lang="zh-CN" altLang="en-US" sz="2400" dirty="0" smtClean="0"/>
              <a:t>你要的东西是这个世界上存在的吗？</a:t>
            </a:r>
          </a:p>
          <a:p>
            <a:pPr algn="r"/>
            <a:r>
              <a:rPr lang="zh-CN" altLang="en-US" sz="2400" dirty="0" smtClean="0"/>
              <a:t>找不到你要找的东西你就不活了吗？</a:t>
            </a:r>
          </a:p>
          <a:p>
            <a:pPr algn="r"/>
            <a:r>
              <a:rPr lang="zh-CN" altLang="en-US" sz="2400" dirty="0" smtClean="0"/>
              <a:t>你到底要找什么难道就不能说出来我们大家一起帮你找？</a:t>
            </a:r>
          </a:p>
          <a:p>
            <a:pPr algn="r"/>
            <a:r>
              <a:rPr lang="zh-CN" altLang="en-US" sz="2400" dirty="0" smtClean="0"/>
              <a:t>你不要出去找了行不行？</a:t>
            </a:r>
          </a:p>
          <a:p>
            <a:pPr algn="r"/>
            <a:r>
              <a:rPr lang="zh-CN" altLang="en-US" sz="2400" dirty="0" smtClean="0"/>
              <a:t>告诉你，你要找的东西是不存在的，没有的，这个存在不是什么东西都有的，有的东西是没有的，你还是回来吧，</a:t>
            </a:r>
          </a:p>
          <a:p>
            <a:pPr algn="r"/>
            <a:r>
              <a:rPr lang="zh-CN" altLang="en-US" sz="2400" dirty="0" smtClean="0"/>
              <a:t>大家都希望你回来，我们一起看看天空，一起讲讲事情，一起看看站台不好吗？为什么非要出去找？</a:t>
            </a:r>
          </a:p>
          <a:p>
            <a:pPr algn="r"/>
            <a:endParaRPr lang="zh-CN" alt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7884"/>
            <a:ext cx="9090950" cy="4801314"/>
          </a:xfrm>
          <a:prstGeom prst="rect">
            <a:avLst/>
          </a:prstGeom>
          <a:noFill/>
        </p:spPr>
        <p:txBody>
          <a:bodyPr wrap="none" rtlCol="0">
            <a:spAutoFit/>
          </a:bodyPr>
          <a:lstStyle/>
          <a:p>
            <a:endParaRPr lang="zh-CN" altLang="en-US" dirty="0" smtClean="0"/>
          </a:p>
          <a:p>
            <a:r>
              <a:rPr lang="zh-CN" altLang="en-US" dirty="0" smtClean="0"/>
              <a:t> </a:t>
            </a:r>
            <a:r>
              <a:rPr lang="zh-CN" altLang="en-US" sz="3600" b="1" dirty="0" smtClean="0"/>
              <a:t>站台是具有象征意义的一种存在，</a:t>
            </a:r>
          </a:p>
          <a:p>
            <a:r>
              <a:rPr lang="zh-CN" altLang="en-US" sz="3600" b="1" dirty="0" smtClean="0"/>
              <a:t> 站台是等待，</a:t>
            </a:r>
          </a:p>
          <a:p>
            <a:r>
              <a:rPr lang="zh-CN" altLang="en-US" sz="3600" b="1" dirty="0" smtClean="0"/>
              <a:t> 站台是期待，</a:t>
            </a:r>
          </a:p>
          <a:p>
            <a:r>
              <a:rPr lang="zh-CN" altLang="en-US" sz="3600" b="1" dirty="0" smtClean="0"/>
              <a:t> 站台是今天，站台更是未来，</a:t>
            </a:r>
          </a:p>
          <a:p>
            <a:r>
              <a:rPr lang="zh-CN" altLang="en-US" sz="3600" b="1" dirty="0" smtClean="0"/>
              <a:t> 大家都知道站台上今天会有许多人来等待，</a:t>
            </a:r>
          </a:p>
          <a:p>
            <a:r>
              <a:rPr lang="zh-CN" altLang="en-US" sz="3600" b="1" dirty="0" smtClean="0"/>
              <a:t> 大家都不知道站台上今天会发生故事，</a:t>
            </a:r>
          </a:p>
          <a:p>
            <a:r>
              <a:rPr lang="zh-CN" altLang="en-US" sz="3600" b="1" dirty="0" smtClean="0"/>
              <a:t> 站台上的故事都是大家的故事</a:t>
            </a:r>
            <a:endParaRPr lang="en-US" altLang="zh-CN" sz="3600" b="1" dirty="0" smtClean="0"/>
          </a:p>
          <a:p>
            <a:r>
              <a:rPr lang="en-US" altLang="zh-CN" dirty="0" smtClean="0"/>
              <a:t> </a:t>
            </a:r>
          </a:p>
          <a:p>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国营三旅馆.jpg"/>
          <p:cNvPicPr>
            <a:picLocks noChangeAspect="1"/>
          </p:cNvPicPr>
          <p:nvPr/>
        </p:nvPicPr>
        <p:blipFill>
          <a:blip r:embed="rId2"/>
          <a:stretch>
            <a:fillRect/>
          </a:stretch>
        </p:blipFill>
        <p:spPr>
          <a:xfrm>
            <a:off x="4714876" y="3071810"/>
            <a:ext cx="5410200" cy="3048000"/>
          </a:xfrm>
          <a:prstGeom prst="rect">
            <a:avLst/>
          </a:prstGeom>
        </p:spPr>
      </p:pic>
      <p:pic>
        <p:nvPicPr>
          <p:cNvPr id="2" name="图片 1" descr="向先进看起 一帮一对红.jpg"/>
          <p:cNvPicPr>
            <a:picLocks noChangeAspect="1"/>
          </p:cNvPicPr>
          <p:nvPr/>
        </p:nvPicPr>
        <p:blipFill>
          <a:blip r:embed="rId3"/>
          <a:stretch>
            <a:fillRect/>
          </a:stretch>
        </p:blipFill>
        <p:spPr>
          <a:xfrm>
            <a:off x="0" y="0"/>
            <a:ext cx="5410200" cy="3048000"/>
          </a:xfrm>
          <a:prstGeom prst="rect">
            <a:avLst/>
          </a:prstGeom>
        </p:spPr>
      </p:pic>
      <p:pic>
        <p:nvPicPr>
          <p:cNvPr id="3" name="图片 2" descr="远景2街上.jpg"/>
          <p:cNvPicPr>
            <a:picLocks noChangeAspect="1"/>
          </p:cNvPicPr>
          <p:nvPr/>
        </p:nvPicPr>
        <p:blipFill>
          <a:blip r:embed="rId4"/>
          <a:stretch>
            <a:fillRect/>
          </a:stretch>
        </p:blipFill>
        <p:spPr>
          <a:xfrm>
            <a:off x="-642974" y="2857496"/>
            <a:ext cx="5410200" cy="3048000"/>
          </a:xfrm>
          <a:prstGeom prst="rect">
            <a:avLst/>
          </a:prstGeom>
        </p:spPr>
      </p:pic>
      <p:pic>
        <p:nvPicPr>
          <p:cNvPr id="4" name="图片 3" descr="流浪者.jpg"/>
          <p:cNvPicPr>
            <a:picLocks noChangeAspect="1"/>
          </p:cNvPicPr>
          <p:nvPr/>
        </p:nvPicPr>
        <p:blipFill>
          <a:blip r:embed="rId5"/>
          <a:stretch>
            <a:fillRect/>
          </a:stretch>
        </p:blipFill>
        <p:spPr>
          <a:xfrm>
            <a:off x="4286248" y="5334000"/>
            <a:ext cx="5410200" cy="3048000"/>
          </a:xfrm>
          <a:prstGeom prst="rect">
            <a:avLst/>
          </a:prstGeom>
        </p:spPr>
      </p:pic>
      <p:pic>
        <p:nvPicPr>
          <p:cNvPr id="6" name="图片 5" descr="20091123012335.jpg"/>
          <p:cNvPicPr>
            <a:picLocks noChangeAspect="1"/>
          </p:cNvPicPr>
          <p:nvPr/>
        </p:nvPicPr>
        <p:blipFill>
          <a:blip r:embed="rId6"/>
          <a:stretch>
            <a:fillRect/>
          </a:stretch>
        </p:blipFill>
        <p:spPr>
          <a:xfrm>
            <a:off x="-571536" y="5334000"/>
            <a:ext cx="5410200" cy="3048000"/>
          </a:xfrm>
          <a:prstGeom prst="rect">
            <a:avLst/>
          </a:prstGeom>
        </p:spPr>
      </p:pic>
      <p:pic>
        <p:nvPicPr>
          <p:cNvPr id="7" name="图片 6" descr="20091123132751.jpg"/>
          <p:cNvPicPr>
            <a:picLocks noChangeAspect="1"/>
          </p:cNvPicPr>
          <p:nvPr/>
        </p:nvPicPr>
        <p:blipFill>
          <a:blip r:embed="rId7"/>
          <a:stretch>
            <a:fillRect/>
          </a:stretch>
        </p:blipFill>
        <p:spPr>
          <a:xfrm>
            <a:off x="4357686" y="0"/>
            <a:ext cx="5410200" cy="304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14356"/>
            <a:ext cx="9187130" cy="5509200"/>
          </a:xfrm>
          <a:prstGeom prst="rect">
            <a:avLst/>
          </a:prstGeom>
          <a:noFill/>
        </p:spPr>
        <p:txBody>
          <a:bodyPr wrap="square" rtlCol="0">
            <a:spAutoFit/>
          </a:bodyPr>
          <a:lstStyle/>
          <a:p>
            <a:r>
              <a:rPr lang="zh-CN" altLang="en-US" sz="3200" b="1" dirty="0" smtClean="0">
                <a:latin typeface="黑体" pitchFamily="49" charset="-122"/>
                <a:ea typeface="黑体" pitchFamily="49" charset="-122"/>
              </a:rPr>
              <a:t>尴尬</a:t>
            </a:r>
            <a:endParaRPr lang="en-US" altLang="zh-CN" sz="3200" b="1" dirty="0" smtClean="0">
              <a:latin typeface="黑体" pitchFamily="49" charset="-122"/>
              <a:ea typeface="黑体" pitchFamily="49" charset="-122"/>
            </a:endParaRPr>
          </a:p>
          <a:p>
            <a:r>
              <a:rPr lang="zh-CN" altLang="en-US" sz="3200" b="1" dirty="0" smtClean="0">
                <a:solidFill>
                  <a:srgbClr val="FF0000"/>
                </a:solidFill>
                <a:latin typeface="华文新魏" pitchFamily="2" charset="-122"/>
                <a:ea typeface="华文新魏" pitchFamily="2" charset="-122"/>
              </a:rPr>
              <a:t>时间</a:t>
            </a:r>
            <a:r>
              <a:rPr lang="en-US" altLang="zh-CN" sz="3200" b="1" dirty="0" smtClean="0">
                <a:latin typeface="华文新魏" pitchFamily="2" charset="-122"/>
                <a:ea typeface="华文新魏" pitchFamily="2" charset="-122"/>
              </a:rPr>
              <a:t>——1980-1984</a:t>
            </a:r>
            <a:r>
              <a:rPr lang="zh-CN" altLang="en-US" sz="3200" b="1" dirty="0" smtClean="0">
                <a:latin typeface="华文新魏" pitchFamily="2" charset="-122"/>
                <a:ea typeface="华文新魏" pitchFamily="2" charset="-122"/>
              </a:rPr>
              <a:t>年</a:t>
            </a:r>
            <a:endParaRPr lang="en-US" altLang="zh-CN" sz="3200" b="1" dirty="0" smtClean="0">
              <a:latin typeface="华文新魏" pitchFamily="2" charset="-122"/>
              <a:ea typeface="华文新魏" pitchFamily="2" charset="-122"/>
            </a:endParaRPr>
          </a:p>
          <a:p>
            <a:r>
              <a:rPr lang="en-US" altLang="zh-CN" sz="3200" b="1" dirty="0" smtClean="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远离我们的感知范围。既不像远古各朝代远的允许发挥想象，又不近的为我们所熟识。</a:t>
            </a:r>
            <a:endParaRPr lang="en-US" altLang="zh-CN" sz="3200" b="1" dirty="0" smtClean="0">
              <a:latin typeface="华文新魏" pitchFamily="2" charset="-122"/>
              <a:ea typeface="华文新魏" pitchFamily="2" charset="-122"/>
            </a:endParaRPr>
          </a:p>
          <a:p>
            <a:r>
              <a:rPr lang="zh-CN" altLang="en-US" sz="3200" b="1" dirty="0" smtClean="0">
                <a:solidFill>
                  <a:srgbClr val="FF0000"/>
                </a:solidFill>
                <a:latin typeface="华文新魏" pitchFamily="2" charset="-122"/>
                <a:ea typeface="华文新魏" pitchFamily="2" charset="-122"/>
              </a:rPr>
              <a:t>地点</a:t>
            </a:r>
            <a:r>
              <a:rPr lang="en-US" altLang="zh-CN" sz="3200" b="1" dirty="0" smtClean="0">
                <a:latin typeface="华文新魏" pitchFamily="2" charset="-122"/>
                <a:ea typeface="华文新魏" pitchFamily="2" charset="-122"/>
              </a:rPr>
              <a:t>——</a:t>
            </a:r>
            <a:r>
              <a:rPr lang="zh-CN" altLang="en-US" sz="3200" b="1" dirty="0" smtClean="0">
                <a:latin typeface="华文新魏" pitchFamily="2" charset="-122"/>
                <a:ea typeface="华文新魏" pitchFamily="2" charset="-122"/>
              </a:rPr>
              <a:t>山西  </a:t>
            </a:r>
            <a:r>
              <a:rPr lang="en-US" altLang="zh-CN" sz="3200" b="1" dirty="0" smtClean="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汾阳</a:t>
            </a:r>
            <a:endParaRPr lang="en-US" altLang="zh-CN" sz="3200" b="1" dirty="0" smtClean="0">
              <a:latin typeface="华文新魏" pitchFamily="2" charset="-122"/>
              <a:ea typeface="华文新魏" pitchFamily="2" charset="-122"/>
            </a:endParaRPr>
          </a:p>
          <a:p>
            <a:r>
              <a:rPr lang="en-US" altLang="zh-CN" sz="3200" b="1" dirty="0" smtClean="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山西方言贯穿始终，难以清晰接受信息                              而产生的距离感。地方文化特色太强，强到难以产生共鸣。</a:t>
            </a:r>
            <a:endParaRPr lang="en-US" altLang="zh-CN" sz="3200" b="1" dirty="0" smtClean="0">
              <a:latin typeface="华文新魏" pitchFamily="2" charset="-122"/>
              <a:ea typeface="华文新魏" pitchFamily="2" charset="-122"/>
            </a:endParaRPr>
          </a:p>
          <a:p>
            <a:r>
              <a:rPr lang="zh-CN" altLang="en-US" sz="3200" b="1" dirty="0" smtClean="0">
                <a:solidFill>
                  <a:srgbClr val="FF0000"/>
                </a:solidFill>
                <a:latin typeface="华文新魏" pitchFamily="2" charset="-122"/>
                <a:ea typeface="华文新魏" pitchFamily="2" charset="-122"/>
              </a:rPr>
              <a:t>演员</a:t>
            </a:r>
            <a:r>
              <a:rPr lang="en-US" altLang="zh-CN" sz="3200" b="1" dirty="0" smtClean="0">
                <a:latin typeface="华文新魏" pitchFamily="2" charset="-122"/>
                <a:ea typeface="华文新魏" pitchFamily="2" charset="-122"/>
              </a:rPr>
              <a:t>——</a:t>
            </a:r>
            <a:r>
              <a:rPr lang="zh-CN" altLang="en-US" sz="3200" b="1" dirty="0" smtClean="0">
                <a:latin typeface="华文新魏" pitchFamily="2" charset="-122"/>
                <a:ea typeface="华文新魏" pitchFamily="2" charset="-122"/>
              </a:rPr>
              <a:t>名不见地域经传的小人物</a:t>
            </a:r>
            <a:endParaRPr lang="en-US" altLang="zh-CN" sz="3200" b="1" dirty="0" smtClean="0">
              <a:latin typeface="华文新魏" pitchFamily="2" charset="-122"/>
              <a:ea typeface="华文新魏" pitchFamily="2" charset="-122"/>
            </a:endParaRPr>
          </a:p>
          <a:p>
            <a:r>
              <a:rPr lang="zh-CN" altLang="en-US" sz="3200" b="1" dirty="0" smtClean="0">
                <a:solidFill>
                  <a:srgbClr val="FF0000"/>
                </a:solidFill>
                <a:latin typeface="华文新魏" pitchFamily="2" charset="-122"/>
                <a:ea typeface="华文新魏" pitchFamily="2" charset="-122"/>
              </a:rPr>
              <a:t>情节</a:t>
            </a:r>
            <a:r>
              <a:rPr lang="en-US" altLang="zh-CN" sz="3200" b="1" dirty="0" smtClean="0">
                <a:latin typeface="华文新魏" pitchFamily="2" charset="-122"/>
                <a:ea typeface="华文新魏" pitchFamily="2" charset="-122"/>
              </a:rPr>
              <a:t>——</a:t>
            </a:r>
            <a:r>
              <a:rPr lang="zh-CN" altLang="en-US" sz="3200" b="1" dirty="0" smtClean="0">
                <a:latin typeface="华文新魏" pitchFamily="2" charset="-122"/>
                <a:ea typeface="华文新魏" pitchFamily="2" charset="-122"/>
              </a:rPr>
              <a:t>小人物琐事</a:t>
            </a:r>
            <a:endParaRPr lang="en-US" altLang="zh-CN" sz="3200" b="1" dirty="0" smtClean="0">
              <a:latin typeface="华文新魏" pitchFamily="2" charset="-122"/>
              <a:ea typeface="华文新魏" pitchFamily="2" charset="-122"/>
            </a:endParaRPr>
          </a:p>
          <a:p>
            <a:r>
              <a:rPr lang="zh-CN" altLang="en-US" sz="3200" b="1" dirty="0" smtClean="0">
                <a:solidFill>
                  <a:srgbClr val="FF0000"/>
                </a:solidFill>
                <a:latin typeface="华文新魏" pitchFamily="2" charset="-122"/>
                <a:ea typeface="华文新魏" pitchFamily="2" charset="-122"/>
              </a:rPr>
              <a:t>色调</a:t>
            </a:r>
            <a:r>
              <a:rPr lang="en-US" altLang="zh-CN" sz="3200" b="1" dirty="0" smtClean="0">
                <a:latin typeface="华文新魏" pitchFamily="2" charset="-122"/>
                <a:ea typeface="华文新魏" pitchFamily="2" charset="-122"/>
              </a:rPr>
              <a:t>——</a:t>
            </a:r>
            <a:r>
              <a:rPr lang="zh-CN" altLang="en-US" sz="3200" b="1" dirty="0" smtClean="0">
                <a:latin typeface="华文新魏" pitchFamily="2" charset="-122"/>
                <a:ea typeface="华文新魏" pitchFamily="2" charset="-122"/>
              </a:rPr>
              <a:t>暗淡而低沉    </a:t>
            </a:r>
            <a:endParaRPr lang="en-US" altLang="zh-CN" sz="3200" b="1" dirty="0" smtClean="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8858280" cy="5509200"/>
          </a:xfrm>
          <a:prstGeom prst="rect">
            <a:avLst/>
          </a:prstGeom>
          <a:noFill/>
        </p:spPr>
        <p:txBody>
          <a:bodyPr wrap="square" rtlCol="0">
            <a:spAutoFit/>
          </a:bodyPr>
          <a:lstStyle/>
          <a:p>
            <a:pPr latinLnBrk="1"/>
            <a:r>
              <a:rPr lang="zh-CN" altLang="en-US" dirty="0" smtClean="0"/>
              <a:t>　</a:t>
            </a:r>
            <a:r>
              <a:rPr lang="en-US" altLang="zh-CN" sz="3200" dirty="0" smtClean="0"/>
              <a:t>《</a:t>
            </a:r>
            <a:r>
              <a:rPr lang="zh-CN" altLang="en-US" sz="3200" dirty="0" smtClean="0"/>
              <a:t>站台</a:t>
            </a:r>
            <a:r>
              <a:rPr lang="en-US" altLang="zh-CN" sz="3200" dirty="0" smtClean="0"/>
              <a:t>》</a:t>
            </a:r>
            <a:r>
              <a:rPr lang="zh-CN" altLang="en-US" sz="3200" dirty="0" smtClean="0"/>
              <a:t>是贾樟柯的一段个人成长回忆录，片中有令人熟悉且怀念的县城、县城中的年青人</a:t>
            </a:r>
            <a:r>
              <a:rPr lang="en-US" sz="3200" dirty="0" smtClean="0"/>
              <a:t>……</a:t>
            </a:r>
            <a:r>
              <a:rPr lang="zh-CN" altLang="en-US" sz="3200" dirty="0" smtClean="0"/>
              <a:t>处处充溢着过去生活的影像，而影片，正是通过在新旧交替时期从县城走出的一群年轻人的爱情与生活，表达一种对普通人的尊重和生活理解，将普通小人物当成了重要历史进行展现。</a:t>
            </a:r>
            <a:r>
              <a:rPr lang="en-US" altLang="zh-CN" sz="3200" dirty="0" smtClean="0"/>
              <a:t>《</a:t>
            </a:r>
            <a:r>
              <a:rPr lang="zh-CN" altLang="en-US" sz="3200" dirty="0" smtClean="0"/>
              <a:t>站台</a:t>
            </a:r>
            <a:r>
              <a:rPr lang="en-US" altLang="zh-CN" sz="3200" dirty="0" smtClean="0"/>
              <a:t>》</a:t>
            </a:r>
            <a:r>
              <a:rPr lang="zh-CN" altLang="en-US" sz="3200" dirty="0" smtClean="0"/>
              <a:t>表现的不仅仅是影片中人物不断走穴经历的种种车站，而是一个个交错的历史片段，一种历史的背景在影片里发挥着命运的力量，并且正是这种力量，让普通人的命运成为历史，那些为梦想、生活奔波的小人物构成了历史的真实注解。</a:t>
            </a:r>
            <a:endParaRPr lang="zh-CN" altLang="en-US" sz="3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263527"/>
          </a:xfrm>
          <a:prstGeom prst="rect">
            <a:avLst/>
          </a:prstGeom>
          <a:noFill/>
        </p:spPr>
        <p:txBody>
          <a:bodyPr wrap="square" rtlCol="0">
            <a:spAutoFit/>
          </a:bodyPr>
          <a:lstStyle/>
          <a:p>
            <a:pPr latinLnBrk="1"/>
            <a:r>
              <a:rPr lang="zh-CN" altLang="en-US" dirty="0" smtClean="0"/>
              <a:t>　</a:t>
            </a:r>
            <a:r>
              <a:rPr lang="zh-CN" altLang="en-US" sz="2800" dirty="0" smtClean="0"/>
              <a:t>小人物在时代激变中有过太多无奈的叹息。是该爱还是该恨这个时代，抑或是爱恨交加和生涩苦甜混杂。人是容易健忘的，时间越久远恐怕爱会胜过恨，甜会超过苦，至直把所有记忆都变成历史。一切历史都是当代史，变成历史就会有太多的不解和谬误，特别是当经历过的那代人逐渐老去。</a:t>
            </a:r>
            <a:r>
              <a:rPr lang="en-US" sz="2800" dirty="0" smtClean="0"/>
              <a:t>80</a:t>
            </a:r>
            <a:r>
              <a:rPr lang="zh-CN" altLang="en-US" sz="2800" dirty="0" smtClean="0"/>
              <a:t>年代出生的人看了这影片可能会觉得好笑，但生于</a:t>
            </a:r>
            <a:r>
              <a:rPr lang="en-US" sz="2800" dirty="0" smtClean="0"/>
              <a:t>70</a:t>
            </a:r>
            <a:r>
              <a:rPr lang="zh-CN" altLang="en-US" sz="2800" dirty="0" smtClean="0"/>
              <a:t>年代初以前的人，恐怕是笑不出来的，因为他们知道这是真实的，并且这一直潜伏在他们的心灵深处，不敢说值得去珍藏，但却难以忘记。</a:t>
            </a:r>
          </a:p>
          <a:p>
            <a:pPr latinLnBrk="1"/>
            <a:r>
              <a:rPr lang="zh-CN" altLang="en-US" sz="2800" dirty="0" smtClean="0"/>
              <a:t>　　冲破思想和情感的束缚，寻求天性的回归；保存记忆的胶片，留住岁月的刻痕。这一次，我为影片的真实和逝去的岁月泪流满面了。</a:t>
            </a:r>
          </a:p>
          <a:p>
            <a:pPr latinLnBrk="1"/>
            <a:r>
              <a:rPr lang="zh-CN" altLang="en-US" sz="2800" dirty="0" smtClean="0"/>
              <a:t>　　向前向前向前，我们走大路上。我希望再过</a:t>
            </a:r>
            <a:r>
              <a:rPr lang="en-US" sz="2800" dirty="0" smtClean="0"/>
              <a:t>20</a:t>
            </a:r>
            <a:r>
              <a:rPr lang="zh-CN" altLang="en-US" sz="2800" dirty="0" smtClean="0"/>
              <a:t>年，还有这样的心境，重新再翻看这部电影，不知又会是怎样的感受？梁小斌说：中国，我的钥匙丢了。贾樟柯说：不要紧，这里有密码，可能可以打开你这把记忆的锁？</a:t>
            </a:r>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357298"/>
            <a:ext cx="6981398" cy="1107996"/>
          </a:xfrm>
          <a:prstGeom prst="rect">
            <a:avLst/>
          </a:prstGeom>
          <a:noFill/>
        </p:spPr>
        <p:txBody>
          <a:bodyPr wrap="none" rtlCol="0">
            <a:spAutoFit/>
          </a:bodyPr>
          <a:lstStyle/>
          <a:p>
            <a:r>
              <a:rPr lang="zh-CN" altLang="en-US" sz="6600" b="1" dirty="0" smtClean="0">
                <a:latin typeface="微软雅黑" pitchFamily="34" charset="-122"/>
                <a:ea typeface="微软雅黑" pitchFamily="34" charset="-122"/>
              </a:rPr>
              <a:t>有人喜欢</a:t>
            </a:r>
            <a:r>
              <a:rPr lang="en-US" altLang="zh-CN" sz="6600" b="1" dirty="0" smtClean="0">
                <a:latin typeface="微软雅黑" pitchFamily="34" charset="-122"/>
                <a:ea typeface="微软雅黑" pitchFamily="34" charset="-122"/>
              </a:rPr>
              <a:t>《</a:t>
            </a:r>
            <a:r>
              <a:rPr lang="zh-CN" altLang="en-US" sz="6600" b="1" dirty="0" smtClean="0">
                <a:latin typeface="微软雅黑" pitchFamily="34" charset="-122"/>
                <a:ea typeface="微软雅黑" pitchFamily="34" charset="-122"/>
              </a:rPr>
              <a:t>站台</a:t>
            </a:r>
            <a:r>
              <a:rPr lang="en-US" altLang="zh-CN" sz="6600" b="1" dirty="0" smtClean="0">
                <a:latin typeface="微软雅黑" pitchFamily="34" charset="-122"/>
                <a:ea typeface="微软雅黑" pitchFamily="34" charset="-122"/>
              </a:rPr>
              <a:t>》</a:t>
            </a:r>
            <a:endParaRPr lang="zh-CN" altLang="en-US" sz="6600" b="1"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59880" cy="5447645"/>
          </a:xfrm>
          <a:prstGeom prst="rect">
            <a:avLst/>
          </a:prstGeom>
          <a:noFill/>
        </p:spPr>
        <p:txBody>
          <a:bodyPr wrap="none" rtlCol="0">
            <a:spAutoFit/>
          </a:bodyPr>
          <a:lstStyle/>
          <a:p>
            <a:endParaRPr lang="en-US" altLang="zh-CN" sz="3200" b="1" dirty="0" smtClean="0"/>
          </a:p>
          <a:p>
            <a:endParaRPr lang="en-US" altLang="zh-CN" sz="3200" b="1" dirty="0" smtClean="0"/>
          </a:p>
          <a:p>
            <a:r>
              <a:rPr lang="zh-CN" altLang="en-US" sz="3200" b="1" dirty="0" smtClean="0"/>
              <a:t>站台（</a:t>
            </a:r>
            <a:r>
              <a:rPr lang="en-US" altLang="zh-CN" sz="3200" b="1" dirty="0" smtClean="0"/>
              <a:t>2000</a:t>
            </a:r>
            <a:r>
              <a:rPr lang="zh-CN" altLang="en-US" sz="3200" b="1" dirty="0" smtClean="0"/>
              <a:t>，</a:t>
            </a:r>
            <a:r>
              <a:rPr lang="en-US" altLang="zh-CN" sz="3200" b="1" dirty="0" smtClean="0"/>
              <a:t>193</a:t>
            </a:r>
            <a:r>
              <a:rPr lang="zh-CN" altLang="en-US" sz="3200" b="1" dirty="0" smtClean="0"/>
              <a:t>分钟</a:t>
            </a:r>
            <a:r>
              <a:rPr lang="en-US" altLang="zh-CN" sz="3200" b="1" dirty="0" smtClean="0"/>
              <a:t>/154</a:t>
            </a:r>
            <a:r>
              <a:rPr lang="zh-CN" altLang="en-US" sz="3200" b="1" dirty="0" smtClean="0"/>
              <a:t>分钟，故事片）</a:t>
            </a:r>
          </a:p>
          <a:p>
            <a:r>
              <a:rPr lang="en-US" altLang="zh-CN" sz="2400" b="1" dirty="0" smtClean="0"/>
              <a:t>         </a:t>
            </a:r>
          </a:p>
          <a:p>
            <a:r>
              <a:rPr lang="en-US" altLang="zh-CN" sz="2400" b="1" dirty="0" smtClean="0"/>
              <a:t>2000</a:t>
            </a:r>
            <a:r>
              <a:rPr lang="zh-CN" altLang="en-US" sz="2400" b="1" dirty="0" smtClean="0"/>
              <a:t>年威尼斯国际电影节正式参赛作品，最佳亚洲电影奖</a:t>
            </a:r>
          </a:p>
          <a:p>
            <a:r>
              <a:rPr lang="en-US" altLang="zh-CN" sz="2400" b="1" dirty="0" smtClean="0"/>
              <a:t>2000</a:t>
            </a:r>
            <a:r>
              <a:rPr lang="zh-CN" altLang="en-US" sz="2400" b="1" dirty="0" smtClean="0"/>
              <a:t>年获法国南特三大洲国际电影节最佳影片、最佳导演奖</a:t>
            </a:r>
          </a:p>
          <a:p>
            <a:r>
              <a:rPr lang="en-US" altLang="zh-CN" sz="2400" b="1" dirty="0" smtClean="0"/>
              <a:t>2001</a:t>
            </a:r>
            <a:r>
              <a:rPr lang="zh-CN" altLang="en-US" sz="2400" b="1" dirty="0" smtClean="0"/>
              <a:t>年获瑞士弗里堡国际电影节唐吉可德奖，费比西国际影评人奖</a:t>
            </a:r>
          </a:p>
          <a:p>
            <a:r>
              <a:rPr lang="en-US" altLang="zh-CN" sz="2400" b="1" dirty="0" smtClean="0"/>
              <a:t>2001</a:t>
            </a:r>
            <a:r>
              <a:rPr lang="zh-CN" altLang="en-US" sz="2400" b="1" dirty="0" smtClean="0"/>
              <a:t>年获新加坡国际电影节青年电影奖</a:t>
            </a:r>
          </a:p>
          <a:p>
            <a:r>
              <a:rPr lang="en-US" altLang="zh-CN" sz="2400" b="1" dirty="0" smtClean="0"/>
              <a:t>2001</a:t>
            </a:r>
            <a:r>
              <a:rPr lang="zh-CN" altLang="en-US" sz="2400" b="1" dirty="0" smtClean="0"/>
              <a:t>年获布宜诺斯艾利斯国际电影节最佳电影奖</a:t>
            </a:r>
          </a:p>
          <a:p>
            <a:r>
              <a:rPr lang="en-US" altLang="zh-CN" sz="2400" b="1" dirty="0" smtClean="0"/>
              <a:t>2001</a:t>
            </a:r>
            <a:r>
              <a:rPr lang="zh-CN" altLang="en-US" sz="2400" b="1" dirty="0" smtClean="0"/>
              <a:t>年获第</a:t>
            </a:r>
            <a:r>
              <a:rPr lang="en-US" altLang="zh-CN" sz="2400" b="1" dirty="0" smtClean="0"/>
              <a:t>30</a:t>
            </a:r>
            <a:r>
              <a:rPr lang="zh-CN" altLang="en-US" sz="2400" b="1" dirty="0" smtClean="0"/>
              <a:t>届蒙特利尔国际新电影新媒体节最佳编剧奖</a:t>
            </a:r>
          </a:p>
          <a:p>
            <a:r>
              <a:rPr lang="en-US" altLang="zh-CN" sz="2400" b="1" dirty="0" smtClean="0"/>
              <a:t>2002</a:t>
            </a:r>
            <a:r>
              <a:rPr lang="zh-CN" altLang="en-US" sz="2400" b="1" dirty="0" smtClean="0"/>
              <a:t>年法国</a:t>
            </a:r>
            <a:r>
              <a:rPr lang="en-US" altLang="zh-CN" sz="2400" b="1" dirty="0" smtClean="0"/>
              <a:t>《</a:t>
            </a:r>
            <a:r>
              <a:rPr lang="zh-CN" altLang="en-US" sz="2400" b="1" dirty="0" smtClean="0"/>
              <a:t>电影手册</a:t>
            </a:r>
            <a:r>
              <a:rPr lang="en-US" altLang="zh-CN" sz="2400" b="1" dirty="0" smtClean="0"/>
              <a:t>》</a:t>
            </a:r>
            <a:r>
              <a:rPr lang="zh-CN" altLang="en-US" sz="2400" b="1" dirty="0" smtClean="0"/>
              <a:t>年度十大佳片之一</a:t>
            </a:r>
          </a:p>
          <a:p>
            <a:r>
              <a:rPr lang="en-US" altLang="zh-CN" sz="2400" b="1" dirty="0" smtClean="0"/>
              <a:t>2002</a:t>
            </a:r>
            <a:r>
              <a:rPr lang="zh-CN" altLang="en-US" sz="2400" b="1" dirty="0" smtClean="0"/>
              <a:t>年日本</a:t>
            </a:r>
            <a:r>
              <a:rPr lang="en-US" altLang="zh-CN" sz="2400" b="1" dirty="0" smtClean="0"/>
              <a:t>《</a:t>
            </a:r>
            <a:r>
              <a:rPr lang="zh-CN" altLang="en-US" sz="2400" b="1" dirty="0" smtClean="0"/>
              <a:t>电影旬报</a:t>
            </a:r>
            <a:r>
              <a:rPr lang="en-US" altLang="zh-CN" sz="2400" b="1" dirty="0" smtClean="0"/>
              <a:t>》</a:t>
            </a:r>
            <a:r>
              <a:rPr lang="zh-CN" altLang="en-US" sz="2400" b="1" dirty="0" smtClean="0"/>
              <a:t>年度十大佳片之一</a:t>
            </a:r>
            <a:endParaRPr lang="zh-CN" altLang="en-US" sz="3200" b="1" dirty="0" smtClean="0"/>
          </a:p>
          <a:p>
            <a:r>
              <a:rPr lang="zh-CN" altLang="en-US" dirty="0" smtClean="0"/>
              <a:t> </a:t>
            </a:r>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solidFill>
                  <a:srgbClr val="FF0000"/>
                </a:solidFill>
                <a:latin typeface="华文琥珀" pitchFamily="2" charset="-122"/>
                <a:ea typeface="华文琥珀" pitchFamily="2" charset="-122"/>
              </a:rPr>
              <a:t>时间</a:t>
            </a:r>
            <a:r>
              <a:rPr lang="en-US" altLang="zh-CN" dirty="0" smtClean="0">
                <a:solidFill>
                  <a:srgbClr val="FF0000"/>
                </a:solidFill>
                <a:latin typeface="华文琥珀" pitchFamily="2" charset="-122"/>
                <a:ea typeface="华文琥珀" pitchFamily="2" charset="-122"/>
              </a:rPr>
              <a:t>—1979-1989—</a:t>
            </a:r>
            <a:r>
              <a:rPr lang="zh-CN" altLang="en-US" dirty="0" smtClean="0">
                <a:solidFill>
                  <a:srgbClr val="FF0000"/>
                </a:solidFill>
                <a:latin typeface="华文琥珀" pitchFamily="2" charset="-122"/>
                <a:ea typeface="华文琥珀" pitchFamily="2" charset="-122"/>
              </a:rPr>
              <a:t>贾樟柯青年</a:t>
            </a:r>
            <a:endParaRPr lang="zh-CN" altLang="en-US" dirty="0">
              <a:solidFill>
                <a:srgbClr val="FF0000"/>
              </a:solidFill>
              <a:latin typeface="华文琥珀" pitchFamily="2" charset="-122"/>
              <a:ea typeface="华文琥珀" pitchFamily="2" charset="-122"/>
            </a:endParaRPr>
          </a:p>
        </p:txBody>
      </p:sp>
      <p:sp>
        <p:nvSpPr>
          <p:cNvPr id="3" name="内容占位符 2"/>
          <p:cNvSpPr>
            <a:spLocks noGrp="1"/>
          </p:cNvSpPr>
          <p:nvPr>
            <p:ph idx="1"/>
          </p:nvPr>
        </p:nvSpPr>
        <p:spPr/>
        <p:txBody>
          <a:bodyPr/>
          <a:lstStyle/>
          <a:p>
            <a:r>
              <a:rPr lang="zh-CN" altLang="en-US" dirty="0" smtClean="0"/>
              <a:t>　</a:t>
            </a:r>
            <a:r>
              <a:rPr lang="en-US" dirty="0" smtClean="0"/>
              <a:t>1979-1989</a:t>
            </a:r>
            <a:r>
              <a:rPr lang="zh-CN" altLang="en-US" dirty="0" smtClean="0"/>
              <a:t>，激变转型的十年。经历过这一时代的人是幸运的，这短短的十年所拥的经历可能丰富过平淡盛世的</a:t>
            </a:r>
            <a:r>
              <a:rPr lang="en-US" dirty="0" smtClean="0"/>
              <a:t>100</a:t>
            </a:r>
            <a:r>
              <a:rPr lang="zh-CN" altLang="en-US" dirty="0" smtClean="0"/>
              <a:t>岁，但同时也是不幸的，命运有了太多的宕荡和差异，太多的人沉寂庸碌，梦想被无情的车轮碾得粉碎，拾都没处拾。几十年的思想、文化、经济的断层要靠这十年去修复、粘合，怎么能不沉重！</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7988084" cy="6586418"/>
          </a:xfrm>
          <a:prstGeom prst="rect">
            <a:avLst/>
          </a:prstGeom>
          <a:noFill/>
        </p:spPr>
        <p:txBody>
          <a:bodyPr wrap="square" rtlCol="0">
            <a:spAutoFit/>
          </a:bodyPr>
          <a:lstStyle/>
          <a:p>
            <a:r>
              <a:rPr lang="zh-CN" altLang="en-US" sz="4400" dirty="0" smtClean="0">
                <a:latin typeface="华文新魏" pitchFamily="2" charset="-122"/>
                <a:ea typeface="华文新魏" pitchFamily="2" charset="-122"/>
              </a:rPr>
              <a:t>关于</a:t>
            </a:r>
            <a:r>
              <a:rPr lang="en-US" altLang="zh-CN" sz="4400" dirty="0" smtClean="0">
                <a:latin typeface="华文新魏" pitchFamily="2" charset="-122"/>
                <a:ea typeface="华文新魏" pitchFamily="2" charset="-122"/>
              </a:rPr>
              <a:t>【</a:t>
            </a:r>
            <a:r>
              <a:rPr lang="zh-CN" altLang="en-US" sz="4400" dirty="0" smtClean="0">
                <a:latin typeface="华文新魏" pitchFamily="2" charset="-122"/>
                <a:ea typeface="华文新魏" pitchFamily="2" charset="-122"/>
              </a:rPr>
              <a:t>献给我的父亲</a:t>
            </a:r>
            <a:r>
              <a:rPr lang="en-US" altLang="zh-CN" sz="4400" dirty="0" smtClean="0">
                <a:latin typeface="华文新魏" pitchFamily="2" charset="-122"/>
                <a:ea typeface="华文新魏" pitchFamily="2" charset="-122"/>
              </a:rPr>
              <a:t>】</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zh-CN" altLang="en-US" sz="4400" dirty="0" smtClean="0">
                <a:latin typeface="+mj-ea"/>
                <a:ea typeface="+mj-ea"/>
              </a:rPr>
              <a:t>贾樟柯说：</a:t>
            </a:r>
            <a:endParaRPr lang="en-US" altLang="zh-CN" sz="4400" dirty="0" smtClean="0">
              <a:latin typeface="+mj-ea"/>
              <a:ea typeface="+mj-ea"/>
            </a:endParaRPr>
          </a:p>
          <a:p>
            <a:r>
              <a:rPr lang="zh-CN" altLang="en-US" sz="3200" dirty="0" smtClean="0"/>
              <a:t>彼此太不了解了。</a:t>
            </a:r>
            <a:r>
              <a:rPr lang="en-US" sz="3200" dirty="0" smtClean="0"/>
              <a:t>30</a:t>
            </a:r>
            <a:r>
              <a:rPr lang="zh-CN" altLang="en-US" sz="3200" dirty="0" smtClean="0"/>
              <a:t>岁时拍这样一个电影，</a:t>
            </a:r>
            <a:endParaRPr lang="en-US" altLang="zh-CN" sz="3200" dirty="0" smtClean="0"/>
          </a:p>
          <a:p>
            <a:r>
              <a:rPr lang="zh-CN" altLang="en-US" sz="3200" dirty="0" smtClean="0"/>
              <a:t>想让他知道我曾有过的想法。</a:t>
            </a:r>
          </a:p>
          <a:p>
            <a:endParaRPr lang="zh-CN" altLang="en-US" dirty="0"/>
          </a:p>
        </p:txBody>
      </p:sp>
      <p:pic>
        <p:nvPicPr>
          <p:cNvPr id="3" name="图片 2" descr="献给我的父亲.jpg"/>
          <p:cNvPicPr>
            <a:picLocks noChangeAspect="1"/>
          </p:cNvPicPr>
          <p:nvPr/>
        </p:nvPicPr>
        <p:blipFill>
          <a:blip r:embed="rId2"/>
          <a:stretch>
            <a:fillRect/>
          </a:stretch>
        </p:blipFill>
        <p:spPr>
          <a:xfrm>
            <a:off x="0" y="928669"/>
            <a:ext cx="6429388" cy="362219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28"/>
            <a:ext cx="4652236" cy="3477875"/>
          </a:xfrm>
          <a:prstGeom prst="rect">
            <a:avLst/>
          </a:prstGeom>
          <a:noFill/>
        </p:spPr>
        <p:txBody>
          <a:bodyPr wrap="none" rtlCol="0">
            <a:spAutoFit/>
          </a:bodyPr>
          <a:lstStyle/>
          <a:p>
            <a:r>
              <a:rPr lang="zh-CN" altLang="en-US" sz="4400" dirty="0" smtClean="0">
                <a:latin typeface="华文新魏" pitchFamily="2" charset="-122"/>
                <a:ea typeface="华文新魏" pitchFamily="2" charset="-122"/>
              </a:rPr>
              <a:t>时间的表现手法</a:t>
            </a:r>
            <a:endParaRPr lang="en-US" altLang="zh-CN" sz="4400" dirty="0" smtClean="0">
              <a:latin typeface="华文新魏" pitchFamily="2" charset="-122"/>
              <a:ea typeface="华文新魏" pitchFamily="2" charset="-122"/>
            </a:endParaRPr>
          </a:p>
          <a:p>
            <a:endParaRPr lang="en-US" altLang="zh-CN" sz="4400" dirty="0" smtClean="0">
              <a:latin typeface="华文新魏" pitchFamily="2" charset="-122"/>
              <a:ea typeface="华文新魏" pitchFamily="2" charset="-122"/>
            </a:endParaRPr>
          </a:p>
          <a:p>
            <a:r>
              <a:rPr lang="en-US" altLang="zh-CN" sz="4400" dirty="0" smtClean="0">
                <a:latin typeface="华文新魏" pitchFamily="2" charset="-122"/>
                <a:ea typeface="华文新魏" pitchFamily="2" charset="-122"/>
              </a:rPr>
              <a:t>1.1980-[00:34:00]</a:t>
            </a:r>
          </a:p>
          <a:p>
            <a:endParaRPr lang="en-US" altLang="zh-CN" sz="4400" dirty="0" smtClean="0">
              <a:latin typeface="华文新魏" pitchFamily="2" charset="-122"/>
              <a:ea typeface="华文新魏" pitchFamily="2" charset="-122"/>
            </a:endParaRPr>
          </a:p>
          <a:p>
            <a:r>
              <a:rPr lang="en-US" altLang="zh-CN" sz="4400" dirty="0" smtClean="0">
                <a:latin typeface="华文新魏" pitchFamily="2" charset="-122"/>
                <a:ea typeface="华文新魏" pitchFamily="2" charset="-122"/>
              </a:rPr>
              <a:t>2.1984-[01:06:00]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1031</Words>
  <PresentationFormat>全屏显示(4:3)</PresentationFormat>
  <Paragraphs>168</Paragraphs>
  <Slides>41</Slides>
  <Notes>1</Notes>
  <HiddenSlides>0</HiddenSlides>
  <MMClips>0</MMClips>
  <ScaleCrop>false</ScaleCrop>
  <HeadingPairs>
    <vt:vector size="4" baseType="variant">
      <vt:variant>
        <vt:lpstr>主题</vt:lpstr>
      </vt:variant>
      <vt:variant>
        <vt:i4>1</vt:i4>
      </vt:variant>
      <vt:variant>
        <vt:lpstr>幻灯片标题</vt:lpstr>
      </vt:variant>
      <vt:variant>
        <vt:i4>41</vt:i4>
      </vt:variant>
    </vt:vector>
  </HeadingPairs>
  <TitlesOfParts>
    <vt:vector size="42" baseType="lpstr">
      <vt:lpstr>Office 主题</vt:lpstr>
      <vt:lpstr>站台</vt:lpstr>
      <vt:lpstr>幻灯片 2</vt:lpstr>
      <vt:lpstr>幻灯片 3</vt:lpstr>
      <vt:lpstr>幻灯片 4</vt:lpstr>
      <vt:lpstr>幻灯片 5</vt:lpstr>
      <vt:lpstr>幻灯片 6</vt:lpstr>
      <vt:lpstr>时间—1979-1989—贾樟柯青年</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站台。</dc:title>
  <dc:creator>liyao</dc:creator>
  <cp:lastModifiedBy>liyao</cp:lastModifiedBy>
  <cp:revision>49</cp:revision>
  <dcterms:created xsi:type="dcterms:W3CDTF">2009-11-22T09:32:23Z</dcterms:created>
  <dcterms:modified xsi:type="dcterms:W3CDTF">2009-11-23T15:46:54Z</dcterms:modified>
</cp:coreProperties>
</file>