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DD9F6-AF1E-446E-ACF7-0E8984AD4A6E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F60D1C9-42BF-4CC7-81EE-390469DA1A13}">
      <dgm:prSet phldrT="[文本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accent3">
                  <a:lumMod val="50000"/>
                </a:schemeClr>
              </a:solidFill>
            </a:rPr>
            <a:t>Tumor</a:t>
          </a:r>
          <a:endParaRPr lang="zh-CN" alt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B95547B3-FCC5-407B-AB32-714CCC1D06DB}" type="parTrans" cxnId="{07ACC3C9-D934-4C06-8AF9-8C1D68D3F0CC}">
      <dgm:prSet/>
      <dgm:spPr/>
      <dgm:t>
        <a:bodyPr/>
        <a:lstStyle/>
        <a:p>
          <a:endParaRPr lang="zh-CN" altLang="en-US"/>
        </a:p>
      </dgm:t>
    </dgm:pt>
    <dgm:pt modelId="{C884F552-9CAB-400F-9EDD-B9757EEFDBEB}" type="sibTrans" cxnId="{07ACC3C9-D934-4C06-8AF9-8C1D68D3F0CC}">
      <dgm:prSet/>
      <dgm:spPr/>
      <dgm:t>
        <a:bodyPr/>
        <a:lstStyle/>
        <a:p>
          <a:endParaRPr lang="zh-CN" altLang="en-US"/>
        </a:p>
      </dgm:t>
    </dgm:pt>
    <dgm:pt modelId="{5855A43E-2D3D-4B24-A40B-82BCD455C073}">
      <dgm:prSet phldrT="[文本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accent3">
                  <a:lumMod val="50000"/>
                </a:schemeClr>
              </a:solidFill>
            </a:rPr>
            <a:t>Allograft</a:t>
          </a:r>
          <a:endParaRPr lang="zh-CN" alt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AFF4DC3E-D3F2-450D-824B-3853ECC61D0A}" type="parTrans" cxnId="{694254A1-7A80-4F1F-AF37-869884FB76DC}">
      <dgm:prSet/>
      <dgm:spPr/>
      <dgm:t>
        <a:bodyPr/>
        <a:lstStyle/>
        <a:p>
          <a:endParaRPr lang="zh-CN" altLang="en-US"/>
        </a:p>
      </dgm:t>
    </dgm:pt>
    <dgm:pt modelId="{51994D0A-D7A1-4098-BE70-D01ED49768C6}" type="sibTrans" cxnId="{694254A1-7A80-4F1F-AF37-869884FB76DC}">
      <dgm:prSet/>
      <dgm:spPr/>
      <dgm:t>
        <a:bodyPr/>
        <a:lstStyle/>
        <a:p>
          <a:endParaRPr lang="zh-CN" altLang="en-US"/>
        </a:p>
      </dgm:t>
    </dgm:pt>
    <dgm:pt modelId="{52DB8727-EEB7-4C05-BF41-16B23355A81F}" type="pres">
      <dgm:prSet presAssocID="{E9DDD9F6-AF1E-446E-ACF7-0E8984AD4A6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DA1663A-6199-4EB0-A33D-24A9AC357349}" type="pres">
      <dgm:prSet presAssocID="{E9DDD9F6-AF1E-446E-ACF7-0E8984AD4A6E}" presName="dummyMaxCanvas" presStyleCnt="0"/>
      <dgm:spPr/>
    </dgm:pt>
    <dgm:pt modelId="{F2B288B7-AE57-4582-8876-AFD3E2734005}" type="pres">
      <dgm:prSet presAssocID="{E9DDD9F6-AF1E-446E-ACF7-0E8984AD4A6E}" presName="parentComposite" presStyleCnt="0"/>
      <dgm:spPr/>
    </dgm:pt>
    <dgm:pt modelId="{BBF3ABB2-ED1F-460F-BA99-39188EF04DB0}" type="pres">
      <dgm:prSet presAssocID="{E9DDD9F6-AF1E-446E-ACF7-0E8984AD4A6E}" presName="parent1" presStyleLbl="alignAccFollowNode1" presStyleIdx="0" presStyleCnt="4" custAng="21175530" custScaleX="145098" custScaleY="105883" custLinFactY="49816" custLinFactNeighborX="-54365" custLinFactNeighborY="100000">
        <dgm:presLayoutVars>
          <dgm:chMax val="4"/>
        </dgm:presLayoutVars>
      </dgm:prSet>
      <dgm:spPr/>
      <dgm:t>
        <a:bodyPr/>
        <a:lstStyle/>
        <a:p>
          <a:endParaRPr lang="zh-CN" altLang="en-US"/>
        </a:p>
      </dgm:t>
    </dgm:pt>
    <dgm:pt modelId="{2738E090-59BA-48A1-981A-2312C834A63B}" type="pres">
      <dgm:prSet presAssocID="{E9DDD9F6-AF1E-446E-ACF7-0E8984AD4A6E}" presName="parent2" presStyleLbl="alignAccFollowNode1" presStyleIdx="1" presStyleCnt="4" custAng="21184814" custScaleX="153268" custScaleY="102942" custLinFactNeighborX="54548" custLinFactNeighborY="97439">
        <dgm:presLayoutVars>
          <dgm:chMax val="4"/>
        </dgm:presLayoutVars>
      </dgm:prSet>
      <dgm:spPr/>
      <dgm:t>
        <a:bodyPr/>
        <a:lstStyle/>
        <a:p>
          <a:endParaRPr lang="zh-CN" altLang="en-US"/>
        </a:p>
      </dgm:t>
    </dgm:pt>
    <dgm:pt modelId="{26CF0B95-A0EE-44EA-90E5-AB187F275842}" type="pres">
      <dgm:prSet presAssocID="{E9DDD9F6-AF1E-446E-ACF7-0E8984AD4A6E}" presName="childrenComposite" presStyleCnt="0"/>
      <dgm:spPr/>
    </dgm:pt>
    <dgm:pt modelId="{522782E6-71B8-4636-827B-4A345F785AC1}" type="pres">
      <dgm:prSet presAssocID="{E9DDD9F6-AF1E-446E-ACF7-0E8984AD4A6E}" presName="dummyMaxCanvas_ChildArea" presStyleCnt="0"/>
      <dgm:spPr/>
    </dgm:pt>
    <dgm:pt modelId="{3A3A755A-67F8-41F0-A0F3-442A50FED6FC}" type="pres">
      <dgm:prSet presAssocID="{E9DDD9F6-AF1E-446E-ACF7-0E8984AD4A6E}" presName="fulcrum" presStyleLbl="alignAccFollowNode1" presStyleIdx="2" presStyleCnt="4" custScaleX="283496" custScaleY="260197" custLinFactNeighborX="4493" custLinFactNeighborY="-65710"/>
      <dgm:spPr>
        <a:solidFill>
          <a:schemeClr val="accent3">
            <a:lumMod val="40000"/>
            <a:lumOff val="60000"/>
            <a:alpha val="90000"/>
          </a:schemeClr>
        </a:solidFill>
      </dgm:spPr>
    </dgm:pt>
    <dgm:pt modelId="{2E9FFC52-E671-40E8-9CDB-C51F47EFF4FF}" type="pres">
      <dgm:prSet presAssocID="{E9DDD9F6-AF1E-446E-ACF7-0E8984AD4A6E}" presName="balance_00" presStyleLbl="alignAccFollowNode1" presStyleIdx="3" presStyleCnt="4" custAng="21193518" custScaleX="166667" custScaleY="179240" custLinFactY="-100000" custLinFactNeighborY="-189610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</dgm:spPr>
    </dgm:pt>
  </dgm:ptLst>
  <dgm:cxnLst>
    <dgm:cxn modelId="{E221307A-8F44-40C7-BF7D-6A877E5B43CB}" type="presOf" srcId="{E9DDD9F6-AF1E-446E-ACF7-0E8984AD4A6E}" destId="{52DB8727-EEB7-4C05-BF41-16B23355A81F}" srcOrd="0" destOrd="0" presId="urn:microsoft.com/office/officeart/2005/8/layout/balance1"/>
    <dgm:cxn modelId="{694254A1-7A80-4F1F-AF37-869884FB76DC}" srcId="{E9DDD9F6-AF1E-446E-ACF7-0E8984AD4A6E}" destId="{5855A43E-2D3D-4B24-A40B-82BCD455C073}" srcOrd="1" destOrd="0" parTransId="{AFF4DC3E-D3F2-450D-824B-3853ECC61D0A}" sibTransId="{51994D0A-D7A1-4098-BE70-D01ED49768C6}"/>
    <dgm:cxn modelId="{07ACC3C9-D934-4C06-8AF9-8C1D68D3F0CC}" srcId="{E9DDD9F6-AF1E-446E-ACF7-0E8984AD4A6E}" destId="{4F60D1C9-42BF-4CC7-81EE-390469DA1A13}" srcOrd="0" destOrd="0" parTransId="{B95547B3-FCC5-407B-AB32-714CCC1D06DB}" sibTransId="{C884F552-9CAB-400F-9EDD-B9757EEFDBEB}"/>
    <dgm:cxn modelId="{EF4496C9-B822-49E3-B7D9-B45D2059EB98}" type="presOf" srcId="{4F60D1C9-42BF-4CC7-81EE-390469DA1A13}" destId="{BBF3ABB2-ED1F-460F-BA99-39188EF04DB0}" srcOrd="0" destOrd="0" presId="urn:microsoft.com/office/officeart/2005/8/layout/balance1"/>
    <dgm:cxn modelId="{E4508972-0ED5-424E-BE04-FDCF6629651B}" type="presOf" srcId="{5855A43E-2D3D-4B24-A40B-82BCD455C073}" destId="{2738E090-59BA-48A1-981A-2312C834A63B}" srcOrd="0" destOrd="0" presId="urn:microsoft.com/office/officeart/2005/8/layout/balance1"/>
    <dgm:cxn modelId="{1CB5EE97-3FFE-40BD-96AE-74408FDCEBAC}" type="presParOf" srcId="{52DB8727-EEB7-4C05-BF41-16B23355A81F}" destId="{5DA1663A-6199-4EB0-A33D-24A9AC357349}" srcOrd="0" destOrd="0" presId="urn:microsoft.com/office/officeart/2005/8/layout/balance1"/>
    <dgm:cxn modelId="{78F90657-862C-4CB3-85E6-724D096A1AD8}" type="presParOf" srcId="{52DB8727-EEB7-4C05-BF41-16B23355A81F}" destId="{F2B288B7-AE57-4582-8876-AFD3E2734005}" srcOrd="1" destOrd="0" presId="urn:microsoft.com/office/officeart/2005/8/layout/balance1"/>
    <dgm:cxn modelId="{376E8284-5C5B-41FB-AF04-5D49896AC37D}" type="presParOf" srcId="{F2B288B7-AE57-4582-8876-AFD3E2734005}" destId="{BBF3ABB2-ED1F-460F-BA99-39188EF04DB0}" srcOrd="0" destOrd="0" presId="urn:microsoft.com/office/officeart/2005/8/layout/balance1"/>
    <dgm:cxn modelId="{61260994-32C3-4A28-AD81-874351A42745}" type="presParOf" srcId="{F2B288B7-AE57-4582-8876-AFD3E2734005}" destId="{2738E090-59BA-48A1-981A-2312C834A63B}" srcOrd="1" destOrd="0" presId="urn:microsoft.com/office/officeart/2005/8/layout/balance1"/>
    <dgm:cxn modelId="{0C08ACA9-68B1-4B72-85B5-0334AE0A21BA}" type="presParOf" srcId="{52DB8727-EEB7-4C05-BF41-16B23355A81F}" destId="{26CF0B95-A0EE-44EA-90E5-AB187F275842}" srcOrd="2" destOrd="0" presId="urn:microsoft.com/office/officeart/2005/8/layout/balance1"/>
    <dgm:cxn modelId="{08215746-328B-4F0A-8604-23AADC816156}" type="presParOf" srcId="{26CF0B95-A0EE-44EA-90E5-AB187F275842}" destId="{522782E6-71B8-4636-827B-4A345F785AC1}" srcOrd="0" destOrd="0" presId="urn:microsoft.com/office/officeart/2005/8/layout/balance1"/>
    <dgm:cxn modelId="{EA2E4998-C627-45D5-B0CB-8C9FC94C213D}" type="presParOf" srcId="{26CF0B95-A0EE-44EA-90E5-AB187F275842}" destId="{3A3A755A-67F8-41F0-A0F3-442A50FED6FC}" srcOrd="1" destOrd="0" presId="urn:microsoft.com/office/officeart/2005/8/layout/balance1"/>
    <dgm:cxn modelId="{05F63D9C-F45F-442A-8875-E6A22397D1AB}" type="presParOf" srcId="{26CF0B95-A0EE-44EA-90E5-AB187F275842}" destId="{2E9FFC52-E671-40E8-9CDB-C51F47EFF4FF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3ABB2-ED1F-460F-BA99-39188EF04DB0}">
      <dsp:nvSpPr>
        <dsp:cNvPr id="0" name=""/>
        <dsp:cNvSpPr/>
      </dsp:nvSpPr>
      <dsp:spPr>
        <a:xfrm rot="21175530">
          <a:off x="54117" y="1305680"/>
          <a:ext cx="2557723" cy="103692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300" kern="1200" dirty="0" smtClean="0">
              <a:solidFill>
                <a:schemeClr val="accent3">
                  <a:lumMod val="50000"/>
                </a:schemeClr>
              </a:solidFill>
            </a:rPr>
            <a:t>Tumor</a:t>
          </a:r>
          <a:endParaRPr lang="zh-CN" altLang="en-US" sz="4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4487" y="1336050"/>
        <a:ext cx="2496983" cy="976181"/>
      </dsp:txXfrm>
    </dsp:sp>
    <dsp:sp modelId="{2738E090-59BA-48A1-981A-2312C834A63B}">
      <dsp:nvSpPr>
        <dsp:cNvPr id="0" name=""/>
        <dsp:cNvSpPr/>
      </dsp:nvSpPr>
      <dsp:spPr>
        <a:xfrm rot="21184814">
          <a:off x="4448170" y="807149"/>
          <a:ext cx="2701740" cy="100812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200" kern="1200" dirty="0" smtClean="0">
              <a:solidFill>
                <a:schemeClr val="accent3">
                  <a:lumMod val="50000"/>
                </a:schemeClr>
              </a:solidFill>
            </a:rPr>
            <a:t>Allograft</a:t>
          </a:r>
          <a:endParaRPr lang="zh-CN" altLang="en-US" sz="42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477697" y="836676"/>
        <a:ext cx="2642686" cy="949066"/>
      </dsp:txXfrm>
    </dsp:sp>
    <dsp:sp modelId="{3A3A755A-67F8-41F0-A0F3-442A50FED6FC}">
      <dsp:nvSpPr>
        <dsp:cNvPr id="0" name=""/>
        <dsp:cNvSpPr/>
      </dsp:nvSpPr>
      <dsp:spPr>
        <a:xfrm>
          <a:off x="2592287" y="2664297"/>
          <a:ext cx="2082225" cy="1911099"/>
        </a:xfrm>
        <a:prstGeom prst="triangle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FFC52-E671-40E8-9CDB-C51F47EFF4FF}">
      <dsp:nvSpPr>
        <dsp:cNvPr id="0" name=""/>
        <dsp:cNvSpPr/>
      </dsp:nvSpPr>
      <dsp:spPr>
        <a:xfrm rot="21193518">
          <a:off x="-72015" y="2447580"/>
          <a:ext cx="7344830" cy="533615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3F8C-EC82-4ED9-B311-C73F68313D02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2CDA9-7578-4595-B4A9-B2B8BD8F5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CDA9-7578-4595-B4A9-B2B8BD8F5A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19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Pic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MHC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CDA9-7578-4595-B4A9-B2B8BD8F5A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12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Pic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Medicine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CDA9-7578-4595-B4A9-B2B8BD8F5A6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99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Pic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Kaposi’s Sarcoma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CDA9-7578-4595-B4A9-B2B8BD8F5A6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89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Skin Cancer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2CDA9-7578-4595-B4A9-B2B8BD8F5A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67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72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2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7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6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47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64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79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53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11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63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93CD-1AF9-40C5-A584-7DB5470DA41A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133D-4530-4942-94B0-E7401D143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i&amp;source=images&amp;cd=&amp;cad=rja&amp;docid=o9Bg7CvKQzqqzM&amp;tbnid=cRKExUyDAm-6OM:&amp;ved=&amp;url=http://www.crkirk.com/txguide/Background/Immunology.htm&amp;ei=cXFpUfPZNMagigKlmoCAAQ&amp;psig=AFQjCNFT3DDd-mHmcfMYYew9ZtrigpOjhA&amp;ust=136595121790606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i&amp;rct=j&amp;q=medicine&amp;source=images&amp;cd=&amp;cad=rja&amp;docid=w9xhuzKGTdfcNM&amp;tbnid=HcFDHo0M1VMHgM:&amp;ved=&amp;url=http://www.drozfans.com/dr-ozs-advice/dr-oz-weight-loss-miracles-in-your-medicine-cabinet/&amp;ei=J3dpUe7eNoqqigKWzoAo&amp;psig=AFQjCNHvYMw8DoCEP1jMacL9pc4U2fgB0g&amp;ust=136595268009290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i&amp;rct=j&amp;q=chart&amp;source=images&amp;cd=&amp;cad=rja&amp;docid=VZ9iKANvXrNraM&amp;tbnid=kyqSF327JHRZ8M:&amp;ved=&amp;url=http://netlogx.com/growth-and-independence/blue-growth-chart/&amp;ei=kn9pUeL7PMKEjALkzYGwAQ&amp;psig=AFQjCNEsgcwHstIFEyK3iiHVvYGEcu71wQ&amp;ust=136595483525834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540552" cy="187220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7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Cancer </a:t>
            </a:r>
            <a:br>
              <a:rPr lang="en-US" altLang="zh-CN" sz="7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zh-CN" sz="7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in Transplantation</a:t>
            </a:r>
            <a:br>
              <a:rPr lang="en-US" altLang="zh-CN" sz="7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zh-CN" sz="7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zh-CN" sz="3100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Is </a:t>
            </a:r>
            <a:r>
              <a:rPr lang="en-US" altLang="zh-CN" sz="3100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transplantation a final end, or a new start?</a:t>
            </a:r>
            <a:endParaRPr lang="zh-CN" altLang="en-US" sz="3100" b="1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67944" y="4628728"/>
            <a:ext cx="6400800" cy="1752600"/>
          </a:xfrm>
        </p:spPr>
        <p:txBody>
          <a:bodyPr/>
          <a:lstStyle/>
          <a:p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10302010078 </a:t>
            </a:r>
          </a:p>
          <a:p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Liu </a:t>
            </a:r>
            <a:r>
              <a:rPr lang="en-US" altLang="zh-CN" i="1" dirty="0" err="1" smtClean="0">
                <a:solidFill>
                  <a:schemeClr val="accent3">
                    <a:lumMod val="50000"/>
                  </a:schemeClr>
                </a:solidFill>
              </a:rPr>
              <a:t>Wangyuan</a:t>
            </a:r>
            <a:endParaRPr lang="zh-CN" alt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Reference</a:t>
            </a:r>
            <a:endParaRPr lang="zh-CN" altLang="en-US" b="1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28800"/>
            <a:ext cx="8496944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[1] </a:t>
            </a:r>
            <a:r>
              <a:rPr lang="en-US" altLang="zh-CN" i="1" dirty="0" err="1" smtClean="0">
                <a:solidFill>
                  <a:schemeClr val="accent3">
                    <a:lumMod val="50000"/>
                  </a:schemeClr>
                </a:solidFill>
              </a:rPr>
              <a:t>Qiquan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 Sun, 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Primer on Transplantation[M], John Wiley &amp; Sons Ltd: Donald Hricik, 2011: 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1-10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[2] Ian 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AC Rowe, Primer on Transplantation[M], John Wiley &amp; Sons Ltd: Donald Hricik, 2011: 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20-25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[3] Emma 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L. </a:t>
            </a:r>
            <a:r>
              <a:rPr lang="en-US" altLang="zh-CN" i="1" dirty="0" err="1">
                <a:solidFill>
                  <a:schemeClr val="accent3">
                    <a:lumMod val="50000"/>
                  </a:schemeClr>
                </a:solidFill>
              </a:rPr>
              <a:t>Lanuti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, Transplantation Pathology[M], Cambridge University Press: Phillip Ruiz, 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2009:26-45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[4] John McCartney, Primer on Transplantation[M], John Wiley &amp; Sons Ltd: Donald Hricik, 2011: 40-51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[5] </a:t>
            </a:r>
            <a:r>
              <a:rPr lang="es-ES" altLang="zh-CN" i="1" dirty="0">
                <a:solidFill>
                  <a:schemeClr val="accent3">
                    <a:lumMod val="50000"/>
                  </a:schemeClr>
                </a:solidFill>
              </a:rPr>
              <a:t>Josep M. Campistola</a:t>
            </a:r>
            <a:r>
              <a:rPr lang="es-ES" altLang="zh-CN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New concepts and best practices for management of pre- 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and post-transplantation cancer[J], </a:t>
            </a:r>
            <a:r>
              <a:rPr lang="en-US" altLang="zh-CN" i="1" dirty="0">
                <a:solidFill>
                  <a:schemeClr val="accent3">
                    <a:lumMod val="50000"/>
                  </a:schemeClr>
                </a:solidFill>
              </a:rPr>
              <a:t>Transplantation Reviews </a:t>
            </a:r>
            <a:r>
              <a:rPr lang="en-US" altLang="zh-CN" i="1" dirty="0" smtClean="0">
                <a:solidFill>
                  <a:schemeClr val="accent3">
                    <a:lumMod val="50000"/>
                  </a:schemeClr>
                </a:solidFill>
              </a:rPr>
              <a:t>2012 (26): 261–279</a:t>
            </a:r>
          </a:p>
        </p:txBody>
      </p:sp>
    </p:spTree>
    <p:extLst>
      <p:ext uri="{BB962C8B-B14F-4D97-AF65-F5344CB8AC3E}">
        <p14:creationId xmlns:p14="http://schemas.microsoft.com/office/powerpoint/2010/main" val="22327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Key Words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Allograft:  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grafts transplanted between individuals of the same species</a:t>
            </a:r>
            <a:endParaRPr lang="en-US" altLang="zh-C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MHC: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  major histocompatibility complex</a:t>
            </a:r>
            <a:endParaRPr lang="en-US" altLang="zh-C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err="1" smtClean="0">
                <a:solidFill>
                  <a:schemeClr val="accent3">
                    <a:lumMod val="50000"/>
                  </a:schemeClr>
                </a:solidFill>
              </a:rPr>
              <a:t>mHC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:  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minor histocompatibility complex</a:t>
            </a:r>
            <a:endParaRPr lang="en-US" altLang="zh-C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De Novo Malignancy</a:t>
            </a:r>
            <a:endParaRPr lang="en-US" altLang="zh-C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Kaposi’s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Sarcoma</a:t>
            </a:r>
            <a:endParaRPr lang="en-US" altLang="zh-C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</a:rPr>
              <a:t>Lymphoma</a:t>
            </a:r>
          </a:p>
          <a:p>
            <a:endParaRPr lang="zh-CN" alt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9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://www.crkirk.com/txguide/Background/images/Immuno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9793"/>
            <a:ext cx="6012160" cy="461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Graft Rejection Antigens</a:t>
            </a:r>
            <a:r>
              <a:rPr lang="en-US" altLang="zh-CN" sz="2800" baseline="50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[1]</a:t>
            </a:r>
            <a:endParaRPr lang="zh-CN" altLang="en-US" sz="2800" baseline="50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Blood group antigens</a:t>
            </a:r>
          </a:p>
          <a:p>
            <a:endParaRPr lang="zh-CN" alt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MHC molecules   </a:t>
            </a:r>
          </a:p>
          <a:p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err="1" smtClean="0">
                <a:solidFill>
                  <a:schemeClr val="accent3">
                    <a:lumMod val="50000"/>
                  </a:schemeClr>
                </a:solidFill>
              </a:rPr>
              <a:t>mHC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 molecules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56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www.drozfans.com/wp-content/uploads/2010/09/medicinePill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57000"/>
                    </a14:imgEffect>
                    <a14:imgEffect>
                      <a14:sharpenSoften amount="-50000"/>
                    </a14:imgEffect>
                    <a14:imgEffect>
                      <a14:brightnessContrast bright="13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53881"/>
            <a:ext cx="6156176" cy="410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261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Pharmacological Method of Immunosuppression</a:t>
            </a:r>
            <a:r>
              <a:rPr lang="en-US" altLang="zh-CN" sz="3100" baseline="50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[2]</a:t>
            </a:r>
            <a:endParaRPr lang="zh-CN" altLang="en-US" sz="3100" baseline="50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16224"/>
            <a:ext cx="8784976" cy="4565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Depletion of lymphocytes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Inhibition of lymphocyte activation</a:t>
            </a:r>
            <a:endParaRPr lang="en-US" altLang="zh-CN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Inhibition of new nucleotide synthesis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To Be or Not To Be</a:t>
            </a:r>
            <a:endParaRPr lang="zh-CN" altLang="en-US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558069792"/>
              </p:ext>
            </p:extLst>
          </p:nvPr>
        </p:nvGraphicFramePr>
        <p:xfrm>
          <a:off x="1043608" y="1412776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15816" y="5085183"/>
            <a:ext cx="403244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300" dirty="0" smtClean="0">
                <a:solidFill>
                  <a:schemeClr val="accent3">
                    <a:lumMod val="50000"/>
                  </a:schemeClr>
                </a:solidFill>
              </a:rPr>
              <a:t>Immune System</a:t>
            </a:r>
            <a:endParaRPr lang="zh-CN" altLang="en-US" sz="43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67944" y="1772816"/>
            <a:ext cx="201622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20000" b="1" dirty="0">
                <a:ln/>
                <a:solidFill>
                  <a:schemeClr val="accent3">
                    <a:lumMod val="75000"/>
                  </a:schemeClr>
                </a:solidFill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2174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9001000" cy="121014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Common De Novo Malignancies</a:t>
            </a:r>
            <a:r>
              <a:rPr lang="en-US" altLang="zh-CN" sz="3100" baseline="50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[3]</a:t>
            </a:r>
            <a:endParaRPr lang="zh-CN" altLang="en-US" sz="3100" baseline="50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Non-melanoma skin 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cancers</a:t>
            </a:r>
            <a:endParaRPr lang="en-US" altLang="zh-CN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squamous cell carcinoma (SCC)</a:t>
            </a:r>
          </a:p>
          <a:p>
            <a:pPr lvl="1"/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basal cell carcinoma(BCC)</a:t>
            </a: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Lymphoma</a:t>
            </a:r>
          </a:p>
          <a:p>
            <a:endParaRPr lang="en-US" altLang="zh-CN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Kaposi’s sarcoma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VFhUXGRcaGBgYGBgcGhscHRgZFxcYGhgcICgiGBwlHBccIjEhJSkrLi4uGB8zODMsNygtLisBCgoKDg0OGxAQGywkHyQsLCwsLCwsLCwsLCwsLCwsLCwsLCwsLCwsLCwsLCwsLDQsLCwsLCwsLCwsLCwsLCwsLP/AABEIALcBEwMBIgACEQEDEQH/xAAbAAACAwEBAQAAAAAAAAAAAAAEBQIDBgABB//EADsQAAECBAQDBgYCAgECBwAAAAECEQADITEEBUFREmFxIoGRobHwBhMywdHhQvEUUhVichYjQ4KSorL/xAAZAQADAQEBAAAAAAAAAAAAAAABAgMEAAX/xAAlEQACAgICAgICAwEAAAAAAAAAAQIRAyESMUFREyIEcTJhkRT/2gAMAwEAAhEDEQA/ALsWGWlF+AOr/uMeTXoObndhc+NPGKZHZBWv6vqV3/SPCIyZlOJV1VA6WfkLn9x4zPSonjsQlKfl6XWRc6hA8ngSbMAZag5/1/8Aynp+4E4uJYrQOSTtdz1MRm4n/wBTm0sHXTiPT1MPRRRJzlkkhRrdZ66fZoUY3EOWTaPcROLcL9eZ1hTjcV/FN9TtDxjY/RDGYr+Kb6naCvh7Il4hbC2pjzI8mVOWABR6nTxj6tlWEl4dAAAFrD1NzFHKtIRpv9hOTZQiTLCEjn37wyGHQQ3Cnl7tFP8AmJoN9DT0i5GMD6AchE2wKDRAZMlTBg+tA/j+IIl5UkCzjnb1jpeJANKdS8Xf5YV/IOIVsZ8iQwYjxWEHunlFqZtLvyiQ3YfaBYLYBicCFBmd4zWZ5BqhIfmKd5N4186ZQ3+0J80zBKATUttVurQeRbE53ox0v4cmKUSohg3fXQa98abLcnRLAIqq5Jr4fqEA+Ku0XQW0/qDJvxCCkEKA7uVmjtmrKsr0aSbO4RRjtGRzbHFTubWA8GekA4z4jU7MSNyG8NoAmZh80h6aAbwyjYkI8Ngk5S3JCm5fYRbLzGYlNJjsWbXWvlEpyUFTJua9+wLPaLcuykkqJvz/AAIZpVsqsjl2PMizVUwMq8PJkkKTZuoP9wtyTLgi/iwr7eNIw4QzUttEUzPmceX1M5icuQA5T31HhGZzDBsaCqQWCmtrT3WN5PkkuX5f3CTMMuoSSXL2qTy3isZixSMAVcJpd4fZJNC2prZtoDxuWklwAAfekMskwSkDiI4QDQ3J6Q02minGjXyyAOcTE17RnJmbcNNWd3t12gTDZ+eJjoWeI8WSWJjXPMxMsdkF94W5X8SFauBQqYKxMwTUehOmzwpw+CQlfFxCmnu8FJUXjw41JbHOaSfmJceEYLMcOpJqI+iS5ugIhbm+VhYJ38d4bHOtMzqXhmGOKXrXr5eUdBa8sU5pHsaOQPjNOF8ZCO9R33J92EUYvEUZ735DRPXXwiOHmHhIFVrLHpt75wNMmpSSqhCaD/qVqeg/EZKJpbPMQthwWeqvsIGnzT3swGw/MVCZXiNS79TCzF4wqJAN7nfpFIxsd6JYzFfxRfU/iGXwx8MTMSoMGTqfxFnwt8OGeoE0Tvv0j65leATKQEpSwHt4LklpEpP/AEFy3I5chICbtqfvEcRKSC5odzT9wymyzsfzGXz9S3ZIJOrig8fw8JyLYoX5AcfnYlFhUvcmFy/iVdWN9BFKctNXYqLmwP8A9jRIA5kxSrDqDsEli1H09BzLRRRRV0ukW/8ANzAXVxdCP3DjAfEQcPTv8YRGRNmOFJ4W0ZvIwZhcqYJIP3csCKNHSjE6LvTPoGWYviFqd39wfiMSlIcluvukI8kwSwmoa3U+ZEB/EGDUvsklIegY+ZiVAWOMp1YXmOcS1DhEzq1YTzJPF9PDXU1PnCPHYBUu5blc7uYrwq1pYuQNPd4FeTZHEkvqxvMyFS3sdm/NzEpOQlCe01ejVg3LMxFKnnV/Z5Q3mzkqq4bmKxRNGfJPItGEzHBFD7/9v3c+kCCQspqihBbuLHzjZz8IhRNXPMv5QLOwCUh6WskV7ubamGsXnZiXKTQWqxeh18W6RqchUTa17+XMx4jKSe1QUAbYVO9Saw3y3A8AAYPtQ9esSyS0O2qHWFRQsLXMWTZoSI8kSCBr0/MB5xNZDlNGNi0KkZ4xt0UT81lgsaViSMclT8JZ+cYDHTVKJJpygnKJywocIf3XpDcaNkvx0kbD/CSXJDk7tXrC7N5hSksKjX0AhxgSSKhnvEsbg0qBDXEdGjLf22fMcRPXxPrf8wLNmKJ4jqSe8mtI1eOySpYffzhUrKVEtp5D3+YspIrLe0VDMylHDZ9fekKZ2MUVcQp3+Y5QfmeDKWGwGl/wIVTJZ2Li8UjFGScmjSZPmfEm9RcHrcRpMPOCgK90fOMKSFBt/HlG1yNRYHuiOWCWwra2Nv8ABT/qPCOgxLt/ceQmifJmEXPKEsPrU/cDc9T6CF61eXt49KiSSb6mF2KxHEeFNtTvDRVlejsTiSrsptqd40fwr8KmaQqYGTtqfwIu+DvhQzSFzKJ0B1j6bIlIlJYAAAXo3n94MpUqRNt3S7PcFJEtASlISOV/E/aCxN0APe/swnm59KBLLB5vQd5i3C5wlX0m/j4XiNjLC14G6Ek3H2gXG5elRrVth7ePZWLBoD4fm0HJXSsFDK47M9i8hQWow5XgeXkdaJJSBQE08Nd41Xy9xHfLs0NbG+V0ZT/gFFXEpVAbC3Qk/aG2GyhIqWHe/mYdKk9IgkVo78h94DYryto6XLSAaM0LcwwvGGH674aEbxROTWh8PzHNiQdMyeOy9QoQD3f2/SAlZcS4uTc6ttyEa7EI1NoVY3EhAYcN9Eg2+0ckma45XWhL8lMu1aVs46V84zuc5qpKiEgjZz6NSHWNzaWzFfhxv31HW8IcVLIKVBu0HBZnDtUuQTSLRghHmaewFGbzEVL9/qIPwOc8VCT4wJMRuBzDUN4TTyAqlod40IszbNr/AMqxDP629+UP8mxgUlz2Y+dS8U4vWnvpB+BzdSCB61/qITx+jSorIqXZ9QGKAFHpCuZiQpRSe7+oDyzNQoDnT3tDdCBegPu0Tsmlwe0KpuSIWKv1/EF4DKUoAZIZ7fmGktmoAaXMe/MqwZo7kLLJJ6PZchhHHaPUjnHLfSDZEAnyASaPy/UL5mFq5DnQaQznq4UkqIHOBZGOQqiSINlUnVijMcuSq9VU6DqftGbm5dUkjiagcnwDafqN5Nkb1f3aApuXvow96RRTaBryYkZWlK+yDyBL3tpGkyeQQGGntn1g0ZUxdmp3mGGHwzBrDSFlJy7Ek0lSIpmsGYeAjou+WdvOOjtkdHxrGYniPCi2p3jWfBfwtxkTJo7OiTr19iK/g74WMxpkwMnQNf8AUfT8Nh+BLANtBlKtIZsr40SEslIJDUADd5+0ZrNs2XNLKrqEpBboQPQRpMcDw0v7vGdnZcs376/bSEWzVgjFK/Jlp0orPaWaWbTkGLDuaPJE1YP1E9Sfu8P/APFHFwFFLEUHe9T7aK05Y6mTLOnTuFacyYfRp2dIzGYkpYqtvpu5pG9+HJvGhzXW7t3xnss+G1KYqHD3B/K3jGywGDCEhI0gUZ/yMkeNLsuIFnMRmD/WkTKYiPOFZiRWo7VjgX0MX8zFaq29YFBsqCa38Y8WqrAeUWIln9xzbQyQbM78RYzgTS46D1+0ZHNcWsisxA3QCFHWpdMbvNMGFAuB4t5NWMpmGCDniQkMKNQDr7HSkUijRGSoy0iSlZPEe1oTrsPfODsBiOEmSplynrQEpJZmbno7V5RPA4Bir5gIFCg97LNdWDdWivC4FVQKKUzvZnBFOoB/uKJ0JOPK7FeZ4YpJZSWctdwK0INeUUjDlSKJAJcUo7kKDg7NpGjOBBuQ+puXuej84nIylj/IA2D1O+vZHrHOYIwXkzOEwRBNS4ewp09RFycuKlEPYuaanT3sY1MzCISO05AsBbrSFWKx3CCBRO3LnCNtmjG66DcjwiU1vbTXlWNHhllQDl9hGKmZqtLOCBptbQdIOy3OQS4Jro9ojKDKTi57NkhbX/qPJmIDBrmFacYFA+v4gGdO50J/qFUDPx9mg+eCW2iYnu7tSMzhp0wq/HrDLGK4ZbvXf3eG4h4botzdKVoIPXn4WEIcswakKtrrpvCyZnCuIuSYKw+bEEDl7v0gtGuMJQjxRqgDTUxfwUBgbBzuJIUNohMzJAUxLmBVGJxk3SQwppU8vzHrN3xRIxiTtyaLC7vDIjJV2RWEvWOiJ90jyGJ0M8vwgSKBgIKKabn3c/asWy7M/hHfKFz7/MSYYkZcncRWrAg1LtygtCeUErlOLQUhudMVSsqQ+grcX/qDJOHSB2UgQX8kX8tI5ZDUaG6A8rZBIbaJBm1iKVNU+Ed8xzaBYlMkVxUW51j14gveA9jJEo9MzlAyp7Co7gIh82tvP8R1j8GFqU1Iqmrchm98ooXO5wmx+eolkgqb8d0Gx4Ym+h3NRvpC3F4RNwx++9LQqkfEMtavq73hzIxAI/2exvBTGcJQ7EOKwxPaoBVnDtzrdTeEK56kyw57RO1T3q1jW4uXxCl94yWaYaYF6to/qxMOkWxpS7Ff/M8NOEAaP+N4KTnANQzBnerwpxqCly5Oh6PaK5K6gJ1SQ5/2u/Jj5Q6Q8op+BliseZiWHK1ICQQCFEOAavt+YGxGJBSki5DGwD78qMYNwaXABatmjha1QoxaQVKZy5PrrHmA4uL3pGlTknEXQwbWp9mC8JlASakHrb3ygOSoMZJeS3KpXZdVHb9PBy8KPuBT2Ip+eJYHqdYjMzVIt76xJSJuMpOyGLmFI7Ir4V+8B4PETJ3ElWj2/Pu0Mv8AIQsgXJvDHC4ZKR2U+EdbKKahGq2YPE5UoKNDb2dojLwpDev2j6GcMFCtz7rEZeWI/iOkc7Y//UvKAcolq+WygwhPjMtWqYQkXNyY1pkN+BEZaK7QP6M6ztNtC3K8CUCvKGiRQ7+njFqgAHtAwmglgHEHohOTk7Z43to8i3/4x0MTsfoAe3iItMqrhu+PJQi0GJpAZ6hLViwA6kCIcUSC/wC4ZCuz2aTvA/E2tYnNc19T9opmitbwsvY0Ecqa20UHFtUxTmM3gFn984x+MzNa1MlVdGNPSsJuzZiwc1Zsf+QTqe6LEzxvTSPnuIlzXcBRVY8RYg3bhdhSGGV5tZKri4tbzhqfkrL8dVcWbBSxyb1geaoJF/OApmKHC9uQ9IWYzMixYOdHIA79BHcWTjAa5ljUoQWZRA7vGPn+PlrUoqWp3qztDNWdlXZXp/q3CO/WKp+YSlJUVlyApi7EE2Vd1MdLViqih03DRn5ToUG1reNplBKhqBTl3xmZEtCi5a/68I1+WgJA5D20LIfJPQ6wslgS709u8D4jDcbtU+UXSZrprbQCJKDx1+jKm7MtmuVg3PcHbo1z6QknYVnZkgPTXytWNNnmIEoVB8HPrGSnY0qDte4LVowt367RaJf7ONiecFEkaxPBzFjU0sNOZi6WtKuLiST/AK7CoHaiuSyVacJdieR32h3HQqns2GUzizqN/AcoJxGMTqXPh0jMDHOwBp0vFGNzHt8KWLgDtCrtXztEeDDSu2NMznaio1Z6H1hRiMQzh3PkahiNxA0vEqU6SbAEEe63ij5SiSGqO6GUR266DcvzMpVfv+0b/KcyStNBWldu6Pl+GlHiF7xuvh6WaMAPfKJzVdByVKNs1aRHqZrHu0gdCtzE1EDnCGJl3zPOITCaaesSkqpSOVLLvHUxDyYxFnhPiceiWWUsDkIbLL08v1GP+IsvUVcSQfH7QyRTFFSdMaDO5X+4849jG/4S+nKOhy3wQ9n2L5howglKjb9QHgp3FVwT1r5Wi8rfbxiVUQa8BNzs0WJLa1ijD2JpEwRDE2vBMz+r+/CKlKdojMaBzN4dIA0YegDPJXEmlRtp1O8Y/EiZYqBuSwFLVeNljsaAWHZfm8Z/NEIJoHOp/Br6Qtqz0sDajTQjVh5igCviDvwqUfq1YCLZISj6qUBrc9BtHuOIQntMC1HvbasJlSQs9pY6s3fvFlGxZ5KHUzM+KiVgPrT0gWbigEsolZ8vMQnXh/lquPWLJU8OSbbsT5Q3CiPyJ9HiXmKYAJfu00p6RFGFKlANd/Qmw6RfMUxcMSD2VANQvcaxcmaPlhxbc0Pc1P3DJEp5GJUKUhXJ41uWZs6O1RrV8oymNKFEEUckkbV9IPyQ9TWEmisdrZscFmQIuOVIbDEOHd/QwmweEFKbswOt/tDeVTrvR4mgS4+BRnhpcJfkTpoH9Yxk0KSX4aa/v8xu8eUnUP3GEOOwouHFb0D6PWKxkMp6oy1SWYB97gXfw9IjM+kIFS9yXPQVYDVhvDGekpBAYDnWhLmrcoBxElYYcPQ+Ch1p6xVMk6s9lgoHatcbd28VYlKVupCu0K8OpG4NqCv9RbiJDyeJ+0lRBJ2UOIeYVAaJvC/CH2OxBvHCuR5hZ5SfXnrD6TICw6dQ/e3ukIisLNAA1em4jQ5ZMHBY935ieTRXHILwGTihIcu/9mNDh5BFKCAsDiiWBo2juYdpUGtGd77BOUn2RkSaufOCFqAjwJB5+nhHi2LiOWiL2ciaTZ4muZv774jKFNxp71iM5LkQRSRO3l+YAxCOIVLJ96xdPmaAiAcYvYEnnaGTOQGudJBalOX6joCVxv8ASkd0dDj6GmU4paSlK5gIIpwsWGtWpGqwy+OzkDup1Z/SMtIwSCx4QktXR/CHEmclLMCGFAIkzVJX+x6lRb6WHe/hFqFUqYXycTxDbUmxg0MbDzgGeUShc8m1IAxeLCQXqfCCcwxASk8tqmMJmmYrU6QSBz/Ag9mnFBNW9B2YZurY8qgdNKxVhMzUuhFO/qzMAfExnFyCDW/5qI8VNUirA0u5iihRSU4tUjUYyUkpJKAATUhz0B1FNHAgbAZapb8PCAXDLYPoCdr7wHlmP+aACAW1USWg5WCZTJmAbnrfs2EUizJkxtqrBM1yVcvtEpIs4L1Fw5oT0hUmYQDQNTbW0P1r7PDxM5P1EE2A/lRD7jYQtlyz8xPGQ4sQaFrENow84e0zPtdgSVMSFuEg1YVGj+MDLm1IFXsfvDL4jw6UqJR2VPbQvf7wPgZLjtGtB4c+kB6KQ+2wOVhSQHFK8vPpD7JsK1RTzfpBmCy/sdrSz+ZaGsnDAClD7FYg3ZXmkqLJa1J5aizwsxmbJQplKoNnvzeCMbPKEnUnam8YrOpqVEMDxBwR36anvjlFFMaXbNJic5Q3Fd+cZ7Ms7WVdlwBavnYO8C4CSovcAX8/C0Qxj38ukVjEnOST0eLxilbApq9NCPE1goY5czsTH4kEqCmZSdw+oJY1gKWoENtVNqfmIYpR47vFDM3Y6k4Yz0rWAHUkhWgCklJB7x6mF3+Cr6XA06vUO1++DsBLcBIGrk1vcfbwg+dgSBxJvvE3NLRSMH5FKcElEoqKkhvpGquYG3PkInl+OahpyHSKMUk1F2AB68tqwHKkniu2sB7Lxg49m0y6fLLECtGp940UuY7GMPg5J7ITTnGqyoqatfvEX2Lkj5GkqvPrHBFXMUhW5MXGWGcBxrC0RJHEADpAs2Y4Pa8IQZ9mCk0DAbOftCbDZqoFnHDtBSsssOrNjJVsH5x5NQdf3EMvnlSQYKmoPT3vDRRnk6YknSu0ar8/tHQzMpMeQdg5gU7OEuw3fhDNyf8AfhEjmFOIgsdm01CiXIcGzDZ2jLzFklkg1YAXuQYvTxULEJ59G9tAo9KkarBZiFdluECuqm5t9zDTD5ogUKgQbszGMcnCkBJdioFyTpS0QxeNAYAksDR+HuBqR3wGheKkbjGTApNKDmIxmYYXhJISDzJJ15axXgMyenGlIFhVXqfzDo4iUaqUkm1QfxBToNcddiLDy0lQdz0tz3s8FTZkpKiwBNhUMd6bw5l4cKAbhfoKCPZGCQljQnnbrFFIzySszuCwClTHA4Um5uPA0OsPVyiEVKqUB0O9LeEC5pjOAlu64EJV43EXIdOuzb0gdlG20g6VhyV8SQGBq+vIaCnMwRjJJV2lSyEENxJqzfyv42hNKnoUo8VQbgUHTmIMnrmEBJWpm+hLMNO+m0OnRGcHJgGZusFXF9LAc2o/g0CZTNUVBI3uaQfiMOtXZLJAAAOt9vHSHWS5HwniYk6E28ISU0PCPFWxlgsOeEODTuH7iUyYxZj4Qwky2vWKcYgV9P3E4v0Tq3sTZmsEdriLVYAwgWoMVpQ3CQCCzlyfKlaawXmK3mDi+gHtDiJN2Ju3dAnZ4ZgSSVJKVMAfpdiz3/jFYod/WNFWIlpQgFQIBALgkgvckfxcwDjkBSeyHr4aN94un4jiQZZBc282p4NHuGQrjIv9I6UDjxpFG6Jxi32Khh1s39+EHYWXSgFLlnLszPDHF5apnFVMWAtR7BozSeILFavC8rGUEbbASEpAUa29K98WzMxQ5SSb3BFBaEnzlcDDZ2/UK1KO551ifGyqgu2PsbJSSG8d+82hTiqGltBEsDiyCQav7EH4jCcZprX89Y7oqqRVl2NLtRo1+AxAUBz10/cZbCZclCu0R+mu0N/+QCZfZI1bkbWhGrYmWKfQ+SQG0BjzE4wIB/flGSlZsSr6qiJ47GKWhQF4NMl8O9gOb4riU43gXDSuJQrrAqie6DcrB4k7P3mH6RaT4m3wDJSwixS6WrA8lA3ptHszFJB0bWOV0ec9sv8AlE6Dxj2Kk4jY+cdDUhNmel/JWWSpXDs58kvTxj2fIEgDiUasQAA7aXdvGBUT1CssKCmqR3V4iHHlBWGwJPaWePYAvVve8JxPWbS/QuxGMKknhTwjd3PjAiZC1aEC1bRop+GAvQOAos538YXTXWqqiE6UDkaWp3wyROU/QrVJ4bAqIN9ItTImHtE7P9ukMsRIEuiFBTiv00L2ffziuTKCg6JZp9fEqgf6e6n9Q1CfNKizD4tcs3ccx6w4RmoU6ew45nXrGfKVNsC4N7c61izASiJjCvIDVuYp+oVxOvkMpuHB7RUTyYgG9RWsSxPYSOElRIsducM5WWlgVNq9TT7+MRxmELBKEE3L9dQO6/OCmkI05Mxs0dvsuNxqD+I02U5col6pHm32i2XlfA5WrtEW+o+JoOsX5ZjQV8DPZn3+5ic2aFF8dB8jAJSXABO5H3MNpUoXqfdY9lpAL257eETWRoX52iNGZysDxk5KQSPfOkY/M82Up0hRIdrt9o12MSAm5JL9PDZoy2bZWp2AFSG4WJb6j3m1YrEtjqhBi1gAgjtNQkk8yG6H0iWXpUohQJ4rcX2eCpeRTSxV0/MPssyngT6Qzl6DJpLYhmYOYrV61bXRqaWgzDYIJApYCo1NA9Y0aMOkA0EVYqUOG/vSkI5Nk1JdIyeNxCi5CmAowLMNNH84SLZNm9/aNBmODNSbdQ/rQQtzXGrxCgpYRxM3EEpSVbFTAAnnFEy/H0AyyqxbXb11tBAwZUeFNX+/9x7JwL1vvGqybL+EVDmotYPeOlKgSqKsRScBwVKXIiyTPKix7J6DS46w6zSS1gTyo294RIkq4nIsbDSETvsMFasOn4cqA86QvxGAWkEVFPJ41GCl9nygiZguMGnf9o6LEeWtHz7DYZRVrGmy7BgpIVWDkZSASDVxRrCL/lpSKMO6OcxJ5F4E2IysXApEVyRLAZNRqfQD8xfi8e1xSsJczxCnA+niALPVjY8nh4RslKb8jNGZVIdyYsxeIUxCQVNsHPUtGalkg98WTHJIcs/nFlAzyl6NDLnKapAOxv3x0WYUOhPH9TB3J2joPxIn8v8AR0vJ1lqUNy9OQABv4CG+X5WJZYkkG9QB0jS/4/8AE2Z/f4jv8QcLJT2vbxk5M9N5LMbm2GdgKbVYNqBCqZLCaI+pqqU1m020jTZtg+1xFvAt5XMZzFC1GAerX6A26wyY/C0RwksFnStSq0FA2nO/SG/yQlgQCR/F7UfhfUO0D5djBLB7LmjAkdxUp2alniU5aUslbVAKimpXXiAGiQ7RZOjLODboFxR4jX6DYJbzg/KMLwlxc9SXp3wHJwxUQpVBcJF+o841WUYYpTVg9vyYlORZRUYhUjCUtXz6mLpElgWAdr0glKfHyghIDVAeET2SbM9jcs+YS+2lPf6hTgsqKV/MWyUpNBc0jYKTv3CEWbBRB57fn8RzlZaGV1QHPzbgNw3Ow684B/8AEodi7HUW3asKMfh1EnhQSwJ8NfK0L5c/iQxSATqRY1cPs2+0BQ9jcIm5wuYy5lAXpcgP+oLQgAVb7/1GEyx0LBFm3Z6gsfB41+BxoN6vpHVRLJGuguIqmXrWBsTiQBpXnCuZmQJI9LxwsYNhk/M0pNx1FTFOBx/ESHpzF4zmYzGJAJIoag+3irCYrh1O14bgaFjVG0mYNMwfdoWTcor2Q/8A1Gw6NSJ4XNAwqS34hvIxIIcmkcSfKIswWTtc62AhtJkpFEje35hVmWahBoX5esByvigWHjZwftAC8eSSsezZHFcCKU4GWkc7xHB5oJtEmvpzMMJEkG9TCEpOUdAfywm3lF6VlrQXMSBTy+8Cz5jR3RO7IKUweF+OVQwZMUOsKc2mkikMthXZncwx3be7GzexCqZPUpRNbu5rBM+ayq+X5ipZYhmYWpd61Hu0a4E8jDMEQpQKh9KuI8w1m/8AaYrkjjUKUo4e9vffFuFlHhJAABozuTr5CGOEwzaWhm6IpBhY1Y9zDyeOi1xoWj2J8hTdqLijN0iSSNj40jo6MnRvQJiUOSGb3S0K8XkqVF/Fo6Ogp7KcmugBeSpClcIKjapfxePcDkSirtMl60JKj1UbDpHsdDJ2FzZpMJlqUigA3N+6DJMjY98ex0B9kHJlglhPOJ8D29Y6OjkhG9WUTUdlhaAcRJcXakdHQR4szGYYPhsA+n65wrk5fxVYdavqGAt3x0dHIvb42dh8OoEgAMFX+0E4RJSSHjo6OOcrFOPnkrILgB6btvCueSS79Go0dHRRI1IITL45fgNeoeFpcV5/1HR0FE77DsvU5AFjpox0jVpP/l0NUx0dCS7FyeDJZlMZRHnrbSAp5ISW5V6ubR0dFF0Om26HvwkopUWO3fSN5JVQR0dGeXZn/J/kVYuc1WhHiM1b1q9n5dI8joVK2LiimRwmaBQqD/3aEhnDXsYhmDLFHJ50jo6Heno6cUnaMxj5RDPTYDnziCZbqDjshqPU83jo6NcejPM0eHwgDMGD2u3frBAlOphQa/YCPY6Fl2ZwhKQ1o9jo6CTP/9k="/>
          <p:cNvSpPr>
            <a:spLocks noChangeAspect="1" noChangeArrowheads="1"/>
          </p:cNvSpPr>
          <p:nvPr/>
        </p:nvSpPr>
        <p:spPr bwMode="auto">
          <a:xfrm>
            <a:off x="63500" y="-161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4" descr="data:image/jpeg;base64,/9j/4AAQSkZJRgABAQAAAQABAAD/2wCEAAkGBxQTEhUUExQVFhUXGRcaGBgYGBgcGhscHRgZFxcYGhgcICgiGBwlHBccIjEhJSkrLi4uGB8zODMsNygtLisBCgoKDg0OGxAQGywkHyQsLCwsLCwsLCwsLCwsLCwsLCwsLCwsLCwsLCwsLCwsLDQsLCwsLCwsLCwsLCwsLCwsLP/AABEIALcBEwMBIgACEQEDEQH/xAAbAAACAwEBAQAAAAAAAAAAAAAEBQIDBgABB//EADsQAAECBAQDBgYCAgECBwAAAAECEQADITEEBUFREmFxIoGRobHwBhMywdHhQvEUUhVichYjQ4KSorL/xAAZAQADAQEBAAAAAAAAAAAAAAABAgMEAAX/xAAlEQACAgICAgICAwEAAAAAAAAAAQIRAyESMUFREyIEcTJhkRT/2gAMAwEAAhEDEQA/ALsWGWlF+AOr/uMeTXoObndhc+NPGKZHZBWv6vqV3/SPCIyZlOJV1VA6WfkLn9x4zPSonjsQlKfl6XWRc6hA8ngSbMAZag5/1/8Aynp+4E4uJYrQOSTtdz1MRm4n/wBTm0sHXTiPT1MPRRRJzlkkhRrdZ66fZoUY3EOWTaPcROLcL9eZ1hTjcV/FN9TtDxjY/RDGYr+Kb6naCvh7Il4hbC2pjzI8mVOWABR6nTxj6tlWEl4dAAAFrD1NzFHKtIRpv9hOTZQiTLCEjn37wyGHQQ3Cnl7tFP8AmJoN9DT0i5GMD6AchE2wKDRAZMlTBg+tA/j+IIl5UkCzjnb1jpeJANKdS8Xf5YV/IOIVsZ8iQwYjxWEHunlFqZtLvyiQ3YfaBYLYBicCFBmd4zWZ5BqhIfmKd5N4186ZQ3+0J80zBKATUttVurQeRbE53ox0v4cmKUSohg3fXQa98abLcnRLAIqq5Jr4fqEA+Ku0XQW0/qDJvxCCkEKA7uVmjtmrKsr0aSbO4RRjtGRzbHFTubWA8GekA4z4jU7MSNyG8NoAmZh80h6aAbwyjYkI8Ngk5S3JCm5fYRbLzGYlNJjsWbXWvlEpyUFTJua9+wLPaLcuykkqJvz/AAIZpVsqsjl2PMizVUwMq8PJkkKTZuoP9wtyTLgi/iwr7eNIw4QzUttEUzPmceX1M5icuQA5T31HhGZzDBsaCqQWCmtrT3WN5PkkuX5f3CTMMuoSSXL2qTy3isZixSMAVcJpd4fZJNC2prZtoDxuWklwAAfekMskwSkDiI4QDQ3J6Q02minGjXyyAOcTE17RnJmbcNNWd3t12gTDZ+eJjoWeI8WSWJjXPMxMsdkF94W5X8SFauBQqYKxMwTUehOmzwpw+CQlfFxCmnu8FJUXjw41JbHOaSfmJceEYLMcOpJqI+iS5ugIhbm+VhYJ38d4bHOtMzqXhmGOKXrXr5eUdBa8sU5pHsaOQPjNOF8ZCO9R33J92EUYvEUZ735DRPXXwiOHmHhIFVrLHpt75wNMmpSSqhCaD/qVqeg/EZKJpbPMQthwWeqvsIGnzT3swGw/MVCZXiNS79TCzF4wqJAN7nfpFIxsd6JYzFfxRfU/iGXwx8MTMSoMGTqfxFnwt8OGeoE0Tvv0j65leATKQEpSwHt4LklpEpP/AEFy3I5chICbtqfvEcRKSC5odzT9wymyzsfzGXz9S3ZIJOrig8fw8JyLYoX5AcfnYlFhUvcmFy/iVdWN9BFKctNXYqLmwP8A9jRIA5kxSrDqDsEli1H09BzLRRRRV0ukW/8ANzAXVxdCP3DjAfEQcPTv8YRGRNmOFJ4W0ZvIwZhcqYJIP3csCKNHSjE6LvTPoGWYviFqd39wfiMSlIcluvukI8kwSwmoa3U+ZEB/EGDUvsklIegY+ZiVAWOMp1YXmOcS1DhEzq1YTzJPF9PDXU1PnCPHYBUu5blc7uYrwq1pYuQNPd4FeTZHEkvqxvMyFS3sdm/NzEpOQlCe01ejVg3LMxFKnnV/Z5Q3mzkqq4bmKxRNGfJPItGEzHBFD7/9v3c+kCCQspqihBbuLHzjZz8IhRNXPMv5QLOwCUh6WskV7ubamGsXnZiXKTQWqxeh18W6RqchUTa17+XMx4jKSe1QUAbYVO9Saw3y3A8AAYPtQ9esSyS0O2qHWFRQsLXMWTZoSI8kSCBr0/MB5xNZDlNGNi0KkZ4xt0UT81lgsaViSMclT8JZ+cYDHTVKJJpygnKJywocIf3XpDcaNkvx0kbD/CSXJDk7tXrC7N5hSksKjX0AhxgSSKhnvEsbg0qBDXEdGjLf22fMcRPXxPrf8wLNmKJ4jqSe8mtI1eOySpYffzhUrKVEtp5D3+YspIrLe0VDMylHDZ9fekKZ2MUVcQp3+Y5QfmeDKWGwGl/wIVTJZ2Li8UjFGScmjSZPmfEm9RcHrcRpMPOCgK90fOMKSFBt/HlG1yNRYHuiOWCWwra2Nv8ABT/qPCOgxLt/ceQmifJmEXPKEsPrU/cDc9T6CF61eXt49KiSSb6mF2KxHEeFNtTvDRVlejsTiSrsptqd40fwr8KmaQqYGTtqfwIu+DvhQzSFzKJ0B1j6bIlIlJYAAAXo3n94MpUqRNt3S7PcFJEtASlISOV/E/aCxN0APe/swnm59KBLLB5vQd5i3C5wlX0m/j4XiNjLC14G6Ek3H2gXG5elRrVth7ePZWLBoD4fm0HJXSsFDK47M9i8hQWow5XgeXkdaJJSBQE08Nd41Xy9xHfLs0NbG+V0ZT/gFFXEpVAbC3Qk/aG2GyhIqWHe/mYdKk9IgkVo78h94DYryto6XLSAaM0LcwwvGGH674aEbxROTWh8PzHNiQdMyeOy9QoQD3f2/SAlZcS4uTc6ttyEa7EI1NoVY3EhAYcN9Eg2+0ckma45XWhL8lMu1aVs46V84zuc5qpKiEgjZz6NSHWNzaWzFfhxv31HW8IcVLIKVBu0HBZnDtUuQTSLRghHmaewFGbzEVL9/qIPwOc8VCT4wJMRuBzDUN4TTyAqlod40IszbNr/AMqxDP629+UP8mxgUlz2Y+dS8U4vWnvpB+BzdSCB61/qITx+jSorIqXZ9QGKAFHpCuZiQpRSe7+oDyzNQoDnT3tDdCBegPu0Tsmlwe0KpuSIWKv1/EF4DKUoAZIZ7fmGktmoAaXMe/MqwZo7kLLJJ6PZchhHHaPUjnHLfSDZEAnyASaPy/UL5mFq5DnQaQznq4UkqIHOBZGOQqiSINlUnVijMcuSq9VU6DqftGbm5dUkjiagcnwDafqN5Nkb1f3aApuXvow96RRTaBryYkZWlK+yDyBL3tpGkyeQQGGntn1g0ZUxdmp3mGGHwzBrDSFlJy7Ek0lSIpmsGYeAjou+WdvOOjtkdHxrGYniPCi2p3jWfBfwtxkTJo7OiTr19iK/g74WMxpkwMnQNf8AUfT8Nh+BLANtBlKtIZsr40SEslIJDUADd5+0ZrNs2XNLKrqEpBboQPQRpMcDw0v7vGdnZcs376/bSEWzVgjFK/Jlp0orPaWaWbTkGLDuaPJE1YP1E9Sfu8P/APFHFwFFLEUHe9T7aK05Y6mTLOnTuFacyYfRp2dIzGYkpYqtvpu5pG9+HJvGhzXW7t3xnss+G1KYqHD3B/K3jGywGDCEhI0gUZ/yMkeNLsuIFnMRmD/WkTKYiPOFZiRWo7VjgX0MX8zFaq29YFBsqCa38Y8WqrAeUWIln9xzbQyQbM78RYzgTS46D1+0ZHNcWsisxA3QCFHWpdMbvNMGFAuB4t5NWMpmGCDniQkMKNQDr7HSkUijRGSoy0iSlZPEe1oTrsPfODsBiOEmSplynrQEpJZmbno7V5RPA4Bir5gIFCg97LNdWDdWivC4FVQKKUzvZnBFOoB/uKJ0JOPK7FeZ4YpJZSWctdwK0INeUUjDlSKJAJcUo7kKDg7NpGjOBBuQ+puXuej84nIylj/IA2D1O+vZHrHOYIwXkzOEwRBNS4ewp09RFycuKlEPYuaanT3sY1MzCISO05AsBbrSFWKx3CCBRO3LnCNtmjG66DcjwiU1vbTXlWNHhllQDl9hGKmZqtLOCBptbQdIOy3OQS4Jro9ojKDKTi57NkhbX/qPJmIDBrmFacYFA+v4gGdO50J/qFUDPx9mg+eCW2iYnu7tSMzhp0wq/HrDLGK4ZbvXf3eG4h4botzdKVoIPXn4WEIcswakKtrrpvCyZnCuIuSYKw+bEEDl7v0gtGuMJQjxRqgDTUxfwUBgbBzuJIUNohMzJAUxLmBVGJxk3SQwppU8vzHrN3xRIxiTtyaLC7vDIjJV2RWEvWOiJ90jyGJ0M8vwgSKBgIKKabn3c/asWy7M/hHfKFz7/MSYYkZcncRWrAg1LtygtCeUErlOLQUhudMVSsqQ+grcX/qDJOHSB2UgQX8kX8tI5ZDUaG6A8rZBIbaJBm1iKVNU+Ed8xzaBYlMkVxUW51j14gveA9jJEo9MzlAyp7Co7gIh82tvP8R1j8GFqU1Iqmrchm98ooXO5wmx+eolkgqb8d0Gx4Ym+h3NRvpC3F4RNwx++9LQqkfEMtavq73hzIxAI/2exvBTGcJQ7EOKwxPaoBVnDtzrdTeEK56kyw57RO1T3q1jW4uXxCl94yWaYaYF6to/qxMOkWxpS7Ff/M8NOEAaP+N4KTnANQzBnerwpxqCly5Oh6PaK5K6gJ1SQ5/2u/Jj5Q6Q8op+BliseZiWHK1ICQQCFEOAavt+YGxGJBSki5DGwD78qMYNwaXABatmjha1QoxaQVKZy5PrrHmA4uL3pGlTknEXQwbWp9mC8JlASakHrb3ygOSoMZJeS3KpXZdVHb9PBy8KPuBT2Ip+eJYHqdYjMzVIt76xJSJuMpOyGLmFI7Ir4V+8B4PETJ3ElWj2/Pu0Mv8AIQsgXJvDHC4ZKR2U+EdbKKahGq2YPE5UoKNDb2dojLwpDev2j6GcMFCtz7rEZeWI/iOkc7Y//UvKAcolq+WygwhPjMtWqYQkXNyY1pkN+BEZaK7QP6M6ztNtC3K8CUCvKGiRQ7+njFqgAHtAwmglgHEHohOTk7Z43to8i3/4x0MTsfoAe3iItMqrhu+PJQi0GJpAZ6hLViwA6kCIcUSC/wC4ZCuz2aTvA/E2tYnNc19T9opmitbwsvY0Ecqa20UHFtUxTmM3gFn984x+MzNa1MlVdGNPSsJuzZiwc1Zsf+QTqe6LEzxvTSPnuIlzXcBRVY8RYg3bhdhSGGV5tZKri4tbzhqfkrL8dVcWbBSxyb1geaoJF/OApmKHC9uQ9IWYzMixYOdHIA79BHcWTjAa5ljUoQWZRA7vGPn+PlrUoqWp3qztDNWdlXZXp/q3CO/WKp+YSlJUVlyApi7EE2Vd1MdLViqih03DRn5ToUG1reNplBKhqBTl3xmZEtCi5a/68I1+WgJA5D20LIfJPQ6wslgS709u8D4jDcbtU+UXSZrprbQCJKDx1+jKm7MtmuVg3PcHbo1z6QknYVnZkgPTXytWNNnmIEoVB8HPrGSnY0qDte4LVowt367RaJf7ONiecFEkaxPBzFjU0sNOZi6WtKuLiST/AK7CoHaiuSyVacJdieR32h3HQqns2GUzizqN/AcoJxGMTqXPh0jMDHOwBp0vFGNzHt8KWLgDtCrtXztEeDDSu2NMznaio1Z6H1hRiMQzh3PkahiNxA0vEqU6SbAEEe63ij5SiSGqO6GUR266DcvzMpVfv+0b/KcyStNBWldu6Pl+GlHiF7xuvh6WaMAPfKJzVdByVKNs1aRHqZrHu0gdCtzE1EDnCGJl3zPOITCaaesSkqpSOVLLvHUxDyYxFnhPiceiWWUsDkIbLL08v1GP+IsvUVcSQfH7QyRTFFSdMaDO5X+4849jG/4S+nKOhy3wQ9n2L5howglKjb9QHgp3FVwT1r5Wi8rfbxiVUQa8BNzs0WJLa1ijD2JpEwRDE2vBMz+r+/CKlKdojMaBzN4dIA0YegDPJXEmlRtp1O8Y/EiZYqBuSwFLVeNljsaAWHZfm8Z/NEIJoHOp/Br6Qtqz0sDajTQjVh5igCviDvwqUfq1YCLZISj6qUBrc9BtHuOIQntMC1HvbasJlSQs9pY6s3fvFlGxZ5KHUzM+KiVgPrT0gWbigEsolZ8vMQnXh/lquPWLJU8OSbbsT5Q3CiPyJ9HiXmKYAJfu00p6RFGFKlANd/Qmw6RfMUxcMSD2VANQvcaxcmaPlhxbc0Pc1P3DJEp5GJUKUhXJ41uWZs6O1RrV8oymNKFEEUckkbV9IPyQ9TWEmisdrZscFmQIuOVIbDEOHd/QwmweEFKbswOt/tDeVTrvR4mgS4+BRnhpcJfkTpoH9Yxk0KSX4aa/v8xu8eUnUP3GEOOwouHFb0D6PWKxkMp6oy1SWYB97gXfw9IjM+kIFS9yXPQVYDVhvDGekpBAYDnWhLmrcoBxElYYcPQ+Ch1p6xVMk6s9lgoHatcbd28VYlKVupCu0K8OpG4NqCv9RbiJDyeJ+0lRBJ2UOIeYVAaJvC/CH2OxBvHCuR5hZ5SfXnrD6TICw6dQ/e3ukIisLNAA1em4jQ5ZMHBY935ieTRXHILwGTihIcu/9mNDh5BFKCAsDiiWBo2juYdpUGtGd77BOUn2RkSaufOCFqAjwJB5+nhHi2LiOWiL2ciaTZ4muZv774jKFNxp71iM5LkQRSRO3l+YAxCOIVLJ96xdPmaAiAcYvYEnnaGTOQGudJBalOX6joCVxv8ASkd0dDj6GmU4paSlK5gIIpwsWGtWpGqwy+OzkDup1Z/SMtIwSCx4QktXR/CHEmclLMCGFAIkzVJX+x6lRb6WHe/hFqFUqYXycTxDbUmxg0MbDzgGeUShc8m1IAxeLCQXqfCCcwxASk8tqmMJmmYrU6QSBz/Ag9mnFBNW9B2YZurY8qgdNKxVhMzUuhFO/qzMAfExnFyCDW/5qI8VNUirA0u5iihRSU4tUjUYyUkpJKAATUhz0B1FNHAgbAZapb8PCAXDLYPoCdr7wHlmP+aACAW1USWg5WCZTJmAbnrfs2EUizJkxtqrBM1yVcvtEpIs4L1Fw5oT0hUmYQDQNTbW0P1r7PDxM5P1EE2A/lRD7jYQtlyz8xPGQ4sQaFrENow84e0zPtdgSVMSFuEg1YVGj+MDLm1IFXsfvDL4jw6UqJR2VPbQvf7wPgZLjtGtB4c+kB6KQ+2wOVhSQHFK8vPpD7JsK1RTzfpBmCy/sdrSz+ZaGsnDAClD7FYg3ZXmkqLJa1J5aizwsxmbJQplKoNnvzeCMbPKEnUnam8YrOpqVEMDxBwR36anvjlFFMaXbNJic5Q3Fd+cZ7Ms7WVdlwBavnYO8C4CSovcAX8/C0Qxj38ukVjEnOST0eLxilbApq9NCPE1goY5czsTH4kEqCmZSdw+oJY1gKWoENtVNqfmIYpR47vFDM3Y6k4Yz0rWAHUkhWgCklJB7x6mF3+Cr6XA06vUO1++DsBLcBIGrk1vcfbwg+dgSBxJvvE3NLRSMH5FKcElEoqKkhvpGquYG3PkInl+OahpyHSKMUk1F2AB68tqwHKkniu2sB7Lxg49m0y6fLLECtGp940UuY7GMPg5J7ITTnGqyoqatfvEX2Lkj5GkqvPrHBFXMUhW5MXGWGcBxrC0RJHEADpAs2Y4Pa8IQZ9mCk0DAbOftCbDZqoFnHDtBSsssOrNjJVsH5x5NQdf3EMvnlSQYKmoPT3vDRRnk6YknSu0ar8/tHQzMpMeQdg5gU7OEuw3fhDNyf8AfhEjmFOIgsdm01CiXIcGzDZ2jLzFklkg1YAXuQYvTxULEJ59G9tAo9KkarBZiFdluECuqm5t9zDTD5ogUKgQbszGMcnCkBJdioFyTpS0QxeNAYAksDR+HuBqR3wGheKkbjGTApNKDmIxmYYXhJISDzJJ15axXgMyenGlIFhVXqfzDo4iUaqUkm1QfxBToNcddiLDy0lQdz0tz3s8FTZkpKiwBNhUMd6bw5l4cKAbhfoKCPZGCQljQnnbrFFIzySszuCwClTHA4Um5uPA0OsPVyiEVKqUB0O9LeEC5pjOAlu64EJV43EXIdOuzb0gdlG20g6VhyV8SQGBq+vIaCnMwRjJJV2lSyEENxJqzfyv42hNKnoUo8VQbgUHTmIMnrmEBJWpm+hLMNO+m0OnRGcHJgGZusFXF9LAc2o/g0CZTNUVBI3uaQfiMOtXZLJAAAOt9vHSHWS5HwniYk6E28ISU0PCPFWxlgsOeEODTuH7iUyYxZj4Qwky2vWKcYgV9P3E4v0Tq3sTZmsEdriLVYAwgWoMVpQ3CQCCzlyfKlaawXmK3mDi+gHtDiJN2Ju3dAnZ4ZgSSVJKVMAfpdiz3/jFYod/WNFWIlpQgFQIBALgkgvckfxcwDjkBSeyHr4aN94un4jiQZZBc282p4NHuGQrjIv9I6UDjxpFG6Jxi32Khh1s39+EHYWXSgFLlnLszPDHF5apnFVMWAtR7BozSeILFavC8rGUEbbASEpAUa29K98WzMxQ5SSb3BFBaEnzlcDDZ2/UK1KO551ifGyqgu2PsbJSSG8d+82hTiqGltBEsDiyCQav7EH4jCcZprX89Y7oqqRVl2NLtRo1+AxAUBz10/cZbCZclCu0R+mu0N/+QCZfZI1bkbWhGrYmWKfQ+SQG0BjzE4wIB/flGSlZsSr6qiJ47GKWhQF4NMl8O9gOb4riU43gXDSuJQrrAqie6DcrB4k7P3mH6RaT4m3wDJSwixS6WrA8lA3ptHszFJB0bWOV0ec9sv8AlE6Dxj2Kk4jY+cdDUhNmel/JWWSpXDs58kvTxj2fIEgDiUasQAA7aXdvGBUT1CssKCmqR3V4iHHlBWGwJPaWePYAvVve8JxPWbS/QuxGMKknhTwjd3PjAiZC1aEC1bRop+GAvQOAos538YXTXWqqiE6UDkaWp3wyROU/QrVJ4bAqIN9ItTImHtE7P9ukMsRIEuiFBTiv00L2ffziuTKCg6JZp9fEqgf6e6n9Q1CfNKizD4tcs3ccx6w4RmoU6ew45nXrGfKVNsC4N7c61izASiJjCvIDVuYp+oVxOvkMpuHB7RUTyYgG9RWsSxPYSOElRIsducM5WWlgVNq9TT7+MRxmELBKEE3L9dQO6/OCmkI05Mxs0dvsuNxqD+I02U5col6pHm32i2XlfA5WrtEW+o+JoOsX5ZjQV8DPZn3+5ic2aFF8dB8jAJSXABO5H3MNpUoXqfdY9lpAL257eETWRoX52iNGZysDxk5KQSPfOkY/M82Up0hRIdrt9o12MSAm5JL9PDZoy2bZWp2AFSG4WJb6j3m1YrEtjqhBi1gAgjtNQkk8yG6H0iWXpUohQJ4rcX2eCpeRTSxV0/MPssyngT6Qzl6DJpLYhmYOYrV61bXRqaWgzDYIJApYCo1NA9Y0aMOkA0EVYqUOG/vSkI5Nk1JdIyeNxCi5CmAowLMNNH84SLZNm9/aNBmODNSbdQ/rQQtzXGrxCgpYRxM3EEpSVbFTAAnnFEy/H0AyyqxbXb11tBAwZUeFNX+/9x7JwL1vvGqybL+EVDmotYPeOlKgSqKsRScBwVKXIiyTPKix7J6DS46w6zSS1gTyo294RIkq4nIsbDSETvsMFasOn4cqA86QvxGAWkEVFPJ41GCl9nygiZguMGnf9o6LEeWtHz7DYZRVrGmy7BgpIVWDkZSASDVxRrCL/lpSKMO6OcxJ5F4E2IysXApEVyRLAZNRqfQD8xfi8e1xSsJczxCnA+niALPVjY8nh4RslKb8jNGZVIdyYsxeIUxCQVNsHPUtGalkg98WTHJIcs/nFlAzyl6NDLnKapAOxv3x0WYUOhPH9TB3J2joPxIn8v8AR0vJ1lqUNy9OQABv4CG+X5WJZYkkG9QB0jS/4/8AE2Z/f4jv8QcLJT2vbxk5M9N5LMbm2GdgKbVYNqBCqZLCaI+pqqU1m020jTZtg+1xFvAt5XMZzFC1GAerX6A26wyY/C0RwksFnStSq0FA2nO/SG/yQlgQCR/F7UfhfUO0D5djBLB7LmjAkdxUp2alniU5aUslbVAKimpXXiAGiQ7RZOjLODboFxR4jX6DYJbzg/KMLwlxc9SXp3wHJwxUQpVBcJF+o841WUYYpTVg9vyYlORZRUYhUjCUtXz6mLpElgWAdr0glKfHyghIDVAeET2SbM9jcs+YS+2lPf6hTgsqKV/MWyUpNBc0jYKTv3CEWbBRB57fn8RzlZaGV1QHPzbgNw3Ow684B/8AEodi7HUW3asKMfh1EnhQSwJ8NfK0L5c/iQxSATqRY1cPs2+0BQ9jcIm5wuYy5lAXpcgP+oLQgAVb7/1GEyx0LBFm3Z6gsfB41+BxoN6vpHVRLJGuguIqmXrWBsTiQBpXnCuZmQJI9LxwsYNhk/M0pNx1FTFOBx/ESHpzF4zmYzGJAJIoag+3irCYrh1O14bgaFjVG0mYNMwfdoWTcor2Q/8A1Gw6NSJ4XNAwqS34hvIxIIcmkcSfKIswWTtc62AhtJkpFEje35hVmWahBoX5esByvigWHjZwftAC8eSSsezZHFcCKU4GWkc7xHB5oJtEmvpzMMJEkG9TCEpOUdAfywm3lF6VlrQXMSBTy+8Cz5jR3RO7IKUweF+OVQwZMUOsKc2mkikMthXZncwx3be7GzexCqZPUpRNbu5rBM+ayq+X5ipZYhmYWpd61Hu0a4E8jDMEQpQKh9KuI8w1m/8AaYrkjjUKUo4e9vffFuFlHhJAABozuTr5CGOEwzaWhm6IpBhY1Y9zDyeOi1xoWj2J8hTdqLijN0iSSNj40jo6MnRvQJiUOSGb3S0K8XkqVF/Fo6Ogp7KcmugBeSpClcIKjapfxePcDkSirtMl60JKj1UbDpHsdDJ2FzZpMJlqUigA3N+6DJMjY98ex0B9kHJlglhPOJ8D29Y6OjkhG9WUTUdlhaAcRJcXakdHQR4szGYYPhsA+n65wrk5fxVYdavqGAt3x0dHIvb42dh8OoEgAMFX+0E4RJSSHjo6OOcrFOPnkrILgB6btvCueSS79Go0dHRRI1IITL45fgNeoeFpcV5/1HR0FE77DsvU5AFjpox0jVpP/l0NUx0dCS7FyeDJZlMZRHnrbSAp5ISW5V6ubR0dFF0Om26HvwkopUWO3fSN5JVQR0dGeXZn/J/kVYuc1WhHiM1b1q9n5dI8joVK2LiimRwmaBQqD/3aEhnDXsYhmDLFHJ50jo6Heno6cUnaMxj5RDPTYDnziCZbqDjshqPU83jo6NcejPM0eHwgDMGD2u3frBAlOphQa/YCPY6Fl2ZwhKQ1o9jo6CTP/9k="/>
          <p:cNvSpPr>
            <a:spLocks noChangeAspect="1" noChangeArrowheads="1"/>
          </p:cNvSpPr>
          <p:nvPr/>
        </p:nvSpPr>
        <p:spPr bwMode="auto">
          <a:xfrm>
            <a:off x="215900" y="-9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6" descr="data:image/jpeg;base64,/9j/4AAQSkZJRgABAQAAAQABAAD/2wCEAAkGBxQTEhUUExQVFhUXGRcaGBgYGBgcGhscHRgZFxcYGhgcICgiGBwlHBccIjEhJSkrLi4uGB8zODMsNygtLisBCgoKDg0OGxAQGywkHyQsLCwsLCwsLCwsLCwsLCwsLCwsLCwsLCwsLCwsLCwsLDQsLCwsLCwsLCwsLCwsLCwsLP/AABEIALcBEwMBIgACEQEDEQH/xAAbAAACAwEBAQAAAAAAAAAAAAAEBQIDBgABB//EADsQAAECBAQDBgYCAgECBwAAAAECEQADITEEBUFREmFxIoGRobHwBhMywdHhQvEUUhVichYjQ4KSorL/xAAZAQADAQEBAAAAAAAAAAAAAAABAgMEAAX/xAAlEQACAgICAgICAwEAAAAAAAAAAQIRAyESMUFREyIEcTJhkRT/2gAMAwEAAhEDEQA/ALsWGWlF+AOr/uMeTXoObndhc+NPGKZHZBWv6vqV3/SPCIyZlOJV1VA6WfkLn9x4zPSonjsQlKfl6XWRc6hA8ngSbMAZag5/1/8Aynp+4E4uJYrQOSTtdz1MRm4n/wBTm0sHXTiPT1MPRRRJzlkkhRrdZ66fZoUY3EOWTaPcROLcL9eZ1hTjcV/FN9TtDxjY/RDGYr+Kb6naCvh7Il4hbC2pjzI8mVOWABR6nTxj6tlWEl4dAAAFrD1NzFHKtIRpv9hOTZQiTLCEjn37wyGHQQ3Cnl7tFP8AmJoN9DT0i5GMD6AchE2wKDRAZMlTBg+tA/j+IIl5UkCzjnb1jpeJANKdS8Xf5YV/IOIVsZ8iQwYjxWEHunlFqZtLvyiQ3YfaBYLYBicCFBmd4zWZ5BqhIfmKd5N4186ZQ3+0J80zBKATUttVurQeRbE53ox0v4cmKUSohg3fXQa98abLcnRLAIqq5Jr4fqEA+Ku0XQW0/qDJvxCCkEKA7uVmjtmrKsr0aSbO4RRjtGRzbHFTubWA8GekA4z4jU7MSNyG8NoAmZh80h6aAbwyjYkI8Ngk5S3JCm5fYRbLzGYlNJjsWbXWvlEpyUFTJua9+wLPaLcuykkqJvz/AAIZpVsqsjl2PMizVUwMq8PJkkKTZuoP9wtyTLgi/iwr7eNIw4QzUttEUzPmceX1M5icuQA5T31HhGZzDBsaCqQWCmtrT3WN5PkkuX5f3CTMMuoSSXL2qTy3isZixSMAVcJpd4fZJNC2prZtoDxuWklwAAfekMskwSkDiI4QDQ3J6Q02minGjXyyAOcTE17RnJmbcNNWd3t12gTDZ+eJjoWeI8WSWJjXPMxMsdkF94W5X8SFauBQqYKxMwTUehOmzwpw+CQlfFxCmnu8FJUXjw41JbHOaSfmJceEYLMcOpJqI+iS5ugIhbm+VhYJ38d4bHOtMzqXhmGOKXrXr5eUdBa8sU5pHsaOQPjNOF8ZCO9R33J92EUYvEUZ735DRPXXwiOHmHhIFVrLHpt75wNMmpSSqhCaD/qVqeg/EZKJpbPMQthwWeqvsIGnzT3swGw/MVCZXiNS79TCzF4wqJAN7nfpFIxsd6JYzFfxRfU/iGXwx8MTMSoMGTqfxFnwt8OGeoE0Tvv0j65leATKQEpSwHt4LklpEpP/AEFy3I5chICbtqfvEcRKSC5odzT9wymyzsfzGXz9S3ZIJOrig8fw8JyLYoX5AcfnYlFhUvcmFy/iVdWN9BFKctNXYqLmwP8A9jRIA5kxSrDqDsEli1H09BzLRRRRV0ukW/8ANzAXVxdCP3DjAfEQcPTv8YRGRNmOFJ4W0ZvIwZhcqYJIP3csCKNHSjE6LvTPoGWYviFqd39wfiMSlIcluvukI8kwSwmoa3U+ZEB/EGDUvsklIegY+ZiVAWOMp1YXmOcS1DhEzq1YTzJPF9PDXU1PnCPHYBUu5blc7uYrwq1pYuQNPd4FeTZHEkvqxvMyFS3sdm/NzEpOQlCe01ejVg3LMxFKnnV/Z5Q3mzkqq4bmKxRNGfJPItGEzHBFD7/9v3c+kCCQspqihBbuLHzjZz8IhRNXPMv5QLOwCUh6WskV7ubamGsXnZiXKTQWqxeh18W6RqchUTa17+XMx4jKSe1QUAbYVO9Saw3y3A8AAYPtQ9esSyS0O2qHWFRQsLXMWTZoSI8kSCBr0/MB5xNZDlNGNi0KkZ4xt0UT81lgsaViSMclT8JZ+cYDHTVKJJpygnKJywocIf3XpDcaNkvx0kbD/CSXJDk7tXrC7N5hSksKjX0AhxgSSKhnvEsbg0qBDXEdGjLf22fMcRPXxPrf8wLNmKJ4jqSe8mtI1eOySpYffzhUrKVEtp5D3+YspIrLe0VDMylHDZ9fekKZ2MUVcQp3+Y5QfmeDKWGwGl/wIVTJZ2Li8UjFGScmjSZPmfEm9RcHrcRpMPOCgK90fOMKSFBt/HlG1yNRYHuiOWCWwra2Nv8ABT/qPCOgxLt/ceQmifJmEXPKEsPrU/cDc9T6CF61eXt49KiSSb6mF2KxHEeFNtTvDRVlejsTiSrsptqd40fwr8KmaQqYGTtqfwIu+DvhQzSFzKJ0B1j6bIlIlJYAAAXo3n94MpUqRNt3S7PcFJEtASlISOV/E/aCxN0APe/swnm59KBLLB5vQd5i3C5wlX0m/j4XiNjLC14G6Ek3H2gXG5elRrVth7ePZWLBoD4fm0HJXSsFDK47M9i8hQWow5XgeXkdaJJSBQE08Nd41Xy9xHfLs0NbG+V0ZT/gFFXEpVAbC3Qk/aG2GyhIqWHe/mYdKk9IgkVo78h94DYryto6XLSAaM0LcwwvGGH674aEbxROTWh8PzHNiQdMyeOy9QoQD3f2/SAlZcS4uTc6ttyEa7EI1NoVY3EhAYcN9Eg2+0ckma45XWhL8lMu1aVs46V84zuc5qpKiEgjZz6NSHWNzaWzFfhxv31HW8IcVLIKVBu0HBZnDtUuQTSLRghHmaewFGbzEVL9/qIPwOc8VCT4wJMRuBzDUN4TTyAqlod40IszbNr/AMqxDP629+UP8mxgUlz2Y+dS8U4vWnvpB+BzdSCB61/qITx+jSorIqXZ9QGKAFHpCuZiQpRSe7+oDyzNQoDnT3tDdCBegPu0Tsmlwe0KpuSIWKv1/EF4DKUoAZIZ7fmGktmoAaXMe/MqwZo7kLLJJ6PZchhHHaPUjnHLfSDZEAnyASaPy/UL5mFq5DnQaQznq4UkqIHOBZGOQqiSINlUnVijMcuSq9VU6DqftGbm5dUkjiagcnwDafqN5Nkb1f3aApuXvow96RRTaBryYkZWlK+yDyBL3tpGkyeQQGGntn1g0ZUxdmp3mGGHwzBrDSFlJy7Ek0lSIpmsGYeAjou+WdvOOjtkdHxrGYniPCi2p3jWfBfwtxkTJo7OiTr19iK/g74WMxpkwMnQNf8AUfT8Nh+BLANtBlKtIZsr40SEslIJDUADd5+0ZrNs2XNLKrqEpBboQPQRpMcDw0v7vGdnZcs376/bSEWzVgjFK/Jlp0orPaWaWbTkGLDuaPJE1YP1E9Sfu8P/APFHFwFFLEUHe9T7aK05Y6mTLOnTuFacyYfRp2dIzGYkpYqtvpu5pG9+HJvGhzXW7t3xnss+G1KYqHD3B/K3jGywGDCEhI0gUZ/yMkeNLsuIFnMRmD/WkTKYiPOFZiRWo7VjgX0MX8zFaq29YFBsqCa38Y8WqrAeUWIln9xzbQyQbM78RYzgTS46D1+0ZHNcWsisxA3QCFHWpdMbvNMGFAuB4t5NWMpmGCDniQkMKNQDr7HSkUijRGSoy0iSlZPEe1oTrsPfODsBiOEmSplynrQEpJZmbno7V5RPA4Bir5gIFCg97LNdWDdWivC4FVQKKUzvZnBFOoB/uKJ0JOPK7FeZ4YpJZSWctdwK0INeUUjDlSKJAJcUo7kKDg7NpGjOBBuQ+puXuej84nIylj/IA2D1O+vZHrHOYIwXkzOEwRBNS4ewp09RFycuKlEPYuaanT3sY1MzCISO05AsBbrSFWKx3CCBRO3LnCNtmjG66DcjwiU1vbTXlWNHhllQDl9hGKmZqtLOCBptbQdIOy3OQS4Jro9ojKDKTi57NkhbX/qPJmIDBrmFacYFA+v4gGdO50J/qFUDPx9mg+eCW2iYnu7tSMzhp0wq/HrDLGK4ZbvXf3eG4h4botzdKVoIPXn4WEIcswakKtrrpvCyZnCuIuSYKw+bEEDl7v0gtGuMJQjxRqgDTUxfwUBgbBzuJIUNohMzJAUxLmBVGJxk3SQwppU8vzHrN3xRIxiTtyaLC7vDIjJV2RWEvWOiJ90jyGJ0M8vwgSKBgIKKabn3c/asWy7M/hHfKFz7/MSYYkZcncRWrAg1LtygtCeUErlOLQUhudMVSsqQ+grcX/qDJOHSB2UgQX8kX8tI5ZDUaG6A8rZBIbaJBm1iKVNU+Ed8xzaBYlMkVxUW51j14gveA9jJEo9MzlAyp7Co7gIh82tvP8R1j8GFqU1Iqmrchm98ooXO5wmx+eolkgqb8d0Gx4Ym+h3NRvpC3F4RNwx++9LQqkfEMtavq73hzIxAI/2exvBTGcJQ7EOKwxPaoBVnDtzrdTeEK56kyw57RO1T3q1jW4uXxCl94yWaYaYF6to/qxMOkWxpS7Ff/M8NOEAaP+N4KTnANQzBnerwpxqCly5Oh6PaK5K6gJ1SQ5/2u/Jj5Q6Q8op+BliseZiWHK1ICQQCFEOAavt+YGxGJBSki5DGwD78qMYNwaXABatmjha1QoxaQVKZy5PrrHmA4uL3pGlTknEXQwbWp9mC8JlASakHrb3ygOSoMZJeS3KpXZdVHb9PBy8KPuBT2Ip+eJYHqdYjMzVIt76xJSJuMpOyGLmFI7Ir4V+8B4PETJ3ElWj2/Pu0Mv8AIQsgXJvDHC4ZKR2U+EdbKKahGq2YPE5UoKNDb2dojLwpDev2j6GcMFCtz7rEZeWI/iOkc7Y//UvKAcolq+WygwhPjMtWqYQkXNyY1pkN+BEZaK7QP6M6ztNtC3K8CUCvKGiRQ7+njFqgAHtAwmglgHEHohOTk7Z43to8i3/4x0MTsfoAe3iItMqrhu+PJQi0GJpAZ6hLViwA6kCIcUSC/wC4ZCuz2aTvA/E2tYnNc19T9opmitbwsvY0Ecqa20UHFtUxTmM3gFn984x+MzNa1MlVdGNPSsJuzZiwc1Zsf+QTqe6LEzxvTSPnuIlzXcBRVY8RYg3bhdhSGGV5tZKri4tbzhqfkrL8dVcWbBSxyb1geaoJF/OApmKHC9uQ9IWYzMixYOdHIA79BHcWTjAa5ljUoQWZRA7vGPn+PlrUoqWp3qztDNWdlXZXp/q3CO/WKp+YSlJUVlyApi7EE2Vd1MdLViqih03DRn5ToUG1reNplBKhqBTl3xmZEtCi5a/68I1+WgJA5D20LIfJPQ6wslgS709u8D4jDcbtU+UXSZrprbQCJKDx1+jKm7MtmuVg3PcHbo1z6QknYVnZkgPTXytWNNnmIEoVB8HPrGSnY0qDte4LVowt367RaJf7ONiecFEkaxPBzFjU0sNOZi6WtKuLiST/AK7CoHaiuSyVacJdieR32h3HQqns2GUzizqN/AcoJxGMTqXPh0jMDHOwBp0vFGNzHt8KWLgDtCrtXztEeDDSu2NMznaio1Z6H1hRiMQzh3PkahiNxA0vEqU6SbAEEe63ij5SiSGqO6GUR266DcvzMpVfv+0b/KcyStNBWldu6Pl+GlHiF7xuvh6WaMAPfKJzVdByVKNs1aRHqZrHu0gdCtzE1EDnCGJl3zPOITCaaesSkqpSOVLLvHUxDyYxFnhPiceiWWUsDkIbLL08v1GP+IsvUVcSQfH7QyRTFFSdMaDO5X+4849jG/4S+nKOhy3wQ9n2L5howglKjb9QHgp3FVwT1r5Wi8rfbxiVUQa8BNzs0WJLa1ijD2JpEwRDE2vBMz+r+/CKlKdojMaBzN4dIA0YegDPJXEmlRtp1O8Y/EiZYqBuSwFLVeNljsaAWHZfm8Z/NEIJoHOp/Br6Qtqz0sDajTQjVh5igCviDvwqUfq1YCLZISj6qUBrc9BtHuOIQntMC1HvbasJlSQs9pY6s3fvFlGxZ5KHUzM+KiVgPrT0gWbigEsolZ8vMQnXh/lquPWLJU8OSbbsT5Q3CiPyJ9HiXmKYAJfu00p6RFGFKlANd/Qmw6RfMUxcMSD2VANQvcaxcmaPlhxbc0Pc1P3DJEp5GJUKUhXJ41uWZs6O1RrV8oymNKFEEUckkbV9IPyQ9TWEmisdrZscFmQIuOVIbDEOHd/QwmweEFKbswOt/tDeVTrvR4mgS4+BRnhpcJfkTpoH9Yxk0KSX4aa/v8xu8eUnUP3GEOOwouHFb0D6PWKxkMp6oy1SWYB97gXfw9IjM+kIFS9yXPQVYDVhvDGekpBAYDnWhLmrcoBxElYYcPQ+Ch1p6xVMk6s9lgoHatcbd28VYlKVupCu0K8OpG4NqCv9RbiJDyeJ+0lRBJ2UOIeYVAaJvC/CH2OxBvHCuR5hZ5SfXnrD6TICw6dQ/e3ukIisLNAA1em4jQ5ZMHBY935ieTRXHILwGTihIcu/9mNDh5BFKCAsDiiWBo2juYdpUGtGd77BOUn2RkSaufOCFqAjwJB5+nhHi2LiOWiL2ciaTZ4muZv774jKFNxp71iM5LkQRSRO3l+YAxCOIVLJ96xdPmaAiAcYvYEnnaGTOQGudJBalOX6joCVxv8ASkd0dDj6GmU4paSlK5gIIpwsWGtWpGqwy+OzkDup1Z/SMtIwSCx4QktXR/CHEmclLMCGFAIkzVJX+x6lRb6WHe/hFqFUqYXycTxDbUmxg0MbDzgGeUShc8m1IAxeLCQXqfCCcwxASk8tqmMJmmYrU6QSBz/Ag9mnFBNW9B2YZurY8qgdNKxVhMzUuhFO/qzMAfExnFyCDW/5qI8VNUirA0u5iihRSU4tUjUYyUkpJKAATUhz0B1FNHAgbAZapb8PCAXDLYPoCdr7wHlmP+aACAW1USWg5WCZTJmAbnrfs2EUizJkxtqrBM1yVcvtEpIs4L1Fw5oT0hUmYQDQNTbW0P1r7PDxM5P1EE2A/lRD7jYQtlyz8xPGQ4sQaFrENow84e0zPtdgSVMSFuEg1YVGj+MDLm1IFXsfvDL4jw6UqJR2VPbQvf7wPgZLjtGtB4c+kB6KQ+2wOVhSQHFK8vPpD7JsK1RTzfpBmCy/sdrSz+ZaGsnDAClD7FYg3ZXmkqLJa1J5aizwsxmbJQplKoNnvzeCMbPKEnUnam8YrOpqVEMDxBwR36anvjlFFMaXbNJic5Q3Fd+cZ7Ms7WVdlwBavnYO8C4CSovcAX8/C0Qxj38ukVjEnOST0eLxilbApq9NCPE1goY5czsTH4kEqCmZSdw+oJY1gKWoENtVNqfmIYpR47vFDM3Y6k4Yz0rWAHUkhWgCklJB7x6mF3+Cr6XA06vUO1++DsBLcBIGrk1vcfbwg+dgSBxJvvE3NLRSMH5FKcElEoqKkhvpGquYG3PkInl+OahpyHSKMUk1F2AB68tqwHKkniu2sB7Lxg49m0y6fLLECtGp940UuY7GMPg5J7ITTnGqyoqatfvEX2Lkj5GkqvPrHBFXMUhW5MXGWGcBxrC0RJHEADpAs2Y4Pa8IQZ9mCk0DAbOftCbDZqoFnHDtBSsssOrNjJVsH5x5NQdf3EMvnlSQYKmoPT3vDRRnk6YknSu0ar8/tHQzMpMeQdg5gU7OEuw3fhDNyf8AfhEjmFOIgsdm01CiXIcGzDZ2jLzFklkg1YAXuQYvTxULEJ59G9tAo9KkarBZiFdluECuqm5t9zDTD5ogUKgQbszGMcnCkBJdioFyTpS0QxeNAYAksDR+HuBqR3wGheKkbjGTApNKDmIxmYYXhJISDzJJ15axXgMyenGlIFhVXqfzDo4iUaqUkm1QfxBToNcddiLDy0lQdz0tz3s8FTZkpKiwBNhUMd6bw5l4cKAbhfoKCPZGCQljQnnbrFFIzySszuCwClTHA4Um5uPA0OsPVyiEVKqUB0O9LeEC5pjOAlu64EJV43EXIdOuzb0gdlG20g6VhyV8SQGBq+vIaCnMwRjJJV2lSyEENxJqzfyv42hNKnoUo8VQbgUHTmIMnrmEBJWpm+hLMNO+m0OnRGcHJgGZusFXF9LAc2o/g0CZTNUVBI3uaQfiMOtXZLJAAAOt9vHSHWS5HwniYk6E28ISU0PCPFWxlgsOeEODTuH7iUyYxZj4Qwky2vWKcYgV9P3E4v0Tq3sTZmsEdriLVYAwgWoMVpQ3CQCCzlyfKlaawXmK3mDi+gHtDiJN2Ju3dAnZ4ZgSSVJKVMAfpdiz3/jFYod/WNFWIlpQgFQIBALgkgvckfxcwDjkBSeyHr4aN94un4jiQZZBc282p4NHuGQrjIv9I6UDjxpFG6Jxi32Khh1s39+EHYWXSgFLlnLszPDHF5apnFVMWAtR7BozSeILFavC8rGUEbbASEpAUa29K98WzMxQ5SSb3BFBaEnzlcDDZ2/UK1KO551ifGyqgu2PsbJSSG8d+82hTiqGltBEsDiyCQav7EH4jCcZprX89Y7oqqRVl2NLtRo1+AxAUBz10/cZbCZclCu0R+mu0N/+QCZfZI1bkbWhGrYmWKfQ+SQG0BjzE4wIB/flGSlZsSr6qiJ47GKWhQF4NMl8O9gOb4riU43gXDSuJQrrAqie6DcrB4k7P3mH6RaT4m3wDJSwixS6WrA8lA3ptHszFJB0bWOV0ec9sv8AlE6Dxj2Kk4jY+cdDUhNmel/JWWSpXDs58kvTxj2fIEgDiUasQAA7aXdvGBUT1CssKCmqR3V4iHHlBWGwJPaWePYAvVve8JxPWbS/QuxGMKknhTwjd3PjAiZC1aEC1bRop+GAvQOAos538YXTXWqqiE6UDkaWp3wyROU/QrVJ4bAqIN9ItTImHtE7P9ukMsRIEuiFBTiv00L2ffziuTKCg6JZp9fEqgf6e6n9Q1CfNKizD4tcs3ccx6w4RmoU6ew45nXrGfKVNsC4N7c61izASiJjCvIDVuYp+oVxOvkMpuHB7RUTyYgG9RWsSxPYSOElRIsducM5WWlgVNq9TT7+MRxmELBKEE3L9dQO6/OCmkI05Mxs0dvsuNxqD+I02U5col6pHm32i2XlfA5WrtEW+o+JoOsX5ZjQV8DPZn3+5ic2aFF8dB8jAJSXABO5H3MNpUoXqfdY9lpAL257eETWRoX52iNGZysDxk5KQSPfOkY/M82Up0hRIdrt9o12MSAm5JL9PDZoy2bZWp2AFSG4WJb6j3m1YrEtjqhBi1gAgjtNQkk8yG6H0iWXpUohQJ4rcX2eCpeRTSxV0/MPssyngT6Qzl6DJpLYhmYOYrV61bXRqaWgzDYIJApYCo1NA9Y0aMOkA0EVYqUOG/vSkI5Nk1JdIyeNxCi5CmAowLMNNH84SLZNm9/aNBmODNSbdQ/rQQtzXGrxCgpYRxM3EEpSVbFTAAnnFEy/H0AyyqxbXb11tBAwZUeFNX+/9x7JwL1vvGqybL+EVDmotYPeOlKgSqKsRScBwVKXIiyTPKix7J6DS46w6zSS1gTyo294RIkq4nIsbDSETvsMFasOn4cqA86QvxGAWkEVFPJ41GCl9nygiZguMGnf9o6LEeWtHz7DYZRVrGmy7BgpIVWDkZSASDVxRrCL/lpSKMO6OcxJ5F4E2IysXApEVyRLAZNRqfQD8xfi8e1xSsJczxCnA+niALPVjY8nh4RslKb8jNGZVIdyYsxeIUxCQVNsHPUtGalkg98WTHJIcs/nFlAzyl6NDLnKapAOxv3x0WYUOhPH9TB3J2joPxIn8v8AR0vJ1lqUNy9OQABv4CG+X5WJZYkkG9QB0jS/4/8AE2Z/f4jv8QcLJT2vbxk5M9N5LMbm2GdgKbVYNqBCqZLCaI+pqqU1m020jTZtg+1xFvAt5XMZzFC1GAerX6A26wyY/C0RwksFnStSq0FA2nO/SG/yQlgQCR/F7UfhfUO0D5djBLB7LmjAkdxUp2alniU5aUslbVAKimpXXiAGiQ7RZOjLODboFxR4jX6DYJbzg/KMLwlxc9SXp3wHJwxUQpVBcJF+o841WUYYpTVg9vyYlORZRUYhUjCUtXz6mLpElgWAdr0glKfHyghIDVAeET2SbM9jcs+YS+2lPf6hTgsqKV/MWyUpNBc0jYKTv3CEWbBRB57fn8RzlZaGV1QHPzbgNw3Ow684B/8AEodi7HUW3asKMfh1EnhQSwJ8NfK0L5c/iQxSATqRY1cPs2+0BQ9jcIm5wuYy5lAXpcgP+oLQgAVb7/1GEyx0LBFm3Z6gsfB41+BxoN6vpHVRLJGuguIqmXrWBsTiQBpXnCuZmQJI9LxwsYNhk/M0pNx1FTFOBx/ESHpzF4zmYzGJAJIoag+3irCYrh1O14bgaFjVG0mYNMwfdoWTcor2Q/8A1Gw6NSJ4XNAwqS34hvIxIIcmkcSfKIswWTtc62AhtJkpFEje35hVmWahBoX5esByvigWHjZwftAC8eSSsezZHFcCKU4GWkc7xHB5oJtEmvpzMMJEkG9TCEpOUdAfywm3lF6VlrQXMSBTy+8Cz5jR3RO7IKUweF+OVQwZMUOsKc2mkikMthXZncwx3be7GzexCqZPUpRNbu5rBM+ayq+X5ipZYhmYWpd61Hu0a4E8jDMEQpQKh9KuI8w1m/8AaYrkjjUKUo4e9vffFuFlHhJAABozuTr5CGOEwzaWhm6IpBhY1Y9zDyeOi1xoWj2J8hTdqLijN0iSSNj40jo6MnRvQJiUOSGb3S0K8XkqVF/Fo6Ogp7KcmugBeSpClcIKjapfxePcDkSirtMl60JKj1UbDpHsdDJ2FzZpMJlqUigA3N+6DJMjY98ex0B9kHJlglhPOJ8D29Y6OjkhG9WUTUdlhaAcRJcXakdHQR4szGYYPhsA+n65wrk5fxVYdavqGAt3x0dHIvb42dh8OoEgAMFX+0E4RJSSHjo6OOcrFOPnkrILgB6btvCueSS79Go0dHRRI1IITL45fgNeoeFpcV5/1HR0FE77DsvU5AFjpox0jVpP/l0NUx0dCS7FyeDJZlMZRHnrbSAp5ISW5V6ubR0dFF0Om26HvwkopUWO3fSN5JVQR0dGeXZn/J/kVYuc1WhHiM1b1q9n5dI8joVK2LiimRwmaBQqD/3aEhnDXsYhmDLFHJ50jo6Heno6cUnaMxj5RDPTYDnziCZbqDjshqPU83jo6NcejPM0eHwgDMGD2u3frBAlOphQa/YCPY6Fl2ZwhKQ1o9jo6CTP/9k="/>
          <p:cNvSpPr>
            <a:spLocks noChangeAspect="1" noChangeArrowheads="1"/>
          </p:cNvSpPr>
          <p:nvPr/>
        </p:nvSpPr>
        <p:spPr bwMode="auto">
          <a:xfrm>
            <a:off x="368300" y="142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8" descr="data:image/jpeg;base64,/9j/4AAQSkZJRgABAQAAAQABAAD/2wCEAAkGBxQTEhUUExQVFhUXGRcaGBgYGBgcGhscHRgZFxcYGhgcICgiGBwlHBccIjEhJSkrLi4uGB8zODMsNygtLisBCgoKDg0OGxAQGywkHyQsLCwsLCwsLCwsLCwsLCwsLCwsLCwsLCwsLCwsLCwsLDQsLCwsLCwsLCwsLCwsLCwsLP/AABEIALcBEwMBIgACEQEDEQH/xAAbAAACAwEBAQAAAAAAAAAAAAAEBQIDBgABB//EADsQAAECBAQDBgYCAgECBwAAAAECEQADITEEBUFREmFxIoGRobHwBhMywdHhQvEUUhVichYjQ4KSorL/xAAZAQADAQEBAAAAAAAAAAAAAAABAgMEAAX/xAAlEQACAgICAgICAwEAAAAAAAAAAQIRAyESMUFREyIEcTJhkRT/2gAMAwEAAhEDEQA/ALsWGWlF+AOr/uMeTXoObndhc+NPGKZHZBWv6vqV3/SPCIyZlOJV1VA6WfkLn9x4zPSonjsQlKfl6XWRc6hA8ngSbMAZag5/1/8Aynp+4E4uJYrQOSTtdz1MRm4n/wBTm0sHXTiPT1MPRRRJzlkkhRrdZ66fZoUY3EOWTaPcROLcL9eZ1hTjcV/FN9TtDxjY/RDGYr+Kb6naCvh7Il4hbC2pjzI8mVOWABR6nTxj6tlWEl4dAAAFrD1NzFHKtIRpv9hOTZQiTLCEjn37wyGHQQ3Cnl7tFP8AmJoN9DT0i5GMD6AchE2wKDRAZMlTBg+tA/j+IIl5UkCzjnb1jpeJANKdS8Xf5YV/IOIVsZ8iQwYjxWEHunlFqZtLvyiQ3YfaBYLYBicCFBmd4zWZ5BqhIfmKd5N4186ZQ3+0J80zBKATUttVurQeRbE53ox0v4cmKUSohg3fXQa98abLcnRLAIqq5Jr4fqEA+Ku0XQW0/qDJvxCCkEKA7uVmjtmrKsr0aSbO4RRjtGRzbHFTubWA8GekA4z4jU7MSNyG8NoAmZh80h6aAbwyjYkI8Ngk5S3JCm5fYRbLzGYlNJjsWbXWvlEpyUFTJua9+wLPaLcuykkqJvz/AAIZpVsqsjl2PMizVUwMq8PJkkKTZuoP9wtyTLgi/iwr7eNIw4QzUttEUzPmceX1M5icuQA5T31HhGZzDBsaCqQWCmtrT3WN5PkkuX5f3CTMMuoSSXL2qTy3isZixSMAVcJpd4fZJNC2prZtoDxuWklwAAfekMskwSkDiI4QDQ3J6Q02minGjXyyAOcTE17RnJmbcNNWd3t12gTDZ+eJjoWeI8WSWJjXPMxMsdkF94W5X8SFauBQqYKxMwTUehOmzwpw+CQlfFxCmnu8FJUXjw41JbHOaSfmJceEYLMcOpJqI+iS5ugIhbm+VhYJ38d4bHOtMzqXhmGOKXrXr5eUdBa8sU5pHsaOQPjNOF8ZCO9R33J92EUYvEUZ735DRPXXwiOHmHhIFVrLHpt75wNMmpSSqhCaD/qVqeg/EZKJpbPMQthwWeqvsIGnzT3swGw/MVCZXiNS79TCzF4wqJAN7nfpFIxsd6JYzFfxRfU/iGXwx8MTMSoMGTqfxFnwt8OGeoE0Tvv0j65leATKQEpSwHt4LklpEpP/AEFy3I5chICbtqfvEcRKSC5odzT9wymyzsfzGXz9S3ZIJOrig8fw8JyLYoX5AcfnYlFhUvcmFy/iVdWN9BFKctNXYqLmwP8A9jRIA5kxSrDqDsEli1H09BzLRRRRV0ukW/8ANzAXVxdCP3DjAfEQcPTv8YRGRNmOFJ4W0ZvIwZhcqYJIP3csCKNHSjE6LvTPoGWYviFqd39wfiMSlIcluvukI8kwSwmoa3U+ZEB/EGDUvsklIegY+ZiVAWOMp1YXmOcS1DhEzq1YTzJPF9PDXU1PnCPHYBUu5blc7uYrwq1pYuQNPd4FeTZHEkvqxvMyFS3sdm/NzEpOQlCe01ejVg3LMxFKnnV/Z5Q3mzkqq4bmKxRNGfJPItGEzHBFD7/9v3c+kCCQspqihBbuLHzjZz8IhRNXPMv5QLOwCUh6WskV7ubamGsXnZiXKTQWqxeh18W6RqchUTa17+XMx4jKSe1QUAbYVO9Saw3y3A8AAYPtQ9esSyS0O2qHWFRQsLXMWTZoSI8kSCBr0/MB5xNZDlNGNi0KkZ4xt0UT81lgsaViSMclT8JZ+cYDHTVKJJpygnKJywocIf3XpDcaNkvx0kbD/CSXJDk7tXrC7N5hSksKjX0AhxgSSKhnvEsbg0qBDXEdGjLf22fMcRPXxPrf8wLNmKJ4jqSe8mtI1eOySpYffzhUrKVEtp5D3+YspIrLe0VDMylHDZ9fekKZ2MUVcQp3+Y5QfmeDKWGwGl/wIVTJZ2Li8UjFGScmjSZPmfEm9RcHrcRpMPOCgK90fOMKSFBt/HlG1yNRYHuiOWCWwra2Nv8ABT/qPCOgxLt/ceQmifJmEXPKEsPrU/cDc9T6CF61eXt49KiSSb6mF2KxHEeFNtTvDRVlejsTiSrsptqd40fwr8KmaQqYGTtqfwIu+DvhQzSFzKJ0B1j6bIlIlJYAAAXo3n94MpUqRNt3S7PcFJEtASlISOV/E/aCxN0APe/swnm59KBLLB5vQd5i3C5wlX0m/j4XiNjLC14G6Ek3H2gXG5elRrVth7ePZWLBoD4fm0HJXSsFDK47M9i8hQWow5XgeXkdaJJSBQE08Nd41Xy9xHfLs0NbG+V0ZT/gFFXEpVAbC3Qk/aG2GyhIqWHe/mYdKk9IgkVo78h94DYryto6XLSAaM0LcwwvGGH674aEbxROTWh8PzHNiQdMyeOy9QoQD3f2/SAlZcS4uTc6ttyEa7EI1NoVY3EhAYcN9Eg2+0ckma45XWhL8lMu1aVs46V84zuc5qpKiEgjZz6NSHWNzaWzFfhxv31HW8IcVLIKVBu0HBZnDtUuQTSLRghHmaewFGbzEVL9/qIPwOc8VCT4wJMRuBzDUN4TTyAqlod40IszbNr/AMqxDP629+UP8mxgUlz2Y+dS8U4vWnvpB+BzdSCB61/qITx+jSorIqXZ9QGKAFHpCuZiQpRSe7+oDyzNQoDnT3tDdCBegPu0Tsmlwe0KpuSIWKv1/EF4DKUoAZIZ7fmGktmoAaXMe/MqwZo7kLLJJ6PZchhHHaPUjnHLfSDZEAnyASaPy/UL5mFq5DnQaQznq4UkqIHOBZGOQqiSINlUnVijMcuSq9VU6DqftGbm5dUkjiagcnwDafqN5Nkb1f3aApuXvow96RRTaBryYkZWlK+yDyBL3tpGkyeQQGGntn1g0ZUxdmp3mGGHwzBrDSFlJy7Ek0lSIpmsGYeAjou+WdvOOjtkdHxrGYniPCi2p3jWfBfwtxkTJo7OiTr19iK/g74WMxpkwMnQNf8AUfT8Nh+BLANtBlKtIZsr40SEslIJDUADd5+0ZrNs2XNLKrqEpBboQPQRpMcDw0v7vGdnZcs376/bSEWzVgjFK/Jlp0orPaWaWbTkGLDuaPJE1YP1E9Sfu8P/APFHFwFFLEUHe9T7aK05Y6mTLOnTuFacyYfRp2dIzGYkpYqtvpu5pG9+HJvGhzXW7t3xnss+G1KYqHD3B/K3jGywGDCEhI0gUZ/yMkeNLsuIFnMRmD/WkTKYiPOFZiRWo7VjgX0MX8zFaq29YFBsqCa38Y8WqrAeUWIln9xzbQyQbM78RYzgTS46D1+0ZHNcWsisxA3QCFHWpdMbvNMGFAuB4t5NWMpmGCDniQkMKNQDr7HSkUijRGSoy0iSlZPEe1oTrsPfODsBiOEmSplynrQEpJZmbno7V5RPA4Bir5gIFCg97LNdWDdWivC4FVQKKUzvZnBFOoB/uKJ0JOPK7FeZ4YpJZSWctdwK0INeUUjDlSKJAJcUo7kKDg7NpGjOBBuQ+puXuej84nIylj/IA2D1O+vZHrHOYIwXkzOEwRBNS4ewp09RFycuKlEPYuaanT3sY1MzCISO05AsBbrSFWKx3CCBRO3LnCNtmjG66DcjwiU1vbTXlWNHhllQDl9hGKmZqtLOCBptbQdIOy3OQS4Jro9ojKDKTi57NkhbX/qPJmIDBrmFacYFA+v4gGdO50J/qFUDPx9mg+eCW2iYnu7tSMzhp0wq/HrDLGK4ZbvXf3eG4h4botzdKVoIPXn4WEIcswakKtrrpvCyZnCuIuSYKw+bEEDl7v0gtGuMJQjxRqgDTUxfwUBgbBzuJIUNohMzJAUxLmBVGJxk3SQwppU8vzHrN3xRIxiTtyaLC7vDIjJV2RWEvWOiJ90jyGJ0M8vwgSKBgIKKabn3c/asWy7M/hHfKFz7/MSYYkZcncRWrAg1LtygtCeUErlOLQUhudMVSsqQ+grcX/qDJOHSB2UgQX8kX8tI5ZDUaG6A8rZBIbaJBm1iKVNU+Ed8xzaBYlMkVxUW51j14gveA9jJEo9MzlAyp7Co7gIh82tvP8R1j8GFqU1Iqmrchm98ooXO5wmx+eolkgqb8d0Gx4Ym+h3NRvpC3F4RNwx++9LQqkfEMtavq73hzIxAI/2exvBTGcJQ7EOKwxPaoBVnDtzrdTeEK56kyw57RO1T3q1jW4uXxCl94yWaYaYF6to/qxMOkWxpS7Ff/M8NOEAaP+N4KTnANQzBnerwpxqCly5Oh6PaK5K6gJ1SQ5/2u/Jj5Q6Q8op+BliseZiWHK1ICQQCFEOAavt+YGxGJBSki5DGwD78qMYNwaXABatmjha1QoxaQVKZy5PrrHmA4uL3pGlTknEXQwbWp9mC8JlASakHrb3ygOSoMZJeS3KpXZdVHb9PBy8KPuBT2Ip+eJYHqdYjMzVIt76xJSJuMpOyGLmFI7Ir4V+8B4PETJ3ElWj2/Pu0Mv8AIQsgXJvDHC4ZKR2U+EdbKKahGq2YPE5UoKNDb2dojLwpDev2j6GcMFCtz7rEZeWI/iOkc7Y//UvKAcolq+WygwhPjMtWqYQkXNyY1pkN+BEZaK7QP6M6ztNtC3K8CUCvKGiRQ7+njFqgAHtAwmglgHEHohOTk7Z43to8i3/4x0MTsfoAe3iItMqrhu+PJQi0GJpAZ6hLViwA6kCIcUSC/wC4ZCuz2aTvA/E2tYnNc19T9opmitbwsvY0Ecqa20UHFtUxTmM3gFn984x+MzNa1MlVdGNPSsJuzZiwc1Zsf+QTqe6LEzxvTSPnuIlzXcBRVY8RYg3bhdhSGGV5tZKri4tbzhqfkrL8dVcWbBSxyb1geaoJF/OApmKHC9uQ9IWYzMixYOdHIA79BHcWTjAa5ljUoQWZRA7vGPn+PlrUoqWp3qztDNWdlXZXp/q3CO/WKp+YSlJUVlyApi7EE2Vd1MdLViqih03DRn5ToUG1reNplBKhqBTl3xmZEtCi5a/68I1+WgJA5D20LIfJPQ6wslgS709u8D4jDcbtU+UXSZrprbQCJKDx1+jKm7MtmuVg3PcHbo1z6QknYVnZkgPTXytWNNnmIEoVB8HPrGSnY0qDte4LVowt367RaJf7ONiecFEkaxPBzFjU0sNOZi6WtKuLiST/AK7CoHaiuSyVacJdieR32h3HQqns2GUzizqN/AcoJxGMTqXPh0jMDHOwBp0vFGNzHt8KWLgDtCrtXztEeDDSu2NMznaio1Z6H1hRiMQzh3PkahiNxA0vEqU6SbAEEe63ij5SiSGqO6GUR266DcvzMpVfv+0b/KcyStNBWldu6Pl+GlHiF7xuvh6WaMAPfKJzVdByVKNs1aRHqZrHu0gdCtzE1EDnCGJl3zPOITCaaesSkqpSOVLLvHUxDyYxFnhPiceiWWUsDkIbLL08v1GP+IsvUVcSQfH7QyRTFFSdMaDO5X+4849jG/4S+nKOhy3wQ9n2L5howglKjb9QHgp3FVwT1r5Wi8rfbxiVUQa8BNzs0WJLa1ijD2JpEwRDE2vBMz+r+/CKlKdojMaBzN4dIA0YegDPJXEmlRtp1O8Y/EiZYqBuSwFLVeNljsaAWHZfm8Z/NEIJoHOp/Br6Qtqz0sDajTQjVh5igCviDvwqUfq1YCLZISj6qUBrc9BtHuOIQntMC1HvbasJlSQs9pY6s3fvFlGxZ5KHUzM+KiVgPrT0gWbigEsolZ8vMQnXh/lquPWLJU8OSbbsT5Q3CiPyJ9HiXmKYAJfu00p6RFGFKlANd/Qmw6RfMUxcMSD2VANQvcaxcmaPlhxbc0Pc1P3DJEp5GJUKUhXJ41uWZs6O1RrV8oymNKFEEUckkbV9IPyQ9TWEmisdrZscFmQIuOVIbDEOHd/QwmweEFKbswOt/tDeVTrvR4mgS4+BRnhpcJfkTpoH9Yxk0KSX4aa/v8xu8eUnUP3GEOOwouHFb0D6PWKxkMp6oy1SWYB97gXfw9IjM+kIFS9yXPQVYDVhvDGekpBAYDnWhLmrcoBxElYYcPQ+Ch1p6xVMk6s9lgoHatcbd28VYlKVupCu0K8OpG4NqCv9RbiJDyeJ+0lRBJ2UOIeYVAaJvC/CH2OxBvHCuR5hZ5SfXnrD6TICw6dQ/e3ukIisLNAA1em4jQ5ZMHBY935ieTRXHILwGTihIcu/9mNDh5BFKCAsDiiWBo2juYdpUGtGd77BOUn2RkSaufOCFqAjwJB5+nhHi2LiOWiL2ciaTZ4muZv774jKFNxp71iM5LkQRSRO3l+YAxCOIVLJ96xdPmaAiAcYvYEnnaGTOQGudJBalOX6joCVxv8ASkd0dDj6GmU4paSlK5gIIpwsWGtWpGqwy+OzkDup1Z/SMtIwSCx4QktXR/CHEmclLMCGFAIkzVJX+x6lRb6WHe/hFqFUqYXycTxDbUmxg0MbDzgGeUShc8m1IAxeLCQXqfCCcwxASk8tqmMJmmYrU6QSBz/Ag9mnFBNW9B2YZurY8qgdNKxVhMzUuhFO/qzMAfExnFyCDW/5qI8VNUirA0u5iihRSU4tUjUYyUkpJKAATUhz0B1FNHAgbAZapb8PCAXDLYPoCdr7wHlmP+aACAW1USWg5WCZTJmAbnrfs2EUizJkxtqrBM1yVcvtEpIs4L1Fw5oT0hUmYQDQNTbW0P1r7PDxM5P1EE2A/lRD7jYQtlyz8xPGQ4sQaFrENow84e0zPtdgSVMSFuEg1YVGj+MDLm1IFXsfvDL4jw6UqJR2VPbQvf7wPgZLjtGtB4c+kB6KQ+2wOVhSQHFK8vPpD7JsK1RTzfpBmCy/sdrSz+ZaGsnDAClD7FYg3ZXmkqLJa1J5aizwsxmbJQplKoNnvzeCMbPKEnUnam8YrOpqVEMDxBwR36anvjlFFMaXbNJic5Q3Fd+cZ7Ms7WVdlwBavnYO8C4CSovcAX8/C0Qxj38ukVjEnOST0eLxilbApq9NCPE1goY5czsTH4kEqCmZSdw+oJY1gKWoENtVNqfmIYpR47vFDM3Y6k4Yz0rWAHUkhWgCklJB7x6mF3+Cr6XA06vUO1++DsBLcBIGrk1vcfbwg+dgSBxJvvE3NLRSMH5FKcElEoqKkhvpGquYG3PkInl+OahpyHSKMUk1F2AB68tqwHKkniu2sB7Lxg49m0y6fLLECtGp940UuY7GMPg5J7ITTnGqyoqatfvEX2Lkj5GkqvPrHBFXMUhW5MXGWGcBxrC0RJHEADpAs2Y4Pa8IQZ9mCk0DAbOftCbDZqoFnHDtBSsssOrNjJVsH5x5NQdf3EMvnlSQYKmoPT3vDRRnk6YknSu0ar8/tHQzMpMeQdg5gU7OEuw3fhDNyf8AfhEjmFOIgsdm01CiXIcGzDZ2jLzFklkg1YAXuQYvTxULEJ59G9tAo9KkarBZiFdluECuqm5t9zDTD5ogUKgQbszGMcnCkBJdioFyTpS0QxeNAYAksDR+HuBqR3wGheKkbjGTApNKDmIxmYYXhJISDzJJ15axXgMyenGlIFhVXqfzDo4iUaqUkm1QfxBToNcddiLDy0lQdz0tz3s8FTZkpKiwBNhUMd6bw5l4cKAbhfoKCPZGCQljQnnbrFFIzySszuCwClTHA4Um5uPA0OsPVyiEVKqUB0O9LeEC5pjOAlu64EJV43EXIdOuzb0gdlG20g6VhyV8SQGBq+vIaCnMwRjJJV2lSyEENxJqzfyv42hNKnoUo8VQbgUHTmIMnrmEBJWpm+hLMNO+m0OnRGcHJgGZusFXF9LAc2o/g0CZTNUVBI3uaQfiMOtXZLJAAAOt9vHSHWS5HwniYk6E28ISU0PCPFWxlgsOeEODTuH7iUyYxZj4Qwky2vWKcYgV9P3E4v0Tq3sTZmsEdriLVYAwgWoMVpQ3CQCCzlyfKlaawXmK3mDi+gHtDiJN2Ju3dAnZ4ZgSSVJKVMAfpdiz3/jFYod/WNFWIlpQgFQIBALgkgvckfxcwDjkBSeyHr4aN94un4jiQZZBc282p4NHuGQrjIv9I6UDjxpFG6Jxi32Khh1s39+EHYWXSgFLlnLszPDHF5apnFVMWAtR7BozSeILFavC8rGUEbbASEpAUa29K98WzMxQ5SSb3BFBaEnzlcDDZ2/UK1KO551ifGyqgu2PsbJSSG8d+82hTiqGltBEsDiyCQav7EH4jCcZprX89Y7oqqRVl2NLtRo1+AxAUBz10/cZbCZclCu0R+mu0N/+QCZfZI1bkbWhGrYmWKfQ+SQG0BjzE4wIB/flGSlZsSr6qiJ47GKWhQF4NMl8O9gOb4riU43gXDSuJQrrAqie6DcrB4k7P3mH6RaT4m3wDJSwixS6WrA8lA3ptHszFJB0bWOV0ec9sv8AlE6Dxj2Kk4jY+cdDUhNmel/JWWSpXDs58kvTxj2fIEgDiUasQAA7aXdvGBUT1CssKCmqR3V4iHHlBWGwJPaWePYAvVve8JxPWbS/QuxGMKknhTwjd3PjAiZC1aEC1bRop+GAvQOAos538YXTXWqqiE6UDkaWp3wyROU/QrVJ4bAqIN9ItTImHtE7P9ukMsRIEuiFBTiv00L2ffziuTKCg6JZp9fEqgf6e6n9Q1CfNKizD4tcs3ccx6w4RmoU6ew45nXrGfKVNsC4N7c61izASiJjCvIDVuYp+oVxOvkMpuHB7RUTyYgG9RWsSxPYSOElRIsducM5WWlgVNq9TT7+MRxmELBKEE3L9dQO6/OCmkI05Mxs0dvsuNxqD+I02U5col6pHm32i2XlfA5WrtEW+o+JoOsX5ZjQV8DPZn3+5ic2aFF8dB8jAJSXABO5H3MNpUoXqfdY9lpAL257eETWRoX52iNGZysDxk5KQSPfOkY/M82Up0hRIdrt9o12MSAm5JL9PDZoy2bZWp2AFSG4WJb6j3m1YrEtjqhBi1gAgjtNQkk8yG6H0iWXpUohQJ4rcX2eCpeRTSxV0/MPssyngT6Qzl6DJpLYhmYOYrV61bXRqaWgzDYIJApYCo1NA9Y0aMOkA0EVYqUOG/vSkI5Nk1JdIyeNxCi5CmAowLMNNH84SLZNm9/aNBmODNSbdQ/rQQtzXGrxCgpYRxM3EEpSVbFTAAnnFEy/H0AyyqxbXb11tBAwZUeFNX+/9x7JwL1vvGqybL+EVDmotYPeOlKgSqKsRScBwVKXIiyTPKix7J6DS46w6zSS1gTyo294RIkq4nIsbDSETvsMFasOn4cqA86QvxGAWkEVFPJ41GCl9nygiZguMGnf9o6LEeWtHz7DYZRVrGmy7BgpIVWDkZSASDVxRrCL/lpSKMO6OcxJ5F4E2IysXApEVyRLAZNRqfQD8xfi8e1xSsJczxCnA+niALPVjY8nh4RslKb8jNGZVIdyYsxeIUxCQVNsHPUtGalkg98WTHJIcs/nFlAzyl6NDLnKapAOxv3x0WYUOhPH9TB3J2joPxIn8v8AR0vJ1lqUNy9OQABv4CG+X5WJZYkkG9QB0jS/4/8AE2Z/f4jv8QcLJT2vbxk5M9N5LMbm2GdgKbVYNqBCqZLCaI+pqqU1m020jTZtg+1xFvAt5XMZzFC1GAerX6A26wyY/C0RwksFnStSq0FA2nO/SG/yQlgQCR/F7UfhfUO0D5djBLB7LmjAkdxUp2alniU5aUslbVAKimpXXiAGiQ7RZOjLODboFxR4jX6DYJbzg/KMLwlxc9SXp3wHJwxUQpVBcJF+o841WUYYpTVg9vyYlORZRUYhUjCUtXz6mLpElgWAdr0glKfHyghIDVAeET2SbM9jcs+YS+2lPf6hTgsqKV/MWyUpNBc0jYKTv3CEWbBRB57fn8RzlZaGV1QHPzbgNw3Ow684B/8AEodi7HUW3asKMfh1EnhQSwJ8NfK0L5c/iQxSATqRY1cPs2+0BQ9jcIm5wuYy5lAXpcgP+oLQgAVb7/1GEyx0LBFm3Z6gsfB41+BxoN6vpHVRLJGuguIqmXrWBsTiQBpXnCuZmQJI9LxwsYNhk/M0pNx1FTFOBx/ESHpzF4zmYzGJAJIoag+3irCYrh1O14bgaFjVG0mYNMwfdoWTcor2Q/8A1Gw6NSJ4XNAwqS34hvIxIIcmkcSfKIswWTtc62AhtJkpFEje35hVmWahBoX5esByvigWHjZwftAC8eSSsezZHFcCKU4GWkc7xHB5oJtEmvpzMMJEkG9TCEpOUdAfywm3lF6VlrQXMSBTy+8Cz5jR3RO7IKUweF+OVQwZMUOsKc2mkikMthXZncwx3be7GzexCqZPUpRNbu5rBM+ayq+X5ipZYhmYWpd61Hu0a4E8jDMEQpQKh9KuI8w1m/8AaYrkjjUKUo4e9vffFuFlHhJAABozuTr5CGOEwzaWhm6IpBhY1Y9zDyeOi1xoWj2J8hTdqLijN0iSSNj40jo6MnRvQJiUOSGb3S0K8XkqVF/Fo6Ogp7KcmugBeSpClcIKjapfxePcDkSirtMl60JKj1UbDpHsdDJ2FzZpMJlqUigA3N+6DJMjY98ex0B9kHJlglhPOJ8D29Y6OjkhG9WUTUdlhaAcRJcXakdHQR4szGYYPhsA+n65wrk5fxVYdavqGAt3x0dHIvb42dh8OoEgAMFX+0E4RJSSHjo6OOcrFOPnkrILgB6btvCueSS79Go0dHRRI1IITL45fgNeoeFpcV5/1HR0FE77DsvU5AFjpox0jVpP/l0NUx0dCS7FyeDJZlMZRHnrbSAp5ISW5V6ubR0dFF0Om26HvwkopUWO3fSN5JVQR0dGeXZn/J/kVYuc1WhHiM1b1q9n5dI8joVK2LiimRwmaBQqD/3aEhnDXsYhmDLFHJ50jo6Heno6cUnaMxj5RDPTYDnziCZbqDjshqPU83jo6NcejPM0eHwgDMGD2u3frBAlOphQa/YCPY6Fl2ZwhKQ1o9jo6CTP/9k="/>
          <p:cNvSpPr>
            <a:spLocks noChangeAspect="1" noChangeArrowheads="1"/>
          </p:cNvSpPr>
          <p:nvPr/>
        </p:nvSpPr>
        <p:spPr bwMode="auto">
          <a:xfrm>
            <a:off x="520700" y="295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074" y="3739047"/>
            <a:ext cx="3255438" cy="312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R6lXlLwsYeUFIE9rStfgWpkUHkJNUKthG9nQJqVs5vAft1mj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62" y="3059317"/>
            <a:ext cx="5172050" cy="379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Statistics of Skin Cancer</a:t>
            </a:r>
            <a:r>
              <a:rPr lang="en-US" altLang="zh-CN" sz="2800" baseline="50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[4]</a:t>
            </a:r>
            <a:endParaRPr lang="zh-CN" altLang="en-US" sz="2800" baseline="50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30</a:t>
            </a:r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  years earlier</a:t>
            </a: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65 </a:t>
            </a:r>
            <a:r>
              <a:rPr lang="en-US" altLang="zh-CN" sz="3600" b="1" dirty="0">
                <a:solidFill>
                  <a:schemeClr val="accent3">
                    <a:lumMod val="50000"/>
                  </a:schemeClr>
                </a:solidFill>
              </a:rPr>
              <a:t>-100 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times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</a:rPr>
              <a:t>’ risk </a:t>
            </a:r>
            <a:endParaRPr lang="en-US" altLang="zh-CN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43%</a:t>
            </a:r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  of patients in 10 years (Australia)</a:t>
            </a: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7-8%</a:t>
            </a:r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  metastatic rate</a:t>
            </a:r>
          </a:p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39%</a:t>
            </a:r>
            <a:r>
              <a:rPr lang="en-US" altLang="zh-CN" sz="3600" dirty="0" smtClean="0">
                <a:solidFill>
                  <a:schemeClr val="accent3">
                    <a:lumMod val="50000"/>
                  </a:schemeClr>
                </a:solidFill>
              </a:rPr>
              <a:t>  one-year survival rate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471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t0.gstatic.com/images?q=tbn:ANd9GcRMRJSowW5Kmj94HFQWWZP8UusX-oDCy1zDQAcQQSrGCBbKkogu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2753">
            <a:off x="6279736" y="829552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Prevention</a:t>
            </a:r>
            <a:r>
              <a:rPr lang="en-US" altLang="zh-CN" sz="2800" baseline="50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[4]</a:t>
            </a:r>
            <a:endParaRPr lang="zh-CN" altLang="en-US" sz="2800" baseline="50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Early detection</a:t>
            </a:r>
          </a:p>
          <a:p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Self-examination</a:t>
            </a:r>
          </a:p>
          <a:p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Self-protection</a:t>
            </a:r>
          </a:p>
          <a:p>
            <a:pPr lvl="1"/>
            <a:r>
              <a:rPr lang="en-US" altLang="zh-CN" sz="3200" dirty="0" smtClean="0">
                <a:solidFill>
                  <a:schemeClr val="accent3">
                    <a:lumMod val="50000"/>
                  </a:schemeClr>
                </a:solidFill>
              </a:rPr>
              <a:t>use of UVB/UVA sunscreen on a daily basis</a:t>
            </a:r>
          </a:p>
          <a:p>
            <a:pPr lvl="1"/>
            <a:r>
              <a:rPr lang="en-US" altLang="zh-CN" sz="3200" dirty="0" smtClean="0">
                <a:solidFill>
                  <a:schemeClr val="accent3">
                    <a:lumMod val="50000"/>
                  </a:schemeClr>
                </a:solidFill>
              </a:rPr>
              <a:t>use of hats and other protective clothes</a:t>
            </a:r>
          </a:p>
          <a:p>
            <a:r>
              <a:rPr lang="en-US" altLang="zh-CN" sz="3400" b="1" dirty="0" err="1" smtClean="0">
                <a:solidFill>
                  <a:schemeClr val="accent3">
                    <a:lumMod val="50000"/>
                  </a:schemeClr>
                </a:solidFill>
              </a:rPr>
              <a:t>mTOR</a:t>
            </a:r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 inhibitors</a:t>
            </a:r>
            <a:r>
              <a:rPr lang="en-US" altLang="zh-CN" sz="2600" baseline="50000" dirty="0" smtClean="0">
                <a:solidFill>
                  <a:schemeClr val="accent3">
                    <a:lumMod val="50000"/>
                  </a:schemeClr>
                </a:solidFill>
              </a:rPr>
              <a:t>[5]</a:t>
            </a:r>
          </a:p>
          <a:p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Immunosuppression </a:t>
            </a:r>
            <a:r>
              <a:rPr lang="en-US" altLang="zh-CN" sz="3400" b="1" dirty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altLang="zh-CN" sz="3400" b="1" dirty="0" smtClean="0">
                <a:solidFill>
                  <a:schemeClr val="accent3">
                    <a:lumMod val="50000"/>
                  </a:schemeClr>
                </a:solidFill>
              </a:rPr>
              <a:t>eduction</a:t>
            </a:r>
            <a:endParaRPr lang="zh-CN" altLang="en-US" sz="3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 descr="http://t3.gstatic.com/images?q=tbn:ANd9GcSgtXkpjW_G2pausMrQLSaZbggam78CseWOb9ZAmE98rCSz5PO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1491616" cy="149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9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Summary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Mechanism of Cancer in Transplantation</a:t>
            </a:r>
          </a:p>
          <a:p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Common De Novo Malignancies</a:t>
            </a:r>
          </a:p>
          <a:p>
            <a:endParaRPr lang="en-US" altLang="zh-CN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</a:rPr>
              <a:t>Prevention of Post-transplant Cancers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2792" y="4653136"/>
            <a:ext cx="6301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End</a:t>
            </a:r>
            <a:endParaRPr lang="zh-CN" altLang="en-US" sz="96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5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300</Words>
  <Application>Microsoft Office PowerPoint</Application>
  <PresentationFormat>全屏显示(4:3)</PresentationFormat>
  <Paragraphs>69</Paragraphs>
  <Slides>10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 Cancer      in Transplantation  Is transplantation a final end, or a new start?</vt:lpstr>
      <vt:lpstr>Key Words</vt:lpstr>
      <vt:lpstr>Graft Rejection Antigens[1]</vt:lpstr>
      <vt:lpstr>Pharmacological Method of Immunosuppression[2]</vt:lpstr>
      <vt:lpstr>To Be or Not To Be</vt:lpstr>
      <vt:lpstr>Common De Novo Malignancies[3]</vt:lpstr>
      <vt:lpstr>Statistics of Skin Cancer[4]</vt:lpstr>
      <vt:lpstr>Prevention[4]</vt:lpstr>
      <vt:lpstr>Summary</vt:lpstr>
      <vt:lpstr>Reference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in Transplantation</dc:title>
  <dc:creator>Windows 用户</dc:creator>
  <cp:lastModifiedBy>Windows 用户</cp:lastModifiedBy>
  <cp:revision>10</cp:revision>
  <dcterms:created xsi:type="dcterms:W3CDTF">2013-04-12T09:52:24Z</dcterms:created>
  <dcterms:modified xsi:type="dcterms:W3CDTF">2013-04-14T09:31:39Z</dcterms:modified>
</cp:coreProperties>
</file>