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5" r:id="rId9"/>
    <p:sldId id="266" r:id="rId10"/>
    <p:sldId id="267" r:id="rId11"/>
    <p:sldId id="263" r:id="rId12"/>
    <p:sldId id="264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96" autoAdjust="0"/>
  </p:normalViewPr>
  <p:slideViewPr>
    <p:cSldViewPr>
      <p:cViewPr>
        <p:scale>
          <a:sx n="75" d="100"/>
          <a:sy n="75" d="100"/>
        </p:scale>
        <p:origin x="-123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827159-5249-4B51-8D1F-08A4BDA77A79}" type="datetimeFigureOut">
              <a:rPr lang="zh-CN" altLang="en-US" smtClean="0"/>
              <a:pPr/>
              <a:t>2014/5/31</a:t>
            </a:fld>
            <a:endParaRPr lang="zh-CN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663559-F739-4015-8B19-CC763D2684B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27159-5249-4B51-8D1F-08A4BDA77A79}" type="datetimeFigureOut">
              <a:rPr lang="zh-CN" altLang="en-US" smtClean="0"/>
              <a:pPr/>
              <a:t>2014/5/31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3559-F739-4015-8B19-CC763D2684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27159-5249-4B51-8D1F-08A4BDA77A79}" type="datetimeFigureOut">
              <a:rPr lang="zh-CN" altLang="en-US" smtClean="0"/>
              <a:pPr/>
              <a:t>2014/5/31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F663559-F739-4015-8B19-CC763D2684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27159-5249-4B51-8D1F-08A4BDA77A79}" type="datetimeFigureOut">
              <a:rPr lang="zh-CN" altLang="en-US" smtClean="0"/>
              <a:pPr/>
              <a:t>2014/5/31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3559-F739-4015-8B19-CC763D2684B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827159-5249-4B51-8D1F-08A4BDA77A79}" type="datetimeFigureOut">
              <a:rPr lang="zh-CN" altLang="en-US" smtClean="0"/>
              <a:pPr/>
              <a:t>2014/5/31</a:t>
            </a:fld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F663559-F739-4015-8B19-CC763D2684B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27159-5249-4B51-8D1F-08A4BDA77A79}" type="datetimeFigureOut">
              <a:rPr lang="zh-CN" altLang="en-US" smtClean="0"/>
              <a:pPr/>
              <a:t>2014/5/31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3559-F739-4015-8B19-CC763D2684B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27159-5249-4B51-8D1F-08A4BDA77A79}" type="datetimeFigureOut">
              <a:rPr lang="zh-CN" altLang="en-US" smtClean="0"/>
              <a:pPr/>
              <a:t>2014/5/31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3559-F739-4015-8B19-CC763D2684B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27159-5249-4B51-8D1F-08A4BDA77A79}" type="datetimeFigureOut">
              <a:rPr lang="zh-CN" altLang="en-US" smtClean="0"/>
              <a:pPr/>
              <a:t>2014/5/31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3559-F739-4015-8B19-CC763D2684B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27159-5249-4B51-8D1F-08A4BDA77A79}" type="datetimeFigureOut">
              <a:rPr lang="zh-CN" altLang="en-US" smtClean="0"/>
              <a:pPr/>
              <a:t>2014/5/31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3559-F739-4015-8B19-CC763D2684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27159-5249-4B51-8D1F-08A4BDA77A79}" type="datetimeFigureOut">
              <a:rPr lang="zh-CN" altLang="en-US" smtClean="0"/>
              <a:pPr/>
              <a:t>2014/5/31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663559-F739-4015-8B19-CC763D2684B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27159-5249-4B51-8D1F-08A4BDA77A79}" type="datetimeFigureOut">
              <a:rPr lang="zh-CN" altLang="en-US" smtClean="0"/>
              <a:pPr/>
              <a:t>2014/5/31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63559-F739-4015-8B19-CC763D2684B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3827159-5249-4B51-8D1F-08A4BDA77A79}" type="datetimeFigureOut">
              <a:rPr lang="zh-CN" altLang="en-US" smtClean="0"/>
              <a:pPr/>
              <a:t>2014/5/31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F663559-F739-4015-8B19-CC763D2684B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4427984" y="4365104"/>
            <a:ext cx="2376264" cy="1856648"/>
          </a:xfrm>
        </p:spPr>
        <p:txBody>
          <a:bodyPr>
            <a:normAutofit/>
          </a:bodyPr>
          <a:lstStyle/>
          <a:p>
            <a:pPr algn="r"/>
            <a:r>
              <a:rPr lang="zh-CN" altLang="en-US" sz="2100" dirty="0" smtClean="0"/>
              <a:t>小组成员：</a:t>
            </a:r>
            <a:endParaRPr lang="en-US" altLang="zh-CN" sz="2100" dirty="0"/>
          </a:p>
          <a:p>
            <a:pPr algn="r"/>
            <a:r>
              <a:rPr lang="zh-CN" altLang="en-US" sz="2100" dirty="0" smtClean="0"/>
              <a:t>熊静娴</a:t>
            </a:r>
            <a:r>
              <a:rPr lang="zh-CN" altLang="en-US" sz="2100" dirty="0"/>
              <a:t>、</a:t>
            </a:r>
            <a:r>
              <a:rPr lang="zh-CN" altLang="en-US" sz="2100" dirty="0" smtClean="0"/>
              <a:t>吕肖璇邵涵、陶</a:t>
            </a:r>
            <a:r>
              <a:rPr lang="zh-CN" altLang="en-US" sz="2100" dirty="0"/>
              <a:t>泽</a:t>
            </a:r>
            <a:r>
              <a:rPr lang="zh-CN" altLang="en-US" sz="2100" dirty="0" smtClean="0"/>
              <a:t>平</a:t>
            </a:r>
            <a:r>
              <a:rPr lang="zh-CN" altLang="en-US" sz="2800" dirty="0" smtClean="0"/>
              <a:t> </a:t>
            </a:r>
            <a:endParaRPr lang="zh-CN" altLang="en-US" sz="2800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07504" y="2060848"/>
            <a:ext cx="5616624" cy="1828800"/>
          </a:xfrm>
        </p:spPr>
        <p:txBody>
          <a:bodyPr>
            <a:noAutofit/>
          </a:bodyPr>
          <a:lstStyle/>
          <a:p>
            <a:r>
              <a:rPr lang="zh-CN" altLang="en-US" sz="4800" b="1" dirty="0"/>
              <a:t>浅析关于代</a:t>
            </a:r>
            <a:r>
              <a:rPr lang="zh-CN" altLang="en-US" sz="4800" b="1" dirty="0" smtClean="0"/>
              <a:t>孕</a:t>
            </a:r>
            <a:r>
              <a:rPr lang="en-US" altLang="zh-CN" sz="4800" b="1" dirty="0" smtClean="0"/>
              <a:t/>
            </a:r>
            <a:br>
              <a:rPr lang="en-US" altLang="zh-CN" sz="4800" b="1" dirty="0" smtClean="0"/>
            </a:br>
            <a:r>
              <a:rPr lang="zh-CN" altLang="en-US" sz="4800" b="1" dirty="0" smtClean="0"/>
              <a:t>的</a:t>
            </a:r>
            <a:r>
              <a:rPr lang="zh-CN" altLang="en-US" sz="4800" b="1" dirty="0"/>
              <a:t>伦理冲突问题</a:t>
            </a:r>
            <a:r>
              <a:rPr lang="zh-CN" altLang="en-US" sz="4800" dirty="0"/>
              <a:t/>
            </a:r>
            <a:br>
              <a:rPr lang="zh-CN" altLang="en-US" sz="4800" dirty="0"/>
            </a:br>
            <a:endParaRPr lang="zh-CN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）血亲婚配的风险</a:t>
            </a:r>
          </a:p>
        </p:txBody>
      </p:sp>
      <p:sp>
        <p:nvSpPr>
          <p:cNvPr id="3" name="矩形 2"/>
          <p:cNvSpPr/>
          <p:nvPr/>
        </p:nvSpPr>
        <p:spPr>
          <a:xfrm>
            <a:off x="1500932" y="2547392"/>
            <a:ext cx="62646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/>
              <a:t>目前代孕中介一般都会把客户与孕母分开，以免日后产生不必要的纠葛。通常代孕者的材料和照片都会被发给那些中介公司的客户，如果实在需要见面的话，只安排视频见面，双方的钱从银行转账，具有较高的保密性。那么如何收集、管理好这些代孕亲子的信息资料，以免日后出现近亲结婚甚至乱伦的行为至关重要，但这和代孕当事人之间的秘密权要求亦形成冲突和矛盾。</a:t>
            </a:r>
          </a:p>
        </p:txBody>
      </p:sp>
    </p:spTree>
    <p:extLst>
      <p:ext uri="{BB962C8B-B14F-4D97-AF65-F5344CB8AC3E}">
        <p14:creationId xmlns:p14="http://schemas.microsoft.com/office/powerpoint/2010/main" val="286525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2420256"/>
            <a:ext cx="8407893" cy="4407408"/>
          </a:xfrm>
        </p:spPr>
        <p:txBody>
          <a:bodyPr>
            <a:noAutofit/>
          </a:bodyPr>
          <a:lstStyle/>
          <a:p>
            <a:r>
              <a:rPr lang="zh-CN" altLang="en-US" sz="3000" dirty="0" smtClean="0"/>
              <a:t>真实的案例</a:t>
            </a:r>
            <a:endParaRPr lang="en-US" altLang="zh-CN" sz="3000" dirty="0" smtClean="0"/>
          </a:p>
          <a:p>
            <a:endParaRPr lang="en-US" altLang="zh-CN" sz="3000" dirty="0" smtClean="0"/>
          </a:p>
          <a:p>
            <a:r>
              <a:rPr lang="zh-CN" altLang="en-US" sz="3000" dirty="0" smtClean="0"/>
              <a:t>谁是孩子的妈妈？</a:t>
            </a:r>
            <a:endParaRPr lang="en-US" altLang="zh-CN" sz="3000" dirty="0" smtClean="0"/>
          </a:p>
          <a:p>
            <a:pPr marL="45720" indent="0">
              <a:buNone/>
            </a:pPr>
            <a:endParaRPr lang="en-US" altLang="zh-CN" sz="3000" dirty="0" smtClean="0"/>
          </a:p>
          <a:p>
            <a:r>
              <a:rPr lang="zh-CN" altLang="en-US" sz="3000" dirty="0" smtClean="0"/>
              <a:t>引发的法律问题</a:t>
            </a:r>
            <a:endParaRPr lang="zh-CN" altLang="en-US" sz="30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b="1" dirty="0" smtClean="0"/>
              <a:t>代孕妈妈与孩子的感情问题</a:t>
            </a:r>
            <a:r>
              <a:rPr lang="en-US" altLang="zh-CN" sz="2800" b="1" dirty="0" smtClean="0"/>
              <a:t/>
            </a:r>
            <a:br>
              <a:rPr lang="en-US" altLang="zh-CN" sz="2800" b="1" dirty="0" smtClean="0"/>
            </a:br>
            <a:r>
              <a:rPr lang="zh-CN" altLang="en-US" sz="2800" b="1" dirty="0" smtClean="0"/>
              <a:t>及其引发的社会法律伦理冲突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6107" y="1844824"/>
            <a:ext cx="8407893" cy="4407408"/>
          </a:xfrm>
        </p:spPr>
        <p:txBody>
          <a:bodyPr>
            <a:normAutofit/>
          </a:bodyPr>
          <a:lstStyle/>
          <a:p>
            <a:pPr lvl="0" indent="-274320">
              <a:spcBef>
                <a:spcPts val="600"/>
              </a:spcBef>
              <a:buClr>
                <a:srgbClr val="727CA3"/>
              </a:buClr>
              <a:buSzPct val="76000"/>
              <a:buNone/>
            </a:pPr>
            <a:r>
              <a:rPr lang="zh-CN" altLang="en-US" sz="4400" spc="0" dirty="0" smtClean="0">
                <a:solidFill>
                  <a:prstClr val="black"/>
                </a:solidFill>
                <a:latin typeface="仿宋" pitchFamily="49" charset="-122"/>
                <a:ea typeface="仿宋" pitchFamily="49" charset="-122"/>
              </a:rPr>
              <a:t>          </a:t>
            </a:r>
            <a:r>
              <a:rPr lang="zh-CN" altLang="en-US" sz="4400" spc="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     </a:t>
            </a:r>
            <a:r>
              <a:rPr lang="zh-CN" altLang="en-US" sz="4400" spc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</a:t>
            </a:r>
            <a:endParaRPr lang="en-US" altLang="zh-CN" sz="4400" spc="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indent="-274320">
              <a:spcBef>
                <a:spcPts val="600"/>
              </a:spcBef>
              <a:buClr>
                <a:srgbClr val="727CA3"/>
              </a:buClr>
              <a:buSzPct val="76000"/>
              <a:buNone/>
            </a:pPr>
            <a:endParaRPr lang="en-US" altLang="zh-CN" sz="5400" spc="0" dirty="0">
              <a:solidFill>
                <a:prstClr val="black"/>
              </a:solidFill>
              <a:latin typeface="仿宋" pitchFamily="49" charset="-122"/>
              <a:ea typeface="仿宋" pitchFamily="49" charset="-122"/>
            </a:endParaRPr>
          </a:p>
          <a:p>
            <a:pPr lvl="0" indent="-274320">
              <a:spcBef>
                <a:spcPts val="600"/>
              </a:spcBef>
              <a:buClr>
                <a:srgbClr val="727CA3"/>
              </a:buClr>
              <a:buSzPct val="76000"/>
              <a:buNone/>
            </a:pPr>
            <a:r>
              <a:rPr lang="en-US" altLang="zh-CN" sz="5400" spc="0" dirty="0">
                <a:solidFill>
                  <a:prstClr val="black"/>
                </a:solidFill>
                <a:latin typeface="仿宋" pitchFamily="49" charset="-122"/>
                <a:ea typeface="仿宋" pitchFamily="49" charset="-122"/>
              </a:rPr>
              <a:t>          </a:t>
            </a:r>
            <a:r>
              <a:rPr lang="en-US" altLang="zh-CN" sz="5400" spc="0" dirty="0" smtClean="0">
                <a:solidFill>
                  <a:prstClr val="black"/>
                </a:solidFill>
                <a:latin typeface="仿宋" pitchFamily="49" charset="-122"/>
                <a:ea typeface="仿宋" pitchFamily="49" charset="-122"/>
              </a:rPr>
              <a:t>VS                                      </a:t>
            </a:r>
            <a:endParaRPr lang="en-US" altLang="zh-CN" sz="5400" spc="0" dirty="0">
              <a:solidFill>
                <a:prstClr val="black"/>
              </a:solidFill>
              <a:latin typeface="仿宋" pitchFamily="49" charset="-122"/>
              <a:ea typeface="仿宋" pitchFamily="49" charset="-122"/>
            </a:endParaRPr>
          </a:p>
          <a:p>
            <a:pPr lvl="0" indent="-274320">
              <a:spcBef>
                <a:spcPts val="600"/>
              </a:spcBef>
              <a:buClr>
                <a:srgbClr val="727CA3"/>
              </a:buClr>
              <a:buSzPct val="76000"/>
              <a:buNone/>
            </a:pPr>
            <a:endParaRPr lang="en-US" altLang="zh-CN" sz="5400" spc="0" dirty="0">
              <a:solidFill>
                <a:prstClr val="black"/>
              </a:solidFill>
              <a:latin typeface="仿宋" pitchFamily="49" charset="-122"/>
              <a:ea typeface="仿宋" pitchFamily="49" charset="-122"/>
            </a:endParaRPr>
          </a:p>
          <a:p>
            <a:pPr lvl="0" indent="-274320">
              <a:spcBef>
                <a:spcPts val="600"/>
              </a:spcBef>
              <a:buClr>
                <a:srgbClr val="727CA3"/>
              </a:buClr>
              <a:buSzPct val="76000"/>
              <a:buNone/>
            </a:pPr>
            <a:r>
              <a:rPr lang="en-US" altLang="zh-CN" sz="5400" spc="0" dirty="0">
                <a:solidFill>
                  <a:prstClr val="black"/>
                </a:solidFill>
                <a:latin typeface="仿宋" pitchFamily="49" charset="-122"/>
                <a:ea typeface="仿宋" pitchFamily="49" charset="-122"/>
              </a:rPr>
              <a:t>        </a:t>
            </a:r>
            <a:r>
              <a:rPr lang="zh-CN" altLang="en-US" sz="4400" spc="0" dirty="0" smtClean="0">
                <a:solidFill>
                  <a:prstClr val="black"/>
                </a:solidFill>
                <a:latin typeface="+mn-ea"/>
              </a:rPr>
              <a:t>伦     </a:t>
            </a:r>
            <a:r>
              <a:rPr lang="zh-CN" altLang="en-US" sz="4400" spc="0" dirty="0">
                <a:solidFill>
                  <a:prstClr val="black"/>
                </a:solidFill>
                <a:latin typeface="+mn-ea"/>
              </a:rPr>
              <a:t>理</a:t>
            </a:r>
            <a:endParaRPr lang="en-US" altLang="zh-CN" sz="4400" spc="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/>
              <a:t>结   语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548679"/>
            <a:ext cx="8381260" cy="861561"/>
          </a:xfrm>
        </p:spPr>
        <p:txBody>
          <a:bodyPr/>
          <a:lstStyle/>
          <a:p>
            <a:pPr algn="l"/>
            <a:r>
              <a:rPr lang="zh-CN" altLang="en-US" dirty="0"/>
              <a:t>伦理：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187624" y="2351088"/>
            <a:ext cx="66967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/>
              <a:t> </a:t>
            </a:r>
            <a:r>
              <a:rPr lang="zh-CN" altLang="en-US" sz="2400" dirty="0" smtClean="0"/>
              <a:t>       伦理</a:t>
            </a:r>
            <a:r>
              <a:rPr lang="zh-CN" altLang="en-US" sz="2400" dirty="0"/>
              <a:t>的原则不应随社会变化而发生改变，在讨论伦理时，应采用伦理论证的方式，提出伦理论据，不能禁止的并不代表是允许的。科学自由的原则要坚持，但科学自由的原则不能损害人的利益，要使科学的发展为人类服务，这个原则应与伦理原则一致。在科学成为强势文化，科学带来负面效应的情况下， 应加强对伦理的思考，科学应尊重伦理，特别是伦理的原则。</a:t>
            </a:r>
          </a:p>
        </p:txBody>
      </p:sp>
    </p:spTree>
    <p:extLst>
      <p:ext uri="{BB962C8B-B14F-4D97-AF65-F5344CB8AC3E}">
        <p14:creationId xmlns:p14="http://schemas.microsoft.com/office/powerpoint/2010/main" val="382375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548679"/>
            <a:ext cx="8381260" cy="861561"/>
          </a:xfrm>
        </p:spPr>
        <p:txBody>
          <a:bodyPr/>
          <a:lstStyle/>
          <a:p>
            <a:pPr algn="l"/>
            <a:r>
              <a:rPr lang="zh-CN" altLang="en-US" dirty="0"/>
              <a:t>科技：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331640" y="2132856"/>
            <a:ext cx="68407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         科学</a:t>
            </a:r>
            <a:r>
              <a:rPr lang="zh-CN" altLang="en-US" sz="2400" dirty="0"/>
              <a:t>作为一种巨大的独立力量一直在依   据自身的发展规律开拓着无穷的发展空间，科技给人类自身带来了史无前例的挑战，既是对人类价值、伦理和道德等观念的巨大冲击，同时还是对人类自身繁衍的挑战。科学的发展必将导致人的伦理观念、生活方式的改变。诚然，科技的发展有利于人们道德觉悟的提高，但是人们道德水平的提高并不能随着科技的发展而发展。自然科学和社会科学应联合起来，化解、协调冲突，促进科技的发展。人类对“代孕”还应持谨慎态度。</a:t>
            </a:r>
          </a:p>
        </p:txBody>
      </p:sp>
    </p:spTree>
    <p:extLst>
      <p:ext uri="{BB962C8B-B14F-4D97-AF65-F5344CB8AC3E}">
        <p14:creationId xmlns:p14="http://schemas.microsoft.com/office/powerpoint/2010/main" val="156166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-396552" y="2348880"/>
            <a:ext cx="6324600" cy="1828800"/>
          </a:xfrm>
        </p:spPr>
        <p:txBody>
          <a:bodyPr/>
          <a:lstStyle/>
          <a:p>
            <a:r>
              <a:rPr lang="zh-CN" altLang="en-US" dirty="0"/>
              <a:t>感谢您的聆听！</a:t>
            </a:r>
            <a:br>
              <a:rPr lang="zh-CN" altLang="en-US" dirty="0"/>
            </a:br>
            <a:r>
              <a:rPr lang="zh-CN" altLang="en-US" dirty="0"/>
              <a:t/>
            </a:r>
            <a:br>
              <a:rPr lang="zh-CN" altLang="en-US" dirty="0"/>
            </a:br>
            <a:r>
              <a:rPr lang="en-US" altLang="zh-CN" dirty="0"/>
              <a:t>Thanks for your listening!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6976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251520" y="1700808"/>
            <a:ext cx="8607330" cy="4949172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3100" dirty="0" smtClean="0"/>
              <a:t>选题：代孕的伦理冲突问题</a:t>
            </a:r>
            <a:endParaRPr lang="en-US" altLang="zh-CN" sz="3100" dirty="0" smtClean="0"/>
          </a:p>
          <a:p>
            <a:endParaRPr lang="en-US" altLang="zh-CN" sz="3100" dirty="0" smtClean="0"/>
          </a:p>
          <a:p>
            <a:endParaRPr lang="en-US" altLang="zh-CN" sz="3100" dirty="0" smtClean="0"/>
          </a:p>
          <a:p>
            <a:endParaRPr lang="en-US" altLang="zh-CN" sz="3100" dirty="0" smtClean="0"/>
          </a:p>
          <a:p>
            <a:r>
              <a:rPr lang="zh-CN" altLang="en-US" sz="3100" dirty="0" smtClean="0"/>
              <a:t>论题：三次热烈的讨论，确立了课题的三个关键思考角度</a:t>
            </a:r>
            <a:endParaRPr lang="en-US" altLang="zh-CN" sz="3100" dirty="0" smtClean="0"/>
          </a:p>
          <a:p>
            <a:endParaRPr lang="en-US" altLang="zh-CN" sz="3100" dirty="0" smtClean="0"/>
          </a:p>
          <a:p>
            <a:endParaRPr lang="en-US" altLang="zh-CN" sz="3100" dirty="0" smtClean="0"/>
          </a:p>
          <a:p>
            <a:endParaRPr lang="en-US" altLang="zh-CN" sz="3100" dirty="0" smtClean="0"/>
          </a:p>
          <a:p>
            <a:r>
              <a:rPr lang="zh-CN" altLang="en-US" sz="3100" dirty="0" smtClean="0"/>
              <a:t>践题：采用问卷调查法、访谈法和案例分析法</a:t>
            </a:r>
            <a:endParaRPr lang="en-US" altLang="zh-CN" sz="3100" dirty="0" smtClean="0"/>
          </a:p>
          <a:p>
            <a:endParaRPr lang="en-US" altLang="zh-CN" sz="3100" dirty="0" smtClean="0"/>
          </a:p>
          <a:p>
            <a:endParaRPr lang="en-US" altLang="zh-CN" sz="3100" dirty="0" smtClean="0"/>
          </a:p>
          <a:p>
            <a:endParaRPr lang="en-US" altLang="zh-CN" sz="3100" dirty="0" smtClean="0"/>
          </a:p>
          <a:p>
            <a:r>
              <a:rPr lang="zh-CN" altLang="en-US" sz="3100" dirty="0" smtClean="0"/>
              <a:t>结题：撰写调查报告，成果展示</a:t>
            </a:r>
            <a:endParaRPr lang="en-US" altLang="zh-CN" sz="3100" dirty="0" smtClean="0"/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课题研究过程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000" dirty="0" smtClean="0"/>
              <a:t>传统</a:t>
            </a:r>
            <a:r>
              <a:rPr lang="zh-CN" altLang="en-US" sz="3000" dirty="0"/>
              <a:t>的传宗接代</a:t>
            </a:r>
            <a:r>
              <a:rPr lang="zh-CN" altLang="en-US" sz="3000" dirty="0" smtClean="0"/>
              <a:t>观念</a:t>
            </a:r>
            <a:endParaRPr lang="en-US" altLang="zh-CN" sz="3000" dirty="0" smtClean="0"/>
          </a:p>
          <a:p>
            <a:endParaRPr lang="zh-CN" altLang="en-US" sz="3000" dirty="0"/>
          </a:p>
          <a:p>
            <a:r>
              <a:rPr lang="zh-CN" altLang="en-US" sz="3000" dirty="0"/>
              <a:t>强烈的生育欲望</a:t>
            </a:r>
          </a:p>
          <a:p>
            <a:endParaRPr lang="en-US" altLang="zh-CN" sz="3000" dirty="0" smtClean="0"/>
          </a:p>
          <a:p>
            <a:r>
              <a:rPr lang="zh-CN" altLang="en-US" sz="3000" dirty="0" smtClean="0"/>
              <a:t>因</a:t>
            </a:r>
            <a:r>
              <a:rPr lang="zh-CN" altLang="en-US" sz="3000" dirty="0"/>
              <a:t>各种</a:t>
            </a:r>
            <a:r>
              <a:rPr lang="zh-CN" altLang="en-US" sz="3000" dirty="0" smtClean="0"/>
              <a:t>原因不能生育</a:t>
            </a:r>
            <a:endParaRPr lang="en-US" altLang="zh-CN" sz="3000" dirty="0" smtClean="0"/>
          </a:p>
          <a:p>
            <a:endParaRPr lang="en-US" altLang="zh-CN" sz="3000" dirty="0"/>
          </a:p>
          <a:p>
            <a:r>
              <a:rPr lang="zh-CN" altLang="en-US" sz="3000" dirty="0" smtClean="0"/>
              <a:t>代孕的产生</a:t>
            </a:r>
            <a:endParaRPr lang="zh-CN" altLang="en-US" sz="30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代孕产生的背景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5268931"/>
          </a:xfrm>
        </p:spPr>
        <p:txBody>
          <a:bodyPr>
            <a:normAutofit/>
          </a:bodyPr>
          <a:lstStyle/>
          <a:p>
            <a:r>
              <a:rPr lang="zh-CN" altLang="en-US" sz="3000" dirty="0"/>
              <a:t>代孕是什么？</a:t>
            </a:r>
            <a:endParaRPr lang="en-US" altLang="zh-CN" sz="3000" dirty="0"/>
          </a:p>
          <a:p>
            <a:endParaRPr lang="en-US" altLang="zh-CN" sz="3000" dirty="0"/>
          </a:p>
          <a:p>
            <a:endParaRPr lang="en-US" altLang="zh-CN" sz="3000" dirty="0"/>
          </a:p>
          <a:p>
            <a:r>
              <a:rPr lang="zh-CN" altLang="en-US" sz="3000" dirty="0"/>
              <a:t>代孕的流程是什么？</a:t>
            </a:r>
            <a:endParaRPr lang="en-US" altLang="zh-CN" sz="3000" dirty="0"/>
          </a:p>
          <a:p>
            <a:endParaRPr lang="en-US" altLang="zh-CN" sz="3000" dirty="0"/>
          </a:p>
          <a:p>
            <a:endParaRPr lang="en-US" altLang="zh-CN" sz="3000" dirty="0"/>
          </a:p>
          <a:p>
            <a:r>
              <a:rPr lang="zh-CN" altLang="en-US" sz="3000" dirty="0"/>
              <a:t>代孕完成过后的相关事宜？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代孕研究内容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占位符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" name="图片占位符 1"/>
          <p:cNvSpPr>
            <a:spLocks noGrp="1"/>
          </p:cNvSpPr>
          <p:nvPr>
            <p:ph type="pic" idx="1"/>
          </p:nvPr>
        </p:nvSpPr>
        <p:spPr/>
      </p:sp>
      <p:pic>
        <p:nvPicPr>
          <p:cNvPr id="7" name="图片占位符 7" descr="捕获.PNG"/>
          <p:cNvPicPr>
            <a:picLocks noChangeAspect="1"/>
          </p:cNvPicPr>
          <p:nvPr/>
        </p:nvPicPr>
        <p:blipFill>
          <a:blip r:embed="rId2"/>
          <a:srcRect t="1774" b="1774"/>
          <a:stretch>
            <a:fillRect/>
          </a:stretch>
        </p:blipFill>
        <p:spPr>
          <a:xfrm>
            <a:off x="153367" y="229816"/>
            <a:ext cx="6800365" cy="6439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内容占位符 6" descr="捕获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504" y="1124744"/>
            <a:ext cx="4203258" cy="2448272"/>
          </a:xfr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CN" altLang="en-US" sz="4000" b="1" dirty="0" smtClean="0"/>
              <a:t>通过问卷调查看众人眼中的代孕现象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pic>
        <p:nvPicPr>
          <p:cNvPr id="5" name="图片 4" descr="捕获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3501008"/>
            <a:ext cx="5496693" cy="32103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妊娠代孕是什么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zh-CN" altLang="en-US" sz="2400" dirty="0" smtClean="0"/>
              <a:t>相关法律法规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zh-CN" altLang="en-US" sz="2400" dirty="0" smtClean="0"/>
              <a:t>可能引起的伦理冲突</a:t>
            </a:r>
            <a:endParaRPr lang="en-US" altLang="zh-CN" sz="2400" dirty="0" smtClean="0"/>
          </a:p>
          <a:p>
            <a:endParaRPr lang="en-US" altLang="zh-CN" sz="1600" dirty="0" smtClean="0"/>
          </a:p>
          <a:p>
            <a:pPr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）公序良俗的悖论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）人格尊严的亵渎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）血亲婚配的风险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kern="100" dirty="0" smtClean="0">
                <a:cs typeface="Times New Roman"/>
              </a:rPr>
              <a:t>从“妊娠代孕商品化”看异化的道德伦常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）公序良俗的悖论</a:t>
            </a:r>
          </a:p>
        </p:txBody>
      </p:sp>
      <p:sp>
        <p:nvSpPr>
          <p:cNvPr id="3" name="矩形 2"/>
          <p:cNvSpPr/>
          <p:nvPr/>
        </p:nvSpPr>
        <p:spPr>
          <a:xfrm>
            <a:off x="1043608" y="2055020"/>
            <a:ext cx="69976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 smtClean="0"/>
              <a:t>“代孕”</a:t>
            </a:r>
            <a:r>
              <a:rPr lang="zh-CN" altLang="en-US" sz="2000" dirty="0"/>
              <a:t>的整个行为过程中人为地打破了良好的社会体系，违背了社会主义“一夫一妻”的婚姻制度。只有合法“婚姻”中的人才能称之为“夫妻”，而代孕人与其协议人之间并未“基于社会制度或风俗公认而结合”，他们借助现代科技手段，目的是得到一个新的生命， 而且二者将这一新生命视为“交易”的“标的物”，并使新生儿拥有了“遗传母亲”“孕育母亲”“抚养母亲”三个“母亲”，新生儿与家庭成员之间的关系难以确定。即使代孕者与新生儿没有基因关系，但</a:t>
            </a:r>
            <a:r>
              <a:rPr lang="en-US" altLang="zh-CN" sz="2000" dirty="0"/>
              <a:t>10</a:t>
            </a:r>
            <a:r>
              <a:rPr lang="zh-CN" altLang="en-US" sz="2000" dirty="0"/>
              <a:t>月怀胎的漫长过程仍使他们之间有着实际生理上的“母子女关系”，因此，我们正常的家庭伦理关系又面临着与这种“新型关系”的新的冲突，这种婚姻和家庭伦理关系的混乱必然会动摇一个以“两性和血缘”为特征的社会关系的大家庭的基础。 </a:t>
            </a:r>
          </a:p>
        </p:txBody>
      </p:sp>
    </p:spTree>
    <p:extLst>
      <p:ext uri="{BB962C8B-B14F-4D97-AF65-F5344CB8AC3E}">
        <p14:creationId xmlns:p14="http://schemas.microsoft.com/office/powerpoint/2010/main" val="261505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）人格尊严的亵渎</a:t>
            </a:r>
          </a:p>
        </p:txBody>
      </p:sp>
      <p:sp>
        <p:nvSpPr>
          <p:cNvPr id="3" name="矩形 2"/>
          <p:cNvSpPr/>
          <p:nvPr/>
        </p:nvSpPr>
        <p:spPr>
          <a:xfrm>
            <a:off x="1115616" y="2132856"/>
            <a:ext cx="67687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/>
              <a:t>一旦“代孕妈妈”明码标价，就等同于赤裸裸地将妇女的身体器官（子宫）商品化如容器一般，将原本温暖的亲情变成了冰冷的交易，是与我国精神文明建设和道德评价标准背道而驰的。特别在有些并非正规渠道的网站上，买主很有可能打着代孕的旗号，设置下对雇佣方的种种限制以供挑选，如年龄、身高、长相、学历等等，这对求职困难的人群而言是一种经济上的巨大诱惑，却不得不说也是人将自己商品化后的巨大牺牲，由代孕所带来的身体伤害不说，这种行为对于人心灵上的冲撞是不容小觑的。从另一个角度来讲，由代孕而生出来的宝宝在成人后得知自己的身世又会做何感想？这样的二次伤害对代孕双方来讲似乎是不可避免的结果。</a:t>
            </a:r>
          </a:p>
        </p:txBody>
      </p:sp>
    </p:spTree>
    <p:extLst>
      <p:ext uri="{BB962C8B-B14F-4D97-AF65-F5344CB8AC3E}">
        <p14:creationId xmlns:p14="http://schemas.microsoft.com/office/powerpoint/2010/main" val="131428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网格">
  <a:themeElements>
    <a:clrScheme name="网格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网格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网格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286</TotalTime>
  <Words>917</Words>
  <Application>Microsoft Office PowerPoint</Application>
  <PresentationFormat>全屏显示(4:3)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网格</vt:lpstr>
      <vt:lpstr>浅析关于代孕 的伦理冲突问题 </vt:lpstr>
      <vt:lpstr>课题研究过程</vt:lpstr>
      <vt:lpstr>代孕产生的背景</vt:lpstr>
      <vt:lpstr>代孕研究内容</vt:lpstr>
      <vt:lpstr>PowerPoint 演示文稿</vt:lpstr>
      <vt:lpstr>通过问卷调查看众人眼中的代孕现象 </vt:lpstr>
      <vt:lpstr>从“妊娠代孕商品化”看异化的道德伦常</vt:lpstr>
      <vt:lpstr>（1）公序良俗的悖论</vt:lpstr>
      <vt:lpstr>（2）人格尊严的亵渎</vt:lpstr>
      <vt:lpstr>（3）血亲婚配的风险</vt:lpstr>
      <vt:lpstr>代孕妈妈与孩子的感情问题 及其引发的社会法律伦理冲突</vt:lpstr>
      <vt:lpstr>结   语</vt:lpstr>
      <vt:lpstr>伦理： </vt:lpstr>
      <vt:lpstr>科技： </vt:lpstr>
      <vt:lpstr>感谢您的聆听！  Thanks for your listening!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浅析关于代孕的伦理冲突问题 </dc:title>
  <dc:creator>Win</dc:creator>
  <cp:lastModifiedBy>lenovo</cp:lastModifiedBy>
  <cp:revision>23</cp:revision>
  <dcterms:created xsi:type="dcterms:W3CDTF">2014-05-29T06:34:07Z</dcterms:created>
  <dcterms:modified xsi:type="dcterms:W3CDTF">2014-05-31T04:56:37Z</dcterms:modified>
</cp:coreProperties>
</file>