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69" d="100"/>
          <a:sy n="69" d="100"/>
        </p:scale>
        <p:origin x="2232"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49236" y="2030197"/>
            <a:ext cx="10642764" cy="2262781"/>
          </a:xfrm>
        </p:spPr>
        <p:txBody>
          <a:bodyPr>
            <a:normAutofit fontScale="90000"/>
          </a:bodyPr>
          <a:lstStyle/>
          <a:p>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smtClean="0"/>
              <a:t/>
            </a:r>
            <a:br>
              <a:rPr lang="en-US" altLang="zh-CN" sz="4900" b="1" dirty="0" smtClean="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800" b="1" dirty="0"/>
              <a:t/>
            </a:r>
            <a:br>
              <a:rPr lang="en-US" altLang="zh-CN" sz="4800" b="1" dirty="0"/>
            </a:br>
            <a:r>
              <a:rPr lang="en-US" altLang="zh-CN" sz="4800" b="1" dirty="0" smtClean="0"/>
              <a:t/>
            </a:r>
            <a:br>
              <a:rPr lang="en-US" altLang="zh-CN" sz="4800" b="1" dirty="0" smtClean="0"/>
            </a:br>
            <a:r>
              <a:rPr lang="zh-CN" altLang="zh-CN" sz="4800" b="1" dirty="0" smtClean="0">
                <a:latin typeface="STFangsong" charset="-122"/>
                <a:ea typeface="STFangsong" charset="-122"/>
                <a:cs typeface="STFangsong" charset="-122"/>
              </a:rPr>
              <a:t>伦理学</a:t>
            </a:r>
            <a:r>
              <a:rPr lang="zh-TW" altLang="zh-CN" sz="4800" b="1" dirty="0">
                <a:latin typeface="STFangsong" charset="-122"/>
                <a:ea typeface="STFangsong" charset="-122"/>
                <a:cs typeface="STFangsong" charset="-122"/>
              </a:rPr>
              <a:t>的基本問題和德性論與規範論之區分</a:t>
            </a:r>
            <a:r>
              <a:rPr lang="zh-CN" altLang="zh-CN" sz="4800" b="1" dirty="0">
                <a:latin typeface="STFangsong" charset="-122"/>
                <a:ea typeface="STFangsong" charset="-122"/>
                <a:cs typeface="STFangsong" charset="-122"/>
              </a:rPr>
              <a:t/>
            </a:r>
            <a:br>
              <a:rPr lang="zh-CN" altLang="zh-CN" sz="4800" b="1" dirty="0">
                <a:latin typeface="STFangsong" charset="-122"/>
                <a:ea typeface="STFangsong" charset="-122"/>
                <a:cs typeface="STFangsong" charset="-122"/>
              </a:rPr>
            </a:br>
            <a:r>
              <a:rPr lang="zh-CN" altLang="zh-CN" dirty="0"/>
              <a:t/>
            </a:r>
            <a:br>
              <a:rPr lang="zh-CN" altLang="zh-CN" dirty="0"/>
            </a:br>
            <a:endParaRPr kumimoji="1" lang="zh-CN" altLang="en-US" dirty="0"/>
          </a:p>
        </p:txBody>
      </p:sp>
      <p:sp>
        <p:nvSpPr>
          <p:cNvPr id="4" name="文本框 3"/>
          <p:cNvSpPr txBox="1"/>
          <p:nvPr/>
        </p:nvSpPr>
        <p:spPr>
          <a:xfrm>
            <a:off x="9791106" y="4462632"/>
            <a:ext cx="3146612" cy="1200329"/>
          </a:xfrm>
          <a:prstGeom prst="rect">
            <a:avLst/>
          </a:prstGeom>
          <a:noFill/>
        </p:spPr>
        <p:txBody>
          <a:bodyPr wrap="square" rtlCol="0">
            <a:spAutoFit/>
          </a:bodyPr>
          <a:lstStyle/>
          <a:p>
            <a:r>
              <a:rPr kumimoji="1" lang="zh-CN" altLang="en-US" sz="2400" dirty="0" smtClean="0">
                <a:latin typeface="STFangsong" charset="-122"/>
                <a:ea typeface="STFangsong" charset="-122"/>
                <a:cs typeface="STFangsong" charset="-122"/>
              </a:rPr>
              <a:t>伦理学基础</a:t>
            </a:r>
            <a:endParaRPr kumimoji="1" lang="en-US" altLang="zh-CN" sz="2400" dirty="0" smtClean="0">
              <a:latin typeface="STFangsong" charset="-122"/>
              <a:ea typeface="STFangsong" charset="-122"/>
              <a:cs typeface="STFangsong" charset="-122"/>
            </a:endParaRPr>
          </a:p>
          <a:p>
            <a:endParaRPr kumimoji="1" lang="en-US" altLang="zh-CN" sz="2400" dirty="0" smtClean="0">
              <a:latin typeface="STFangsong" charset="-122"/>
              <a:ea typeface="STFangsong" charset="-122"/>
              <a:cs typeface="STFangsong" charset="-122"/>
            </a:endParaRPr>
          </a:p>
          <a:p>
            <a:r>
              <a:rPr kumimoji="1" lang="zh-CN" altLang="en-US" sz="2400" dirty="0" smtClean="0">
                <a:latin typeface="STFangsong" charset="-122"/>
                <a:ea typeface="STFangsong" charset="-122"/>
                <a:cs typeface="STFangsong" charset="-122"/>
              </a:rPr>
              <a:t>邓安庆教授</a:t>
            </a:r>
            <a:endParaRPr kumimoji="1" lang="zh-CN" altLang="en-US" sz="2400" dirty="0">
              <a:latin typeface="STFangsong" charset="-122"/>
              <a:ea typeface="STFangsong" charset="-122"/>
              <a:cs typeface="STFangsong" charset="-122"/>
            </a:endParaRPr>
          </a:p>
        </p:txBody>
      </p:sp>
      <p:sp>
        <p:nvSpPr>
          <p:cNvPr id="5" name="文本框 4"/>
          <p:cNvSpPr txBox="1"/>
          <p:nvPr/>
        </p:nvSpPr>
        <p:spPr>
          <a:xfrm>
            <a:off x="416859" y="147918"/>
            <a:ext cx="3173506" cy="707886"/>
          </a:xfrm>
          <a:prstGeom prst="rect">
            <a:avLst/>
          </a:prstGeom>
          <a:noFill/>
        </p:spPr>
        <p:txBody>
          <a:bodyPr wrap="square" rtlCol="0">
            <a:spAutoFit/>
          </a:bodyPr>
          <a:lstStyle/>
          <a:p>
            <a:r>
              <a:rPr kumimoji="1" lang="zh-CN" altLang="en-US" sz="4000" dirty="0" smtClean="0">
                <a:latin typeface="STHupo" charset="-122"/>
                <a:ea typeface="STHupo" charset="-122"/>
                <a:cs typeface="STHupo" charset="-122"/>
              </a:rPr>
              <a:t>第三讲：</a:t>
            </a:r>
            <a:endParaRPr kumimoji="1" lang="zh-CN" altLang="en-US" sz="4000" dirty="0">
              <a:latin typeface="STHupo" charset="-122"/>
              <a:ea typeface="STHupo" charset="-122"/>
              <a:cs typeface="STHupo" charset="-122"/>
            </a:endParaRPr>
          </a:p>
        </p:txBody>
      </p:sp>
    </p:spTree>
    <p:extLst>
      <p:ext uri="{BB962C8B-B14F-4D97-AF65-F5344CB8AC3E}">
        <p14:creationId xmlns:p14="http://schemas.microsoft.com/office/powerpoint/2010/main" val="1197274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10139" y="161365"/>
            <a:ext cx="9694473" cy="7785847"/>
          </a:xfrm>
        </p:spPr>
        <p:txBody>
          <a:bodyPr>
            <a:normAutofit/>
          </a:bodyPr>
          <a:lstStyle/>
          <a:p>
            <a:r>
              <a:rPr lang="en-US" altLang="zh-CN" b="1" dirty="0" smtClean="0">
                <a:solidFill>
                  <a:srgbClr val="0070C0"/>
                </a:solidFill>
              </a:rPr>
              <a:t/>
            </a:r>
            <a:br>
              <a:rPr lang="en-US" altLang="zh-CN" b="1" dirty="0" smtClean="0">
                <a:solidFill>
                  <a:srgbClr val="0070C0"/>
                </a:solidFill>
              </a:rPr>
            </a:br>
            <a:r>
              <a:rPr lang="en-US" altLang="zh-CN" b="1" dirty="0">
                <a:solidFill>
                  <a:srgbClr val="0070C0"/>
                </a:solidFill>
              </a:rPr>
              <a:t/>
            </a:r>
            <a:br>
              <a:rPr lang="en-US" altLang="zh-CN" b="1" dirty="0">
                <a:solidFill>
                  <a:srgbClr val="0070C0"/>
                </a:solidFill>
              </a:rPr>
            </a:br>
            <a:r>
              <a:rPr lang="en-US" altLang="zh-CN" b="1" dirty="0" smtClean="0">
                <a:solidFill>
                  <a:srgbClr val="0070C0"/>
                </a:solidFill>
              </a:rPr>
              <a:t/>
            </a:r>
            <a:br>
              <a:rPr lang="en-US" altLang="zh-CN" b="1" dirty="0" smtClean="0">
                <a:solidFill>
                  <a:srgbClr val="0070C0"/>
                </a:solidFill>
              </a:rPr>
            </a:br>
            <a:r>
              <a:rPr lang="en-US" altLang="zh-CN" b="1" dirty="0" smtClean="0">
                <a:solidFill>
                  <a:srgbClr val="0070C0"/>
                </a:solidFill>
              </a:rPr>
              <a:t>2</a:t>
            </a:r>
            <a:r>
              <a:rPr lang="zh-TW" altLang="zh-CN" b="1" dirty="0">
                <a:solidFill>
                  <a:srgbClr val="0070C0"/>
                </a:solidFill>
              </a:rPr>
              <a:t>、</a:t>
            </a:r>
            <a:r>
              <a:rPr lang="en-US" altLang="zh-CN" b="1" dirty="0">
                <a:solidFill>
                  <a:srgbClr val="0070C0"/>
                </a:solidFill>
              </a:rPr>
              <a:t>“</a:t>
            </a:r>
            <a:r>
              <a:rPr lang="zh-TW" altLang="zh-CN" b="1" dirty="0">
                <a:solidFill>
                  <a:srgbClr val="0070C0"/>
                </a:solidFill>
              </a:rPr>
              <a:t>應該做什麼</a:t>
            </a:r>
            <a:r>
              <a:rPr lang="en-US" altLang="zh-CN" b="1" dirty="0">
                <a:solidFill>
                  <a:srgbClr val="0070C0"/>
                </a:solidFill>
              </a:rPr>
              <a:t>”</a:t>
            </a:r>
            <a:r>
              <a:rPr lang="zh-TW" altLang="zh-CN" b="1" dirty="0">
                <a:solidFill>
                  <a:srgbClr val="0070C0"/>
                </a:solidFill>
              </a:rPr>
              <a:t>的問題域及其性</a:t>
            </a:r>
            <a:r>
              <a:rPr lang="zh-TW" altLang="zh-CN" b="1" dirty="0" smtClean="0">
                <a:solidFill>
                  <a:srgbClr val="0070C0"/>
                </a:solidFill>
              </a:rPr>
              <a:t>質</a:t>
            </a:r>
            <a:r>
              <a:rPr lang="en-US" altLang="zh-TW" b="1" dirty="0" smtClean="0">
                <a:solidFill>
                  <a:srgbClr val="0070C0"/>
                </a:solidFill>
              </a:rPr>
              <a:t/>
            </a:r>
            <a:br>
              <a:rPr lang="en-US" altLang="zh-TW" b="1" dirty="0" smtClean="0">
                <a:solidFill>
                  <a:srgbClr val="0070C0"/>
                </a:solidFill>
              </a:rPr>
            </a:br>
            <a:r>
              <a:rPr lang="en-US" altLang="zh-TW" b="1" dirty="0">
                <a:solidFill>
                  <a:srgbClr val="0070C0"/>
                </a:solidFill>
              </a:rPr>
              <a:t/>
            </a:r>
            <a:br>
              <a:rPr lang="en-US" altLang="zh-TW" b="1" dirty="0">
                <a:solidFill>
                  <a:srgbClr val="0070C0"/>
                </a:solidFill>
              </a:rPr>
            </a:br>
            <a:r>
              <a:rPr lang="zh-CN" altLang="zh-CN" dirty="0"/>
              <a:t/>
            </a:r>
            <a:br>
              <a:rPr lang="zh-CN" altLang="zh-CN" dirty="0"/>
            </a:br>
            <a:r>
              <a:rPr lang="en-US" altLang="zh-CN" dirty="0"/>
              <a:t>“</a:t>
            </a:r>
            <a:r>
              <a:rPr lang="zh-TW" altLang="zh-CN" dirty="0"/>
              <a:t>域</a:t>
            </a:r>
            <a:r>
              <a:rPr lang="en-US" altLang="zh-CN" dirty="0"/>
              <a:t>”</a:t>
            </a:r>
            <a:r>
              <a:rPr lang="zh-TW" altLang="zh-CN" dirty="0"/>
              <a:t>指的是</a:t>
            </a:r>
            <a:r>
              <a:rPr lang="en-US" altLang="zh-CN" dirty="0"/>
              <a:t>“</a:t>
            </a:r>
            <a:r>
              <a:rPr lang="zh-TW" altLang="zh-CN" dirty="0"/>
              <a:t>做什麼</a:t>
            </a:r>
            <a:r>
              <a:rPr lang="en-US" altLang="zh-CN" dirty="0"/>
              <a:t>”</a:t>
            </a:r>
            <a:r>
              <a:rPr lang="zh-TW" altLang="zh-CN" dirty="0"/>
              <a:t>的</a:t>
            </a:r>
            <a:r>
              <a:rPr lang="en-US" altLang="zh-CN" dirty="0"/>
              <a:t>“</a:t>
            </a:r>
            <a:r>
              <a:rPr lang="zh-TW" altLang="zh-CN" dirty="0"/>
              <a:t>什麼</a:t>
            </a:r>
            <a:r>
              <a:rPr lang="en-US" altLang="zh-CN" dirty="0"/>
              <a:t>”</a:t>
            </a:r>
            <a:r>
              <a:rPr lang="zh-TW" altLang="zh-CN" dirty="0"/>
              <a:t>類型，倫理學上指的是兩類：</a:t>
            </a:r>
            <a:r>
              <a:rPr lang="en-US" altLang="zh-CN" dirty="0"/>
              <a:t>“</a:t>
            </a:r>
            <a:r>
              <a:rPr lang="zh-TW" altLang="zh-CN" dirty="0"/>
              <a:t>做什麼事</a:t>
            </a:r>
            <a:r>
              <a:rPr lang="en-US" altLang="zh-CN" dirty="0"/>
              <a:t>”</a:t>
            </a:r>
            <a:r>
              <a:rPr lang="zh-TW" altLang="zh-CN" dirty="0"/>
              <a:t>和</a:t>
            </a:r>
            <a:r>
              <a:rPr lang="en-US" altLang="zh-CN" dirty="0"/>
              <a:t>“</a:t>
            </a:r>
            <a:r>
              <a:rPr lang="zh-TW" altLang="zh-CN" dirty="0"/>
              <a:t>做什麼樣的人</a:t>
            </a:r>
            <a:r>
              <a:rPr lang="en-US" altLang="zh-CN" dirty="0"/>
              <a:t>”</a:t>
            </a:r>
            <a:r>
              <a:rPr lang="zh-TW" altLang="zh-CN" dirty="0"/>
              <a:t>。</a:t>
            </a:r>
            <a:r>
              <a:rPr lang="zh-CN" altLang="zh-CN" dirty="0"/>
              <a:t> </a:t>
            </a:r>
            <a:r>
              <a:rPr lang="zh-CN" altLang="zh-CN" b="1" dirty="0">
                <a:solidFill>
                  <a:srgbClr val="FF0000"/>
                </a:solidFill>
              </a:rPr>
              <a:t/>
            </a:r>
            <a:br>
              <a:rPr lang="zh-CN" altLang="zh-CN" b="1" dirty="0">
                <a:solidFill>
                  <a:srgbClr val="FF0000"/>
                </a:solidFill>
              </a:rPr>
            </a:br>
            <a:endParaRPr kumimoji="1" lang="zh-CN" altLang="en-US" b="1" dirty="0">
              <a:solidFill>
                <a:srgbClr val="FF0000"/>
              </a:solidFill>
            </a:endParaRPr>
          </a:p>
        </p:txBody>
      </p:sp>
    </p:spTree>
    <p:extLst>
      <p:ext uri="{BB962C8B-B14F-4D97-AF65-F5344CB8AC3E}">
        <p14:creationId xmlns:p14="http://schemas.microsoft.com/office/powerpoint/2010/main" val="756386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28801" y="0"/>
            <a:ext cx="9675812" cy="6680718"/>
          </a:xfrm>
        </p:spPr>
        <p:txBody>
          <a:bodyPr>
            <a:normAutofit fontScale="90000"/>
          </a:bodyPr>
          <a:lstStyle/>
          <a:p>
            <a:r>
              <a:rPr lang="en-US" altLang="zh-TW" dirty="0" smtClean="0"/>
              <a:t/>
            </a:r>
            <a:br>
              <a:rPr lang="en-US" altLang="zh-TW" dirty="0" smtClean="0"/>
            </a:br>
            <a:r>
              <a:rPr lang="en-US" altLang="zh-TW" dirty="0" smtClean="0"/>
              <a:t/>
            </a:r>
            <a:br>
              <a:rPr lang="en-US" altLang="zh-TW" dirty="0" smtClean="0"/>
            </a:br>
            <a:r>
              <a:rPr lang="zh-TW" altLang="zh-CN" dirty="0" smtClean="0"/>
              <a:t>但</a:t>
            </a:r>
            <a:r>
              <a:rPr lang="zh-TW" altLang="zh-CN" dirty="0"/>
              <a:t>“</a:t>
            </a:r>
            <a:r>
              <a:rPr lang="zh-TW" altLang="zh-CN" dirty="0">
                <a:solidFill>
                  <a:srgbClr val="0070C0"/>
                </a:solidFill>
              </a:rPr>
              <a:t>倫理學並不直接教導，在給定的事態中此時此地應當會發生什麼，而是一般地指出，一般應當發生的東西具有怎樣的性質。</a:t>
            </a:r>
            <a:r>
              <a:rPr lang="en-US" altLang="zh-CN" dirty="0"/>
              <a:t>”</a:t>
            </a:r>
            <a:r>
              <a:rPr lang="zh-CN" altLang="zh-CN" dirty="0"/>
              <a:t/>
            </a:r>
            <a:br>
              <a:rPr lang="zh-CN" altLang="zh-CN" dirty="0"/>
            </a:br>
            <a:r>
              <a:rPr lang="en-US" altLang="zh-CN" dirty="0"/>
              <a:t> </a:t>
            </a:r>
            <a:r>
              <a:rPr lang="zh-CN" altLang="zh-CN" dirty="0"/>
              <a:t/>
            </a:r>
            <a:br>
              <a:rPr lang="zh-CN" altLang="zh-CN" dirty="0"/>
            </a:br>
            <a:r>
              <a:rPr lang="zh-TW" altLang="zh-CN" dirty="0"/>
              <a:t>“對於倫理學而言，個人與時代的使命都是特殊性的，它要與這兩者保持同等的距離，因為倫理學必須超越個別情況（</a:t>
            </a:r>
            <a:r>
              <a:rPr lang="en-US" altLang="zh-CN" dirty="0"/>
              <a:t>Fall</a:t>
            </a:r>
            <a:r>
              <a:rPr lang="zh-TW" altLang="zh-CN" dirty="0"/>
              <a:t>），免受外界影響，解除心靈感應，從偽裝與狂熱中解脫出來。因此，倫理學不是別的，正是哲學：它教導的不是現成的判斷，而是</a:t>
            </a:r>
            <a:r>
              <a:rPr lang="en-US" altLang="zh-CN" dirty="0"/>
              <a:t>‘</a:t>
            </a:r>
            <a:r>
              <a:rPr lang="zh-TW" altLang="zh-CN" dirty="0"/>
              <a:t>判斷</a:t>
            </a:r>
            <a:r>
              <a:rPr lang="en-US" altLang="zh-CN" dirty="0"/>
              <a:t>’</a:t>
            </a:r>
            <a:r>
              <a:rPr lang="zh-TW" altLang="zh-CN" dirty="0"/>
              <a:t>本身。</a:t>
            </a:r>
            <a:r>
              <a:rPr lang="zh-CN" altLang="zh-CN" dirty="0"/>
              <a:t/>
            </a:r>
            <a:br>
              <a:rPr lang="zh-CN" altLang="zh-CN" dirty="0"/>
            </a:br>
            <a:r>
              <a:rPr lang="zh-CN" altLang="zh-CN" dirty="0"/>
              <a:t/>
            </a:r>
            <a:br>
              <a:rPr lang="zh-CN" altLang="zh-CN" dirty="0"/>
            </a:br>
            <a:r>
              <a:rPr lang="zh-CN" altLang="zh-CN" dirty="0" smtClean="0"/>
              <a:t> </a:t>
            </a: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830404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09"/>
            <a:ext cx="8911687" cy="7107949"/>
          </a:xfrm>
        </p:spPr>
        <p:txBody>
          <a:bodyPr>
            <a:normAutofit/>
          </a:bodyPr>
          <a:lstStyle/>
          <a:p>
            <a:r>
              <a:rPr lang="en-US" altLang="zh-TW" dirty="0" smtClean="0"/>
              <a:t/>
            </a:r>
            <a:br>
              <a:rPr lang="en-US" altLang="zh-TW" dirty="0" smtClean="0"/>
            </a:br>
            <a:r>
              <a:rPr lang="en-US" altLang="zh-TW" dirty="0"/>
              <a:t/>
            </a:r>
            <a:br>
              <a:rPr lang="en-US" altLang="zh-TW" dirty="0"/>
            </a:br>
            <a:r>
              <a:rPr lang="en-US" altLang="zh-TW" dirty="0" smtClean="0"/>
              <a:t/>
            </a:r>
            <a:br>
              <a:rPr lang="en-US" altLang="zh-TW" dirty="0" smtClean="0"/>
            </a:br>
            <a:r>
              <a:rPr lang="zh-TW" altLang="zh-CN" dirty="0" smtClean="0"/>
              <a:t>這裡</a:t>
            </a:r>
            <a:r>
              <a:rPr lang="zh-TW" altLang="zh-CN" dirty="0"/>
              <a:t>所謂</a:t>
            </a:r>
            <a:r>
              <a:rPr lang="en-US" altLang="zh-CN" dirty="0"/>
              <a:t>“</a:t>
            </a:r>
            <a:r>
              <a:rPr lang="zh-TW" altLang="zh-CN" dirty="0"/>
              <a:t>判斷本身</a:t>
            </a:r>
            <a:r>
              <a:rPr lang="en-US" altLang="zh-CN" dirty="0"/>
              <a:t>”</a:t>
            </a:r>
            <a:r>
              <a:rPr lang="zh-TW" altLang="zh-CN" dirty="0"/>
              <a:t>就是說，一個純粹的判斷該如何做出來</a:t>
            </a:r>
            <a:r>
              <a:rPr lang="zh-TW" altLang="zh-CN" dirty="0" smtClean="0"/>
              <a:t>？</a:t>
            </a:r>
            <a:r>
              <a:rPr lang="en-US" altLang="zh-TW" dirty="0" smtClean="0"/>
              <a:t/>
            </a:r>
            <a:br>
              <a:rPr lang="en-US" altLang="zh-TW" dirty="0" smtClean="0"/>
            </a:br>
            <a:r>
              <a:rPr lang="en-US" altLang="zh-TW" dirty="0"/>
              <a:t/>
            </a:r>
            <a:br>
              <a:rPr lang="en-US" altLang="zh-TW" dirty="0"/>
            </a:br>
            <a:r>
              <a:rPr lang="zh-TW" altLang="zh-CN" dirty="0" smtClean="0"/>
              <a:t>即</a:t>
            </a:r>
            <a:r>
              <a:rPr lang="zh-TW" altLang="zh-CN" dirty="0"/>
              <a:t>如何判斷出</a:t>
            </a:r>
            <a:r>
              <a:rPr lang="en-US" altLang="zh-CN" dirty="0"/>
              <a:t>“</a:t>
            </a:r>
            <a:r>
              <a:rPr lang="zh-TW" altLang="zh-CN" dirty="0"/>
              <a:t>一個純粹的應該</a:t>
            </a:r>
            <a:r>
              <a:rPr lang="en-US" altLang="zh-CN" dirty="0"/>
              <a:t>”</a:t>
            </a:r>
            <a:r>
              <a:rPr lang="zh-TW" altLang="zh-CN" dirty="0"/>
              <a:t>？</a:t>
            </a:r>
            <a:r>
              <a:rPr lang="zh-CN" altLang="zh-CN" dirty="0"/>
              <a:t/>
            </a:r>
            <a:br>
              <a:rPr lang="zh-CN" altLang="zh-CN" dirty="0"/>
            </a:br>
            <a:r>
              <a:rPr lang="zh-CN" altLang="zh-CN" sz="2700" dirty="0"/>
              <a:t/>
            </a:r>
            <a:br>
              <a:rPr lang="zh-CN" altLang="zh-CN" sz="2700" dirty="0"/>
            </a:br>
            <a:endParaRPr kumimoji="1" lang="zh-CN" altLang="en-US" sz="2700" dirty="0"/>
          </a:p>
        </p:txBody>
      </p:sp>
    </p:spTree>
    <p:extLst>
      <p:ext uri="{BB962C8B-B14F-4D97-AF65-F5344CB8AC3E}">
        <p14:creationId xmlns:p14="http://schemas.microsoft.com/office/powerpoint/2010/main" val="925014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04865" y="205273"/>
            <a:ext cx="10587134" cy="5570376"/>
          </a:xfrm>
        </p:spPr>
        <p:txBody>
          <a:bodyPr>
            <a:normAutofit fontScale="90000"/>
          </a:bodyPr>
          <a:lstStyle/>
          <a:p>
            <a:r>
              <a:rPr lang="zh-CN" altLang="en-US" b="1" dirty="0" smtClean="0">
                <a:solidFill>
                  <a:srgbClr val="0070C0"/>
                </a:solidFill>
              </a:rPr>
              <a:t>        </a:t>
            </a:r>
            <a:r>
              <a:rPr lang="en-US" altLang="zh-CN" b="1" dirty="0" smtClean="0">
                <a:solidFill>
                  <a:srgbClr val="0070C0"/>
                </a:solidFill>
              </a:rPr>
              <a:t>3</a:t>
            </a:r>
            <a:r>
              <a:rPr lang="zh-TW" altLang="zh-CN" b="1" dirty="0">
                <a:solidFill>
                  <a:srgbClr val="0070C0"/>
                </a:solidFill>
              </a:rPr>
              <a:t>、如何從事情本身的性質推導出</a:t>
            </a:r>
            <a:r>
              <a:rPr lang="en-US" altLang="zh-CN" b="1" dirty="0">
                <a:solidFill>
                  <a:srgbClr val="0070C0"/>
                </a:solidFill>
              </a:rPr>
              <a:t>“</a:t>
            </a:r>
            <a:r>
              <a:rPr lang="zh-TW" altLang="zh-CN" b="1" dirty="0">
                <a:solidFill>
                  <a:srgbClr val="0070C0"/>
                </a:solidFill>
              </a:rPr>
              <a:t>應該</a:t>
            </a:r>
            <a:r>
              <a:rPr lang="en-US" altLang="zh-CN" b="1" dirty="0">
                <a:solidFill>
                  <a:srgbClr val="0070C0"/>
                </a:solidFill>
              </a:rPr>
              <a:t>”</a:t>
            </a:r>
            <a:r>
              <a:rPr lang="zh-TW" altLang="zh-CN" b="1" dirty="0">
                <a:solidFill>
                  <a:srgbClr val="0070C0"/>
                </a:solidFill>
              </a:rPr>
              <a:t>而又無</a:t>
            </a:r>
            <a:r>
              <a:rPr lang="en-US" altLang="zh-CN" b="1" dirty="0">
                <a:solidFill>
                  <a:srgbClr val="0070C0"/>
                </a:solidFill>
              </a:rPr>
              <a:t>“</a:t>
            </a:r>
            <a:r>
              <a:rPr lang="zh-TW" altLang="zh-CN" b="1" dirty="0">
                <a:solidFill>
                  <a:srgbClr val="0070C0"/>
                </a:solidFill>
              </a:rPr>
              <a:t>自然</a:t>
            </a:r>
            <a:r>
              <a:rPr lang="zh-TW" altLang="zh-CN" b="1" dirty="0" smtClean="0">
                <a:solidFill>
                  <a:srgbClr val="0070C0"/>
                </a:solidFill>
              </a:rPr>
              <a:t>主義謬</a:t>
            </a:r>
            <a:r>
              <a:rPr lang="zh-TW" altLang="zh-CN" b="1" dirty="0">
                <a:solidFill>
                  <a:srgbClr val="0070C0"/>
                </a:solidFill>
              </a:rPr>
              <a:t>誤</a:t>
            </a:r>
            <a:r>
              <a:rPr lang="en-US" altLang="zh-CN" b="1" dirty="0">
                <a:solidFill>
                  <a:srgbClr val="0070C0"/>
                </a:solidFill>
              </a:rPr>
              <a:t>”</a:t>
            </a:r>
            <a:r>
              <a:rPr lang="zh-TW" altLang="zh-CN" b="1" dirty="0">
                <a:solidFill>
                  <a:srgbClr val="0070C0"/>
                </a:solidFill>
              </a:rPr>
              <a:t>？</a:t>
            </a:r>
            <a:r>
              <a:rPr lang="zh-CN" altLang="zh-CN" dirty="0"/>
              <a:t/>
            </a:r>
            <a:br>
              <a:rPr lang="zh-CN" altLang="zh-CN" dirty="0"/>
            </a:br>
            <a:r>
              <a:rPr lang="zh-TW" altLang="zh-CN" dirty="0"/>
              <a:t>在《理想國》第四卷，柏拉圖借助於蘇格拉底之口說</a:t>
            </a:r>
            <a:r>
              <a:rPr lang="zh-TW" altLang="zh-CN" dirty="0" smtClean="0"/>
              <a:t>：</a:t>
            </a:r>
            <a:r>
              <a:rPr lang="en-US" altLang="zh-TW" dirty="0" smtClean="0"/>
              <a:t/>
            </a:r>
            <a:br>
              <a:rPr lang="en-US" altLang="zh-TW" dirty="0" smtClean="0"/>
            </a:br>
            <a:r>
              <a:rPr lang="zh-CN" altLang="zh-CN" dirty="0"/>
              <a:t/>
            </a:r>
            <a:br>
              <a:rPr lang="zh-CN" altLang="zh-CN" dirty="0"/>
            </a:br>
            <a:r>
              <a:rPr lang="en-US" altLang="zh-CN" dirty="0"/>
              <a:t> </a:t>
            </a:r>
            <a:r>
              <a:rPr lang="en-US" altLang="zh-CN" dirty="0" smtClean="0"/>
              <a:t>“</a:t>
            </a:r>
            <a:r>
              <a:rPr lang="zh-TW" altLang="zh-CN" dirty="0"/>
              <a:t>因為，我們建立這個國家的目標並不是為了某一個階級的單獨</a:t>
            </a:r>
            <a:r>
              <a:rPr lang="zh-TW" altLang="zh-CN" dirty="0" smtClean="0"/>
              <a:t>的突出</a:t>
            </a:r>
            <a:r>
              <a:rPr lang="zh-TW" altLang="zh-CN" dirty="0"/>
              <a:t>的幸福，而是為了全體公民的最大幸福；因為，我們認為在</a:t>
            </a:r>
            <a:r>
              <a:rPr lang="zh-TW" altLang="zh-CN" dirty="0" smtClean="0"/>
              <a:t>一個這樣</a:t>
            </a:r>
            <a:r>
              <a:rPr lang="zh-TW" altLang="zh-CN" dirty="0"/>
              <a:t>的城邦里最有可能找到正義，而在一個建立得最糟糕的</a:t>
            </a:r>
            <a:r>
              <a:rPr lang="zh-TW" altLang="zh-CN" dirty="0" smtClean="0"/>
              <a:t>城邦里</a:t>
            </a:r>
            <a:r>
              <a:rPr lang="zh-TW" altLang="zh-CN" dirty="0"/>
              <a:t>最不可能找到正義。等到我們把正義的國家和不正義的國家都</a:t>
            </a:r>
            <a:r>
              <a:rPr lang="zh-TW" altLang="zh-CN" dirty="0" smtClean="0"/>
              <a:t>找到</a:t>
            </a:r>
            <a:r>
              <a:rPr lang="zh-TW" altLang="zh-CN" dirty="0"/>
              <a:t>了之後，我們也許可以作出判斷，說出這兩個國家那一種幸福了。</a:t>
            </a:r>
            <a:r>
              <a:rPr lang="en-US" altLang="zh-CN" dirty="0" smtClean="0"/>
              <a:t>”</a:t>
            </a:r>
            <a:br>
              <a:rPr lang="en-US" altLang="zh-CN" dirty="0" smtClean="0"/>
            </a:br>
            <a:r>
              <a:rPr lang="zh-CN" altLang="zh-CN" dirty="0"/>
              <a:t/>
            </a:r>
            <a:br>
              <a:rPr lang="zh-CN" altLang="zh-CN" dirty="0"/>
            </a:br>
            <a:r>
              <a:rPr lang="zh-TW" altLang="zh-CN" dirty="0"/>
              <a:t>柏拉圖：《理想國》（</a:t>
            </a:r>
            <a:r>
              <a:rPr lang="en-US" altLang="zh-CN" dirty="0"/>
              <a:t>420CD</a:t>
            </a:r>
            <a:r>
              <a:rPr lang="zh-TW" altLang="zh-CN" dirty="0"/>
              <a:t>），郭斌和、張竹明譯，商務印書館</a:t>
            </a:r>
            <a:r>
              <a:rPr lang="en-US" altLang="zh-CN" dirty="0"/>
              <a:t>1986</a:t>
            </a:r>
            <a:r>
              <a:rPr lang="zh-TW" altLang="zh-CN" dirty="0"/>
              <a:t>年版，第</a:t>
            </a:r>
            <a:r>
              <a:rPr lang="en-US" altLang="zh-CN" dirty="0"/>
              <a:t>133</a:t>
            </a:r>
            <a:r>
              <a:rPr lang="zh-TW" altLang="zh-CN" dirty="0"/>
              <a:t>頁。</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418729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2816" y="956992"/>
            <a:ext cx="9858034" cy="4795055"/>
          </a:xfrm>
        </p:spPr>
        <p:txBody>
          <a:bodyPr>
            <a:normAutofit fontScale="90000"/>
          </a:bodyPr>
          <a:lstStyle/>
          <a:p>
            <a:r>
              <a:rPr lang="zh-CN" altLang="en-US" sz="4000" b="1" dirty="0" smtClean="0">
                <a:solidFill>
                  <a:srgbClr val="0070C0"/>
                </a:solidFill>
              </a:rPr>
              <a:t>亚里士多德：</a:t>
            </a:r>
            <a:r>
              <a:rPr lang="en-US" altLang="zh-CN" b="1" dirty="0" smtClean="0">
                <a:solidFill>
                  <a:srgbClr val="0070C0"/>
                </a:solidFill>
              </a:rPr>
              <a:t/>
            </a:r>
            <a:br>
              <a:rPr lang="en-US" altLang="zh-CN" b="1" dirty="0" smtClean="0">
                <a:solidFill>
                  <a:srgbClr val="0070C0"/>
                </a:solidFill>
              </a:rPr>
            </a:br>
            <a:r>
              <a:rPr lang="en-US" altLang="zh-CN" dirty="0" smtClean="0"/>
              <a:t/>
            </a:r>
            <a:br>
              <a:rPr lang="en-US" altLang="zh-CN" dirty="0" smtClean="0"/>
            </a:br>
            <a:r>
              <a:rPr lang="en-US" altLang="zh-CN" sz="4000" dirty="0" smtClean="0"/>
              <a:t>“</a:t>
            </a:r>
            <a:r>
              <a:rPr lang="zh-TW" altLang="zh-CN" sz="4000" dirty="0"/>
              <a:t>每種技藝與探索，與每種行動和選擇一樣，都顯得是追求某種善</a:t>
            </a:r>
            <a:r>
              <a:rPr lang="zh-TW" altLang="zh-CN" sz="4000" dirty="0" smtClean="0"/>
              <a:t>，所以</a:t>
            </a:r>
            <a:r>
              <a:rPr lang="zh-TW" altLang="zh-CN" sz="4000" dirty="0"/>
              <a:t>人們有理由把善作為萬事萬物所追求的目標。</a:t>
            </a:r>
            <a:r>
              <a:rPr lang="en-US" altLang="zh-CN" sz="4000" dirty="0" smtClean="0"/>
              <a:t>”</a:t>
            </a:r>
            <a:r>
              <a:rPr lang="en-US" altLang="zh-CN" dirty="0" smtClean="0"/>
              <a:t/>
            </a:r>
            <a:br>
              <a:rPr lang="en-US" altLang="zh-CN" dirty="0" smtClean="0"/>
            </a:br>
            <a:r>
              <a:rPr lang="en-US" altLang="zh-CN" dirty="0"/>
              <a:t/>
            </a:r>
            <a:br>
              <a:rPr lang="en-US" altLang="zh-CN" dirty="0"/>
            </a:br>
            <a:r>
              <a:rPr lang="zh-TW" altLang="zh-CN" dirty="0" smtClean="0"/>
              <a:t>亞里士</a:t>
            </a:r>
            <a:r>
              <a:rPr lang="zh-TW" altLang="zh-CN" dirty="0"/>
              <a:t>多德：《尼各馬可倫理學》（</a:t>
            </a:r>
            <a:r>
              <a:rPr lang="en-US" altLang="zh-CN" dirty="0"/>
              <a:t>1094a1-3</a:t>
            </a:r>
            <a:r>
              <a:rPr lang="zh-TW" altLang="zh-CN" dirty="0"/>
              <a:t>），鄧安慶譯注導讀本，人民出版社</a:t>
            </a:r>
            <a:r>
              <a:rPr lang="en-US" altLang="zh-CN" dirty="0"/>
              <a:t>2010</a:t>
            </a:r>
            <a:r>
              <a:rPr lang="zh-TW" altLang="zh-CN" dirty="0"/>
              <a:t>年版，第</a:t>
            </a:r>
            <a:r>
              <a:rPr lang="en-US" altLang="zh-CN" dirty="0"/>
              <a:t>38</a:t>
            </a:r>
            <a:r>
              <a:rPr lang="zh-TW" altLang="zh-CN" dirty="0"/>
              <a:t>頁。</a:t>
            </a:r>
            <a:endParaRPr lang="zh-CN" altLang="zh-CN" dirty="0"/>
          </a:p>
        </p:txBody>
      </p:sp>
    </p:spTree>
    <p:extLst>
      <p:ext uri="{BB962C8B-B14F-4D97-AF65-F5344CB8AC3E}">
        <p14:creationId xmlns:p14="http://schemas.microsoft.com/office/powerpoint/2010/main" val="641229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7461" y="1603000"/>
            <a:ext cx="9880537" cy="4472325"/>
          </a:xfrm>
        </p:spPr>
        <p:txBody>
          <a:bodyPr>
            <a:normAutofit/>
          </a:bodyPr>
          <a:lstStyle/>
          <a:p>
            <a:r>
              <a:rPr lang="zh-TW" altLang="zh-CN" dirty="0"/>
              <a:t>《尼各馬可倫理學》就是通過這段話開始的。這裡所列舉的</a:t>
            </a:r>
            <a:r>
              <a:rPr lang="en-US" altLang="zh-CN" dirty="0"/>
              <a:t>“</a:t>
            </a:r>
            <a:r>
              <a:rPr lang="zh-TW" altLang="zh-CN" dirty="0"/>
              <a:t>技術</a:t>
            </a:r>
            <a:r>
              <a:rPr lang="en-US" altLang="zh-CN" dirty="0"/>
              <a:t>”</a:t>
            </a:r>
            <a:r>
              <a:rPr lang="zh-TW" altLang="zh-CN" dirty="0"/>
              <a:t>、</a:t>
            </a:r>
            <a:r>
              <a:rPr lang="en-US" altLang="zh-CN" dirty="0"/>
              <a:t>“</a:t>
            </a:r>
            <a:r>
              <a:rPr lang="zh-TW" altLang="zh-CN" dirty="0"/>
              <a:t>探索</a:t>
            </a:r>
            <a:r>
              <a:rPr lang="en-US" altLang="zh-CN" dirty="0"/>
              <a:t>”</a:t>
            </a:r>
            <a:r>
              <a:rPr lang="zh-TW" altLang="zh-CN" dirty="0"/>
              <a:t>、</a:t>
            </a:r>
            <a:r>
              <a:rPr lang="en-US" altLang="zh-CN" dirty="0"/>
              <a:t>“</a:t>
            </a:r>
            <a:r>
              <a:rPr lang="zh-TW" altLang="zh-CN" dirty="0"/>
              <a:t>行動</a:t>
            </a:r>
            <a:r>
              <a:rPr lang="en-US" altLang="zh-CN" dirty="0"/>
              <a:t>”</a:t>
            </a:r>
            <a:r>
              <a:rPr lang="zh-TW" altLang="zh-CN" dirty="0"/>
              <a:t>和</a:t>
            </a:r>
            <a:r>
              <a:rPr lang="en-US" altLang="zh-CN" dirty="0"/>
              <a:t>“</a:t>
            </a:r>
            <a:r>
              <a:rPr lang="zh-TW" altLang="zh-CN" dirty="0"/>
              <a:t>選擇</a:t>
            </a:r>
            <a:r>
              <a:rPr lang="en-US" altLang="zh-CN" dirty="0"/>
              <a:t>”</a:t>
            </a:r>
            <a:r>
              <a:rPr lang="zh-TW" altLang="zh-CN" dirty="0"/>
              <a:t>四類實踐形式，學界一般認為就是代表人類的所有實踐領域</a:t>
            </a:r>
            <a:r>
              <a:rPr lang="zh-TW" altLang="zh-CN" dirty="0" smtClean="0"/>
              <a:t>。</a:t>
            </a:r>
            <a:r>
              <a:rPr lang="en-US" altLang="zh-TW" dirty="0" smtClean="0"/>
              <a:t/>
            </a:r>
            <a:br>
              <a:rPr lang="en-US" altLang="zh-TW" dirty="0" smtClean="0"/>
            </a:br>
            <a:r>
              <a:rPr lang="en-US" altLang="zh-TW" dirty="0"/>
              <a:t/>
            </a:r>
            <a:br>
              <a:rPr lang="en-US" altLang="zh-TW" dirty="0"/>
            </a:br>
            <a:r>
              <a:rPr lang="zh-CN" altLang="zh-CN" dirty="0" smtClean="0"/>
              <a:t> </a:t>
            </a:r>
            <a:r>
              <a:rPr lang="zh-TW" altLang="zh-CN" dirty="0"/>
              <a:t>參見赫費：《實踐哲學</a:t>
            </a:r>
            <a:r>
              <a:rPr lang="en-US" altLang="zh-CN" dirty="0"/>
              <a:t>—</a:t>
            </a:r>
            <a:r>
              <a:rPr lang="zh-TW" altLang="zh-CN" dirty="0"/>
              <a:t>亞里士多德的模型》。</a:t>
            </a:r>
            <a:endParaRPr lang="zh-CN" altLang="zh-CN" dirty="0"/>
          </a:p>
        </p:txBody>
      </p:sp>
    </p:spTree>
    <p:extLst>
      <p:ext uri="{BB962C8B-B14F-4D97-AF65-F5344CB8AC3E}">
        <p14:creationId xmlns:p14="http://schemas.microsoft.com/office/powerpoint/2010/main" val="15487415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55576" y="1648895"/>
            <a:ext cx="10509117" cy="4691809"/>
          </a:xfrm>
        </p:spPr>
        <p:txBody>
          <a:bodyPr>
            <a:normAutofit fontScale="90000"/>
          </a:bodyPr>
          <a:lstStyle/>
          <a:p>
            <a:r>
              <a:rPr lang="zh-CN" altLang="en-US" dirty="0" smtClean="0"/>
              <a:t>     </a:t>
            </a:r>
            <a:r>
              <a:rPr lang="zh-TW" altLang="zh-CN" dirty="0" smtClean="0"/>
              <a:t>“</a:t>
            </a:r>
            <a:r>
              <a:rPr lang="zh-TW" altLang="zh-CN" dirty="0"/>
              <a:t>在名稱上，大多數人在這裡誠然是一致的，一般大眾和有教養的</a:t>
            </a:r>
            <a:r>
              <a:rPr lang="zh-TW" altLang="zh-CN" dirty="0" smtClean="0"/>
              <a:t>人都</a:t>
            </a:r>
            <a:r>
              <a:rPr lang="zh-TW" altLang="zh-CN" dirty="0"/>
              <a:t>把它稱之為幸福，他們把好生活（</a:t>
            </a:r>
            <a:r>
              <a:rPr lang="en-US" altLang="zh-CN" dirty="0"/>
              <a:t>Gut-</a:t>
            </a:r>
            <a:r>
              <a:rPr lang="en-US" altLang="zh-CN" dirty="0" err="1"/>
              <a:t>Leben</a:t>
            </a:r>
            <a:r>
              <a:rPr lang="zh-TW" altLang="zh-CN" dirty="0"/>
              <a:t>）和好品行（</a:t>
            </a:r>
            <a:r>
              <a:rPr lang="en-US" altLang="zh-CN" dirty="0"/>
              <a:t>das </a:t>
            </a:r>
            <a:r>
              <a:rPr lang="en-US" altLang="zh-CN" dirty="0" err="1" smtClean="0"/>
              <a:t>sich</a:t>
            </a:r>
            <a:r>
              <a:rPr lang="en-US" altLang="zh-CN" dirty="0" smtClean="0"/>
              <a:t>-gut-</a:t>
            </a:r>
            <a:r>
              <a:rPr lang="en-US" altLang="zh-CN" dirty="0" err="1" smtClean="0"/>
              <a:t>Verhalten</a:t>
            </a:r>
            <a:r>
              <a:rPr lang="en-US" altLang="zh-CN" dirty="0"/>
              <a:t>)</a:t>
            </a:r>
            <a:r>
              <a:rPr lang="zh-TW" altLang="zh-CN" dirty="0"/>
              <a:t>與幸福等量齊觀。</a:t>
            </a:r>
            <a:r>
              <a:rPr lang="en-US" altLang="zh-CN" dirty="0"/>
              <a:t>”</a:t>
            </a:r>
            <a:r>
              <a:rPr lang="zh-TW" altLang="zh-CN" dirty="0"/>
              <a:t>（</a:t>
            </a:r>
            <a:r>
              <a:rPr lang="en-US" altLang="zh-CN" dirty="0"/>
              <a:t>1095a17-19</a:t>
            </a:r>
            <a:r>
              <a:rPr lang="zh-TW" altLang="zh-CN" dirty="0"/>
              <a:t>）</a:t>
            </a:r>
            <a:r>
              <a:rPr lang="zh-CN" altLang="zh-CN" dirty="0"/>
              <a:t/>
            </a:r>
            <a:br>
              <a:rPr lang="zh-CN" altLang="zh-CN" dirty="0"/>
            </a:br>
            <a:r>
              <a:rPr lang="en-US" altLang="zh-CN" dirty="0" smtClean="0"/>
              <a:t/>
            </a:r>
            <a:br>
              <a:rPr lang="en-US" altLang="zh-CN" dirty="0" smtClean="0"/>
            </a:br>
            <a:r>
              <a:rPr lang="zh-TW" altLang="zh-CN" dirty="0" smtClean="0"/>
              <a:t>亞里士</a:t>
            </a:r>
            <a:r>
              <a:rPr lang="zh-TW" altLang="zh-CN" dirty="0"/>
              <a:t>多德：《尼各馬可倫理學》（</a:t>
            </a:r>
            <a:r>
              <a:rPr lang="en-US" altLang="zh-CN" dirty="0"/>
              <a:t>1095a17-19</a:t>
            </a:r>
            <a:r>
              <a:rPr lang="zh-TW" altLang="zh-CN" dirty="0"/>
              <a:t>），鄧安慶譯注導讀本，人民出版社</a:t>
            </a:r>
            <a:r>
              <a:rPr lang="en-US" altLang="zh-CN" dirty="0"/>
              <a:t>2010</a:t>
            </a:r>
            <a:r>
              <a:rPr lang="zh-TW" altLang="zh-CN" dirty="0"/>
              <a:t>年版，第</a:t>
            </a:r>
            <a:r>
              <a:rPr lang="en-US" altLang="zh-CN" dirty="0"/>
              <a:t>43</a:t>
            </a:r>
            <a:r>
              <a:rPr lang="zh-TW" altLang="zh-CN" dirty="0"/>
              <a:t>頁。</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378531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42215" y="1426543"/>
            <a:ext cx="8911687" cy="4713000"/>
          </a:xfrm>
        </p:spPr>
        <p:txBody>
          <a:bodyPr>
            <a:normAutofit/>
          </a:bodyPr>
          <a:lstStyle/>
          <a:p>
            <a:r>
              <a:rPr lang="en-US" altLang="zh-TW" dirty="0" smtClean="0"/>
              <a:t/>
            </a:r>
            <a:br>
              <a:rPr lang="en-US" altLang="zh-TW" dirty="0" smtClean="0"/>
            </a:br>
            <a:r>
              <a:rPr lang="en-US" altLang="zh-TW" dirty="0"/>
              <a:t/>
            </a:r>
            <a:br>
              <a:rPr lang="en-US" altLang="zh-TW" dirty="0"/>
            </a:br>
            <a:r>
              <a:rPr lang="zh-TW" altLang="zh-CN" dirty="0" smtClean="0"/>
              <a:t>我</a:t>
            </a:r>
            <a:r>
              <a:rPr lang="zh-TW" altLang="zh-CN" dirty="0"/>
              <a:t>們一切活動（做）的終極目的是什麼？</a:t>
            </a:r>
            <a:r>
              <a:rPr lang="zh-CN" altLang="zh-CN" dirty="0"/>
              <a:t/>
            </a:r>
            <a:br>
              <a:rPr lang="zh-CN" altLang="zh-CN" dirty="0"/>
            </a:br>
            <a:r>
              <a:rPr lang="zh-CN" altLang="zh-CN" dirty="0"/>
              <a:t/>
            </a:r>
            <a:br>
              <a:rPr lang="zh-CN" altLang="zh-CN" dirty="0"/>
            </a:br>
            <a:r>
              <a:rPr lang="zh-TW" altLang="zh-CN" dirty="0"/>
              <a:t>亞里士多</a:t>
            </a:r>
            <a:r>
              <a:rPr lang="zh-TW" altLang="zh-CN" dirty="0" smtClean="0"/>
              <a:t>德</a:t>
            </a:r>
            <a:r>
              <a:rPr lang="zh-CN" altLang="en-US" dirty="0"/>
              <a:t>：</a:t>
            </a:r>
            <a:r>
              <a:rPr lang="zh-TW" altLang="zh-CN" dirty="0" smtClean="0"/>
              <a:t>實現</a:t>
            </a:r>
            <a:r>
              <a:rPr lang="zh-TW" altLang="zh-CN" dirty="0"/>
              <a:t>好生活（幸福）的學問</a:t>
            </a:r>
            <a:r>
              <a:rPr lang="zh-CN" altLang="zh-CN" dirty="0"/>
              <a:t> </a:t>
            </a:r>
            <a:r>
              <a:rPr lang="zh-CN" altLang="en-US" dirty="0" smtClean="0"/>
              <a:t>。</a:t>
            </a:r>
            <a:endParaRPr kumimoji="1" lang="zh-CN" altLang="en-US" dirty="0"/>
          </a:p>
        </p:txBody>
      </p:sp>
    </p:spTree>
    <p:extLst>
      <p:ext uri="{BB962C8B-B14F-4D97-AF65-F5344CB8AC3E}">
        <p14:creationId xmlns:p14="http://schemas.microsoft.com/office/powerpoint/2010/main" val="25663965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83034" y="2967335"/>
            <a:ext cx="3425939" cy="923330"/>
          </a:xfrm>
          <a:prstGeom prst="rect">
            <a:avLst/>
          </a:prstGeom>
          <a:noFill/>
        </p:spPr>
        <p:txBody>
          <a:bodyPr wrap="none" lIns="91440" tIns="45720" rIns="91440" bIns="45720">
            <a:spAutoFit/>
          </a:bodyPr>
          <a:lstStyle/>
          <a:p>
            <a:pPr algn="ctr"/>
            <a:r>
              <a:rPr lang="zh-CN" altLang="en-US" sz="5400" b="1" cap="none" spc="0" dirty="0" smtClean="0">
                <a:ln w="22225">
                  <a:solidFill>
                    <a:schemeClr val="accent2"/>
                  </a:solidFill>
                  <a:prstDash val="solid"/>
                </a:ln>
                <a:solidFill>
                  <a:schemeClr val="accent2">
                    <a:lumMod val="40000"/>
                    <a:lumOff val="60000"/>
                  </a:schemeClr>
                </a:solidFill>
                <a:effectLst/>
              </a:rPr>
              <a:t>谢      谢！</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798030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685" y="1026367"/>
            <a:ext cx="9657151" cy="4086807"/>
          </a:xfrm>
        </p:spPr>
        <p:txBody>
          <a:bodyPr>
            <a:normAutofit fontScale="90000"/>
          </a:bodyPr>
          <a:lstStyle/>
          <a:p>
            <a:r>
              <a:rPr lang="zh-CN" altLang="en-US" sz="4000" b="1" dirty="0">
                <a:solidFill>
                  <a:srgbClr val="0070C0"/>
                </a:solidFill>
              </a:rPr>
              <a:t>總結</a:t>
            </a:r>
            <a:r>
              <a:rPr lang="zh-CN" altLang="en-US" sz="4000" b="1" dirty="0" smtClean="0">
                <a:solidFill>
                  <a:srgbClr val="0070C0"/>
                </a:solidFill>
              </a:rPr>
              <a:t>上两節課</a:t>
            </a:r>
            <a:r>
              <a:rPr lang="zh-CN" altLang="en-US" sz="4000" b="1" dirty="0">
                <a:solidFill>
                  <a:srgbClr val="0070C0"/>
                </a:solidFill>
              </a:rPr>
              <a:t>的核心內容</a:t>
            </a:r>
            <a:r>
              <a:rPr lang="zh-CN" altLang="en-US" sz="4000" b="1" dirty="0" smtClean="0">
                <a:solidFill>
                  <a:srgbClr val="0070C0"/>
                </a:solidFill>
              </a:rPr>
              <a:t>：</a:t>
            </a:r>
            <a:r>
              <a:rPr lang="en-US" altLang="zh-CN" sz="4000" b="1" dirty="0" smtClean="0">
                <a:solidFill>
                  <a:srgbClr val="0070C0"/>
                </a:solidFill>
              </a:rPr>
              <a:t/>
            </a:r>
            <a:br>
              <a:rPr lang="en-US" altLang="zh-CN" sz="4000" b="1" dirty="0" smtClean="0">
                <a:solidFill>
                  <a:srgbClr val="0070C0"/>
                </a:solidFill>
              </a:rPr>
            </a:br>
            <a:r>
              <a:rPr lang="en-US" altLang="zh-CN" sz="4000" dirty="0" smtClean="0"/>
              <a:t/>
            </a:r>
            <a:br>
              <a:rPr lang="en-US" altLang="zh-CN" sz="4000" dirty="0" smtClean="0"/>
            </a:br>
            <a:r>
              <a:rPr lang="en-US" altLang="zh-CN" sz="4000" dirty="0" smtClean="0"/>
              <a:t>1</a:t>
            </a:r>
            <a:r>
              <a:rPr lang="zh-CN" altLang="en-US" sz="4000" dirty="0" smtClean="0"/>
              <a:t>、兩種</a:t>
            </a:r>
            <a:r>
              <a:rPr lang="zh-CN" altLang="en-US" sz="4000" dirty="0"/>
              <a:t>不同的形而</a:t>
            </a:r>
            <a:r>
              <a:rPr lang="zh-CN" altLang="en-US" sz="4000" dirty="0" smtClean="0"/>
              <a:t>上學</a:t>
            </a:r>
            <a:r>
              <a:rPr lang="en-US" altLang="zh-CN" sz="4000" dirty="0" smtClean="0"/>
              <a:t>;</a:t>
            </a:r>
            <a:br>
              <a:rPr lang="en-US" altLang="zh-CN" sz="4000" dirty="0" smtClean="0"/>
            </a:br>
            <a:r>
              <a:rPr lang="en-US" altLang="zh-CN" sz="4000" dirty="0"/>
              <a:t/>
            </a:r>
            <a:br>
              <a:rPr lang="en-US" altLang="zh-CN" sz="4000" dirty="0"/>
            </a:br>
            <a:r>
              <a:rPr lang="en-US" altLang="zh-CN" sz="4000" dirty="0" smtClean="0"/>
              <a:t>2</a:t>
            </a:r>
            <a:r>
              <a:rPr lang="zh-CN" altLang="en-US" sz="4000" dirty="0" smtClean="0"/>
              <a:t>、實踐</a:t>
            </a:r>
            <a:r>
              <a:rPr lang="zh-CN" altLang="en-US" sz="4000" dirty="0"/>
              <a:t>哲學的概念（作為倫理學</a:t>
            </a:r>
            <a:r>
              <a:rPr lang="zh-CN" altLang="en-US" sz="4000" dirty="0" smtClean="0"/>
              <a:t>）</a:t>
            </a:r>
            <a:r>
              <a:rPr lang="zh-CN" altLang="en-US" sz="4000" dirty="0"/>
              <a:t>；</a:t>
            </a:r>
            <a:r>
              <a:rPr lang="en-US" altLang="zh-CN" sz="4000" dirty="0" smtClean="0"/>
              <a:t/>
            </a:r>
            <a:br>
              <a:rPr lang="en-US" altLang="zh-CN" sz="4000" dirty="0" smtClean="0"/>
            </a:br>
            <a:r>
              <a:rPr lang="en-US" altLang="zh-CN" sz="4000" dirty="0"/>
              <a:t/>
            </a:r>
            <a:br>
              <a:rPr lang="en-US" altLang="zh-CN" sz="4000" dirty="0"/>
            </a:br>
            <a:r>
              <a:rPr lang="en-US" altLang="zh-CN" sz="4000" dirty="0" smtClean="0"/>
              <a:t>3</a:t>
            </a:r>
            <a:r>
              <a:rPr lang="zh-CN" altLang="en-US" sz="4000" dirty="0" smtClean="0"/>
              <a:t>、</a:t>
            </a:r>
            <a:r>
              <a:rPr lang="zh-TW" altLang="zh-CN" dirty="0" smtClean="0"/>
              <a:t>如何</a:t>
            </a:r>
            <a:r>
              <a:rPr lang="zh-TW" altLang="zh-CN" dirty="0"/>
              <a:t>倫理地造就人“是其所是</a:t>
            </a:r>
            <a:r>
              <a:rPr lang="en-US" altLang="zh-CN" dirty="0"/>
              <a:t>”</a:t>
            </a:r>
            <a:r>
              <a:rPr lang="zh-TW" altLang="zh-CN" dirty="0"/>
              <a:t>和</a:t>
            </a:r>
            <a:r>
              <a:rPr lang="en-US" altLang="zh-CN" dirty="0"/>
              <a:t>“</a:t>
            </a:r>
            <a:r>
              <a:rPr lang="zh-TW" altLang="zh-CN" dirty="0"/>
              <a:t>是其所應是</a:t>
            </a:r>
            <a:r>
              <a:rPr lang="en-US" altLang="zh-CN" dirty="0"/>
              <a:t>”</a:t>
            </a:r>
            <a:r>
              <a:rPr lang="zh-TW" altLang="zh-CN" dirty="0" smtClean="0"/>
              <a:t>？</a:t>
            </a:r>
            <a:r>
              <a:rPr lang="en-US" altLang="zh-TW" dirty="0" smtClean="0"/>
              <a:t/>
            </a:r>
            <a:br>
              <a:rPr lang="en-US" altLang="zh-TW" dirty="0" smtClean="0"/>
            </a:br>
            <a:r>
              <a:rPr lang="en-US" altLang="zh-TW" dirty="0"/>
              <a:t/>
            </a:r>
            <a:br>
              <a:rPr lang="en-US" altLang="zh-TW" dirty="0"/>
            </a:br>
            <a:r>
              <a:rPr lang="en-US" altLang="zh-CN" dirty="0" smtClean="0"/>
              <a:t>4</a:t>
            </a:r>
            <a:r>
              <a:rPr lang="zh-CN" altLang="en-US" dirty="0" smtClean="0"/>
              <a:t>、</a:t>
            </a:r>
            <a:r>
              <a:rPr lang="zh-TW" altLang="zh-CN" dirty="0" smtClean="0"/>
              <a:t>追溯</a:t>
            </a:r>
            <a:r>
              <a:rPr lang="zh-TW" altLang="zh-CN" dirty="0"/>
              <a:t>了</a:t>
            </a:r>
            <a:r>
              <a:rPr lang="en-US" altLang="zh-CN" dirty="0"/>
              <a:t>“</a:t>
            </a:r>
            <a:r>
              <a:rPr lang="zh-TW" altLang="zh-CN" dirty="0"/>
              <a:t>倫理</a:t>
            </a:r>
            <a:r>
              <a:rPr lang="en-US" altLang="zh-CN" dirty="0"/>
              <a:t>”</a:t>
            </a:r>
            <a:r>
              <a:rPr lang="zh-TW" altLang="zh-CN" dirty="0"/>
              <a:t>的本義</a:t>
            </a:r>
            <a:r>
              <a:rPr lang="zh-CN" altLang="zh-CN" dirty="0"/>
              <a:t> </a:t>
            </a:r>
            <a:r>
              <a:rPr lang="zh-CN" altLang="zh-CN" dirty="0" smtClean="0"/>
              <a:t> </a:t>
            </a:r>
            <a:r>
              <a:rPr lang="zh-CN" altLang="en-US" dirty="0" smtClean="0"/>
              <a:t>。</a:t>
            </a:r>
            <a:endParaRPr kumimoji="1" lang="zh-CN" altLang="en-US" sz="4000" dirty="0"/>
          </a:p>
        </p:txBody>
      </p:sp>
    </p:spTree>
    <p:extLst>
      <p:ext uri="{BB962C8B-B14F-4D97-AF65-F5344CB8AC3E}">
        <p14:creationId xmlns:p14="http://schemas.microsoft.com/office/powerpoint/2010/main" val="37086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75248" y="1268963"/>
            <a:ext cx="8897290" cy="3162254"/>
          </a:xfrm>
        </p:spPr>
        <p:txBody>
          <a:bodyPr>
            <a:normAutofit fontScale="90000"/>
          </a:bodyPr>
          <a:lstStyle/>
          <a:p>
            <a:r>
              <a:rPr lang="zh-TW" altLang="zh-CN" sz="4400" b="1" dirty="0">
                <a:solidFill>
                  <a:srgbClr val="0070C0"/>
                </a:solidFill>
              </a:rPr>
              <a:t>倫理學的基本</a:t>
            </a:r>
            <a:r>
              <a:rPr lang="zh-TW" altLang="zh-CN" sz="4400" b="1" dirty="0" smtClean="0">
                <a:solidFill>
                  <a:srgbClr val="0070C0"/>
                </a:solidFill>
              </a:rPr>
              <a:t>問題</a:t>
            </a:r>
            <a:r>
              <a:rPr lang="zh-CN" altLang="en-US" sz="4400" b="1" dirty="0" smtClean="0">
                <a:solidFill>
                  <a:srgbClr val="0070C0"/>
                </a:solidFill>
              </a:rPr>
              <a:t>：</a:t>
            </a:r>
            <a:r>
              <a:rPr lang="en-US" altLang="zh-CN" sz="4000" dirty="0" smtClean="0"/>
              <a:t/>
            </a:r>
            <a:br>
              <a:rPr lang="en-US" altLang="zh-CN" sz="4000" dirty="0" smtClean="0"/>
            </a:br>
            <a:r>
              <a:rPr lang="en-US" altLang="zh-CN" sz="4000" dirty="0"/>
              <a:t/>
            </a:r>
            <a:br>
              <a:rPr lang="en-US" altLang="zh-CN" sz="4000" dirty="0"/>
            </a:br>
            <a:r>
              <a:rPr lang="zh-TW" altLang="zh-CN" dirty="0"/>
              <a:t>一、</a:t>
            </a:r>
            <a:r>
              <a:rPr lang="en-US" altLang="zh-CN" dirty="0"/>
              <a:t>“</a:t>
            </a:r>
            <a:r>
              <a:rPr lang="zh-TW" altLang="zh-CN" dirty="0"/>
              <a:t>我應該做什麼</a:t>
            </a:r>
            <a:r>
              <a:rPr lang="en-US" altLang="zh-CN" dirty="0"/>
              <a:t>”</a:t>
            </a:r>
            <a:r>
              <a:rPr lang="zh-TW" altLang="zh-CN" dirty="0"/>
              <a:t>作為倫理學的基本</a:t>
            </a:r>
            <a:r>
              <a:rPr lang="zh-TW" altLang="zh-CN" dirty="0" smtClean="0"/>
              <a:t>問題</a:t>
            </a:r>
            <a:r>
              <a:rPr lang="en-US" altLang="zh-TW" dirty="0" smtClean="0"/>
              <a:t/>
            </a:r>
            <a:br>
              <a:rPr lang="en-US" altLang="zh-TW" dirty="0" smtClean="0"/>
            </a:br>
            <a:r>
              <a:rPr lang="en-US" altLang="zh-TW" dirty="0" smtClean="0"/>
              <a:t/>
            </a:r>
            <a:br>
              <a:rPr lang="en-US" altLang="zh-TW" dirty="0" smtClean="0"/>
            </a:br>
            <a:r>
              <a:rPr lang="en-US" altLang="zh-CN" dirty="0">
                <a:solidFill>
                  <a:schemeClr val="tx1">
                    <a:lumMod val="95000"/>
                    <a:lumOff val="5000"/>
                  </a:schemeClr>
                </a:solidFill>
              </a:rPr>
              <a:t> 1</a:t>
            </a:r>
            <a:r>
              <a:rPr lang="zh-TW" altLang="zh-CN" dirty="0">
                <a:solidFill>
                  <a:schemeClr val="tx1">
                    <a:lumMod val="95000"/>
                    <a:lumOff val="5000"/>
                  </a:schemeClr>
                </a:solidFill>
              </a:rPr>
              <a:t>、</a:t>
            </a:r>
            <a:r>
              <a:rPr lang="en-US" altLang="zh-CN" dirty="0">
                <a:solidFill>
                  <a:schemeClr val="tx1">
                    <a:lumMod val="95000"/>
                    <a:lumOff val="5000"/>
                  </a:schemeClr>
                </a:solidFill>
              </a:rPr>
              <a:t>“</a:t>
            </a:r>
            <a:r>
              <a:rPr lang="zh-TW" altLang="zh-CN" dirty="0">
                <a:solidFill>
                  <a:schemeClr val="tx1">
                    <a:lumMod val="95000"/>
                    <a:lumOff val="5000"/>
                  </a:schemeClr>
                </a:solidFill>
              </a:rPr>
              <a:t>應該做什麼</a:t>
            </a:r>
            <a:r>
              <a:rPr lang="en-US" altLang="zh-CN" dirty="0">
                <a:solidFill>
                  <a:schemeClr val="tx1">
                    <a:lumMod val="95000"/>
                    <a:lumOff val="5000"/>
                  </a:schemeClr>
                </a:solidFill>
              </a:rPr>
              <a:t>”</a:t>
            </a:r>
            <a:r>
              <a:rPr lang="zh-TW" altLang="zh-CN" dirty="0">
                <a:solidFill>
                  <a:schemeClr val="tx1">
                    <a:lumMod val="95000"/>
                    <a:lumOff val="5000"/>
                  </a:schemeClr>
                </a:solidFill>
              </a:rPr>
              <a:t>之問，真的很重要嗎？ </a:t>
            </a:r>
            <a:r>
              <a:rPr lang="en-US" altLang="zh-TW" dirty="0" smtClean="0">
                <a:solidFill>
                  <a:schemeClr val="tx1">
                    <a:lumMod val="95000"/>
                    <a:lumOff val="5000"/>
                  </a:schemeClr>
                </a:solidFill>
              </a:rPr>
              <a:t/>
            </a:r>
            <a:br>
              <a:rPr lang="en-US" altLang="zh-TW" dirty="0" smtClean="0">
                <a:solidFill>
                  <a:schemeClr val="tx1">
                    <a:lumMod val="95000"/>
                    <a:lumOff val="5000"/>
                  </a:schemeClr>
                </a:solidFill>
              </a:rPr>
            </a:br>
            <a:r>
              <a:rPr lang="en-US" altLang="zh-CN" dirty="0">
                <a:solidFill>
                  <a:schemeClr val="tx1">
                    <a:lumMod val="95000"/>
                    <a:lumOff val="5000"/>
                  </a:schemeClr>
                </a:solidFill>
              </a:rPr>
              <a:t> 2</a:t>
            </a:r>
            <a:r>
              <a:rPr lang="zh-TW" altLang="zh-CN" dirty="0">
                <a:solidFill>
                  <a:schemeClr val="tx1">
                    <a:lumMod val="95000"/>
                    <a:lumOff val="5000"/>
                  </a:schemeClr>
                </a:solidFill>
              </a:rPr>
              <a:t>、</a:t>
            </a:r>
            <a:r>
              <a:rPr lang="en-US" altLang="zh-CN" dirty="0">
                <a:solidFill>
                  <a:schemeClr val="tx1">
                    <a:lumMod val="95000"/>
                    <a:lumOff val="5000"/>
                  </a:schemeClr>
                </a:solidFill>
              </a:rPr>
              <a:t>“</a:t>
            </a:r>
            <a:r>
              <a:rPr lang="zh-TW" altLang="zh-CN" dirty="0">
                <a:solidFill>
                  <a:schemeClr val="tx1">
                    <a:lumMod val="95000"/>
                    <a:lumOff val="5000"/>
                  </a:schemeClr>
                </a:solidFill>
              </a:rPr>
              <a:t>應該做什麼</a:t>
            </a:r>
            <a:r>
              <a:rPr lang="en-US" altLang="zh-CN" dirty="0">
                <a:solidFill>
                  <a:schemeClr val="tx1">
                    <a:lumMod val="95000"/>
                    <a:lumOff val="5000"/>
                  </a:schemeClr>
                </a:solidFill>
              </a:rPr>
              <a:t>”</a:t>
            </a:r>
            <a:r>
              <a:rPr lang="zh-TW" altLang="zh-CN" dirty="0">
                <a:solidFill>
                  <a:schemeClr val="tx1">
                    <a:lumMod val="95000"/>
                    <a:lumOff val="5000"/>
                  </a:schemeClr>
                </a:solidFill>
              </a:rPr>
              <a:t>的問題域及其</a:t>
            </a:r>
            <a:r>
              <a:rPr lang="zh-TW" altLang="zh-CN" dirty="0" smtClean="0">
                <a:solidFill>
                  <a:schemeClr val="tx1">
                    <a:lumMod val="95000"/>
                    <a:lumOff val="5000"/>
                  </a:schemeClr>
                </a:solidFill>
              </a:rPr>
              <a:t>性質</a:t>
            </a:r>
            <a:r>
              <a:rPr lang="zh-CN" altLang="en-US" dirty="0" smtClean="0">
                <a:solidFill>
                  <a:schemeClr val="tx1">
                    <a:lumMod val="95000"/>
                    <a:lumOff val="5000"/>
                  </a:schemeClr>
                </a:solidFill>
              </a:rPr>
              <a:t>。</a:t>
            </a:r>
            <a:r>
              <a:rPr lang="en-US" altLang="zh-TW" dirty="0" smtClean="0">
                <a:solidFill>
                  <a:schemeClr val="tx1">
                    <a:lumMod val="95000"/>
                    <a:lumOff val="5000"/>
                  </a:schemeClr>
                </a:solidFill>
              </a:rPr>
              <a:t/>
            </a:r>
            <a:br>
              <a:rPr lang="en-US" altLang="zh-TW" dirty="0" smtClean="0">
                <a:solidFill>
                  <a:schemeClr val="tx1">
                    <a:lumMod val="95000"/>
                    <a:lumOff val="5000"/>
                  </a:schemeClr>
                </a:solidFill>
              </a:rPr>
            </a:br>
            <a:r>
              <a:rPr lang="zh-CN" altLang="en-US" dirty="0">
                <a:solidFill>
                  <a:schemeClr val="tx1">
                    <a:lumMod val="95000"/>
                    <a:lumOff val="5000"/>
                  </a:schemeClr>
                </a:solidFill>
              </a:rPr>
              <a:t> </a:t>
            </a:r>
            <a:r>
              <a:rPr lang="en-US" altLang="zh-CN" dirty="0">
                <a:solidFill>
                  <a:schemeClr val="tx1">
                    <a:lumMod val="95000"/>
                    <a:lumOff val="5000"/>
                  </a:schemeClr>
                </a:solidFill>
              </a:rPr>
              <a:t>3</a:t>
            </a:r>
            <a:r>
              <a:rPr lang="zh-TW" altLang="zh-CN" dirty="0">
                <a:solidFill>
                  <a:schemeClr val="tx1">
                    <a:lumMod val="95000"/>
                    <a:lumOff val="5000"/>
                  </a:schemeClr>
                </a:solidFill>
              </a:rPr>
              <a:t>、如何從事情本身的性質推導出</a:t>
            </a:r>
            <a:r>
              <a:rPr lang="en-US" altLang="zh-CN" dirty="0">
                <a:solidFill>
                  <a:schemeClr val="tx1">
                    <a:lumMod val="95000"/>
                    <a:lumOff val="5000"/>
                  </a:schemeClr>
                </a:solidFill>
              </a:rPr>
              <a:t>“</a:t>
            </a:r>
            <a:r>
              <a:rPr lang="zh-TW" altLang="zh-CN" dirty="0">
                <a:solidFill>
                  <a:schemeClr val="tx1">
                    <a:lumMod val="95000"/>
                    <a:lumOff val="5000"/>
                  </a:schemeClr>
                </a:solidFill>
              </a:rPr>
              <a:t>應該</a:t>
            </a:r>
            <a:r>
              <a:rPr lang="en-US" altLang="zh-CN" dirty="0">
                <a:solidFill>
                  <a:schemeClr val="tx1">
                    <a:lumMod val="95000"/>
                    <a:lumOff val="5000"/>
                  </a:schemeClr>
                </a:solidFill>
              </a:rPr>
              <a:t>”</a:t>
            </a:r>
            <a:r>
              <a:rPr lang="zh-TW" altLang="zh-CN" dirty="0">
                <a:solidFill>
                  <a:schemeClr val="tx1">
                    <a:lumMod val="95000"/>
                    <a:lumOff val="5000"/>
                  </a:schemeClr>
                </a:solidFill>
              </a:rPr>
              <a:t>而又無</a:t>
            </a:r>
            <a:r>
              <a:rPr lang="en-US" altLang="zh-CN" dirty="0">
                <a:solidFill>
                  <a:schemeClr val="tx1">
                    <a:lumMod val="95000"/>
                    <a:lumOff val="5000"/>
                  </a:schemeClr>
                </a:solidFill>
              </a:rPr>
              <a:t>“</a:t>
            </a:r>
            <a:r>
              <a:rPr lang="zh-TW" altLang="zh-CN" dirty="0">
                <a:solidFill>
                  <a:schemeClr val="tx1">
                    <a:lumMod val="95000"/>
                    <a:lumOff val="5000"/>
                  </a:schemeClr>
                </a:solidFill>
              </a:rPr>
              <a:t>自然主義謬誤</a:t>
            </a:r>
            <a:r>
              <a:rPr lang="en-US" altLang="zh-CN" dirty="0">
                <a:solidFill>
                  <a:schemeClr val="tx1">
                    <a:lumMod val="95000"/>
                    <a:lumOff val="5000"/>
                  </a:schemeClr>
                </a:solidFill>
              </a:rPr>
              <a:t>”</a:t>
            </a:r>
            <a:r>
              <a:rPr lang="zh-TW" altLang="zh-CN" dirty="0">
                <a:solidFill>
                  <a:schemeClr val="tx1">
                    <a:lumMod val="95000"/>
                    <a:lumOff val="5000"/>
                  </a:schemeClr>
                </a:solidFill>
              </a:rPr>
              <a:t>？</a:t>
            </a:r>
            <a:r>
              <a:rPr lang="en-US" altLang="zh-TW" dirty="0" smtClean="0"/>
              <a:t/>
            </a:r>
            <a:br>
              <a:rPr lang="en-US" altLang="zh-TW" dirty="0" smtClean="0"/>
            </a:b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333036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7380" y="285405"/>
            <a:ext cx="9927771" cy="4771786"/>
          </a:xfrm>
        </p:spPr>
        <p:txBody>
          <a:bodyPr>
            <a:normAutofit fontScale="90000"/>
          </a:bodyPr>
          <a:lstStyle/>
          <a:p>
            <a:r>
              <a:rPr lang="zh-TW" altLang="zh-CN" sz="4000" b="1" dirty="0">
                <a:solidFill>
                  <a:srgbClr val="0070C0"/>
                </a:solidFill>
              </a:rPr>
              <a:t>康德對</a:t>
            </a:r>
            <a:r>
              <a:rPr lang="en-US" altLang="zh-CN" sz="4000" b="1" dirty="0">
                <a:solidFill>
                  <a:srgbClr val="0070C0"/>
                </a:solidFill>
              </a:rPr>
              <a:t>“</a:t>
            </a:r>
            <a:r>
              <a:rPr lang="zh-TW" altLang="zh-CN" sz="4000" b="1" dirty="0">
                <a:solidFill>
                  <a:srgbClr val="0070C0"/>
                </a:solidFill>
              </a:rPr>
              <a:t>哲學</a:t>
            </a:r>
            <a:r>
              <a:rPr lang="en-US" altLang="zh-CN" sz="4000" b="1" dirty="0">
                <a:solidFill>
                  <a:srgbClr val="0070C0"/>
                </a:solidFill>
              </a:rPr>
              <a:t>”</a:t>
            </a:r>
            <a:r>
              <a:rPr lang="zh-TW" altLang="zh-CN" sz="4000" b="1" dirty="0">
                <a:solidFill>
                  <a:srgbClr val="0070C0"/>
                </a:solidFill>
              </a:rPr>
              <a:t>問題的規定：</a:t>
            </a:r>
            <a:r>
              <a:rPr lang="en-US" altLang="zh-TW" sz="4000" dirty="0"/>
              <a:t/>
            </a:r>
            <a:br>
              <a:rPr lang="en-US" altLang="zh-TW" sz="4000" dirty="0"/>
            </a:br>
            <a:r>
              <a:rPr lang="en-US" altLang="zh-TW" sz="4000" dirty="0" smtClean="0"/>
              <a:t/>
            </a:r>
            <a:br>
              <a:rPr lang="en-US" altLang="zh-TW" sz="4000" dirty="0" smtClean="0"/>
            </a:br>
            <a:r>
              <a:rPr lang="zh-TW" altLang="zh-CN" sz="4000" dirty="0" smtClean="0"/>
              <a:t>我</a:t>
            </a:r>
            <a:r>
              <a:rPr lang="zh-TW" altLang="zh-CN" sz="4000" dirty="0"/>
              <a:t>能知道什麼？（理論哲學</a:t>
            </a:r>
            <a:r>
              <a:rPr lang="en-US" altLang="zh-CN" sz="4000" dirty="0"/>
              <a:t>-</a:t>
            </a:r>
            <a:r>
              <a:rPr lang="zh-TW" altLang="zh-CN" sz="4000" dirty="0"/>
              <a:t>知識論的問題</a:t>
            </a:r>
            <a:r>
              <a:rPr lang="zh-TW" altLang="zh-CN" sz="4000" dirty="0" smtClean="0"/>
              <a:t>）</a:t>
            </a:r>
            <a:r>
              <a:rPr lang="en-US" altLang="zh-TW" sz="4000" dirty="0" smtClean="0"/>
              <a:t/>
            </a:r>
            <a:br>
              <a:rPr lang="en-US" altLang="zh-TW" sz="4000" dirty="0" smtClean="0"/>
            </a:br>
            <a:r>
              <a:rPr lang="zh-CN" altLang="zh-CN" sz="4000" dirty="0"/>
              <a:t/>
            </a:r>
            <a:br>
              <a:rPr lang="zh-CN" altLang="zh-CN" sz="4000" dirty="0"/>
            </a:br>
            <a:r>
              <a:rPr lang="zh-TW" altLang="zh-CN" sz="4000" dirty="0" smtClean="0"/>
              <a:t>我</a:t>
            </a:r>
            <a:r>
              <a:rPr lang="zh-TW" altLang="zh-CN" sz="4000" dirty="0"/>
              <a:t>應該做什麼？（實踐哲學</a:t>
            </a:r>
            <a:r>
              <a:rPr lang="en-US" altLang="zh-CN" sz="4000" dirty="0"/>
              <a:t>-</a:t>
            </a:r>
            <a:r>
              <a:rPr lang="zh-TW" altLang="zh-CN" sz="4000" dirty="0"/>
              <a:t>倫理學的問題</a:t>
            </a:r>
            <a:r>
              <a:rPr lang="zh-TW" altLang="zh-CN" sz="4000" dirty="0" smtClean="0"/>
              <a:t>）</a:t>
            </a:r>
            <a:r>
              <a:rPr lang="en-US" altLang="zh-TW" sz="4000" dirty="0" smtClean="0"/>
              <a:t/>
            </a:r>
            <a:br>
              <a:rPr lang="en-US" altLang="zh-TW" sz="4000" dirty="0" smtClean="0"/>
            </a:br>
            <a:r>
              <a:rPr lang="zh-CN" altLang="zh-CN" sz="4000" dirty="0"/>
              <a:t/>
            </a:r>
            <a:br>
              <a:rPr lang="zh-CN" altLang="zh-CN" sz="4000" dirty="0"/>
            </a:br>
            <a:r>
              <a:rPr lang="zh-TW" altLang="zh-CN" sz="4000" dirty="0" smtClean="0"/>
              <a:t>我</a:t>
            </a:r>
            <a:r>
              <a:rPr lang="zh-TW" altLang="zh-CN" sz="4000" dirty="0"/>
              <a:t>可希望什麼？（既是理論的也是實踐的</a:t>
            </a:r>
            <a:r>
              <a:rPr lang="en-US" altLang="zh-CN" sz="4000" dirty="0"/>
              <a:t>—</a:t>
            </a:r>
            <a:r>
              <a:rPr lang="zh-TW" altLang="zh-CN" sz="4000" dirty="0"/>
              <a:t>宗教哲學的問題）</a:t>
            </a:r>
            <a:r>
              <a:rPr lang="zh-CN" altLang="zh-CN" sz="4000" dirty="0"/>
              <a:t/>
            </a:r>
            <a:br>
              <a:rPr lang="zh-CN" altLang="zh-CN" sz="4000" dirty="0"/>
            </a:br>
            <a:r>
              <a:rPr lang="en-US" altLang="zh-CN" sz="4000" dirty="0"/>
              <a:t/>
            </a:r>
            <a:br>
              <a:rPr lang="en-US" altLang="zh-CN" sz="4000" dirty="0"/>
            </a:br>
            <a:r>
              <a:rPr lang="zh-TW" altLang="zh-CN" sz="4400" b="1" dirty="0"/>
              <a:t>人是什麼？</a:t>
            </a:r>
            <a:r>
              <a:rPr lang="en-US" altLang="zh-CN" sz="4400" b="1" dirty="0"/>
              <a:t>     </a:t>
            </a:r>
            <a:r>
              <a:rPr lang="zh-TW" altLang="zh-CN" sz="4400" b="1" dirty="0"/>
              <a:t>（總的哲學問題）</a:t>
            </a:r>
            <a:r>
              <a:rPr lang="zh-CN" altLang="zh-CN" sz="4000" dirty="0"/>
              <a:t/>
            </a:r>
            <a:br>
              <a:rPr lang="zh-CN" altLang="zh-CN" sz="4000"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557251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65714" y="1182243"/>
            <a:ext cx="8926286" cy="4491318"/>
          </a:xfrm>
        </p:spPr>
        <p:txBody>
          <a:bodyPr>
            <a:normAutofit fontScale="90000"/>
          </a:bodyPr>
          <a:lstStyle/>
          <a:p>
            <a:r>
              <a:rPr lang="zh-TW" altLang="zh-CN" sz="6000" dirty="0"/>
              <a:t>尼古拉</a:t>
            </a:r>
            <a:r>
              <a:rPr lang="en-US" altLang="zh-CN" sz="6000" dirty="0"/>
              <a:t>.</a:t>
            </a:r>
            <a:r>
              <a:rPr lang="zh-TW" altLang="zh-CN" sz="6000" dirty="0"/>
              <a:t>哈</a:t>
            </a:r>
            <a:r>
              <a:rPr lang="zh-TW" altLang="zh-CN" sz="6000" dirty="0" smtClean="0"/>
              <a:t>特曼</a:t>
            </a:r>
            <a:r>
              <a:rPr lang="en-US" altLang="zh-TW" sz="6000" dirty="0" smtClean="0"/>
              <a:t/>
            </a:r>
            <a:br>
              <a:rPr lang="en-US" altLang="zh-TW" sz="6000" dirty="0" smtClean="0"/>
            </a:br>
            <a:r>
              <a:rPr lang="zh-CN" altLang="zh-CN" sz="6000" dirty="0" smtClean="0"/>
              <a:t> </a:t>
            </a:r>
            <a:r>
              <a:rPr lang="en-US" altLang="zh-CN" sz="6000" dirty="0" smtClean="0"/>
              <a:t/>
            </a:r>
            <a:br>
              <a:rPr lang="en-US" altLang="zh-CN" sz="6000" dirty="0" smtClean="0"/>
            </a:br>
            <a:r>
              <a:rPr lang="zh-TW" altLang="zh-CN" sz="6000" dirty="0"/>
              <a:t>赫費</a:t>
            </a:r>
            <a:r>
              <a:rPr lang="zh-CN" altLang="zh-CN" sz="6000" dirty="0"/>
              <a:t> </a:t>
            </a:r>
            <a:r>
              <a:rPr lang="en-US" altLang="zh-CN" sz="6000" dirty="0" smtClean="0"/>
              <a:t/>
            </a:r>
            <a:br>
              <a:rPr lang="en-US" altLang="zh-CN" sz="6000" dirty="0" smtClean="0"/>
            </a:br>
            <a:r>
              <a:rPr lang="en-US" altLang="zh-CN" sz="6000" dirty="0" smtClean="0"/>
              <a:t/>
            </a:r>
            <a:br>
              <a:rPr lang="en-US" altLang="zh-CN" sz="6000" dirty="0" smtClean="0"/>
            </a:br>
            <a:r>
              <a:rPr lang="zh-TW" altLang="zh-CN" sz="6000" dirty="0"/>
              <a:t>麥金泰爾</a:t>
            </a:r>
            <a:r>
              <a:rPr lang="zh-CN" altLang="zh-CN" sz="6000" dirty="0"/>
              <a:t> </a:t>
            </a:r>
            <a:br>
              <a:rPr lang="zh-CN" altLang="zh-CN" sz="6000" dirty="0"/>
            </a:br>
            <a:endParaRPr kumimoji="1" lang="zh-CN" altLang="en-US" sz="6000" dirty="0"/>
          </a:p>
        </p:txBody>
      </p:sp>
    </p:spTree>
    <p:extLst>
      <p:ext uri="{BB962C8B-B14F-4D97-AF65-F5344CB8AC3E}">
        <p14:creationId xmlns:p14="http://schemas.microsoft.com/office/powerpoint/2010/main" val="15269629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0932" y="1161717"/>
            <a:ext cx="12073812" cy="3275537"/>
          </a:xfrm>
        </p:spPr>
        <p:txBody>
          <a:bodyPr>
            <a:normAutofit fontScale="90000"/>
          </a:bodyPr>
          <a:lstStyle/>
          <a:p>
            <a:r>
              <a:rPr lang="zh-CN" altLang="en-US" dirty="0" smtClean="0">
                <a:solidFill>
                  <a:srgbClr val="0070C0"/>
                </a:solidFill>
              </a:rPr>
              <a:t>问题：</a:t>
            </a:r>
            <a:r>
              <a:rPr lang="en-US" altLang="zh-CN" dirty="0" smtClean="0">
                <a:solidFill>
                  <a:srgbClr val="0070C0"/>
                </a:solidFill>
              </a:rPr>
              <a:t>“</a:t>
            </a:r>
            <a:r>
              <a:rPr lang="zh-TW" altLang="zh-CN" dirty="0">
                <a:solidFill>
                  <a:srgbClr val="0070C0"/>
                </a:solidFill>
              </a:rPr>
              <a:t>我應該做什麼</a:t>
            </a:r>
            <a:r>
              <a:rPr lang="en-US" altLang="zh-CN" dirty="0">
                <a:solidFill>
                  <a:srgbClr val="0070C0"/>
                </a:solidFill>
              </a:rPr>
              <a:t>”</a:t>
            </a:r>
            <a:r>
              <a:rPr lang="zh-TW" altLang="zh-CN" dirty="0">
                <a:solidFill>
                  <a:srgbClr val="0070C0"/>
                </a:solidFill>
              </a:rPr>
              <a:t>為什麼能夠成為倫理學的基本問題</a:t>
            </a:r>
            <a:r>
              <a:rPr lang="zh-TW" altLang="zh-CN" dirty="0" smtClean="0">
                <a:solidFill>
                  <a:srgbClr val="0070C0"/>
                </a:solidFill>
              </a:rPr>
              <a:t>。</a:t>
            </a:r>
            <a:r>
              <a:rPr lang="en-US" altLang="zh-TW" dirty="0" smtClean="0">
                <a:solidFill>
                  <a:srgbClr val="0070C0"/>
                </a:solidFill>
              </a:rPr>
              <a:t/>
            </a:r>
            <a:br>
              <a:rPr lang="en-US" altLang="zh-TW" dirty="0" smtClean="0">
                <a:solidFill>
                  <a:srgbClr val="0070C0"/>
                </a:solidFill>
              </a:rPr>
            </a:br>
            <a:r>
              <a:rPr lang="zh-CN" altLang="zh-CN" dirty="0"/>
              <a:t/>
            </a:r>
            <a:br>
              <a:rPr lang="zh-CN" altLang="zh-CN" dirty="0"/>
            </a:br>
            <a:r>
              <a:rPr lang="en-US" altLang="zh-CN" dirty="0"/>
              <a:t> </a:t>
            </a:r>
            <a:r>
              <a:rPr lang="zh-CN" altLang="zh-CN" dirty="0"/>
              <a:t/>
            </a:r>
            <a:br>
              <a:rPr lang="zh-CN" altLang="zh-CN" dirty="0"/>
            </a:br>
            <a:r>
              <a:rPr lang="en-US" altLang="zh-CN" dirty="0"/>
              <a:t>1</a:t>
            </a:r>
            <a:r>
              <a:rPr lang="zh-TW" altLang="zh-CN" dirty="0"/>
              <a:t>、</a:t>
            </a:r>
            <a:r>
              <a:rPr lang="en-US" altLang="zh-CN" dirty="0"/>
              <a:t>“</a:t>
            </a:r>
            <a:r>
              <a:rPr lang="zh-TW" altLang="zh-CN" dirty="0"/>
              <a:t>應該做什麼</a:t>
            </a:r>
            <a:r>
              <a:rPr lang="en-US" altLang="zh-CN" dirty="0"/>
              <a:t>”</a:t>
            </a:r>
            <a:r>
              <a:rPr lang="zh-TW" altLang="zh-CN" dirty="0"/>
              <a:t>之問，真的很重要嗎</a:t>
            </a:r>
            <a:r>
              <a:rPr lang="zh-TW" altLang="zh-CN" dirty="0" smtClean="0"/>
              <a:t>？</a:t>
            </a:r>
            <a:r>
              <a:rPr lang="en-US" altLang="zh-TW" dirty="0" smtClean="0"/>
              <a:t/>
            </a:r>
            <a:br>
              <a:rPr lang="en-US" altLang="zh-TW" dirty="0" smtClean="0"/>
            </a:br>
            <a:r>
              <a:rPr lang="en-US" altLang="zh-TW" dirty="0" smtClean="0"/>
              <a:t/>
            </a:r>
            <a:br>
              <a:rPr lang="en-US" altLang="zh-TW" dirty="0" smtClean="0"/>
            </a:br>
            <a:r>
              <a:rPr lang="en-US" altLang="zh-TW" dirty="0"/>
              <a:t/>
            </a:r>
            <a:br>
              <a:rPr lang="en-US" altLang="zh-TW" dirty="0"/>
            </a:br>
            <a:r>
              <a:rPr lang="zh-CN" altLang="en-US" dirty="0" smtClean="0"/>
              <a:t>即：</a:t>
            </a:r>
            <a:r>
              <a:rPr lang="en-US" altLang="zh-CN" dirty="0" smtClean="0"/>
              <a:t>“</a:t>
            </a:r>
            <a:r>
              <a:rPr lang="zh-TW" altLang="zh-CN" dirty="0"/>
              <a:t>做什麼</a:t>
            </a:r>
            <a:r>
              <a:rPr lang="en-US" altLang="zh-CN" dirty="0"/>
              <a:t>”</a:t>
            </a:r>
            <a:r>
              <a:rPr lang="zh-TW" altLang="zh-CN" dirty="0"/>
              <a:t>對於倫理學為什麼重要？為什麼是核心</a:t>
            </a:r>
            <a:r>
              <a:rPr lang="zh-TW" altLang="zh-CN" dirty="0" smtClean="0"/>
              <a:t>。</a:t>
            </a:r>
            <a:r>
              <a:rPr lang="en-US" altLang="zh-TW" dirty="0" smtClean="0"/>
              <a:t/>
            </a:r>
            <a:br>
              <a:rPr lang="en-US" altLang="zh-TW" dirty="0" smtClean="0"/>
            </a:br>
            <a:r>
              <a:rPr lang="zh-CN" altLang="zh-CN" dirty="0" smtClean="0"/>
              <a:t> </a:t>
            </a:r>
            <a:r>
              <a:rPr lang="en-US" altLang="zh-CN" dirty="0" smtClean="0"/>
              <a:t/>
            </a:r>
            <a:br>
              <a:rPr lang="en-US" altLang="zh-CN" dirty="0" smtClean="0"/>
            </a:br>
            <a:r>
              <a:rPr lang="en-US" altLang="zh-CN" dirty="0"/>
              <a:t/>
            </a:r>
            <a:br>
              <a:rPr lang="en-US" altLang="zh-CN" dirty="0"/>
            </a:br>
            <a:r>
              <a:rPr lang="zh-CN" altLang="en-US" dirty="0" smtClean="0"/>
              <a:t>参考：</a:t>
            </a:r>
            <a:r>
              <a:rPr lang="zh-TW" altLang="zh-CN" dirty="0"/>
              <a:t>尼古拉</a:t>
            </a:r>
            <a:r>
              <a:rPr lang="en-US" altLang="zh-CN" dirty="0"/>
              <a:t>.</a:t>
            </a:r>
            <a:r>
              <a:rPr lang="zh-TW" altLang="zh-CN" dirty="0"/>
              <a:t>哈特曼的《倫理學的兩個基本問題》</a:t>
            </a:r>
            <a:r>
              <a:rPr lang="zh-CN" altLang="zh-CN" dirty="0"/>
              <a:t>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949808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80931" y="723180"/>
            <a:ext cx="10811069" cy="5574984"/>
          </a:xfrm>
        </p:spPr>
        <p:txBody>
          <a:bodyPr>
            <a:normAutofit fontScale="90000"/>
          </a:bodyPr>
          <a:lstStyle/>
          <a:p>
            <a:r>
              <a:rPr lang="zh-TW" altLang="zh-CN" sz="4000" b="1" dirty="0">
                <a:solidFill>
                  <a:srgbClr val="0070C0"/>
                </a:solidFill>
              </a:rPr>
              <a:t>《當代倫理學經典</a:t>
            </a:r>
            <a:r>
              <a:rPr lang="en-US" altLang="zh-CN" sz="4000" b="1" dirty="0">
                <a:solidFill>
                  <a:srgbClr val="0070C0"/>
                </a:solidFill>
              </a:rPr>
              <a:t>.</a:t>
            </a:r>
            <a:r>
              <a:rPr lang="zh-TW" altLang="zh-CN" sz="4000" b="1" dirty="0">
                <a:solidFill>
                  <a:srgbClr val="0070C0"/>
                </a:solidFill>
              </a:rPr>
              <a:t>倫理學卷》第</a:t>
            </a:r>
            <a:r>
              <a:rPr lang="en-US" altLang="zh-CN" sz="4000" b="1" dirty="0">
                <a:solidFill>
                  <a:srgbClr val="0070C0"/>
                </a:solidFill>
              </a:rPr>
              <a:t>39</a:t>
            </a:r>
            <a:r>
              <a:rPr lang="zh-TW" altLang="zh-CN" sz="4000" b="1" dirty="0">
                <a:solidFill>
                  <a:srgbClr val="0070C0"/>
                </a:solidFill>
              </a:rPr>
              <a:t>頁。哈特曼從三方面指出了其重要性</a:t>
            </a:r>
            <a:r>
              <a:rPr lang="zh-TW" altLang="zh-CN" sz="4000" b="1" dirty="0" smtClean="0">
                <a:solidFill>
                  <a:srgbClr val="0070C0"/>
                </a:solidFill>
              </a:rPr>
              <a:t>：</a:t>
            </a:r>
            <a:r>
              <a:rPr lang="en-US" altLang="zh-TW" dirty="0" smtClean="0">
                <a:solidFill>
                  <a:srgbClr val="FF0000"/>
                </a:solidFill>
              </a:rPr>
              <a:t/>
            </a:r>
            <a:br>
              <a:rPr lang="en-US" altLang="zh-TW" dirty="0" smtClean="0">
                <a:solidFill>
                  <a:srgbClr val="FF0000"/>
                </a:solidFill>
              </a:rPr>
            </a:br>
            <a:r>
              <a:rPr lang="zh-CN" altLang="zh-CN" dirty="0">
                <a:solidFill>
                  <a:srgbClr val="FF0000"/>
                </a:solidFill>
              </a:rPr>
              <a:t/>
            </a:r>
            <a:br>
              <a:rPr lang="zh-CN" altLang="zh-CN" dirty="0">
                <a:solidFill>
                  <a:srgbClr val="FF0000"/>
                </a:solidFill>
              </a:rPr>
            </a:br>
            <a:r>
              <a:rPr lang="zh-CN" altLang="en-US" dirty="0" smtClean="0">
                <a:solidFill>
                  <a:srgbClr val="FF0000"/>
                </a:solidFill>
              </a:rPr>
              <a:t>（</a:t>
            </a:r>
            <a:r>
              <a:rPr lang="en-US" altLang="zh-CN" b="1" dirty="0" smtClean="0">
                <a:solidFill>
                  <a:srgbClr val="FF0000"/>
                </a:solidFill>
              </a:rPr>
              <a:t>1</a:t>
            </a:r>
            <a:r>
              <a:rPr lang="zh-CN" altLang="en-US" b="1" dirty="0" smtClean="0">
                <a:solidFill>
                  <a:srgbClr val="FF0000"/>
                </a:solidFill>
              </a:rPr>
              <a:t>）、</a:t>
            </a:r>
            <a:r>
              <a:rPr lang="zh-TW" altLang="zh-CN" b="1" dirty="0" smtClean="0">
                <a:solidFill>
                  <a:srgbClr val="FF0000"/>
                </a:solidFill>
              </a:rPr>
              <a:t>日常</a:t>
            </a:r>
            <a:r>
              <a:rPr lang="zh-TW" altLang="zh-CN" b="1" dirty="0">
                <a:solidFill>
                  <a:srgbClr val="FF0000"/>
                </a:solidFill>
              </a:rPr>
              <a:t>生活中和面臨重大事件時，都必須回答此問題，既不能逃避、且只具有</a:t>
            </a:r>
            <a:r>
              <a:rPr lang="zh-TW" altLang="zh-CN" b="1" dirty="0" smtClean="0">
                <a:solidFill>
                  <a:srgbClr val="FF0000"/>
                </a:solidFill>
              </a:rPr>
              <a:t>一次性</a:t>
            </a:r>
            <a:r>
              <a:rPr lang="zh-CN" altLang="en-US" b="1" dirty="0" smtClean="0">
                <a:solidFill>
                  <a:srgbClr val="FF0000"/>
                </a:solidFill>
              </a:rPr>
              <a:t>：</a:t>
            </a:r>
            <a:r>
              <a:rPr lang="en-US" altLang="zh-CN" dirty="0" smtClean="0"/>
              <a:t/>
            </a:r>
            <a:br>
              <a:rPr lang="en-US" altLang="zh-CN" dirty="0" smtClean="0"/>
            </a:br>
            <a:r>
              <a:rPr lang="en-US" altLang="zh-CN" dirty="0" smtClean="0"/>
              <a:t/>
            </a:r>
            <a:br>
              <a:rPr lang="en-US" altLang="zh-CN" dirty="0" smtClean="0"/>
            </a:br>
            <a:r>
              <a:rPr lang="zh-TW" altLang="zh-CN" dirty="0"/>
              <a:t>“我們應當做什麼</a:t>
            </a:r>
            <a:r>
              <a:rPr lang="en-US" altLang="zh-CN" dirty="0"/>
              <a:t>”</a:t>
            </a:r>
            <a:r>
              <a:rPr lang="zh-TW" altLang="zh-CN" dirty="0"/>
              <a:t>這個問題是從於我們最切近的東西中，從樸素的日常生活之流中產生出來的，這絕不遜色於從個體偶爾一次所面臨的重大的、要作出決斷的生活問題中產生出來的。</a:t>
            </a:r>
            <a:r>
              <a:rPr lang="en-US" altLang="zh-CN" dirty="0"/>
              <a:t>”</a:t>
            </a: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30929135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2433" y="597765"/>
            <a:ext cx="11389567" cy="5588431"/>
          </a:xfrm>
        </p:spPr>
        <p:txBody>
          <a:bodyPr>
            <a:normAutofit fontScale="90000"/>
          </a:bodyPr>
          <a:lstStyle/>
          <a:p>
            <a:r>
              <a:rPr lang="zh-CN" altLang="en-US" b="1" dirty="0" smtClean="0">
                <a:solidFill>
                  <a:srgbClr val="0070C0"/>
                </a:solidFill>
              </a:rPr>
              <a:t>     </a:t>
            </a:r>
            <a:r>
              <a:rPr lang="zh-CN" altLang="en-US" b="1" dirty="0" smtClean="0">
                <a:solidFill>
                  <a:srgbClr val="FF0000"/>
                </a:solidFill>
              </a:rPr>
              <a:t>（</a:t>
            </a:r>
            <a:r>
              <a:rPr lang="en-US" altLang="zh-CN" b="1" dirty="0" smtClean="0">
                <a:solidFill>
                  <a:srgbClr val="FF0000"/>
                </a:solidFill>
              </a:rPr>
              <a:t>2</a:t>
            </a:r>
            <a:r>
              <a:rPr lang="zh-CN" altLang="en-US" b="1" dirty="0" smtClean="0">
                <a:solidFill>
                  <a:srgbClr val="FF0000"/>
                </a:solidFill>
              </a:rPr>
              <a:t>）、</a:t>
            </a:r>
            <a:r>
              <a:rPr lang="zh-TW" altLang="zh-CN" b="1" dirty="0" smtClean="0">
                <a:solidFill>
                  <a:srgbClr val="FF0000"/>
                </a:solidFill>
              </a:rPr>
              <a:t>甚至</a:t>
            </a:r>
            <a:r>
              <a:rPr lang="zh-TW" altLang="zh-CN" b="1" dirty="0">
                <a:solidFill>
                  <a:srgbClr val="FF0000"/>
                </a:solidFill>
              </a:rPr>
              <a:t>生活中的每時每刻都須重新回答此問題：</a:t>
            </a:r>
            <a:r>
              <a:rPr lang="zh-CN" altLang="zh-CN" dirty="0"/>
              <a:t/>
            </a:r>
            <a:br>
              <a:rPr lang="zh-CN" altLang="zh-CN" dirty="0"/>
            </a:br>
            <a:r>
              <a:rPr lang="en-US" altLang="zh-CN" dirty="0"/>
              <a:t> </a:t>
            </a:r>
            <a:r>
              <a:rPr lang="zh-CN" altLang="zh-CN" dirty="0"/>
              <a:t/>
            </a:r>
            <a:br>
              <a:rPr lang="zh-CN" altLang="zh-CN" dirty="0"/>
            </a:br>
            <a:r>
              <a:rPr lang="zh-TW" altLang="zh-CN" dirty="0"/>
              <a:t>“每時每刻我們都要面對</a:t>
            </a:r>
            <a:r>
              <a:rPr lang="en-US" altLang="zh-CN" dirty="0"/>
              <a:t>‘</a:t>
            </a:r>
            <a:r>
              <a:rPr lang="zh-TW" altLang="zh-CN" dirty="0">
                <a:solidFill>
                  <a:srgbClr val="0070C0"/>
                </a:solidFill>
              </a:rPr>
              <a:t>我們應當做什麼</a:t>
            </a:r>
            <a:r>
              <a:rPr lang="en-US" altLang="zh-CN" dirty="0"/>
              <a:t>’</a:t>
            </a:r>
            <a:r>
              <a:rPr lang="zh-TW" altLang="zh-CN" dirty="0"/>
              <a:t>？這一問題。在每一種新的境遇中這一問題都會重新向我們提出來，在生活中我們都需要逐步地重新回答此問題。這是無可逃避的</a:t>
            </a:r>
            <a:r>
              <a:rPr lang="en-US" altLang="zh-CN" dirty="0"/>
              <a:t>…</a:t>
            </a:r>
            <a:br>
              <a:rPr lang="en-US" altLang="zh-CN" dirty="0"/>
            </a:br>
            <a:r>
              <a:rPr lang="zh-CN" altLang="zh-CN" dirty="0"/>
              <a:t/>
            </a:r>
            <a:br>
              <a:rPr lang="zh-CN" altLang="zh-CN" dirty="0"/>
            </a:br>
            <a:r>
              <a:rPr lang="zh-TW" altLang="zh-CN" dirty="0"/>
              <a:t>“因為行動常常已經包含了我們中意的決定。即便我們事先沒有意識到它，事後也行動中也能認識到它，也許還會為此感到後悔。</a:t>
            </a:r>
            <a:r>
              <a:rPr lang="en-US" altLang="zh-CN" dirty="0"/>
              <a:t>…</a:t>
            </a:r>
            <a:r>
              <a:rPr lang="zh-TW" altLang="zh-CN" dirty="0"/>
              <a:t>對此，不存在必然性，也得不到他人的指引。在這裡任何人都要依靠自己，獨自且由自身做出決斷。如果他做錯了，就要獨自承擔責任和罪責。</a:t>
            </a:r>
            <a:r>
              <a:rPr lang="en-US" altLang="zh-CN" dirty="0"/>
              <a:t>”</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9096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31643" y="674055"/>
            <a:ext cx="11146970" cy="4875737"/>
          </a:xfrm>
        </p:spPr>
        <p:txBody>
          <a:bodyPr>
            <a:normAutofit fontScale="90000"/>
          </a:bodyPr>
          <a:lstStyle/>
          <a:p>
            <a:r>
              <a:rPr lang="zh-CN" altLang="en-US" b="1" dirty="0" smtClean="0">
                <a:solidFill>
                  <a:srgbClr val="0070C0"/>
                </a:solidFill>
              </a:rPr>
              <a:t>    </a:t>
            </a:r>
            <a:r>
              <a:rPr lang="zh-CN" altLang="en-US" b="1" dirty="0" smtClean="0">
                <a:solidFill>
                  <a:srgbClr val="FF0000"/>
                </a:solidFill>
              </a:rPr>
              <a:t>（</a:t>
            </a:r>
            <a:r>
              <a:rPr lang="en-US" altLang="zh-CN" b="1" dirty="0" smtClean="0">
                <a:solidFill>
                  <a:srgbClr val="FF0000"/>
                </a:solidFill>
              </a:rPr>
              <a:t>3</a:t>
            </a:r>
            <a:r>
              <a:rPr lang="zh-CN" altLang="en-US" b="1" dirty="0" smtClean="0">
                <a:solidFill>
                  <a:srgbClr val="FF0000"/>
                </a:solidFill>
              </a:rPr>
              <a:t>）、</a:t>
            </a:r>
            <a:r>
              <a:rPr lang="zh-TW" altLang="zh-CN" b="1" dirty="0" smtClean="0">
                <a:solidFill>
                  <a:srgbClr val="FF0000"/>
                </a:solidFill>
              </a:rPr>
              <a:t>行動</a:t>
            </a:r>
            <a:r>
              <a:rPr lang="zh-TW" altLang="zh-CN" b="1" dirty="0">
                <a:solidFill>
                  <a:srgbClr val="FF0000"/>
                </a:solidFill>
              </a:rPr>
              <a:t>一旦實施了，就無法收回，且對未來具有無窮的後果，而我們卻無法知曉並估測到責任的大小：</a:t>
            </a:r>
            <a:r>
              <a:rPr lang="zh-CN" altLang="zh-CN" dirty="0"/>
              <a:t/>
            </a:r>
            <a:br>
              <a:rPr lang="zh-CN" altLang="zh-CN" dirty="0"/>
            </a:br>
            <a:r>
              <a:rPr lang="en-US" altLang="zh-CN" dirty="0"/>
              <a:t> </a:t>
            </a:r>
            <a:r>
              <a:rPr lang="en-US" altLang="zh-CN" dirty="0" smtClean="0"/>
              <a:t/>
            </a:r>
            <a:br>
              <a:rPr lang="en-US" altLang="zh-CN" dirty="0" smtClean="0"/>
            </a:br>
            <a:r>
              <a:rPr lang="zh-CN" altLang="zh-CN" dirty="0"/>
              <a:t/>
            </a:r>
            <a:br>
              <a:rPr lang="zh-CN" altLang="zh-CN" dirty="0"/>
            </a:br>
            <a:r>
              <a:rPr lang="en-US" altLang="zh-CN" dirty="0"/>
              <a:t>    “</a:t>
            </a:r>
            <a:r>
              <a:rPr lang="zh-TW" altLang="zh-CN" dirty="0"/>
              <a:t>行為，一旦實施，就是現實的了，無法再使之未實施。行動中的</a:t>
            </a:r>
            <a:r>
              <a:rPr lang="en-US" altLang="zh-CN" dirty="0"/>
              <a:t>🍒</a:t>
            </a:r>
            <a:r>
              <a:rPr lang="zh-TW" altLang="zh-CN" dirty="0"/>
              <a:t>過失，從嚴格意義上講，將是不可挽回的，無法彌補。境遇是一次性的，不會返回，如同所有現實的東西都是個體性的一樣。</a:t>
            </a:r>
            <a:r>
              <a:rPr lang="en-US" altLang="zh-CN" dirty="0"/>
              <a:t>…</a:t>
            </a:r>
            <a:r>
              <a:rPr lang="zh-TW" altLang="zh-CN" dirty="0"/>
              <a:t>行動一旦發生，也同樣如此，它的效果總是波及到更大的範圍，它的存在方式（</a:t>
            </a:r>
            <a:r>
              <a:rPr lang="en-US" altLang="zh-CN" dirty="0" err="1"/>
              <a:t>Seinsweise</a:t>
            </a:r>
            <a:r>
              <a:rPr lang="zh-TW" altLang="zh-CN" dirty="0"/>
              <a:t>）是蔓延性的。一旦被卷入實存中，它就生生不息，永不消逝。</a:t>
            </a:r>
            <a:r>
              <a:rPr lang="en-US" altLang="zh-CN" dirty="0"/>
              <a:t>”</a:t>
            </a: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27394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121</TotalTime>
  <Words>257</Words>
  <Application>Microsoft Macintosh PowerPoint</Application>
  <PresentationFormat>宽屏</PresentationFormat>
  <Paragraphs>22</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Century Gothic</vt:lpstr>
      <vt:lpstr>STFangsong</vt:lpstr>
      <vt:lpstr>STHupo</vt:lpstr>
      <vt:lpstr>Wingdings 3</vt:lpstr>
      <vt:lpstr>微軟正黑體</vt:lpstr>
      <vt:lpstr>幼圆</vt:lpstr>
      <vt:lpstr>Arial</vt:lpstr>
      <vt:lpstr>丝状</vt:lpstr>
      <vt:lpstr>                  伦理学的基本問題和德性論與規範論之區分  </vt:lpstr>
      <vt:lpstr>總結上两節課的核心內容：  1、兩種不同的形而上學;  2、實踐哲學的概念（作為倫理學）；  3、如何倫理地造就人“是其所是”和“是其所應是”？  4、追溯了“倫理”的本義  。</vt:lpstr>
      <vt:lpstr>倫理學的基本問題：  一、“我應該做什麼”作為倫理學的基本問題   1、“應該做什麼”之問，真的很重要嗎？   2、“應該做什麼”的問題域及其性質。  3、如何從事情本身的性質推導出“應該”而又無“自然主義謬誤”？   </vt:lpstr>
      <vt:lpstr>康德對“哲學”問題的規定：  我能知道什麼？（理論哲學-知識論的問題）  我應該做什麼？（實踐哲學-倫理學的問題）  我可希望什麼？（既是理論的也是實踐的—宗教哲學的問題）  人是什麼？     （總的哲學問題）  </vt:lpstr>
      <vt:lpstr>尼古拉.哈特曼   赫費   麥金泰爾  </vt:lpstr>
      <vt:lpstr>问题：“我應該做什麼”為什麼能夠成為倫理學的基本問題。    1、“應該做什麼”之問，真的很重要嗎？   即：“做什麼”對於倫理學為什麼重要？為什麼是核心。    参考：尼古拉.哈特曼的《倫理學的兩個基本問題》   </vt:lpstr>
      <vt:lpstr>《當代倫理學經典.倫理學卷》第39頁。哈特曼從三方面指出了其重要性：  （1）、日常生活中和面臨重大事件時，都必須回答此問題，既不能逃避、且只具有一次性：  “我們應當做什麼”這個問題是從於我們最切近的東西中，從樸素的日常生活之流中產生出來的，這絕不遜色於從個體偶爾一次所面臨的重大的、要作出決斷的生活問題中產生出來的。” </vt:lpstr>
      <vt:lpstr>     （2）、甚至生活中的每時每刻都須重新回答此問題：   “每時每刻我們都要面對‘我們應當做什麼’？這一問題。在每一種新的境遇中這一問題都會重新向我們提出來，在生活中我們都需要逐步地重新回答此問題。這是無可逃避的…  “因為行動常常已經包含了我們中意的決定。即便我們事先沒有意識到它，事後也行動中也能認識到它，也許還會為此感到後悔。…對此，不存在必然性，也得不到他人的指引。在這裡任何人都要依靠自己，獨自且由自身做出決斷。如果他做錯了，就要獨自承擔責任和罪責。”  </vt:lpstr>
      <vt:lpstr>    （3）、行動一旦實施了，就無法收回，且對未來具有無窮的後果，而我們卻無法知曉並估測到責任的大小：        “行為，一旦實施，就是現實的了，無法再使之未實施。行動中的🍒過失，從嚴格意義上講，將是不可挽回的，無法彌補。境遇是一次性的，不會返回，如同所有現實的東西都是個體性的一樣。…行動一旦發生，也同樣如此，它的效果總是波及到更大的範圍，它的存在方式（Seinsweise）是蔓延性的。一旦被卷入實存中，它就生生不息，永不消逝。”  </vt:lpstr>
      <vt:lpstr>   2、“應該做什麼”的問題域及其性質   “域”指的是“做什麼”的“什麼”類型，倫理學上指的是兩類：“做什麼事”和“做什麼樣的人”。  </vt:lpstr>
      <vt:lpstr>  但“倫理學並不直接教導，在給定的事態中此時此地應當會發生什麼，而是一般地指出，一般應當發生的東西具有怎樣的性質。”   “對於倫理學而言，個人與時代的使命都是特殊性的，它要與這兩者保持同等的距離，因為倫理學必須超越個別情況（Fall），免受外界影響，解除心靈感應，從偽裝與狂熱中解脫出來。因此，倫理學不是別的，正是哲學：它教導的不是現成的判斷，而是‘判斷’本身。    </vt:lpstr>
      <vt:lpstr>   這裡所謂“判斷本身”就是說，一個純粹的判斷該如何做出來？  即如何判斷出“一個純粹的應該”？  </vt:lpstr>
      <vt:lpstr>        3、如何從事情本身的性質推導出“應該”而又無“自然主義謬誤”？ 在《理想國》第四卷，柏拉圖借助於蘇格拉底之口說：   “因為，我們建立這個國家的目標並不是為了某一個階級的單獨的突出的幸福，而是為了全體公民的最大幸福；因為，我們認為在一個這樣的城邦里最有可能找到正義，而在一個建立得最糟糕的城邦里最不可能找到正義。等到我們把正義的國家和不正義的國家都找到了之後，我們也許可以作出判斷，說出這兩個國家那一種幸福了。”  柏拉圖：《理想國》（420CD），郭斌和、張竹明譯，商務印書館1986年版，第133頁。  </vt:lpstr>
      <vt:lpstr>亚里士多德：  “每種技藝與探索，與每種行動和選擇一樣，都顯得是追求某種善，所以人們有理由把善作為萬事萬物所追求的目標。”  亞里士多德：《尼各馬可倫理學》（1094a1-3），鄧安慶譯注導讀本，人民出版社2010年版，第38頁。</vt:lpstr>
      <vt:lpstr>《尼各馬可倫理學》就是通過這段話開始的。這裡所列舉的“技術”、“探索”、“行動”和“選擇”四類實踐形式，學界一般認為就是代表人類的所有實踐領域。   參見赫費：《實踐哲學—亞里士多德的模型》。</vt:lpstr>
      <vt:lpstr>     “在名稱上，大多數人在這裡誠然是一致的，一般大眾和有教養的人都把它稱之為幸福，他們把好生活（Gut-Leben）和好品行（das sich-gut-Verhalten)與幸福等量齊觀。”（1095a17-19）  亞里士多德：《尼各馬可倫理學》（1095a17-19），鄧安慶譯注導讀本，人民出版社2010年版，第43頁。  </vt:lpstr>
      <vt:lpstr>  我們一切活動（做）的終極目的是什麼？  亞里士多德：實現好生活（幸福）的學問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從倫理（ethos）之本义論說什麼是伦理学 </dc:title>
  <dc:creator>User</dc:creator>
  <cp:lastModifiedBy>User</cp:lastModifiedBy>
  <cp:revision>18</cp:revision>
  <dcterms:created xsi:type="dcterms:W3CDTF">2017-03-07T13:54:38Z</dcterms:created>
  <dcterms:modified xsi:type="dcterms:W3CDTF">2017-03-25T13:55:40Z</dcterms:modified>
</cp:coreProperties>
</file>