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7" r:id="rId2"/>
    <p:sldId id="307" r:id="rId3"/>
    <p:sldId id="260" r:id="rId4"/>
    <p:sldId id="293" r:id="rId5"/>
    <p:sldId id="294" r:id="rId6"/>
    <p:sldId id="295" r:id="rId7"/>
    <p:sldId id="296" r:id="rId8"/>
    <p:sldId id="297" r:id="rId9"/>
    <p:sldId id="298" r:id="rId10"/>
    <p:sldId id="306" r:id="rId11"/>
    <p:sldId id="308" r:id="rId12"/>
    <p:sldId id="299" r:id="rId13"/>
    <p:sldId id="300" r:id="rId14"/>
    <p:sldId id="301" r:id="rId15"/>
    <p:sldId id="309" r:id="rId16"/>
    <p:sldId id="302" r:id="rId17"/>
    <p:sldId id="320" r:id="rId18"/>
    <p:sldId id="303" r:id="rId19"/>
    <p:sldId id="304" r:id="rId20"/>
    <p:sldId id="321" r:id="rId21"/>
    <p:sldId id="310" r:id="rId22"/>
    <p:sldId id="311" r:id="rId23"/>
    <p:sldId id="312" r:id="rId24"/>
    <p:sldId id="313" r:id="rId25"/>
    <p:sldId id="314" r:id="rId26"/>
    <p:sldId id="315" r:id="rId27"/>
    <p:sldId id="316" r:id="rId28"/>
    <p:sldId id="322" r:id="rId29"/>
    <p:sldId id="317" r:id="rId30"/>
    <p:sldId id="333" r:id="rId31"/>
    <p:sldId id="318" r:id="rId32"/>
    <p:sldId id="323" r:id="rId33"/>
    <p:sldId id="319" r:id="rId34"/>
    <p:sldId id="324" r:id="rId35"/>
    <p:sldId id="325" r:id="rId36"/>
    <p:sldId id="334" r:id="rId37"/>
    <p:sldId id="326" r:id="rId38"/>
    <p:sldId id="335" r:id="rId39"/>
    <p:sldId id="327" r:id="rId40"/>
    <p:sldId id="336" r:id="rId41"/>
    <p:sldId id="328" r:id="rId42"/>
    <p:sldId id="337" r:id="rId43"/>
    <p:sldId id="329" r:id="rId44"/>
    <p:sldId id="330" r:id="rId45"/>
    <p:sldId id="332" r:id="rId46"/>
    <p:sldId id="292" r:id="rId47"/>
    <p:sldId id="338" r:id="rId4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2DE63D5-997A-4646-A377-4702673A728D}" styleName="浅色样式 2 - 强调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6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A5B829-0FF3-4E36-B9E8-ABD99826C66E}" type="datetimeFigureOut">
              <a:rPr lang="zh-CN" altLang="en-US" smtClean="0"/>
              <a:pPr/>
              <a:t>2012/5/6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2CB578-F254-4FFF-B7C9-E12C1F2DCB7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31</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32</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33</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34</a:t>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35</a:t>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36</a:t>
            </a:fld>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37</a:t>
            </a:fld>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38</a:t>
            </a:fld>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39</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4</a:t>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40</a:t>
            </a:fld>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41</a:t>
            </a:fld>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42</a:t>
            </a:fld>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43</a:t>
            </a:fld>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44</a:t>
            </a:fld>
            <a:endParaRPr lang="zh-CN"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45</a:t>
            </a:fld>
            <a:endParaRPr lang="zh-CN"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46</a:t>
            </a:fld>
            <a:endParaRPr lang="zh-CN"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42CB578-F254-4FFF-B7C9-E12C1F2DCB79}" type="slidenum">
              <a:rPr lang="zh-CN" altLang="en-US" smtClean="0"/>
              <a:pPr/>
              <a:t>47</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A9E439A-5998-4B34-966D-04D75CD40EC3}"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2012/5/6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2012/5/6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2012/5/6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2012/5/6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2012/5/6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2012/5/6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2012/5/6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2012/5/6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2012/5/6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2012/5/6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2012/5/6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2012/5/6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jpkc.fudan.edu.cn/s/258/main.htm"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10.108.0.74/s/258/main.jspy"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latin typeface="Comic Sans MS" pitchFamily="66" charset="0"/>
              </a:rPr>
              <a:t>Chapter 4 Processor Architecture</a:t>
            </a:r>
            <a:endParaRPr lang="zh-CN" altLang="en-US" dirty="0">
              <a:latin typeface="Comic Sans MS" pitchFamily="66" charset="0"/>
            </a:endParaRPr>
          </a:p>
        </p:txBody>
      </p:sp>
      <p:sp>
        <p:nvSpPr>
          <p:cNvPr id="3" name="副标题 2"/>
          <p:cNvSpPr>
            <a:spLocks noGrp="1"/>
          </p:cNvSpPr>
          <p:nvPr>
            <p:ph type="subTitle" idx="1"/>
          </p:nvPr>
        </p:nvSpPr>
        <p:spPr/>
        <p:txBody>
          <a:bodyPr/>
          <a:lstStyle/>
          <a:p>
            <a:pPr algn="r"/>
            <a:r>
              <a:rPr lang="en-US" altLang="zh-CN" dirty="0" smtClean="0">
                <a:latin typeface="Comic Sans MS" pitchFamily="66" charset="0"/>
              </a:rPr>
              <a:t>Guobao Jiang</a:t>
            </a:r>
          </a:p>
          <a:p>
            <a:pPr algn="r"/>
            <a:r>
              <a:rPr lang="en-US" altLang="zh-CN" dirty="0" smtClean="0">
                <a:latin typeface="Comic Sans MS" pitchFamily="66" charset="0"/>
              </a:rPr>
              <a:t>11210240049@fudan.edu.cn</a:t>
            </a:r>
            <a:endParaRPr lang="zh-CN" altLang="en-US" dirty="0">
              <a:latin typeface="Comic Sans MS" pitchFamily="66"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4.5 </a:t>
            </a:r>
            <a:r>
              <a:rPr lang="en-US" altLang="zh-CN" dirty="0" smtClean="0">
                <a:latin typeface="Comic Sans MS" pitchFamily="66" charset="0"/>
              </a:rPr>
              <a:t>(P270)</a:t>
            </a:r>
            <a:endParaRPr lang="zh-CN" altLang="en-US" dirty="0">
              <a:latin typeface="Comic Sans MS" pitchFamily="66" charset="0"/>
            </a:endParaRPr>
          </a:p>
        </p:txBody>
      </p:sp>
      <p:sp>
        <p:nvSpPr>
          <p:cNvPr id="3" name="内容占位符 2"/>
          <p:cNvSpPr>
            <a:spLocks noGrp="1"/>
          </p:cNvSpPr>
          <p:nvPr>
            <p:ph idx="1"/>
          </p:nvPr>
        </p:nvSpPr>
        <p:spPr>
          <a:xfrm>
            <a:off x="457200" y="1357298"/>
            <a:ext cx="8229600" cy="5143536"/>
          </a:xfrm>
        </p:spPr>
        <p:txBody>
          <a:bodyPr>
            <a:normAutofit fontScale="62500" lnSpcReduction="20000"/>
          </a:bodyPr>
          <a:lstStyle/>
          <a:p>
            <a:pPr>
              <a:buNone/>
            </a:pPr>
            <a:r>
              <a:rPr lang="en-US" altLang="zh-CN" dirty="0" smtClean="0">
                <a:latin typeface="Comic Sans MS" pitchFamily="66" charset="0"/>
              </a:rPr>
              <a:t>int </a:t>
            </a:r>
            <a:r>
              <a:rPr lang="en-US" altLang="zh-CN" dirty="0" err="1" smtClean="0">
                <a:solidFill>
                  <a:srgbClr val="00B050"/>
                </a:solidFill>
                <a:latin typeface="Comic Sans MS" pitchFamily="66" charset="0"/>
              </a:rPr>
              <a:t>poptest</a:t>
            </a:r>
            <a:r>
              <a:rPr lang="en-US" altLang="zh-CN" dirty="0" smtClean="0">
                <a:latin typeface="Comic Sans MS" pitchFamily="66" charset="0"/>
              </a:rPr>
              <a:t>()</a:t>
            </a:r>
          </a:p>
          <a:p>
            <a:pPr>
              <a:buNone/>
            </a:pPr>
            <a:r>
              <a:rPr lang="en-US" altLang="zh-CN" dirty="0" smtClean="0">
                <a:latin typeface="Comic Sans MS" pitchFamily="66" charset="0"/>
              </a:rPr>
              <a:t>{</a:t>
            </a:r>
          </a:p>
          <a:p>
            <a:pPr>
              <a:buNone/>
            </a:pPr>
            <a:r>
              <a:rPr lang="en-US" altLang="zh-CN" dirty="0" smtClean="0">
                <a:latin typeface="Comic Sans MS" pitchFamily="66" charset="0"/>
              </a:rPr>
              <a:t>    int rval;</a:t>
            </a:r>
          </a:p>
          <a:p>
            <a:pPr>
              <a:buNone/>
            </a:pPr>
            <a:r>
              <a:rPr lang="en-US" altLang="zh-CN" dirty="0" smtClean="0">
                <a:solidFill>
                  <a:schemeClr val="bg1">
                    <a:lumMod val="50000"/>
                  </a:schemeClr>
                </a:solidFill>
                <a:latin typeface="Comic Sans MS" pitchFamily="66" charset="0"/>
              </a:rPr>
              <a:t>    /* Insert the following assembly code:</a:t>
            </a:r>
          </a:p>
          <a:p>
            <a:pPr>
              <a:buNone/>
            </a:pPr>
            <a:r>
              <a:rPr lang="en-US" altLang="zh-CN" dirty="0" smtClean="0">
                <a:solidFill>
                  <a:schemeClr val="bg1">
                    <a:lumMod val="50000"/>
                  </a:schemeClr>
                </a:solidFill>
                <a:latin typeface="Comic Sans MS" pitchFamily="66" charset="0"/>
              </a:rPr>
              <a:t>         pushl </a:t>
            </a:r>
            <a:r>
              <a:rPr lang="en-US" altLang="zh-CN" dirty="0" smtClean="0">
                <a:solidFill>
                  <a:srgbClr val="0070C0"/>
                </a:solidFill>
                <a:latin typeface="Comic Sans MS" pitchFamily="66" charset="0"/>
              </a:rPr>
              <a:t>tval</a:t>
            </a:r>
            <a:r>
              <a:rPr lang="en-US" altLang="zh-CN" dirty="0" smtClean="0">
                <a:solidFill>
                  <a:schemeClr val="bg1">
                    <a:lumMod val="50000"/>
                  </a:schemeClr>
                </a:solidFill>
                <a:latin typeface="Comic Sans MS" pitchFamily="66" charset="0"/>
              </a:rPr>
              <a:t>               # save tval on stack</a:t>
            </a:r>
          </a:p>
          <a:p>
            <a:pPr>
              <a:buNone/>
            </a:pPr>
            <a:r>
              <a:rPr lang="en-US" altLang="zh-CN" dirty="0" smtClean="0">
                <a:solidFill>
                  <a:schemeClr val="bg1">
                    <a:lumMod val="50000"/>
                  </a:schemeClr>
                </a:solidFill>
                <a:latin typeface="Comic Sans MS" pitchFamily="66" charset="0"/>
              </a:rPr>
              <a:t>         movl  %esp, %edx  # save stack pointer</a:t>
            </a:r>
          </a:p>
          <a:p>
            <a:pPr>
              <a:buNone/>
            </a:pPr>
            <a:r>
              <a:rPr lang="en-US" altLang="zh-CN" dirty="0" smtClean="0">
                <a:solidFill>
                  <a:schemeClr val="bg1">
                    <a:lumMod val="50000"/>
                  </a:schemeClr>
                </a:solidFill>
                <a:latin typeface="Comic Sans MS" pitchFamily="66" charset="0"/>
              </a:rPr>
              <a:t>         popl   %esp            # pop to stack pointer</a:t>
            </a:r>
          </a:p>
          <a:p>
            <a:pPr>
              <a:buNone/>
            </a:pPr>
            <a:r>
              <a:rPr lang="en-US" altLang="zh-CN" dirty="0" smtClean="0">
                <a:solidFill>
                  <a:schemeClr val="accent2">
                    <a:lumMod val="60000"/>
                    <a:lumOff val="40000"/>
                  </a:schemeClr>
                </a:solidFill>
                <a:latin typeface="Comic Sans MS" pitchFamily="66" charset="0"/>
              </a:rPr>
              <a:t>         movl   %esp, rval    </a:t>
            </a:r>
            <a:r>
              <a:rPr lang="en-US" altLang="zh-CN" dirty="0" smtClean="0">
                <a:solidFill>
                  <a:schemeClr val="bg1">
                    <a:lumMod val="50000"/>
                  </a:schemeClr>
                </a:solidFill>
                <a:latin typeface="Comic Sans MS" pitchFamily="66" charset="0"/>
              </a:rPr>
              <a:t># set popped value as return value</a:t>
            </a:r>
          </a:p>
          <a:p>
            <a:pPr>
              <a:buNone/>
            </a:pPr>
            <a:r>
              <a:rPr lang="en-US" altLang="zh-CN" dirty="0" smtClean="0">
                <a:solidFill>
                  <a:schemeClr val="bg1">
                    <a:lumMod val="50000"/>
                  </a:schemeClr>
                </a:solidFill>
                <a:latin typeface="Comic Sans MS" pitchFamily="66" charset="0"/>
              </a:rPr>
              <a:t>         movl   %edx, %esp  # restore original stack pointer</a:t>
            </a:r>
          </a:p>
          <a:p>
            <a:pPr>
              <a:buNone/>
            </a:pPr>
            <a:r>
              <a:rPr lang="en-US" altLang="zh-CN" dirty="0" smtClean="0">
                <a:solidFill>
                  <a:schemeClr val="bg1">
                    <a:lumMod val="50000"/>
                  </a:schemeClr>
                </a:solidFill>
                <a:latin typeface="Comic Sans MS" pitchFamily="66" charset="0"/>
              </a:rPr>
              <a:t>    */</a:t>
            </a:r>
          </a:p>
          <a:p>
            <a:pPr>
              <a:buNone/>
            </a:pPr>
            <a:r>
              <a:rPr lang="en-US" altLang="zh-CN" dirty="0" smtClean="0">
                <a:latin typeface="Comic Sans MS" pitchFamily="66" charset="0"/>
              </a:rPr>
              <a:t>   …</a:t>
            </a:r>
          </a:p>
          <a:p>
            <a:pPr>
              <a:buNone/>
            </a:pPr>
            <a:r>
              <a:rPr lang="en-US" altLang="zh-CN" dirty="0" smtClean="0">
                <a:latin typeface="Comic Sans MS" pitchFamily="66" charset="0"/>
              </a:rPr>
              <a:t>   return rval;</a:t>
            </a:r>
          </a:p>
          <a:p>
            <a:pPr>
              <a:buNone/>
            </a:pPr>
            <a:r>
              <a:rPr lang="en-US" altLang="zh-CN" dirty="0" smtClean="0">
                <a:latin typeface="Comic Sans MS" pitchFamily="66" charset="0"/>
              </a:rPr>
              <a:t>}</a:t>
            </a:r>
          </a:p>
          <a:p>
            <a:pPr>
              <a:buNone/>
            </a:pPr>
            <a:r>
              <a:rPr lang="en-US" altLang="zh-CN" dirty="0" smtClean="0">
                <a:latin typeface="Comic Sans MS" pitchFamily="66" charset="0"/>
              </a:rPr>
              <a:t>     We find this function always returns </a:t>
            </a:r>
            <a:r>
              <a:rPr lang="en-US" altLang="zh-CN" dirty="0" smtClean="0">
                <a:solidFill>
                  <a:srgbClr val="0070C0"/>
                </a:solidFill>
                <a:latin typeface="Comic Sans MS" pitchFamily="66" charset="0"/>
              </a:rPr>
              <a:t>tval</a:t>
            </a:r>
            <a:r>
              <a:rPr lang="en-US" altLang="zh-CN" dirty="0" smtClean="0">
                <a:latin typeface="Comic Sans MS" pitchFamily="66" charset="0"/>
              </a:rPr>
              <a:t>, the value passed to it as its argument. What does this imply about the behavior of popl %esp ? What other Y86 instruction would have the exact same behavior?</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10</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2012/5/6</a:t>
            </a:fld>
            <a:endParaRPr lang="zh-CN" altLang="en-US"/>
          </a:p>
        </p:txBody>
      </p:sp>
      <p:sp>
        <p:nvSpPr>
          <p:cNvPr id="8" name="云形标注 7"/>
          <p:cNvSpPr/>
          <p:nvPr/>
        </p:nvSpPr>
        <p:spPr>
          <a:xfrm>
            <a:off x="2928926" y="3571876"/>
            <a:ext cx="5500726" cy="1500198"/>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smtClean="0">
                <a:solidFill>
                  <a:srgbClr val="FF0000"/>
                </a:solidFill>
                <a:latin typeface="Comic Sans MS" pitchFamily="66" charset="0"/>
              </a:rPr>
              <a:t>It implies that popl %esp set the stack pointer to the value read from memory. </a:t>
            </a:r>
          </a:p>
          <a:p>
            <a:r>
              <a:rPr lang="en-US" altLang="zh-CN" dirty="0" smtClean="0">
                <a:solidFill>
                  <a:srgbClr val="00B050"/>
                </a:solidFill>
                <a:latin typeface="Comic Sans MS" pitchFamily="66" charset="0"/>
              </a:rPr>
              <a:t> mrmovl 0(%esp), %esp</a:t>
            </a:r>
            <a:endParaRPr lang="zh-CN" altLang="en-US" dirty="0">
              <a:solidFill>
                <a:srgbClr val="00B05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Comic Sans MS" pitchFamily="66" charset="0"/>
              </a:rPr>
              <a:t>Outline</a:t>
            </a:r>
            <a:endParaRPr lang="zh-CN" altLang="en-US" dirty="0">
              <a:latin typeface="Comic Sans MS" pitchFamily="66" charset="0"/>
            </a:endParaRPr>
          </a:p>
        </p:txBody>
      </p:sp>
      <p:sp>
        <p:nvSpPr>
          <p:cNvPr id="3" name="内容占位符 2"/>
          <p:cNvSpPr>
            <a:spLocks noGrp="1"/>
          </p:cNvSpPr>
          <p:nvPr>
            <p:ph idx="1"/>
          </p:nvPr>
        </p:nvSpPr>
        <p:spPr>
          <a:xfrm>
            <a:off x="214282" y="1500174"/>
            <a:ext cx="8686800" cy="4525963"/>
          </a:xfrm>
        </p:spPr>
        <p:txBody>
          <a:bodyPr/>
          <a:lstStyle/>
          <a:p>
            <a:r>
              <a:rPr lang="en-US" altLang="zh-CN" dirty="0" smtClean="0">
                <a:latin typeface="Comic Sans MS" pitchFamily="66" charset="0"/>
              </a:rPr>
              <a:t>4.1 The Y86 Instruction Set Architecture</a:t>
            </a:r>
          </a:p>
          <a:p>
            <a:r>
              <a:rPr lang="en-US" altLang="zh-CN" dirty="0" smtClean="0">
                <a:solidFill>
                  <a:srgbClr val="FF0000"/>
                </a:solidFill>
                <a:latin typeface="Comic Sans MS" pitchFamily="66" charset="0"/>
              </a:rPr>
              <a:t>4.2 Logic Design and the HCL</a:t>
            </a:r>
          </a:p>
          <a:p>
            <a:r>
              <a:rPr lang="en-US" altLang="zh-CN" dirty="0" smtClean="0">
                <a:latin typeface="Comic Sans MS" pitchFamily="66" charset="0"/>
              </a:rPr>
              <a:t>4.3 Sequential Y86 Implementations</a:t>
            </a:r>
          </a:p>
          <a:p>
            <a:r>
              <a:rPr lang="en-US" altLang="zh-CN" dirty="0" smtClean="0">
                <a:latin typeface="Comic Sans MS" pitchFamily="66" charset="0"/>
              </a:rPr>
              <a:t>4.4 General Principles of Pipelining</a:t>
            </a:r>
          </a:p>
          <a:p>
            <a:r>
              <a:rPr lang="en-US" altLang="zh-CN" dirty="0" smtClean="0">
                <a:latin typeface="Comic Sans MS" pitchFamily="66" charset="0"/>
              </a:rPr>
              <a:t>4.5 Pipelined Y86 Implementations</a:t>
            </a:r>
          </a:p>
          <a:p>
            <a:r>
              <a:rPr lang="en-US" altLang="zh-CN" dirty="0" smtClean="0">
                <a:solidFill>
                  <a:schemeClr val="tx1">
                    <a:lumMod val="50000"/>
                    <a:lumOff val="50000"/>
                  </a:schemeClr>
                </a:solidFill>
                <a:latin typeface="Comic Sans MS" pitchFamily="66" charset="0"/>
              </a:rPr>
              <a:t>4.6 Summary</a:t>
            </a:r>
            <a:endParaRPr lang="zh-CN" altLang="en-US" dirty="0">
              <a:solidFill>
                <a:schemeClr val="tx1">
                  <a:lumMod val="50000"/>
                  <a:lumOff val="50000"/>
                </a:schemeClr>
              </a:solidFill>
              <a:latin typeface="Comic Sans MS" pitchFamily="66" charset="0"/>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11</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2012/5/6</a:t>
            </a:fld>
            <a:endParaRPr lang="zh-CN" alt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4.6 </a:t>
            </a:r>
            <a:r>
              <a:rPr lang="en-US" altLang="zh-CN" dirty="0" smtClean="0">
                <a:latin typeface="Comic Sans MS" pitchFamily="66" charset="0"/>
              </a:rPr>
              <a:t>(P273)</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Write an HCL expression for a signal </a:t>
            </a:r>
            <a:r>
              <a:rPr lang="en-US" altLang="zh-CN" dirty="0" smtClean="0">
                <a:solidFill>
                  <a:srgbClr val="0070C0"/>
                </a:solidFill>
                <a:latin typeface="Comic Sans MS" pitchFamily="66" charset="0"/>
              </a:rPr>
              <a:t>xor</a:t>
            </a:r>
            <a:r>
              <a:rPr lang="en-US" altLang="zh-CN" dirty="0" smtClean="0">
                <a:latin typeface="Comic Sans MS" pitchFamily="66" charset="0"/>
              </a:rPr>
              <a:t>, equal to the EXCLUSIVE-OR of inputs </a:t>
            </a:r>
            <a:r>
              <a:rPr lang="en-US" altLang="zh-CN" dirty="0" smtClean="0">
                <a:solidFill>
                  <a:srgbClr val="00B050"/>
                </a:solidFill>
                <a:latin typeface="Comic Sans MS" pitchFamily="66" charset="0"/>
              </a:rPr>
              <a:t>a</a:t>
            </a:r>
            <a:r>
              <a:rPr lang="en-US" altLang="zh-CN" dirty="0" smtClean="0">
                <a:latin typeface="Comic Sans MS" pitchFamily="66" charset="0"/>
              </a:rPr>
              <a:t> and </a:t>
            </a:r>
            <a:r>
              <a:rPr lang="en-US" altLang="zh-CN" dirty="0" smtClean="0">
                <a:solidFill>
                  <a:srgbClr val="00B050"/>
                </a:solidFill>
                <a:latin typeface="Comic Sans MS" pitchFamily="66" charset="0"/>
              </a:rPr>
              <a:t>b</a:t>
            </a:r>
            <a:r>
              <a:rPr lang="en-US" altLang="zh-CN" dirty="0" smtClean="0">
                <a:latin typeface="Comic Sans MS" pitchFamily="66" charset="0"/>
              </a:rPr>
              <a:t>. What is the relation between the signals </a:t>
            </a:r>
            <a:r>
              <a:rPr lang="en-US" altLang="zh-CN" dirty="0" smtClean="0">
                <a:solidFill>
                  <a:srgbClr val="0070C0"/>
                </a:solidFill>
                <a:latin typeface="Comic Sans MS" pitchFamily="66" charset="0"/>
              </a:rPr>
              <a:t>xor</a:t>
            </a:r>
            <a:r>
              <a:rPr lang="en-US" altLang="zh-CN" dirty="0" smtClean="0">
                <a:latin typeface="Comic Sans MS" pitchFamily="66" charset="0"/>
              </a:rPr>
              <a:t> and </a:t>
            </a:r>
            <a:r>
              <a:rPr lang="en-US" altLang="zh-CN" dirty="0" smtClean="0">
                <a:solidFill>
                  <a:srgbClr val="0070C0"/>
                </a:solidFill>
                <a:latin typeface="Comic Sans MS" pitchFamily="66" charset="0"/>
              </a:rPr>
              <a:t>eq</a:t>
            </a:r>
            <a:r>
              <a:rPr lang="en-US" altLang="zh-CN" dirty="0" smtClean="0">
                <a:latin typeface="Comic Sans MS" pitchFamily="66" charset="0"/>
              </a:rPr>
              <a:t> defined above ?</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12</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2012/5/6</a:t>
            </a:fld>
            <a:endParaRPr lang="zh-CN" altLang="en-US"/>
          </a:p>
        </p:txBody>
      </p:sp>
      <p:sp>
        <p:nvSpPr>
          <p:cNvPr id="7" name="矩形 6"/>
          <p:cNvSpPr/>
          <p:nvPr/>
        </p:nvSpPr>
        <p:spPr>
          <a:xfrm>
            <a:off x="928662" y="4857760"/>
            <a:ext cx="6858048" cy="7858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00B0F0"/>
                </a:solidFill>
              </a:rPr>
              <a:t>bool eq = !((a &amp;&amp; b) || (!a &amp;&amp; !b))  is it OK?</a:t>
            </a:r>
            <a:endParaRPr lang="zh-CN" altLang="en-US" sz="2800" dirty="0">
              <a:solidFill>
                <a:srgbClr val="00B0F0"/>
              </a:solidFill>
            </a:endParaRPr>
          </a:p>
        </p:txBody>
      </p:sp>
      <p:sp>
        <p:nvSpPr>
          <p:cNvPr id="8" name="矩形 7"/>
          <p:cNvSpPr/>
          <p:nvPr/>
        </p:nvSpPr>
        <p:spPr>
          <a:xfrm>
            <a:off x="928662" y="4143380"/>
            <a:ext cx="6858048" cy="7858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rPr>
              <a:t>bool eq = (!a &amp;&amp; b) || (a &amp;&amp; !b)</a:t>
            </a:r>
            <a:endParaRPr lang="zh-CN" altLang="en-US" sz="2800" dirty="0">
              <a:solidFill>
                <a:srgbClr val="FF0000"/>
              </a:solidFill>
            </a:endParaRPr>
          </a:p>
        </p:txBody>
      </p:sp>
      <p:sp>
        <p:nvSpPr>
          <p:cNvPr id="9" name="矩形 8"/>
          <p:cNvSpPr/>
          <p:nvPr/>
        </p:nvSpPr>
        <p:spPr>
          <a:xfrm>
            <a:off x="928662" y="5572140"/>
            <a:ext cx="6858048" cy="7858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00B050"/>
                </a:solidFill>
              </a:rPr>
              <a:t>The signals </a:t>
            </a:r>
            <a:r>
              <a:rPr lang="en-US" altLang="zh-CN" sz="2800" dirty="0" smtClean="0">
                <a:solidFill>
                  <a:srgbClr val="0070C0"/>
                </a:solidFill>
              </a:rPr>
              <a:t>eq</a:t>
            </a:r>
            <a:r>
              <a:rPr lang="en-US" altLang="zh-CN" sz="2800" dirty="0" smtClean="0">
                <a:solidFill>
                  <a:srgbClr val="00B050"/>
                </a:solidFill>
              </a:rPr>
              <a:t> and </a:t>
            </a:r>
            <a:r>
              <a:rPr lang="en-US" altLang="zh-CN" sz="2800" dirty="0" smtClean="0">
                <a:solidFill>
                  <a:srgbClr val="0070C0"/>
                </a:solidFill>
              </a:rPr>
              <a:t>xor</a:t>
            </a:r>
            <a:r>
              <a:rPr lang="en-US" altLang="zh-CN" sz="2800" dirty="0" smtClean="0">
                <a:solidFill>
                  <a:srgbClr val="00B050"/>
                </a:solidFill>
              </a:rPr>
              <a:t> will be complements of each other.</a:t>
            </a:r>
            <a:endParaRPr lang="zh-CN" altLang="en-US" sz="2800" dirty="0">
              <a:solidFill>
                <a:srgbClr val="00B05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4.7 </a:t>
            </a:r>
            <a:r>
              <a:rPr lang="en-US" altLang="zh-CN" dirty="0" smtClean="0">
                <a:latin typeface="Comic Sans MS" pitchFamily="66" charset="0"/>
              </a:rPr>
              <a:t>(P263)</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Suppose you want to implement a word-level equality circuit using the EXCLUSIVE-OR circuits from Practice Problem 4.6 rather than from bit-level equality circuits. Design such a circuit for a 32-bit word consisting of 32 bit-level EXCLUSIVE-OR circuits and two additional logic gates.</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13</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2012/5/6</a:t>
            </a:fld>
            <a:endParaRPr lang="zh-CN" altLang="en-US"/>
          </a:p>
        </p:txBody>
      </p:sp>
      <p:pic>
        <p:nvPicPr>
          <p:cNvPr id="1026" name="Picture 2"/>
          <p:cNvPicPr>
            <a:picLocks noChangeAspect="1" noChangeArrowheads="1"/>
          </p:cNvPicPr>
          <p:nvPr/>
        </p:nvPicPr>
        <p:blipFill>
          <a:blip r:embed="rId3"/>
          <a:srcRect/>
          <a:stretch>
            <a:fillRect/>
          </a:stretch>
        </p:blipFill>
        <p:spPr bwMode="auto">
          <a:xfrm>
            <a:off x="3929058" y="1643050"/>
            <a:ext cx="4533900" cy="39243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4.8 </a:t>
            </a:r>
            <a:r>
              <a:rPr lang="en-US" altLang="zh-CN" dirty="0" smtClean="0">
                <a:latin typeface="Comic Sans MS" pitchFamily="66" charset="0"/>
              </a:rPr>
              <a:t>(P277)</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Write HCL code describing a circuit that for word inputs A, B, and C selects the median of the three values. That is, the output equals the word lying between the minimum and maximum of the three inputs.</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14</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2012/5/6</a:t>
            </a:fld>
            <a:endParaRPr lang="zh-CN" altLang="en-US"/>
          </a:p>
        </p:txBody>
      </p:sp>
      <p:sp>
        <p:nvSpPr>
          <p:cNvPr id="7" name="矩形 6"/>
          <p:cNvSpPr/>
          <p:nvPr/>
        </p:nvSpPr>
        <p:spPr>
          <a:xfrm>
            <a:off x="1357290" y="4643446"/>
            <a:ext cx="5072098" cy="15716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int Med3 = [</a:t>
            </a:r>
          </a:p>
          <a:p>
            <a:r>
              <a:rPr lang="en-US" altLang="zh-CN" sz="2000" dirty="0" smtClean="0">
                <a:solidFill>
                  <a:srgbClr val="FF0000"/>
                </a:solidFill>
                <a:latin typeface="Comic Sans MS" pitchFamily="66" charset="0"/>
              </a:rPr>
              <a:t>           A &lt;= B &amp;&amp; B &lt;= C : B;</a:t>
            </a:r>
          </a:p>
          <a:p>
            <a:r>
              <a:rPr lang="en-US" altLang="zh-CN" sz="2000" dirty="0" smtClean="0">
                <a:solidFill>
                  <a:srgbClr val="FF0000"/>
                </a:solidFill>
                <a:latin typeface="Comic Sans MS" pitchFamily="66" charset="0"/>
              </a:rPr>
              <a:t>           B &lt;= A &amp;&amp; A &lt;= C : A;</a:t>
            </a:r>
          </a:p>
          <a:p>
            <a:r>
              <a:rPr lang="en-US" altLang="zh-CN" sz="2000" dirty="0" smtClean="0">
                <a:solidFill>
                  <a:srgbClr val="FF0000"/>
                </a:solidFill>
                <a:latin typeface="Comic Sans MS" pitchFamily="66" charset="0"/>
              </a:rPr>
              <a:t>           1                         : C:</a:t>
            </a:r>
          </a:p>
          <a:p>
            <a:r>
              <a:rPr lang="en-US" altLang="zh-CN" sz="2000" dirty="0" smtClean="0">
                <a:solidFill>
                  <a:srgbClr val="FF0000"/>
                </a:solidFill>
                <a:latin typeface="Comic Sans MS" pitchFamily="66" charset="0"/>
              </a:rPr>
              <a:t>];</a:t>
            </a:r>
            <a:endParaRPr lang="zh-CN" altLang="en-US" sz="2000" dirty="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Comic Sans MS" pitchFamily="66" charset="0"/>
              </a:rPr>
              <a:t>Outline</a:t>
            </a:r>
            <a:endParaRPr lang="zh-CN" altLang="en-US" dirty="0">
              <a:latin typeface="Comic Sans MS" pitchFamily="66" charset="0"/>
            </a:endParaRPr>
          </a:p>
        </p:txBody>
      </p:sp>
      <p:sp>
        <p:nvSpPr>
          <p:cNvPr id="3" name="内容占位符 2"/>
          <p:cNvSpPr>
            <a:spLocks noGrp="1"/>
          </p:cNvSpPr>
          <p:nvPr>
            <p:ph idx="1"/>
          </p:nvPr>
        </p:nvSpPr>
        <p:spPr>
          <a:xfrm>
            <a:off x="214282" y="1500174"/>
            <a:ext cx="8686800" cy="4525963"/>
          </a:xfrm>
        </p:spPr>
        <p:txBody>
          <a:bodyPr/>
          <a:lstStyle/>
          <a:p>
            <a:r>
              <a:rPr lang="en-US" altLang="zh-CN" dirty="0" smtClean="0">
                <a:latin typeface="Comic Sans MS" pitchFamily="66" charset="0"/>
              </a:rPr>
              <a:t>4.1 The Y86 Instruction Set Architecture</a:t>
            </a:r>
          </a:p>
          <a:p>
            <a:r>
              <a:rPr lang="en-US" altLang="zh-CN" dirty="0" smtClean="0">
                <a:latin typeface="Comic Sans MS" pitchFamily="66" charset="0"/>
              </a:rPr>
              <a:t>4.2 Logic Design and the HCL</a:t>
            </a:r>
          </a:p>
          <a:p>
            <a:r>
              <a:rPr lang="en-US" altLang="zh-CN" dirty="0" smtClean="0">
                <a:solidFill>
                  <a:srgbClr val="FF0000"/>
                </a:solidFill>
                <a:latin typeface="Comic Sans MS" pitchFamily="66" charset="0"/>
              </a:rPr>
              <a:t>4.3 Sequential Y86 Implementations</a:t>
            </a:r>
          </a:p>
          <a:p>
            <a:r>
              <a:rPr lang="en-US" altLang="zh-CN" dirty="0" smtClean="0">
                <a:latin typeface="Comic Sans MS" pitchFamily="66" charset="0"/>
              </a:rPr>
              <a:t>4.4 General Principles of Pipelining</a:t>
            </a:r>
          </a:p>
          <a:p>
            <a:r>
              <a:rPr lang="en-US" altLang="zh-CN" dirty="0" smtClean="0">
                <a:latin typeface="Comic Sans MS" pitchFamily="66" charset="0"/>
              </a:rPr>
              <a:t>4.5 Pipelined Y86 Implementations</a:t>
            </a:r>
          </a:p>
          <a:p>
            <a:r>
              <a:rPr lang="en-US" altLang="zh-CN" dirty="0" smtClean="0">
                <a:solidFill>
                  <a:schemeClr val="tx1">
                    <a:lumMod val="50000"/>
                    <a:lumOff val="50000"/>
                  </a:schemeClr>
                </a:solidFill>
                <a:latin typeface="Comic Sans MS" pitchFamily="66" charset="0"/>
              </a:rPr>
              <a:t>4.6 Summary</a:t>
            </a:r>
            <a:endParaRPr lang="zh-CN" altLang="en-US" dirty="0">
              <a:solidFill>
                <a:schemeClr val="tx1">
                  <a:lumMod val="50000"/>
                  <a:lumOff val="50000"/>
                </a:schemeClr>
              </a:solidFill>
              <a:latin typeface="Comic Sans MS" pitchFamily="66" charset="0"/>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15</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2012/5/6</a:t>
            </a:fld>
            <a:endParaRPr lang="zh-CN" alt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5143504" y="2786058"/>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rA: rB← M1[0x00f]=8:4 </a:t>
            </a:r>
            <a:endParaRPr lang="zh-CN" altLang="en-US" sz="2000" dirty="0">
              <a:latin typeface="Comic Sans MS" pitchFamily="66" charset="0"/>
            </a:endParaRPr>
          </a:p>
        </p:txBody>
      </p:sp>
      <p:sp>
        <p:nvSpPr>
          <p:cNvPr id="15" name="矩形 14"/>
          <p:cNvSpPr/>
          <p:nvPr/>
        </p:nvSpPr>
        <p:spPr>
          <a:xfrm>
            <a:off x="5143504" y="5643578"/>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PC          ← valP = 0x014</a:t>
            </a:r>
            <a:endParaRPr lang="zh-CN" altLang="en-US" sz="2000" dirty="0">
              <a:latin typeface="Comic Sans MS" pitchFamily="66" charset="0"/>
            </a:endParaRPr>
          </a:p>
        </p:txBody>
      </p:sp>
      <p:sp>
        <p:nvSpPr>
          <p:cNvPr id="14" name="矩形 13"/>
          <p:cNvSpPr/>
          <p:nvPr/>
        </p:nvSpPr>
        <p:spPr>
          <a:xfrm>
            <a:off x="5143504" y="5143512"/>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R[%esp]  ← valE = 128</a:t>
            </a:r>
            <a:endParaRPr lang="zh-CN" altLang="en-US" sz="2000" dirty="0">
              <a:latin typeface="Comic Sans MS" pitchFamily="66" charset="0"/>
            </a:endParaRPr>
          </a:p>
        </p:txBody>
      </p:sp>
      <p:sp>
        <p:nvSpPr>
          <p:cNvPr id="13" name="矩形 12"/>
          <p:cNvSpPr/>
          <p:nvPr/>
        </p:nvSpPr>
        <p:spPr>
          <a:xfrm>
            <a:off x="5143504" y="4214818"/>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valE   ← 0 + 128 = 128</a:t>
            </a:r>
            <a:endParaRPr lang="zh-CN" altLang="en-US" sz="2000" dirty="0">
              <a:latin typeface="Comic Sans MS" pitchFamily="66" charset="0"/>
            </a:endParaRPr>
          </a:p>
        </p:txBody>
      </p:sp>
      <p:sp>
        <p:nvSpPr>
          <p:cNvPr id="12" name="矩形 11"/>
          <p:cNvSpPr/>
          <p:nvPr/>
        </p:nvSpPr>
        <p:spPr>
          <a:xfrm>
            <a:off x="5143504" y="3429000"/>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valP   ← 0x00e + 6 = 0x014</a:t>
            </a:r>
            <a:endParaRPr lang="zh-CN" altLang="en-US" sz="2000" dirty="0">
              <a:latin typeface="Comic Sans MS" pitchFamily="66" charset="0"/>
            </a:endParaRPr>
          </a:p>
        </p:txBody>
      </p:sp>
      <p:sp>
        <p:nvSpPr>
          <p:cNvPr id="11" name="矩形 10"/>
          <p:cNvSpPr/>
          <p:nvPr/>
        </p:nvSpPr>
        <p:spPr>
          <a:xfrm>
            <a:off x="5143504" y="3143248"/>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valC   ← M4[0x010]=128 </a:t>
            </a:r>
            <a:endParaRPr lang="zh-CN" altLang="en-US" sz="2000" dirty="0">
              <a:latin typeface="Comic Sans MS" pitchFamily="66" charset="0"/>
            </a:endParaRPr>
          </a:p>
        </p:txBody>
      </p:sp>
      <p:sp>
        <p:nvSpPr>
          <p:cNvPr id="9" name="矩形 8"/>
          <p:cNvSpPr/>
          <p:nvPr/>
        </p:nvSpPr>
        <p:spPr>
          <a:xfrm>
            <a:off x="5143504" y="2428868"/>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icode: ifun← M1[0x00e]=3:0 </a:t>
            </a:r>
            <a:endParaRPr lang="zh-CN" altLang="en-US" sz="2000" dirty="0">
              <a:latin typeface="Comic Sans MS" pitchFamily="66" charset="0"/>
            </a:endParaRPr>
          </a:p>
        </p:txBody>
      </p:sp>
      <p:sp>
        <p:nvSpPr>
          <p:cNvPr id="8" name="矩形 7"/>
          <p:cNvSpPr/>
          <p:nvPr/>
        </p:nvSpPr>
        <p:spPr>
          <a:xfrm>
            <a:off x="5143504" y="1928802"/>
            <a:ext cx="2571768"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latin typeface="Comic Sans MS" pitchFamily="66" charset="0"/>
              </a:rPr>
              <a:t> </a:t>
            </a:r>
            <a:r>
              <a:rPr lang="en-US" altLang="zh-CN" sz="2000" dirty="0" smtClean="0">
                <a:solidFill>
                  <a:srgbClr val="FF0000"/>
                </a:solidFill>
                <a:latin typeface="Comic Sans MS" pitchFamily="66" charset="0"/>
              </a:rPr>
              <a:t>irmovl $128, %esp</a:t>
            </a:r>
            <a:endParaRPr lang="zh-CN" altLang="en-US" sz="2000" dirty="0">
              <a:latin typeface="Comic Sans MS" pitchFamily="66" charset="0"/>
            </a:endParaRPr>
          </a:p>
        </p:txBody>
      </p:sp>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4.9 </a:t>
            </a:r>
            <a:r>
              <a:rPr lang="en-US" altLang="zh-CN" dirty="0" smtClean="0">
                <a:latin typeface="Comic Sans MS" pitchFamily="66" charset="0"/>
              </a:rPr>
              <a:t>(P285)</a:t>
            </a:r>
            <a:endParaRPr lang="zh-CN" altLang="en-US" dirty="0">
              <a:latin typeface="Comic Sans MS" pitchFamily="66" charset="0"/>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16</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2012/5/6</a:t>
            </a:fld>
            <a:endParaRPr lang="zh-CN" altLang="en-US"/>
          </a:p>
        </p:txBody>
      </p:sp>
      <p:graphicFrame>
        <p:nvGraphicFramePr>
          <p:cNvPr id="7" name="表格 6"/>
          <p:cNvGraphicFramePr>
            <a:graphicFrameLocks noGrp="1"/>
          </p:cNvGraphicFramePr>
          <p:nvPr/>
        </p:nvGraphicFramePr>
        <p:xfrm>
          <a:off x="857224" y="1357298"/>
          <a:ext cx="7858179" cy="4781733"/>
        </p:xfrm>
        <a:graphic>
          <a:graphicData uri="http://schemas.openxmlformats.org/drawingml/2006/table">
            <a:tbl>
              <a:tblPr firstRow="1" bandRow="1">
                <a:tableStyleId>{BC89EF96-8CEA-46FF-86C4-4CE0E7609802}</a:tableStyleId>
              </a:tblPr>
              <a:tblGrid>
                <a:gridCol w="1714512"/>
                <a:gridCol w="2571768"/>
                <a:gridCol w="3571899"/>
              </a:tblGrid>
              <a:tr h="533137">
                <a:tc rowSpan="2">
                  <a:txBody>
                    <a:bodyPr/>
                    <a:lstStyle/>
                    <a:p>
                      <a:r>
                        <a:rPr lang="en-US" altLang="zh-CN" sz="2000" dirty="0" smtClean="0">
                          <a:latin typeface="Comic Sans MS" pitchFamily="66" charset="0"/>
                        </a:rPr>
                        <a:t>Stage</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Generic</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Specific</a:t>
                      </a:r>
                      <a:endParaRPr lang="zh-CN" altLang="en-US" sz="2000" dirty="0">
                        <a:latin typeface="Comic Sans MS" pitchFamily="66" charset="0"/>
                      </a:endParaRPr>
                    </a:p>
                  </a:txBody>
                  <a:tcPr/>
                </a:tc>
              </a:tr>
              <a:tr h="533137">
                <a:tc vMerge="1">
                  <a:txBody>
                    <a:bodyPr/>
                    <a:lstStyle/>
                    <a:p>
                      <a:endParaRPr lang="zh-CN" altLang="en-US" sz="2000" dirty="0">
                        <a:latin typeface="Comic Sans MS" pitchFamily="66" charset="0"/>
                      </a:endParaRPr>
                    </a:p>
                  </a:txBody>
                  <a:tcPr/>
                </a:tc>
                <a:tc>
                  <a:txBody>
                    <a:bodyPr/>
                    <a:lstStyle/>
                    <a:p>
                      <a:r>
                        <a:rPr lang="en-US" altLang="zh-CN" sz="2000" dirty="0" smtClean="0">
                          <a:latin typeface="Comic Sans MS" pitchFamily="66" charset="0"/>
                        </a:rPr>
                        <a:t> irmovl V, rB</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r h="943244">
                <a:tc>
                  <a:txBody>
                    <a:bodyPr/>
                    <a:lstStyle/>
                    <a:p>
                      <a:r>
                        <a:rPr lang="en-US" altLang="zh-CN" sz="2000" dirty="0" smtClean="0">
                          <a:latin typeface="Comic Sans MS" pitchFamily="66" charset="0"/>
                        </a:rPr>
                        <a:t>Fetch</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icode:ifun←M1[PC]</a:t>
                      </a:r>
                    </a:p>
                    <a:p>
                      <a:r>
                        <a:rPr lang="en-US" altLang="zh-CN" sz="2000" dirty="0" smtClean="0">
                          <a:latin typeface="Comic Sans MS" pitchFamily="66" charset="0"/>
                        </a:rPr>
                        <a:t>rA:rB</a:t>
                      </a:r>
                      <a:r>
                        <a:rPr lang="en-US" altLang="zh-CN" sz="2000" baseline="0" dirty="0" smtClean="0">
                          <a:latin typeface="Comic Sans MS" pitchFamily="66" charset="0"/>
                        </a:rPr>
                        <a:t> </a:t>
                      </a:r>
                      <a:r>
                        <a:rPr lang="en-US" altLang="zh-CN" sz="2000" dirty="0" smtClean="0">
                          <a:latin typeface="Comic Sans MS" pitchFamily="66" charset="0"/>
                        </a:rPr>
                        <a:t>← M1[PC+1]</a:t>
                      </a:r>
                    </a:p>
                    <a:p>
                      <a:r>
                        <a:rPr lang="en-US" altLang="zh-CN" sz="2000" dirty="0" smtClean="0">
                          <a:latin typeface="Comic Sans MS" pitchFamily="66" charset="0"/>
                        </a:rPr>
                        <a:t>valC   ← M4[PC+2]</a:t>
                      </a:r>
                    </a:p>
                    <a:p>
                      <a:r>
                        <a:rPr lang="en-US" altLang="zh-CN" sz="2000" dirty="0" smtClean="0">
                          <a:latin typeface="Comic Sans MS" pitchFamily="66" charset="0"/>
                        </a:rPr>
                        <a:t>valP   ← PC +6</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r h="409168">
                <a:tc>
                  <a:txBody>
                    <a:bodyPr/>
                    <a:lstStyle/>
                    <a:p>
                      <a:r>
                        <a:rPr lang="en-US" altLang="zh-CN" sz="2000" dirty="0" smtClean="0">
                          <a:latin typeface="Comic Sans MS" pitchFamily="66" charset="0"/>
                        </a:rPr>
                        <a:t>Decode </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r h="533137">
                <a:tc>
                  <a:txBody>
                    <a:bodyPr/>
                    <a:lstStyle/>
                    <a:p>
                      <a:r>
                        <a:rPr lang="en-US" altLang="zh-CN" sz="2000" dirty="0" smtClean="0">
                          <a:latin typeface="Comic Sans MS" pitchFamily="66" charset="0"/>
                        </a:rPr>
                        <a:t>Execute</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valE ← 0 + valC</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a:t>
                      </a:r>
                      <a:endParaRPr lang="zh-CN" altLang="en-US" sz="2000" dirty="0">
                        <a:latin typeface="Comic Sans MS" pitchFamily="66" charset="0"/>
                      </a:endParaRPr>
                    </a:p>
                  </a:txBody>
                  <a:tcPr/>
                </a:tc>
              </a:tr>
              <a:tr h="395557">
                <a:tc>
                  <a:txBody>
                    <a:bodyPr/>
                    <a:lstStyle/>
                    <a:p>
                      <a:r>
                        <a:rPr lang="en-US" altLang="zh-CN" sz="2000" dirty="0" smtClean="0">
                          <a:latin typeface="Comic Sans MS" pitchFamily="66" charset="0"/>
                        </a:rPr>
                        <a:t>Memory</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r h="533137">
                <a:tc>
                  <a:txBody>
                    <a:bodyPr/>
                    <a:lstStyle/>
                    <a:p>
                      <a:r>
                        <a:rPr lang="en-US" altLang="zh-CN" sz="2000" dirty="0" smtClean="0">
                          <a:latin typeface="Comic Sans MS" pitchFamily="66" charset="0"/>
                        </a:rPr>
                        <a:t>Write back</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R[rB] ← valE</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r h="533137">
                <a:tc>
                  <a:txBody>
                    <a:bodyPr/>
                    <a:lstStyle/>
                    <a:p>
                      <a:r>
                        <a:rPr lang="en-US" altLang="zh-CN" sz="2000" dirty="0" smtClean="0">
                          <a:latin typeface="Comic Sans MS" pitchFamily="66" charset="0"/>
                        </a:rPr>
                        <a:t>PC update</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PC</a:t>
                      </a:r>
                      <a:r>
                        <a:rPr lang="en-US" altLang="zh-CN" sz="2000" baseline="0" dirty="0" smtClean="0">
                          <a:latin typeface="Comic Sans MS" pitchFamily="66" charset="0"/>
                        </a:rPr>
                        <a:t>     </a:t>
                      </a:r>
                      <a:r>
                        <a:rPr lang="en-US" altLang="zh-CN" sz="2000" dirty="0" smtClean="0">
                          <a:latin typeface="Comic Sans MS" pitchFamily="66" charset="0"/>
                        </a:rPr>
                        <a:t>← valP</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ox(i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ox(i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ox(in)">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ox(in)">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4" grpId="0" animBg="1"/>
      <p:bldP spid="13" grpId="0" animBg="1"/>
      <p:bldP spid="12" grpId="0" animBg="1"/>
      <p:bldP spid="11" grpId="0" animBg="1"/>
      <p:bldP spid="9"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5143504" y="5929330"/>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PC          ← valP = 0x01E</a:t>
            </a:r>
            <a:endParaRPr lang="zh-CN" altLang="en-US" sz="2000" dirty="0">
              <a:latin typeface="Comic Sans MS" pitchFamily="66" charset="0"/>
            </a:endParaRPr>
          </a:p>
        </p:txBody>
      </p:sp>
      <p:sp>
        <p:nvSpPr>
          <p:cNvPr id="19" name="矩形 18"/>
          <p:cNvSpPr/>
          <p:nvPr/>
        </p:nvSpPr>
        <p:spPr>
          <a:xfrm>
            <a:off x="5143504" y="5500702"/>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R[%eax]  ← valM = 9</a:t>
            </a:r>
            <a:endParaRPr lang="zh-CN" altLang="en-US" sz="2000" dirty="0">
              <a:latin typeface="Comic Sans MS" pitchFamily="66" charset="0"/>
            </a:endParaRPr>
          </a:p>
        </p:txBody>
      </p:sp>
      <p:sp>
        <p:nvSpPr>
          <p:cNvPr id="14" name="矩形 13"/>
          <p:cNvSpPr/>
          <p:nvPr/>
        </p:nvSpPr>
        <p:spPr>
          <a:xfrm>
            <a:off x="5143504" y="5143512"/>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R[%esp]  ← valE = 128</a:t>
            </a:r>
            <a:endParaRPr lang="zh-CN" altLang="en-US" sz="2000" dirty="0">
              <a:latin typeface="Comic Sans MS" pitchFamily="66" charset="0"/>
            </a:endParaRPr>
          </a:p>
        </p:txBody>
      </p:sp>
      <p:sp>
        <p:nvSpPr>
          <p:cNvPr id="18" name="矩形 17"/>
          <p:cNvSpPr/>
          <p:nvPr/>
        </p:nvSpPr>
        <p:spPr>
          <a:xfrm>
            <a:off x="5143504" y="4714884"/>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valM   ← M4[124]= 9</a:t>
            </a:r>
            <a:endParaRPr lang="zh-CN" altLang="en-US" sz="2000" dirty="0">
              <a:latin typeface="Comic Sans MS" pitchFamily="66" charset="0"/>
            </a:endParaRPr>
          </a:p>
        </p:txBody>
      </p:sp>
      <p:sp>
        <p:nvSpPr>
          <p:cNvPr id="13" name="矩形 12"/>
          <p:cNvSpPr/>
          <p:nvPr/>
        </p:nvSpPr>
        <p:spPr>
          <a:xfrm>
            <a:off x="5143504" y="4214818"/>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valE   ← 124 + 4 = 128</a:t>
            </a:r>
            <a:endParaRPr lang="zh-CN" altLang="en-US" sz="2000" dirty="0">
              <a:latin typeface="Comic Sans MS" pitchFamily="66" charset="0"/>
            </a:endParaRPr>
          </a:p>
        </p:txBody>
      </p:sp>
      <p:sp>
        <p:nvSpPr>
          <p:cNvPr id="17" name="矩形 16"/>
          <p:cNvSpPr/>
          <p:nvPr/>
        </p:nvSpPr>
        <p:spPr>
          <a:xfrm>
            <a:off x="5143504" y="3857628"/>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valB   ← R[%esp] = 124</a:t>
            </a:r>
            <a:endParaRPr lang="zh-CN" altLang="en-US" sz="2000" dirty="0">
              <a:latin typeface="Comic Sans MS" pitchFamily="66" charset="0"/>
            </a:endParaRPr>
          </a:p>
        </p:txBody>
      </p:sp>
      <p:sp>
        <p:nvSpPr>
          <p:cNvPr id="16" name="矩形 15"/>
          <p:cNvSpPr/>
          <p:nvPr/>
        </p:nvSpPr>
        <p:spPr>
          <a:xfrm>
            <a:off x="5143504" y="3500438"/>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valA   ← R[%esp] = 124</a:t>
            </a:r>
            <a:endParaRPr lang="zh-CN" altLang="en-US" sz="2000" dirty="0">
              <a:latin typeface="Comic Sans MS" pitchFamily="66" charset="0"/>
            </a:endParaRPr>
          </a:p>
        </p:txBody>
      </p:sp>
      <p:sp>
        <p:nvSpPr>
          <p:cNvPr id="12" name="矩形 11"/>
          <p:cNvSpPr/>
          <p:nvPr/>
        </p:nvSpPr>
        <p:spPr>
          <a:xfrm>
            <a:off x="5143504" y="3143248"/>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valP   ← 0x01C + 2 = 0x01E</a:t>
            </a:r>
            <a:endParaRPr lang="zh-CN" altLang="en-US" sz="2000" dirty="0">
              <a:latin typeface="Comic Sans MS" pitchFamily="66" charset="0"/>
            </a:endParaRPr>
          </a:p>
        </p:txBody>
      </p:sp>
      <p:sp>
        <p:nvSpPr>
          <p:cNvPr id="10" name="矩形 9"/>
          <p:cNvSpPr/>
          <p:nvPr/>
        </p:nvSpPr>
        <p:spPr>
          <a:xfrm>
            <a:off x="5143504" y="2786058"/>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rA: rB← M1[0x01D]=0:8 </a:t>
            </a:r>
            <a:endParaRPr lang="zh-CN" altLang="en-US" sz="2000" dirty="0">
              <a:latin typeface="Comic Sans MS" pitchFamily="66" charset="0"/>
            </a:endParaRPr>
          </a:p>
        </p:txBody>
      </p:sp>
      <p:sp>
        <p:nvSpPr>
          <p:cNvPr id="9" name="矩形 8"/>
          <p:cNvSpPr/>
          <p:nvPr/>
        </p:nvSpPr>
        <p:spPr>
          <a:xfrm>
            <a:off x="5143504" y="2428868"/>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icode: ifun← M1[0x01C]=b:0 </a:t>
            </a:r>
            <a:endParaRPr lang="zh-CN" altLang="en-US" sz="2000" dirty="0">
              <a:latin typeface="Comic Sans MS" pitchFamily="66" charset="0"/>
            </a:endParaRPr>
          </a:p>
        </p:txBody>
      </p:sp>
      <p:sp>
        <p:nvSpPr>
          <p:cNvPr id="8" name="矩形 7"/>
          <p:cNvSpPr/>
          <p:nvPr/>
        </p:nvSpPr>
        <p:spPr>
          <a:xfrm>
            <a:off x="5143504" y="1928802"/>
            <a:ext cx="2571768"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latin typeface="Comic Sans MS" pitchFamily="66" charset="0"/>
              </a:rPr>
              <a:t> </a:t>
            </a:r>
            <a:r>
              <a:rPr lang="en-US" altLang="zh-CN" sz="2000" dirty="0" smtClean="0">
                <a:solidFill>
                  <a:srgbClr val="FF0000"/>
                </a:solidFill>
                <a:latin typeface="Comic Sans MS" pitchFamily="66" charset="0"/>
              </a:rPr>
              <a:t>popl %eax</a:t>
            </a:r>
            <a:endParaRPr lang="zh-CN" altLang="en-US" sz="2000" dirty="0">
              <a:latin typeface="Comic Sans MS" pitchFamily="66" charset="0"/>
            </a:endParaRPr>
          </a:p>
        </p:txBody>
      </p:sp>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4.10 </a:t>
            </a:r>
            <a:r>
              <a:rPr lang="en-US" altLang="zh-CN" dirty="0" smtClean="0">
                <a:latin typeface="Comic Sans MS" pitchFamily="66" charset="0"/>
              </a:rPr>
              <a:t>(P288)</a:t>
            </a:r>
            <a:endParaRPr lang="zh-CN" altLang="en-US" dirty="0">
              <a:latin typeface="Comic Sans MS" pitchFamily="66" charset="0"/>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17</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graphicFrame>
        <p:nvGraphicFramePr>
          <p:cNvPr id="7" name="表格 6"/>
          <p:cNvGraphicFramePr>
            <a:graphicFrameLocks noGrp="1"/>
          </p:cNvGraphicFramePr>
          <p:nvPr/>
        </p:nvGraphicFramePr>
        <p:xfrm>
          <a:off x="857224" y="1357298"/>
          <a:ext cx="7858179" cy="5007734"/>
        </p:xfrm>
        <a:graphic>
          <a:graphicData uri="http://schemas.openxmlformats.org/drawingml/2006/table">
            <a:tbl>
              <a:tblPr firstRow="1" bandRow="1">
                <a:tableStyleId>{BC89EF96-8CEA-46FF-86C4-4CE0E7609802}</a:tableStyleId>
              </a:tblPr>
              <a:tblGrid>
                <a:gridCol w="1714512"/>
                <a:gridCol w="2571768"/>
                <a:gridCol w="3571899"/>
              </a:tblGrid>
              <a:tr h="533137">
                <a:tc rowSpan="2">
                  <a:txBody>
                    <a:bodyPr/>
                    <a:lstStyle/>
                    <a:p>
                      <a:r>
                        <a:rPr lang="en-US" altLang="zh-CN" sz="2000" dirty="0" smtClean="0">
                          <a:latin typeface="Comic Sans MS" pitchFamily="66" charset="0"/>
                        </a:rPr>
                        <a:t>Stage</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Generic</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Specific</a:t>
                      </a:r>
                      <a:endParaRPr lang="zh-CN" altLang="en-US" sz="2000" dirty="0">
                        <a:latin typeface="Comic Sans MS" pitchFamily="66" charset="0"/>
                      </a:endParaRPr>
                    </a:p>
                  </a:txBody>
                  <a:tcPr/>
                </a:tc>
              </a:tr>
              <a:tr h="533137">
                <a:tc vMerge="1">
                  <a:txBody>
                    <a:bodyPr/>
                    <a:lstStyle/>
                    <a:p>
                      <a:endParaRPr lang="zh-CN" altLang="en-US" sz="2000" dirty="0">
                        <a:latin typeface="Comic Sans MS" pitchFamily="66" charset="0"/>
                      </a:endParaRPr>
                    </a:p>
                  </a:txBody>
                  <a:tcPr/>
                </a:tc>
                <a:tc>
                  <a:txBody>
                    <a:bodyPr/>
                    <a:lstStyle/>
                    <a:p>
                      <a:r>
                        <a:rPr lang="en-US" altLang="zh-CN" sz="2000" dirty="0" smtClean="0">
                          <a:latin typeface="Comic Sans MS" pitchFamily="66" charset="0"/>
                        </a:rPr>
                        <a:t> popl</a:t>
                      </a:r>
                      <a:r>
                        <a:rPr lang="en-US" altLang="zh-CN" sz="2000" baseline="0" dirty="0" smtClean="0">
                          <a:latin typeface="Comic Sans MS" pitchFamily="66" charset="0"/>
                        </a:rPr>
                        <a:t> rA</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r h="1076866">
                <a:tc>
                  <a:txBody>
                    <a:bodyPr/>
                    <a:lstStyle/>
                    <a:p>
                      <a:r>
                        <a:rPr lang="en-US" altLang="zh-CN" sz="2000" dirty="0" smtClean="0">
                          <a:latin typeface="Comic Sans MS" pitchFamily="66" charset="0"/>
                        </a:rPr>
                        <a:t>Fetch</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icode:ifun←M1[PC]</a:t>
                      </a:r>
                    </a:p>
                    <a:p>
                      <a:r>
                        <a:rPr lang="en-US" altLang="zh-CN" sz="2000" dirty="0" smtClean="0">
                          <a:latin typeface="Comic Sans MS" pitchFamily="66" charset="0"/>
                        </a:rPr>
                        <a:t>rA:rB</a:t>
                      </a:r>
                      <a:r>
                        <a:rPr lang="en-US" altLang="zh-CN" sz="2000" baseline="0" dirty="0" smtClean="0">
                          <a:latin typeface="Comic Sans MS" pitchFamily="66" charset="0"/>
                        </a:rPr>
                        <a:t> </a:t>
                      </a:r>
                      <a:r>
                        <a:rPr lang="en-US" altLang="zh-CN" sz="2000" dirty="0" smtClean="0">
                          <a:latin typeface="Comic Sans MS" pitchFamily="66" charset="0"/>
                        </a:rPr>
                        <a:t>← M1[PC+1]</a:t>
                      </a:r>
                    </a:p>
                    <a:p>
                      <a:r>
                        <a:rPr lang="en-US" altLang="zh-CN" sz="2000" dirty="0" smtClean="0">
                          <a:latin typeface="Comic Sans MS" pitchFamily="66" charset="0"/>
                        </a:rPr>
                        <a:t>valP   ← PC +2</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r h="409168">
                <a:tc>
                  <a:txBody>
                    <a:bodyPr/>
                    <a:lstStyle/>
                    <a:p>
                      <a:r>
                        <a:rPr lang="en-US" altLang="zh-CN" sz="2000" dirty="0" smtClean="0">
                          <a:latin typeface="Comic Sans MS" pitchFamily="66" charset="0"/>
                        </a:rPr>
                        <a:t>Decode </a:t>
                      </a:r>
                      <a:endParaRPr lang="zh-CN" altLang="en-US" sz="2000" dirty="0">
                        <a:latin typeface="Comic Sans MS" pitchFamily="66" charset="0"/>
                      </a:endParaRPr>
                    </a:p>
                  </a:txBody>
                  <a:tcPr/>
                </a:tc>
                <a:tc>
                  <a:txBody>
                    <a:bodyPr/>
                    <a:lstStyle/>
                    <a:p>
                      <a:r>
                        <a:rPr lang="en-US" altLang="zh-CN" sz="2000" baseline="0" dirty="0" smtClean="0">
                          <a:latin typeface="Comic Sans MS" pitchFamily="66" charset="0"/>
                        </a:rPr>
                        <a:t> valA </a:t>
                      </a:r>
                      <a:r>
                        <a:rPr lang="en-US" altLang="zh-CN" sz="2000" dirty="0" smtClean="0">
                          <a:latin typeface="Comic Sans MS" pitchFamily="66" charset="0"/>
                        </a:rPr>
                        <a:t>← R[%esp]</a:t>
                      </a:r>
                    </a:p>
                    <a:p>
                      <a:r>
                        <a:rPr lang="en-US" altLang="zh-CN" sz="2000" dirty="0" smtClean="0">
                          <a:latin typeface="Comic Sans MS" pitchFamily="66" charset="0"/>
                        </a:rPr>
                        <a:t> valB</a:t>
                      </a:r>
                      <a:r>
                        <a:rPr lang="en-US" altLang="zh-CN" sz="2000" baseline="0" dirty="0" smtClean="0">
                          <a:latin typeface="Comic Sans MS" pitchFamily="66" charset="0"/>
                        </a:rPr>
                        <a:t> </a:t>
                      </a:r>
                      <a:r>
                        <a:rPr lang="en-US" altLang="zh-CN" sz="2000" dirty="0" smtClean="0">
                          <a:latin typeface="Comic Sans MS" pitchFamily="66" charset="0"/>
                        </a:rPr>
                        <a:t>← R[%esp]</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r h="533137">
                <a:tc>
                  <a:txBody>
                    <a:bodyPr/>
                    <a:lstStyle/>
                    <a:p>
                      <a:r>
                        <a:rPr lang="en-US" altLang="zh-CN" sz="2000" dirty="0" smtClean="0">
                          <a:latin typeface="Comic Sans MS" pitchFamily="66" charset="0"/>
                        </a:rPr>
                        <a:t>Execute</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valE ← valB</a:t>
                      </a:r>
                      <a:r>
                        <a:rPr lang="en-US" altLang="zh-CN" sz="2000" baseline="0" dirty="0" smtClean="0">
                          <a:latin typeface="Comic Sans MS" pitchFamily="66" charset="0"/>
                        </a:rPr>
                        <a:t> + 4</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a:t>
                      </a:r>
                      <a:endParaRPr lang="zh-CN" altLang="en-US" sz="2000" dirty="0">
                        <a:latin typeface="Comic Sans MS" pitchFamily="66" charset="0"/>
                      </a:endParaRPr>
                    </a:p>
                  </a:txBody>
                  <a:tcPr/>
                </a:tc>
              </a:tr>
              <a:tr h="395557">
                <a:tc>
                  <a:txBody>
                    <a:bodyPr/>
                    <a:lstStyle/>
                    <a:p>
                      <a:r>
                        <a:rPr lang="en-US" altLang="zh-CN" sz="2000" dirty="0" smtClean="0">
                          <a:latin typeface="Comic Sans MS" pitchFamily="66" charset="0"/>
                        </a:rPr>
                        <a:t>Memory</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valM ←  M4[valA]</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r h="533137">
                <a:tc>
                  <a:txBody>
                    <a:bodyPr/>
                    <a:lstStyle/>
                    <a:p>
                      <a:r>
                        <a:rPr lang="en-US" altLang="zh-CN" sz="2000" dirty="0" smtClean="0">
                          <a:latin typeface="Comic Sans MS" pitchFamily="66" charset="0"/>
                        </a:rPr>
                        <a:t>Write back</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R[%esp] ← valE</a:t>
                      </a:r>
                    </a:p>
                    <a:p>
                      <a:r>
                        <a:rPr lang="en-US" altLang="zh-CN" sz="2000" dirty="0" smtClean="0">
                          <a:latin typeface="Comic Sans MS" pitchFamily="66" charset="0"/>
                        </a:rPr>
                        <a:t> R[rB]     ← valM</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r h="533137">
                <a:tc>
                  <a:txBody>
                    <a:bodyPr/>
                    <a:lstStyle/>
                    <a:p>
                      <a:r>
                        <a:rPr lang="en-US" altLang="zh-CN" sz="2000" dirty="0" smtClean="0">
                          <a:latin typeface="Comic Sans MS" pitchFamily="66" charset="0"/>
                        </a:rPr>
                        <a:t>PC update</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PC</a:t>
                      </a:r>
                      <a:r>
                        <a:rPr lang="en-US" altLang="zh-CN" sz="2000" baseline="0" dirty="0" smtClean="0">
                          <a:latin typeface="Comic Sans MS" pitchFamily="66" charset="0"/>
                        </a:rPr>
                        <a:t>     </a:t>
                      </a:r>
                      <a:r>
                        <a:rPr lang="en-US" altLang="zh-CN" sz="2000" dirty="0" smtClean="0">
                          <a:latin typeface="Comic Sans MS" pitchFamily="66" charset="0"/>
                        </a:rPr>
                        <a:t>← valP</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bl>
          </a:graphicData>
        </a:graphic>
      </p:graphicFrame>
      <p:sp>
        <p:nvSpPr>
          <p:cNvPr id="20" name="云形标注 19"/>
          <p:cNvSpPr/>
          <p:nvPr/>
        </p:nvSpPr>
        <p:spPr>
          <a:xfrm>
            <a:off x="5357818" y="2143116"/>
            <a:ext cx="3786182" cy="1214446"/>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smtClean="0">
                <a:solidFill>
                  <a:srgbClr val="00B050"/>
                </a:solidFill>
                <a:latin typeface="Comic Sans MS" pitchFamily="66" charset="0"/>
              </a:rPr>
              <a:t>irmovl $128, %esp</a:t>
            </a:r>
          </a:p>
          <a:p>
            <a:r>
              <a:rPr lang="en-US" altLang="zh-CN" dirty="0" smtClean="0">
                <a:solidFill>
                  <a:srgbClr val="00B050"/>
                </a:solidFill>
                <a:latin typeface="Comic Sans MS" pitchFamily="66" charset="0"/>
              </a:rPr>
              <a:t>…</a:t>
            </a:r>
          </a:p>
          <a:p>
            <a:r>
              <a:rPr lang="en-US" altLang="zh-CN" dirty="0" smtClean="0">
                <a:solidFill>
                  <a:srgbClr val="00B050"/>
                </a:solidFill>
                <a:latin typeface="Comic Sans MS" pitchFamily="66" charset="0"/>
              </a:rPr>
              <a:t>pushl %edx  (</a:t>
            </a:r>
            <a:r>
              <a:rPr lang="en-US" altLang="zh-CN" dirty="0" smtClean="0">
                <a:solidFill>
                  <a:srgbClr val="FFC000"/>
                </a:solidFill>
                <a:latin typeface="Comic Sans MS" pitchFamily="66" charset="0"/>
              </a:rPr>
              <a:t>%edx=9</a:t>
            </a:r>
            <a:r>
              <a:rPr lang="en-US" altLang="zh-CN" dirty="0" smtClean="0">
                <a:solidFill>
                  <a:srgbClr val="00B050"/>
                </a:solidFill>
                <a:latin typeface="Comic Sans MS" pitchFamily="66" charset="0"/>
              </a:rPr>
              <a:t>)</a:t>
            </a:r>
            <a:endParaRPr lang="zh-CN" altLang="en-US" dirty="0">
              <a:solidFill>
                <a:srgbClr val="00B05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ox(i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ox(in)">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ox(in)">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ox(in)">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ox(in)">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ox(in)">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ox(in)">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box(in)">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box(in)">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xit" presetSubtype="4" fill="hold" grpId="1" nodeType="clickEffect">
                                  <p:stCondLst>
                                    <p:cond delay="0"/>
                                  </p:stCondLst>
                                  <p:childTnLst>
                                    <p:anim calcmode="lin" valueType="num">
                                      <p:cBhvr additive="base">
                                        <p:cTn id="66" dur="500"/>
                                        <p:tgtEl>
                                          <p:spTgt spid="20"/>
                                        </p:tgtEl>
                                        <p:attrNameLst>
                                          <p:attrName>ppt_x</p:attrName>
                                        </p:attrNameLst>
                                      </p:cBhvr>
                                      <p:tavLst>
                                        <p:tav tm="0">
                                          <p:val>
                                            <p:strVal val="ppt_x"/>
                                          </p:val>
                                        </p:tav>
                                        <p:tav tm="100000">
                                          <p:val>
                                            <p:strVal val="ppt_x"/>
                                          </p:val>
                                        </p:tav>
                                      </p:tavLst>
                                    </p:anim>
                                    <p:anim calcmode="lin" valueType="num">
                                      <p:cBhvr additive="base">
                                        <p:cTn id="67" dur="500"/>
                                        <p:tgtEl>
                                          <p:spTgt spid="20"/>
                                        </p:tgtEl>
                                        <p:attrNameLst>
                                          <p:attrName>ppt_y</p:attrName>
                                        </p:attrNameLst>
                                      </p:cBhvr>
                                      <p:tavLst>
                                        <p:tav tm="0">
                                          <p:val>
                                            <p:strVal val="ppt_y"/>
                                          </p:val>
                                        </p:tav>
                                        <p:tav tm="100000">
                                          <p:val>
                                            <p:strVal val="1+ppt_h/2"/>
                                          </p:val>
                                        </p:tav>
                                      </p:tavLst>
                                    </p:anim>
                                    <p:set>
                                      <p:cBhvr>
                                        <p:cTn id="68"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P spid="14" grpId="0" animBg="1"/>
      <p:bldP spid="18" grpId="0" animBg="1"/>
      <p:bldP spid="13" grpId="0" animBg="1"/>
      <p:bldP spid="17" grpId="0" animBg="1"/>
      <p:bldP spid="16" grpId="0" animBg="1"/>
      <p:bldP spid="12" grpId="0" animBg="1"/>
      <p:bldP spid="10" grpId="0" animBg="1"/>
      <p:bldP spid="9" grpId="0" animBg="1"/>
      <p:bldP spid="8" grpId="0" animBg="1"/>
      <p:bldP spid="20" grpId="0" animBg="1"/>
      <p:bldP spid="20"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4.11 </a:t>
            </a:r>
            <a:r>
              <a:rPr lang="en-US" altLang="zh-CN" dirty="0" smtClean="0">
                <a:latin typeface="Comic Sans MS" pitchFamily="66" charset="0"/>
              </a:rPr>
              <a:t>(P288)</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What would be the effect of the instruction </a:t>
            </a:r>
            <a:r>
              <a:rPr lang="en-US" altLang="zh-CN" dirty="0" smtClean="0">
                <a:solidFill>
                  <a:srgbClr val="0070C0"/>
                </a:solidFill>
                <a:latin typeface="Comic Sans MS" pitchFamily="66" charset="0"/>
              </a:rPr>
              <a:t>pushl %esp </a:t>
            </a:r>
            <a:r>
              <a:rPr lang="en-US" altLang="zh-CN" dirty="0" smtClean="0">
                <a:latin typeface="Comic Sans MS" pitchFamily="66" charset="0"/>
              </a:rPr>
              <a:t>according to the steps listed in Figure 4.18 (P284)? Does his conform to the desired behavior for Y86, as determined in Practice Problem 4.4 ? (</a:t>
            </a:r>
            <a:r>
              <a:rPr lang="en-US" altLang="zh-CN" dirty="0" smtClean="0">
                <a:solidFill>
                  <a:srgbClr val="00B050"/>
                </a:solidFill>
                <a:latin typeface="Comic Sans MS" pitchFamily="66" charset="0"/>
              </a:rPr>
              <a:t>old value</a:t>
            </a:r>
            <a:r>
              <a:rPr lang="en-US" altLang="zh-CN" dirty="0" smtClean="0">
                <a:latin typeface="Comic Sans MS" pitchFamily="66" charset="0"/>
              </a:rPr>
              <a:t>)</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18</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pic>
        <p:nvPicPr>
          <p:cNvPr id="2050" name="Picture 2"/>
          <p:cNvPicPr>
            <a:picLocks noChangeAspect="1" noChangeArrowheads="1"/>
          </p:cNvPicPr>
          <p:nvPr/>
        </p:nvPicPr>
        <p:blipFill>
          <a:blip r:embed="rId3"/>
          <a:srcRect/>
          <a:stretch>
            <a:fillRect/>
          </a:stretch>
        </p:blipFill>
        <p:spPr bwMode="auto">
          <a:xfrm>
            <a:off x="5857884" y="1714488"/>
            <a:ext cx="2838450" cy="4048125"/>
          </a:xfrm>
          <a:prstGeom prst="rect">
            <a:avLst/>
          </a:prstGeom>
          <a:noFill/>
          <a:ln w="9525">
            <a:noFill/>
            <a:miter lim="800000"/>
            <a:headEnd/>
            <a:tailEnd/>
          </a:ln>
          <a:effectLst/>
        </p:spPr>
      </p:pic>
      <p:sp>
        <p:nvSpPr>
          <p:cNvPr id="8" name="矩形 7"/>
          <p:cNvSpPr/>
          <p:nvPr/>
        </p:nvSpPr>
        <p:spPr>
          <a:xfrm>
            <a:off x="1000100" y="4857760"/>
            <a:ext cx="1643074" cy="6429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3200" dirty="0" smtClean="0">
                <a:solidFill>
                  <a:srgbClr val="FF0000"/>
                </a:solidFill>
                <a:latin typeface="Comic Sans MS" pitchFamily="66" charset="0"/>
              </a:rPr>
              <a:t>Yes</a:t>
            </a:r>
            <a:endParaRPr lang="zh-CN" altLang="en-US" sz="3200" dirty="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ox(in)">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4.12 </a:t>
            </a:r>
            <a:r>
              <a:rPr lang="en-US" altLang="zh-CN" dirty="0" smtClean="0">
                <a:latin typeface="Comic Sans MS" pitchFamily="66" charset="0"/>
              </a:rPr>
              <a:t>(P288)</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Assume the two register writes in the write-back stage for </a:t>
            </a:r>
            <a:r>
              <a:rPr lang="en-US" altLang="zh-CN" dirty="0" smtClean="0">
                <a:solidFill>
                  <a:srgbClr val="0070C0"/>
                </a:solidFill>
                <a:latin typeface="Comic Sans MS" pitchFamily="66" charset="0"/>
              </a:rPr>
              <a:t>popl </a:t>
            </a:r>
            <a:r>
              <a:rPr lang="en-US" altLang="zh-CN" dirty="0" smtClean="0">
                <a:latin typeface="Comic Sans MS" pitchFamily="66" charset="0"/>
              </a:rPr>
              <a:t>occur in the order listed in Figure 4.18. What would be the effect of executing </a:t>
            </a:r>
            <a:r>
              <a:rPr lang="en-US" altLang="zh-CN" dirty="0" smtClean="0">
                <a:solidFill>
                  <a:srgbClr val="0070C0"/>
                </a:solidFill>
                <a:latin typeface="Comic Sans MS" pitchFamily="66" charset="0"/>
              </a:rPr>
              <a:t>popl %esp </a:t>
            </a:r>
            <a:r>
              <a:rPr lang="en-US" altLang="zh-CN" dirty="0" smtClean="0">
                <a:latin typeface="Comic Sans MS" pitchFamily="66" charset="0"/>
              </a:rPr>
              <a:t>? Does this conform to the desired behavior for Y86, as determined in Practice Problem 4.5? </a:t>
            </a:r>
          </a:p>
          <a:p>
            <a:pPr>
              <a:buNone/>
            </a:pPr>
            <a:r>
              <a:rPr lang="en-US" altLang="zh-CN" dirty="0" smtClean="0">
                <a:latin typeface="Comic Sans MS" pitchFamily="66" charset="0"/>
              </a:rPr>
              <a:t>   </a:t>
            </a:r>
            <a:r>
              <a:rPr lang="en-US" altLang="zh-CN" dirty="0" smtClean="0">
                <a:solidFill>
                  <a:srgbClr val="00B050"/>
                </a:solidFill>
                <a:latin typeface="Comic Sans MS" pitchFamily="66" charset="0"/>
              </a:rPr>
              <a:t>mrmovl 0(%esp), %esp</a:t>
            </a:r>
            <a:endParaRPr lang="en-US" altLang="zh-CN" dirty="0" smtClean="0">
              <a:latin typeface="Comic Sans MS" pitchFamily="66" charset="0"/>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19</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pic>
        <p:nvPicPr>
          <p:cNvPr id="3074" name="Picture 2"/>
          <p:cNvPicPr>
            <a:picLocks noChangeAspect="1" noChangeArrowheads="1"/>
          </p:cNvPicPr>
          <p:nvPr/>
        </p:nvPicPr>
        <p:blipFill>
          <a:blip r:embed="rId3"/>
          <a:srcRect/>
          <a:stretch>
            <a:fillRect/>
          </a:stretch>
        </p:blipFill>
        <p:spPr bwMode="auto">
          <a:xfrm>
            <a:off x="6000760" y="1571612"/>
            <a:ext cx="2838450" cy="4067175"/>
          </a:xfrm>
          <a:prstGeom prst="rect">
            <a:avLst/>
          </a:prstGeom>
          <a:noFill/>
          <a:ln w="9525">
            <a:noFill/>
            <a:miter lim="800000"/>
            <a:headEnd/>
            <a:tailEnd/>
          </a:ln>
          <a:effectLst/>
        </p:spPr>
      </p:pic>
      <p:sp>
        <p:nvSpPr>
          <p:cNvPr id="7" name="矩形 6"/>
          <p:cNvSpPr/>
          <p:nvPr/>
        </p:nvSpPr>
        <p:spPr>
          <a:xfrm>
            <a:off x="1000100" y="5643578"/>
            <a:ext cx="2000264" cy="6429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3200" dirty="0" smtClean="0">
                <a:solidFill>
                  <a:srgbClr val="FF0000"/>
                </a:solidFill>
                <a:latin typeface="Comic Sans MS" pitchFamily="66" charset="0"/>
              </a:rPr>
              <a:t>Yes</a:t>
            </a:r>
            <a:endParaRPr lang="zh-CN" altLang="en-US" sz="3200" dirty="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ox(in)">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Comic Sans MS" pitchFamily="66" charset="0"/>
              </a:rPr>
              <a:t>Outline</a:t>
            </a:r>
            <a:endParaRPr lang="zh-CN" altLang="en-US" dirty="0">
              <a:latin typeface="Comic Sans MS" pitchFamily="66" charset="0"/>
            </a:endParaRPr>
          </a:p>
        </p:txBody>
      </p:sp>
      <p:sp>
        <p:nvSpPr>
          <p:cNvPr id="3" name="内容占位符 2"/>
          <p:cNvSpPr>
            <a:spLocks noGrp="1"/>
          </p:cNvSpPr>
          <p:nvPr>
            <p:ph idx="1"/>
          </p:nvPr>
        </p:nvSpPr>
        <p:spPr>
          <a:xfrm>
            <a:off x="214282" y="1500174"/>
            <a:ext cx="8686800" cy="4525963"/>
          </a:xfrm>
        </p:spPr>
        <p:txBody>
          <a:bodyPr/>
          <a:lstStyle/>
          <a:p>
            <a:r>
              <a:rPr lang="en-US" altLang="zh-CN" dirty="0" smtClean="0">
                <a:solidFill>
                  <a:srgbClr val="FF0000"/>
                </a:solidFill>
                <a:latin typeface="Comic Sans MS" pitchFamily="66" charset="0"/>
              </a:rPr>
              <a:t>4.1 The Y86 Instruction Set Architecture</a:t>
            </a:r>
          </a:p>
          <a:p>
            <a:r>
              <a:rPr lang="en-US" altLang="zh-CN" dirty="0" smtClean="0">
                <a:latin typeface="Comic Sans MS" pitchFamily="66" charset="0"/>
              </a:rPr>
              <a:t>4.2 Logic Design and the HCL</a:t>
            </a:r>
          </a:p>
          <a:p>
            <a:r>
              <a:rPr lang="en-US" altLang="zh-CN" dirty="0" smtClean="0">
                <a:latin typeface="Comic Sans MS" pitchFamily="66" charset="0"/>
              </a:rPr>
              <a:t>4.3 Sequential Y86 Implementations</a:t>
            </a:r>
          </a:p>
          <a:p>
            <a:r>
              <a:rPr lang="en-US" altLang="zh-CN" dirty="0" smtClean="0">
                <a:latin typeface="Comic Sans MS" pitchFamily="66" charset="0"/>
              </a:rPr>
              <a:t>4.4 General Principles of Pipelining</a:t>
            </a:r>
          </a:p>
          <a:p>
            <a:r>
              <a:rPr lang="en-US" altLang="zh-CN" dirty="0" smtClean="0">
                <a:latin typeface="Comic Sans MS" pitchFamily="66" charset="0"/>
              </a:rPr>
              <a:t>4.5 Pipelined Y86 Implementations</a:t>
            </a:r>
          </a:p>
          <a:p>
            <a:r>
              <a:rPr lang="en-US" altLang="zh-CN" dirty="0" smtClean="0">
                <a:solidFill>
                  <a:schemeClr val="tx1">
                    <a:lumMod val="50000"/>
                    <a:lumOff val="50000"/>
                  </a:schemeClr>
                </a:solidFill>
                <a:latin typeface="Comic Sans MS" pitchFamily="66" charset="0"/>
              </a:rPr>
              <a:t>4.6 Summary</a:t>
            </a:r>
            <a:endParaRPr lang="zh-CN" altLang="en-US" dirty="0">
              <a:solidFill>
                <a:schemeClr val="tx1">
                  <a:lumMod val="50000"/>
                  <a:lumOff val="50000"/>
                </a:schemeClr>
              </a:solidFill>
              <a:latin typeface="Comic Sans MS" pitchFamily="66" charset="0"/>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2012/5/6</a:t>
            </a:fld>
            <a:endParaRPr lang="zh-CN" alt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5143504" y="5357826"/>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PC          ← 0x029</a:t>
            </a:r>
            <a:endParaRPr lang="zh-CN" altLang="en-US" sz="2000" dirty="0">
              <a:latin typeface="Comic Sans MS" pitchFamily="66" charset="0"/>
            </a:endParaRPr>
          </a:p>
        </p:txBody>
      </p:sp>
      <p:sp>
        <p:nvSpPr>
          <p:cNvPr id="14" name="矩形 13"/>
          <p:cNvSpPr/>
          <p:nvPr/>
        </p:nvSpPr>
        <p:spPr>
          <a:xfrm>
            <a:off x="5143504" y="4857760"/>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R[%esp]   ← 124  </a:t>
            </a:r>
            <a:endParaRPr lang="zh-CN" altLang="en-US" sz="2000" dirty="0">
              <a:latin typeface="Comic Sans MS" pitchFamily="66" charset="0"/>
            </a:endParaRPr>
          </a:p>
        </p:txBody>
      </p:sp>
      <p:sp>
        <p:nvSpPr>
          <p:cNvPr id="13" name="矩形 12"/>
          <p:cNvSpPr/>
          <p:nvPr/>
        </p:nvSpPr>
        <p:spPr>
          <a:xfrm>
            <a:off x="5143504" y="4357694"/>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M4[124]   ← 0x028</a:t>
            </a:r>
            <a:endParaRPr lang="zh-CN" altLang="en-US" sz="2000" dirty="0">
              <a:latin typeface="Comic Sans MS" pitchFamily="66" charset="0"/>
            </a:endParaRPr>
          </a:p>
        </p:txBody>
      </p:sp>
      <p:sp>
        <p:nvSpPr>
          <p:cNvPr id="16" name="矩形 15"/>
          <p:cNvSpPr/>
          <p:nvPr/>
        </p:nvSpPr>
        <p:spPr>
          <a:xfrm>
            <a:off x="5143504" y="3857628"/>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valE  ← 128 – 4 =124 </a:t>
            </a:r>
            <a:endParaRPr lang="zh-CN" altLang="en-US" sz="2000" dirty="0">
              <a:latin typeface="Comic Sans MS" pitchFamily="66" charset="0"/>
            </a:endParaRPr>
          </a:p>
        </p:txBody>
      </p:sp>
      <p:sp>
        <p:nvSpPr>
          <p:cNvPr id="11" name="矩形 10"/>
          <p:cNvSpPr/>
          <p:nvPr/>
        </p:nvSpPr>
        <p:spPr>
          <a:xfrm>
            <a:off x="5143504" y="3143248"/>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valP   ← 0x023 + 5 = 0x028</a:t>
            </a:r>
            <a:endParaRPr lang="zh-CN" altLang="en-US" sz="2000" dirty="0">
              <a:latin typeface="Comic Sans MS" pitchFamily="66" charset="0"/>
            </a:endParaRPr>
          </a:p>
        </p:txBody>
      </p:sp>
      <p:sp>
        <p:nvSpPr>
          <p:cNvPr id="12" name="矩形 11"/>
          <p:cNvSpPr/>
          <p:nvPr/>
        </p:nvSpPr>
        <p:spPr>
          <a:xfrm>
            <a:off x="5143504" y="3500438"/>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valB  ← R[%esp] = 128</a:t>
            </a:r>
            <a:endParaRPr lang="zh-CN" altLang="en-US" sz="2000" dirty="0">
              <a:latin typeface="Comic Sans MS" pitchFamily="66" charset="0"/>
            </a:endParaRPr>
          </a:p>
        </p:txBody>
      </p:sp>
      <p:sp>
        <p:nvSpPr>
          <p:cNvPr id="10" name="矩形 9"/>
          <p:cNvSpPr/>
          <p:nvPr/>
        </p:nvSpPr>
        <p:spPr>
          <a:xfrm>
            <a:off x="5143504" y="2786058"/>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valC   ← M4[0x024]=0x029 </a:t>
            </a:r>
            <a:endParaRPr lang="zh-CN" altLang="en-US" sz="2000" dirty="0">
              <a:latin typeface="Comic Sans MS" pitchFamily="66" charset="0"/>
            </a:endParaRPr>
          </a:p>
        </p:txBody>
      </p:sp>
      <p:sp>
        <p:nvSpPr>
          <p:cNvPr id="9" name="矩形 8"/>
          <p:cNvSpPr/>
          <p:nvPr/>
        </p:nvSpPr>
        <p:spPr>
          <a:xfrm>
            <a:off x="5143504" y="2428868"/>
            <a:ext cx="3786214"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icode: ifun← M1[0x023]=8:0 </a:t>
            </a:r>
            <a:endParaRPr lang="zh-CN" altLang="en-US" sz="2000" dirty="0">
              <a:latin typeface="Comic Sans MS" pitchFamily="66" charset="0"/>
            </a:endParaRPr>
          </a:p>
        </p:txBody>
      </p:sp>
      <p:sp>
        <p:nvSpPr>
          <p:cNvPr id="8" name="矩形 7"/>
          <p:cNvSpPr/>
          <p:nvPr/>
        </p:nvSpPr>
        <p:spPr>
          <a:xfrm>
            <a:off x="5143504" y="1928802"/>
            <a:ext cx="2571768"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latin typeface="Comic Sans MS" pitchFamily="66" charset="0"/>
              </a:rPr>
              <a:t> </a:t>
            </a:r>
            <a:r>
              <a:rPr lang="en-US" altLang="zh-CN" sz="2000" dirty="0" smtClean="0">
                <a:solidFill>
                  <a:srgbClr val="FF0000"/>
                </a:solidFill>
                <a:latin typeface="Comic Sans MS" pitchFamily="66" charset="0"/>
              </a:rPr>
              <a:t>call 0x029</a:t>
            </a:r>
            <a:endParaRPr lang="zh-CN" altLang="en-US" sz="2000" dirty="0">
              <a:latin typeface="Comic Sans MS" pitchFamily="66" charset="0"/>
            </a:endParaRPr>
          </a:p>
        </p:txBody>
      </p:sp>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4.13 </a:t>
            </a:r>
            <a:r>
              <a:rPr lang="en-US" altLang="zh-CN" dirty="0" smtClean="0">
                <a:latin typeface="Comic Sans MS" pitchFamily="66" charset="0"/>
              </a:rPr>
              <a:t>(P289)</a:t>
            </a:r>
            <a:endParaRPr lang="zh-CN" altLang="en-US" dirty="0">
              <a:latin typeface="Comic Sans MS" pitchFamily="66" charset="0"/>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20</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graphicFrame>
        <p:nvGraphicFramePr>
          <p:cNvPr id="7" name="表格 6"/>
          <p:cNvGraphicFramePr>
            <a:graphicFrameLocks noGrp="1"/>
          </p:cNvGraphicFramePr>
          <p:nvPr/>
        </p:nvGraphicFramePr>
        <p:xfrm>
          <a:off x="857224" y="1357298"/>
          <a:ext cx="7858179" cy="4476933"/>
        </p:xfrm>
        <a:graphic>
          <a:graphicData uri="http://schemas.openxmlformats.org/drawingml/2006/table">
            <a:tbl>
              <a:tblPr firstRow="1" bandRow="1">
                <a:tableStyleId>{BC89EF96-8CEA-46FF-86C4-4CE0E7609802}</a:tableStyleId>
              </a:tblPr>
              <a:tblGrid>
                <a:gridCol w="1714512"/>
                <a:gridCol w="2571768"/>
                <a:gridCol w="3571899"/>
              </a:tblGrid>
              <a:tr h="533137">
                <a:tc rowSpan="2">
                  <a:txBody>
                    <a:bodyPr/>
                    <a:lstStyle/>
                    <a:p>
                      <a:r>
                        <a:rPr lang="en-US" altLang="zh-CN" sz="2000" dirty="0" smtClean="0">
                          <a:latin typeface="Comic Sans MS" pitchFamily="66" charset="0"/>
                        </a:rPr>
                        <a:t>Stage</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Generic</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Specific</a:t>
                      </a:r>
                      <a:endParaRPr lang="zh-CN" altLang="en-US" sz="2000" dirty="0">
                        <a:latin typeface="Comic Sans MS" pitchFamily="66" charset="0"/>
                      </a:endParaRPr>
                    </a:p>
                  </a:txBody>
                  <a:tcPr/>
                </a:tc>
              </a:tr>
              <a:tr h="533137">
                <a:tc vMerge="1">
                  <a:txBody>
                    <a:bodyPr/>
                    <a:lstStyle/>
                    <a:p>
                      <a:endParaRPr lang="zh-CN" altLang="en-US" sz="2000" dirty="0">
                        <a:latin typeface="Comic Sans MS" pitchFamily="66" charset="0"/>
                      </a:endParaRPr>
                    </a:p>
                  </a:txBody>
                  <a:tcPr/>
                </a:tc>
                <a:tc>
                  <a:txBody>
                    <a:bodyPr/>
                    <a:lstStyle/>
                    <a:p>
                      <a:r>
                        <a:rPr lang="en-US" altLang="zh-CN" sz="2000" dirty="0" smtClean="0">
                          <a:latin typeface="Comic Sans MS" pitchFamily="66" charset="0"/>
                        </a:rPr>
                        <a:t> call Dest</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r h="943244">
                <a:tc>
                  <a:txBody>
                    <a:bodyPr/>
                    <a:lstStyle/>
                    <a:p>
                      <a:r>
                        <a:rPr lang="en-US" altLang="zh-CN" sz="2000" dirty="0" smtClean="0">
                          <a:latin typeface="Comic Sans MS" pitchFamily="66" charset="0"/>
                        </a:rPr>
                        <a:t>Fetch</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icode:ifun←M1[PC]</a:t>
                      </a:r>
                    </a:p>
                    <a:p>
                      <a:r>
                        <a:rPr lang="en-US" altLang="zh-CN" sz="2000" baseline="0" dirty="0" smtClean="0">
                          <a:latin typeface="Comic Sans MS" pitchFamily="66" charset="0"/>
                        </a:rPr>
                        <a:t> valC </a:t>
                      </a:r>
                      <a:r>
                        <a:rPr lang="en-US" altLang="zh-CN" sz="2000" dirty="0" smtClean="0">
                          <a:latin typeface="Comic Sans MS" pitchFamily="66" charset="0"/>
                        </a:rPr>
                        <a:t>← M4[PC+1]</a:t>
                      </a:r>
                    </a:p>
                    <a:p>
                      <a:r>
                        <a:rPr lang="en-US" altLang="zh-CN" sz="2000" dirty="0" smtClean="0">
                          <a:latin typeface="Comic Sans MS" pitchFamily="66" charset="0"/>
                        </a:rPr>
                        <a:t> valP   ← PC +5</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r h="409168">
                <a:tc>
                  <a:txBody>
                    <a:bodyPr/>
                    <a:lstStyle/>
                    <a:p>
                      <a:r>
                        <a:rPr lang="en-US" altLang="zh-CN" sz="2000" dirty="0" smtClean="0">
                          <a:latin typeface="Comic Sans MS" pitchFamily="66" charset="0"/>
                        </a:rPr>
                        <a:t>Decode </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valB  ← R[%esp]</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r h="533137">
                <a:tc>
                  <a:txBody>
                    <a:bodyPr/>
                    <a:lstStyle/>
                    <a:p>
                      <a:r>
                        <a:rPr lang="en-US" altLang="zh-CN" sz="2000" dirty="0" smtClean="0">
                          <a:latin typeface="Comic Sans MS" pitchFamily="66" charset="0"/>
                        </a:rPr>
                        <a:t>Execute</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valE ← valB + (-4)</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a:t>
                      </a:r>
                      <a:endParaRPr lang="zh-CN" altLang="en-US" sz="2000" dirty="0">
                        <a:latin typeface="Comic Sans MS" pitchFamily="66" charset="0"/>
                      </a:endParaRPr>
                    </a:p>
                  </a:txBody>
                  <a:tcPr/>
                </a:tc>
              </a:tr>
              <a:tr h="395557">
                <a:tc>
                  <a:txBody>
                    <a:bodyPr/>
                    <a:lstStyle/>
                    <a:p>
                      <a:r>
                        <a:rPr lang="en-US" altLang="zh-CN" sz="2000" dirty="0" smtClean="0">
                          <a:latin typeface="Comic Sans MS" pitchFamily="66" charset="0"/>
                        </a:rPr>
                        <a:t>Memory</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M4[valE] ← valP</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r h="533137">
                <a:tc>
                  <a:txBody>
                    <a:bodyPr/>
                    <a:lstStyle/>
                    <a:p>
                      <a:r>
                        <a:rPr lang="en-US" altLang="zh-CN" sz="2000" dirty="0" smtClean="0">
                          <a:latin typeface="Comic Sans MS" pitchFamily="66" charset="0"/>
                        </a:rPr>
                        <a:t>Write back</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R[%esp] ← valE</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r h="533137">
                <a:tc>
                  <a:txBody>
                    <a:bodyPr/>
                    <a:lstStyle/>
                    <a:p>
                      <a:r>
                        <a:rPr lang="en-US" altLang="zh-CN" sz="2000" dirty="0" smtClean="0">
                          <a:latin typeface="Comic Sans MS" pitchFamily="66" charset="0"/>
                        </a:rPr>
                        <a:t>PC update</a:t>
                      </a:r>
                      <a:endParaRPr lang="zh-CN" altLang="en-US" sz="2000" dirty="0">
                        <a:latin typeface="Comic Sans MS" pitchFamily="66" charset="0"/>
                      </a:endParaRPr>
                    </a:p>
                  </a:txBody>
                  <a:tcPr/>
                </a:tc>
                <a:tc>
                  <a:txBody>
                    <a:bodyPr/>
                    <a:lstStyle/>
                    <a:p>
                      <a:r>
                        <a:rPr lang="en-US" altLang="zh-CN" sz="2000" dirty="0" smtClean="0">
                          <a:latin typeface="Comic Sans MS" pitchFamily="66" charset="0"/>
                        </a:rPr>
                        <a:t> PC</a:t>
                      </a:r>
                      <a:r>
                        <a:rPr lang="en-US" altLang="zh-CN" sz="2000" baseline="0" dirty="0" smtClean="0">
                          <a:latin typeface="Comic Sans MS" pitchFamily="66" charset="0"/>
                        </a:rPr>
                        <a:t>     </a:t>
                      </a:r>
                      <a:r>
                        <a:rPr lang="en-US" altLang="zh-CN" sz="2000" dirty="0" smtClean="0">
                          <a:latin typeface="Comic Sans MS" pitchFamily="66" charset="0"/>
                        </a:rPr>
                        <a:t>← valC</a:t>
                      </a:r>
                      <a:endParaRPr lang="zh-CN" altLang="en-US" sz="2000" dirty="0">
                        <a:latin typeface="Comic Sans MS" pitchFamily="66" charset="0"/>
                      </a:endParaRPr>
                    </a:p>
                  </a:txBody>
                  <a:tcPr/>
                </a:tc>
                <a:tc>
                  <a:txBody>
                    <a:bodyPr/>
                    <a:lstStyle/>
                    <a:p>
                      <a:endParaRPr lang="zh-CN" altLang="en-US" sz="2000" dirty="0">
                        <a:latin typeface="Comic Sans MS" pitchFamily="66" charset="0"/>
                      </a:endParaRPr>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ox(i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ox(in)">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ox(in)">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ox(in)">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ox(in)">
                                      <p:cBhvr>
                                        <p:cTn id="4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13" grpId="0" animBg="1"/>
      <p:bldP spid="16" grpId="0" animBg="1"/>
      <p:bldP spid="11" grpId="0" animBg="1"/>
      <p:bldP spid="12" grpId="0" animBg="1"/>
      <p:bldP spid="10" grpId="0" animBg="1"/>
      <p:bldP spid="9"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4.14 </a:t>
            </a:r>
            <a:r>
              <a:rPr lang="en-US" altLang="zh-CN" dirty="0" smtClean="0">
                <a:latin typeface="Comic Sans MS" pitchFamily="66" charset="0"/>
              </a:rPr>
              <a:t>(P300)</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Write HCL code for the signal </a:t>
            </a:r>
            <a:r>
              <a:rPr lang="en-US" altLang="zh-CN" dirty="0" smtClean="0">
                <a:solidFill>
                  <a:srgbClr val="0070C0"/>
                </a:solidFill>
                <a:latin typeface="Comic Sans MS" pitchFamily="66" charset="0"/>
              </a:rPr>
              <a:t>need_valC</a:t>
            </a:r>
            <a:r>
              <a:rPr lang="en-US" altLang="zh-CN" dirty="0" smtClean="0">
                <a:latin typeface="Comic Sans MS" pitchFamily="66" charset="0"/>
              </a:rPr>
              <a:t> in the SEQ implementation.</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21</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
        <p:nvSpPr>
          <p:cNvPr id="7" name="矩形 6"/>
          <p:cNvSpPr/>
          <p:nvPr/>
        </p:nvSpPr>
        <p:spPr>
          <a:xfrm>
            <a:off x="928662" y="2857496"/>
            <a:ext cx="7858180" cy="20002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latin typeface="Comic Sans MS" pitchFamily="66" charset="0"/>
              </a:rPr>
              <a:t>bool need_valC=</a:t>
            </a:r>
          </a:p>
          <a:p>
            <a:r>
              <a:rPr lang="en-US" altLang="zh-CN" sz="2800" dirty="0" smtClean="0">
                <a:solidFill>
                  <a:srgbClr val="FF0000"/>
                </a:solidFill>
                <a:latin typeface="Comic Sans MS" pitchFamily="66" charset="0"/>
              </a:rPr>
              <a:t>   icode in {IIRMOVL, IRMMOVL, IMRMOVL,   </a:t>
            </a:r>
          </a:p>
          <a:p>
            <a:r>
              <a:rPr lang="en-US" altLang="zh-CN" sz="2800" dirty="0" smtClean="0">
                <a:solidFill>
                  <a:srgbClr val="FF0000"/>
                </a:solidFill>
                <a:latin typeface="Comic Sans MS" pitchFamily="66" charset="0"/>
              </a:rPr>
              <a:t>                 IJXX, ICALL};</a:t>
            </a:r>
            <a:endParaRPr lang="zh-CN" altLang="en-US" sz="2800" dirty="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4.15 </a:t>
            </a:r>
            <a:r>
              <a:rPr lang="en-US" altLang="zh-CN" dirty="0" smtClean="0">
                <a:latin typeface="Comic Sans MS" pitchFamily="66" charset="0"/>
              </a:rPr>
              <a:t>(P301)</a:t>
            </a:r>
            <a:endParaRPr lang="zh-CN" altLang="en-US" dirty="0">
              <a:latin typeface="Comic Sans MS" pitchFamily="66" charset="0"/>
            </a:endParaRPr>
          </a:p>
        </p:txBody>
      </p:sp>
      <p:sp>
        <p:nvSpPr>
          <p:cNvPr id="3" name="内容占位符 2"/>
          <p:cNvSpPr>
            <a:spLocks noGrp="1"/>
          </p:cNvSpPr>
          <p:nvPr>
            <p:ph idx="1"/>
          </p:nvPr>
        </p:nvSpPr>
        <p:spPr>
          <a:xfrm>
            <a:off x="428596" y="1285860"/>
            <a:ext cx="8229600" cy="4857784"/>
          </a:xfrm>
        </p:spPr>
        <p:txBody>
          <a:bodyPr>
            <a:normAutofit/>
          </a:bodyPr>
          <a:lstStyle/>
          <a:p>
            <a:r>
              <a:rPr lang="en-US" altLang="zh-CN" dirty="0" smtClean="0">
                <a:latin typeface="Comic Sans MS" pitchFamily="66" charset="0"/>
              </a:rPr>
              <a:t>The register signal </a:t>
            </a:r>
            <a:r>
              <a:rPr lang="en-US" altLang="zh-CN" dirty="0" smtClean="0">
                <a:solidFill>
                  <a:srgbClr val="00B050"/>
                </a:solidFill>
                <a:latin typeface="Comic Sans MS" pitchFamily="66" charset="0"/>
              </a:rPr>
              <a:t>srcB</a:t>
            </a:r>
            <a:r>
              <a:rPr lang="en-US" altLang="zh-CN" dirty="0" smtClean="0">
                <a:latin typeface="Comic Sans MS" pitchFamily="66" charset="0"/>
              </a:rPr>
              <a:t> indicates which register should be read to generate the signal valB. The desired value is shown as the second step in the </a:t>
            </a:r>
            <a:r>
              <a:rPr lang="en-US" altLang="zh-CN" dirty="0" smtClean="0">
                <a:solidFill>
                  <a:srgbClr val="00B050"/>
                </a:solidFill>
                <a:latin typeface="Comic Sans MS" pitchFamily="66" charset="0"/>
              </a:rPr>
              <a:t>decode stage </a:t>
            </a:r>
            <a:r>
              <a:rPr lang="en-US" altLang="zh-CN" dirty="0" smtClean="0">
                <a:latin typeface="Comic Sans MS" pitchFamily="66" charset="0"/>
              </a:rPr>
              <a:t>in Figures </a:t>
            </a:r>
            <a:r>
              <a:rPr lang="en-US" altLang="zh-CN" dirty="0" smtClean="0">
                <a:solidFill>
                  <a:srgbClr val="0070C0"/>
                </a:solidFill>
                <a:latin typeface="Comic Sans MS" pitchFamily="66" charset="0"/>
              </a:rPr>
              <a:t>4.16 to 4.19</a:t>
            </a:r>
            <a:r>
              <a:rPr lang="en-US" altLang="zh-CN" dirty="0" smtClean="0">
                <a:latin typeface="Comic Sans MS" pitchFamily="66" charset="0"/>
              </a:rPr>
              <a:t>. Write HCL code for </a:t>
            </a:r>
            <a:r>
              <a:rPr lang="en-US" altLang="zh-CN" dirty="0" smtClean="0">
                <a:solidFill>
                  <a:srgbClr val="00B050"/>
                </a:solidFill>
                <a:latin typeface="Comic Sans MS" pitchFamily="66" charset="0"/>
              </a:rPr>
              <a:t>srcB</a:t>
            </a:r>
            <a:r>
              <a:rPr lang="en-US" altLang="zh-CN" dirty="0" smtClean="0">
                <a:latin typeface="Comic Sans MS" pitchFamily="66" charset="0"/>
              </a:rPr>
              <a:t>.</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22</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
        <p:nvSpPr>
          <p:cNvPr id="7" name="矩形 6"/>
          <p:cNvSpPr/>
          <p:nvPr/>
        </p:nvSpPr>
        <p:spPr>
          <a:xfrm>
            <a:off x="714316" y="4357694"/>
            <a:ext cx="8429684" cy="20717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latin typeface="Comic Sans MS" pitchFamily="66" charset="0"/>
              </a:rPr>
              <a:t>int srcB = [</a:t>
            </a:r>
          </a:p>
          <a:p>
            <a:r>
              <a:rPr lang="en-US" altLang="zh-CN" sz="2800" dirty="0" smtClean="0">
                <a:solidFill>
                  <a:srgbClr val="FF0000"/>
                </a:solidFill>
                <a:latin typeface="Comic Sans MS" pitchFamily="66" charset="0"/>
              </a:rPr>
              <a:t>    icode in {IOPL, IRMMOVL, IMRMOVL} : rB;</a:t>
            </a:r>
          </a:p>
          <a:p>
            <a:r>
              <a:rPr lang="en-US" altLang="zh-CN" sz="2800" dirty="0" smtClean="0">
                <a:solidFill>
                  <a:srgbClr val="FF0000"/>
                </a:solidFill>
                <a:latin typeface="Comic Sans MS" pitchFamily="66" charset="0"/>
              </a:rPr>
              <a:t>    icode in {IPUSHL, IPOPL, ICALL, IRET} :RESP;</a:t>
            </a:r>
          </a:p>
          <a:p>
            <a:r>
              <a:rPr lang="en-US" altLang="zh-CN" sz="2800" dirty="0" smtClean="0">
                <a:solidFill>
                  <a:srgbClr val="FF0000"/>
                </a:solidFill>
                <a:latin typeface="Comic Sans MS" pitchFamily="66" charset="0"/>
              </a:rPr>
              <a:t>    1 : RNONE;</a:t>
            </a:r>
          </a:p>
          <a:p>
            <a:r>
              <a:rPr lang="en-US" altLang="zh-CN" sz="2800" dirty="0" smtClean="0">
                <a:solidFill>
                  <a:srgbClr val="FF0000"/>
                </a:solidFill>
                <a:latin typeface="Comic Sans MS" pitchFamily="66" charset="0"/>
              </a:rPr>
              <a:t>];</a:t>
            </a:r>
            <a:endParaRPr lang="zh-CN" altLang="en-US" sz="2800" dirty="0">
              <a:solidFill>
                <a:srgbClr val="FF0000"/>
              </a:solidFill>
              <a:latin typeface="Comic Sans MS" pitchFamily="66" charset="0"/>
            </a:endParaRPr>
          </a:p>
        </p:txBody>
      </p:sp>
      <p:sp>
        <p:nvSpPr>
          <p:cNvPr id="8" name="云形标注 7"/>
          <p:cNvSpPr/>
          <p:nvPr/>
        </p:nvSpPr>
        <p:spPr>
          <a:xfrm>
            <a:off x="3428992" y="1571612"/>
            <a:ext cx="3786214" cy="1500198"/>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solidFill>
                  <a:srgbClr val="00B050"/>
                </a:solidFill>
                <a:latin typeface="Comic Sans MS" pitchFamily="66" charset="0"/>
              </a:rPr>
              <a:t>Figure 4.16-4.19 the </a:t>
            </a:r>
            <a:r>
              <a:rPr lang="en-US" altLang="zh-CN" sz="2800" dirty="0" smtClean="0">
                <a:solidFill>
                  <a:srgbClr val="FF0000"/>
                </a:solidFill>
                <a:latin typeface="Comic Sans MS" pitchFamily="66" charset="0"/>
              </a:rPr>
              <a:t>decode</a:t>
            </a:r>
            <a:r>
              <a:rPr lang="en-US" altLang="zh-CN" sz="2800" dirty="0" smtClean="0">
                <a:solidFill>
                  <a:srgbClr val="00B050"/>
                </a:solidFill>
                <a:latin typeface="Comic Sans MS" pitchFamily="66" charset="0"/>
              </a:rPr>
              <a:t> stage</a:t>
            </a:r>
            <a:endParaRPr lang="zh-CN" altLang="en-US" sz="2800" dirty="0">
              <a:solidFill>
                <a:srgbClr val="00B05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4.16 </a:t>
            </a:r>
            <a:r>
              <a:rPr lang="en-US" altLang="zh-CN" dirty="0" smtClean="0">
                <a:latin typeface="Comic Sans MS" pitchFamily="66" charset="0"/>
              </a:rPr>
              <a:t>(P301)</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sz="2800" dirty="0" smtClean="0">
                <a:latin typeface="Comic Sans MS" pitchFamily="66" charset="0"/>
              </a:rPr>
              <a:t>Register ID </a:t>
            </a:r>
            <a:r>
              <a:rPr lang="en-US" altLang="zh-CN" sz="2800" dirty="0" smtClean="0">
                <a:solidFill>
                  <a:srgbClr val="00B050"/>
                </a:solidFill>
                <a:latin typeface="Comic Sans MS" pitchFamily="66" charset="0"/>
              </a:rPr>
              <a:t>dstM</a:t>
            </a:r>
            <a:r>
              <a:rPr lang="en-US" altLang="zh-CN" sz="2800" dirty="0" smtClean="0">
                <a:latin typeface="Comic Sans MS" pitchFamily="66" charset="0"/>
              </a:rPr>
              <a:t> indicates the destination register for write port M, where valM, the value read from memory, is stored. This is shown in Figures 4.16 to 4.19 as the second step in the </a:t>
            </a:r>
            <a:r>
              <a:rPr lang="en-US" altLang="zh-CN" sz="2800" dirty="0" smtClean="0">
                <a:solidFill>
                  <a:srgbClr val="0070C0"/>
                </a:solidFill>
                <a:latin typeface="Comic Sans MS" pitchFamily="66" charset="0"/>
              </a:rPr>
              <a:t>write-back</a:t>
            </a:r>
            <a:r>
              <a:rPr lang="en-US" altLang="zh-CN" sz="2800" dirty="0" smtClean="0">
                <a:latin typeface="Comic Sans MS" pitchFamily="66" charset="0"/>
              </a:rPr>
              <a:t> stage. Write HCL code for dstM</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23</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
        <p:nvSpPr>
          <p:cNvPr id="7" name="流程图: 过程 6"/>
          <p:cNvSpPr/>
          <p:nvPr/>
        </p:nvSpPr>
        <p:spPr>
          <a:xfrm>
            <a:off x="857224" y="4500570"/>
            <a:ext cx="7715304" cy="1643074"/>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latin typeface="Comic Sans MS" pitchFamily="66" charset="0"/>
              </a:rPr>
              <a:t>int dstM = [</a:t>
            </a:r>
          </a:p>
          <a:p>
            <a:r>
              <a:rPr lang="en-US" altLang="zh-CN" sz="2800" dirty="0" smtClean="0">
                <a:solidFill>
                  <a:srgbClr val="FF0000"/>
                </a:solidFill>
                <a:latin typeface="Comic Sans MS" pitchFamily="66" charset="0"/>
              </a:rPr>
              <a:t>    icode in {IMRMOVL, IPOPL} : rA;</a:t>
            </a:r>
          </a:p>
          <a:p>
            <a:r>
              <a:rPr lang="en-US" altLang="zh-CN" sz="2800" dirty="0" smtClean="0">
                <a:solidFill>
                  <a:srgbClr val="FF0000"/>
                </a:solidFill>
                <a:latin typeface="Comic Sans MS" pitchFamily="66" charset="0"/>
              </a:rPr>
              <a:t>    1 : RNONE;</a:t>
            </a:r>
          </a:p>
          <a:p>
            <a:r>
              <a:rPr lang="en-US" altLang="zh-CN" sz="2800" dirty="0" smtClean="0">
                <a:solidFill>
                  <a:srgbClr val="FF0000"/>
                </a:solidFill>
                <a:latin typeface="Comic Sans MS" pitchFamily="66" charset="0"/>
              </a:rPr>
              <a:t>];</a:t>
            </a:r>
            <a:endParaRPr lang="zh-CN" altLang="en-US" sz="2800" dirty="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4.17 </a:t>
            </a:r>
            <a:r>
              <a:rPr lang="en-US" altLang="zh-CN" dirty="0" smtClean="0">
                <a:latin typeface="Comic Sans MS" pitchFamily="66" charset="0"/>
              </a:rPr>
              <a:t>(P302)</a:t>
            </a:r>
            <a:endParaRPr lang="zh-CN" altLang="en-US" dirty="0">
              <a:latin typeface="Comic Sans MS" pitchFamily="66" charset="0"/>
            </a:endParaRPr>
          </a:p>
        </p:txBody>
      </p:sp>
      <p:sp>
        <p:nvSpPr>
          <p:cNvPr id="3" name="内容占位符 2"/>
          <p:cNvSpPr>
            <a:spLocks noGrp="1"/>
          </p:cNvSpPr>
          <p:nvPr>
            <p:ph idx="1"/>
          </p:nvPr>
        </p:nvSpPr>
        <p:spPr>
          <a:xfrm>
            <a:off x="457200" y="1357298"/>
            <a:ext cx="8229600" cy="4929222"/>
          </a:xfrm>
        </p:spPr>
        <p:txBody>
          <a:bodyPr>
            <a:normAutofit fontScale="92500"/>
          </a:bodyPr>
          <a:lstStyle/>
          <a:p>
            <a:r>
              <a:rPr lang="en-US" altLang="zh-CN" sz="2800" dirty="0" smtClean="0">
                <a:latin typeface="Comic Sans MS" pitchFamily="66" charset="0"/>
              </a:rPr>
              <a:t>Only the </a:t>
            </a:r>
            <a:r>
              <a:rPr lang="en-US" altLang="zh-CN" sz="2800" dirty="0" smtClean="0">
                <a:solidFill>
                  <a:srgbClr val="0070C0"/>
                </a:solidFill>
                <a:latin typeface="Comic Sans MS" pitchFamily="66" charset="0"/>
              </a:rPr>
              <a:t>popl</a:t>
            </a:r>
            <a:r>
              <a:rPr lang="en-US" altLang="zh-CN" sz="2800" dirty="0" smtClean="0">
                <a:latin typeface="Comic Sans MS" pitchFamily="66" charset="0"/>
              </a:rPr>
              <a:t> instruction uses both of the register file write ports simultaneously. For the instruction </a:t>
            </a:r>
            <a:r>
              <a:rPr lang="en-US" altLang="zh-CN" sz="2800" dirty="0" smtClean="0">
                <a:solidFill>
                  <a:srgbClr val="0070C0"/>
                </a:solidFill>
                <a:latin typeface="Comic Sans MS" pitchFamily="66" charset="0"/>
              </a:rPr>
              <a:t>popl %esp</a:t>
            </a:r>
            <a:r>
              <a:rPr lang="en-US" altLang="zh-CN" sz="2800" dirty="0" smtClean="0">
                <a:latin typeface="Comic Sans MS" pitchFamily="66" charset="0"/>
              </a:rPr>
              <a:t>, the same address will be used for both E and M write ports, but with different data. To handle this conflict, we must establish a </a:t>
            </a:r>
            <a:r>
              <a:rPr lang="en-US" altLang="zh-CN" sz="2800" dirty="0" smtClean="0">
                <a:solidFill>
                  <a:srgbClr val="00B050"/>
                </a:solidFill>
                <a:latin typeface="Comic Sans MS" pitchFamily="66" charset="0"/>
              </a:rPr>
              <a:t>priority</a:t>
            </a:r>
            <a:r>
              <a:rPr lang="en-US" altLang="zh-CN" sz="2800" dirty="0" smtClean="0">
                <a:latin typeface="Comic Sans MS" pitchFamily="66" charset="0"/>
              </a:rPr>
              <a:t> among the two write ports so that when both attempt to write the same register on the same cycle, only the write from the higher priority port takes place. Which of the two ports should be given priority in order to implement the desired behavior, ad determined in Practice Problem 4.5?</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24</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pic>
        <p:nvPicPr>
          <p:cNvPr id="1026" name="Picture 2"/>
          <p:cNvPicPr>
            <a:picLocks noChangeAspect="1" noChangeArrowheads="1"/>
          </p:cNvPicPr>
          <p:nvPr/>
        </p:nvPicPr>
        <p:blipFill>
          <a:blip r:embed="rId3"/>
          <a:srcRect/>
          <a:stretch>
            <a:fillRect/>
          </a:stretch>
        </p:blipFill>
        <p:spPr bwMode="auto">
          <a:xfrm>
            <a:off x="6248432" y="928670"/>
            <a:ext cx="2895600" cy="4105275"/>
          </a:xfrm>
          <a:prstGeom prst="rect">
            <a:avLst/>
          </a:prstGeom>
          <a:noFill/>
          <a:ln w="9525">
            <a:noFill/>
            <a:miter lim="800000"/>
            <a:headEnd/>
            <a:tailEnd/>
          </a:ln>
          <a:effectLst/>
        </p:spPr>
      </p:pic>
      <p:sp>
        <p:nvSpPr>
          <p:cNvPr id="7" name="云形标注 6"/>
          <p:cNvSpPr/>
          <p:nvPr/>
        </p:nvSpPr>
        <p:spPr>
          <a:xfrm>
            <a:off x="285720" y="3143248"/>
            <a:ext cx="6143636" cy="1857388"/>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solidFill>
                  <a:srgbClr val="FF0000"/>
                </a:solidFill>
                <a:latin typeface="Comic Sans MS" pitchFamily="66" charset="0"/>
              </a:rPr>
              <a:t>As problem 4.5 </a:t>
            </a:r>
          </a:p>
          <a:p>
            <a:pPr algn="ctr"/>
            <a:r>
              <a:rPr lang="en-US" altLang="zh-CN" sz="2800" dirty="0" smtClean="0">
                <a:solidFill>
                  <a:srgbClr val="00B050"/>
                </a:solidFill>
                <a:latin typeface="Comic Sans MS" pitchFamily="66" charset="0"/>
              </a:rPr>
              <a:t>mrmovl 0(%esp), %esp. </a:t>
            </a:r>
            <a:r>
              <a:rPr lang="en-US" altLang="zh-CN" sz="2800" dirty="0" smtClean="0">
                <a:solidFill>
                  <a:srgbClr val="FF0000"/>
                </a:solidFill>
                <a:latin typeface="Comic Sans MS" pitchFamily="66" charset="0"/>
              </a:rPr>
              <a:t>So, give priority to M</a:t>
            </a:r>
            <a:endParaRPr lang="zh-CN" altLang="en-US" sz="2800" dirty="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amond(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4.18 </a:t>
            </a:r>
            <a:r>
              <a:rPr lang="en-US" altLang="zh-CN" dirty="0" smtClean="0">
                <a:latin typeface="Comic Sans MS" pitchFamily="66" charset="0"/>
              </a:rPr>
              <a:t>(P302)</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Based on the first operand of the first step of the </a:t>
            </a:r>
            <a:r>
              <a:rPr lang="en-US" altLang="zh-CN" dirty="0" smtClean="0">
                <a:solidFill>
                  <a:srgbClr val="0070C0"/>
                </a:solidFill>
                <a:latin typeface="Comic Sans MS" pitchFamily="66" charset="0"/>
              </a:rPr>
              <a:t>execute stage </a:t>
            </a:r>
            <a:r>
              <a:rPr lang="en-US" altLang="zh-CN" dirty="0" smtClean="0">
                <a:latin typeface="Comic Sans MS" pitchFamily="66" charset="0"/>
              </a:rPr>
              <a:t>in Figure 4.16 to 4.19, write an HCL description for the signal </a:t>
            </a:r>
            <a:r>
              <a:rPr lang="en-US" altLang="zh-CN" dirty="0" smtClean="0">
                <a:solidFill>
                  <a:srgbClr val="00B050"/>
                </a:solidFill>
                <a:latin typeface="Comic Sans MS" pitchFamily="66" charset="0"/>
              </a:rPr>
              <a:t>aluB </a:t>
            </a:r>
            <a:r>
              <a:rPr lang="en-US" altLang="zh-CN" dirty="0" smtClean="0">
                <a:latin typeface="Comic Sans MS" pitchFamily="66" charset="0"/>
              </a:rPr>
              <a:t>in SEQ.</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25</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
        <p:nvSpPr>
          <p:cNvPr id="7" name="流程图: 过程 6"/>
          <p:cNvSpPr/>
          <p:nvPr/>
        </p:nvSpPr>
        <p:spPr>
          <a:xfrm>
            <a:off x="928662" y="3786190"/>
            <a:ext cx="7286676" cy="2357454"/>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latin typeface="Comic Sans MS" pitchFamily="66" charset="0"/>
              </a:rPr>
              <a:t>int aluB = [</a:t>
            </a:r>
          </a:p>
          <a:p>
            <a:r>
              <a:rPr lang="en-US" altLang="zh-CN" sz="2800" dirty="0" smtClean="0">
                <a:solidFill>
                  <a:srgbClr val="FF0000"/>
                </a:solidFill>
                <a:latin typeface="Comic Sans MS" pitchFamily="66" charset="0"/>
              </a:rPr>
              <a:t>    icode in {IOPL, IRMMOVL, IMRMOVL, IPUSHL, IPOPL, ICALL, IRET} : valB;</a:t>
            </a:r>
          </a:p>
          <a:p>
            <a:r>
              <a:rPr lang="en-US" altLang="zh-CN" sz="2800" dirty="0" smtClean="0">
                <a:solidFill>
                  <a:srgbClr val="FF0000"/>
                </a:solidFill>
                <a:latin typeface="Comic Sans MS" pitchFamily="66" charset="0"/>
              </a:rPr>
              <a:t>    icode in {IIRMOVL, IRRMOVL} : 0;</a:t>
            </a:r>
          </a:p>
          <a:p>
            <a:r>
              <a:rPr lang="en-US" altLang="zh-CN" sz="2800" dirty="0" smtClean="0">
                <a:solidFill>
                  <a:srgbClr val="FF0000"/>
                </a:solidFill>
                <a:latin typeface="Comic Sans MS" pitchFamily="66" charset="0"/>
              </a:rPr>
              <a:t>];</a:t>
            </a:r>
            <a:endParaRPr lang="zh-CN" altLang="en-US" sz="2800" dirty="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4.19 </a:t>
            </a:r>
            <a:r>
              <a:rPr lang="en-US" altLang="zh-CN" dirty="0" smtClean="0">
                <a:latin typeface="Comic Sans MS" pitchFamily="66" charset="0"/>
              </a:rPr>
              <a:t>(P304)</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Looking at the </a:t>
            </a:r>
            <a:r>
              <a:rPr lang="en-US" altLang="zh-CN" dirty="0" smtClean="0">
                <a:solidFill>
                  <a:srgbClr val="00B050"/>
                </a:solidFill>
                <a:latin typeface="Comic Sans MS" pitchFamily="66" charset="0"/>
              </a:rPr>
              <a:t>memory </a:t>
            </a:r>
            <a:r>
              <a:rPr lang="en-US" altLang="zh-CN" dirty="0" smtClean="0">
                <a:latin typeface="Comic Sans MS" pitchFamily="66" charset="0"/>
              </a:rPr>
              <a:t>operations for the different instructions shown in Figures 4.16 to 4.19, we can see that the data for memory writes is always either valA or valP. Write HCL code for the signal </a:t>
            </a:r>
            <a:r>
              <a:rPr lang="en-US" altLang="zh-CN" dirty="0" smtClean="0">
                <a:solidFill>
                  <a:srgbClr val="0070C0"/>
                </a:solidFill>
                <a:latin typeface="Comic Sans MS" pitchFamily="66" charset="0"/>
              </a:rPr>
              <a:t>mem_data</a:t>
            </a:r>
            <a:r>
              <a:rPr lang="en-US" altLang="zh-CN" dirty="0" smtClean="0">
                <a:latin typeface="Comic Sans MS" pitchFamily="66" charset="0"/>
              </a:rPr>
              <a:t> in SEQ.</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26</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
        <p:nvSpPr>
          <p:cNvPr id="7" name="矩形 6"/>
          <p:cNvSpPr/>
          <p:nvPr/>
        </p:nvSpPr>
        <p:spPr>
          <a:xfrm>
            <a:off x="928662" y="4643446"/>
            <a:ext cx="7215238" cy="17859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latin typeface="Comic Sans MS" pitchFamily="66" charset="0"/>
              </a:rPr>
              <a:t>mem_data = [</a:t>
            </a:r>
          </a:p>
          <a:p>
            <a:r>
              <a:rPr lang="en-US" altLang="zh-CN" sz="2800" dirty="0" smtClean="0">
                <a:solidFill>
                  <a:srgbClr val="FF0000"/>
                </a:solidFill>
                <a:latin typeface="Comic Sans MS" pitchFamily="66" charset="0"/>
              </a:rPr>
              <a:t>    icode in {IRMMOVL, IPUSHL} : valA;</a:t>
            </a:r>
          </a:p>
          <a:p>
            <a:r>
              <a:rPr lang="en-US" altLang="zh-CN" sz="2800" dirty="0" smtClean="0">
                <a:solidFill>
                  <a:srgbClr val="FF0000"/>
                </a:solidFill>
                <a:latin typeface="Comic Sans MS" pitchFamily="66" charset="0"/>
              </a:rPr>
              <a:t>    icode == ICALL : valP;</a:t>
            </a:r>
          </a:p>
          <a:p>
            <a:r>
              <a:rPr lang="en-US" altLang="zh-CN" sz="2800" dirty="0" smtClean="0">
                <a:solidFill>
                  <a:srgbClr val="FF0000"/>
                </a:solidFill>
                <a:latin typeface="Comic Sans MS" pitchFamily="66" charset="0"/>
              </a:rPr>
              <a:t>];</a:t>
            </a:r>
            <a:endParaRPr lang="zh-CN" altLang="en-US" sz="2800" dirty="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solidFill>
                  <a:srgbClr val="0070C0"/>
                </a:solidFill>
                <a:latin typeface="Comic Sans MS" pitchFamily="66" charset="0"/>
              </a:rPr>
              <a:t>Problem 4.20 </a:t>
            </a:r>
            <a:r>
              <a:rPr lang="en-US" altLang="zh-CN" smtClean="0">
                <a:latin typeface="Comic Sans MS" pitchFamily="66" charset="0"/>
              </a:rPr>
              <a:t>(P304)</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We want to set the control signal </a:t>
            </a:r>
            <a:r>
              <a:rPr lang="en-US" altLang="zh-CN" dirty="0" smtClean="0">
                <a:solidFill>
                  <a:srgbClr val="0070C0"/>
                </a:solidFill>
                <a:latin typeface="Comic Sans MS" pitchFamily="66" charset="0"/>
              </a:rPr>
              <a:t>mem_write</a:t>
            </a:r>
            <a:r>
              <a:rPr lang="en-US" altLang="zh-CN" dirty="0" smtClean="0">
                <a:latin typeface="Comic Sans MS" pitchFamily="66" charset="0"/>
              </a:rPr>
              <a:t> only for instructions that write data to memory. Write HCL code for the signal </a:t>
            </a:r>
            <a:r>
              <a:rPr lang="en-US" altLang="zh-CN" dirty="0" smtClean="0">
                <a:solidFill>
                  <a:srgbClr val="0070C0"/>
                </a:solidFill>
                <a:latin typeface="Comic Sans MS" pitchFamily="66" charset="0"/>
              </a:rPr>
              <a:t>mem_write </a:t>
            </a:r>
            <a:r>
              <a:rPr lang="en-US" altLang="zh-CN" dirty="0" smtClean="0">
                <a:latin typeface="Comic Sans MS" pitchFamily="66" charset="0"/>
              </a:rPr>
              <a:t>in SEQ.</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27</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
        <p:nvSpPr>
          <p:cNvPr id="7" name="矩形 6"/>
          <p:cNvSpPr/>
          <p:nvPr/>
        </p:nvSpPr>
        <p:spPr>
          <a:xfrm>
            <a:off x="785786" y="3714752"/>
            <a:ext cx="7215238" cy="17859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latin typeface="Comic Sans MS" pitchFamily="66" charset="0"/>
              </a:rPr>
              <a:t>bool mem_write = </a:t>
            </a:r>
          </a:p>
          <a:p>
            <a:r>
              <a:rPr lang="en-US" altLang="zh-CN" sz="2800" dirty="0" smtClean="0">
                <a:solidFill>
                  <a:srgbClr val="FF0000"/>
                </a:solidFill>
                <a:latin typeface="Comic Sans MS" pitchFamily="66" charset="0"/>
              </a:rPr>
              <a:t>    icode in {IRMMOVL, IPUSHL, ICALL} ;</a:t>
            </a:r>
          </a:p>
          <a:p>
            <a:r>
              <a:rPr lang="en-US" altLang="zh-CN" sz="2800" dirty="0" smtClean="0">
                <a:solidFill>
                  <a:srgbClr val="FF0000"/>
                </a:solidFill>
                <a:latin typeface="Comic Sans MS" pitchFamily="66" charset="0"/>
              </a:rPr>
              <a:t>    </a:t>
            </a:r>
            <a:endParaRPr lang="zh-CN" altLang="en-US" sz="2800" dirty="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Comic Sans MS" pitchFamily="66" charset="0"/>
              </a:rPr>
              <a:t>Outline</a:t>
            </a:r>
            <a:endParaRPr lang="zh-CN" altLang="en-US" dirty="0">
              <a:latin typeface="Comic Sans MS" pitchFamily="66" charset="0"/>
            </a:endParaRPr>
          </a:p>
        </p:txBody>
      </p:sp>
      <p:sp>
        <p:nvSpPr>
          <p:cNvPr id="3" name="内容占位符 2"/>
          <p:cNvSpPr>
            <a:spLocks noGrp="1"/>
          </p:cNvSpPr>
          <p:nvPr>
            <p:ph idx="1"/>
          </p:nvPr>
        </p:nvSpPr>
        <p:spPr>
          <a:xfrm>
            <a:off x="214282" y="1500174"/>
            <a:ext cx="8686800" cy="4525963"/>
          </a:xfrm>
        </p:spPr>
        <p:txBody>
          <a:bodyPr/>
          <a:lstStyle/>
          <a:p>
            <a:r>
              <a:rPr lang="en-US" altLang="zh-CN" dirty="0" smtClean="0">
                <a:latin typeface="Comic Sans MS" pitchFamily="66" charset="0"/>
              </a:rPr>
              <a:t>4.1 The Y86 Instruction Set Architecture</a:t>
            </a:r>
          </a:p>
          <a:p>
            <a:r>
              <a:rPr lang="en-US" altLang="zh-CN" dirty="0" smtClean="0">
                <a:latin typeface="Comic Sans MS" pitchFamily="66" charset="0"/>
              </a:rPr>
              <a:t>4.2 Logic Design and the HCL</a:t>
            </a:r>
          </a:p>
          <a:p>
            <a:r>
              <a:rPr lang="en-US" altLang="zh-CN" dirty="0" smtClean="0">
                <a:latin typeface="Comic Sans MS" pitchFamily="66" charset="0"/>
              </a:rPr>
              <a:t>4.3 Sequential Y86 Implementations</a:t>
            </a:r>
          </a:p>
          <a:p>
            <a:r>
              <a:rPr lang="en-US" altLang="zh-CN" dirty="0" smtClean="0">
                <a:solidFill>
                  <a:srgbClr val="FF0000"/>
                </a:solidFill>
                <a:latin typeface="Comic Sans MS" pitchFamily="66" charset="0"/>
              </a:rPr>
              <a:t>4.4 General Principles of Pipelining</a:t>
            </a:r>
          </a:p>
          <a:p>
            <a:r>
              <a:rPr lang="en-US" altLang="zh-CN" dirty="0" smtClean="0">
                <a:latin typeface="Comic Sans MS" pitchFamily="66" charset="0"/>
              </a:rPr>
              <a:t>4.5 Pipelined Y86 Implementations</a:t>
            </a:r>
          </a:p>
          <a:p>
            <a:r>
              <a:rPr lang="en-US" altLang="zh-CN" dirty="0" smtClean="0">
                <a:solidFill>
                  <a:schemeClr val="tx1">
                    <a:lumMod val="50000"/>
                    <a:lumOff val="50000"/>
                  </a:schemeClr>
                </a:solidFill>
                <a:latin typeface="Comic Sans MS" pitchFamily="66" charset="0"/>
              </a:rPr>
              <a:t>4.6 Summary</a:t>
            </a:r>
            <a:endParaRPr lang="zh-CN" altLang="en-US" dirty="0">
              <a:solidFill>
                <a:schemeClr val="tx1">
                  <a:lumMod val="50000"/>
                  <a:lumOff val="50000"/>
                </a:schemeClr>
              </a:solidFill>
              <a:latin typeface="Comic Sans MS" pitchFamily="66" charset="0"/>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28</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4.21 </a:t>
            </a:r>
            <a:r>
              <a:rPr lang="en-US" altLang="zh-CN" dirty="0" smtClean="0">
                <a:latin typeface="Comic Sans MS" pitchFamily="66" charset="0"/>
              </a:rPr>
              <a:t>(P314)</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endParaRPr lang="en-US" altLang="zh-CN" dirty="0" smtClean="0">
              <a:latin typeface="Comic Sans MS" pitchFamily="66" charset="0"/>
            </a:endParaRPr>
          </a:p>
          <a:p>
            <a:endParaRPr lang="en-US" altLang="zh-CN" dirty="0" smtClean="0">
              <a:latin typeface="Comic Sans MS" pitchFamily="66" charset="0"/>
            </a:endParaRPr>
          </a:p>
          <a:p>
            <a:endParaRPr lang="en-US" altLang="zh-CN" dirty="0" smtClean="0">
              <a:latin typeface="Comic Sans MS" pitchFamily="66" charset="0"/>
            </a:endParaRPr>
          </a:p>
          <a:p>
            <a:r>
              <a:rPr lang="en-US" altLang="zh-CN" dirty="0" smtClean="0">
                <a:latin typeface="Comic Sans MS" pitchFamily="66" charset="0"/>
              </a:rPr>
              <a:t>A. Inserting a single register gives a two-stage pipeline. Where should the register be inserted to maximize throughout? What would be the throughout and latency ?</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29</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pic>
        <p:nvPicPr>
          <p:cNvPr id="2051" name="Picture 3"/>
          <p:cNvPicPr>
            <a:picLocks noChangeAspect="1" noChangeArrowheads="1"/>
          </p:cNvPicPr>
          <p:nvPr/>
        </p:nvPicPr>
        <p:blipFill>
          <a:blip r:embed="rId3"/>
          <a:srcRect/>
          <a:stretch>
            <a:fillRect/>
          </a:stretch>
        </p:blipFill>
        <p:spPr bwMode="auto">
          <a:xfrm>
            <a:off x="1285852" y="1285860"/>
            <a:ext cx="6819900" cy="2047875"/>
          </a:xfrm>
          <a:prstGeom prst="rect">
            <a:avLst/>
          </a:prstGeom>
          <a:noFill/>
          <a:ln w="9525">
            <a:noFill/>
            <a:miter lim="800000"/>
            <a:headEnd/>
            <a:tailEnd/>
          </a:ln>
          <a:effectLst/>
        </p:spPr>
      </p:pic>
      <p:sp>
        <p:nvSpPr>
          <p:cNvPr id="8" name="上箭头 7"/>
          <p:cNvSpPr/>
          <p:nvPr/>
        </p:nvSpPr>
        <p:spPr>
          <a:xfrm>
            <a:off x="4643438" y="2857496"/>
            <a:ext cx="142876" cy="785818"/>
          </a:xfrm>
          <a:prstGeom prst="up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ndParaRPr>
          </a:p>
        </p:txBody>
      </p:sp>
      <p:sp>
        <p:nvSpPr>
          <p:cNvPr id="9" name="圆角矩形 8"/>
          <p:cNvSpPr/>
          <p:nvPr/>
        </p:nvSpPr>
        <p:spPr>
          <a:xfrm>
            <a:off x="2428860" y="3643314"/>
            <a:ext cx="5214974" cy="17859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solidFill>
                  <a:srgbClr val="00B050"/>
                </a:solidFill>
                <a:latin typeface="Comic Sans MS" pitchFamily="66" charset="0"/>
              </a:rPr>
              <a:t>throughput</a:t>
            </a:r>
            <a:r>
              <a:rPr lang="en-US" altLang="zh-CN" sz="2800" dirty="0" smtClean="0">
                <a:solidFill>
                  <a:srgbClr val="FF0000"/>
                </a:solidFill>
                <a:latin typeface="Comic Sans MS" pitchFamily="66" charset="0"/>
              </a:rPr>
              <a:t> =1000/190=5.26GOPS</a:t>
            </a:r>
          </a:p>
          <a:p>
            <a:pPr algn="ctr"/>
            <a:r>
              <a:rPr lang="en-US" altLang="zh-CN" sz="2800" dirty="0" smtClean="0">
                <a:solidFill>
                  <a:srgbClr val="00B050"/>
                </a:solidFill>
                <a:latin typeface="Comic Sans MS" pitchFamily="66" charset="0"/>
              </a:rPr>
              <a:t>latency</a:t>
            </a:r>
            <a:r>
              <a:rPr lang="en-US" altLang="zh-CN" sz="2800" dirty="0" smtClean="0">
                <a:solidFill>
                  <a:srgbClr val="FF0000"/>
                </a:solidFill>
                <a:latin typeface="Comic Sans MS" pitchFamily="66" charset="0"/>
              </a:rPr>
              <a:t> = (170+20)*2=380s</a:t>
            </a:r>
            <a:endParaRPr lang="zh-CN" altLang="en-US" sz="2800" dirty="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amond(in)">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4.1 </a:t>
            </a:r>
            <a:r>
              <a:rPr lang="en-US" altLang="zh-CN" dirty="0" smtClean="0">
                <a:latin typeface="Comic Sans MS" pitchFamily="66" charset="0"/>
              </a:rPr>
              <a:t>(P262)</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fontScale="92500" lnSpcReduction="10000"/>
          </a:bodyPr>
          <a:lstStyle/>
          <a:p>
            <a:r>
              <a:rPr lang="en-US" altLang="zh-CN" dirty="0" smtClean="0">
                <a:latin typeface="Comic Sans MS" pitchFamily="66" charset="0"/>
              </a:rPr>
              <a:t>Determine the byte encoding of the Y86  instruction sequence that follows.</a:t>
            </a:r>
          </a:p>
          <a:p>
            <a:pPr>
              <a:buNone/>
            </a:pPr>
            <a:r>
              <a:rPr lang="en-US" altLang="zh-CN" dirty="0" smtClean="0">
                <a:latin typeface="Comic Sans MS" pitchFamily="66" charset="0"/>
              </a:rPr>
              <a:t>  .pos 0x100     </a:t>
            </a:r>
            <a:r>
              <a:rPr lang="en-US" altLang="zh-CN" dirty="0" smtClean="0">
                <a:solidFill>
                  <a:schemeClr val="bg1">
                    <a:lumMod val="75000"/>
                  </a:schemeClr>
                </a:solidFill>
                <a:latin typeface="Comic Sans MS" pitchFamily="66" charset="0"/>
              </a:rPr>
              <a:t>#start at address 0x100</a:t>
            </a:r>
          </a:p>
          <a:p>
            <a:pPr>
              <a:buNone/>
            </a:pPr>
            <a:r>
              <a:rPr lang="en-US" altLang="zh-CN" dirty="0" smtClean="0">
                <a:latin typeface="Comic Sans MS" pitchFamily="66" charset="0"/>
              </a:rPr>
              <a:t>	  irmovl  $15, %ebx</a:t>
            </a:r>
          </a:p>
          <a:p>
            <a:pPr>
              <a:buNone/>
            </a:pPr>
            <a:r>
              <a:rPr lang="en-US" altLang="zh-CN" dirty="0" smtClean="0">
                <a:latin typeface="Comic Sans MS" pitchFamily="66" charset="0"/>
              </a:rPr>
              <a:t>     rrmovl %ebx, %ecx</a:t>
            </a:r>
          </a:p>
          <a:p>
            <a:pPr>
              <a:buNone/>
            </a:pPr>
            <a:r>
              <a:rPr lang="en-US" altLang="zh-CN" dirty="0" smtClean="0">
                <a:latin typeface="Comic Sans MS" pitchFamily="66" charset="0"/>
              </a:rPr>
              <a:t>  loop:</a:t>
            </a:r>
          </a:p>
          <a:p>
            <a:pPr>
              <a:buNone/>
            </a:pPr>
            <a:r>
              <a:rPr lang="en-US" altLang="zh-CN" dirty="0" smtClean="0">
                <a:latin typeface="Comic Sans MS" pitchFamily="66" charset="0"/>
              </a:rPr>
              <a:t>	  rmmovl  %ecx, -3(%ebx)</a:t>
            </a:r>
          </a:p>
          <a:p>
            <a:pPr>
              <a:buNone/>
            </a:pPr>
            <a:r>
              <a:rPr lang="en-US" altLang="zh-CN" dirty="0" smtClean="0">
                <a:latin typeface="Comic Sans MS" pitchFamily="66" charset="0"/>
              </a:rPr>
              <a:t>     addl      %ebx, %ecx</a:t>
            </a:r>
          </a:p>
          <a:p>
            <a:pPr>
              <a:buNone/>
            </a:pPr>
            <a:r>
              <a:rPr lang="en-US" altLang="zh-CN" dirty="0" smtClean="0">
                <a:latin typeface="Comic Sans MS" pitchFamily="66" charset="0"/>
              </a:rPr>
              <a:t>     jmp       loop</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2012/5/6</a:t>
            </a:fld>
            <a:endParaRPr lang="zh-CN" altLang="en-US"/>
          </a:p>
        </p:txBody>
      </p:sp>
      <p:sp>
        <p:nvSpPr>
          <p:cNvPr id="11" name="矩形 10"/>
          <p:cNvSpPr/>
          <p:nvPr/>
        </p:nvSpPr>
        <p:spPr>
          <a:xfrm>
            <a:off x="5429256" y="3000372"/>
            <a:ext cx="3500462"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0x100: </a:t>
            </a:r>
            <a:r>
              <a:rPr lang="en-US" altLang="zh-CN" sz="2000" dirty="0" smtClean="0">
                <a:solidFill>
                  <a:srgbClr val="00B0F0"/>
                </a:solidFill>
                <a:latin typeface="Comic Sans MS" pitchFamily="66" charset="0"/>
              </a:rPr>
              <a:t>30 8</a:t>
            </a:r>
            <a:r>
              <a:rPr lang="en-US" altLang="zh-CN" sz="2000" dirty="0" smtClean="0">
                <a:solidFill>
                  <a:srgbClr val="00B050"/>
                </a:solidFill>
                <a:latin typeface="Comic Sans MS" pitchFamily="66" charset="0"/>
              </a:rPr>
              <a:t>3</a:t>
            </a:r>
            <a:r>
              <a:rPr lang="en-US" altLang="zh-CN" sz="2000" dirty="0" smtClean="0">
                <a:solidFill>
                  <a:srgbClr val="FF0000"/>
                </a:solidFill>
                <a:latin typeface="Comic Sans MS" pitchFamily="66" charset="0"/>
              </a:rPr>
              <a:t> 0F 00 00 00</a:t>
            </a:r>
            <a:endParaRPr lang="zh-CN" altLang="en-US" sz="2000" dirty="0">
              <a:solidFill>
                <a:srgbClr val="FF0000"/>
              </a:solidFill>
              <a:latin typeface="Comic Sans MS" pitchFamily="66" charset="0"/>
            </a:endParaRPr>
          </a:p>
        </p:txBody>
      </p:sp>
      <p:sp>
        <p:nvSpPr>
          <p:cNvPr id="12" name="矩形 11"/>
          <p:cNvSpPr/>
          <p:nvPr/>
        </p:nvSpPr>
        <p:spPr>
          <a:xfrm>
            <a:off x="5429256" y="3500438"/>
            <a:ext cx="3500462"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0x106: </a:t>
            </a:r>
            <a:r>
              <a:rPr lang="en-US" altLang="zh-CN" sz="2000" dirty="0" smtClean="0">
                <a:solidFill>
                  <a:srgbClr val="00B0F0"/>
                </a:solidFill>
                <a:latin typeface="Comic Sans MS" pitchFamily="66" charset="0"/>
              </a:rPr>
              <a:t>20</a:t>
            </a:r>
            <a:r>
              <a:rPr lang="en-US" altLang="zh-CN" sz="2000" dirty="0" smtClean="0">
                <a:solidFill>
                  <a:srgbClr val="FF0000"/>
                </a:solidFill>
                <a:latin typeface="Comic Sans MS" pitchFamily="66" charset="0"/>
              </a:rPr>
              <a:t> </a:t>
            </a:r>
            <a:r>
              <a:rPr lang="en-US" altLang="zh-CN" sz="2000" dirty="0" smtClean="0">
                <a:solidFill>
                  <a:srgbClr val="00B050"/>
                </a:solidFill>
                <a:latin typeface="Comic Sans MS" pitchFamily="66" charset="0"/>
              </a:rPr>
              <a:t>31 </a:t>
            </a:r>
            <a:endParaRPr lang="zh-CN" altLang="en-US" sz="2000" dirty="0">
              <a:solidFill>
                <a:srgbClr val="00B050"/>
              </a:solidFill>
              <a:latin typeface="Comic Sans MS" pitchFamily="66" charset="0"/>
            </a:endParaRPr>
          </a:p>
        </p:txBody>
      </p:sp>
      <p:sp>
        <p:nvSpPr>
          <p:cNvPr id="13" name="矩形 12"/>
          <p:cNvSpPr/>
          <p:nvPr/>
        </p:nvSpPr>
        <p:spPr>
          <a:xfrm>
            <a:off x="5429256" y="4000504"/>
            <a:ext cx="3500462"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0x108: </a:t>
            </a:r>
            <a:endParaRPr lang="zh-CN" altLang="en-US" sz="2000" dirty="0">
              <a:solidFill>
                <a:srgbClr val="FF0000"/>
              </a:solidFill>
              <a:latin typeface="Comic Sans MS" pitchFamily="66" charset="0"/>
            </a:endParaRPr>
          </a:p>
        </p:txBody>
      </p:sp>
      <p:sp>
        <p:nvSpPr>
          <p:cNvPr id="14" name="矩形 13"/>
          <p:cNvSpPr/>
          <p:nvPr/>
        </p:nvSpPr>
        <p:spPr>
          <a:xfrm>
            <a:off x="5429256" y="4572008"/>
            <a:ext cx="3500462"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0x108: 40 13 </a:t>
            </a:r>
            <a:r>
              <a:rPr lang="en-US" altLang="zh-CN" sz="2000" dirty="0" smtClean="0">
                <a:solidFill>
                  <a:srgbClr val="0070C0"/>
                </a:solidFill>
                <a:latin typeface="Comic Sans MS" pitchFamily="66" charset="0"/>
              </a:rPr>
              <a:t>FD FF </a:t>
            </a:r>
            <a:r>
              <a:rPr lang="en-US" altLang="zh-CN" sz="2000" dirty="0" err="1" smtClean="0">
                <a:solidFill>
                  <a:srgbClr val="0070C0"/>
                </a:solidFill>
                <a:latin typeface="Comic Sans MS" pitchFamily="66" charset="0"/>
              </a:rPr>
              <a:t>FF</a:t>
            </a:r>
            <a:r>
              <a:rPr lang="en-US" altLang="zh-CN" sz="2000" dirty="0" smtClean="0">
                <a:solidFill>
                  <a:srgbClr val="0070C0"/>
                </a:solidFill>
                <a:latin typeface="Comic Sans MS" pitchFamily="66" charset="0"/>
              </a:rPr>
              <a:t> </a:t>
            </a:r>
            <a:r>
              <a:rPr lang="en-US" altLang="zh-CN" sz="2000" dirty="0" err="1" smtClean="0">
                <a:solidFill>
                  <a:srgbClr val="0070C0"/>
                </a:solidFill>
                <a:latin typeface="Comic Sans MS" pitchFamily="66" charset="0"/>
              </a:rPr>
              <a:t>FF</a:t>
            </a:r>
            <a:r>
              <a:rPr lang="en-US" altLang="zh-CN" dirty="0" smtClean="0">
                <a:solidFill>
                  <a:srgbClr val="0070C0"/>
                </a:solidFill>
                <a:latin typeface="Comic Sans MS" pitchFamily="66" charset="0"/>
              </a:rPr>
              <a:t> </a:t>
            </a:r>
            <a:endParaRPr lang="zh-CN" altLang="en-US" dirty="0">
              <a:solidFill>
                <a:srgbClr val="0070C0"/>
              </a:solidFill>
              <a:latin typeface="Comic Sans MS" pitchFamily="66" charset="0"/>
            </a:endParaRPr>
          </a:p>
        </p:txBody>
      </p:sp>
      <p:sp>
        <p:nvSpPr>
          <p:cNvPr id="16" name="矩形 15"/>
          <p:cNvSpPr/>
          <p:nvPr/>
        </p:nvSpPr>
        <p:spPr>
          <a:xfrm>
            <a:off x="5429256" y="5072074"/>
            <a:ext cx="3500462"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0x10E: 60 31 </a:t>
            </a:r>
            <a:endParaRPr lang="zh-CN" altLang="en-US" sz="2000" dirty="0">
              <a:solidFill>
                <a:srgbClr val="FF0000"/>
              </a:solidFill>
              <a:latin typeface="Comic Sans MS" pitchFamily="66" charset="0"/>
            </a:endParaRPr>
          </a:p>
        </p:txBody>
      </p:sp>
      <p:sp>
        <p:nvSpPr>
          <p:cNvPr id="17" name="矩形 16"/>
          <p:cNvSpPr/>
          <p:nvPr/>
        </p:nvSpPr>
        <p:spPr>
          <a:xfrm>
            <a:off x="5429256" y="5572140"/>
            <a:ext cx="3500462"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0x110: 70 08 01 00 00 </a:t>
            </a:r>
            <a:endParaRPr lang="zh-CN" altLang="en-US" sz="2000" dirty="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ox(in)">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ox(in)">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ox(in)">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6" grpId="0" animBg="1"/>
      <p:bldP spid="1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4.21+ </a:t>
            </a:r>
            <a:r>
              <a:rPr lang="en-US" altLang="zh-CN" dirty="0" smtClean="0">
                <a:latin typeface="Comic Sans MS" pitchFamily="66" charset="0"/>
              </a:rPr>
              <a:t>(P314)</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endParaRPr lang="en-US" altLang="zh-CN" dirty="0" smtClean="0">
              <a:latin typeface="Comic Sans MS" pitchFamily="66" charset="0"/>
            </a:endParaRPr>
          </a:p>
          <a:p>
            <a:endParaRPr lang="en-US" altLang="zh-CN" dirty="0" smtClean="0">
              <a:latin typeface="Comic Sans MS" pitchFamily="66" charset="0"/>
            </a:endParaRPr>
          </a:p>
          <a:p>
            <a:endParaRPr lang="en-US" altLang="zh-CN" dirty="0" smtClean="0">
              <a:latin typeface="Comic Sans MS" pitchFamily="66" charset="0"/>
            </a:endParaRPr>
          </a:p>
          <a:p>
            <a:r>
              <a:rPr lang="en-US" altLang="zh-CN" dirty="0" smtClean="0">
                <a:latin typeface="Comic Sans MS" pitchFamily="66" charset="0"/>
              </a:rPr>
              <a:t>D. What is the minimum number of stages that would yield a design with the maximum achievable throughput? Describe this design, its throughput and its latency.</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30</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pic>
        <p:nvPicPr>
          <p:cNvPr id="2051" name="Picture 3"/>
          <p:cNvPicPr>
            <a:picLocks noChangeAspect="1" noChangeArrowheads="1"/>
          </p:cNvPicPr>
          <p:nvPr/>
        </p:nvPicPr>
        <p:blipFill>
          <a:blip r:embed="rId3"/>
          <a:srcRect/>
          <a:stretch>
            <a:fillRect/>
          </a:stretch>
        </p:blipFill>
        <p:spPr bwMode="auto">
          <a:xfrm>
            <a:off x="1285852" y="1285860"/>
            <a:ext cx="6819900" cy="2047875"/>
          </a:xfrm>
          <a:prstGeom prst="rect">
            <a:avLst/>
          </a:prstGeom>
          <a:noFill/>
          <a:ln w="9525">
            <a:noFill/>
            <a:miter lim="800000"/>
            <a:headEnd/>
            <a:tailEnd/>
          </a:ln>
          <a:effectLst/>
        </p:spPr>
      </p:pic>
      <p:sp>
        <p:nvSpPr>
          <p:cNvPr id="9" name="圆角矩形 8"/>
          <p:cNvSpPr/>
          <p:nvPr/>
        </p:nvSpPr>
        <p:spPr>
          <a:xfrm>
            <a:off x="1500166" y="3571876"/>
            <a:ext cx="6429420" cy="17859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solidFill>
                  <a:srgbClr val="00B050"/>
                </a:solidFill>
                <a:latin typeface="Comic Sans MS" pitchFamily="66" charset="0"/>
              </a:rPr>
              <a:t>throughput</a:t>
            </a:r>
            <a:r>
              <a:rPr lang="en-US" altLang="zh-CN" sz="2800" dirty="0" smtClean="0">
                <a:solidFill>
                  <a:srgbClr val="FF0000"/>
                </a:solidFill>
                <a:latin typeface="Comic Sans MS" pitchFamily="66" charset="0"/>
              </a:rPr>
              <a:t> =1000/100=10GOPS</a:t>
            </a:r>
          </a:p>
          <a:p>
            <a:pPr algn="ctr"/>
            <a:r>
              <a:rPr lang="en-US" altLang="zh-CN" sz="2800" dirty="0" smtClean="0">
                <a:solidFill>
                  <a:srgbClr val="00B050"/>
                </a:solidFill>
                <a:latin typeface="Comic Sans MS" pitchFamily="66" charset="0"/>
              </a:rPr>
              <a:t>latency</a:t>
            </a:r>
            <a:r>
              <a:rPr lang="en-US" altLang="zh-CN" sz="2800" dirty="0" smtClean="0">
                <a:solidFill>
                  <a:srgbClr val="FF0000"/>
                </a:solidFill>
                <a:latin typeface="Comic Sans MS" pitchFamily="66" charset="0"/>
              </a:rPr>
              <a:t> = </a:t>
            </a:r>
            <a:r>
              <a:rPr lang="en-US" altLang="zh-CN" sz="2800" smtClean="0">
                <a:solidFill>
                  <a:srgbClr val="FF0000"/>
                </a:solidFill>
                <a:latin typeface="Comic Sans MS" pitchFamily="66" charset="0"/>
              </a:rPr>
              <a:t>(</a:t>
            </a:r>
            <a:r>
              <a:rPr lang="en-US" altLang="zh-CN" sz="2800" smtClean="0">
                <a:solidFill>
                  <a:srgbClr val="FF0000"/>
                </a:solidFill>
                <a:latin typeface="Comic Sans MS" pitchFamily="66" charset="0"/>
              </a:rPr>
              <a:t>80+20</a:t>
            </a:r>
            <a:r>
              <a:rPr lang="en-US" altLang="zh-CN" sz="2800" smtClean="0">
                <a:solidFill>
                  <a:srgbClr val="FF0000"/>
                </a:solidFill>
                <a:latin typeface="Comic Sans MS" pitchFamily="66" charset="0"/>
              </a:rPr>
              <a:t>)*</a:t>
            </a:r>
            <a:r>
              <a:rPr lang="en-US" altLang="zh-CN" sz="2800" smtClean="0">
                <a:solidFill>
                  <a:srgbClr val="FF0000"/>
                </a:solidFill>
                <a:latin typeface="Comic Sans MS" pitchFamily="66" charset="0"/>
              </a:rPr>
              <a:t>5=500ps</a:t>
            </a:r>
            <a:endParaRPr lang="zh-CN" altLang="en-US" sz="2800" dirty="0">
              <a:solidFill>
                <a:srgbClr val="FF0000"/>
              </a:solidFill>
              <a:latin typeface="Comic Sans MS" pitchFamily="66" charset="0"/>
            </a:endParaRPr>
          </a:p>
        </p:txBody>
      </p:sp>
      <p:sp>
        <p:nvSpPr>
          <p:cNvPr id="10" name="上箭头 9"/>
          <p:cNvSpPr/>
          <p:nvPr/>
        </p:nvSpPr>
        <p:spPr>
          <a:xfrm>
            <a:off x="5572132" y="2786058"/>
            <a:ext cx="142876" cy="785818"/>
          </a:xfrm>
          <a:prstGeom prst="up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ndParaRPr>
          </a:p>
        </p:txBody>
      </p:sp>
      <p:sp>
        <p:nvSpPr>
          <p:cNvPr id="8" name="上箭头 7"/>
          <p:cNvSpPr/>
          <p:nvPr/>
        </p:nvSpPr>
        <p:spPr>
          <a:xfrm>
            <a:off x="4572000" y="2786058"/>
            <a:ext cx="142876" cy="785818"/>
          </a:xfrm>
          <a:prstGeom prst="up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ndParaRPr>
          </a:p>
        </p:txBody>
      </p:sp>
      <p:sp>
        <p:nvSpPr>
          <p:cNvPr id="11" name="上箭头 10"/>
          <p:cNvSpPr/>
          <p:nvPr/>
        </p:nvSpPr>
        <p:spPr>
          <a:xfrm>
            <a:off x="3500430" y="2786058"/>
            <a:ext cx="142876" cy="785818"/>
          </a:xfrm>
          <a:prstGeom prst="up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ndParaRPr>
          </a:p>
        </p:txBody>
      </p:sp>
      <p:sp>
        <p:nvSpPr>
          <p:cNvPr id="12" name="上箭头 11"/>
          <p:cNvSpPr/>
          <p:nvPr/>
        </p:nvSpPr>
        <p:spPr>
          <a:xfrm>
            <a:off x="2786050" y="2786058"/>
            <a:ext cx="142876" cy="785818"/>
          </a:xfrm>
          <a:prstGeom prst="up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amond(in)">
                                      <p:cBhvr>
                                        <p:cTn id="10" dur="2000"/>
                                        <p:tgtEl>
                                          <p:spTgt spid="8"/>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amond(in)">
                                      <p:cBhvr>
                                        <p:cTn id="13" dur="2000"/>
                                        <p:tgtEl>
                                          <p:spTgt spid="10"/>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amond(in)">
                                      <p:cBhvr>
                                        <p:cTn id="16" dur="2000"/>
                                        <p:tgtEl>
                                          <p:spTgt spid="11"/>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amond(in)">
                                      <p:cBhvr>
                                        <p:cTn id="19"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8" grpId="0" animBg="1"/>
      <p:bldP spid="11"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4.22 </a:t>
            </a:r>
            <a:r>
              <a:rPr lang="en-US" altLang="zh-CN" dirty="0" smtClean="0">
                <a:latin typeface="Comic Sans MS" pitchFamily="66" charset="0"/>
              </a:rPr>
              <a:t>(P315)</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Suppose we could take the system of Figure 4.32 and divide it into an arbitrary number of pipeline stages, all having the </a:t>
            </a:r>
            <a:r>
              <a:rPr lang="en-US" altLang="zh-CN" dirty="0" smtClean="0">
                <a:latin typeface="Comic Sans MS" pitchFamily="66" charset="0"/>
              </a:rPr>
              <a:t>same </a:t>
            </a:r>
            <a:r>
              <a:rPr lang="en-US" altLang="zh-CN" dirty="0" smtClean="0">
                <a:latin typeface="Comic Sans MS" pitchFamily="66" charset="0"/>
              </a:rPr>
              <a:t>delay. What would be the ultimate limit on the throughput, given pipeline register delays of 20 ps ?</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31</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graphicFrame>
        <p:nvGraphicFramePr>
          <p:cNvPr id="8" name="对象 7"/>
          <p:cNvGraphicFramePr>
            <a:graphicFrameLocks noChangeAspect="1"/>
          </p:cNvGraphicFramePr>
          <p:nvPr/>
        </p:nvGraphicFramePr>
        <p:xfrm>
          <a:off x="2143108" y="4951425"/>
          <a:ext cx="4334044" cy="906467"/>
        </p:xfrm>
        <a:graphic>
          <a:graphicData uri="http://schemas.openxmlformats.org/presentationml/2006/ole">
            <p:oleObj spid="_x0000_s3074" name="公式" r:id="rId4" imgW="1942920" imgH="40608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Comic Sans MS" pitchFamily="66" charset="0"/>
              </a:rPr>
              <a:t>Outline</a:t>
            </a:r>
            <a:endParaRPr lang="zh-CN" altLang="en-US" dirty="0">
              <a:latin typeface="Comic Sans MS" pitchFamily="66" charset="0"/>
            </a:endParaRPr>
          </a:p>
        </p:txBody>
      </p:sp>
      <p:sp>
        <p:nvSpPr>
          <p:cNvPr id="3" name="内容占位符 2"/>
          <p:cNvSpPr>
            <a:spLocks noGrp="1"/>
          </p:cNvSpPr>
          <p:nvPr>
            <p:ph idx="1"/>
          </p:nvPr>
        </p:nvSpPr>
        <p:spPr>
          <a:xfrm>
            <a:off x="214282" y="1500174"/>
            <a:ext cx="8686800" cy="4525963"/>
          </a:xfrm>
        </p:spPr>
        <p:txBody>
          <a:bodyPr/>
          <a:lstStyle/>
          <a:p>
            <a:r>
              <a:rPr lang="en-US" altLang="zh-CN" dirty="0" smtClean="0">
                <a:latin typeface="Comic Sans MS" pitchFamily="66" charset="0"/>
              </a:rPr>
              <a:t>4.1 The Y86 Instruction Set Architecture</a:t>
            </a:r>
          </a:p>
          <a:p>
            <a:r>
              <a:rPr lang="en-US" altLang="zh-CN" dirty="0" smtClean="0">
                <a:latin typeface="Comic Sans MS" pitchFamily="66" charset="0"/>
              </a:rPr>
              <a:t>4.2 Logic Design and the HCL</a:t>
            </a:r>
          </a:p>
          <a:p>
            <a:r>
              <a:rPr lang="en-US" altLang="zh-CN" dirty="0" smtClean="0">
                <a:latin typeface="Comic Sans MS" pitchFamily="66" charset="0"/>
              </a:rPr>
              <a:t>4.3 Sequential Y86 Implementations</a:t>
            </a:r>
          </a:p>
          <a:p>
            <a:r>
              <a:rPr lang="en-US" altLang="zh-CN" dirty="0" smtClean="0">
                <a:latin typeface="Comic Sans MS" pitchFamily="66" charset="0"/>
              </a:rPr>
              <a:t>4.4 General Principles of Pipelining</a:t>
            </a:r>
          </a:p>
          <a:p>
            <a:r>
              <a:rPr lang="en-US" altLang="zh-CN" dirty="0" smtClean="0">
                <a:solidFill>
                  <a:srgbClr val="FF0000"/>
                </a:solidFill>
                <a:latin typeface="Comic Sans MS" pitchFamily="66" charset="0"/>
              </a:rPr>
              <a:t>4.5 Pipelined Y86 Implementations</a:t>
            </a:r>
          </a:p>
          <a:p>
            <a:r>
              <a:rPr lang="en-US" altLang="zh-CN" dirty="0" smtClean="0">
                <a:solidFill>
                  <a:schemeClr val="tx1">
                    <a:lumMod val="50000"/>
                    <a:lumOff val="50000"/>
                  </a:schemeClr>
                </a:solidFill>
                <a:latin typeface="Comic Sans MS" pitchFamily="66" charset="0"/>
              </a:rPr>
              <a:t>4.6 Summary</a:t>
            </a:r>
            <a:endParaRPr lang="zh-CN" altLang="en-US" dirty="0">
              <a:solidFill>
                <a:schemeClr val="tx1">
                  <a:lumMod val="50000"/>
                  <a:lumOff val="50000"/>
                </a:schemeClr>
              </a:solidFill>
              <a:latin typeface="Comic Sans MS" pitchFamily="66" charset="0"/>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32</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4.23 </a:t>
            </a:r>
            <a:r>
              <a:rPr lang="en-US" altLang="zh-CN" dirty="0" smtClean="0">
                <a:latin typeface="Comic Sans MS" pitchFamily="66" charset="0"/>
              </a:rPr>
              <a:t>(P340)</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The block labeled “dstE” in the </a:t>
            </a:r>
            <a:r>
              <a:rPr lang="en-US" altLang="zh-CN" dirty="0" smtClean="0">
                <a:solidFill>
                  <a:srgbClr val="00B050"/>
                </a:solidFill>
                <a:latin typeface="Comic Sans MS" pitchFamily="66" charset="0"/>
              </a:rPr>
              <a:t>decode stage</a:t>
            </a:r>
            <a:r>
              <a:rPr lang="en-US" altLang="zh-CN" dirty="0" smtClean="0">
                <a:latin typeface="Comic Sans MS" pitchFamily="66" charset="0"/>
              </a:rPr>
              <a:t> generates the dstE signal based on fields from the fetched instruction in pipeline register D. The resulting signal is named new_E_dstE in the HCL description of PIPE. Write HCL code for this signal, based on the HCL description of the SEQ signal dstE. (</a:t>
            </a:r>
            <a:r>
              <a:rPr lang="en-US" altLang="zh-CN" dirty="0" smtClean="0">
                <a:solidFill>
                  <a:srgbClr val="0070C0"/>
                </a:solidFill>
                <a:latin typeface="Comic Sans MS" pitchFamily="66" charset="0"/>
              </a:rPr>
              <a:t>see the decode stage in Section 4.3.4</a:t>
            </a:r>
            <a:r>
              <a:rPr lang="en-US" altLang="zh-CN" dirty="0" smtClean="0">
                <a:latin typeface="Comic Sans MS" pitchFamily="66" charset="0"/>
              </a:rPr>
              <a:t>)</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33</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
        <p:nvSpPr>
          <p:cNvPr id="7" name="云形标注 6"/>
          <p:cNvSpPr/>
          <p:nvPr/>
        </p:nvSpPr>
        <p:spPr>
          <a:xfrm>
            <a:off x="571472" y="1428736"/>
            <a:ext cx="6929486" cy="3643338"/>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rgbClr val="FF0000"/>
                </a:solidFill>
                <a:latin typeface="Comic Sans MS" pitchFamily="66" charset="0"/>
              </a:rPr>
              <a:t>int new_E_dst = [</a:t>
            </a:r>
          </a:p>
          <a:p>
            <a:r>
              <a:rPr lang="en-US" altLang="zh-CN" sz="2400" dirty="0" smtClean="0">
                <a:solidFill>
                  <a:srgbClr val="FF0000"/>
                </a:solidFill>
                <a:latin typeface="Comic Sans MS" pitchFamily="66" charset="0"/>
              </a:rPr>
              <a:t>  D_icode in {IRRMOVL, </a:t>
            </a:r>
          </a:p>
          <a:p>
            <a:r>
              <a:rPr lang="en-US" altLang="zh-CN" sz="2400" dirty="0" smtClean="0">
                <a:solidFill>
                  <a:srgbClr val="FF0000"/>
                </a:solidFill>
                <a:latin typeface="Comic Sans MS" pitchFamily="66" charset="0"/>
              </a:rPr>
              <a:t>        IIRMOVL, IOPL}:D_rB;</a:t>
            </a:r>
          </a:p>
          <a:p>
            <a:r>
              <a:rPr lang="en-US" altLang="zh-CN" sz="2400" dirty="0" smtClean="0">
                <a:solidFill>
                  <a:srgbClr val="FF0000"/>
                </a:solidFill>
                <a:latin typeface="Comic Sans MS" pitchFamily="66" charset="0"/>
              </a:rPr>
              <a:t>  D_icode in {IPUSHL, IPOPL</a:t>
            </a:r>
          </a:p>
          <a:p>
            <a:r>
              <a:rPr lang="en-US" altLang="zh-CN" sz="2400" dirty="0" smtClean="0">
                <a:solidFill>
                  <a:srgbClr val="FF0000"/>
                </a:solidFill>
                <a:latin typeface="Comic Sans MS" pitchFamily="66" charset="0"/>
              </a:rPr>
              <a:t>       ,ICALL,IRET}:RESP;</a:t>
            </a:r>
          </a:p>
          <a:p>
            <a:r>
              <a:rPr lang="en-US" altLang="zh-CN" sz="2400" dirty="0" smtClean="0">
                <a:solidFill>
                  <a:srgbClr val="FF0000"/>
                </a:solidFill>
                <a:latin typeface="Comic Sans MS" pitchFamily="66" charset="0"/>
              </a:rPr>
              <a:t>  1:NONE;</a:t>
            </a:r>
          </a:p>
          <a:p>
            <a:r>
              <a:rPr lang="en-US" altLang="zh-CN" sz="2400" dirty="0" smtClean="0">
                <a:solidFill>
                  <a:srgbClr val="FF0000"/>
                </a:solidFill>
                <a:latin typeface="Comic Sans MS" pitchFamily="66" charset="0"/>
              </a:rPr>
              <a:t>]       </a:t>
            </a:r>
            <a:r>
              <a:rPr lang="en-US" altLang="zh-CN" sz="2400" dirty="0" smtClean="0">
                <a:solidFill>
                  <a:srgbClr val="00B050"/>
                </a:solidFill>
                <a:latin typeface="Comic Sans MS" pitchFamily="66" charset="0"/>
              </a:rPr>
              <a:t>See P301 dstE</a:t>
            </a:r>
            <a:endParaRPr lang="zh-CN" altLang="en-US" sz="2400" dirty="0">
              <a:solidFill>
                <a:srgbClr val="00B05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4.24 </a:t>
            </a:r>
            <a:r>
              <a:rPr lang="en-US" altLang="zh-CN" dirty="0" smtClean="0">
                <a:latin typeface="Comic Sans MS" pitchFamily="66" charset="0"/>
              </a:rPr>
              <a:t>(P342)</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fontScale="85000" lnSpcReduction="10000"/>
          </a:bodyPr>
          <a:lstStyle/>
          <a:p>
            <a:r>
              <a:rPr lang="en-US" altLang="zh-CN" dirty="0" smtClean="0">
                <a:latin typeface="Comic Sans MS" pitchFamily="66" charset="0"/>
              </a:rPr>
              <a:t>Suppose the order of the third and fourth cases (the two forwarding sources from the memory stage) in the HCL code for </a:t>
            </a:r>
            <a:r>
              <a:rPr lang="en-US" altLang="zh-CN" dirty="0" smtClean="0">
                <a:solidFill>
                  <a:srgbClr val="0070C0"/>
                </a:solidFill>
                <a:latin typeface="Comic Sans MS" pitchFamily="66" charset="0"/>
              </a:rPr>
              <a:t>new_E_valA (P340)</a:t>
            </a:r>
            <a:r>
              <a:rPr lang="en-US" altLang="zh-CN" dirty="0" smtClean="0">
                <a:latin typeface="Comic Sans MS" pitchFamily="66" charset="0"/>
              </a:rPr>
              <a:t> were reversed. Describe the resulting behavior of the rrmovl instruction (line5) for the following program:</a:t>
            </a:r>
          </a:p>
          <a:p>
            <a:r>
              <a:rPr lang="en-US" altLang="zh-CN" dirty="0" smtClean="0">
                <a:latin typeface="Comic Sans MS" pitchFamily="66" charset="0"/>
              </a:rPr>
              <a:t>1 irmovl $5, %edx</a:t>
            </a:r>
          </a:p>
          <a:p>
            <a:r>
              <a:rPr lang="en-US" altLang="zh-CN" dirty="0" smtClean="0">
                <a:latin typeface="Comic Sans MS" pitchFamily="66" charset="0"/>
              </a:rPr>
              <a:t>2 irmovl $0x100, %esp</a:t>
            </a:r>
          </a:p>
          <a:p>
            <a:r>
              <a:rPr lang="en-US" altLang="zh-CN" dirty="0" smtClean="0">
                <a:latin typeface="Comic Sans MS" pitchFamily="66" charset="0"/>
              </a:rPr>
              <a:t>3 rmmovl %edx, 0(%esp)</a:t>
            </a:r>
          </a:p>
          <a:p>
            <a:r>
              <a:rPr lang="en-US" altLang="zh-CN" dirty="0" smtClean="0">
                <a:latin typeface="Comic Sans MS" pitchFamily="66" charset="0"/>
              </a:rPr>
              <a:t>4 popl %esp</a:t>
            </a:r>
          </a:p>
          <a:p>
            <a:r>
              <a:rPr lang="en-US" altLang="zh-CN" dirty="0" smtClean="0">
                <a:latin typeface="Comic Sans MS" pitchFamily="66" charset="0"/>
              </a:rPr>
              <a:t>5 rrmovl %esp, %eax</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34</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
        <p:nvSpPr>
          <p:cNvPr id="7" name="云形标注 6"/>
          <p:cNvSpPr/>
          <p:nvPr/>
        </p:nvSpPr>
        <p:spPr>
          <a:xfrm>
            <a:off x="214282" y="3000372"/>
            <a:ext cx="5572164" cy="1785950"/>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rgbClr val="FF0000"/>
                </a:solidFill>
                <a:latin typeface="Comic Sans MS" pitchFamily="66" charset="0"/>
              </a:rPr>
              <a:t>mrmovl 0(%esp), %esp</a:t>
            </a:r>
          </a:p>
          <a:p>
            <a:pPr algn="ctr"/>
            <a:r>
              <a:rPr lang="en-US" altLang="zh-CN" sz="2400" dirty="0" smtClean="0">
                <a:solidFill>
                  <a:srgbClr val="00B050"/>
                </a:solidFill>
                <a:latin typeface="Comic Sans MS" pitchFamily="66" charset="0"/>
              </a:rPr>
              <a:t>P334</a:t>
            </a:r>
            <a:endParaRPr lang="zh-CN" altLang="en-US" sz="2400" dirty="0">
              <a:solidFill>
                <a:srgbClr val="00B050"/>
              </a:solidFill>
              <a:latin typeface="Comic Sans MS" pitchFamily="66" charset="0"/>
            </a:endParaRPr>
          </a:p>
        </p:txBody>
      </p:sp>
      <p:pic>
        <p:nvPicPr>
          <p:cNvPr id="8" name="Picture 2"/>
          <p:cNvPicPr>
            <a:picLocks noChangeAspect="1" noChangeArrowheads="1"/>
          </p:cNvPicPr>
          <p:nvPr/>
        </p:nvPicPr>
        <p:blipFill>
          <a:blip r:embed="rId3"/>
          <a:srcRect/>
          <a:stretch>
            <a:fillRect/>
          </a:stretch>
        </p:blipFill>
        <p:spPr bwMode="auto">
          <a:xfrm>
            <a:off x="6000760" y="1571612"/>
            <a:ext cx="2838450" cy="4067175"/>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4.25 </a:t>
            </a:r>
            <a:r>
              <a:rPr lang="en-US" altLang="zh-CN" dirty="0" smtClean="0">
                <a:latin typeface="Comic Sans MS" pitchFamily="66" charset="0"/>
              </a:rPr>
              <a:t>(P342)</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Suppose the order of the fifth and sixth cases (the two forwarding sources from the write-back stage) in the HCL code for new_E_valA were reversed. Write a Y86 program that would be executed incorrectly. Describe how the error would occur and its effect on the program behavior.</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35</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4.25+ </a:t>
            </a:r>
            <a:r>
              <a:rPr lang="en-US" altLang="zh-CN" dirty="0" smtClean="0">
                <a:latin typeface="Comic Sans MS" pitchFamily="66" charset="0"/>
              </a:rPr>
              <a:t>(P342)</a:t>
            </a:r>
            <a:endParaRPr lang="zh-CN" altLang="en-US" dirty="0">
              <a:latin typeface="Comic Sans MS" pitchFamily="66" charset="0"/>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36</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
        <p:nvSpPr>
          <p:cNvPr id="7" name="流程图: 过程 6"/>
          <p:cNvSpPr/>
          <p:nvPr/>
        </p:nvSpPr>
        <p:spPr>
          <a:xfrm>
            <a:off x="785786" y="1214422"/>
            <a:ext cx="7143800" cy="2286016"/>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FF0000"/>
                </a:solidFill>
                <a:latin typeface="Comic Sans MS" pitchFamily="66" charset="0"/>
              </a:rPr>
              <a:t>1 irmovl $5, %edx</a:t>
            </a:r>
          </a:p>
          <a:p>
            <a:r>
              <a:rPr lang="en-US" altLang="zh-CN" sz="2000" dirty="0" smtClean="0">
                <a:solidFill>
                  <a:srgbClr val="FF0000"/>
                </a:solidFill>
                <a:latin typeface="Comic Sans MS" pitchFamily="66" charset="0"/>
              </a:rPr>
              <a:t>2 irmovl $0x100, %esp</a:t>
            </a:r>
          </a:p>
          <a:p>
            <a:r>
              <a:rPr lang="en-US" altLang="zh-CN" sz="2000" dirty="0" smtClean="0">
                <a:solidFill>
                  <a:srgbClr val="FF0000"/>
                </a:solidFill>
                <a:latin typeface="Comic Sans MS" pitchFamily="66" charset="0"/>
              </a:rPr>
              <a:t>3 rmmovl %edx, 0(%esp)</a:t>
            </a:r>
          </a:p>
          <a:p>
            <a:r>
              <a:rPr lang="en-US" altLang="zh-CN" sz="2000" dirty="0" smtClean="0">
                <a:solidFill>
                  <a:srgbClr val="0070C0"/>
                </a:solidFill>
                <a:latin typeface="Comic Sans MS" pitchFamily="66" charset="0"/>
              </a:rPr>
              <a:t>4 popl %esp</a:t>
            </a:r>
          </a:p>
          <a:p>
            <a:r>
              <a:rPr lang="en-US" altLang="zh-CN" sz="2000" dirty="0" smtClean="0">
                <a:solidFill>
                  <a:srgbClr val="0070C0"/>
                </a:solidFill>
                <a:latin typeface="Comic Sans MS" pitchFamily="66" charset="0"/>
              </a:rPr>
              <a:t>5 nop</a:t>
            </a:r>
          </a:p>
          <a:p>
            <a:r>
              <a:rPr lang="en-US" altLang="zh-CN" sz="2000" dirty="0" smtClean="0">
                <a:solidFill>
                  <a:srgbClr val="0070C0"/>
                </a:solidFill>
                <a:latin typeface="Comic Sans MS" pitchFamily="66" charset="0"/>
              </a:rPr>
              <a:t>6 nop</a:t>
            </a:r>
          </a:p>
          <a:p>
            <a:r>
              <a:rPr lang="en-US" altLang="zh-CN" sz="2000" dirty="0" smtClean="0">
                <a:solidFill>
                  <a:srgbClr val="0070C0"/>
                </a:solidFill>
                <a:latin typeface="Comic Sans MS" pitchFamily="66" charset="0"/>
              </a:rPr>
              <a:t>7 rrmovl %esp, %eax</a:t>
            </a:r>
            <a:endParaRPr lang="zh-CN" altLang="en-US" sz="2000" dirty="0">
              <a:solidFill>
                <a:srgbClr val="0070C0"/>
              </a:solidFill>
              <a:latin typeface="Comic Sans MS" pitchFamily="66" charset="0"/>
            </a:endParaRPr>
          </a:p>
        </p:txBody>
      </p:sp>
      <p:sp>
        <p:nvSpPr>
          <p:cNvPr id="8" name="矩形 7"/>
          <p:cNvSpPr/>
          <p:nvPr/>
        </p:nvSpPr>
        <p:spPr>
          <a:xfrm>
            <a:off x="714348" y="3786190"/>
            <a:ext cx="7929618" cy="2500330"/>
          </a:xfrm>
          <a:prstGeom prst="rect">
            <a:avLst/>
          </a:prstGeom>
          <a:solidFill>
            <a:schemeClr val="bg1"/>
          </a:solid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00B050"/>
                </a:solidFill>
                <a:latin typeface="Comic Sans MS" pitchFamily="66" charset="0"/>
              </a:rPr>
              <a:t>Answer</a:t>
            </a:r>
            <a:r>
              <a:rPr lang="en-US" altLang="zh-CN" sz="2000" dirty="0" smtClean="0">
                <a:solidFill>
                  <a:srgbClr val="FF0000"/>
                </a:solidFill>
                <a:latin typeface="Comic Sans MS" pitchFamily="66" charset="0"/>
              </a:rPr>
              <a:t>: The </a:t>
            </a:r>
            <a:r>
              <a:rPr lang="en-US" altLang="zh-CN" sz="2000" dirty="0" smtClean="0">
                <a:solidFill>
                  <a:srgbClr val="00B050"/>
                </a:solidFill>
                <a:latin typeface="Comic Sans MS" pitchFamily="66" charset="0"/>
              </a:rPr>
              <a:t>popl</a:t>
            </a:r>
            <a:r>
              <a:rPr lang="en-US" altLang="zh-CN" sz="2000" dirty="0" smtClean="0">
                <a:solidFill>
                  <a:srgbClr val="FF0000"/>
                </a:solidFill>
                <a:latin typeface="Comic Sans MS" pitchFamily="66" charset="0"/>
              </a:rPr>
              <a:t> instruction to be in the write-back stage when the </a:t>
            </a:r>
            <a:r>
              <a:rPr lang="en-US" altLang="zh-CN" sz="2000" dirty="0" smtClean="0">
                <a:solidFill>
                  <a:srgbClr val="00B050"/>
                </a:solidFill>
                <a:latin typeface="Comic Sans MS" pitchFamily="66" charset="0"/>
              </a:rPr>
              <a:t>rrmovl</a:t>
            </a:r>
            <a:r>
              <a:rPr lang="en-US" altLang="zh-CN" sz="2000" dirty="0" smtClean="0">
                <a:solidFill>
                  <a:srgbClr val="FF0000"/>
                </a:solidFill>
                <a:latin typeface="Comic Sans MS" pitchFamily="66" charset="0"/>
              </a:rPr>
              <a:t> instruction is in the decode stage. If the two forwarding sources in the write-back stage are given the wrong priority, then register </a:t>
            </a:r>
            <a:r>
              <a:rPr lang="en-US" altLang="zh-CN" sz="2000" dirty="0" smtClean="0">
                <a:solidFill>
                  <a:srgbClr val="00B050"/>
                </a:solidFill>
                <a:latin typeface="Comic Sans MS" pitchFamily="66" charset="0"/>
              </a:rPr>
              <a:t>%eax </a:t>
            </a:r>
            <a:r>
              <a:rPr lang="en-US" altLang="zh-CN" sz="2000" dirty="0" smtClean="0">
                <a:solidFill>
                  <a:srgbClr val="FF0000"/>
                </a:solidFill>
                <a:latin typeface="Comic Sans MS" pitchFamily="66" charset="0"/>
              </a:rPr>
              <a:t>will be set to the incremented program counter rather than the value read from memory.</a:t>
            </a:r>
            <a:endParaRPr lang="zh-CN" altLang="en-US" sz="2000" dirty="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4.26 </a:t>
            </a:r>
            <a:r>
              <a:rPr lang="en-US" altLang="zh-CN" dirty="0" smtClean="0">
                <a:latin typeface="Comic Sans MS" pitchFamily="66" charset="0"/>
              </a:rPr>
              <a:t>(P342)</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Write HCL code for the signal </a:t>
            </a:r>
            <a:r>
              <a:rPr lang="en-US" altLang="zh-CN" dirty="0" smtClean="0">
                <a:solidFill>
                  <a:srgbClr val="00B050"/>
                </a:solidFill>
                <a:latin typeface="Comic Sans MS" pitchFamily="66" charset="0"/>
              </a:rPr>
              <a:t>new_E_valB</a:t>
            </a:r>
            <a:r>
              <a:rPr lang="en-US" altLang="zh-CN" dirty="0" smtClean="0">
                <a:latin typeface="Comic Sans MS" pitchFamily="66" charset="0"/>
              </a:rPr>
              <a:t>, giving the value for source operand valB supplied to pipeline register E.</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37</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4.26 +</a:t>
            </a:r>
            <a:r>
              <a:rPr lang="en-US" altLang="zh-CN" dirty="0" smtClean="0">
                <a:latin typeface="Comic Sans MS" pitchFamily="66" charset="0"/>
              </a:rPr>
              <a:t>(P342)</a:t>
            </a:r>
            <a:endParaRPr lang="zh-CN" altLang="en-US" dirty="0">
              <a:latin typeface="Comic Sans MS" pitchFamily="66" charset="0"/>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38</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
        <p:nvSpPr>
          <p:cNvPr id="7" name="流程图: 过程 6"/>
          <p:cNvSpPr/>
          <p:nvPr/>
        </p:nvSpPr>
        <p:spPr>
          <a:xfrm>
            <a:off x="857224" y="1571612"/>
            <a:ext cx="7500990" cy="4500594"/>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latin typeface="Comic Sans MS" pitchFamily="66" charset="0"/>
              </a:rPr>
              <a:t>int new_E_valB = [</a:t>
            </a:r>
          </a:p>
          <a:p>
            <a:r>
              <a:rPr lang="en-US" altLang="zh-CN" sz="2800" dirty="0" smtClean="0">
                <a:solidFill>
                  <a:srgbClr val="FF0000"/>
                </a:solidFill>
                <a:latin typeface="Comic Sans MS" pitchFamily="66" charset="0"/>
              </a:rPr>
              <a:t>  d_srcB == E_dstE: </a:t>
            </a:r>
            <a:r>
              <a:rPr lang="en-US" altLang="zh-CN" sz="2800" dirty="0" smtClean="0">
                <a:solidFill>
                  <a:srgbClr val="0070C0"/>
                </a:solidFill>
                <a:latin typeface="Comic Sans MS" pitchFamily="66" charset="0"/>
              </a:rPr>
              <a:t>e_valE</a:t>
            </a:r>
            <a:r>
              <a:rPr lang="en-US" altLang="zh-CN" sz="2800" dirty="0" smtClean="0">
                <a:solidFill>
                  <a:srgbClr val="FF0000"/>
                </a:solidFill>
                <a:latin typeface="Comic Sans MS" pitchFamily="66" charset="0"/>
              </a:rPr>
              <a:t>;</a:t>
            </a:r>
          </a:p>
          <a:p>
            <a:r>
              <a:rPr lang="en-US" altLang="zh-CN" sz="2800" dirty="0" smtClean="0">
                <a:solidFill>
                  <a:srgbClr val="FF0000"/>
                </a:solidFill>
                <a:latin typeface="Comic Sans MS" pitchFamily="66" charset="0"/>
              </a:rPr>
              <a:t>  d_srcB == M_dstM: </a:t>
            </a:r>
            <a:r>
              <a:rPr lang="en-US" altLang="zh-CN" sz="2800" dirty="0" smtClean="0">
                <a:solidFill>
                  <a:srgbClr val="0070C0"/>
                </a:solidFill>
                <a:latin typeface="Comic Sans MS" pitchFamily="66" charset="0"/>
              </a:rPr>
              <a:t>m_valM</a:t>
            </a:r>
            <a:r>
              <a:rPr lang="en-US" altLang="zh-CN" sz="2800" dirty="0" smtClean="0">
                <a:solidFill>
                  <a:srgbClr val="FF0000"/>
                </a:solidFill>
                <a:latin typeface="Comic Sans MS" pitchFamily="66" charset="0"/>
              </a:rPr>
              <a:t>;</a:t>
            </a:r>
          </a:p>
          <a:p>
            <a:r>
              <a:rPr lang="en-US" altLang="zh-CN" sz="2800" dirty="0" smtClean="0">
                <a:solidFill>
                  <a:srgbClr val="FF0000"/>
                </a:solidFill>
                <a:latin typeface="Comic Sans MS" pitchFamily="66" charset="0"/>
              </a:rPr>
              <a:t>  d_srcB == M_dstE: </a:t>
            </a:r>
            <a:r>
              <a:rPr lang="en-US" altLang="zh-CN" sz="2800" dirty="0" smtClean="0">
                <a:solidFill>
                  <a:srgbClr val="0070C0"/>
                </a:solidFill>
                <a:latin typeface="Comic Sans MS" pitchFamily="66" charset="0"/>
              </a:rPr>
              <a:t>M_valE</a:t>
            </a:r>
            <a:r>
              <a:rPr lang="en-US" altLang="zh-CN" sz="2800" dirty="0" smtClean="0">
                <a:solidFill>
                  <a:srgbClr val="FF0000"/>
                </a:solidFill>
                <a:latin typeface="Comic Sans MS" pitchFamily="66" charset="0"/>
              </a:rPr>
              <a:t>;</a:t>
            </a:r>
          </a:p>
          <a:p>
            <a:r>
              <a:rPr lang="en-US" altLang="zh-CN" sz="2800" dirty="0" smtClean="0">
                <a:solidFill>
                  <a:srgbClr val="FF0000"/>
                </a:solidFill>
                <a:latin typeface="Comic Sans MS" pitchFamily="66" charset="0"/>
              </a:rPr>
              <a:t>  d_srcB == M_dstM: </a:t>
            </a:r>
            <a:r>
              <a:rPr lang="en-US" altLang="zh-CN" sz="2800" dirty="0" smtClean="0">
                <a:solidFill>
                  <a:srgbClr val="0070C0"/>
                </a:solidFill>
                <a:latin typeface="Comic Sans MS" pitchFamily="66" charset="0"/>
              </a:rPr>
              <a:t>W_valM</a:t>
            </a:r>
            <a:r>
              <a:rPr lang="en-US" altLang="zh-CN" sz="2800" dirty="0" smtClean="0">
                <a:solidFill>
                  <a:srgbClr val="FF0000"/>
                </a:solidFill>
                <a:latin typeface="Comic Sans MS" pitchFamily="66" charset="0"/>
              </a:rPr>
              <a:t>;</a:t>
            </a:r>
          </a:p>
          <a:p>
            <a:r>
              <a:rPr lang="en-US" altLang="zh-CN" sz="2800" dirty="0" smtClean="0">
                <a:solidFill>
                  <a:srgbClr val="FF0000"/>
                </a:solidFill>
                <a:latin typeface="Comic Sans MS" pitchFamily="66" charset="0"/>
              </a:rPr>
              <a:t>  d_srcB == W_dstM: </a:t>
            </a:r>
            <a:r>
              <a:rPr lang="en-US" altLang="zh-CN" sz="2800" dirty="0" smtClean="0">
                <a:solidFill>
                  <a:srgbClr val="0070C0"/>
                </a:solidFill>
                <a:latin typeface="Comic Sans MS" pitchFamily="66" charset="0"/>
              </a:rPr>
              <a:t>W_valM</a:t>
            </a:r>
          </a:p>
          <a:p>
            <a:r>
              <a:rPr lang="en-US" altLang="zh-CN" sz="2800" dirty="0" smtClean="0">
                <a:solidFill>
                  <a:srgbClr val="FF0000"/>
                </a:solidFill>
                <a:latin typeface="Comic Sans MS" pitchFamily="66" charset="0"/>
              </a:rPr>
              <a:t>  d_srcB == W_dstE: </a:t>
            </a:r>
            <a:r>
              <a:rPr lang="en-US" altLang="zh-CN" sz="2800" dirty="0" smtClean="0">
                <a:solidFill>
                  <a:srgbClr val="0070C0"/>
                </a:solidFill>
                <a:latin typeface="Comic Sans MS" pitchFamily="66" charset="0"/>
              </a:rPr>
              <a:t>W_valE</a:t>
            </a:r>
            <a:r>
              <a:rPr lang="en-US" altLang="zh-CN" sz="2800" dirty="0" smtClean="0">
                <a:solidFill>
                  <a:srgbClr val="FF0000"/>
                </a:solidFill>
                <a:latin typeface="Comic Sans MS" pitchFamily="66" charset="0"/>
              </a:rPr>
              <a:t>;</a:t>
            </a:r>
          </a:p>
          <a:p>
            <a:r>
              <a:rPr lang="en-US" altLang="zh-CN" sz="2800" dirty="0" smtClean="0">
                <a:solidFill>
                  <a:srgbClr val="FF0000"/>
                </a:solidFill>
                <a:latin typeface="Comic Sans MS" pitchFamily="66" charset="0"/>
              </a:rPr>
              <a:t>  ]</a:t>
            </a:r>
            <a:endParaRPr lang="zh-CN" altLang="en-US" sz="2800" dirty="0">
              <a:solidFill>
                <a:srgbClr val="FF0000"/>
              </a:solidFill>
              <a:latin typeface="Comic Sans MS" pitchFamily="66" charset="0"/>
            </a:endParaRPr>
          </a:p>
        </p:txBody>
      </p:sp>
      <p:sp>
        <p:nvSpPr>
          <p:cNvPr id="8" name="云形标注 7"/>
          <p:cNvSpPr/>
          <p:nvPr/>
        </p:nvSpPr>
        <p:spPr>
          <a:xfrm>
            <a:off x="4857752" y="1285860"/>
            <a:ext cx="3714776" cy="1214446"/>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rgbClr val="00B050"/>
                </a:solidFill>
                <a:latin typeface="Comic Sans MS" pitchFamily="66" charset="0"/>
              </a:rPr>
              <a:t>P340 new_E_valA</a:t>
            </a:r>
            <a:endParaRPr lang="zh-CN" altLang="en-US" sz="2000" dirty="0">
              <a:solidFill>
                <a:srgbClr val="00B050"/>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4.27 </a:t>
            </a:r>
            <a:r>
              <a:rPr lang="en-US" altLang="zh-CN" dirty="0" smtClean="0">
                <a:latin typeface="Comic Sans MS" pitchFamily="66" charset="0"/>
              </a:rPr>
              <a:t>(P350)</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Write a Y86 assembly language program that causes combination A to arise and determines whether the control logic handles it correctly.</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39</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 </a:t>
            </a:r>
            <a:r>
              <a:rPr lang="en-US" altLang="zh-CN" dirty="0" smtClean="0">
                <a:latin typeface="Comic Sans MS" pitchFamily="66" charset="0"/>
              </a:rPr>
              <a:t>(P263)</a:t>
            </a:r>
            <a:endParaRPr lang="zh-CN" altLang="en-US" dirty="0">
              <a:latin typeface="Comic Sans MS" pitchFamily="66" charset="0"/>
            </a:endParaRPr>
          </a:p>
        </p:txBody>
      </p:sp>
      <p:sp>
        <p:nvSpPr>
          <p:cNvPr id="3" name="内容占位符 2"/>
          <p:cNvSpPr>
            <a:spLocks noGrp="1"/>
          </p:cNvSpPr>
          <p:nvPr>
            <p:ph idx="1"/>
          </p:nvPr>
        </p:nvSpPr>
        <p:spPr>
          <a:xfrm>
            <a:off x="457200" y="1600200"/>
            <a:ext cx="8472518" cy="4686320"/>
          </a:xfrm>
        </p:spPr>
        <p:txBody>
          <a:bodyPr>
            <a:normAutofit/>
          </a:bodyPr>
          <a:lstStyle/>
          <a:p>
            <a:r>
              <a:rPr lang="en-US" altLang="zh-CN" dirty="0" smtClean="0">
                <a:latin typeface="Comic Sans MS" pitchFamily="66" charset="0"/>
              </a:rPr>
              <a:t>For each byte sequence listed, determine the Y86 instruction sequence it encodes. </a:t>
            </a:r>
          </a:p>
          <a:p>
            <a:r>
              <a:rPr lang="en-US" altLang="zh-CN" sz="2800" dirty="0" smtClean="0">
                <a:latin typeface="Comic Sans MS" pitchFamily="66" charset="0"/>
              </a:rPr>
              <a:t>A. 0x100:3083FCFFFFFF40630008000010</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2012/5/6</a:t>
            </a:fld>
            <a:endParaRPr lang="zh-CN" altLang="en-US"/>
          </a:p>
        </p:txBody>
      </p:sp>
      <p:sp>
        <p:nvSpPr>
          <p:cNvPr id="18" name="矩形 17"/>
          <p:cNvSpPr/>
          <p:nvPr/>
        </p:nvSpPr>
        <p:spPr>
          <a:xfrm>
            <a:off x="928662" y="3286124"/>
            <a:ext cx="7572428"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latin typeface="Comic Sans MS" pitchFamily="66" charset="0"/>
              </a:rPr>
              <a:t>0x100: 3083FCFFFFFF      </a:t>
            </a:r>
            <a:r>
              <a:rPr lang="en-US" altLang="zh-CN" sz="2800" dirty="0" smtClean="0">
                <a:solidFill>
                  <a:srgbClr val="00B050"/>
                </a:solidFill>
                <a:latin typeface="Comic Sans MS" pitchFamily="66" charset="0"/>
              </a:rPr>
              <a:t>irmovl $-r, %ebx</a:t>
            </a:r>
            <a:endParaRPr lang="zh-CN" altLang="en-US" sz="2800" dirty="0">
              <a:solidFill>
                <a:srgbClr val="00B050"/>
              </a:solidFill>
              <a:latin typeface="Comic Sans MS" pitchFamily="66" charset="0"/>
            </a:endParaRPr>
          </a:p>
        </p:txBody>
      </p:sp>
      <p:sp>
        <p:nvSpPr>
          <p:cNvPr id="19" name="矩形 18"/>
          <p:cNvSpPr/>
          <p:nvPr/>
        </p:nvSpPr>
        <p:spPr>
          <a:xfrm>
            <a:off x="928662" y="3786190"/>
            <a:ext cx="7858180"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rgbClr val="FF0000"/>
                </a:solidFill>
                <a:latin typeface="Comic Sans MS" pitchFamily="66" charset="0"/>
              </a:rPr>
              <a:t>0x106: 406300080000     </a:t>
            </a:r>
            <a:r>
              <a:rPr lang="en-US" altLang="zh-CN" sz="2400" dirty="0" smtClean="0">
                <a:solidFill>
                  <a:srgbClr val="00B050"/>
                </a:solidFill>
                <a:latin typeface="Comic Sans MS" pitchFamily="66" charset="0"/>
              </a:rPr>
              <a:t>rmmovl %esi, 0x8000(%ebx)</a:t>
            </a:r>
            <a:endParaRPr lang="zh-CN" altLang="en-US" sz="2400" dirty="0">
              <a:solidFill>
                <a:srgbClr val="00B050"/>
              </a:solidFill>
              <a:latin typeface="Comic Sans MS" pitchFamily="66" charset="0"/>
            </a:endParaRPr>
          </a:p>
        </p:txBody>
      </p:sp>
      <p:sp>
        <p:nvSpPr>
          <p:cNvPr id="20" name="矩形 19"/>
          <p:cNvSpPr/>
          <p:nvPr/>
        </p:nvSpPr>
        <p:spPr>
          <a:xfrm>
            <a:off x="928662" y="4357694"/>
            <a:ext cx="7572428"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latin typeface="Comic Sans MS" pitchFamily="66" charset="0"/>
              </a:rPr>
              <a:t>0x10C: 10                           </a:t>
            </a:r>
            <a:r>
              <a:rPr lang="en-US" altLang="zh-CN" sz="2800" dirty="0" smtClean="0">
                <a:solidFill>
                  <a:srgbClr val="00B050"/>
                </a:solidFill>
                <a:latin typeface="Comic Sans MS" pitchFamily="66" charset="0"/>
              </a:rPr>
              <a:t>halt</a:t>
            </a:r>
            <a:endParaRPr lang="zh-CN" altLang="en-US" sz="2800" dirty="0">
              <a:solidFill>
                <a:srgbClr val="00B05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amond(in)">
                                      <p:cBhvr>
                                        <p:cTn id="7" dur="2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amond(in)">
                                      <p:cBhvr>
                                        <p:cTn id="12" dur="2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diamond(in)">
                                      <p:cBhvr>
                                        <p:cTn id="1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4.27+ </a:t>
            </a:r>
            <a:r>
              <a:rPr lang="en-US" altLang="zh-CN" dirty="0" smtClean="0">
                <a:latin typeface="Comic Sans MS" pitchFamily="66" charset="0"/>
              </a:rPr>
              <a:t>(P350)</a:t>
            </a:r>
            <a:endParaRPr lang="zh-CN" altLang="en-US" dirty="0">
              <a:latin typeface="Comic Sans MS" pitchFamily="66" charset="0"/>
            </a:endParaRPr>
          </a:p>
        </p:txBody>
      </p:sp>
      <p:sp>
        <p:nvSpPr>
          <p:cNvPr id="3" name="内容占位符 2"/>
          <p:cNvSpPr>
            <a:spLocks noGrp="1"/>
          </p:cNvSpPr>
          <p:nvPr>
            <p:ph idx="1"/>
          </p:nvPr>
        </p:nvSpPr>
        <p:spPr>
          <a:xfrm>
            <a:off x="1457332" y="1214422"/>
            <a:ext cx="6829444" cy="5286412"/>
          </a:xfrm>
        </p:spPr>
        <p:txBody>
          <a:bodyPr>
            <a:normAutofit fontScale="70000" lnSpcReduction="20000"/>
          </a:bodyPr>
          <a:lstStyle/>
          <a:p>
            <a:pPr>
              <a:buNone/>
            </a:pPr>
            <a:r>
              <a:rPr lang="en-US" altLang="zh-CN" dirty="0" smtClean="0">
                <a:latin typeface="Comic Sans MS" pitchFamily="66" charset="0"/>
              </a:rPr>
              <a:t>  </a:t>
            </a:r>
            <a:r>
              <a:rPr lang="en-US" altLang="zh-CN" sz="3400" dirty="0" smtClean="0">
                <a:latin typeface="Comic Sans MS" pitchFamily="66" charset="0"/>
              </a:rPr>
              <a:t>      irmovl Stack, %esp</a:t>
            </a:r>
          </a:p>
          <a:p>
            <a:pPr>
              <a:buNone/>
            </a:pPr>
            <a:r>
              <a:rPr lang="en-US" altLang="zh-CN" sz="3400" dirty="0" smtClean="0">
                <a:latin typeface="Comic Sans MS" pitchFamily="66" charset="0"/>
              </a:rPr>
              <a:t>        irmovl rtnp, %eax</a:t>
            </a:r>
          </a:p>
          <a:p>
            <a:pPr>
              <a:buNone/>
            </a:pPr>
            <a:r>
              <a:rPr lang="en-US" altLang="zh-CN" sz="3400" dirty="0" smtClean="0">
                <a:latin typeface="Comic Sans MS" pitchFamily="66" charset="0"/>
              </a:rPr>
              <a:t>        pushl  %eax</a:t>
            </a:r>
          </a:p>
          <a:p>
            <a:pPr>
              <a:buNone/>
            </a:pPr>
            <a:r>
              <a:rPr lang="en-US" altLang="zh-CN" sz="3400" dirty="0" smtClean="0">
                <a:latin typeface="Comic Sans MS" pitchFamily="66" charset="0"/>
              </a:rPr>
              <a:t>        xorl    %eax, %eax</a:t>
            </a:r>
          </a:p>
          <a:p>
            <a:pPr>
              <a:buNone/>
            </a:pPr>
            <a:r>
              <a:rPr lang="en-US" altLang="zh-CN" sz="3400" dirty="0" smtClean="0">
                <a:latin typeface="Comic Sans MS" pitchFamily="66" charset="0"/>
              </a:rPr>
              <a:t>        </a:t>
            </a:r>
            <a:r>
              <a:rPr lang="en-US" altLang="zh-CN" sz="3400" dirty="0" smtClean="0">
                <a:solidFill>
                  <a:srgbClr val="FF0000"/>
                </a:solidFill>
                <a:latin typeface="Comic Sans MS" pitchFamily="66" charset="0"/>
              </a:rPr>
              <a:t>jne   target</a:t>
            </a:r>
          </a:p>
          <a:p>
            <a:pPr>
              <a:buNone/>
            </a:pPr>
            <a:r>
              <a:rPr lang="en-US" altLang="zh-CN" sz="3400" dirty="0" smtClean="0">
                <a:latin typeface="Comic Sans MS" pitchFamily="66" charset="0"/>
              </a:rPr>
              <a:t>        irmovl  $1, %eax</a:t>
            </a:r>
          </a:p>
          <a:p>
            <a:pPr>
              <a:buNone/>
            </a:pPr>
            <a:r>
              <a:rPr lang="en-US" altLang="zh-CN" sz="3400" dirty="0" smtClean="0">
                <a:latin typeface="Comic Sans MS" pitchFamily="66" charset="0"/>
              </a:rPr>
              <a:t>        halt</a:t>
            </a:r>
          </a:p>
          <a:p>
            <a:pPr>
              <a:buNone/>
            </a:pPr>
            <a:r>
              <a:rPr lang="en-US" altLang="zh-CN" sz="3400" dirty="0" smtClean="0">
                <a:solidFill>
                  <a:srgbClr val="FF0000"/>
                </a:solidFill>
                <a:latin typeface="Comic Sans MS" pitchFamily="66" charset="0"/>
              </a:rPr>
              <a:t>target: ret</a:t>
            </a:r>
          </a:p>
          <a:p>
            <a:pPr>
              <a:buNone/>
            </a:pPr>
            <a:r>
              <a:rPr lang="en-US" altLang="zh-CN" sz="3400" dirty="0" smtClean="0">
                <a:latin typeface="Comic Sans MS" pitchFamily="66" charset="0"/>
              </a:rPr>
              <a:t>        irmovl $2, %ebx</a:t>
            </a:r>
          </a:p>
          <a:p>
            <a:pPr>
              <a:buNone/>
            </a:pPr>
            <a:r>
              <a:rPr lang="en-US" altLang="zh-CN" sz="3400" dirty="0" smtClean="0">
                <a:latin typeface="Comic Sans MS" pitchFamily="66" charset="0"/>
              </a:rPr>
              <a:t>        halt</a:t>
            </a:r>
          </a:p>
          <a:p>
            <a:pPr>
              <a:buNone/>
            </a:pPr>
            <a:r>
              <a:rPr lang="en-US" altLang="zh-CN" sz="3400" dirty="0" smtClean="0">
                <a:latin typeface="Comic Sans MS" pitchFamily="66" charset="0"/>
              </a:rPr>
              <a:t>rtnp: irmovl $3, %edx</a:t>
            </a:r>
          </a:p>
          <a:p>
            <a:pPr>
              <a:buNone/>
            </a:pPr>
            <a:r>
              <a:rPr lang="en-US" altLang="zh-CN" sz="3400" dirty="0" smtClean="0">
                <a:latin typeface="Comic Sans MS" pitchFamily="66" charset="0"/>
              </a:rPr>
              <a:t>        halt</a:t>
            </a:r>
          </a:p>
          <a:p>
            <a:pPr>
              <a:buNone/>
            </a:pPr>
            <a:r>
              <a:rPr lang="en-US" altLang="zh-CN" sz="3400" dirty="0" smtClean="0">
                <a:latin typeface="Comic Sans MS" pitchFamily="66" charset="0"/>
              </a:rPr>
              <a:t>.pos 0x40</a:t>
            </a:r>
          </a:p>
          <a:p>
            <a:pPr>
              <a:buNone/>
            </a:pPr>
            <a:r>
              <a:rPr lang="en-US" altLang="zh-CN" sz="3400" dirty="0" smtClean="0">
                <a:latin typeface="Comic Sans MS" pitchFamily="66" charset="0"/>
              </a:rPr>
              <a:t>Stack:</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40</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4.28 </a:t>
            </a:r>
            <a:r>
              <a:rPr lang="en-US" altLang="zh-CN" dirty="0" smtClean="0">
                <a:latin typeface="Comic Sans MS" pitchFamily="66" charset="0"/>
              </a:rPr>
              <a:t>(P350)</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Write a Y86 assembly language program that causes combination B to arise and completes with a instruction if the pipeline operates correctly.</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41</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4.28+ </a:t>
            </a:r>
            <a:r>
              <a:rPr lang="en-US" altLang="zh-CN" dirty="0" smtClean="0">
                <a:latin typeface="Comic Sans MS" pitchFamily="66" charset="0"/>
              </a:rPr>
              <a:t>(P350)</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fontScale="92500" lnSpcReduction="20000"/>
          </a:bodyPr>
          <a:lstStyle/>
          <a:p>
            <a:pPr>
              <a:buNone/>
            </a:pPr>
            <a:r>
              <a:rPr lang="en-US" altLang="zh-CN" dirty="0" smtClean="0">
                <a:latin typeface="Comic Sans MS" pitchFamily="66" charset="0"/>
              </a:rPr>
              <a:t>        irmovl mem, %ebx</a:t>
            </a:r>
          </a:p>
          <a:p>
            <a:pPr>
              <a:buNone/>
            </a:pPr>
            <a:r>
              <a:rPr lang="en-US" altLang="zh-CN" dirty="0" smtClean="0">
                <a:latin typeface="Comic Sans MS" pitchFamily="66" charset="0"/>
              </a:rPr>
              <a:t>        mrmovl 0(%ebx), %esp</a:t>
            </a:r>
          </a:p>
          <a:p>
            <a:pPr>
              <a:buNone/>
            </a:pPr>
            <a:r>
              <a:rPr lang="en-US" altLang="zh-CN" dirty="0" smtClean="0">
                <a:solidFill>
                  <a:srgbClr val="FF0000"/>
                </a:solidFill>
                <a:latin typeface="Comic Sans MS" pitchFamily="66" charset="0"/>
              </a:rPr>
              <a:t>        ret</a:t>
            </a:r>
          </a:p>
          <a:p>
            <a:pPr>
              <a:buNone/>
            </a:pPr>
            <a:r>
              <a:rPr lang="en-US" altLang="zh-CN" dirty="0" smtClean="0">
                <a:solidFill>
                  <a:srgbClr val="FF0000"/>
                </a:solidFill>
                <a:latin typeface="Comic Sans MS" pitchFamily="66" charset="0"/>
              </a:rPr>
              <a:t>        halt</a:t>
            </a:r>
          </a:p>
          <a:p>
            <a:pPr>
              <a:buNone/>
            </a:pPr>
            <a:r>
              <a:rPr lang="en-US" altLang="zh-CN" dirty="0" smtClean="0">
                <a:latin typeface="Comic Sans MS" pitchFamily="66" charset="0"/>
              </a:rPr>
              <a:t>rtnpt: irmovl $5, %esi</a:t>
            </a:r>
          </a:p>
          <a:p>
            <a:pPr>
              <a:buNone/>
            </a:pPr>
            <a:r>
              <a:rPr lang="en-US" altLang="zh-CN" dirty="0" smtClean="0">
                <a:latin typeface="Comic Sans MS" pitchFamily="66" charset="0"/>
              </a:rPr>
              <a:t>          halt</a:t>
            </a:r>
          </a:p>
          <a:p>
            <a:pPr>
              <a:buNone/>
            </a:pPr>
            <a:r>
              <a:rPr lang="en-US" altLang="zh-CN" dirty="0" smtClean="0">
                <a:latin typeface="Comic Sans MS" pitchFamily="66" charset="0"/>
              </a:rPr>
              <a:t>.pos  0x40</a:t>
            </a:r>
          </a:p>
          <a:p>
            <a:pPr>
              <a:buNone/>
            </a:pPr>
            <a:r>
              <a:rPr lang="en-US" altLang="zh-CN" dirty="0" smtClean="0">
                <a:latin typeface="Comic Sans MS" pitchFamily="66" charset="0"/>
              </a:rPr>
              <a:t>mem:  .long stack</a:t>
            </a:r>
          </a:p>
          <a:p>
            <a:pPr>
              <a:buNone/>
            </a:pPr>
            <a:r>
              <a:rPr lang="en-US" altLang="zh-CN" dirty="0" smtClean="0">
                <a:latin typeface="Comic Sans MS" pitchFamily="66" charset="0"/>
              </a:rPr>
              <a:t>.pos  0x50</a:t>
            </a:r>
          </a:p>
          <a:p>
            <a:pPr>
              <a:buNone/>
            </a:pPr>
            <a:r>
              <a:rPr lang="en-US" altLang="zh-CN" dirty="0" smtClean="0">
                <a:latin typeface="Comic Sans MS" pitchFamily="66" charset="0"/>
              </a:rPr>
              <a:t>stack: .long rtnpt</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42</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4.29 </a:t>
            </a:r>
            <a:r>
              <a:rPr lang="en-US" altLang="zh-CN" dirty="0" smtClean="0">
                <a:latin typeface="Comic Sans MS" pitchFamily="66" charset="0"/>
              </a:rPr>
              <a:t>(P352)</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Write HCL code for the signal D_stall in the PIPE implementation.</a:t>
            </a:r>
          </a:p>
          <a:p>
            <a:pPr>
              <a:buNone/>
            </a:pPr>
            <a:endParaRPr lang="en-US" altLang="zh-CN" dirty="0" smtClean="0">
              <a:latin typeface="Comic Sans MS" pitchFamily="66" charset="0"/>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43</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
        <p:nvSpPr>
          <p:cNvPr id="7" name="流程图: 过程 6"/>
          <p:cNvSpPr/>
          <p:nvPr/>
        </p:nvSpPr>
        <p:spPr>
          <a:xfrm>
            <a:off x="1000100" y="3071810"/>
            <a:ext cx="7143800" cy="2928958"/>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3200" dirty="0" smtClean="0">
                <a:solidFill>
                  <a:srgbClr val="FF0000"/>
                </a:solidFill>
                <a:latin typeface="Comic Sans MS" pitchFamily="66" charset="0"/>
              </a:rPr>
              <a:t>bool D_stall = </a:t>
            </a:r>
          </a:p>
          <a:p>
            <a:r>
              <a:rPr lang="en-US" altLang="zh-CN" sz="3200" dirty="0" smtClean="0">
                <a:solidFill>
                  <a:srgbClr val="FF0000"/>
                </a:solidFill>
                <a:latin typeface="Comic Sans MS" pitchFamily="66" charset="0"/>
              </a:rPr>
              <a:t>    E_icode in {IMRMOVL, IPOPL} &amp;&amp;</a:t>
            </a:r>
          </a:p>
          <a:p>
            <a:r>
              <a:rPr lang="en-US" altLang="zh-CN" sz="3200" dirty="0" smtClean="0">
                <a:solidFill>
                  <a:srgbClr val="FF0000"/>
                </a:solidFill>
                <a:latin typeface="Comic Sans MS" pitchFamily="66" charset="0"/>
              </a:rPr>
              <a:t>    E_dstM in {d_srcA, dsrcB};</a:t>
            </a:r>
          </a:p>
          <a:p>
            <a:r>
              <a:rPr lang="en-US" altLang="zh-CN" sz="3200" dirty="0" smtClean="0">
                <a:solidFill>
                  <a:schemeClr val="bg1">
                    <a:lumMod val="50000"/>
                  </a:schemeClr>
                </a:solidFill>
                <a:latin typeface="Comic Sans MS" pitchFamily="66" charset="0"/>
              </a:rPr>
              <a:t>    # for a load/use hazard</a:t>
            </a:r>
            <a:endParaRPr lang="zh-CN" altLang="en-US" sz="3200" dirty="0">
              <a:solidFill>
                <a:schemeClr val="bg1">
                  <a:lumMod val="50000"/>
                </a:schemeClr>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4.30 </a:t>
            </a:r>
            <a:r>
              <a:rPr lang="en-US" altLang="zh-CN" dirty="0" smtClean="0">
                <a:latin typeface="Comic Sans MS" pitchFamily="66" charset="0"/>
              </a:rPr>
              <a:t>(P352)</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Write HCL code for the signal E_bubble in the PIPE implementation.</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44</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
        <p:nvSpPr>
          <p:cNvPr id="7" name="矩形 6"/>
          <p:cNvSpPr/>
          <p:nvPr/>
        </p:nvSpPr>
        <p:spPr>
          <a:xfrm>
            <a:off x="785786" y="2857496"/>
            <a:ext cx="7715304" cy="3429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latin typeface="Comic Sans MS" pitchFamily="66" charset="0"/>
              </a:rPr>
              <a:t>bool E_bubble =</a:t>
            </a:r>
          </a:p>
          <a:p>
            <a:r>
              <a:rPr lang="en-US" altLang="zh-CN" sz="2800" dirty="0" smtClean="0">
                <a:solidFill>
                  <a:schemeClr val="bg1">
                    <a:lumMod val="50000"/>
                  </a:schemeClr>
                </a:solidFill>
                <a:latin typeface="Comic Sans MS" pitchFamily="66" charset="0"/>
              </a:rPr>
              <a:t>     # Mispredicted branch</a:t>
            </a:r>
          </a:p>
          <a:p>
            <a:r>
              <a:rPr lang="en-US" altLang="zh-CN" sz="2800" dirty="0" smtClean="0">
                <a:solidFill>
                  <a:srgbClr val="FF0000"/>
                </a:solidFill>
                <a:latin typeface="Comic Sans MS" pitchFamily="66" charset="0"/>
              </a:rPr>
              <a:t>    (E_icode == IJXX &amp;&amp; ! e_Bch) ||</a:t>
            </a:r>
          </a:p>
          <a:p>
            <a:r>
              <a:rPr lang="en-US" altLang="zh-CN" sz="2800" dirty="0" smtClean="0">
                <a:solidFill>
                  <a:srgbClr val="FF0000"/>
                </a:solidFill>
                <a:latin typeface="Comic Sans MS" pitchFamily="66" charset="0"/>
              </a:rPr>
              <a:t>     </a:t>
            </a:r>
            <a:r>
              <a:rPr lang="en-US" altLang="zh-CN" sz="2800" dirty="0" smtClean="0">
                <a:solidFill>
                  <a:schemeClr val="bg1">
                    <a:lumMod val="50000"/>
                  </a:schemeClr>
                </a:solidFill>
                <a:latin typeface="Comic Sans MS" pitchFamily="66" charset="0"/>
              </a:rPr>
              <a:t># for a load/use hazard</a:t>
            </a:r>
          </a:p>
          <a:p>
            <a:r>
              <a:rPr lang="en-US" altLang="zh-CN" sz="2800" dirty="0" smtClean="0">
                <a:solidFill>
                  <a:srgbClr val="FF0000"/>
                </a:solidFill>
                <a:latin typeface="Comic Sans MS" pitchFamily="66" charset="0"/>
              </a:rPr>
              <a:t>    E_icode in {IMRMOVL, IPOPL} &amp;&amp;</a:t>
            </a:r>
          </a:p>
          <a:p>
            <a:r>
              <a:rPr lang="en-US" altLang="zh-CN" sz="2800" dirty="0" smtClean="0">
                <a:solidFill>
                  <a:srgbClr val="FF0000"/>
                </a:solidFill>
                <a:latin typeface="Comic Sans MS" pitchFamily="66" charset="0"/>
              </a:rPr>
              <a:t>        E_dstM in {d_srcA, d_srcB};</a:t>
            </a:r>
            <a:endParaRPr lang="zh-CN" altLang="en-US" sz="2800" dirty="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4.31 </a:t>
            </a:r>
            <a:r>
              <a:rPr lang="en-US" altLang="zh-CN" dirty="0" smtClean="0">
                <a:latin typeface="Comic Sans MS" pitchFamily="66" charset="0"/>
              </a:rPr>
              <a:t>(P354)</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Suppose we use a branch prediction strategy that achieves a success rate of 65%, such as backward taken, forward not-taken, as described in Section 4.5.3. What would be the impact on CPI, assuming all of the other frequencies are not affected ?</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45</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2012/5/7</a:t>
            </a:fld>
            <a:endParaRPr lang="zh-CN" altLang="en-US"/>
          </a:p>
        </p:txBody>
      </p:sp>
      <p:sp>
        <p:nvSpPr>
          <p:cNvPr id="7" name="云形标注 6"/>
          <p:cNvSpPr/>
          <p:nvPr/>
        </p:nvSpPr>
        <p:spPr>
          <a:xfrm>
            <a:off x="1857356" y="2285992"/>
            <a:ext cx="6215106" cy="2000264"/>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solidFill>
                  <a:srgbClr val="FF0000"/>
                </a:solidFill>
                <a:latin typeface="Comic Sans MS" pitchFamily="66" charset="0"/>
              </a:rPr>
              <a:t>mp=0.20x0.35x2=0.14</a:t>
            </a:r>
          </a:p>
          <a:p>
            <a:pPr algn="ctr"/>
            <a:r>
              <a:rPr lang="en-US" altLang="zh-CN" sz="2800" dirty="0" smtClean="0">
                <a:solidFill>
                  <a:srgbClr val="FF0000"/>
                </a:solidFill>
                <a:latin typeface="Comic Sans MS" pitchFamily="66" charset="0"/>
              </a:rPr>
              <a:t>overall CPI equals  1.25</a:t>
            </a:r>
            <a:endParaRPr lang="zh-CN" altLang="en-US" sz="2800" dirty="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7"/>
                                        </p:tgtEl>
                                        <p:attrNameLst>
                                          <p:attrName>ppt_x</p:attrName>
                                        </p:attrNameLst>
                                      </p:cBhvr>
                                      <p:tavLst>
                                        <p:tav tm="0">
                                          <p:val>
                                            <p:strVal val="ppt_x"/>
                                          </p:val>
                                        </p:tav>
                                        <p:tav tm="100000">
                                          <p:val>
                                            <p:strVal val="ppt_x"/>
                                          </p:val>
                                        </p:tav>
                                      </p:tavLst>
                                    </p:anim>
                                    <p:anim calcmode="lin" valueType="num">
                                      <p:cBhvr additive="base">
                                        <p:cTn id="12" dur="500"/>
                                        <p:tgtEl>
                                          <p:spTgt spid="7"/>
                                        </p:tgtEl>
                                        <p:attrNameLst>
                                          <p:attrName>ppt_y</p:attrName>
                                        </p:attrNameLst>
                                      </p:cBhvr>
                                      <p:tavLst>
                                        <p:tav tm="0">
                                          <p:val>
                                            <p:strVal val="ppt_y"/>
                                          </p:val>
                                        </p:tav>
                                        <p:tav tm="100000">
                                          <p:val>
                                            <p:strVal val="1+ppt_h/2"/>
                                          </p:val>
                                        </p:tav>
                                      </p:tavLst>
                                    </p:anim>
                                    <p:set>
                                      <p:cBhvr>
                                        <p:cTn id="13"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latin typeface="Comic Sans MS" pitchFamily="66" charset="0"/>
              </a:rPr>
              <a:t>Q&amp;A ?</a:t>
            </a:r>
            <a:endParaRPr lang="zh-CN" altLang="en-US" sz="3600" dirty="0">
              <a:latin typeface="Comic Sans MS" pitchFamily="66" charset="0"/>
            </a:endParaRPr>
          </a:p>
        </p:txBody>
      </p:sp>
      <p:sp>
        <p:nvSpPr>
          <p:cNvPr id="3" name="内容占位符 2"/>
          <p:cNvSpPr>
            <a:spLocks noGrp="1"/>
          </p:cNvSpPr>
          <p:nvPr>
            <p:ph idx="1"/>
          </p:nvPr>
        </p:nvSpPr>
        <p:spPr/>
        <p:txBody>
          <a:bodyPr>
            <a:normAutofit/>
          </a:bodyPr>
          <a:lstStyle/>
          <a:p>
            <a:pPr>
              <a:buNone/>
            </a:pPr>
            <a:endParaRPr lang="en-US" altLang="zh-CN" sz="2800" dirty="0" smtClean="0">
              <a:latin typeface="Comic Sans MS" pitchFamily="66" charset="0"/>
            </a:endParaRPr>
          </a:p>
          <a:p>
            <a:pPr>
              <a:buNone/>
            </a:pPr>
            <a:endParaRPr lang="en-US" altLang="zh-CN" sz="2800" dirty="0" smtClean="0">
              <a:latin typeface="Comic Sans MS" pitchFamily="66" charset="0"/>
            </a:endParaRPr>
          </a:p>
          <a:p>
            <a:pPr algn="ctr">
              <a:buNone/>
            </a:pPr>
            <a:r>
              <a:rPr lang="en-US" altLang="zh-CN" sz="9600" dirty="0" smtClean="0">
                <a:latin typeface="Comic Sans MS" pitchFamily="66" charset="0"/>
              </a:rPr>
              <a:t>Thank you!</a:t>
            </a:r>
          </a:p>
          <a:p>
            <a:pPr>
              <a:buNone/>
            </a:pPr>
            <a:endParaRPr lang="en-US" altLang="zh-CN" sz="2800" dirty="0" smtClean="0">
              <a:latin typeface="Comic Sans MS" pitchFamily="66" charset="0"/>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46</a:t>
            </a:fld>
            <a:endParaRPr lang="zh-CN" altLang="en-US"/>
          </a:p>
        </p:txBody>
      </p:sp>
      <p:sp>
        <p:nvSpPr>
          <p:cNvPr id="5" name="日期占位符 4"/>
          <p:cNvSpPr>
            <a:spLocks noGrp="1"/>
          </p:cNvSpPr>
          <p:nvPr>
            <p:ph type="dt" sz="half" idx="10"/>
          </p:nvPr>
        </p:nvSpPr>
        <p:spPr/>
        <p:txBody>
          <a:bodyPr/>
          <a:lstStyle/>
          <a:p>
            <a:fld id="{135451C9-C7E8-4549-8DAF-0B1E52BF50B3}" type="datetime1">
              <a:rPr lang="zh-CN" altLang="en-US" smtClean="0"/>
              <a:pPr/>
              <a:t>2012/5/6</a:t>
            </a:fld>
            <a:endParaRPr lang="zh-CN" alt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website</a:t>
            </a:r>
            <a:endParaRPr lang="zh-CN" altLang="en-US" dirty="0"/>
          </a:p>
        </p:txBody>
      </p:sp>
      <p:sp>
        <p:nvSpPr>
          <p:cNvPr id="3" name="内容占位符 2"/>
          <p:cNvSpPr>
            <a:spLocks noGrp="1"/>
          </p:cNvSpPr>
          <p:nvPr>
            <p:ph idx="1"/>
          </p:nvPr>
        </p:nvSpPr>
        <p:spPr/>
        <p:txBody>
          <a:bodyPr/>
          <a:lstStyle/>
          <a:p>
            <a:r>
              <a:rPr lang="en-US" altLang="zh-CN" dirty="0" smtClean="0">
                <a:solidFill>
                  <a:srgbClr val="0070C0"/>
                </a:solidFill>
                <a:hlinkClick r:id="rId3"/>
              </a:rPr>
              <a:t>http://jpkc.fudan.edu.cn/s/258/main.htm</a:t>
            </a:r>
            <a:endParaRPr lang="en-US" altLang="zh-CN" dirty="0" smtClean="0">
              <a:solidFill>
                <a:srgbClr val="0070C0"/>
              </a:solidFill>
            </a:endParaRPr>
          </a:p>
          <a:p>
            <a:r>
              <a:rPr lang="en-US" altLang="zh-CN" dirty="0" smtClean="0">
                <a:solidFill>
                  <a:srgbClr val="0070C0"/>
                </a:solidFill>
                <a:hlinkClick r:id="rId4"/>
              </a:rPr>
              <a:t>http://10.108.0.74/s/258/main.jspy</a:t>
            </a:r>
            <a:endParaRPr lang="en-US" altLang="zh-CN" dirty="0" smtClean="0">
              <a:solidFill>
                <a:srgbClr val="0070C0"/>
              </a:solidFill>
            </a:endParaRPr>
          </a:p>
          <a:p>
            <a:r>
              <a:rPr lang="en-US" altLang="zh-CN" dirty="0" smtClean="0">
                <a:solidFill>
                  <a:srgbClr val="0070C0"/>
                </a:solidFill>
              </a:rPr>
              <a:t>ftp: 10.141.247.12</a:t>
            </a:r>
            <a:endParaRPr lang="zh-CN" altLang="en-US"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 </a:t>
            </a:r>
            <a:r>
              <a:rPr lang="en-US" altLang="zh-CN" dirty="0" smtClean="0">
                <a:latin typeface="Comic Sans MS" pitchFamily="66" charset="0"/>
              </a:rPr>
              <a:t>(P263)</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latin typeface="Comic Sans MS" pitchFamily="66" charset="0"/>
              </a:rPr>
              <a:t>B. 0x200:A0 68      </a:t>
            </a:r>
          </a:p>
          <a:p>
            <a:pPr>
              <a:buNone/>
            </a:pPr>
            <a:r>
              <a:rPr lang="en-US" altLang="zh-CN" dirty="0" smtClean="0">
                <a:latin typeface="Comic Sans MS" pitchFamily="66" charset="0"/>
              </a:rPr>
              <a:t>             80080200001030830A00000090</a:t>
            </a:r>
          </a:p>
          <a:p>
            <a:pPr>
              <a:buNone/>
            </a:pPr>
            <a:endParaRPr lang="en-US" altLang="zh-CN" dirty="0" smtClean="0">
              <a:latin typeface="Comic Sans MS" pitchFamily="66" charset="0"/>
            </a:endParaRPr>
          </a:p>
          <a:p>
            <a:pPr>
              <a:buNone/>
            </a:pPr>
            <a:endParaRPr lang="en-US" altLang="zh-CN" dirty="0" smtClean="0">
              <a:latin typeface="Comic Sans MS" pitchFamily="66" charset="0"/>
            </a:endParaRPr>
          </a:p>
          <a:p>
            <a:pPr>
              <a:buNone/>
            </a:pPr>
            <a:endParaRPr lang="en-US" altLang="zh-CN" dirty="0" smtClean="0">
              <a:latin typeface="Comic Sans MS" pitchFamily="66" charset="0"/>
            </a:endParaRPr>
          </a:p>
          <a:p>
            <a:endParaRPr lang="en-US" altLang="zh-CN" dirty="0" smtClean="0">
              <a:latin typeface="Comic Sans MS" pitchFamily="66" charset="0"/>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5</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2012/5/6</a:t>
            </a:fld>
            <a:endParaRPr lang="zh-CN" altLang="en-US"/>
          </a:p>
        </p:txBody>
      </p:sp>
      <p:sp>
        <p:nvSpPr>
          <p:cNvPr id="7" name="矩形 6"/>
          <p:cNvSpPr/>
          <p:nvPr/>
        </p:nvSpPr>
        <p:spPr>
          <a:xfrm>
            <a:off x="928662" y="2714620"/>
            <a:ext cx="7572428"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latin typeface="Comic Sans MS" pitchFamily="66" charset="0"/>
              </a:rPr>
              <a:t>0x200: A068                  </a:t>
            </a:r>
            <a:r>
              <a:rPr lang="en-US" altLang="zh-CN" sz="2800" dirty="0" smtClean="0">
                <a:solidFill>
                  <a:srgbClr val="00B050"/>
                </a:solidFill>
                <a:latin typeface="Comic Sans MS" pitchFamily="66" charset="0"/>
              </a:rPr>
              <a:t>pushl %esi</a:t>
            </a:r>
            <a:endParaRPr lang="zh-CN" altLang="en-US" sz="2800" dirty="0">
              <a:solidFill>
                <a:srgbClr val="00B050"/>
              </a:solidFill>
              <a:latin typeface="Comic Sans MS" pitchFamily="66" charset="0"/>
            </a:endParaRPr>
          </a:p>
        </p:txBody>
      </p:sp>
      <p:sp>
        <p:nvSpPr>
          <p:cNvPr id="8" name="矩形 7"/>
          <p:cNvSpPr/>
          <p:nvPr/>
        </p:nvSpPr>
        <p:spPr>
          <a:xfrm>
            <a:off x="857224" y="3214686"/>
            <a:ext cx="7572428"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latin typeface="Comic Sans MS" pitchFamily="66" charset="0"/>
              </a:rPr>
              <a:t>0x202: 80 </a:t>
            </a:r>
            <a:r>
              <a:rPr lang="en-US" altLang="zh-CN" sz="2800" dirty="0" smtClean="0">
                <a:solidFill>
                  <a:srgbClr val="0070C0"/>
                </a:solidFill>
                <a:latin typeface="Comic Sans MS" pitchFamily="66" charset="0"/>
              </a:rPr>
              <a:t>0802</a:t>
            </a:r>
            <a:r>
              <a:rPr lang="en-US" altLang="zh-CN" sz="2800" dirty="0" smtClean="0">
                <a:solidFill>
                  <a:srgbClr val="FF0000"/>
                </a:solidFill>
                <a:latin typeface="Comic Sans MS" pitchFamily="66" charset="0"/>
              </a:rPr>
              <a:t>0000      </a:t>
            </a:r>
            <a:r>
              <a:rPr lang="en-US" altLang="zh-CN" sz="2800" dirty="0" smtClean="0">
                <a:solidFill>
                  <a:srgbClr val="00B050"/>
                </a:solidFill>
                <a:latin typeface="Comic Sans MS" pitchFamily="66" charset="0"/>
              </a:rPr>
              <a:t>call  proc</a:t>
            </a:r>
            <a:endParaRPr lang="zh-CN" altLang="en-US" sz="2800" dirty="0">
              <a:solidFill>
                <a:srgbClr val="00B050"/>
              </a:solidFill>
              <a:latin typeface="Comic Sans MS" pitchFamily="66" charset="0"/>
            </a:endParaRPr>
          </a:p>
        </p:txBody>
      </p:sp>
      <p:sp>
        <p:nvSpPr>
          <p:cNvPr id="9" name="矩形 8"/>
          <p:cNvSpPr/>
          <p:nvPr/>
        </p:nvSpPr>
        <p:spPr>
          <a:xfrm>
            <a:off x="857224" y="3714752"/>
            <a:ext cx="7572428"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latin typeface="Comic Sans MS" pitchFamily="66" charset="0"/>
              </a:rPr>
              <a:t>0x207: 10                        </a:t>
            </a:r>
            <a:r>
              <a:rPr lang="en-US" altLang="zh-CN" sz="2800" dirty="0" smtClean="0">
                <a:solidFill>
                  <a:srgbClr val="00B050"/>
                </a:solidFill>
                <a:latin typeface="Comic Sans MS" pitchFamily="66" charset="0"/>
              </a:rPr>
              <a:t>halt</a:t>
            </a:r>
            <a:endParaRPr lang="zh-CN" altLang="en-US" sz="2800" dirty="0">
              <a:solidFill>
                <a:srgbClr val="00B050"/>
              </a:solidFill>
              <a:latin typeface="Comic Sans MS" pitchFamily="66" charset="0"/>
            </a:endParaRPr>
          </a:p>
        </p:txBody>
      </p:sp>
      <p:sp>
        <p:nvSpPr>
          <p:cNvPr id="10" name="矩形 9"/>
          <p:cNvSpPr/>
          <p:nvPr/>
        </p:nvSpPr>
        <p:spPr>
          <a:xfrm>
            <a:off x="857224" y="4714884"/>
            <a:ext cx="7572428"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latin typeface="Comic Sans MS" pitchFamily="66" charset="0"/>
              </a:rPr>
              <a:t>0x</a:t>
            </a:r>
            <a:r>
              <a:rPr lang="en-US" altLang="zh-CN" sz="2800" dirty="0" smtClean="0">
                <a:solidFill>
                  <a:srgbClr val="0070C0"/>
                </a:solidFill>
                <a:latin typeface="Comic Sans MS" pitchFamily="66" charset="0"/>
              </a:rPr>
              <a:t>208</a:t>
            </a:r>
            <a:r>
              <a:rPr lang="en-US" altLang="zh-CN" sz="2800" dirty="0" smtClean="0">
                <a:solidFill>
                  <a:srgbClr val="FF0000"/>
                </a:solidFill>
                <a:latin typeface="Comic Sans MS" pitchFamily="66" charset="0"/>
              </a:rPr>
              <a:t>: 3083 0A000000  </a:t>
            </a:r>
            <a:r>
              <a:rPr lang="en-US" altLang="zh-CN" sz="2800" dirty="0" smtClean="0">
                <a:solidFill>
                  <a:srgbClr val="00B050"/>
                </a:solidFill>
                <a:latin typeface="Comic Sans MS" pitchFamily="66" charset="0"/>
              </a:rPr>
              <a:t>irmovl $10, %ebx</a:t>
            </a:r>
            <a:endParaRPr lang="zh-CN" altLang="en-US" sz="2800" dirty="0">
              <a:solidFill>
                <a:srgbClr val="00B050"/>
              </a:solidFill>
              <a:latin typeface="Comic Sans MS" pitchFamily="66" charset="0"/>
            </a:endParaRPr>
          </a:p>
        </p:txBody>
      </p:sp>
      <p:sp>
        <p:nvSpPr>
          <p:cNvPr id="11" name="矩形 10"/>
          <p:cNvSpPr/>
          <p:nvPr/>
        </p:nvSpPr>
        <p:spPr>
          <a:xfrm>
            <a:off x="857224" y="5214950"/>
            <a:ext cx="7572428"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latin typeface="Comic Sans MS" pitchFamily="66" charset="0"/>
              </a:rPr>
              <a:t>0x20E: 90                        </a:t>
            </a:r>
            <a:r>
              <a:rPr lang="en-US" altLang="zh-CN" sz="2800" dirty="0" smtClean="0">
                <a:solidFill>
                  <a:srgbClr val="00B050"/>
                </a:solidFill>
                <a:latin typeface="Comic Sans MS" pitchFamily="66" charset="0"/>
              </a:rPr>
              <a:t>ret</a:t>
            </a:r>
            <a:endParaRPr lang="zh-CN" altLang="en-US" sz="2800" dirty="0">
              <a:solidFill>
                <a:srgbClr val="00B050"/>
              </a:solidFill>
              <a:latin typeface="Comic Sans MS" pitchFamily="66" charset="0"/>
            </a:endParaRPr>
          </a:p>
        </p:txBody>
      </p:sp>
      <p:sp>
        <p:nvSpPr>
          <p:cNvPr id="12" name="矩形 11"/>
          <p:cNvSpPr/>
          <p:nvPr/>
        </p:nvSpPr>
        <p:spPr>
          <a:xfrm>
            <a:off x="857224" y="4214818"/>
            <a:ext cx="7572428"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latin typeface="Comic Sans MS" pitchFamily="66" charset="0"/>
              </a:rPr>
              <a:t>0x</a:t>
            </a:r>
            <a:r>
              <a:rPr lang="en-US" altLang="zh-CN" sz="2800" dirty="0" smtClean="0">
                <a:solidFill>
                  <a:srgbClr val="0070C0"/>
                </a:solidFill>
                <a:latin typeface="Comic Sans MS" pitchFamily="66" charset="0"/>
              </a:rPr>
              <a:t>208</a:t>
            </a:r>
            <a:r>
              <a:rPr lang="en-US" altLang="zh-CN" sz="2800" dirty="0" smtClean="0">
                <a:solidFill>
                  <a:srgbClr val="FF0000"/>
                </a:solidFill>
                <a:latin typeface="Comic Sans MS" pitchFamily="66" charset="0"/>
              </a:rPr>
              <a:t>:                     </a:t>
            </a:r>
            <a:r>
              <a:rPr lang="en-US" altLang="zh-CN" sz="2800" dirty="0" smtClean="0">
                <a:solidFill>
                  <a:srgbClr val="00B050"/>
                </a:solidFill>
                <a:latin typeface="Comic Sans MS" pitchFamily="66" charset="0"/>
              </a:rPr>
              <a:t>proc:</a:t>
            </a:r>
            <a:endParaRPr lang="zh-CN" altLang="en-US" sz="2800" dirty="0">
              <a:solidFill>
                <a:srgbClr val="00B05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amond(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amond(in)">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amond(in)">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amond(in)">
                                      <p:cBhvr>
                                        <p:cTn id="3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4.2 +</a:t>
            </a:r>
            <a:r>
              <a:rPr lang="en-US" altLang="zh-CN" dirty="0" smtClean="0">
                <a:latin typeface="Comic Sans MS" pitchFamily="66" charset="0"/>
              </a:rPr>
              <a:t>(P263)</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a:bodyPr>
          <a:lstStyle/>
          <a:p>
            <a:r>
              <a:rPr lang="en-US" altLang="zh-CN" dirty="0" smtClean="0">
                <a:solidFill>
                  <a:srgbClr val="0070C0"/>
                </a:solidFill>
                <a:latin typeface="Comic Sans MS" pitchFamily="66" charset="0"/>
              </a:rPr>
              <a:t>Exercise </a:t>
            </a:r>
          </a:p>
          <a:p>
            <a:r>
              <a:rPr lang="en-US" altLang="zh-CN" dirty="0" smtClean="0">
                <a:latin typeface="Comic Sans MS" pitchFamily="66" charset="0"/>
              </a:rPr>
              <a:t>C. 0x300:5054070000000F0B018</a:t>
            </a:r>
          </a:p>
          <a:p>
            <a:r>
              <a:rPr lang="en-US" altLang="zh-CN" dirty="0" smtClean="0">
                <a:latin typeface="Comic Sans MS" pitchFamily="66" charset="0"/>
              </a:rPr>
              <a:t>D. 0x400:6113730004000010</a:t>
            </a:r>
          </a:p>
          <a:p>
            <a:r>
              <a:rPr lang="en-US" altLang="zh-CN" dirty="0" smtClean="0">
                <a:latin typeface="Comic Sans MS" pitchFamily="66" charset="0"/>
              </a:rPr>
              <a:t>E. 0x500:6362A080</a:t>
            </a:r>
          </a:p>
          <a:p>
            <a:endParaRPr lang="en-US" altLang="zh-CN" dirty="0" smtClean="0">
              <a:latin typeface="Comic Sans MS" pitchFamily="66" charset="0"/>
            </a:endParaRPr>
          </a:p>
          <a:p>
            <a:endParaRPr lang="en-US" altLang="zh-CN" dirty="0" smtClean="0">
              <a:latin typeface="Comic Sans MS" pitchFamily="66" charset="0"/>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6</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2012/5/6</a:t>
            </a:fld>
            <a:endParaRPr lang="zh-CN" alt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4.3 </a:t>
            </a:r>
            <a:r>
              <a:rPr lang="en-US" altLang="zh-CN" dirty="0" smtClean="0">
                <a:latin typeface="Comic Sans MS" pitchFamily="66" charset="0"/>
              </a:rPr>
              <a:t>(P269)</a:t>
            </a:r>
            <a:endParaRPr lang="zh-CN" altLang="en-US" dirty="0">
              <a:latin typeface="Comic Sans MS" pitchFamily="66" charset="0"/>
            </a:endParaRPr>
          </a:p>
        </p:txBody>
      </p:sp>
      <p:sp>
        <p:nvSpPr>
          <p:cNvPr id="3" name="内容占位符 2"/>
          <p:cNvSpPr>
            <a:spLocks noGrp="1"/>
          </p:cNvSpPr>
          <p:nvPr>
            <p:ph idx="1"/>
          </p:nvPr>
        </p:nvSpPr>
        <p:spPr>
          <a:xfrm>
            <a:off x="457200" y="1600200"/>
            <a:ext cx="8229600" cy="4686320"/>
          </a:xfrm>
        </p:spPr>
        <p:txBody>
          <a:bodyPr>
            <a:normAutofit fontScale="92500" lnSpcReduction="10000"/>
          </a:bodyPr>
          <a:lstStyle/>
          <a:p>
            <a:r>
              <a:rPr lang="en-US" altLang="zh-CN" dirty="0" smtClean="0">
                <a:latin typeface="Comic Sans MS" pitchFamily="66" charset="0"/>
              </a:rPr>
              <a:t>Write Y86 code to implement a recursive sum function rSum, based on the following C code:</a:t>
            </a:r>
          </a:p>
          <a:p>
            <a:pPr>
              <a:buNone/>
            </a:pPr>
            <a:r>
              <a:rPr lang="en-US" altLang="zh-CN" dirty="0" smtClean="0">
                <a:latin typeface="Comic Sans MS" pitchFamily="66" charset="0"/>
              </a:rPr>
              <a:t>  int rSum(int *Start, int Count)</a:t>
            </a:r>
          </a:p>
          <a:p>
            <a:pPr>
              <a:buNone/>
            </a:pPr>
            <a:r>
              <a:rPr lang="en-US" altLang="zh-CN" dirty="0" smtClean="0">
                <a:latin typeface="Comic Sans MS" pitchFamily="66" charset="0"/>
              </a:rPr>
              <a:t>	{</a:t>
            </a:r>
          </a:p>
          <a:p>
            <a:pPr>
              <a:buNone/>
            </a:pPr>
            <a:r>
              <a:rPr lang="en-US" altLang="zh-CN" dirty="0" smtClean="0">
                <a:latin typeface="Comic Sans MS" pitchFamily="66" charset="0"/>
              </a:rPr>
              <a:t>		if (Count &lt;= 0)</a:t>
            </a:r>
          </a:p>
          <a:p>
            <a:pPr>
              <a:buNone/>
            </a:pPr>
            <a:r>
              <a:rPr lang="en-US" altLang="zh-CN" dirty="0" smtClean="0">
                <a:latin typeface="Comic Sans MS" pitchFamily="66" charset="0"/>
              </a:rPr>
              <a:t>            return 0;</a:t>
            </a:r>
          </a:p>
          <a:p>
            <a:pPr>
              <a:buNone/>
            </a:pPr>
            <a:r>
              <a:rPr lang="en-US" altLang="zh-CN" dirty="0" smtClean="0">
                <a:latin typeface="Comic Sans MS" pitchFamily="66" charset="0"/>
              </a:rPr>
              <a:t>        return *Start + rSum(Start+1, Count-1);</a:t>
            </a:r>
          </a:p>
          <a:p>
            <a:pPr>
              <a:buNone/>
            </a:pPr>
            <a:r>
              <a:rPr lang="en-US" altLang="zh-CN" dirty="0" smtClean="0">
                <a:latin typeface="Comic Sans MS" pitchFamily="66" charset="0"/>
              </a:rPr>
              <a:t>	}</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7</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2012/5/6</a:t>
            </a:fld>
            <a:endParaRPr lang="zh-CN" altLang="en-US"/>
          </a:p>
        </p:txBody>
      </p:sp>
      <p:sp>
        <p:nvSpPr>
          <p:cNvPr id="7" name="云形标注 6"/>
          <p:cNvSpPr/>
          <p:nvPr/>
        </p:nvSpPr>
        <p:spPr>
          <a:xfrm>
            <a:off x="3714744" y="2428868"/>
            <a:ext cx="4643470" cy="2214578"/>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FF0000"/>
                </a:solidFill>
              </a:rPr>
              <a:t>P178 Recursive Procedures</a:t>
            </a:r>
            <a:endParaRPr lang="zh-CN" altLang="en-US" sz="32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7"/>
                                        </p:tgtEl>
                                        <p:attrNameLst>
                                          <p:attrName>ppt_x</p:attrName>
                                        </p:attrNameLst>
                                      </p:cBhvr>
                                      <p:tavLst>
                                        <p:tav tm="0">
                                          <p:val>
                                            <p:strVal val="ppt_x"/>
                                          </p:val>
                                        </p:tav>
                                        <p:tav tm="100000">
                                          <p:val>
                                            <p:strVal val="ppt_x"/>
                                          </p:val>
                                        </p:tav>
                                      </p:tavLst>
                                    </p:anim>
                                    <p:anim calcmode="lin" valueType="num">
                                      <p:cBhvr additive="base">
                                        <p:cTn id="12" dur="500"/>
                                        <p:tgtEl>
                                          <p:spTgt spid="7"/>
                                        </p:tgtEl>
                                        <p:attrNameLst>
                                          <p:attrName>ppt_y</p:attrName>
                                        </p:attrNameLst>
                                      </p:cBhvr>
                                      <p:tavLst>
                                        <p:tav tm="0">
                                          <p:val>
                                            <p:strVal val="ppt_y"/>
                                          </p:val>
                                        </p:tav>
                                        <p:tav tm="100000">
                                          <p:val>
                                            <p:strVal val="1+ppt_h/2"/>
                                          </p:val>
                                        </p:tav>
                                      </p:tavLst>
                                    </p:anim>
                                    <p:set>
                                      <p:cBhvr>
                                        <p:cTn id="13"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4.3+ </a:t>
            </a:r>
            <a:r>
              <a:rPr lang="en-US" altLang="zh-CN" dirty="0" smtClean="0">
                <a:latin typeface="Comic Sans MS" pitchFamily="66" charset="0"/>
              </a:rPr>
              <a:t>(P269)</a:t>
            </a:r>
            <a:endParaRPr lang="zh-CN" altLang="en-US" dirty="0">
              <a:latin typeface="Comic Sans MS" pitchFamily="66" charset="0"/>
            </a:endParaRPr>
          </a:p>
        </p:txBody>
      </p:sp>
      <p:sp>
        <p:nvSpPr>
          <p:cNvPr id="3" name="内容占位符 2"/>
          <p:cNvSpPr>
            <a:spLocks noGrp="1"/>
          </p:cNvSpPr>
          <p:nvPr>
            <p:ph idx="1"/>
          </p:nvPr>
        </p:nvSpPr>
        <p:spPr>
          <a:xfrm>
            <a:off x="214282" y="1357298"/>
            <a:ext cx="4757742" cy="4686320"/>
          </a:xfrm>
        </p:spPr>
        <p:txBody>
          <a:bodyPr>
            <a:normAutofit fontScale="62500" lnSpcReduction="20000"/>
          </a:bodyPr>
          <a:lstStyle/>
          <a:p>
            <a:pPr>
              <a:buNone/>
            </a:pPr>
            <a:r>
              <a:rPr lang="en-US" altLang="zh-CN" dirty="0" smtClean="0">
                <a:solidFill>
                  <a:srgbClr val="00B050"/>
                </a:solidFill>
                <a:latin typeface="Comic Sans MS" pitchFamily="66" charset="0"/>
              </a:rPr>
              <a:t>rSum</a:t>
            </a:r>
            <a:r>
              <a:rPr lang="en-US" altLang="zh-CN" dirty="0" smtClean="0">
                <a:latin typeface="Comic Sans MS" pitchFamily="66" charset="0"/>
              </a:rPr>
              <a:t>: push1    %ebp</a:t>
            </a:r>
          </a:p>
          <a:p>
            <a:pPr>
              <a:buNone/>
            </a:pPr>
            <a:r>
              <a:rPr lang="en-US" altLang="zh-CN" dirty="0" smtClean="0">
                <a:latin typeface="Comic Sans MS" pitchFamily="66" charset="0"/>
              </a:rPr>
              <a:t>          rrmovl   %esp, %ebp</a:t>
            </a:r>
          </a:p>
          <a:p>
            <a:pPr>
              <a:buNone/>
            </a:pPr>
            <a:r>
              <a:rPr lang="en-US" altLang="zh-CN" dirty="0" smtClean="0">
                <a:latin typeface="Comic Sans MS" pitchFamily="66" charset="0"/>
              </a:rPr>
              <a:t>          irmovl    $20, %eax</a:t>
            </a:r>
          </a:p>
          <a:p>
            <a:pPr>
              <a:buNone/>
            </a:pPr>
            <a:r>
              <a:rPr lang="en-US" altLang="zh-CN" dirty="0" smtClean="0">
                <a:latin typeface="Comic Sans MS" pitchFamily="66" charset="0"/>
              </a:rPr>
              <a:t>	      subl       %eax, %esp</a:t>
            </a:r>
          </a:p>
          <a:p>
            <a:pPr>
              <a:buNone/>
            </a:pPr>
            <a:r>
              <a:rPr lang="en-US" altLang="zh-CN" dirty="0" smtClean="0">
                <a:latin typeface="Comic Sans MS" pitchFamily="66" charset="0"/>
              </a:rPr>
              <a:t>	      pushl     %ebx</a:t>
            </a:r>
          </a:p>
          <a:p>
            <a:pPr>
              <a:buNone/>
            </a:pPr>
            <a:r>
              <a:rPr lang="en-US" altLang="zh-CN" dirty="0" smtClean="0">
                <a:latin typeface="Comic Sans MS" pitchFamily="66" charset="0"/>
              </a:rPr>
              <a:t>          mrmovl  8(%ebp), %ebx</a:t>
            </a:r>
          </a:p>
          <a:p>
            <a:pPr>
              <a:buNone/>
            </a:pPr>
            <a:r>
              <a:rPr lang="en-US" altLang="zh-CN" dirty="0" smtClean="0">
                <a:latin typeface="Comic Sans MS" pitchFamily="66" charset="0"/>
              </a:rPr>
              <a:t>	      mrmovl  12(%ebp), %eax</a:t>
            </a:r>
          </a:p>
          <a:p>
            <a:pPr>
              <a:buNone/>
            </a:pPr>
            <a:r>
              <a:rPr lang="en-US" altLang="zh-CN" dirty="0" smtClean="0">
                <a:latin typeface="Comic Sans MS" pitchFamily="66" charset="0"/>
              </a:rPr>
              <a:t>	      addl      %eax, %eax</a:t>
            </a:r>
          </a:p>
          <a:p>
            <a:pPr>
              <a:buNone/>
            </a:pPr>
            <a:r>
              <a:rPr lang="en-US" altLang="zh-CN" dirty="0" smtClean="0">
                <a:latin typeface="Comic Sans MS" pitchFamily="66" charset="0"/>
              </a:rPr>
              <a:t>	      jle        </a:t>
            </a:r>
            <a:r>
              <a:rPr lang="en-US" altLang="zh-CN" dirty="0" smtClean="0">
                <a:solidFill>
                  <a:srgbClr val="0070C0"/>
                </a:solidFill>
                <a:latin typeface="Comic Sans MS" pitchFamily="66" charset="0"/>
              </a:rPr>
              <a:t> L38</a:t>
            </a:r>
          </a:p>
          <a:p>
            <a:pPr>
              <a:buNone/>
            </a:pPr>
            <a:r>
              <a:rPr lang="en-US" altLang="zh-CN" dirty="0" smtClean="0">
                <a:latin typeface="Comic Sans MS" pitchFamily="66" charset="0"/>
              </a:rPr>
              <a:t>          irmovl    $-8, %edx</a:t>
            </a:r>
          </a:p>
          <a:p>
            <a:pPr>
              <a:buNone/>
            </a:pPr>
            <a:r>
              <a:rPr lang="en-US" altLang="zh-CN" dirty="0" smtClean="0">
                <a:latin typeface="Comic Sans MS" pitchFamily="66" charset="0"/>
              </a:rPr>
              <a:t>          addl       %edx, %esp</a:t>
            </a:r>
          </a:p>
          <a:p>
            <a:pPr>
              <a:buNone/>
            </a:pPr>
            <a:r>
              <a:rPr lang="en-US" altLang="zh-CN" dirty="0" smtClean="0">
                <a:latin typeface="Comic Sans MS" pitchFamily="66" charset="0"/>
              </a:rPr>
              <a:t>	      irmovl    $-1, %edx</a:t>
            </a:r>
          </a:p>
          <a:p>
            <a:pPr>
              <a:buNone/>
            </a:pPr>
            <a:r>
              <a:rPr lang="en-US" altLang="zh-CN" dirty="0" smtClean="0">
                <a:latin typeface="Comic Sans MS" pitchFamily="66" charset="0"/>
              </a:rPr>
              <a:t>          addl       %edx, %eax</a:t>
            </a:r>
          </a:p>
          <a:p>
            <a:pPr>
              <a:buNone/>
            </a:pPr>
            <a:r>
              <a:rPr lang="en-US" altLang="zh-CN" dirty="0" smtClean="0">
                <a:latin typeface="Comic Sans MS" pitchFamily="66" charset="0"/>
              </a:rPr>
              <a:t>          pushl      %eax</a:t>
            </a:r>
          </a:p>
          <a:p>
            <a:pPr>
              <a:buNone/>
            </a:pPr>
            <a:r>
              <a:rPr lang="en-US" altLang="zh-CN" dirty="0" smtClean="0">
                <a:latin typeface="Comic Sans MS" pitchFamily="66" charset="0"/>
              </a:rPr>
              <a:t>          irmovel  $4, %edx</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8</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2012/5/6</a:t>
            </a:fld>
            <a:endParaRPr lang="zh-CN" altLang="en-US"/>
          </a:p>
        </p:txBody>
      </p:sp>
      <p:sp>
        <p:nvSpPr>
          <p:cNvPr id="7" name="内容占位符 2"/>
          <p:cNvSpPr txBox="1">
            <a:spLocks/>
          </p:cNvSpPr>
          <p:nvPr/>
        </p:nvSpPr>
        <p:spPr>
          <a:xfrm>
            <a:off x="4814918" y="1357298"/>
            <a:ext cx="3757610" cy="492922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2000" dirty="0" smtClean="0">
                <a:latin typeface="Comic Sans MS" pitchFamily="66" charset="0"/>
              </a:rPr>
              <a:t>rrmovl   %ebx, %eax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sz="2000" b="0" i="0" u="none" strike="noStrike" kern="1200" cap="none" spc="0" normalizeH="0" baseline="0" noProof="0" dirty="0" smtClean="0">
                <a:ln>
                  <a:noFill/>
                </a:ln>
                <a:solidFill>
                  <a:schemeClr val="tx1"/>
                </a:solidFill>
                <a:effectLst/>
                <a:uLnTx/>
                <a:uFillTx/>
                <a:latin typeface="Comic Sans MS" pitchFamily="66" charset="0"/>
                <a:ea typeface="+mn-ea"/>
                <a:cs typeface="+mn-cs"/>
              </a:rPr>
              <a:t>addl       %edx, %eax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2000" dirty="0" smtClean="0">
                <a:latin typeface="Comic Sans MS" pitchFamily="66" charset="0"/>
              </a:rPr>
              <a:t>pushl      %eax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sz="2000" b="0" i="0" u="none" strike="noStrike" kern="1200" cap="none" spc="0" normalizeH="0" baseline="0" noProof="0" dirty="0" smtClean="0">
                <a:ln>
                  <a:noFill/>
                </a:ln>
                <a:solidFill>
                  <a:schemeClr val="tx1"/>
                </a:solidFill>
                <a:effectLst/>
                <a:uLnTx/>
                <a:uFillTx/>
                <a:latin typeface="Comic Sans MS" pitchFamily="66" charset="0"/>
                <a:ea typeface="+mn-ea"/>
                <a:cs typeface="+mn-cs"/>
              </a:rPr>
              <a:t>call         </a:t>
            </a:r>
            <a:r>
              <a:rPr kumimoji="0" lang="en-US" altLang="zh-CN" sz="2000" b="0" i="0" u="none" strike="noStrike" kern="1200" cap="none" spc="0" normalizeH="0" baseline="0" noProof="0" dirty="0" smtClean="0">
                <a:ln>
                  <a:noFill/>
                </a:ln>
                <a:solidFill>
                  <a:srgbClr val="00B050"/>
                </a:solidFill>
                <a:effectLst/>
                <a:uLnTx/>
                <a:uFillTx/>
                <a:latin typeface="Comic Sans MS" pitchFamily="66" charset="0"/>
                <a:ea typeface="+mn-ea"/>
                <a:cs typeface="+mn-cs"/>
              </a:rPr>
              <a:t>rSum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2000" dirty="0" smtClean="0">
                <a:latin typeface="Comic Sans MS" pitchFamily="66" charset="0"/>
              </a:rPr>
              <a:t>mrmovl   (%ebx), %edx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2000" dirty="0" smtClean="0">
                <a:latin typeface="Comic Sans MS" pitchFamily="66" charset="0"/>
              </a:rPr>
              <a:t>addl        %edx, %eax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2000" dirty="0" smtClean="0">
                <a:latin typeface="Comic Sans MS" pitchFamily="66" charset="0"/>
              </a:rPr>
              <a:t>jmp         </a:t>
            </a:r>
            <a:r>
              <a:rPr lang="en-US" altLang="zh-CN" sz="2000" dirty="0" smtClean="0">
                <a:solidFill>
                  <a:srgbClr val="0070C0"/>
                </a:solidFill>
                <a:latin typeface="Comic Sans MS" pitchFamily="66" charset="0"/>
              </a:rPr>
              <a:t>L39</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zh-CN" sz="2000" dirty="0" smtClean="0">
              <a:latin typeface="Comic Sans MS" pitchFamily="66"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2000" dirty="0" smtClean="0">
                <a:solidFill>
                  <a:srgbClr val="0070C0"/>
                </a:solidFill>
                <a:latin typeface="Comic Sans MS" pitchFamily="66" charset="0"/>
              </a:rPr>
              <a:t>L38</a:t>
            </a:r>
            <a:r>
              <a:rPr lang="en-US" altLang="zh-CN" sz="2000" dirty="0" smtClean="0">
                <a:latin typeface="Comic Sans MS" pitchFamily="66" charset="0"/>
              </a:rPr>
              <a:t>: xorl %eax, %eax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2000" dirty="0" smtClean="0">
                <a:solidFill>
                  <a:srgbClr val="0070C0"/>
                </a:solidFill>
                <a:latin typeface="Comic Sans MS" pitchFamily="66" charset="0"/>
              </a:rPr>
              <a:t>L39</a:t>
            </a:r>
            <a:r>
              <a:rPr lang="en-US" altLang="zh-CN" sz="2000" dirty="0" smtClean="0">
                <a:latin typeface="Comic Sans MS" pitchFamily="66" charset="0"/>
              </a:rPr>
              <a:t>: mrmovl -24(%ebp), %ebx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2000" dirty="0" smtClean="0">
                <a:latin typeface="Comic Sans MS" pitchFamily="66" charset="0"/>
              </a:rPr>
              <a:t>        rrmovl   %ebp, %esp</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2000" dirty="0" smtClean="0">
                <a:latin typeface="Comic Sans MS" pitchFamily="66" charset="0"/>
              </a:rPr>
              <a:t>        popl %ebp</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2000" dirty="0" smtClean="0">
                <a:latin typeface="Comic Sans MS" pitchFamily="66" charset="0"/>
              </a:rPr>
              <a:t>        ret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CN" sz="20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70C0"/>
                </a:solidFill>
                <a:latin typeface="Comic Sans MS" pitchFamily="66" charset="0"/>
              </a:rPr>
              <a:t>Problem 4.4 </a:t>
            </a:r>
            <a:r>
              <a:rPr lang="en-US" altLang="zh-CN" dirty="0" smtClean="0">
                <a:latin typeface="Comic Sans MS" pitchFamily="66" charset="0"/>
              </a:rPr>
              <a:t>(P270)</a:t>
            </a:r>
            <a:endParaRPr lang="zh-CN" altLang="en-US" dirty="0">
              <a:latin typeface="Comic Sans MS" pitchFamily="66" charset="0"/>
            </a:endParaRPr>
          </a:p>
        </p:txBody>
      </p:sp>
      <p:sp>
        <p:nvSpPr>
          <p:cNvPr id="3" name="内容占位符 2"/>
          <p:cNvSpPr>
            <a:spLocks noGrp="1"/>
          </p:cNvSpPr>
          <p:nvPr>
            <p:ph idx="1"/>
          </p:nvPr>
        </p:nvSpPr>
        <p:spPr>
          <a:xfrm>
            <a:off x="457200" y="1357298"/>
            <a:ext cx="8229600" cy="4929222"/>
          </a:xfrm>
        </p:spPr>
        <p:txBody>
          <a:bodyPr>
            <a:normAutofit fontScale="62500" lnSpcReduction="20000"/>
          </a:bodyPr>
          <a:lstStyle/>
          <a:p>
            <a:pPr>
              <a:buNone/>
            </a:pPr>
            <a:r>
              <a:rPr lang="en-US" altLang="zh-CN" dirty="0" smtClean="0">
                <a:latin typeface="Comic Sans MS" pitchFamily="66" charset="0"/>
              </a:rPr>
              <a:t>int </a:t>
            </a:r>
            <a:r>
              <a:rPr lang="en-US" altLang="zh-CN" dirty="0" smtClean="0">
                <a:solidFill>
                  <a:srgbClr val="00B050"/>
                </a:solidFill>
                <a:latin typeface="Comic Sans MS" pitchFamily="66" charset="0"/>
              </a:rPr>
              <a:t>pushtest</a:t>
            </a:r>
            <a:r>
              <a:rPr lang="en-US" altLang="zh-CN" dirty="0" smtClean="0">
                <a:latin typeface="Comic Sans MS" pitchFamily="66" charset="0"/>
              </a:rPr>
              <a:t>()</a:t>
            </a:r>
          </a:p>
          <a:p>
            <a:pPr>
              <a:buNone/>
            </a:pPr>
            <a:r>
              <a:rPr lang="en-US" altLang="zh-CN" dirty="0" smtClean="0">
                <a:latin typeface="Comic Sans MS" pitchFamily="66" charset="0"/>
              </a:rPr>
              <a:t>{</a:t>
            </a:r>
          </a:p>
          <a:p>
            <a:pPr>
              <a:buNone/>
            </a:pPr>
            <a:r>
              <a:rPr lang="en-US" altLang="zh-CN" dirty="0" smtClean="0">
                <a:latin typeface="Comic Sans MS" pitchFamily="66" charset="0"/>
              </a:rPr>
              <a:t>    int rval;</a:t>
            </a:r>
          </a:p>
          <a:p>
            <a:pPr>
              <a:buNone/>
            </a:pPr>
            <a:r>
              <a:rPr lang="en-US" altLang="zh-CN" dirty="0" smtClean="0">
                <a:solidFill>
                  <a:schemeClr val="bg1">
                    <a:lumMod val="50000"/>
                  </a:schemeClr>
                </a:solidFill>
                <a:latin typeface="Comic Sans MS" pitchFamily="66" charset="0"/>
              </a:rPr>
              <a:t>    /* Insert the following assembly code:</a:t>
            </a:r>
          </a:p>
          <a:p>
            <a:pPr>
              <a:buNone/>
            </a:pPr>
            <a:r>
              <a:rPr lang="en-US" altLang="zh-CN" dirty="0" smtClean="0">
                <a:solidFill>
                  <a:schemeClr val="bg1">
                    <a:lumMod val="50000"/>
                  </a:schemeClr>
                </a:solidFill>
                <a:latin typeface="Comic Sans MS" pitchFamily="66" charset="0"/>
              </a:rPr>
              <a:t>         movl %esp, %eax   #save stack pointer</a:t>
            </a:r>
          </a:p>
          <a:p>
            <a:pPr>
              <a:buNone/>
            </a:pPr>
            <a:r>
              <a:rPr lang="en-US" altLang="zh-CN" dirty="0" smtClean="0">
                <a:solidFill>
                  <a:schemeClr val="bg1">
                    <a:lumMod val="50000"/>
                  </a:schemeClr>
                </a:solidFill>
                <a:latin typeface="Comic Sans MS" pitchFamily="66" charset="0"/>
              </a:rPr>
              <a:t>         pushl %esp            #push stack pointer</a:t>
            </a:r>
          </a:p>
          <a:p>
            <a:pPr>
              <a:buNone/>
            </a:pPr>
            <a:r>
              <a:rPr lang="en-US" altLang="zh-CN" dirty="0" smtClean="0">
                <a:solidFill>
                  <a:schemeClr val="bg1">
                    <a:lumMod val="50000"/>
                  </a:schemeClr>
                </a:solidFill>
                <a:latin typeface="Comic Sans MS" pitchFamily="66" charset="0"/>
              </a:rPr>
              <a:t>         popl   %edx           #pop it back</a:t>
            </a:r>
          </a:p>
          <a:p>
            <a:pPr>
              <a:buNone/>
            </a:pPr>
            <a:r>
              <a:rPr lang="en-US" altLang="zh-CN" dirty="0" smtClean="0">
                <a:solidFill>
                  <a:schemeClr val="bg1">
                    <a:lumMod val="50000"/>
                  </a:schemeClr>
                </a:solidFill>
                <a:latin typeface="Comic Sans MS" pitchFamily="66" charset="0"/>
              </a:rPr>
              <a:t>         subl   %edx, %eax # 0 or 4</a:t>
            </a:r>
          </a:p>
          <a:p>
            <a:pPr>
              <a:buNone/>
            </a:pPr>
            <a:r>
              <a:rPr lang="en-US" altLang="zh-CN" dirty="0" smtClean="0">
                <a:solidFill>
                  <a:schemeClr val="bg1">
                    <a:lumMod val="50000"/>
                  </a:schemeClr>
                </a:solidFill>
                <a:latin typeface="Comic Sans MS" pitchFamily="66" charset="0"/>
              </a:rPr>
              <a:t>         movl   %eax, rval   # set as return value</a:t>
            </a:r>
          </a:p>
          <a:p>
            <a:pPr>
              <a:buNone/>
            </a:pPr>
            <a:r>
              <a:rPr lang="en-US" altLang="zh-CN" dirty="0" smtClean="0">
                <a:solidFill>
                  <a:schemeClr val="bg1">
                    <a:lumMod val="50000"/>
                  </a:schemeClr>
                </a:solidFill>
                <a:latin typeface="Comic Sans MS" pitchFamily="66" charset="0"/>
              </a:rPr>
              <a:t>    */</a:t>
            </a:r>
          </a:p>
          <a:p>
            <a:pPr>
              <a:buNone/>
            </a:pPr>
            <a:r>
              <a:rPr lang="en-US" altLang="zh-CN" dirty="0" smtClean="0">
                <a:latin typeface="Comic Sans MS" pitchFamily="66" charset="0"/>
              </a:rPr>
              <a:t>   …</a:t>
            </a:r>
          </a:p>
          <a:p>
            <a:pPr>
              <a:buNone/>
            </a:pPr>
            <a:r>
              <a:rPr lang="en-US" altLang="zh-CN" dirty="0" smtClean="0">
                <a:latin typeface="Comic Sans MS" pitchFamily="66" charset="0"/>
              </a:rPr>
              <a:t>   return rval;</a:t>
            </a:r>
          </a:p>
          <a:p>
            <a:pPr>
              <a:buNone/>
            </a:pPr>
            <a:r>
              <a:rPr lang="en-US" altLang="zh-CN" dirty="0" smtClean="0">
                <a:latin typeface="Comic Sans MS" pitchFamily="66" charset="0"/>
              </a:rPr>
              <a:t>}</a:t>
            </a:r>
          </a:p>
          <a:p>
            <a:pPr>
              <a:buNone/>
            </a:pPr>
            <a:r>
              <a:rPr lang="en-US" altLang="zh-CN" dirty="0" smtClean="0">
                <a:latin typeface="Comic Sans MS" pitchFamily="66" charset="0"/>
              </a:rPr>
              <a:t>     In our experiments, we find that the function </a:t>
            </a:r>
            <a:r>
              <a:rPr lang="en-US" altLang="zh-CN" dirty="0" smtClean="0">
                <a:solidFill>
                  <a:srgbClr val="00B050"/>
                </a:solidFill>
                <a:latin typeface="Comic Sans MS" pitchFamily="66" charset="0"/>
              </a:rPr>
              <a:t>pushtest</a:t>
            </a:r>
            <a:r>
              <a:rPr lang="en-US" altLang="zh-CN" dirty="0" smtClean="0">
                <a:latin typeface="Comic Sans MS" pitchFamily="66" charset="0"/>
              </a:rPr>
              <a:t> return 0. What does this imply about the behavior of the instruction pushl %esp under IA32?</a:t>
            </a:r>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9</a:t>
            </a:fld>
            <a:endParaRPr lang="zh-CN" altLang="en-US"/>
          </a:p>
        </p:txBody>
      </p:sp>
      <p:sp>
        <p:nvSpPr>
          <p:cNvPr id="6" name="日期占位符 5"/>
          <p:cNvSpPr>
            <a:spLocks noGrp="1"/>
          </p:cNvSpPr>
          <p:nvPr>
            <p:ph type="dt" sz="half" idx="10"/>
          </p:nvPr>
        </p:nvSpPr>
        <p:spPr/>
        <p:txBody>
          <a:bodyPr/>
          <a:lstStyle/>
          <a:p>
            <a:fld id="{F507D199-2FD6-4EB3-9FEE-088460C0F44A}" type="datetime1">
              <a:rPr lang="zh-CN" altLang="en-US" smtClean="0"/>
              <a:pPr/>
              <a:t>2012/5/6</a:t>
            </a:fld>
            <a:endParaRPr lang="zh-CN" altLang="en-US"/>
          </a:p>
        </p:txBody>
      </p:sp>
      <p:sp>
        <p:nvSpPr>
          <p:cNvPr id="8" name="云形标注 7"/>
          <p:cNvSpPr/>
          <p:nvPr/>
        </p:nvSpPr>
        <p:spPr>
          <a:xfrm>
            <a:off x="4286248" y="3929066"/>
            <a:ext cx="3786214" cy="1214446"/>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rgbClr val="FF0000"/>
                </a:solidFill>
                <a:latin typeface="Comic Sans MS" pitchFamily="66" charset="0"/>
              </a:rPr>
              <a:t>It implies that push the original value of %esp (old value)</a:t>
            </a:r>
            <a:endParaRPr lang="zh-CN" altLang="en-US" dirty="0">
              <a:solidFill>
                <a:srgbClr val="FF000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8714</TotalTime>
  <Words>2991</Words>
  <PresentationFormat>全屏显示(4:3)</PresentationFormat>
  <Paragraphs>549</Paragraphs>
  <Slides>47</Slides>
  <Notes>47</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47</vt:i4>
      </vt:variant>
    </vt:vector>
  </HeadingPairs>
  <TitlesOfParts>
    <vt:vector size="49" baseType="lpstr">
      <vt:lpstr>Office 主题</vt:lpstr>
      <vt:lpstr>公式</vt:lpstr>
      <vt:lpstr>Chapter 4 Processor Architecture</vt:lpstr>
      <vt:lpstr>Outline</vt:lpstr>
      <vt:lpstr>Problem 4.1 (P262)</vt:lpstr>
      <vt:lpstr>Problem 4.2 (P263)</vt:lpstr>
      <vt:lpstr>Problem 4.2+ (P263)</vt:lpstr>
      <vt:lpstr>Problem 4.2 +(P263)</vt:lpstr>
      <vt:lpstr>Problem 4.3 (P269)</vt:lpstr>
      <vt:lpstr>Problem 4.3+ (P269)</vt:lpstr>
      <vt:lpstr>Problem 4.4 (P270)</vt:lpstr>
      <vt:lpstr>Problem 4.5 (P270)</vt:lpstr>
      <vt:lpstr>Outline</vt:lpstr>
      <vt:lpstr>Problem 4.6 (P273)</vt:lpstr>
      <vt:lpstr>Problem 4.7 (P263)</vt:lpstr>
      <vt:lpstr>Problem 4.8 (P277)</vt:lpstr>
      <vt:lpstr>Outline</vt:lpstr>
      <vt:lpstr>Problem 4.9 (P285)</vt:lpstr>
      <vt:lpstr>Problem 4.10 (P288)</vt:lpstr>
      <vt:lpstr>Problem 4.11 (P288)</vt:lpstr>
      <vt:lpstr>Problem 4.12 (P288)</vt:lpstr>
      <vt:lpstr>Problem 4.13 (P289)</vt:lpstr>
      <vt:lpstr>Problem 4.14 (P300)</vt:lpstr>
      <vt:lpstr>Problem 4.15 (P301)</vt:lpstr>
      <vt:lpstr>Problem 4.16 (P301)</vt:lpstr>
      <vt:lpstr>Problem 4.17 (P302)</vt:lpstr>
      <vt:lpstr>Problem 4.18 (P302)</vt:lpstr>
      <vt:lpstr>Problem 4.19 (P304)</vt:lpstr>
      <vt:lpstr>Problem 4.20 (P304)</vt:lpstr>
      <vt:lpstr>Outline</vt:lpstr>
      <vt:lpstr>Problem 4.21 (P314)</vt:lpstr>
      <vt:lpstr>Problem 4.21+ (P314)</vt:lpstr>
      <vt:lpstr>Problem 4.22 (P315)</vt:lpstr>
      <vt:lpstr>Outline</vt:lpstr>
      <vt:lpstr>Problem 4.23 (P340)</vt:lpstr>
      <vt:lpstr>Problem 4.24 (P342)</vt:lpstr>
      <vt:lpstr>Problem 4.25 (P342)</vt:lpstr>
      <vt:lpstr>Problem 4.25+ (P342)</vt:lpstr>
      <vt:lpstr>Problem 4.26 (P342)</vt:lpstr>
      <vt:lpstr>Problem 4.26 +(P342)</vt:lpstr>
      <vt:lpstr>Problem 4.27 (P350)</vt:lpstr>
      <vt:lpstr>Problem 4.27+ (P350)</vt:lpstr>
      <vt:lpstr>Problem 4.28 (P350)</vt:lpstr>
      <vt:lpstr>Problem 4.28+ (P350)</vt:lpstr>
      <vt:lpstr>Problem 4.29 (P352)</vt:lpstr>
      <vt:lpstr>Problem 4.30 (P352)</vt:lpstr>
      <vt:lpstr>Problem 4.31 (P354)</vt:lpstr>
      <vt:lpstr>Q&amp;A ?</vt:lpstr>
      <vt:lpstr>website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Machine-Level Representation of Programs</dc:title>
  <dc:creator>Guobao Jiang</dc:creator>
  <cp:lastModifiedBy>Guobao Jiang</cp:lastModifiedBy>
  <cp:revision>199</cp:revision>
  <dcterms:created xsi:type="dcterms:W3CDTF">2012-03-15T11:43:55Z</dcterms:created>
  <dcterms:modified xsi:type="dcterms:W3CDTF">2012-05-07T13:02:04Z</dcterms:modified>
</cp:coreProperties>
</file>