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4" r:id="rId3"/>
    <p:sldId id="257" r:id="rId4"/>
    <p:sldId id="258" r:id="rId5"/>
    <p:sldId id="259" r:id="rId6"/>
    <p:sldId id="260" r:id="rId7"/>
    <p:sldId id="261" r:id="rId8"/>
    <p:sldId id="262" r:id="rId9"/>
    <p:sldId id="275" r:id="rId10"/>
    <p:sldId id="276" r:id="rId11"/>
    <p:sldId id="277" r:id="rId12"/>
    <p:sldId id="278" r:id="rId13"/>
    <p:sldId id="279" r:id="rId14"/>
    <p:sldId id="280" r:id="rId15"/>
    <p:sldId id="273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8"/>
  </p:normalViewPr>
  <p:slideViewPr>
    <p:cSldViewPr snapToGrid="0" snapToObjects="1">
      <p:cViewPr>
        <p:scale>
          <a:sx n="69" d="100"/>
          <a:sy n="69" d="100"/>
        </p:scale>
        <p:origin x="2232" y="10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题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标题的引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引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将图片拖动到占位符，或单击添加图标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381285" y="2048858"/>
            <a:ext cx="10642764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sz="4900" b="1" dirty="0" smtClean="0"/>
              <a:t/>
            </a:r>
            <a:br>
              <a:rPr lang="en-US" altLang="zh-CN" sz="4900" b="1" dirty="0" smtClean="0"/>
            </a:br>
            <a:r>
              <a:rPr lang="en-US" altLang="zh-CN" sz="4900" b="1" dirty="0"/>
              <a:t/>
            </a:r>
            <a:br>
              <a:rPr lang="en-US" altLang="zh-CN" sz="4900" b="1" dirty="0"/>
            </a:br>
            <a:r>
              <a:rPr lang="en-US" altLang="zh-CN" sz="4900" b="1" dirty="0" smtClean="0"/>
              <a:t/>
            </a:r>
            <a:br>
              <a:rPr lang="en-US" altLang="zh-CN" sz="4900" b="1" dirty="0" smtClean="0"/>
            </a:br>
            <a:r>
              <a:rPr lang="en-US" altLang="zh-CN" sz="4900" b="1" dirty="0"/>
              <a:t/>
            </a:r>
            <a:br>
              <a:rPr lang="en-US" altLang="zh-CN" sz="4900" b="1" dirty="0"/>
            </a:br>
            <a:r>
              <a:rPr lang="en-US" altLang="zh-CN" sz="4900" b="1" dirty="0" smtClean="0"/>
              <a:t/>
            </a:r>
            <a:br>
              <a:rPr lang="en-US" altLang="zh-CN" sz="4900" b="1" dirty="0" smtClean="0"/>
            </a:br>
            <a:r>
              <a:rPr lang="en-US" altLang="zh-CN" sz="4900" b="1" dirty="0"/>
              <a:t/>
            </a:r>
            <a:br>
              <a:rPr lang="en-US" altLang="zh-CN" sz="4900" b="1" dirty="0"/>
            </a:br>
            <a:r>
              <a:rPr lang="en-US" altLang="zh-CN" sz="4900" b="1" dirty="0" smtClean="0"/>
              <a:t/>
            </a:r>
            <a:br>
              <a:rPr lang="en-US" altLang="zh-CN" sz="4900" b="1" dirty="0" smtClean="0"/>
            </a:br>
            <a:r>
              <a:rPr lang="en-US" altLang="zh-CN" sz="4900" b="1" dirty="0"/>
              <a:t/>
            </a:r>
            <a:br>
              <a:rPr lang="en-US" altLang="zh-CN" sz="4900" b="1" dirty="0"/>
            </a:br>
            <a:r>
              <a:rPr lang="en-US" altLang="zh-CN" sz="4900" b="1" dirty="0" smtClean="0"/>
              <a:t/>
            </a:r>
            <a:br>
              <a:rPr lang="en-US" altLang="zh-CN" sz="4900" b="1" dirty="0" smtClean="0"/>
            </a:br>
            <a:r>
              <a:rPr lang="en-US" altLang="zh-CN" sz="4900" b="1" dirty="0" smtClean="0"/>
              <a:t/>
            </a:r>
            <a:br>
              <a:rPr lang="en-US" altLang="zh-CN" sz="4900" b="1" dirty="0" smtClean="0"/>
            </a:br>
            <a:r>
              <a:rPr lang="zh-CN" altLang="zh-CN" sz="8000" b="1" dirty="0" smtClean="0"/>
              <a:t>道义论伦理学</a:t>
            </a:r>
            <a:r>
              <a:rPr lang="en-US" altLang="zh-CN" sz="6700" b="1" dirty="0" smtClean="0"/>
              <a:t/>
            </a:r>
            <a:br>
              <a:rPr lang="en-US" altLang="zh-CN" sz="6700" b="1" dirty="0" smtClean="0"/>
            </a:br>
            <a:r>
              <a:rPr lang="en-US" altLang="zh-CN" sz="6700" b="1" dirty="0" smtClean="0"/>
              <a:t>(</a:t>
            </a:r>
            <a:r>
              <a:rPr lang="en-US" altLang="zh-CN" sz="6700" b="1" dirty="0"/>
              <a:t>Deontological Ethics)</a:t>
            </a:r>
            <a:r>
              <a:rPr lang="zh-CN" altLang="zh-CN" sz="6700" dirty="0"/>
              <a:t> </a:t>
            </a:r>
            <a:endParaRPr kumimoji="1" lang="zh-CN" altLang="en-US" sz="6700" dirty="0"/>
          </a:p>
        </p:txBody>
      </p:sp>
      <p:sp>
        <p:nvSpPr>
          <p:cNvPr id="4" name="文本框 3"/>
          <p:cNvSpPr txBox="1"/>
          <p:nvPr/>
        </p:nvSpPr>
        <p:spPr>
          <a:xfrm>
            <a:off x="9977718" y="5265065"/>
            <a:ext cx="31466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2400" dirty="0" smtClean="0">
                <a:latin typeface="STFangsong" charset="-122"/>
                <a:ea typeface="STFangsong" charset="-122"/>
                <a:cs typeface="STFangsong" charset="-122"/>
              </a:rPr>
              <a:t>伦理学基础</a:t>
            </a:r>
            <a:endParaRPr kumimoji="1" lang="en-US" altLang="zh-CN" sz="2400" dirty="0" smtClean="0">
              <a:latin typeface="STFangsong" charset="-122"/>
              <a:ea typeface="STFangsong" charset="-122"/>
              <a:cs typeface="STFangsong" charset="-122"/>
            </a:endParaRPr>
          </a:p>
          <a:p>
            <a:endParaRPr kumimoji="1" lang="en-US" altLang="zh-CN" sz="2400" dirty="0" smtClean="0">
              <a:latin typeface="STFangsong" charset="-122"/>
              <a:ea typeface="STFangsong" charset="-122"/>
              <a:cs typeface="STFangsong" charset="-122"/>
            </a:endParaRPr>
          </a:p>
          <a:p>
            <a:r>
              <a:rPr kumimoji="1" lang="zh-CN" altLang="en-US" sz="2400" dirty="0" smtClean="0">
                <a:latin typeface="STFangsong" charset="-122"/>
                <a:ea typeface="STFangsong" charset="-122"/>
                <a:cs typeface="STFangsong" charset="-122"/>
              </a:rPr>
              <a:t>邓安庆教授</a:t>
            </a:r>
            <a:endParaRPr kumimoji="1" lang="zh-CN" altLang="en-US" sz="2400" dirty="0">
              <a:latin typeface="STFangsong" charset="-122"/>
              <a:ea typeface="STFangsong" charset="-122"/>
              <a:cs typeface="STFangsong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16859" y="147918"/>
            <a:ext cx="31735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4000" dirty="0" smtClean="0">
                <a:latin typeface="STHupo" charset="-122"/>
                <a:ea typeface="STHupo" charset="-122"/>
                <a:cs typeface="STHupo" charset="-122"/>
              </a:rPr>
              <a:t>第七讲：</a:t>
            </a:r>
            <a:endParaRPr kumimoji="1" lang="zh-CN" altLang="en-US" sz="4000" dirty="0">
              <a:latin typeface="STHupo" charset="-122"/>
              <a:ea typeface="STHupo" charset="-122"/>
              <a:cs typeface="STHupo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97274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30221" y="0"/>
            <a:ext cx="10661779" cy="6858000"/>
          </a:xfrm>
        </p:spPr>
        <p:txBody>
          <a:bodyPr>
            <a:normAutofit fontScale="90000"/>
          </a:bodyPr>
          <a:lstStyle/>
          <a:p>
            <a:r>
              <a:rPr lang="en-US" altLang="zh-CN" sz="3100" b="1" dirty="0">
                <a:solidFill>
                  <a:srgbClr val="00B0F0"/>
                </a:solidFill>
              </a:rPr>
              <a:t>2</a:t>
            </a:r>
            <a:r>
              <a:rPr lang="zh-CN" altLang="zh-CN" sz="3100" b="1" dirty="0">
                <a:solidFill>
                  <a:srgbClr val="00B0F0"/>
                </a:solidFill>
              </a:rPr>
              <a:t>、</a:t>
            </a:r>
            <a:r>
              <a:rPr lang="en-US" altLang="zh-CN" sz="3100" b="1" dirty="0">
                <a:solidFill>
                  <a:srgbClr val="00B0F0"/>
                </a:solidFill>
              </a:rPr>
              <a:t>    </a:t>
            </a:r>
            <a:r>
              <a:rPr lang="zh-CN" altLang="zh-CN" sz="3100" b="1" dirty="0">
                <a:solidFill>
                  <a:srgbClr val="00B0F0"/>
                </a:solidFill>
              </a:rPr>
              <a:t>康德的“纯粹道德哲学”（</a:t>
            </a:r>
            <a:r>
              <a:rPr lang="en-US" altLang="zh-CN" sz="3100" b="1" dirty="0" err="1">
                <a:solidFill>
                  <a:srgbClr val="00B0F0"/>
                </a:solidFill>
              </a:rPr>
              <a:t>Reine</a:t>
            </a:r>
            <a:r>
              <a:rPr lang="en-US" altLang="zh-CN" sz="3100" b="1" dirty="0">
                <a:solidFill>
                  <a:srgbClr val="00B0F0"/>
                </a:solidFill>
              </a:rPr>
              <a:t> </a:t>
            </a:r>
            <a:r>
              <a:rPr lang="en-US" altLang="zh-CN" sz="3100" b="1" dirty="0" err="1">
                <a:solidFill>
                  <a:srgbClr val="00B0F0"/>
                </a:solidFill>
              </a:rPr>
              <a:t>Moralphilosophy</a:t>
            </a:r>
            <a:r>
              <a:rPr lang="zh-CN" altLang="zh-CN" sz="3100" b="1" dirty="0">
                <a:solidFill>
                  <a:srgbClr val="00B0F0"/>
                </a:solidFill>
              </a:rPr>
              <a:t>：“伦理形而上学”（</a:t>
            </a:r>
            <a:r>
              <a:rPr lang="en-US" altLang="zh-CN" sz="3100" b="1" dirty="0" err="1">
                <a:solidFill>
                  <a:srgbClr val="00B0F0"/>
                </a:solidFill>
              </a:rPr>
              <a:t>Metaphysik</a:t>
            </a:r>
            <a:r>
              <a:rPr lang="en-US" altLang="zh-CN" sz="3100" b="1" dirty="0">
                <a:solidFill>
                  <a:srgbClr val="00B0F0"/>
                </a:solidFill>
              </a:rPr>
              <a:t> der </a:t>
            </a:r>
            <a:r>
              <a:rPr lang="en-US" altLang="zh-CN" sz="3100" b="1" dirty="0" err="1">
                <a:solidFill>
                  <a:srgbClr val="00B0F0"/>
                </a:solidFill>
              </a:rPr>
              <a:t>Sitten</a:t>
            </a:r>
            <a:r>
              <a:rPr lang="zh-CN" altLang="zh-CN" sz="3100" b="1" dirty="0">
                <a:solidFill>
                  <a:srgbClr val="00B0F0"/>
                </a:solidFill>
              </a:rPr>
              <a:t>）如何證明我們應該做什麼</a:t>
            </a:r>
            <a:r>
              <a:rPr lang="zh-CN" altLang="zh-CN" sz="3100" b="1" dirty="0" smtClean="0">
                <a:solidFill>
                  <a:srgbClr val="00B0F0"/>
                </a:solidFill>
              </a:rPr>
              <a:t>？</a:t>
            </a:r>
            <a:r>
              <a:rPr lang="zh-CN" altLang="zh-CN" sz="3100" dirty="0"/>
              <a:t/>
            </a:r>
            <a:br>
              <a:rPr lang="zh-CN" altLang="zh-CN" sz="3100" dirty="0"/>
            </a:br>
            <a:r>
              <a:rPr lang="zh-CN" altLang="en-US" sz="3100" b="1" dirty="0" smtClean="0"/>
              <a:t>        </a:t>
            </a:r>
            <a:r>
              <a:rPr lang="zh-CN" altLang="zh-CN" sz="3100" b="1" u="sng" dirty="0" smtClean="0"/>
              <a:t>“</a:t>
            </a:r>
            <a:r>
              <a:rPr lang="zh-CN" altLang="zh-CN" sz="3100" b="1" u="sng" dirty="0"/>
              <a:t>道德形而上學”即對“道德根據”的非經驗主義奠基</a:t>
            </a:r>
            <a:r>
              <a:rPr lang="zh-CN" altLang="zh-CN" sz="3100" dirty="0"/>
              <a:t/>
            </a:r>
            <a:br>
              <a:rPr lang="zh-CN" altLang="zh-CN" sz="3100" dirty="0"/>
            </a:br>
            <a:r>
              <a:rPr lang="en-US" altLang="zh-CN" sz="3100" dirty="0"/>
              <a:t> </a:t>
            </a:r>
            <a:r>
              <a:rPr lang="zh-CN" altLang="zh-CN" sz="3100" dirty="0"/>
              <a:t/>
            </a:r>
            <a:br>
              <a:rPr lang="zh-CN" altLang="zh-CN" sz="3100" dirty="0"/>
            </a:br>
            <a:r>
              <a:rPr lang="en-US" altLang="zh-CN" sz="3100" b="1" dirty="0"/>
              <a:t>I. </a:t>
            </a:r>
            <a:r>
              <a:rPr lang="zh-CN" altLang="zh-CN" sz="3100" b="1" dirty="0" smtClean="0"/>
              <a:t>康德</a:t>
            </a:r>
            <a:r>
              <a:rPr lang="zh-CN" altLang="zh-CN" sz="3100" b="1" dirty="0"/>
              <a:t>道德哲學回答“應該”問題的立足點：立法主義形式上來源於基督教的摩西立法，但徹底改變了宗教與道德的關係：</a:t>
            </a:r>
            <a:r>
              <a:rPr lang="zh-CN" altLang="zh-CN" sz="3100" dirty="0"/>
              <a:t/>
            </a:r>
            <a:br>
              <a:rPr lang="zh-CN" altLang="zh-CN" sz="3100" dirty="0"/>
            </a:br>
            <a:r>
              <a:rPr lang="zh-CN" altLang="en-US" sz="3100" dirty="0" smtClean="0"/>
              <a:t>       </a:t>
            </a:r>
            <a:r>
              <a:rPr lang="zh-CN" altLang="zh-CN" sz="3100" dirty="0" smtClean="0">
                <a:solidFill>
                  <a:srgbClr val="FF0000"/>
                </a:solidFill>
              </a:rPr>
              <a:t>基督教</a:t>
            </a:r>
            <a:r>
              <a:rPr lang="zh-CN" altLang="zh-CN" sz="3100" dirty="0">
                <a:solidFill>
                  <a:srgbClr val="FF0000"/>
                </a:solidFill>
              </a:rPr>
              <a:t>：道德法則是上帝的命令，人是上帝立法的執行者。法由上帝立，上帝是善的</a:t>
            </a:r>
            <a:r>
              <a:rPr lang="zh-CN" altLang="zh-CN" sz="3100" dirty="0" smtClean="0">
                <a:solidFill>
                  <a:srgbClr val="FF0000"/>
                </a:solidFill>
              </a:rPr>
              <a:t>根源</a:t>
            </a:r>
            <a:r>
              <a:rPr lang="zh-CN" altLang="en-US" sz="3100" dirty="0" smtClean="0">
                <a:solidFill>
                  <a:srgbClr val="FF0000"/>
                </a:solidFill>
              </a:rPr>
              <a:t>。</a:t>
            </a:r>
            <a:r>
              <a:rPr lang="en-US" altLang="zh-CN" sz="3100" dirty="0" smtClean="0"/>
              <a:t/>
            </a:r>
            <a:br>
              <a:rPr lang="en-US" altLang="zh-CN" sz="3100" dirty="0" smtClean="0"/>
            </a:br>
            <a:r>
              <a:rPr lang="zh-CN" altLang="en-US" sz="3100" dirty="0"/>
              <a:t> </a:t>
            </a:r>
            <a:r>
              <a:rPr lang="zh-CN" altLang="en-US" sz="3100" dirty="0" smtClean="0"/>
              <a:t>       </a:t>
            </a:r>
            <a:r>
              <a:rPr lang="zh-CN" altLang="zh-CN" sz="3100" dirty="0" smtClean="0">
                <a:solidFill>
                  <a:srgbClr val="00B0F0"/>
                </a:solidFill>
              </a:rPr>
              <a:t>康德</a:t>
            </a:r>
            <a:r>
              <a:rPr lang="zh-CN" altLang="zh-CN" sz="3100" dirty="0">
                <a:solidFill>
                  <a:srgbClr val="00B0F0"/>
                </a:solidFill>
              </a:rPr>
              <a:t>：由道德導向宗教，宗教的基礎在於道德追求至善的</a:t>
            </a:r>
            <a:r>
              <a:rPr lang="zh-CN" altLang="zh-CN" sz="3100" dirty="0" smtClean="0">
                <a:solidFill>
                  <a:srgbClr val="00B0F0"/>
                </a:solidFill>
              </a:rPr>
              <a:t>需要</a:t>
            </a:r>
            <a:r>
              <a:rPr lang="zh-CN" altLang="en-US" sz="3100" dirty="0" smtClean="0">
                <a:solidFill>
                  <a:srgbClr val="00B0F0"/>
                </a:solidFill>
              </a:rPr>
              <a:t>。</a:t>
            </a:r>
            <a:r>
              <a:rPr lang="en-US" altLang="zh-CN" sz="3100" dirty="0" smtClean="0"/>
              <a:t/>
            </a:r>
            <a:br>
              <a:rPr lang="en-US" altLang="zh-CN" sz="3100" dirty="0" smtClean="0"/>
            </a:br>
            <a:r>
              <a:rPr lang="zh-CN" altLang="zh-CN" sz="3100" dirty="0"/>
              <a:t/>
            </a:r>
            <a:br>
              <a:rPr lang="zh-CN" altLang="zh-CN" sz="3100" dirty="0"/>
            </a:br>
            <a:r>
              <a:rPr lang="en-US" altLang="zh-CN" sz="3100" b="1" dirty="0"/>
              <a:t>II. </a:t>
            </a:r>
            <a:r>
              <a:rPr lang="zh-CN" altLang="zh-CN" sz="3100" b="1" dirty="0" smtClean="0"/>
              <a:t>立法</a:t>
            </a:r>
            <a:r>
              <a:rPr lang="zh-CN" altLang="zh-CN" sz="3100" b="1" dirty="0"/>
              <a:t>的對象：為行動的外在立法（法律）；為行動的意願立法（道德</a:t>
            </a:r>
            <a:r>
              <a:rPr lang="zh-CN" altLang="zh-CN" sz="3100" b="1" dirty="0" smtClean="0"/>
              <a:t>）</a:t>
            </a:r>
            <a:r>
              <a:rPr lang="en-US" altLang="zh-CN" sz="3100" dirty="0" smtClean="0"/>
              <a:t/>
            </a:r>
            <a:br>
              <a:rPr lang="en-US" altLang="zh-CN" sz="3100" dirty="0" smtClean="0"/>
            </a:br>
            <a:r>
              <a:rPr lang="zh-CN" altLang="zh-CN" sz="3100" dirty="0"/>
              <a:t/>
            </a:r>
            <a:br>
              <a:rPr lang="zh-CN" altLang="zh-CN" sz="3100" dirty="0"/>
            </a:br>
            <a:r>
              <a:rPr lang="en-US" altLang="zh-CN" sz="3100" b="1" dirty="0"/>
              <a:t>III. </a:t>
            </a:r>
            <a:r>
              <a:rPr lang="zh-CN" altLang="zh-CN" sz="3100" b="1" dirty="0" smtClean="0"/>
              <a:t>從立法</a:t>
            </a:r>
            <a:r>
              <a:rPr lang="zh-CN" altLang="zh-CN" sz="3100" b="1" dirty="0"/>
              <a:t>的“規定根據”判斷道德是否“純粹”</a:t>
            </a:r>
            <a:r>
              <a:rPr lang="zh-CN" altLang="zh-CN" sz="3100" b="1" dirty="0" smtClean="0"/>
              <a:t>：</a:t>
            </a:r>
            <a:r>
              <a:rPr lang="zh-CN" altLang="zh-CN" sz="3100" dirty="0"/>
              <a:t/>
            </a:r>
            <a:br>
              <a:rPr lang="zh-CN" altLang="zh-CN" sz="3100" dirty="0"/>
            </a:br>
            <a:r>
              <a:rPr lang="en-US" altLang="zh-CN" sz="3100" dirty="0"/>
              <a:t> </a:t>
            </a:r>
            <a:r>
              <a:rPr lang="zh-CN" altLang="en-US" sz="3100" dirty="0" smtClean="0"/>
              <a:t>        </a:t>
            </a:r>
            <a:r>
              <a:rPr lang="zh-CN" altLang="zh-CN" sz="3100" u="sng" dirty="0" smtClean="0">
                <a:solidFill>
                  <a:srgbClr val="FF0000"/>
                </a:solidFill>
              </a:rPr>
              <a:t>康德</a:t>
            </a:r>
            <a:r>
              <a:rPr lang="zh-CN" altLang="zh-CN" sz="3100" u="sng" dirty="0">
                <a:solidFill>
                  <a:srgbClr val="FF0000"/>
                </a:solidFill>
              </a:rPr>
              <a:t>道德形而上学的出发点：善良意志（</a:t>
            </a:r>
            <a:r>
              <a:rPr lang="en-US" altLang="zh-CN" sz="3100" u="sng" dirty="0">
                <a:solidFill>
                  <a:srgbClr val="FF0000"/>
                </a:solidFill>
              </a:rPr>
              <a:t>Good Will</a:t>
            </a:r>
            <a:r>
              <a:rPr lang="zh-CN" altLang="zh-CN" sz="3100" u="sng" dirty="0">
                <a:solidFill>
                  <a:srgbClr val="FF0000"/>
                </a:solidFill>
              </a:rPr>
              <a:t>）</a:t>
            </a:r>
            <a:r>
              <a:rPr lang="zh-CN" altLang="zh-CN" u="sng" dirty="0">
                <a:solidFill>
                  <a:srgbClr val="FF0000"/>
                </a:solidFill>
              </a:rPr>
              <a:t/>
            </a:r>
            <a:br>
              <a:rPr lang="zh-CN" altLang="zh-CN" u="sng" dirty="0">
                <a:solidFill>
                  <a:srgbClr val="FF0000"/>
                </a:solidFill>
              </a:rPr>
            </a:br>
            <a:r>
              <a:rPr kumimoji="1" lang="zh-CN" altLang="en-US" dirty="0">
                <a:latin typeface="STFangsong" charset="-122"/>
                <a:ea typeface="STFangsong" charset="-122"/>
                <a:cs typeface="STFangsong" charset="-122"/>
              </a:rPr>
              <a:t/>
            </a:r>
            <a:br>
              <a:rPr kumimoji="1" lang="zh-CN" altLang="en-US" dirty="0">
                <a:latin typeface="STFangsong" charset="-122"/>
                <a:ea typeface="STFangsong" charset="-122"/>
                <a:cs typeface="STFangsong" charset="-122"/>
              </a:rPr>
            </a:br>
            <a:r>
              <a:rPr kumimoji="1" lang="zh-CN" altLang="en-US" dirty="0"/>
              <a:t/>
            </a:r>
            <a:br>
              <a:rPr kumimoji="1" lang="zh-CN" altLang="en-US" dirty="0"/>
            </a:br>
            <a:endParaRPr kumimoji="1" lang="zh-TW" altLang="en-US" b="1" dirty="0">
              <a:latin typeface="STFangsong" charset="-122"/>
              <a:ea typeface="STFangsong" charset="-122"/>
              <a:cs typeface="STFangsong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40181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42188" y="586786"/>
            <a:ext cx="10027297" cy="5608739"/>
          </a:xfrm>
        </p:spPr>
        <p:txBody>
          <a:bodyPr>
            <a:normAutofit fontScale="90000"/>
          </a:bodyPr>
          <a:lstStyle/>
          <a:p>
            <a:r>
              <a:rPr lang="zh-CN" altLang="en-US" sz="4000" dirty="0" smtClean="0"/>
              <a:t>       </a:t>
            </a:r>
            <a:r>
              <a:rPr lang="zh-CN" altLang="zh-CN" sz="4000" b="1" u="sng" dirty="0" smtClean="0"/>
              <a:t>“</a:t>
            </a:r>
            <a:r>
              <a:rPr lang="zh-CN" altLang="zh-CN" sz="4000" b="1" u="sng" dirty="0"/>
              <a:t>在世界之中，一般地甚至在世界之外，除了唯一的善良意志之外，根本不可能设想任何其他东西有可能无限制地被视为善的。”</a:t>
            </a:r>
            <a:r>
              <a:rPr lang="zh-CN" altLang="zh-CN" sz="4000" dirty="0"/>
              <a:t/>
            </a:r>
            <a:br>
              <a:rPr lang="zh-CN" altLang="zh-CN" sz="4000" dirty="0"/>
            </a:br>
            <a:r>
              <a:rPr lang="en-US" altLang="zh-CN" sz="4000" dirty="0"/>
              <a:t> </a:t>
            </a:r>
            <a:r>
              <a:rPr lang="zh-CN" altLang="zh-CN" sz="4000" dirty="0"/>
              <a:t/>
            </a:r>
            <a:br>
              <a:rPr lang="zh-CN" altLang="zh-CN" sz="4000" dirty="0"/>
            </a:br>
            <a:r>
              <a:rPr lang="zh-CN" altLang="en-US" sz="4000" dirty="0" smtClean="0"/>
              <a:t>       </a:t>
            </a:r>
            <a:r>
              <a:rPr lang="zh-CN" altLang="zh-CN" sz="4000" dirty="0" smtClean="0"/>
              <a:t>意志</a:t>
            </a:r>
            <a:r>
              <a:rPr lang="zh-CN" altLang="zh-CN" sz="4000" dirty="0"/>
              <a:t>不可能因任何它所意愿的事情（意愿的对象）为善，</a:t>
            </a:r>
            <a:r>
              <a:rPr lang="zh-CN" altLang="zh-CN" sz="4000" b="1" dirty="0">
                <a:solidFill>
                  <a:srgbClr val="FF0000"/>
                </a:solidFill>
              </a:rPr>
              <a:t>只能因意志或意願本身为善</a:t>
            </a:r>
            <a:r>
              <a:rPr lang="zh-CN" altLang="zh-CN" sz="4000" dirty="0"/>
              <a:t>。为什么？</a:t>
            </a:r>
            <a:br>
              <a:rPr lang="zh-CN" altLang="zh-CN" sz="4000" dirty="0"/>
            </a:br>
            <a:r>
              <a:rPr lang="zh-CN" altLang="en-US" sz="4000" dirty="0" smtClean="0"/>
              <a:t>      </a:t>
            </a:r>
            <a:r>
              <a:rPr lang="zh-CN" altLang="zh-CN" sz="4000" dirty="0" smtClean="0"/>
              <a:t>它</a:t>
            </a:r>
            <a:r>
              <a:rPr lang="zh-CN" altLang="zh-CN" sz="4000" dirty="0"/>
              <a:t>所意愿的对象为善，都是有条件的，如自然禀赋（机智，聪明，勇气等）；另外外在的善物（财富、健康、权力、荣誉</a:t>
            </a:r>
            <a:r>
              <a:rPr lang="zh-CN" altLang="zh-CN" sz="4000" dirty="0" smtClean="0"/>
              <a:t>）</a:t>
            </a:r>
            <a:r>
              <a:rPr lang="zh-CN" altLang="en-US" sz="4000" dirty="0" smtClean="0"/>
              <a:t>。</a:t>
            </a:r>
            <a:r>
              <a:rPr lang="zh-CN" altLang="zh-CN" sz="4000" dirty="0"/>
              <a:t/>
            </a:r>
            <a:br>
              <a:rPr lang="zh-CN" altLang="zh-CN" sz="4000" dirty="0"/>
            </a:br>
            <a:r>
              <a:rPr lang="zh-CN" altLang="en-US" sz="4000" dirty="0" smtClean="0"/>
              <a:t>       </a:t>
            </a:r>
            <a:r>
              <a:rPr lang="zh-CN" altLang="zh-CN" sz="4000" b="1" dirty="0" smtClean="0">
                <a:solidFill>
                  <a:srgbClr val="00B0F0"/>
                </a:solidFill>
              </a:rPr>
              <a:t>区分</a:t>
            </a:r>
            <a:r>
              <a:rPr lang="zh-CN" altLang="zh-CN" sz="4000" b="1" dirty="0">
                <a:solidFill>
                  <a:srgbClr val="00B0F0"/>
                </a:solidFill>
              </a:rPr>
              <a:t>有条件的善和无条件的</a:t>
            </a:r>
            <a:r>
              <a:rPr lang="zh-CN" altLang="zh-CN" sz="4000" b="1" dirty="0" smtClean="0">
                <a:solidFill>
                  <a:srgbClr val="00B0F0"/>
                </a:solidFill>
              </a:rPr>
              <a:t>善</a:t>
            </a:r>
            <a:r>
              <a:rPr lang="zh-CN" altLang="en-US" sz="4000" b="1" dirty="0" smtClean="0">
                <a:solidFill>
                  <a:srgbClr val="00B0F0"/>
                </a:solidFill>
              </a:rPr>
              <a:t>。</a:t>
            </a:r>
            <a:r>
              <a:rPr lang="zh-CN" altLang="zh-CN" dirty="0"/>
              <a:t/>
            </a:r>
            <a:br>
              <a:rPr lang="zh-CN" altLang="zh-CN" dirty="0"/>
            </a:b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958413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16833" y="194901"/>
            <a:ext cx="10282334" cy="6000625"/>
          </a:xfrm>
        </p:spPr>
        <p:txBody>
          <a:bodyPr>
            <a:normAutofit fontScale="90000"/>
          </a:bodyPr>
          <a:lstStyle/>
          <a:p>
            <a:r>
              <a:rPr lang="zh-CN" altLang="zh-CN" b="1" dirty="0">
                <a:solidFill>
                  <a:srgbClr val="00B0F0"/>
                </a:solidFill>
              </a:rPr>
              <a:t>只有善良意志本身是无条件的善，如何理解</a:t>
            </a:r>
            <a:r>
              <a:rPr lang="zh-CN" altLang="zh-CN" b="1" dirty="0" smtClean="0">
                <a:solidFill>
                  <a:srgbClr val="00B0F0"/>
                </a:solidFill>
              </a:rPr>
              <a:t>？</a:t>
            </a:r>
            <a:r>
              <a:rPr lang="en-US" altLang="zh-CN" sz="3100" dirty="0" smtClean="0"/>
              <a:t/>
            </a:r>
            <a:br>
              <a:rPr lang="en-US" altLang="zh-CN" sz="3100" dirty="0" smtClean="0"/>
            </a:br>
            <a:r>
              <a:rPr lang="zh-CN" altLang="zh-CN" sz="3100" b="1" dirty="0">
                <a:solidFill>
                  <a:srgbClr val="FF0000"/>
                </a:solidFill>
              </a:rPr>
              <a:t/>
            </a:r>
            <a:br>
              <a:rPr lang="zh-CN" altLang="zh-CN" sz="3100" b="1" dirty="0">
                <a:solidFill>
                  <a:srgbClr val="FF0000"/>
                </a:solidFill>
              </a:rPr>
            </a:br>
            <a:r>
              <a:rPr lang="en-US" altLang="zh-CN" sz="3100" b="1" dirty="0">
                <a:solidFill>
                  <a:srgbClr val="FF0000"/>
                </a:solidFill>
              </a:rPr>
              <a:t>A.</a:t>
            </a:r>
            <a:r>
              <a:rPr lang="zh-CN" altLang="zh-CN" sz="3100" b="1" dirty="0">
                <a:solidFill>
                  <a:srgbClr val="FF0000"/>
                </a:solidFill>
              </a:rPr>
              <a:t>无条件的善不能等同于内在</a:t>
            </a:r>
            <a:r>
              <a:rPr lang="zh-CN" altLang="zh-CN" sz="3100" b="1" dirty="0" smtClean="0">
                <a:solidFill>
                  <a:srgbClr val="FF0000"/>
                </a:solidFill>
              </a:rPr>
              <a:t>价值</a:t>
            </a:r>
            <a:r>
              <a:rPr lang="zh-CN" altLang="en-US" sz="3100" b="1" dirty="0" smtClean="0">
                <a:solidFill>
                  <a:srgbClr val="FF0000"/>
                </a:solidFill>
              </a:rPr>
              <a:t>。</a:t>
            </a:r>
            <a:r>
              <a:rPr lang="zh-CN" altLang="zh-CN" sz="3100" b="1" dirty="0">
                <a:solidFill>
                  <a:srgbClr val="FF0000"/>
                </a:solidFill>
              </a:rPr>
              <a:t/>
            </a:r>
            <a:br>
              <a:rPr lang="zh-CN" altLang="zh-CN" sz="3100" b="1" dirty="0">
                <a:solidFill>
                  <a:srgbClr val="FF0000"/>
                </a:solidFill>
              </a:rPr>
            </a:br>
            <a:r>
              <a:rPr lang="zh-CN" altLang="en-US" sz="3100" b="1" dirty="0" smtClean="0">
                <a:solidFill>
                  <a:srgbClr val="FF0000"/>
                </a:solidFill>
              </a:rPr>
              <a:t>       </a:t>
            </a:r>
            <a:r>
              <a:rPr lang="zh-CN" altLang="zh-CN" sz="3100" dirty="0" smtClean="0"/>
              <a:t>快乐</a:t>
            </a:r>
            <a:r>
              <a:rPr lang="zh-CN" altLang="zh-CN" sz="3100" dirty="0"/>
              <a:t>和幸福具有内在价值，说的是它们的价值不因外在的东西来衡量，拥有它们本身即是有价值的。康德会问，小偷偷钱得手后的快乐是有内在价值吗？杀人狂杀人的幸福会有内在价值吗？这就是问，即使快乐和幸福有某种内在价值，但由于拥有他们的人不配拥有它们时，这时快乐和幸福的价值也就失去了。这就是有条件的。</a:t>
            </a:r>
            <a:br>
              <a:rPr lang="zh-CN" altLang="zh-CN" sz="3100" dirty="0"/>
            </a:br>
            <a:r>
              <a:rPr lang="zh-CN" altLang="en-US" sz="3100" dirty="0" smtClean="0"/>
              <a:t>       </a:t>
            </a:r>
            <a:r>
              <a:rPr lang="zh-CN" altLang="zh-CN" sz="3100" dirty="0" smtClean="0"/>
              <a:t>但</a:t>
            </a:r>
            <a:r>
              <a:rPr lang="zh-CN" altLang="zh-CN" sz="3100" dirty="0"/>
              <a:t>无条件善卻是这样的：不因所意愿的任何外在对象而为善，不因意欲的主体配不配，只要意志为善，自身就无条件地为善</a:t>
            </a:r>
            <a:r>
              <a:rPr lang="zh-CN" altLang="zh-CN" sz="3100" dirty="0" smtClean="0"/>
              <a:t>。</a:t>
            </a:r>
            <a:r>
              <a:rPr lang="en-US" altLang="zh-CN" sz="3100" dirty="0" smtClean="0"/>
              <a:t/>
            </a:r>
            <a:br>
              <a:rPr lang="en-US" altLang="zh-CN" sz="3100" dirty="0" smtClean="0"/>
            </a:br>
            <a:r>
              <a:rPr lang="zh-CN" altLang="zh-CN" sz="3100" b="1" dirty="0">
                <a:solidFill>
                  <a:srgbClr val="FF0000"/>
                </a:solidFill>
              </a:rPr>
              <a:t/>
            </a:r>
            <a:br>
              <a:rPr lang="zh-CN" altLang="zh-CN" sz="3100" b="1" dirty="0">
                <a:solidFill>
                  <a:srgbClr val="FF0000"/>
                </a:solidFill>
              </a:rPr>
            </a:br>
            <a:r>
              <a:rPr lang="en-US" altLang="zh-CN" sz="3100" b="1" dirty="0">
                <a:solidFill>
                  <a:srgbClr val="FF0000"/>
                </a:solidFill>
              </a:rPr>
              <a:t>B.</a:t>
            </a:r>
            <a:r>
              <a:rPr lang="zh-CN" altLang="zh-CN" sz="3100" b="1" dirty="0">
                <a:solidFill>
                  <a:srgbClr val="FF0000"/>
                </a:solidFill>
              </a:rPr>
              <a:t>另一个含义就是它不因结果善恶均为善。</a:t>
            </a:r>
            <a:br>
              <a:rPr lang="zh-CN" altLang="zh-CN" sz="3100" b="1" dirty="0">
                <a:solidFill>
                  <a:srgbClr val="FF0000"/>
                </a:solidFill>
              </a:rPr>
            </a:br>
            <a:r>
              <a:rPr lang="zh-CN" altLang="en-US" sz="3100" b="1" dirty="0" smtClean="0">
                <a:solidFill>
                  <a:srgbClr val="FF0000"/>
                </a:solidFill>
              </a:rPr>
              <a:t>       </a:t>
            </a:r>
            <a:r>
              <a:rPr lang="zh-CN" altLang="zh-CN" sz="3100" dirty="0" smtClean="0"/>
              <a:t>孺子</a:t>
            </a:r>
            <a:r>
              <a:rPr lang="zh-CN" altLang="zh-CN" sz="3100" dirty="0"/>
              <a:t>入井，善良意志的命令是无条件地救人，不因最终未救成功，救人的善良意志丝毫不减损其价值。</a:t>
            </a:r>
            <a:r>
              <a:rPr lang="zh-CN" altLang="zh-CN" dirty="0"/>
              <a:t/>
            </a:r>
            <a:br>
              <a:rPr lang="zh-CN" altLang="zh-CN" dirty="0"/>
            </a:b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0402344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72816" y="194902"/>
            <a:ext cx="10207690" cy="6933686"/>
          </a:xfrm>
        </p:spPr>
        <p:txBody>
          <a:bodyPr>
            <a:normAutofit fontScale="90000"/>
          </a:bodyPr>
          <a:lstStyle/>
          <a:p>
            <a:r>
              <a:rPr lang="en-US" altLang="zh-CN" sz="4000" b="1" dirty="0">
                <a:solidFill>
                  <a:srgbClr val="00B0F0"/>
                </a:solidFill>
              </a:rPr>
              <a:t>3</a:t>
            </a:r>
            <a:r>
              <a:rPr lang="zh-CN" altLang="zh-CN" sz="4000" b="1" dirty="0">
                <a:solidFill>
                  <a:srgbClr val="00B0F0"/>
                </a:solidFill>
              </a:rPr>
              <a:t>、如何做到善良意志永恒为善</a:t>
            </a:r>
            <a:r>
              <a:rPr lang="zh-CN" altLang="zh-CN" sz="4000" b="1" dirty="0" smtClean="0">
                <a:solidFill>
                  <a:srgbClr val="00B0F0"/>
                </a:solidFill>
              </a:rPr>
              <a:t>？</a:t>
            </a:r>
            <a:r>
              <a:rPr lang="en-US" altLang="zh-CN" sz="3100" dirty="0" smtClean="0"/>
              <a:t/>
            </a:r>
            <a:br>
              <a:rPr lang="en-US" altLang="zh-CN" sz="3100" dirty="0" smtClean="0"/>
            </a:br>
            <a:r>
              <a:rPr lang="zh-CN" altLang="zh-CN" sz="3100" dirty="0"/>
              <a:t/>
            </a:r>
            <a:br>
              <a:rPr lang="zh-CN" altLang="zh-CN" sz="3100" dirty="0"/>
            </a:br>
            <a:r>
              <a:rPr lang="zh-CN" altLang="zh-CN" sz="3100" b="1" dirty="0"/>
              <a:t>立法主义的证明</a:t>
            </a:r>
            <a:r>
              <a:rPr lang="zh-CN" altLang="zh-CN" sz="3100" dirty="0"/>
              <a:t>（区别于自然主义</a:t>
            </a:r>
            <a:r>
              <a:rPr lang="en-US" altLang="zh-CN" sz="3100" dirty="0"/>
              <a:t>-</a:t>
            </a:r>
            <a:r>
              <a:rPr lang="zh-CN" altLang="zh-CN" sz="3100" dirty="0"/>
              <a:t>功能主义的自我完善证明</a:t>
            </a:r>
            <a:r>
              <a:rPr lang="zh-CN" altLang="zh-CN" sz="3100" dirty="0" smtClean="0"/>
              <a:t>）</a:t>
            </a:r>
            <a:r>
              <a:rPr lang="zh-CN" altLang="en-US" sz="3100" dirty="0" smtClean="0"/>
              <a:t>。</a:t>
            </a:r>
            <a:r>
              <a:rPr lang="zh-CN" altLang="zh-CN" sz="3100" dirty="0"/>
              <a:t/>
            </a:r>
            <a:br>
              <a:rPr lang="zh-CN" altLang="zh-CN" sz="3100" dirty="0"/>
            </a:br>
            <a:r>
              <a:rPr lang="en-US" altLang="zh-CN" sz="3100" dirty="0"/>
              <a:t> </a:t>
            </a:r>
            <a:r>
              <a:rPr lang="zh-CN" altLang="zh-CN" sz="3100" dirty="0"/>
              <a:t/>
            </a:r>
            <a:br>
              <a:rPr lang="zh-CN" altLang="zh-CN" sz="3100" dirty="0"/>
            </a:br>
            <a:r>
              <a:rPr lang="zh-CN" altLang="zh-CN" sz="3100" dirty="0"/>
              <a:t>有善良意志的人，需要通过为意志立法而使意志本身永恒地为</a:t>
            </a:r>
            <a:r>
              <a:rPr lang="zh-CN" altLang="zh-CN" sz="3100" dirty="0" smtClean="0"/>
              <a:t>善</a:t>
            </a:r>
            <a:r>
              <a:rPr lang="zh-CN" altLang="en-US" sz="3100" dirty="0" smtClean="0"/>
              <a:t>。</a:t>
            </a:r>
            <a:r>
              <a:rPr lang="zh-CN" altLang="zh-CN" sz="3100" dirty="0"/>
              <a:t/>
            </a:r>
            <a:br>
              <a:rPr lang="zh-CN" altLang="zh-CN" sz="3100" dirty="0"/>
            </a:br>
            <a:r>
              <a:rPr lang="en-US" altLang="zh-CN" sz="3100" dirty="0"/>
              <a:t> </a:t>
            </a:r>
            <a:r>
              <a:rPr lang="zh-CN" altLang="zh-CN" sz="3100" dirty="0"/>
              <a:t/>
            </a:r>
            <a:br>
              <a:rPr lang="zh-CN" altLang="zh-CN" sz="3100" dirty="0"/>
            </a:br>
            <a:r>
              <a:rPr lang="zh-CN" altLang="zh-CN" sz="3100" b="1" u="sng" dirty="0"/>
              <a:t>意志立法的两个步骤</a:t>
            </a:r>
            <a:r>
              <a:rPr lang="zh-CN" altLang="zh-CN" sz="3100" b="1" u="sng" dirty="0" smtClean="0"/>
              <a:t>：</a:t>
            </a:r>
            <a:r>
              <a:rPr lang="en-US" altLang="zh-CN" sz="3100" dirty="0" smtClean="0"/>
              <a:t/>
            </a:r>
            <a:br>
              <a:rPr lang="en-US" altLang="zh-CN" sz="3100" dirty="0" smtClean="0"/>
            </a:br>
            <a:r>
              <a:rPr lang="zh-CN" altLang="zh-CN" sz="3100" dirty="0"/>
              <a:t/>
            </a:r>
            <a:br>
              <a:rPr lang="zh-CN" altLang="zh-CN" sz="3100" dirty="0"/>
            </a:br>
            <a:r>
              <a:rPr lang="en-US" altLang="zh-CN" sz="3100" dirty="0">
                <a:solidFill>
                  <a:srgbClr val="FF0000"/>
                </a:solidFill>
              </a:rPr>
              <a:t>a:</a:t>
            </a:r>
            <a:r>
              <a:rPr lang="zh-CN" altLang="zh-CN" sz="3100" dirty="0">
                <a:solidFill>
                  <a:srgbClr val="FF0000"/>
                </a:solidFill>
              </a:rPr>
              <a:t>排除任何经验性的和情感性的质料作为意志立法的</a:t>
            </a:r>
            <a:r>
              <a:rPr lang="zh-CN" altLang="zh-CN" sz="3100" dirty="0" smtClean="0">
                <a:solidFill>
                  <a:srgbClr val="FF0000"/>
                </a:solidFill>
              </a:rPr>
              <a:t>根据</a:t>
            </a:r>
            <a:r>
              <a:rPr lang="en-US" altLang="zh-CN" sz="3100" dirty="0" smtClean="0"/>
              <a:t/>
            </a:r>
            <a:br>
              <a:rPr lang="en-US" altLang="zh-CN" sz="3100" dirty="0" smtClean="0"/>
            </a:br>
            <a:r>
              <a:rPr lang="zh-CN" altLang="zh-CN" sz="3100" dirty="0"/>
              <a:t/>
            </a:r>
            <a:br>
              <a:rPr lang="zh-CN" altLang="zh-CN" sz="3100" dirty="0"/>
            </a:br>
            <a:r>
              <a:rPr lang="en-US" altLang="zh-CN" sz="3100" dirty="0">
                <a:solidFill>
                  <a:srgbClr val="FF0000"/>
                </a:solidFill>
              </a:rPr>
              <a:t>b:</a:t>
            </a:r>
            <a:r>
              <a:rPr lang="zh-CN" altLang="zh-CN" sz="3100" dirty="0">
                <a:solidFill>
                  <a:srgbClr val="FF0000"/>
                </a:solidFill>
              </a:rPr>
              <a:t>形式主义的立法原理</a:t>
            </a:r>
            <a:r>
              <a:rPr lang="zh-CN" altLang="zh-CN" sz="3100" dirty="0"/>
              <a:t/>
            </a:r>
            <a:br>
              <a:rPr lang="zh-CN" altLang="zh-CN" sz="3100" dirty="0"/>
            </a:br>
            <a:r>
              <a:rPr lang="en-US" altLang="zh-CN" sz="3100" dirty="0"/>
              <a:t>      </a:t>
            </a:r>
            <a:r>
              <a:rPr lang="zh-CN" altLang="en-US" sz="3100" dirty="0" smtClean="0"/>
              <a:t> </a:t>
            </a:r>
            <a:r>
              <a:rPr lang="zh-CN" altLang="zh-CN" sz="3100" dirty="0" smtClean="0"/>
              <a:t>不</a:t>
            </a:r>
            <a:r>
              <a:rPr lang="zh-CN" altLang="zh-CN" sz="3100" dirty="0"/>
              <a:t>为任何质料所规定的立法？即没有任何意志对象的意志？意愿的善不为任何质料性对象所规定为善，意愿善本身为善。</a:t>
            </a:r>
            <a:br>
              <a:rPr lang="zh-CN" altLang="zh-CN" sz="3100" dirty="0"/>
            </a:br>
            <a:r>
              <a:rPr lang="en-US" altLang="zh-CN" sz="3100" dirty="0"/>
              <a:t>    </a:t>
            </a:r>
            <a:r>
              <a:rPr lang="zh-CN" altLang="en-US" sz="3100" dirty="0" smtClean="0"/>
              <a:t>   </a:t>
            </a:r>
            <a:r>
              <a:rPr lang="zh-CN" altLang="zh-CN" sz="3100" dirty="0" smtClean="0"/>
              <a:t>为</a:t>
            </a:r>
            <a:r>
              <a:rPr lang="zh-CN" altLang="zh-CN" sz="3100" dirty="0"/>
              <a:t>任意（任性）立法</a:t>
            </a:r>
            <a:br>
              <a:rPr lang="zh-CN" altLang="zh-CN" sz="3100" dirty="0"/>
            </a:br>
            <a:r>
              <a:rPr lang="zh-CN" altLang="en-US" sz="3100" dirty="0" smtClean="0"/>
              <a:t>       </a:t>
            </a:r>
            <a:r>
              <a:rPr lang="zh-CN" altLang="zh-CN" sz="3100" dirty="0" smtClean="0"/>
              <a:t>准则</a:t>
            </a:r>
            <a:r>
              <a:rPr lang="zh-CN" altLang="zh-CN" sz="3100" dirty="0"/>
              <a:t>是否为法则？</a:t>
            </a:r>
            <a:r>
              <a:rPr lang="zh-CN" altLang="zh-CN" dirty="0"/>
              <a:t/>
            </a:r>
            <a:br>
              <a:rPr lang="zh-CN" altLang="zh-CN" dirty="0"/>
            </a:b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87872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30221" y="0"/>
            <a:ext cx="10375640" cy="8090682"/>
          </a:xfrm>
        </p:spPr>
        <p:txBody>
          <a:bodyPr>
            <a:normAutofit fontScale="90000"/>
          </a:bodyPr>
          <a:lstStyle/>
          <a:p>
            <a:r>
              <a:rPr lang="en-US" altLang="zh-CN" sz="3100" dirty="0">
                <a:solidFill>
                  <a:srgbClr val="00B0F0"/>
                </a:solidFill>
              </a:rPr>
              <a:t>4</a:t>
            </a:r>
            <a:r>
              <a:rPr lang="zh-CN" altLang="zh-CN" sz="3100" dirty="0">
                <a:solidFill>
                  <a:srgbClr val="00B0F0"/>
                </a:solidFill>
              </a:rPr>
              <a:t>、康德的道德法则</a:t>
            </a:r>
            <a:r>
              <a:rPr lang="en-US" altLang="zh-CN" sz="3100" dirty="0">
                <a:solidFill>
                  <a:srgbClr val="00B0F0"/>
                </a:solidFill>
              </a:rPr>
              <a:t>:</a:t>
            </a:r>
            <a:r>
              <a:rPr lang="zh-CN" altLang="zh-CN" sz="3100" dirty="0">
                <a:solidFill>
                  <a:srgbClr val="00B0F0"/>
                </a:solidFill>
              </a:rPr>
              <a:t>普遍化（形式化）</a:t>
            </a:r>
            <a:r>
              <a:rPr lang="zh-CN" altLang="zh-CN" sz="3100" dirty="0" smtClean="0">
                <a:solidFill>
                  <a:srgbClr val="00B0F0"/>
                </a:solidFill>
              </a:rPr>
              <a:t>原则</a:t>
            </a:r>
            <a:r>
              <a:rPr lang="en-US" altLang="zh-CN" sz="3100" b="1" dirty="0" smtClean="0"/>
              <a:t/>
            </a:r>
            <a:br>
              <a:rPr lang="en-US" altLang="zh-CN" sz="3100" b="1" dirty="0" smtClean="0"/>
            </a:br>
            <a:r>
              <a:rPr lang="zh-CN" altLang="zh-CN" sz="3100" dirty="0"/>
              <a:t/>
            </a:r>
            <a:br>
              <a:rPr lang="zh-CN" altLang="zh-CN" sz="3100" dirty="0"/>
            </a:br>
            <a:r>
              <a:rPr lang="zh-CN" altLang="zh-CN" sz="3100" b="1" dirty="0"/>
              <a:t>“</a:t>
            </a:r>
            <a:r>
              <a:rPr lang="zh-CN" altLang="zh-CN" sz="3100" dirty="0">
                <a:solidFill>
                  <a:srgbClr val="FF0000"/>
                </a:solidFill>
              </a:rPr>
              <a:t>你要如此行动，使得你意志的准则永远成为一条普遍的立法原理</a:t>
            </a:r>
            <a:r>
              <a:rPr lang="zh-CN" altLang="zh-CN" sz="3100" b="1" dirty="0"/>
              <a:t>”（只依据那些你可以同时意愿它成为普遍法则的准则而行动）</a:t>
            </a:r>
            <a:r>
              <a:rPr lang="zh-CN" altLang="zh-CN" sz="3100" dirty="0"/>
              <a:t/>
            </a:r>
            <a:br>
              <a:rPr lang="zh-CN" altLang="zh-CN" sz="3100" dirty="0"/>
            </a:br>
            <a:r>
              <a:rPr lang="en-US" altLang="zh-CN" sz="3100" b="1" dirty="0"/>
              <a:t> </a:t>
            </a:r>
            <a:r>
              <a:rPr lang="zh-CN" altLang="zh-CN" sz="3100" dirty="0"/>
              <a:t/>
            </a:r>
            <a:br>
              <a:rPr lang="zh-CN" altLang="zh-CN" sz="3100" dirty="0"/>
            </a:br>
            <a:r>
              <a:rPr lang="zh-CN" altLang="zh-CN" sz="3100" b="1" dirty="0"/>
              <a:t>禁止自杀</a:t>
            </a:r>
            <a:r>
              <a:rPr lang="zh-CN" altLang="zh-CN" sz="3100" dirty="0"/>
              <a:t/>
            </a:r>
            <a:br>
              <a:rPr lang="zh-CN" altLang="zh-CN" sz="3100" dirty="0"/>
            </a:br>
            <a:r>
              <a:rPr lang="zh-CN" altLang="zh-CN" sz="3100" b="1" dirty="0"/>
              <a:t>禁止作虚假承诺</a:t>
            </a:r>
            <a:r>
              <a:rPr lang="zh-CN" altLang="zh-CN" sz="3100" dirty="0"/>
              <a:t/>
            </a:r>
            <a:br>
              <a:rPr lang="zh-CN" altLang="zh-CN" sz="3100" dirty="0"/>
            </a:br>
            <a:r>
              <a:rPr lang="zh-CN" altLang="zh-CN" sz="3100" b="1" dirty="0"/>
              <a:t>禁止浪费自己的自然禀赋</a:t>
            </a:r>
            <a:r>
              <a:rPr lang="zh-CN" altLang="zh-CN" sz="3100" dirty="0"/>
              <a:t/>
            </a:r>
            <a:br>
              <a:rPr lang="zh-CN" altLang="zh-CN" sz="3100" dirty="0"/>
            </a:br>
            <a:r>
              <a:rPr lang="zh-CN" altLang="zh-CN" sz="3100" b="1" dirty="0"/>
              <a:t>应该帮助苦难的人</a:t>
            </a:r>
            <a:r>
              <a:rPr lang="zh-CN" altLang="zh-CN" sz="3100" dirty="0"/>
              <a:t/>
            </a:r>
            <a:br>
              <a:rPr lang="zh-CN" altLang="zh-CN" sz="3100" dirty="0"/>
            </a:br>
            <a:r>
              <a:rPr lang="en-US" altLang="zh-CN" sz="3100" b="1" dirty="0"/>
              <a:t> </a:t>
            </a:r>
            <a:r>
              <a:rPr lang="zh-CN" altLang="zh-CN" sz="3100" dirty="0"/>
              <a:t/>
            </a:r>
            <a:br>
              <a:rPr lang="zh-CN" altLang="zh-CN" sz="3100" dirty="0"/>
            </a:br>
            <a:r>
              <a:rPr lang="zh-CN" altLang="zh-CN" sz="3100" b="1" dirty="0"/>
              <a:t>目的原则（道德的实质内涵）</a:t>
            </a:r>
            <a:r>
              <a:rPr lang="zh-CN" altLang="zh-CN" sz="3100" dirty="0"/>
              <a:t/>
            </a:r>
            <a:br>
              <a:rPr lang="zh-CN" altLang="zh-CN" sz="3100" dirty="0"/>
            </a:br>
            <a:r>
              <a:rPr lang="en-US" altLang="zh-CN" sz="3100" dirty="0">
                <a:solidFill>
                  <a:srgbClr val="00B0F0"/>
                </a:solidFill>
              </a:rPr>
              <a:t> </a:t>
            </a:r>
            <a:r>
              <a:rPr lang="zh-CN" altLang="zh-CN" sz="3100" dirty="0">
                <a:solidFill>
                  <a:srgbClr val="00B0F0"/>
                </a:solidFill>
              </a:rPr>
              <a:t/>
            </a:r>
            <a:br>
              <a:rPr lang="zh-CN" altLang="zh-CN" sz="3100" dirty="0">
                <a:solidFill>
                  <a:srgbClr val="00B0F0"/>
                </a:solidFill>
              </a:rPr>
            </a:br>
            <a:r>
              <a:rPr lang="zh-CN" altLang="zh-CN" sz="3100" dirty="0">
                <a:solidFill>
                  <a:srgbClr val="00B0F0"/>
                </a:solidFill>
              </a:rPr>
              <a:t>“不论对待自己或他人的人性，都要当成目的本身，绝对不能当做手段”</a:t>
            </a:r>
            <a:r>
              <a:rPr lang="zh-CN" altLang="zh-CN" sz="3100" dirty="0"/>
              <a:t/>
            </a:r>
            <a:br>
              <a:rPr lang="zh-CN" altLang="zh-CN" sz="3100" dirty="0"/>
            </a:br>
            <a:r>
              <a:rPr lang="en-US" altLang="zh-CN" sz="3100" b="1" dirty="0"/>
              <a:t> </a:t>
            </a:r>
            <a:r>
              <a:rPr lang="zh-CN" altLang="zh-CN" sz="3100" b="1" dirty="0">
                <a:solidFill>
                  <a:srgbClr val="FF0000"/>
                </a:solidFill>
              </a:rPr>
              <a:t/>
            </a:r>
            <a:br>
              <a:rPr lang="zh-CN" altLang="zh-CN" sz="3100" b="1" dirty="0">
                <a:solidFill>
                  <a:srgbClr val="FF0000"/>
                </a:solidFill>
              </a:rPr>
            </a:br>
            <a:r>
              <a:rPr lang="zh-CN" altLang="en-US" sz="3100" b="1" dirty="0" smtClean="0">
                <a:solidFill>
                  <a:srgbClr val="FF0000"/>
                </a:solidFill>
              </a:rPr>
              <a:t>         </a:t>
            </a:r>
            <a:r>
              <a:rPr lang="zh-CN" altLang="zh-CN" sz="3100" b="1" dirty="0" smtClean="0">
                <a:solidFill>
                  <a:srgbClr val="FF0000"/>
                </a:solidFill>
              </a:rPr>
              <a:t>自律</a:t>
            </a:r>
            <a:r>
              <a:rPr lang="zh-CN" altLang="zh-CN" sz="3100" b="1" dirty="0">
                <a:solidFill>
                  <a:srgbClr val="FF0000"/>
                </a:solidFill>
              </a:rPr>
              <a:t>原则（道德本身的本质内涵）</a:t>
            </a:r>
            <a:r>
              <a:rPr lang="zh-CN" altLang="zh-CN" dirty="0"/>
              <a:t/>
            </a:r>
            <a:br>
              <a:rPr lang="zh-CN" altLang="zh-CN" dirty="0"/>
            </a:b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170731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4963885" y="3041779"/>
            <a:ext cx="294206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5400" b="1" cap="none" spc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谢       谢！</a:t>
            </a:r>
            <a:endParaRPr lang="zh-CN" altLang="en-US" sz="5400" b="1" cap="none" spc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12622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66124" y="634482"/>
            <a:ext cx="10923036" cy="7184571"/>
          </a:xfrm>
        </p:spPr>
        <p:txBody>
          <a:bodyPr>
            <a:normAutofit/>
          </a:bodyPr>
          <a:lstStyle/>
          <a:p>
            <a:r>
              <a:rPr lang="zh-CN" altLang="zh-CN" sz="6000" b="1" dirty="0">
                <a:solidFill>
                  <a:srgbClr val="00B0F0"/>
                </a:solidFill>
              </a:rPr>
              <a:t>一、何为道义论</a:t>
            </a:r>
            <a:r>
              <a:rPr lang="zh-CN" altLang="zh-CN" sz="4000" dirty="0"/>
              <a:t/>
            </a:r>
            <a:br>
              <a:rPr lang="zh-CN" altLang="zh-CN" sz="4000" dirty="0"/>
            </a:br>
            <a:r>
              <a:rPr lang="en-US" altLang="zh-CN" sz="4000" dirty="0"/>
              <a:t> </a:t>
            </a:r>
            <a:r>
              <a:rPr lang="zh-CN" altLang="zh-CN" sz="4000" dirty="0"/>
              <a:t/>
            </a:r>
            <a:br>
              <a:rPr lang="zh-CN" altLang="zh-CN" sz="4000" dirty="0"/>
            </a:br>
            <a:r>
              <a:rPr lang="zh-CN" altLang="zh-CN" sz="4000" dirty="0"/>
              <a:t>道义论</a:t>
            </a:r>
            <a:r>
              <a:rPr lang="en-US" altLang="zh-CN" sz="4000" dirty="0"/>
              <a:t> </a:t>
            </a:r>
            <a:r>
              <a:rPr lang="en-US" altLang="zh-CN" sz="4000" dirty="0" smtClean="0">
                <a:solidFill>
                  <a:srgbClr val="FF0000"/>
                </a:solidFill>
              </a:rPr>
              <a:t>Deontology</a:t>
            </a:r>
            <a:r>
              <a:rPr lang="en-US" altLang="zh-CN" sz="4000" dirty="0" smtClean="0"/>
              <a:t/>
            </a:r>
            <a:br>
              <a:rPr lang="en-US" altLang="zh-CN" sz="4000" dirty="0" smtClean="0"/>
            </a:br>
            <a:r>
              <a:rPr lang="zh-CN" altLang="zh-CN" sz="4000" dirty="0"/>
              <a:t/>
            </a:r>
            <a:br>
              <a:rPr lang="zh-CN" altLang="zh-CN" sz="4000" dirty="0"/>
            </a:br>
            <a:r>
              <a:rPr lang="en-US" altLang="zh-CN" sz="4000" dirty="0"/>
              <a:t>Deon:</a:t>
            </a:r>
            <a:r>
              <a:rPr lang="zh-CN" altLang="zh-CN" sz="4000" dirty="0"/>
              <a:t>必须</a:t>
            </a:r>
            <a:r>
              <a:rPr lang="en-US" altLang="zh-CN" sz="4000" dirty="0"/>
              <a:t>/</a:t>
            </a:r>
            <a:r>
              <a:rPr lang="zh-CN" altLang="zh-CN" sz="4000" dirty="0" smtClean="0"/>
              <a:t>应该</a:t>
            </a:r>
            <a:r>
              <a:rPr lang="en-US" altLang="zh-CN" sz="4000" dirty="0" smtClean="0"/>
              <a:t/>
            </a:r>
            <a:br>
              <a:rPr lang="en-US" altLang="zh-CN" sz="4000" dirty="0" smtClean="0"/>
            </a:br>
            <a:r>
              <a:rPr lang="zh-CN" altLang="zh-CN" sz="4000" dirty="0"/>
              <a:t/>
            </a:r>
            <a:br>
              <a:rPr lang="zh-CN" altLang="zh-CN" sz="4000" dirty="0"/>
            </a:br>
            <a:r>
              <a:rPr lang="zh-CN" altLang="zh-CN" sz="4000" b="1" dirty="0"/>
              <a:t>道义论—义务论—道德</a:t>
            </a:r>
            <a:r>
              <a:rPr lang="zh-CN" altLang="zh-CN" sz="4000" b="1" dirty="0" smtClean="0"/>
              <a:t>规范</a:t>
            </a:r>
            <a:r>
              <a:rPr lang="en-US" altLang="zh-CN" sz="4000" dirty="0" smtClean="0"/>
              <a:t/>
            </a:r>
            <a:br>
              <a:rPr lang="en-US" altLang="zh-CN" sz="4000" dirty="0" smtClean="0"/>
            </a:br>
            <a:r>
              <a:rPr lang="zh-CN" altLang="zh-CN" sz="4000" dirty="0"/>
              <a:t/>
            </a:r>
            <a:br>
              <a:rPr lang="zh-CN" altLang="zh-CN" sz="4000" dirty="0"/>
            </a:br>
            <a:r>
              <a:rPr lang="zh-CN" altLang="zh-CN" sz="4000" dirty="0"/>
              <a:t>人类行为领域</a:t>
            </a:r>
          </a:p>
        </p:txBody>
      </p:sp>
    </p:spTree>
    <p:extLst>
      <p:ext uri="{BB962C8B-B14F-4D97-AF65-F5344CB8AC3E}">
        <p14:creationId xmlns:p14="http://schemas.microsoft.com/office/powerpoint/2010/main" val="3708616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98904" y="503853"/>
            <a:ext cx="10493096" cy="6858000"/>
          </a:xfrm>
        </p:spPr>
        <p:txBody>
          <a:bodyPr>
            <a:noAutofit/>
          </a:bodyPr>
          <a:lstStyle/>
          <a:p>
            <a:r>
              <a:rPr lang="zh-CN" altLang="zh-CN" sz="4400" b="1" dirty="0">
                <a:solidFill>
                  <a:srgbClr val="00B0F0"/>
                </a:solidFill>
              </a:rPr>
              <a:t>二、为什么近代出现道义论伦理学的要求</a:t>
            </a:r>
            <a:r>
              <a:rPr lang="zh-CN" altLang="zh-CN" sz="4400" dirty="0"/>
              <a:t/>
            </a:r>
            <a:br>
              <a:rPr lang="zh-CN" altLang="zh-CN" sz="4400" dirty="0"/>
            </a:br>
            <a:r>
              <a:rPr lang="en-US" altLang="zh-CN" sz="3200" dirty="0"/>
              <a:t> </a:t>
            </a:r>
            <a:r>
              <a:rPr lang="zh-CN" altLang="zh-CN" sz="3200" dirty="0"/>
              <a:t/>
            </a:r>
            <a:br>
              <a:rPr lang="zh-CN" altLang="zh-CN" sz="3200" dirty="0"/>
            </a:br>
            <a:r>
              <a:rPr lang="zh-CN" altLang="en-US" sz="3200" dirty="0" smtClean="0"/>
              <a:t>       </a:t>
            </a:r>
            <a:r>
              <a:rPr lang="zh-CN" altLang="zh-CN" sz="3200" dirty="0" smtClean="0"/>
              <a:t>要</a:t>
            </a:r>
            <a:r>
              <a:rPr lang="zh-CN" altLang="zh-CN" sz="3200" dirty="0"/>
              <a:t>成为人文领域的牛顿是休谟的理想，这一理想也为康德所接受</a:t>
            </a:r>
            <a:r>
              <a:rPr lang="zh-CN" altLang="zh-CN" sz="3200" dirty="0" smtClean="0"/>
              <a:t>。</a:t>
            </a:r>
            <a:r>
              <a:rPr lang="en-US" altLang="zh-CN" sz="3200" dirty="0" smtClean="0"/>
              <a:t/>
            </a:r>
            <a:br>
              <a:rPr lang="en-US" altLang="zh-CN" sz="3200" dirty="0" smtClean="0"/>
            </a:br>
            <a:r>
              <a:rPr lang="zh-CN" altLang="zh-CN" sz="3200" dirty="0"/>
              <a:t/>
            </a:r>
            <a:br>
              <a:rPr lang="zh-CN" altLang="zh-CN" sz="3200" dirty="0"/>
            </a:br>
            <a:r>
              <a:rPr lang="en-US" altLang="zh-CN" sz="3200" dirty="0"/>
              <a:t>    </a:t>
            </a:r>
            <a:r>
              <a:rPr lang="zh-CN" altLang="en-US" sz="3200" dirty="0" smtClean="0"/>
              <a:t>   </a:t>
            </a:r>
            <a:r>
              <a:rPr lang="en-US" altLang="zh-CN" sz="3200" dirty="0" smtClean="0"/>
              <a:t>17</a:t>
            </a:r>
            <a:r>
              <a:rPr lang="zh-CN" altLang="zh-CN" sz="3200" dirty="0"/>
              <a:t>世纪之后，牛顿力学所揭示的自然界机械运动的规律，被认为是放之四海而皆准的普遍规律。但在人类活动或行动的领域，是否也会存在像牛顿力学这样的普遍规律呢？人文学如果找到了这样的规律，也就适应了新时代的潮流，成为“科学”。哪怕伦理学本身不是科学，但伦理学也要使自身所揭示的人类行动的法则具有“科学性”，这是近代西方人的一个基本要求。</a:t>
            </a:r>
          </a:p>
        </p:txBody>
      </p:sp>
    </p:spTree>
    <p:extLst>
      <p:ext uri="{BB962C8B-B14F-4D97-AF65-F5344CB8AC3E}">
        <p14:creationId xmlns:p14="http://schemas.microsoft.com/office/powerpoint/2010/main" val="1333036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86206" y="634482"/>
            <a:ext cx="10207688" cy="6223518"/>
          </a:xfrm>
        </p:spPr>
        <p:txBody>
          <a:bodyPr>
            <a:normAutofit fontScale="90000"/>
          </a:bodyPr>
          <a:lstStyle/>
          <a:p>
            <a:r>
              <a:rPr lang="zh-CN" altLang="en-US" sz="4400" dirty="0" smtClean="0"/>
              <a:t>      </a:t>
            </a:r>
            <a:r>
              <a:rPr lang="zh-CN" altLang="zh-CN" sz="4000" dirty="0" smtClean="0"/>
              <a:t>在</a:t>
            </a:r>
            <a:r>
              <a:rPr lang="zh-CN" altLang="zh-CN" sz="4000" dirty="0"/>
              <a:t>这一理想和要求下，休谟发现，伦理学所探讨的东西与科学所探讨的实在是两个不同领域的东西，</a:t>
            </a:r>
            <a:r>
              <a:rPr lang="zh-CN" altLang="zh-CN" sz="4000" b="1" u="sng" dirty="0"/>
              <a:t>一个讨论的“是”，一个讨论的是“应该”</a:t>
            </a:r>
            <a:r>
              <a:rPr lang="zh-CN" altLang="zh-CN" sz="4000" dirty="0"/>
              <a:t>，</a:t>
            </a:r>
            <a:r>
              <a:rPr lang="zh-CN" altLang="zh-CN" sz="4000" b="1" dirty="0"/>
              <a:t>前者属于“事实领域”，后者属于“价值领域”</a:t>
            </a:r>
            <a:r>
              <a:rPr lang="zh-CN" altLang="zh-CN" sz="4000" dirty="0"/>
              <a:t>；前者属于“客观的”，后者属于“主观的”；前者是实际存在的，后者是面向将来存在的</a:t>
            </a:r>
            <a:r>
              <a:rPr lang="zh-CN" altLang="zh-CN" sz="4000" dirty="0" smtClean="0"/>
              <a:t>。</a:t>
            </a:r>
            <a:r>
              <a:rPr lang="en-US" altLang="zh-CN" sz="4000" dirty="0" smtClean="0"/>
              <a:t/>
            </a:r>
            <a:br>
              <a:rPr lang="en-US" altLang="zh-CN" sz="4000" dirty="0" smtClean="0"/>
            </a:br>
            <a:r>
              <a:rPr lang="zh-CN" altLang="zh-CN" sz="4000" dirty="0"/>
              <a:t/>
            </a:r>
            <a:br>
              <a:rPr lang="zh-CN" altLang="zh-CN" sz="4000" dirty="0"/>
            </a:br>
            <a:r>
              <a:rPr lang="zh-CN" altLang="en-US" sz="4000" dirty="0" smtClean="0"/>
              <a:t>       </a:t>
            </a:r>
            <a:r>
              <a:rPr lang="zh-CN" altLang="zh-CN" sz="4000" dirty="0" smtClean="0"/>
              <a:t>因此</a:t>
            </a:r>
            <a:r>
              <a:rPr lang="zh-CN" altLang="zh-CN" sz="4000" dirty="0"/>
              <a:t>，物理学基于科学实验的观察和经验，伦理学基于情感和建构。于是，伦理学所揭示的规律具有的這樣的特性：</a:t>
            </a:r>
            <a:br>
              <a:rPr lang="zh-CN" altLang="zh-CN" sz="4000" dirty="0"/>
            </a:br>
            <a:r>
              <a:rPr lang="zh-CN" altLang="en-US" sz="4000" dirty="0" smtClean="0"/>
              <a:t>         </a:t>
            </a:r>
            <a:r>
              <a:rPr lang="en-US" altLang="zh-CN" sz="4000" b="1" dirty="0" smtClean="0">
                <a:solidFill>
                  <a:srgbClr val="FF0000"/>
                </a:solidFill>
              </a:rPr>
              <a:t>1</a:t>
            </a:r>
            <a:r>
              <a:rPr lang="zh-CN" altLang="zh-CN" sz="4000" b="1" dirty="0">
                <a:solidFill>
                  <a:srgbClr val="FF0000"/>
                </a:solidFill>
              </a:rPr>
              <a:t>、属于情感的</a:t>
            </a:r>
            <a:r>
              <a:rPr lang="zh-CN" altLang="zh-CN" sz="4000" b="1" dirty="0" smtClean="0">
                <a:solidFill>
                  <a:srgbClr val="FF0000"/>
                </a:solidFill>
              </a:rPr>
              <a:t>；</a:t>
            </a:r>
            <a:r>
              <a:rPr lang="zh-CN" altLang="en-US" sz="4000" b="1" dirty="0" smtClean="0">
                <a:solidFill>
                  <a:srgbClr val="FF0000"/>
                </a:solidFill>
              </a:rPr>
              <a:t>        </a:t>
            </a:r>
            <a:r>
              <a:rPr lang="en-US" altLang="zh-CN" sz="4000" b="1" dirty="0" smtClean="0">
                <a:solidFill>
                  <a:srgbClr val="FF0000"/>
                </a:solidFill>
              </a:rPr>
              <a:t>2</a:t>
            </a:r>
            <a:r>
              <a:rPr lang="zh-CN" altLang="zh-CN" sz="4000" b="1" dirty="0">
                <a:solidFill>
                  <a:srgbClr val="FF0000"/>
                </a:solidFill>
              </a:rPr>
              <a:t>；属于人为建构的。 </a:t>
            </a:r>
            <a:r>
              <a:rPr kumimoji="1" lang="zh-CN" altLang="en-US" dirty="0"/>
              <a:t/>
            </a:r>
            <a:br>
              <a:rPr kumimoji="1" lang="zh-CN" altLang="en-US" dirty="0"/>
            </a:br>
            <a:r>
              <a:rPr kumimoji="1" lang="zh-CN" altLang="en-US" dirty="0"/>
              <a:t/>
            </a:r>
            <a:br>
              <a:rPr kumimoji="1" lang="zh-CN" altLang="en-US" dirty="0"/>
            </a:br>
            <a:r>
              <a:rPr lang="zh-CN" altLang="zh-CN" dirty="0"/>
              <a:t/>
            </a:r>
            <a:br>
              <a:rPr lang="zh-CN" altLang="zh-CN" dirty="0"/>
            </a:b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57251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98398" y="426463"/>
            <a:ext cx="10000769" cy="6431537"/>
          </a:xfrm>
        </p:spPr>
        <p:txBody>
          <a:bodyPr>
            <a:normAutofit fontScale="90000"/>
          </a:bodyPr>
          <a:lstStyle/>
          <a:p>
            <a:r>
              <a:rPr lang="zh-CN" altLang="en-US" sz="4000" dirty="0" smtClean="0"/>
              <a:t>       </a:t>
            </a:r>
            <a:r>
              <a:rPr lang="zh-CN" altLang="zh-CN" sz="4000" dirty="0" smtClean="0"/>
              <a:t>于是</a:t>
            </a:r>
            <a:r>
              <a:rPr lang="zh-CN" altLang="zh-CN" sz="4000" dirty="0"/>
              <a:t>，我们必须问：</a:t>
            </a:r>
            <a:r>
              <a:rPr lang="zh-CN" altLang="zh-CN" sz="4000" dirty="0">
                <a:solidFill>
                  <a:srgbClr val="FF0000"/>
                </a:solidFill>
              </a:rPr>
              <a:t>人为建构的“应该”其正当性理由何在？</a:t>
            </a:r>
            <a:r>
              <a:rPr lang="zh-CN" altLang="zh-CN" sz="4000" dirty="0">
                <a:solidFill>
                  <a:srgbClr val="00B0F0"/>
                </a:solidFill>
              </a:rPr>
              <a:t>为什么人为建构的所谓道义必须</a:t>
            </a:r>
            <a:r>
              <a:rPr lang="en-US" altLang="zh-CN" sz="4000" dirty="0">
                <a:solidFill>
                  <a:srgbClr val="00B0F0"/>
                </a:solidFill>
              </a:rPr>
              <a:t>/</a:t>
            </a:r>
            <a:r>
              <a:rPr lang="zh-CN" altLang="zh-CN" sz="4000" dirty="0">
                <a:solidFill>
                  <a:srgbClr val="00B0F0"/>
                </a:solidFill>
              </a:rPr>
              <a:t>应该普遍遵循</a:t>
            </a:r>
            <a:r>
              <a:rPr lang="zh-CN" altLang="zh-CN" sz="4000" dirty="0" smtClean="0">
                <a:solidFill>
                  <a:srgbClr val="00B0F0"/>
                </a:solidFill>
              </a:rPr>
              <a:t>？</a:t>
            </a:r>
            <a:r>
              <a:rPr lang="en-US" altLang="zh-CN" sz="4000" dirty="0" smtClean="0"/>
              <a:t/>
            </a:r>
            <a:br>
              <a:rPr lang="en-US" altLang="zh-CN" sz="4000" dirty="0" smtClean="0"/>
            </a:br>
            <a:r>
              <a:rPr lang="zh-CN" altLang="zh-CN" sz="4000" dirty="0"/>
              <a:t/>
            </a:r>
            <a:br>
              <a:rPr lang="zh-CN" altLang="zh-CN" sz="4000" dirty="0"/>
            </a:br>
            <a:r>
              <a:rPr lang="zh-CN" altLang="en-US" sz="4000" dirty="0" smtClean="0"/>
              <a:t>        </a:t>
            </a:r>
            <a:r>
              <a:rPr lang="zh-CN" altLang="zh-CN" sz="4000" dirty="0" smtClean="0"/>
              <a:t>这</a:t>
            </a:r>
            <a:r>
              <a:rPr lang="zh-CN" altLang="zh-CN" sz="4000" dirty="0"/>
              <a:t>一问法本身显示出，</a:t>
            </a:r>
            <a:r>
              <a:rPr lang="zh-CN" altLang="zh-CN" sz="4000" b="1" dirty="0"/>
              <a:t>道德之为道德，要有一个自由意志的前提</a:t>
            </a:r>
            <a:r>
              <a:rPr lang="zh-CN" altLang="zh-CN" sz="4000" dirty="0"/>
              <a:t>。在古代，人们不会提出这个问题，因为应该做的来自于习俗，来自于宗法制度，来自于民间宗教，它们都是赋予道德以规范约束力的规范有效性来源；这个规范有效性来源，在中世纪被归于对上帝的信仰，因为所有历法的最初来源就是摩西与犹太人的立法。</a:t>
            </a:r>
            <a:br>
              <a:rPr lang="zh-CN" altLang="zh-CN" sz="4000" dirty="0"/>
            </a:br>
            <a:r>
              <a:rPr kumimoji="1" lang="zh-TW" altLang="en-US" dirty="0"/>
              <a:t/>
            </a:r>
            <a:br>
              <a:rPr kumimoji="1" lang="zh-TW" altLang="en-US" dirty="0"/>
            </a:br>
            <a:r>
              <a:rPr lang="zh-CN" altLang="zh-CN" dirty="0"/>
              <a:t/>
            </a:r>
            <a:br>
              <a:rPr lang="zh-CN" altLang="zh-CN" dirty="0"/>
            </a:b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2696299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40767" y="1324947"/>
            <a:ext cx="10039739" cy="6858000"/>
          </a:xfrm>
        </p:spPr>
        <p:txBody>
          <a:bodyPr>
            <a:normAutofit fontScale="90000"/>
          </a:bodyPr>
          <a:lstStyle/>
          <a:p>
            <a:r>
              <a:rPr lang="zh-CN" altLang="en-US" sz="4400" dirty="0" smtClean="0"/>
              <a:t>       </a:t>
            </a:r>
            <a:r>
              <a:rPr lang="zh-CN" altLang="zh-CN" sz="4400" dirty="0" smtClean="0"/>
              <a:t>近代</a:t>
            </a:r>
            <a:r>
              <a:rPr lang="zh-CN" altLang="zh-CN" sz="4400" dirty="0"/>
              <a:t>之后，传统的宗法规范性失效；上帝的信仰式微</a:t>
            </a:r>
            <a:r>
              <a:rPr lang="zh-CN" altLang="zh-CN" sz="4400" dirty="0" smtClean="0"/>
              <a:t>；</a:t>
            </a:r>
            <a:r>
              <a:rPr lang="zh-CN" altLang="zh-CN" sz="4400" dirty="0"/>
              <a:t>自由个人的兴起</a:t>
            </a:r>
            <a:r>
              <a:rPr lang="zh-CN" altLang="zh-CN" sz="4400" dirty="0" smtClean="0"/>
              <a:t>。</a:t>
            </a:r>
            <a:r>
              <a:rPr lang="en-US" altLang="zh-CN" sz="4400" dirty="0" smtClean="0"/>
              <a:t/>
            </a:r>
            <a:br>
              <a:rPr lang="en-US" altLang="zh-CN" sz="4400" dirty="0" smtClean="0"/>
            </a:br>
            <a:r>
              <a:rPr lang="zh-CN" altLang="zh-CN" sz="4400" dirty="0"/>
              <a:t/>
            </a:r>
            <a:br>
              <a:rPr lang="zh-CN" altLang="zh-CN" sz="4400" dirty="0"/>
            </a:br>
            <a:r>
              <a:rPr lang="zh-CN" altLang="en-US" sz="4400" dirty="0" smtClean="0"/>
              <a:t>       </a:t>
            </a:r>
            <a:r>
              <a:rPr lang="zh-CN" altLang="zh-CN" sz="4400" dirty="0" smtClean="0"/>
              <a:t>靠</a:t>
            </a:r>
            <a:r>
              <a:rPr lang="zh-CN" altLang="zh-CN" sz="4400" dirty="0"/>
              <a:t>什么东西来为认为确立的道德法则奠基？休谟建立于人类情感（同情）经验基础上的建构主义，显然不足以承当这一重任。于是，</a:t>
            </a:r>
            <a:r>
              <a:rPr lang="zh-CN" altLang="zh-CN" sz="4400" b="1" dirty="0">
                <a:solidFill>
                  <a:srgbClr val="FF0000"/>
                </a:solidFill>
              </a:rPr>
              <a:t>康德寄希望于“道德形而上学”</a:t>
            </a:r>
            <a:r>
              <a:rPr lang="zh-CN" altLang="zh-CN" sz="4400" dirty="0"/>
              <a:t>。</a:t>
            </a:r>
            <a:r>
              <a:rPr lang="zh-CN" altLang="zh-CN" dirty="0"/>
              <a:t/>
            </a:r>
            <a:br>
              <a:rPr lang="zh-CN" altLang="zh-CN" dirty="0"/>
            </a:br>
            <a:r>
              <a:rPr kumimoji="1" lang="en-US" altLang="zh-TW" dirty="0">
                <a:latin typeface="STKaiti" charset="-122"/>
                <a:ea typeface="STKaiti" charset="-122"/>
                <a:cs typeface="STKaiti" charset="-122"/>
              </a:rPr>
              <a:t/>
            </a:r>
            <a:br>
              <a:rPr kumimoji="1" lang="en-US" altLang="zh-TW" dirty="0">
                <a:latin typeface="STKaiti" charset="-122"/>
                <a:ea typeface="STKaiti" charset="-122"/>
                <a:cs typeface="STKaiti" charset="-122"/>
              </a:rPr>
            </a:br>
            <a:r>
              <a:rPr kumimoji="1" lang="zh-CN" altLang="en-US" dirty="0">
                <a:latin typeface="STSong" charset="-122"/>
                <a:ea typeface="STSong" charset="-122"/>
                <a:cs typeface="STSong" charset="-122"/>
              </a:rPr>
              <a:t/>
            </a:r>
            <a:br>
              <a:rPr kumimoji="1" lang="zh-CN" altLang="en-US" dirty="0">
                <a:latin typeface="STSong" charset="-122"/>
                <a:ea typeface="STSong" charset="-122"/>
                <a:cs typeface="STSong" charset="-122"/>
              </a:rPr>
            </a:br>
            <a:r>
              <a:rPr lang="zh-CN" altLang="zh-CN" dirty="0"/>
              <a:t/>
            </a:r>
            <a:br>
              <a:rPr lang="zh-CN" altLang="zh-CN" dirty="0"/>
            </a:b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949808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47315" y="578498"/>
            <a:ext cx="10183427" cy="6858000"/>
          </a:xfrm>
        </p:spPr>
        <p:txBody>
          <a:bodyPr>
            <a:normAutofit fontScale="90000"/>
          </a:bodyPr>
          <a:lstStyle/>
          <a:p>
            <a:r>
              <a:rPr lang="zh-CN" altLang="zh-CN" b="1" dirty="0">
                <a:solidFill>
                  <a:srgbClr val="00B0F0"/>
                </a:solidFill>
              </a:rPr>
              <a:t>三、道德形而上学對“道義”法則的論証</a:t>
            </a:r>
            <a:r>
              <a:rPr lang="zh-CN" altLang="zh-CN" dirty="0"/>
              <a:t/>
            </a:r>
            <a:br>
              <a:rPr lang="zh-CN" altLang="zh-CN" dirty="0"/>
            </a:br>
            <a:r>
              <a:rPr lang="en-US" altLang="zh-CN" b="1" dirty="0">
                <a:solidFill>
                  <a:srgbClr val="FF0000"/>
                </a:solidFill>
              </a:rPr>
              <a:t> </a:t>
            </a:r>
            <a:r>
              <a:rPr lang="zh-CN" altLang="zh-CN" b="1" dirty="0">
                <a:solidFill>
                  <a:srgbClr val="FF0000"/>
                </a:solidFill>
              </a:rPr>
              <a:t/>
            </a:r>
            <a:br>
              <a:rPr lang="zh-CN" altLang="zh-CN" b="1" dirty="0">
                <a:solidFill>
                  <a:srgbClr val="FF0000"/>
                </a:solidFill>
              </a:rPr>
            </a:br>
            <a:r>
              <a:rPr lang="en-US" altLang="zh-CN" b="1" dirty="0">
                <a:solidFill>
                  <a:srgbClr val="FF0000"/>
                </a:solidFill>
              </a:rPr>
              <a:t>1</a:t>
            </a:r>
            <a:r>
              <a:rPr lang="zh-CN" altLang="zh-CN" b="1" dirty="0">
                <a:solidFill>
                  <a:srgbClr val="FF0000"/>
                </a:solidFill>
              </a:rPr>
              <a:t>、</a:t>
            </a:r>
            <a:r>
              <a:rPr lang="en-US" altLang="zh-CN" b="1" dirty="0">
                <a:solidFill>
                  <a:srgbClr val="FF0000"/>
                </a:solidFill>
              </a:rPr>
              <a:t>    </a:t>
            </a:r>
            <a:r>
              <a:rPr lang="zh-CN" altLang="zh-CN" b="1" dirty="0">
                <a:solidFill>
                  <a:srgbClr val="FF0000"/>
                </a:solidFill>
              </a:rPr>
              <a:t>什麼是道德形而上學？</a:t>
            </a:r>
            <a:r>
              <a:rPr lang="zh-CN" altLang="zh-CN" dirty="0"/>
              <a:t/>
            </a:r>
            <a:br>
              <a:rPr lang="zh-CN" altLang="zh-CN" dirty="0"/>
            </a:br>
            <a:r>
              <a:rPr lang="en-US" altLang="zh-CN" dirty="0"/>
              <a:t> </a:t>
            </a:r>
            <a:r>
              <a:rPr lang="zh-CN" altLang="zh-CN" dirty="0"/>
              <a:t/>
            </a:r>
            <a:br>
              <a:rPr lang="zh-CN" altLang="zh-CN" dirty="0"/>
            </a:br>
            <a:r>
              <a:rPr lang="zh-CN" altLang="zh-CN" dirty="0"/>
              <a:t>一般形而上学：</a:t>
            </a:r>
            <a:r>
              <a:rPr lang="zh-CN" altLang="zh-CN" b="1" dirty="0"/>
              <a:t>回答“是什么”之问</a:t>
            </a:r>
            <a:r>
              <a:rPr lang="zh-CN" altLang="zh-CN" dirty="0"/>
              <a:t>（</a:t>
            </a:r>
            <a:r>
              <a:rPr lang="en-US" altLang="zh-CN" dirty="0"/>
              <a:t>What is</a:t>
            </a:r>
            <a:r>
              <a:rPr lang="zh-CN" altLang="zh-CN" dirty="0" smtClean="0"/>
              <a:t>…</a:t>
            </a:r>
            <a:r>
              <a:rPr lang="zh-CN" altLang="en-US" dirty="0" smtClean="0"/>
              <a:t>）</a:t>
            </a:r>
            <a:r>
              <a:rPr lang="zh-CN" altLang="zh-CN" dirty="0"/>
              <a:t/>
            </a:r>
            <a:br>
              <a:rPr lang="zh-CN" altLang="zh-CN" dirty="0"/>
            </a:br>
            <a:r>
              <a:rPr lang="en-US" altLang="zh-CN" dirty="0"/>
              <a:t> </a:t>
            </a:r>
            <a:r>
              <a:rPr lang="zh-CN" altLang="zh-CN" dirty="0"/>
              <a:t/>
            </a:r>
            <a:br>
              <a:rPr lang="zh-CN" altLang="zh-CN" dirty="0"/>
            </a:br>
            <a:r>
              <a:rPr lang="zh-CN" altLang="en-US" dirty="0" smtClean="0"/>
              <a:t>       </a:t>
            </a:r>
            <a:r>
              <a:rPr lang="zh-CN" altLang="zh-CN" dirty="0" smtClean="0"/>
              <a:t>苏格拉底</a:t>
            </a:r>
            <a:r>
              <a:rPr lang="zh-CN" altLang="zh-CN" dirty="0"/>
              <a:t>是什么？</a:t>
            </a:r>
            <a:br>
              <a:rPr lang="zh-CN" altLang="zh-CN" dirty="0"/>
            </a:br>
            <a:r>
              <a:rPr lang="zh-CN" altLang="en-US" dirty="0" smtClean="0"/>
              <a:t>       </a:t>
            </a:r>
            <a:r>
              <a:rPr lang="zh-CN" altLang="zh-CN" dirty="0" smtClean="0"/>
              <a:t>是</a:t>
            </a:r>
            <a:r>
              <a:rPr lang="zh-CN" altLang="zh-CN" dirty="0"/>
              <a:t>谁的儿子</a:t>
            </a:r>
            <a:br>
              <a:rPr lang="zh-CN" altLang="zh-CN" dirty="0"/>
            </a:br>
            <a:r>
              <a:rPr lang="zh-CN" altLang="en-US" dirty="0" smtClean="0"/>
              <a:t>       </a:t>
            </a:r>
            <a:r>
              <a:rPr lang="zh-CN" altLang="zh-CN" dirty="0" smtClean="0"/>
              <a:t>是</a:t>
            </a:r>
            <a:r>
              <a:rPr lang="zh-CN" altLang="zh-CN" dirty="0"/>
              <a:t>哪国家的公民</a:t>
            </a:r>
            <a:br>
              <a:rPr lang="zh-CN" altLang="zh-CN" dirty="0"/>
            </a:br>
            <a:r>
              <a:rPr lang="zh-CN" altLang="en-US" dirty="0" smtClean="0"/>
              <a:t>       </a:t>
            </a:r>
            <a:r>
              <a:rPr lang="zh-CN" altLang="zh-CN" dirty="0" smtClean="0"/>
              <a:t>是</a:t>
            </a:r>
            <a:r>
              <a:rPr lang="zh-CN" altLang="zh-CN" dirty="0"/>
              <a:t>一个哲学家</a:t>
            </a:r>
            <a:br>
              <a:rPr lang="zh-CN" altLang="zh-CN" dirty="0"/>
            </a:br>
            <a:r>
              <a:rPr lang="zh-CN" altLang="en-US" dirty="0" smtClean="0"/>
              <a:t>       </a:t>
            </a:r>
            <a:r>
              <a:rPr lang="zh-CN" altLang="zh-CN" dirty="0" smtClean="0"/>
              <a:t>是</a:t>
            </a:r>
            <a:r>
              <a:rPr lang="zh-CN" altLang="zh-CN" dirty="0"/>
              <a:t>一个被雅典法律处死的人</a:t>
            </a:r>
            <a:br>
              <a:rPr lang="zh-CN" altLang="zh-CN" dirty="0"/>
            </a:br>
            <a:r>
              <a:rPr kumimoji="1" lang="zh-CN" altLang="en-US" dirty="0">
                <a:latin typeface="STKaiti" charset="-122"/>
                <a:ea typeface="STKaiti" charset="-122"/>
                <a:cs typeface="STKaiti" charset="-122"/>
              </a:rPr>
              <a:t/>
            </a:r>
            <a:br>
              <a:rPr kumimoji="1" lang="zh-CN" altLang="en-US" dirty="0">
                <a:latin typeface="STKaiti" charset="-122"/>
                <a:ea typeface="STKaiti" charset="-122"/>
                <a:cs typeface="STKaiti" charset="-122"/>
              </a:rPr>
            </a:br>
            <a:r>
              <a:rPr lang="zh-CN" altLang="zh-CN" dirty="0"/>
              <a:t/>
            </a:r>
            <a:br>
              <a:rPr lang="zh-CN" altLang="zh-CN" dirty="0"/>
            </a:b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929135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47462" y="653143"/>
            <a:ext cx="10170367" cy="6858000"/>
          </a:xfrm>
        </p:spPr>
        <p:txBody>
          <a:bodyPr>
            <a:normAutofit/>
          </a:bodyPr>
          <a:lstStyle/>
          <a:p>
            <a:r>
              <a:rPr lang="zh-CN" altLang="en-US" sz="4400" dirty="0" smtClean="0"/>
              <a:t>       </a:t>
            </a:r>
            <a:r>
              <a:rPr lang="zh-CN" altLang="zh-CN" sz="4400" dirty="0" smtClean="0"/>
              <a:t>形</a:t>
            </a:r>
            <a:r>
              <a:rPr lang="zh-CN" altLang="zh-CN" sz="4400" dirty="0"/>
              <a:t>而上學“是什麼”之問，能回答“</a:t>
            </a:r>
            <a:r>
              <a:rPr lang="zh-CN" altLang="zh-CN" sz="4400" b="1" dirty="0">
                <a:solidFill>
                  <a:srgbClr val="FF0000"/>
                </a:solidFill>
              </a:rPr>
              <a:t>是其所是</a:t>
            </a:r>
            <a:r>
              <a:rPr lang="zh-CN" altLang="zh-CN" sz="4400" dirty="0"/>
              <a:t>”吗</a:t>
            </a:r>
            <a:r>
              <a:rPr lang="zh-CN" altLang="zh-CN" sz="4400" dirty="0" smtClean="0"/>
              <a:t>？</a:t>
            </a:r>
            <a:r>
              <a:rPr lang="en-US" altLang="zh-CN" sz="4400" dirty="0" smtClean="0"/>
              <a:t/>
            </a:r>
            <a:br>
              <a:rPr lang="en-US" altLang="zh-CN" sz="4400" dirty="0" smtClean="0"/>
            </a:br>
            <a:r>
              <a:rPr lang="zh-CN" altLang="zh-CN" sz="4400" dirty="0"/>
              <a:t/>
            </a:r>
            <a:br>
              <a:rPr lang="zh-CN" altLang="zh-CN" sz="4400" dirty="0"/>
            </a:br>
            <a:r>
              <a:rPr lang="zh-CN" altLang="en-US" sz="4400" dirty="0" smtClean="0"/>
              <a:t>        </a:t>
            </a:r>
            <a:r>
              <a:rPr lang="zh-CN" altLang="zh-CN" sz="4400" dirty="0" smtClean="0"/>
              <a:t>“</a:t>
            </a:r>
            <a:r>
              <a:rPr lang="zh-CN" altLang="zh-CN" sz="4400" b="1" dirty="0">
                <a:solidFill>
                  <a:srgbClr val="FF0000"/>
                </a:solidFill>
              </a:rPr>
              <a:t>所是</a:t>
            </a:r>
            <a:r>
              <a:rPr lang="zh-CN" altLang="zh-CN" sz="4400" dirty="0"/>
              <a:t>”不在现象中，不在我们一般的“概念”中，用我们一般的“概念”，把上述所有答案“概括”起来，还是不能回答“所是”。</a:t>
            </a:r>
            <a:r>
              <a:rPr lang="zh-CN" altLang="zh-CN" sz="4400" b="1" dirty="0">
                <a:solidFill>
                  <a:srgbClr val="FF0000"/>
                </a:solidFill>
              </a:rPr>
              <a:t>这个“所是”就是“本是”、“本身”、“本体”。</a:t>
            </a:r>
            <a:r>
              <a:rPr lang="zh-CN" altLang="zh-CN" sz="4400" dirty="0"/>
              <a:t/>
            </a:r>
            <a:br>
              <a:rPr lang="zh-CN" altLang="zh-CN" sz="4400" dirty="0"/>
            </a:br>
            <a:r>
              <a:rPr kumimoji="1" lang="zh-CN" altLang="en-US" dirty="0"/>
              <a:t/>
            </a:r>
            <a:br>
              <a:rPr kumimoji="1" lang="zh-CN" altLang="en-US" dirty="0"/>
            </a:br>
            <a:endParaRPr kumimoji="1" lang="zh-TW" altLang="en-US" b="1" dirty="0">
              <a:latin typeface="STFangsong" charset="-122"/>
              <a:ea typeface="STFangsong" charset="-122"/>
              <a:cs typeface="STFangsong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096010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59428" y="634482"/>
            <a:ext cx="9741159" cy="6858000"/>
          </a:xfrm>
        </p:spPr>
        <p:txBody>
          <a:bodyPr>
            <a:normAutofit fontScale="90000"/>
          </a:bodyPr>
          <a:lstStyle/>
          <a:p>
            <a:r>
              <a:rPr lang="zh-CN" altLang="en-US" sz="4000" dirty="0" smtClean="0"/>
              <a:t>     </a:t>
            </a:r>
            <a:r>
              <a:rPr lang="zh-CN" altLang="en-US" sz="4400" dirty="0" smtClean="0"/>
              <a:t> </a:t>
            </a:r>
            <a:r>
              <a:rPr lang="zh-CN" altLang="zh-CN" sz="4400" dirty="0" smtClean="0"/>
              <a:t>采取</a:t>
            </a:r>
            <a:r>
              <a:rPr lang="zh-CN" altLang="zh-CN" sz="4400" dirty="0"/>
              <a:t>“</a:t>
            </a:r>
            <a:r>
              <a:rPr lang="zh-CN" altLang="zh-CN" sz="4400" b="1" dirty="0">
                <a:solidFill>
                  <a:srgbClr val="00B0F0"/>
                </a:solidFill>
              </a:rPr>
              <a:t>建构主义</a:t>
            </a:r>
            <a:r>
              <a:rPr lang="zh-CN" altLang="zh-CN" sz="4400" dirty="0"/>
              <a:t>”如何能够达到这个“所是”“本体”，正是近代哲学面临的难题，也是我们今天面临的难题</a:t>
            </a:r>
            <a:r>
              <a:rPr lang="zh-CN" altLang="zh-CN" sz="4400" dirty="0" smtClean="0"/>
              <a:t>。</a:t>
            </a:r>
            <a:r>
              <a:rPr lang="en-US" altLang="zh-CN" sz="4400" dirty="0" smtClean="0"/>
              <a:t/>
            </a:r>
            <a:br>
              <a:rPr lang="en-US" altLang="zh-CN" sz="4400" dirty="0" smtClean="0"/>
            </a:br>
            <a:r>
              <a:rPr lang="en-US" altLang="zh-CN" sz="4400" dirty="0" smtClean="0"/>
              <a:t/>
            </a:r>
            <a:br>
              <a:rPr lang="en-US" altLang="zh-CN" sz="4400" dirty="0" smtClean="0"/>
            </a:br>
            <a:r>
              <a:rPr lang="zh-CN" altLang="en-US" sz="4400" dirty="0" smtClean="0"/>
              <a:t>       </a:t>
            </a:r>
            <a:r>
              <a:rPr lang="zh-CN" altLang="zh-CN" sz="4400" dirty="0" smtClean="0"/>
              <a:t>康德</a:t>
            </a:r>
            <a:r>
              <a:rPr lang="zh-CN" altLang="zh-CN" sz="4400" dirty="0"/>
              <a:t>对这个难题进行了创造性的回答，成就了康德之为康德的伟大，今天的哲学无不以他的思路为出发点。那么康德的伟大，靠什么？靠的就是“道德的形而上学”。</a:t>
            </a:r>
            <a:br>
              <a:rPr lang="zh-CN" altLang="zh-CN" sz="4400" dirty="0"/>
            </a:br>
            <a:r>
              <a:rPr lang="zh-CN" altLang="zh-CN" dirty="0"/>
              <a:t/>
            </a:r>
            <a:br>
              <a:rPr lang="zh-CN" altLang="zh-CN" dirty="0"/>
            </a:br>
            <a:r>
              <a:rPr kumimoji="1" lang="zh-CN" altLang="en-US" dirty="0"/>
              <a:t/>
            </a:r>
            <a:br>
              <a:rPr kumimoji="1" lang="zh-CN" altLang="en-US" dirty="0"/>
            </a:br>
            <a:r>
              <a:rPr kumimoji="1" lang="zh-CN" altLang="en-US" dirty="0"/>
              <a:t/>
            </a:r>
            <a:br>
              <a:rPr kumimoji="1" lang="zh-CN" altLang="en-US" dirty="0"/>
            </a:br>
            <a:endParaRPr kumimoji="1" lang="zh-TW" altLang="en-US" b="1" dirty="0">
              <a:latin typeface="STFangsong" charset="-122"/>
              <a:ea typeface="STFangsong" charset="-122"/>
              <a:cs typeface="STFangsong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36739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丝状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丝状</Template>
  <TotalTime>313</TotalTime>
  <Words>300</Words>
  <Application>Microsoft Macintosh PowerPoint</Application>
  <PresentationFormat>宽屏</PresentationFormat>
  <Paragraphs>19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5" baseType="lpstr">
      <vt:lpstr>Century Gothic</vt:lpstr>
      <vt:lpstr>STFangsong</vt:lpstr>
      <vt:lpstr>STHupo</vt:lpstr>
      <vt:lpstr>STKaiti</vt:lpstr>
      <vt:lpstr>STSong</vt:lpstr>
      <vt:lpstr>Wingdings 3</vt:lpstr>
      <vt:lpstr>微軟正黑體</vt:lpstr>
      <vt:lpstr>幼圆</vt:lpstr>
      <vt:lpstr>Arial</vt:lpstr>
      <vt:lpstr>丝状</vt:lpstr>
      <vt:lpstr>          道义论伦理学 (Deontological Ethics) </vt:lpstr>
      <vt:lpstr>一、何为道义论   道义论 Deontology  Deon:必须/应该  道义论—义务论—道德规范  人类行为领域</vt:lpstr>
      <vt:lpstr>二、为什么近代出现道义论伦理学的要求          要成为人文领域的牛顿是休谟的理想，这一理想也为康德所接受。         17世纪之后，牛顿力学所揭示的自然界机械运动的规律，被认为是放之四海而皆准的普遍规律。但在人类活动或行动的领域，是否也会存在像牛顿力学这样的普遍规律呢？人文学如果找到了这样的规律，也就适应了新时代的潮流，成为“科学”。哪怕伦理学本身不是科学，但伦理学也要使自身所揭示的人类行动的法则具有“科学性”，这是近代西方人的一个基本要求。</vt:lpstr>
      <vt:lpstr>      在这一理想和要求下，休谟发现，伦理学所探讨的东西与科学所探讨的实在是两个不同领域的东西，一个讨论的“是”，一个讨论的是“应该”，前者属于“事实领域”，后者属于“价值领域”；前者属于“客观的”，后者属于“主观的”；前者是实际存在的，后者是面向将来存在的。         因此，物理学基于科学实验的观察和经验，伦理学基于情感和建构。于是，伦理学所揭示的规律具有的這樣的特性：          1、属于情感的；        2；属于人为建构的。    </vt:lpstr>
      <vt:lpstr>       于是，我们必须问：人为建构的“应该”其正当性理由何在？为什么人为建构的所谓道义必须/应该普遍遵循？          这一问法本身显示出，道德之为道德，要有一个自由意志的前提。在古代，人们不会提出这个问题，因为应该做的来自于习俗，来自于宗法制度，来自于民间宗教，它们都是赋予道德以规范约束力的规范有效性来源；这个规范有效性来源，在中世纪被归于对上帝的信仰，因为所有历法的最初来源就是摩西与犹太人的立法。   </vt:lpstr>
      <vt:lpstr>       近代之后，传统的宗法规范性失效；上帝的信仰式微；自由个人的兴起。         靠什么东西来为认为确立的道德法则奠基？休谟建立于人类情感（同情）经验基础上的建构主义，显然不足以承当这一重任。于是，康德寄希望于“道德形而上学”。    </vt:lpstr>
      <vt:lpstr>三、道德形而上学對“道義”法則的論証   1、    什麼是道德形而上學？   一般形而上学：回答“是什么”之问（What is…）          苏格拉底是什么？        是谁的儿子        是哪国家的公民        是一个哲学家        是一个被雅典法律处死的人   </vt:lpstr>
      <vt:lpstr>       形而上學“是什麼”之問，能回答“是其所是”吗？          “所是”不在现象中，不在我们一般的“概念”中，用我们一般的“概念”，把上述所有答案“概括”起来，还是不能回答“所是”。这个“所是”就是“本是”、“本身”、“本体”。  </vt:lpstr>
      <vt:lpstr>      采取“建构主义”如何能够达到这个“所是”“本体”，正是近代哲学面临的难题，也是我们今天面临的难题。         康德对这个难题进行了创造性的回答，成就了康德之为康德的伟大，今天的哲学无不以他的思路为出发点。那么康德的伟大，靠什么？靠的就是“道德的形而上学”。    </vt:lpstr>
      <vt:lpstr>2、    康德的“纯粹道德哲学”（Reine Moralphilosophy：“伦理形而上学”（Metaphysik der Sitten）如何證明我們應該做什麼？         “道德形而上學”即對“道德根據”的非經驗主義奠基   I. 康德道德哲學回答“應該”問題的立足點：立法主義形式上來源於基督教的摩西立法，但徹底改變了宗教與道德的關係：        基督教：道德法則是上帝的命令，人是上帝立法的執行者。法由上帝立，上帝是善的根源。         康德：由道德導向宗教，宗教的基礎在於道德追求至善的需要。  II. 立法的對象：為行動的外在立法（法律）；為行動的意願立法（道德）  III. 從立法的“規定根據”判斷道德是否“純粹”：          康德道德形而上学的出发点：善良意志（Good Will）   </vt:lpstr>
      <vt:lpstr>       “在世界之中，一般地甚至在世界之外，除了唯一的善良意志之外，根本不可能设想任何其他东西有可能无限制地被视为善的。”          意志不可能因任何它所意愿的事情（意愿的对象）为善，只能因意志或意願本身为善。为什么？       它所意愿的对象为善，都是有条件的，如自然禀赋（机智，聪明，勇气等）；另外外在的善物（财富、健康、权力、荣誉）。        区分有条件的善和无条件的善。 </vt:lpstr>
      <vt:lpstr>只有善良意志本身是无条件的善，如何理解？  A.无条件的善不能等同于内在价值。        快乐和幸福具有内在价值，说的是它们的价值不因外在的东西来衡量，拥有它们本身即是有价值的。康德会问，小偷偷钱得手后的快乐是有内在价值吗？杀人狂杀人的幸福会有内在价值吗？这就是问，即使快乐和幸福有某种内在价值，但由于拥有他们的人不配拥有它们时，这时快乐和幸福的价值也就失去了。这就是有条件的。        但无条件善卻是这样的：不因所意愿的任何外在对象而为善，不因意欲的主体配不配，只要意志为善，自身就无条件地为善。  B.另一个含义就是它不因结果善恶均为善。        孺子入井，善良意志的命令是无条件地救人，不因最终未救成功，救人的善良意志丝毫不减损其价值。 </vt:lpstr>
      <vt:lpstr>3、如何做到善良意志永恒为善？  立法主义的证明（区别于自然主义-功能主义的自我完善证明）。   有善良意志的人，需要通过为意志立法而使意志本身永恒地为善。   意志立法的两个步骤：  a:排除任何经验性的和情感性的质料作为意志立法的根据  b:形式主义的立法原理        不为任何质料所规定的立法？即没有任何意志对象的意志？意愿的善不为任何质料性对象所规定为善，意愿善本身为善。        为任意（任性）立法        准则是否为法则？ </vt:lpstr>
      <vt:lpstr>4、康德的道德法则:普遍化（形式化）原则  “你要如此行动，使得你意志的准则永远成为一条普遍的立法原理”（只依据那些你可以同时意愿它成为普遍法则的准则而行动）   禁止自杀 禁止作虚假承诺 禁止浪费自己的自然禀赋 应该帮助苦难的人   目的原则（道德的实质内涵）   “不论对待自己或他人的人性，都要当成目的本身，绝对不能当做手段”            自律原则（道德本身的本质内涵） 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從倫理（ethos）之本义論說什麼是伦理学 </dc:title>
  <dc:creator>User</dc:creator>
  <cp:lastModifiedBy>User</cp:lastModifiedBy>
  <cp:revision>23</cp:revision>
  <dcterms:created xsi:type="dcterms:W3CDTF">2017-03-07T13:54:38Z</dcterms:created>
  <dcterms:modified xsi:type="dcterms:W3CDTF">2017-04-19T00:04:21Z</dcterms:modified>
</cp:coreProperties>
</file>