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355" r:id="rId2"/>
    <p:sldId id="396" r:id="rId3"/>
    <p:sldId id="399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400" r:id="rId30"/>
    <p:sldId id="402" r:id="rId31"/>
    <p:sldId id="404" r:id="rId32"/>
    <p:sldId id="405" r:id="rId33"/>
    <p:sldId id="406" r:id="rId34"/>
    <p:sldId id="407" r:id="rId35"/>
    <p:sldId id="408" r:id="rId36"/>
    <p:sldId id="409" r:id="rId37"/>
    <p:sldId id="410" r:id="rId38"/>
    <p:sldId id="397" r:id="rId3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3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A8E11-834B-4429-A33C-B542B05C3C75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62E0D-BD00-49E7-B0FC-759EF96039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296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30820CF-B880-4189-942D-D702A7CBA730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416824" cy="1469721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Unit </a:t>
            </a:r>
            <a:r>
              <a:rPr lang="en-US" altLang="zh-CN" dirty="0">
                <a:solidFill>
                  <a:schemeClr val="bg1"/>
                </a:solidFill>
              </a:rPr>
              <a:t>7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55576" y="3597448"/>
            <a:ext cx="7272808" cy="134372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CN" sz="6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Resume</a:t>
            </a:r>
            <a:endParaRPr lang="zh-CN" altLang="en-US" sz="60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7D33-DFA5-44B6-81CA-EFDF806C3AB9}" type="datetime1">
              <a:rPr lang="en-US" altLang="zh-CN" smtClean="0"/>
              <a:pPr/>
              <a:t>2/8/2017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755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39552" y="332656"/>
            <a:ext cx="8223448" cy="641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zh-CN" dirty="0" smtClean="0"/>
              <a:t>b) Language </a:t>
            </a:r>
            <a:r>
              <a:rPr lang="en-US" altLang="zh-CN" dirty="0"/>
              <a:t>Skills </a:t>
            </a:r>
          </a:p>
          <a:p>
            <a:pPr marL="0" lvl="1" indent="0" eaLnBrk="1" hangingPunct="1">
              <a:spcBef>
                <a:spcPct val="0"/>
              </a:spcBef>
              <a:buNone/>
            </a:pPr>
            <a:r>
              <a:rPr lang="en-US" altLang="zh-CN" sz="3200" dirty="0"/>
              <a:t> </a:t>
            </a:r>
            <a:r>
              <a:rPr lang="en-US" altLang="zh-CN" sz="3200" dirty="0" smtClean="0"/>
              <a:t> </a:t>
            </a:r>
            <a:r>
              <a:rPr lang="en-US" altLang="zh-CN" sz="24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Native </a:t>
            </a:r>
            <a:r>
              <a:rPr lang="en-US" altLang="zh-CN" sz="2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speaker of  </a:t>
            </a:r>
          </a:p>
          <a:p>
            <a:pPr marL="342900" lvl="1" eaLnBrk="1" hangingPunct="1">
              <a:spcBef>
                <a:spcPct val="0"/>
              </a:spcBef>
              <a:buNone/>
            </a:pPr>
            <a:r>
              <a:rPr lang="en-US" altLang="zh-CN" sz="24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Fluent </a:t>
            </a:r>
            <a:r>
              <a:rPr lang="en-US" altLang="zh-CN" sz="2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  </a:t>
            </a:r>
          </a:p>
          <a:p>
            <a:pPr marL="342900" lvl="1" eaLnBrk="1" hangingPunct="1">
              <a:spcBef>
                <a:spcPct val="0"/>
              </a:spcBef>
              <a:buNone/>
            </a:pPr>
            <a:r>
              <a:rPr lang="en-US" altLang="zh-CN" sz="24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English </a:t>
            </a:r>
            <a:r>
              <a:rPr lang="en-US" altLang="zh-CN" sz="2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as working language</a:t>
            </a:r>
          </a:p>
          <a:p>
            <a:pPr marL="342900" lvl="1" eaLnBrk="1" hangingPunct="1">
              <a:spcBef>
                <a:spcPct val="0"/>
              </a:spcBef>
              <a:buNone/>
            </a:pPr>
            <a:r>
              <a:rPr lang="en-US" altLang="zh-CN" sz="24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Some </a:t>
            </a:r>
            <a:r>
              <a:rPr lang="en-US" altLang="zh-CN" sz="2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knowledge of  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buFontTx/>
              <a:buNone/>
            </a:pPr>
            <a:endParaRPr lang="en-US" altLang="zh-CN" b="1" dirty="0" smtClean="0"/>
          </a:p>
          <a:p>
            <a:pPr eaLnBrk="1" hangingPunct="1"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zh-CN" dirty="0" smtClean="0"/>
              <a:t>c) Certification </a:t>
            </a:r>
            <a:r>
              <a:rPr lang="en-US" altLang="zh-CN" dirty="0"/>
              <a:t>/ qualifications  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zh-CN" dirty="0" smtClean="0"/>
              <a:t>   </a:t>
            </a:r>
            <a:r>
              <a:rPr lang="en-US" altLang="zh-CN" sz="2400" dirty="0" smtClean="0">
                <a:solidFill>
                  <a:schemeClr val="accent1"/>
                </a:solidFill>
              </a:rPr>
              <a:t>Some </a:t>
            </a:r>
            <a:r>
              <a:rPr lang="en-US" altLang="zh-CN" sz="2400" dirty="0">
                <a:solidFill>
                  <a:schemeClr val="accent1"/>
                </a:solidFill>
              </a:rPr>
              <a:t>certificates, which can show your </a:t>
            </a:r>
            <a:r>
              <a:rPr lang="en-US" altLang="zh-CN" sz="2400" dirty="0" smtClean="0">
                <a:solidFill>
                  <a:schemeClr val="accent1"/>
                </a:solidFill>
              </a:rPr>
              <a:t>personal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zh-CN" sz="2400" dirty="0">
                <a:solidFill>
                  <a:schemeClr val="accent1"/>
                </a:solidFill>
              </a:rPr>
              <a:t> </a:t>
            </a:r>
            <a:r>
              <a:rPr lang="en-US" altLang="zh-CN" sz="2400" dirty="0" smtClean="0">
                <a:solidFill>
                  <a:schemeClr val="accent1"/>
                </a:solidFill>
              </a:rPr>
              <a:t>   </a:t>
            </a:r>
            <a:r>
              <a:rPr lang="en-US" altLang="zh-CN" sz="2400" dirty="0">
                <a:solidFill>
                  <a:schemeClr val="accent1"/>
                </a:solidFill>
              </a:rPr>
              <a:t>cultivation or tastes, can be included.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endParaRPr lang="en-US" altLang="zh-CN" dirty="0"/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endParaRPr lang="en-US" altLang="zh-CN" dirty="0" smtClean="0"/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0915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95536" y="1412776"/>
            <a:ext cx="8470672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96875" indent="-3968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54075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311275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68475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225675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82875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140075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97275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54475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 smtClean="0"/>
              <a:t>d) Hobbies </a:t>
            </a:r>
            <a:r>
              <a:rPr lang="en-US" altLang="zh-CN" sz="3600" dirty="0"/>
              <a:t>/ Personal Strong Points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3600" dirty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zh-CN" sz="3600" dirty="0" smtClean="0"/>
              <a:t>  </a:t>
            </a:r>
            <a:r>
              <a:rPr lang="en-US" altLang="zh-CN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</a:t>
            </a:r>
            <a:r>
              <a:rPr lang="en-US" altLang="zh-CN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personal </a:t>
            </a:r>
            <a:r>
              <a:rPr lang="en-US" altLang="zh-CN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fortes</a:t>
            </a:r>
            <a:endParaRPr lang="en-US" altLang="zh-CN" sz="28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2-3 items </a:t>
            </a:r>
            <a:r>
              <a:rPr lang="en-US" altLang="zh-CN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8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Be specific.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General introduction should be avoided</a:t>
            </a:r>
            <a:r>
              <a:rPr lang="en-US" altLang="zh-CN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en-US" altLang="zh-CN" sz="40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4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952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3600" dirty="0" smtClean="0">
                <a:solidFill>
                  <a:schemeClr val="tx1"/>
                </a:solidFill>
              </a:rPr>
              <a:t>e) Recreational Activities  </a:t>
            </a:r>
          </a:p>
          <a:p>
            <a:pPr eaLnBrk="1" hangingPunct="1">
              <a:buFontTx/>
              <a:buNone/>
            </a:pPr>
            <a:r>
              <a:rPr lang="en-US" altLang="zh-CN" sz="3600" b="1" dirty="0" smtClean="0"/>
              <a:t>  </a:t>
            </a:r>
            <a:endParaRPr lang="en-US" altLang="zh-CN" sz="3600" dirty="0" smtClean="0"/>
          </a:p>
          <a:p>
            <a:pPr eaLnBrk="1" hangingPunct="1"/>
            <a:r>
              <a:rPr lang="en-US" altLang="zh-CN" sz="3600" dirty="0" smtClean="0"/>
              <a:t>Member of the college choir. </a:t>
            </a:r>
          </a:p>
          <a:p>
            <a:pPr eaLnBrk="1" hangingPunct="1"/>
            <a:r>
              <a:rPr lang="en-US" altLang="zh-CN" sz="3600" dirty="0" smtClean="0"/>
              <a:t>Member of Bridge Club  </a:t>
            </a:r>
          </a:p>
          <a:p>
            <a:pPr eaLnBrk="1" hangingPunct="1"/>
            <a:r>
              <a:rPr lang="en-US" altLang="zh-CN" sz="3600" dirty="0" smtClean="0"/>
              <a:t>Won the first place in the university chess match in 2012.</a:t>
            </a:r>
          </a:p>
          <a:p>
            <a:pPr eaLnBrk="1" hangingPunct="1"/>
            <a:endParaRPr lang="en-US" altLang="zh-CN" sz="4400" dirty="0" smtClean="0"/>
          </a:p>
        </p:txBody>
      </p:sp>
    </p:spTree>
    <p:extLst>
      <p:ext uri="{BB962C8B-B14F-4D97-AF65-F5344CB8AC3E}">
        <p14:creationId xmlns:p14="http://schemas.microsoft.com/office/powerpoint/2010/main" val="3882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83820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1200150" lvl="1" indent="-742950" eaLnBrk="1" hangingPunct="1">
              <a:spcBef>
                <a:spcPct val="0"/>
              </a:spcBef>
              <a:spcAft>
                <a:spcPct val="50000"/>
              </a:spcAft>
              <a:buFontTx/>
              <a:buAutoNum type="alphaLcParenR" startAt="6"/>
            </a:pPr>
            <a:r>
              <a:rPr lang="en-US" altLang="zh-CN" sz="4000" dirty="0" smtClean="0"/>
              <a:t>Academic </a:t>
            </a:r>
            <a:r>
              <a:rPr lang="en-US" altLang="zh-CN" sz="4000" dirty="0"/>
              <a:t>Activities   </a:t>
            </a:r>
            <a:endParaRPr lang="en-US" altLang="zh-CN" sz="4000" dirty="0" smtClean="0"/>
          </a:p>
          <a:p>
            <a:pPr marL="800100" lvl="1" indent="-342900" eaLnBrk="1" hangingPunct="1">
              <a:spcBef>
                <a:spcPct val="0"/>
              </a:spcBef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Editor </a:t>
            </a:r>
            <a:r>
              <a:rPr lang="en-US" altLang="zh-CN" sz="2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Campus Life, a </a:t>
            </a:r>
            <a:r>
              <a:rPr lang="en-US" altLang="zh-CN" sz="24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weekly.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Won </a:t>
            </a:r>
            <a:r>
              <a:rPr lang="en-US" altLang="zh-CN" sz="2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third place in all Shanghai </a:t>
            </a:r>
            <a:r>
              <a:rPr lang="en-US" altLang="zh-CN" sz="24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English</a:t>
            </a:r>
          </a:p>
          <a:p>
            <a:pPr eaLnBrk="1" hangingPunct="1">
              <a:spcBef>
                <a:spcPct val="0"/>
              </a:spcBef>
              <a:buClr>
                <a:schemeClr val="bg2">
                  <a:lumMod val="50000"/>
                </a:schemeClr>
              </a:buClr>
              <a:buNone/>
            </a:pPr>
            <a:r>
              <a:rPr lang="en-US" altLang="zh-CN" sz="2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4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Oratorical </a:t>
            </a:r>
            <a:r>
              <a:rPr lang="en-US" altLang="zh-CN" sz="2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Contest in 2013.</a:t>
            </a:r>
          </a:p>
        </p:txBody>
      </p:sp>
    </p:spTree>
    <p:extLst>
      <p:ext uri="{BB962C8B-B14F-4D97-AF65-F5344CB8AC3E}">
        <p14:creationId xmlns:p14="http://schemas.microsoft.com/office/powerpoint/2010/main" val="23924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95536" y="764704"/>
            <a:ext cx="8352928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8925" indent="-2889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000" dirty="0" smtClean="0"/>
              <a:t> </a:t>
            </a:r>
            <a:r>
              <a:rPr lang="en-US" altLang="zh-CN" sz="4000" dirty="0" smtClean="0"/>
              <a:t>g) </a:t>
            </a:r>
            <a:r>
              <a:rPr lang="en-US" altLang="zh-CN" dirty="0" smtClean="0"/>
              <a:t>Social </a:t>
            </a:r>
            <a:r>
              <a:rPr lang="en-US" altLang="zh-CN" dirty="0"/>
              <a:t>Activities      </a:t>
            </a:r>
          </a:p>
          <a:p>
            <a:pPr marL="0" indent="0" eaLnBrk="1" hangingPunct="1">
              <a:spcBef>
                <a:spcPct val="0"/>
              </a:spcBef>
              <a:buClr>
                <a:schemeClr val="bg2">
                  <a:lumMod val="50000"/>
                </a:schemeClr>
              </a:buClr>
              <a:buNone/>
            </a:pPr>
            <a:endParaRPr lang="en-US" altLang="zh-CN" dirty="0" smtClean="0"/>
          </a:p>
          <a:p>
            <a:pPr eaLnBrk="1" hangingPunct="1">
              <a:spcBef>
                <a:spcPct val="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l"/>
            </a:pPr>
            <a:r>
              <a:rPr lang="en-US" altLang="zh-CN" sz="2800" dirty="0" smtClean="0"/>
              <a:t> </a:t>
            </a:r>
            <a:r>
              <a:rPr lang="en-US" altLang="zh-CN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Senior </a:t>
            </a:r>
            <a:r>
              <a:rPr lang="en-US" altLang="zh-CN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year: President of College Student </a:t>
            </a:r>
            <a:r>
              <a:rPr lang="en-US" altLang="zh-CN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Council </a:t>
            </a:r>
            <a:r>
              <a:rPr lang="en-US" altLang="zh-CN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 Party secretary of the department student branch </a:t>
            </a:r>
          </a:p>
          <a:p>
            <a:pPr eaLnBrk="1" hangingPunct="1">
              <a:spcBef>
                <a:spcPct val="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l"/>
            </a:pPr>
            <a:r>
              <a:rPr lang="en-US" altLang="zh-CN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Junior </a:t>
            </a:r>
            <a:r>
              <a:rPr lang="en-US" altLang="zh-CN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year: League secretary of the class</a:t>
            </a:r>
          </a:p>
          <a:p>
            <a:pPr eaLnBrk="1" hangingPunct="1">
              <a:spcBef>
                <a:spcPct val="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l"/>
            </a:pPr>
            <a:r>
              <a:rPr lang="en-US" altLang="zh-CN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Sophomore </a:t>
            </a:r>
            <a:r>
              <a:rPr lang="en-US" altLang="zh-CN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year: Commissary in charge of </a:t>
            </a:r>
            <a:r>
              <a:rPr lang="en-US" altLang="zh-CN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organization </a:t>
            </a:r>
            <a:r>
              <a:rPr lang="en-US" altLang="zh-CN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the League branch of the class.</a:t>
            </a:r>
          </a:p>
          <a:p>
            <a:pPr eaLnBrk="1" hangingPunct="1">
              <a:spcBef>
                <a:spcPct val="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l"/>
            </a:pPr>
            <a:r>
              <a:rPr lang="en-US" altLang="zh-CN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Freshman </a:t>
            </a:r>
            <a:r>
              <a:rPr lang="en-US" altLang="zh-CN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year: Commissary in charge of studies in the class </a:t>
            </a:r>
          </a:p>
        </p:txBody>
      </p:sp>
    </p:spTree>
    <p:extLst>
      <p:ext uri="{BB962C8B-B14F-4D97-AF65-F5344CB8AC3E}">
        <p14:creationId xmlns:p14="http://schemas.microsoft.com/office/powerpoint/2010/main" val="22458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83568" y="1484784"/>
            <a:ext cx="7793360" cy="250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40000"/>
              </a:spcAft>
              <a:buFontTx/>
              <a:buNone/>
            </a:pPr>
            <a:r>
              <a:rPr lang="en-US" altLang="zh-CN" sz="3600" b="1" dirty="0" smtClean="0"/>
              <a:t>    </a:t>
            </a:r>
            <a:r>
              <a:rPr lang="en-US" altLang="zh-CN" dirty="0" smtClean="0"/>
              <a:t>A) Basic </a:t>
            </a:r>
            <a:r>
              <a:rPr lang="en-US" altLang="zh-CN" dirty="0"/>
              <a:t>Structure and </a:t>
            </a:r>
            <a:r>
              <a:rPr lang="en-US" altLang="zh-CN" dirty="0" smtClean="0"/>
              <a:t>Format</a:t>
            </a:r>
            <a:endParaRPr lang="en-US" altLang="zh-CN" dirty="0"/>
          </a:p>
          <a:p>
            <a:pPr marL="1314450" lvl="1" indent="-571500" eaLnBrk="1" hangingPunct="1">
              <a:spcBef>
                <a:spcPct val="0"/>
              </a:spcBef>
              <a:spcAft>
                <a:spcPct val="4000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l"/>
            </a:pPr>
            <a:r>
              <a:rPr lang="en-US" altLang="zh-CN" dirty="0" smtClean="0"/>
              <a:t>Chronological</a:t>
            </a:r>
            <a:endParaRPr lang="en-US" altLang="zh-CN" dirty="0"/>
          </a:p>
          <a:p>
            <a:pPr marL="1314450" lvl="1" indent="-571500" eaLnBrk="1" hangingPunct="1">
              <a:spcBef>
                <a:spcPct val="0"/>
              </a:spcBef>
              <a:spcAft>
                <a:spcPct val="4000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l"/>
            </a:pPr>
            <a:r>
              <a:rPr lang="en-US" altLang="zh-CN" dirty="0"/>
              <a:t>Functional </a:t>
            </a:r>
          </a:p>
          <a:p>
            <a:pPr marL="1314450" lvl="1" indent="-571500" eaLnBrk="1" hangingPunct="1">
              <a:spcBef>
                <a:spcPct val="0"/>
              </a:spcBef>
              <a:spcAft>
                <a:spcPct val="4000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l"/>
            </a:pPr>
            <a:r>
              <a:rPr lang="en-US" altLang="zh-CN" dirty="0"/>
              <a:t>Combination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-675456"/>
            <a:ext cx="6781800" cy="1809328"/>
          </a:xfrm>
        </p:spPr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rgbClr val="002060"/>
                </a:solidFill>
                <a:latin typeface="+mn-lt"/>
              </a:rPr>
              <a:t>II. Format</a:t>
            </a:r>
            <a:endParaRPr lang="zh-CN" altLang="en-US" sz="44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90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67544" y="332656"/>
            <a:ext cx="8322568" cy="585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25675" indent="-22256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CN" sz="2800" dirty="0"/>
              <a:t>a</a:t>
            </a:r>
            <a:r>
              <a:rPr lang="en-US" altLang="zh-CN" sz="2800" dirty="0" smtClean="0"/>
              <a:t>) </a:t>
            </a:r>
            <a:r>
              <a:rPr lang="en-US" altLang="zh-CN" sz="2800" dirty="0"/>
              <a:t>Chronological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CN" sz="24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/>
              <a:t>Professional </a:t>
            </a:r>
            <a:r>
              <a:rPr lang="en-US" altLang="zh-CN" sz="2800" dirty="0" smtClean="0"/>
              <a:t>Experience:</a:t>
            </a:r>
            <a:endParaRPr lang="en-US" altLang="zh-CN" sz="28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CN" sz="24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 smtClean="0"/>
              <a:t>1995</a:t>
            </a:r>
            <a:r>
              <a:rPr lang="zh-CN" altLang="en-US" sz="2400" dirty="0"/>
              <a:t>－</a:t>
            </a:r>
            <a:r>
              <a:rPr lang="en-US" altLang="zh-CN" sz="2400" dirty="0"/>
              <a:t>Present	Vice President, Sunrise Microsystems, Inc., Trenton, </a:t>
            </a:r>
            <a:r>
              <a:rPr lang="en-US" altLang="zh-CN" sz="2400" dirty="0" smtClean="0"/>
              <a:t>NJ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 smtClean="0"/>
              <a:t>                 	xxx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 smtClean="0"/>
              <a:t>1990</a:t>
            </a:r>
            <a:r>
              <a:rPr lang="zh-CN" altLang="en-US" sz="2400" dirty="0"/>
              <a:t>－</a:t>
            </a:r>
            <a:r>
              <a:rPr lang="en-US" altLang="zh-CN" sz="2400" dirty="0"/>
              <a:t>1995	Overseas Expansion Project Manager, Eastern Telecommunications, Inc., Baltimore, </a:t>
            </a:r>
            <a:r>
              <a:rPr lang="en-US" altLang="zh-CN" sz="2400" dirty="0" smtClean="0"/>
              <a:t>MD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 smtClean="0"/>
              <a:t>                  	xxx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 smtClean="0"/>
              <a:t>1986</a:t>
            </a:r>
            <a:r>
              <a:rPr lang="zh-CN" altLang="en-US" sz="2400" dirty="0"/>
              <a:t>－</a:t>
            </a:r>
            <a:r>
              <a:rPr lang="en-US" altLang="zh-CN" sz="2400" dirty="0"/>
              <a:t>1990  Sales Operations Manager, Distant Communications, Inc., Baltimore, </a:t>
            </a:r>
            <a:r>
              <a:rPr lang="en-US" altLang="zh-CN" sz="2400" dirty="0" smtClean="0"/>
              <a:t>MD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 smtClean="0"/>
              <a:t>                  	xxx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 smtClean="0"/>
              <a:t>1979</a:t>
            </a:r>
            <a:r>
              <a:rPr lang="zh-CN" altLang="en-US" sz="2400" dirty="0"/>
              <a:t>－</a:t>
            </a:r>
            <a:r>
              <a:rPr lang="en-US" altLang="zh-CN" sz="2400" dirty="0"/>
              <a:t>1985   Assistant Manager of Quality Control, Distant Communication, Inc., Baltimore, </a:t>
            </a:r>
            <a:r>
              <a:rPr lang="en-US" altLang="zh-CN" sz="2400" dirty="0" smtClean="0"/>
              <a:t>MD</a:t>
            </a:r>
            <a:endParaRPr lang="en-US" altLang="zh-CN" sz="24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/>
              <a:t>                  	</a:t>
            </a:r>
            <a:r>
              <a:rPr lang="en-US" altLang="zh-CN" sz="2400" dirty="0" smtClean="0"/>
              <a:t>xxx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4909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51234" y="1340768"/>
            <a:ext cx="842493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28800" indent="-1828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40000"/>
              </a:spcAft>
              <a:buFontTx/>
              <a:buNone/>
            </a:pPr>
            <a:r>
              <a:rPr lang="en-US" altLang="zh-CN" sz="2800" dirty="0"/>
              <a:t>Education</a:t>
            </a:r>
            <a:r>
              <a:rPr lang="en-US" altLang="zh-CN" sz="2800" dirty="0" smtClean="0"/>
              <a:t>:</a:t>
            </a:r>
          </a:p>
          <a:p>
            <a:pPr eaLnBrk="1" hangingPunct="1">
              <a:spcBef>
                <a:spcPct val="0"/>
              </a:spcBef>
              <a:spcAft>
                <a:spcPct val="40000"/>
              </a:spcAft>
              <a:buFontTx/>
              <a:buNone/>
            </a:pPr>
            <a:endParaRPr lang="en-US" altLang="zh-CN" sz="2800" dirty="0"/>
          </a:p>
          <a:p>
            <a:pPr eaLnBrk="1" hangingPunct="1">
              <a:spcBef>
                <a:spcPct val="0"/>
              </a:spcBef>
              <a:spcAft>
                <a:spcPct val="40000"/>
              </a:spcAft>
              <a:buFontTx/>
              <a:buNone/>
            </a:pPr>
            <a:r>
              <a:rPr lang="en-US" altLang="zh-CN" sz="2400" dirty="0"/>
              <a:t>1979 	MBA, Georgia State University</a:t>
            </a:r>
          </a:p>
          <a:p>
            <a:pPr eaLnBrk="1" hangingPunct="1">
              <a:spcBef>
                <a:spcPct val="0"/>
              </a:spcBef>
              <a:spcAft>
                <a:spcPct val="40000"/>
              </a:spcAft>
              <a:buFontTx/>
              <a:buNone/>
            </a:pPr>
            <a:r>
              <a:rPr lang="en-US" altLang="zh-CN" sz="2400" dirty="0"/>
              <a:t>1978 	BBA. Major: Information Systems / Minor: Accounting, University of Delaware</a:t>
            </a:r>
          </a:p>
        </p:txBody>
      </p:sp>
    </p:spTree>
    <p:extLst>
      <p:ext uri="{BB962C8B-B14F-4D97-AF65-F5344CB8AC3E}">
        <p14:creationId xmlns:p14="http://schemas.microsoft.com/office/powerpoint/2010/main" val="322316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00647" y="1196752"/>
            <a:ext cx="7694240" cy="2714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2225675" indent="-2225675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CN" sz="2800" dirty="0"/>
              <a:t>b</a:t>
            </a:r>
            <a:r>
              <a:rPr lang="en-US" altLang="zh-CN" sz="2800" dirty="0" smtClean="0"/>
              <a:t>) </a:t>
            </a:r>
            <a:r>
              <a:rPr lang="en-US" altLang="zh-CN" sz="2800" dirty="0"/>
              <a:t>Functional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dirty="0" smtClean="0"/>
              <a:t>      Skills and qualifications are emphasized</a:t>
            </a:r>
            <a:r>
              <a:rPr lang="en-US" altLang="zh-CN" sz="2400" dirty="0" smtClean="0"/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sz="2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dirty="0"/>
          </a:p>
          <a:p>
            <a:pPr marL="2225675" indent="-2225675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CN" sz="2800" dirty="0"/>
              <a:t>c</a:t>
            </a:r>
            <a:r>
              <a:rPr lang="en-US" altLang="zh-CN" sz="2800" dirty="0" smtClean="0"/>
              <a:t>) </a:t>
            </a:r>
            <a:r>
              <a:rPr lang="en-US" altLang="zh-CN" sz="2800" dirty="0"/>
              <a:t>Combination</a:t>
            </a:r>
          </a:p>
        </p:txBody>
      </p:sp>
    </p:spTree>
    <p:extLst>
      <p:ext uri="{BB962C8B-B14F-4D97-AF65-F5344CB8AC3E}">
        <p14:creationId xmlns:p14="http://schemas.microsoft.com/office/powerpoint/2010/main" val="421882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55576" y="1268760"/>
            <a:ext cx="7546032" cy="263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2400"/>
              </a:spcAft>
              <a:buFontTx/>
              <a:buNone/>
            </a:pPr>
            <a:r>
              <a:rPr lang="en-US" altLang="zh-CN" sz="3600" b="1" dirty="0" smtClean="0"/>
              <a:t> </a:t>
            </a:r>
            <a:r>
              <a:rPr lang="en-US" altLang="zh-CN" sz="3600" dirty="0" smtClean="0"/>
              <a:t>B) Space </a:t>
            </a:r>
            <a:r>
              <a:rPr lang="en-US" altLang="zh-CN" sz="3600" dirty="0" smtClean="0"/>
              <a:t>Layout</a:t>
            </a:r>
            <a:endParaRPr lang="en-US" altLang="zh-CN" sz="3600" dirty="0"/>
          </a:p>
          <a:p>
            <a:pPr lvl="1" eaLnBrk="1" hangingPunct="1">
              <a:spcBef>
                <a:spcPct val="0"/>
              </a:spcBef>
              <a:spcAft>
                <a:spcPct val="4500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l"/>
            </a:pPr>
            <a:r>
              <a:rPr lang="en-US" altLang="zh-CN" b="1" dirty="0" smtClean="0"/>
              <a:t> </a:t>
            </a:r>
            <a:r>
              <a:rPr lang="en-US" altLang="zh-CN" dirty="0"/>
              <a:t>Side Heading</a:t>
            </a:r>
          </a:p>
          <a:p>
            <a:pPr lvl="1" eaLnBrk="1" hangingPunct="1">
              <a:spcBef>
                <a:spcPct val="0"/>
              </a:spcBef>
              <a:spcAft>
                <a:spcPct val="4500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l"/>
            </a:pPr>
            <a:r>
              <a:rPr lang="en-US" altLang="zh-CN" dirty="0"/>
              <a:t> Centered Heading</a:t>
            </a:r>
          </a:p>
          <a:p>
            <a:pPr lvl="1" eaLnBrk="1" hangingPunct="1">
              <a:spcBef>
                <a:spcPct val="0"/>
              </a:spcBef>
              <a:spcAft>
                <a:spcPct val="4500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l"/>
            </a:pPr>
            <a:r>
              <a:rPr lang="en-US" altLang="zh-CN" dirty="0"/>
              <a:t> Combination  </a:t>
            </a:r>
          </a:p>
        </p:txBody>
      </p:sp>
    </p:spTree>
    <p:extLst>
      <p:ext uri="{BB962C8B-B14F-4D97-AF65-F5344CB8AC3E}">
        <p14:creationId xmlns:p14="http://schemas.microsoft.com/office/powerpoint/2010/main" val="126421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-387424"/>
            <a:ext cx="6781800" cy="1737320"/>
          </a:xfrm>
        </p:spPr>
        <p:txBody>
          <a:bodyPr>
            <a:normAutofit/>
          </a:bodyPr>
          <a:lstStyle/>
          <a:p>
            <a:r>
              <a:rPr lang="en-US" altLang="zh-CN" dirty="0"/>
              <a:t>Teaching </a:t>
            </a:r>
            <a:r>
              <a:rPr lang="en-US" altLang="zh-CN" dirty="0" smtClean="0"/>
              <a:t>Objectives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4000" dirty="0"/>
              <a:t>Students will be able to:</a:t>
            </a:r>
          </a:p>
          <a:p>
            <a:pPr>
              <a:buNone/>
            </a:pPr>
            <a:endParaRPr lang="en-US" altLang="zh-CN" sz="2800" dirty="0"/>
          </a:p>
          <a:p>
            <a:pPr>
              <a:buNone/>
            </a:pPr>
            <a:r>
              <a:rPr lang="en-US" altLang="zh-CN" sz="2800" dirty="0"/>
              <a:t>	</a:t>
            </a:r>
            <a:r>
              <a:rPr lang="en-US" altLang="zh-CN" sz="4000" dirty="0" smtClean="0"/>
              <a:t>1)</a:t>
            </a:r>
            <a:r>
              <a:rPr lang="en-US" altLang="zh-CN" sz="2800" dirty="0" smtClean="0"/>
              <a:t> </a:t>
            </a:r>
            <a:r>
              <a:rPr lang="en-US" altLang="zh-CN" sz="4000" dirty="0" smtClean="0"/>
              <a:t> know </a:t>
            </a:r>
            <a:r>
              <a:rPr lang="en-US" altLang="zh-CN" sz="4000" dirty="0"/>
              <a:t>the basic contents </a:t>
            </a:r>
            <a:r>
              <a:rPr lang="en-US" altLang="zh-CN" sz="4000" dirty="0" smtClean="0"/>
              <a:t>and structure of </a:t>
            </a:r>
            <a:r>
              <a:rPr lang="en-US" altLang="zh-CN" sz="4000" dirty="0"/>
              <a:t>a </a:t>
            </a:r>
            <a:r>
              <a:rPr lang="en-US" altLang="zh-CN" sz="4000" dirty="0" smtClean="0"/>
              <a:t>resume;</a:t>
            </a:r>
            <a:endParaRPr lang="en-US" altLang="zh-CN" sz="4000" dirty="0"/>
          </a:p>
          <a:p>
            <a:pPr>
              <a:buNone/>
            </a:pPr>
            <a:r>
              <a:rPr lang="en-US" altLang="zh-CN" sz="4000" dirty="0"/>
              <a:t>	</a:t>
            </a:r>
            <a:r>
              <a:rPr lang="en-US" altLang="zh-CN" sz="4000" dirty="0" smtClean="0"/>
              <a:t>2) write an effective resume for different occasions.</a:t>
            </a:r>
            <a:r>
              <a:rPr lang="en-US" altLang="zh-CN" sz="4000" dirty="0"/>
              <a:t> 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4131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95536" y="325762"/>
            <a:ext cx="8291264" cy="535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25000"/>
              </a:spcAft>
              <a:buFontTx/>
              <a:buNone/>
            </a:pPr>
            <a:r>
              <a:rPr lang="en-US" altLang="zh-CN" sz="2800" dirty="0"/>
              <a:t>a</a:t>
            </a:r>
            <a:r>
              <a:rPr lang="en-US" altLang="zh-CN" sz="2800" dirty="0" smtClean="0"/>
              <a:t>) Side</a:t>
            </a:r>
            <a:r>
              <a:rPr lang="en-US" altLang="zh-CN" sz="4000" dirty="0" smtClean="0"/>
              <a:t> </a:t>
            </a:r>
            <a:r>
              <a:rPr lang="en-US" altLang="zh-CN" sz="2800" dirty="0" smtClean="0"/>
              <a:t>Heading</a:t>
            </a:r>
            <a:r>
              <a:rPr lang="en-US" altLang="zh-CN" dirty="0" smtClean="0"/>
              <a:t> </a:t>
            </a:r>
            <a:r>
              <a:rPr lang="en-US" altLang="zh-CN" sz="2000" dirty="0"/>
              <a:t>(flush with left margin</a:t>
            </a:r>
            <a:r>
              <a:rPr lang="zh-CN" altLang="en-US" sz="2000" dirty="0"/>
              <a:t>） 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endParaRPr lang="en-US" altLang="zh-CN" sz="2000" dirty="0" smtClean="0"/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zh-CN" sz="2000" dirty="0" smtClean="0"/>
              <a:t>JENNIFER </a:t>
            </a:r>
            <a:r>
              <a:rPr lang="en-US" altLang="zh-CN" sz="2000" dirty="0"/>
              <a:t>WU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zh-CN" sz="2000" dirty="0"/>
              <a:t>1930 W. Chocolate Avenue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zh-CN" sz="2000" dirty="0"/>
              <a:t>Hershey, PA 17002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zh-CN" sz="2000" dirty="0"/>
              <a:t>(717) 531-9867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endParaRPr lang="en-US" altLang="zh-CN" sz="2400" dirty="0"/>
          </a:p>
          <a:p>
            <a:pPr eaLnBrk="1" hangingPunct="1">
              <a:lnSpc>
                <a:spcPct val="60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zh-CN" sz="2400" dirty="0"/>
              <a:t>Objective ┄┄┄┄┄┄┄┄┄┄┄┄┄┄┄┄┄┄┄┄┄┄┄┄┄┄┄┄┄┄┄┄┄┄┄┄┄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zh-CN" sz="2400" dirty="0"/>
              <a:t>Education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zh-CN" sz="2400" dirty="0"/>
              <a:t>┄┄┄┄┄┄┄┄┄┄┄┄┄┄┄┄┄┄┄┄┄┄┄┄┄┄┄┄┄┄┄┄┄┄┄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zh-CN" sz="2400" dirty="0"/>
              <a:t>Working Experience                                                         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zh-CN" sz="2400" dirty="0"/>
              <a:t>┄┄┄┄┄┄┄┄┄┄┄┄┄┄┄┄┄┄┄┄┄┄┄┄┄┄┄┄┄┄┄┄┄┄┄┄┄┄┄┄┄┄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zh-CN" sz="2400" dirty="0"/>
              <a:t>Activities: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zh-CN" sz="2400" dirty="0"/>
              <a:t>┄┄┄┄┄┄┄┄┄┄┄┄┄┄┄┄┄┄┄┄┄┄┄┄┄┄┄┄┄┄┄┄┄┄┄┄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zh-CN" sz="2400" dirty="0"/>
              <a:t>References: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zh-CN" sz="2400" dirty="0"/>
              <a:t>┄┄┄┄┄┄┄┄┄┄┄┄</a:t>
            </a:r>
            <a:r>
              <a:rPr lang="en-US" altLang="zh-CN" sz="2800" dirty="0"/>
              <a:t>┄┄┄┄┄┄┄┄┄┄┄</a:t>
            </a:r>
          </a:p>
        </p:txBody>
      </p:sp>
    </p:spTree>
    <p:extLst>
      <p:ext uri="{BB962C8B-B14F-4D97-AF65-F5344CB8AC3E}">
        <p14:creationId xmlns:p14="http://schemas.microsoft.com/office/powerpoint/2010/main" val="60560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9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9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99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94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9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9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99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9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9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99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33400" y="228600"/>
            <a:ext cx="8305800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800" dirty="0"/>
              <a:t>b</a:t>
            </a:r>
            <a:r>
              <a:rPr lang="en-US" altLang="zh-CN" sz="2800" dirty="0" smtClean="0"/>
              <a:t>) </a:t>
            </a:r>
            <a:r>
              <a:rPr lang="en-US" altLang="zh-CN" sz="2800" dirty="0"/>
              <a:t>Centered Heading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sz="1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 smtClean="0"/>
              <a:t>ENNIFER </a:t>
            </a:r>
            <a:r>
              <a:rPr lang="en-US" altLang="zh-CN" sz="1800" dirty="0"/>
              <a:t>WU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1930 W. Chocolate Avenue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Hershey, PA 17002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(717) 531-9867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Objective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Working Experience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Activities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References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</a:t>
            </a:r>
          </a:p>
        </p:txBody>
      </p:sp>
    </p:spTree>
    <p:extLst>
      <p:ext uri="{BB962C8B-B14F-4D97-AF65-F5344CB8AC3E}">
        <p14:creationId xmlns:p14="http://schemas.microsoft.com/office/powerpoint/2010/main" val="161876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9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9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9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9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96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96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96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96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96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96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96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096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96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096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96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96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95536" y="329210"/>
            <a:ext cx="8610600" cy="6475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zh-CN" sz="2800" dirty="0"/>
              <a:t>c</a:t>
            </a:r>
            <a:r>
              <a:rPr lang="en-US" altLang="zh-CN" sz="2800" dirty="0" smtClean="0"/>
              <a:t>) Combination</a:t>
            </a:r>
            <a:endParaRPr lang="en-US" altLang="zh-CN" sz="2800" dirty="0"/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en-US" altLang="zh-CN" sz="1800" dirty="0" smtClean="0"/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 smtClean="0"/>
              <a:t>JENNIFER </a:t>
            </a:r>
            <a:r>
              <a:rPr lang="en-US" altLang="zh-CN" sz="1800" dirty="0"/>
              <a:t>WU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1930 W. Chocolate Avenue</a:t>
            </a:r>
            <a:r>
              <a:rPr lang="zh-CN" altLang="en-US" sz="1800" dirty="0"/>
              <a:t>，</a:t>
            </a:r>
            <a:r>
              <a:rPr lang="en-US" altLang="zh-CN" sz="1800" dirty="0"/>
              <a:t>Hershey, PA 17002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 (717) 531-9867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en-US" altLang="zh-CN" sz="1800" dirty="0"/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Objective ┄┄┄┄┄┄┄┄┄┄┄┄┄┄┄┄┄┄┄┄┄┄┄┄┄┄┄┄┄┄┄┄┄┄┄┄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    </a:t>
            </a:r>
            <a:r>
              <a:rPr lang="en-US" altLang="zh-CN" sz="1800" u="sng" dirty="0"/>
              <a:t>                                                                        </a:t>
            </a:r>
            <a:endParaRPr lang="en-US" altLang="zh-CN" sz="1800" dirty="0"/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Experience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Employment A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┄┄┄┄┄┄┄┄┄┄┄┄┄┄┄┄┄┄┄┄┄┄┄┄┄┄┄┄┄┄┄┄┄┄┄┄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Employment B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┄┄┄┄┄┄┄┄┄┄┄┄┄┄┄┄┄┄┄┄┄┄┄┄┄┄┄┄┄┄┄┄┄┄┄┄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 smtClean="0"/>
              <a:t>Education</a:t>
            </a:r>
            <a:endParaRPr lang="en-US" altLang="zh-CN" sz="1800" dirty="0"/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University A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┄┄┄┄┄┄┄┄┄┄┄┄┄┄┄┄┄┄┄┄┄┄┄┄┄┄┄┄┄┄┄┄┄┄┄┄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University B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┄┄┄┄┄┄┄┄┄┄┄┄┄┄┄┄┄┄┄┄┄┄┄┄┄┄┄┄┄┄┄┄┄┄┄┄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Activities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Interests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┄┄┄┄┄┄┄┄┄┄┄┄┄┄┄┄┄┄┄┄┄┄┄┄┄┄┄┄┄┄┄┄┄┄┄┄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┄┄┄┄┄┄┄┄┄┄┄┄┄┄┄┄┄┄┄┄┄┄┄┄┄┄┄┄┄┄┄┄┄┄┄┄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Awards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┄┄┄┄┄┄┄┄┄┄┄┄┄┄┄┄┄┄┄┄┄┄┄┄┄┄┄┄┄┄┄┄┄┄┄┄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References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zh-CN" sz="1800" dirty="0"/>
              <a:t>┄┄┄┄┄┄┄┄┄┄┄┄┄┄┄┄┄┄┄┄┄┄┄┄┄┄┄┄┄┄┄┄┄┄┄┄</a:t>
            </a:r>
          </a:p>
        </p:txBody>
      </p:sp>
    </p:spTree>
    <p:extLst>
      <p:ext uri="{BB962C8B-B14F-4D97-AF65-F5344CB8AC3E}">
        <p14:creationId xmlns:p14="http://schemas.microsoft.com/office/powerpoint/2010/main" val="203068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9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9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9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9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9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9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419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419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4198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500"/>
                                        <p:tgtEl>
                                          <p:spTgt spid="4198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500"/>
                                        <p:tgtEl>
                                          <p:spTgt spid="4198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4198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4198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4198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4198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4198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4198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4198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4198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4198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4198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4198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4198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4198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4198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4198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4198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4198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4198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1988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988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41988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988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988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41988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95536" y="1472526"/>
            <a:ext cx="8443664" cy="346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b="1" dirty="0">
                <a:solidFill>
                  <a:srgbClr val="00B0F0"/>
                </a:solidFill>
              </a:rPr>
              <a:t>Tips for Writing Winning Resumes</a:t>
            </a:r>
          </a:p>
          <a:p>
            <a:pPr eaLnBrk="1" hangingPunct="1">
              <a:buFontTx/>
              <a:buNone/>
            </a:pPr>
            <a:r>
              <a:rPr lang="en-US" altLang="zh-CN" b="1" dirty="0">
                <a:solidFill>
                  <a:srgbClr val="00B0F0"/>
                </a:solidFill>
              </a:rPr>
              <a:t> </a:t>
            </a:r>
            <a:r>
              <a:rPr lang="en-US" altLang="zh-CN" b="1" dirty="0" smtClean="0">
                <a:solidFill>
                  <a:srgbClr val="00B0F0"/>
                </a:solidFill>
              </a:rPr>
              <a:t> </a:t>
            </a:r>
            <a:r>
              <a:rPr lang="en-US" altLang="zh-CN" sz="2400" dirty="0"/>
              <a:t>A) Emphasize the highlight</a:t>
            </a:r>
          </a:p>
          <a:p>
            <a:pPr eaLnBrk="1" hangingPunct="1">
              <a:buFontTx/>
              <a:buNone/>
            </a:pPr>
            <a:r>
              <a:rPr lang="en-US" altLang="zh-CN" sz="2400" dirty="0"/>
              <a:t>  </a:t>
            </a:r>
            <a:r>
              <a:rPr lang="en-US" altLang="zh-CN" sz="2400" dirty="0" smtClean="0"/>
              <a:t> B</a:t>
            </a:r>
            <a:r>
              <a:rPr lang="en-US" altLang="zh-CN" sz="2400" dirty="0"/>
              <a:t>) Arrange the data effectively</a:t>
            </a: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en-US" altLang="zh-CN" sz="2400" dirty="0"/>
              <a:t>  </a:t>
            </a:r>
            <a:r>
              <a:rPr lang="en-US" altLang="zh-CN" sz="2400" dirty="0" smtClean="0"/>
              <a:t> C</a:t>
            </a:r>
            <a:r>
              <a:rPr lang="en-US" altLang="zh-CN" sz="2400" dirty="0"/>
              <a:t>) Language simply (</a:t>
            </a:r>
            <a:r>
              <a:rPr lang="zh-CN" altLang="en-US" sz="2400" dirty="0"/>
              <a:t>语言简洁</a:t>
            </a:r>
            <a:r>
              <a:rPr lang="en-US" altLang="zh-CN" sz="24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eg</a:t>
            </a:r>
            <a:r>
              <a:rPr lang="en-US" altLang="zh-CN" sz="2400" dirty="0"/>
              <a:t>. </a:t>
            </a:r>
            <a:endParaRPr lang="en-US" altLang="zh-CN" sz="2400" dirty="0" smtClean="0"/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  I </a:t>
            </a:r>
            <a:r>
              <a:rPr lang="en-US" altLang="zh-CN" sz="2400" dirty="0"/>
              <a:t>passed College English Test-Band Six.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>
                <a:latin typeface="BatangChe" pitchFamily="49" charset="-127"/>
                <a:ea typeface="BatangChe" pitchFamily="49" charset="-127"/>
              </a:rPr>
              <a:t> → </a:t>
            </a:r>
            <a:r>
              <a:rPr lang="en-US" altLang="zh-CN" sz="2400" dirty="0"/>
              <a:t>Passed</a:t>
            </a:r>
            <a:r>
              <a:rPr lang="en-US" altLang="zh-CN" sz="2400" dirty="0">
                <a:latin typeface="Times New Roman" pitchFamily="18" charset="0"/>
                <a:ea typeface="BatangChe" pitchFamily="49" charset="-127"/>
              </a:rPr>
              <a:t> </a:t>
            </a:r>
            <a:r>
              <a:rPr lang="en-US" altLang="zh-CN" sz="2400" dirty="0"/>
              <a:t>College English Test-Band Six</a:t>
            </a:r>
            <a:r>
              <a:rPr lang="en-US" altLang="zh-CN" sz="2400" dirty="0" smtClean="0"/>
              <a:t>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4513"/>
            <a:ext cx="874242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66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08127" y="908719"/>
            <a:ext cx="843947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zh-CN" sz="2400" dirty="0"/>
              <a:t>I was an engineer at Guangzhou Heavy Machinery Plant     from 1984 to 1993.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zh-CN" sz="2400" dirty="0"/>
              <a:t> → From 1984 to 1993: an engineer at Guangzhou Heavy  Machinery Plant.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zh-CN" sz="2400" dirty="0"/>
              <a:t> I was born on January 6, 1962.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zh-CN" sz="2400" dirty="0"/>
              <a:t>→ Born: January 6, 1962.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endParaRPr lang="en-US" altLang="zh-CN" sz="24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As </a:t>
            </a:r>
            <a:r>
              <a:rPr lang="en-US" altLang="zh-CN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 have been a typist for four years, I can type very quickly and accurately.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zh-CN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→Having been a typist for four years, I can type very quickly and accurately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  <a:endParaRPr lang="en-US" altLang="zh-CN" sz="2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962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95535" y="744889"/>
            <a:ext cx="8401223" cy="4989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96875" indent="-3968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indent="0" eaLnBrk="1" hangingPunct="1">
              <a:lnSpc>
                <a:spcPct val="85000"/>
              </a:lnSpc>
              <a:spcBef>
                <a:spcPct val="50000"/>
              </a:spcBef>
              <a:spcAft>
                <a:spcPts val="2400"/>
              </a:spcAft>
              <a:buNone/>
            </a:pPr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D) Phrase </a:t>
            </a:r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concisely</a:t>
            </a:r>
            <a:endParaRPr lang="en-US" altLang="zh-CN" sz="2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Provided </a:t>
            </a:r>
            <a:r>
              <a:rPr lang="en-US" altLang="zh-CN" sz="2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persistent leadership…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Led </a:t>
            </a:r>
            <a:r>
              <a:rPr lang="en-US" altLang="zh-CN" sz="2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lab intelligently…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My </a:t>
            </a:r>
            <a:r>
              <a:rPr lang="en-US" altLang="zh-CN" sz="2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extremely valuable contribution</a:t>
            </a:r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…</a:t>
            </a:r>
            <a:endParaRPr lang="en-US" altLang="zh-CN" sz="2800" dirty="0" smtClean="0"/>
          </a:p>
          <a:p>
            <a:pPr eaLnBrk="1" hangingPunct="1">
              <a:spcBef>
                <a:spcPct val="25000"/>
              </a:spcBef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Developed </a:t>
            </a:r>
            <a:r>
              <a:rPr lang="en-US" altLang="zh-CN" sz="2800" dirty="0"/>
              <a:t>and conducted on-site seminars…</a:t>
            </a:r>
          </a:p>
          <a:p>
            <a:pPr eaLnBrk="1" hangingPunct="1">
              <a:spcBef>
                <a:spcPct val="25000"/>
              </a:spcBef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Directed </a:t>
            </a:r>
            <a:r>
              <a:rPr lang="en-US" altLang="zh-CN" sz="2800" dirty="0"/>
              <a:t>publication of training programs for…</a:t>
            </a:r>
          </a:p>
          <a:p>
            <a:pPr eaLnBrk="1" hangingPunct="1">
              <a:spcBef>
                <a:spcPct val="25000"/>
              </a:spcBef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Prepared </a:t>
            </a:r>
            <a:r>
              <a:rPr lang="en-US" altLang="zh-CN" sz="2800" dirty="0"/>
              <a:t>and conducted over 234 seminars for multinational companies</a:t>
            </a:r>
            <a:r>
              <a:rPr lang="en-US" altLang="zh-CN" sz="2800" dirty="0" smtClean="0"/>
              <a:t>…</a:t>
            </a:r>
            <a:r>
              <a:rPr lang="en-US" altLang="zh-CN" sz="2800" dirty="0"/>
              <a:t> Authored comprehensive books and manuals</a:t>
            </a:r>
            <a:r>
              <a:rPr lang="en-US" altLang="zh-CN" sz="2800" dirty="0" smtClean="0"/>
              <a:t>…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9748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95536" y="836712"/>
            <a:ext cx="8280920" cy="550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  <a:spcAft>
                <a:spcPts val="2400"/>
              </a:spcAft>
              <a:buNone/>
            </a:pPr>
            <a:r>
              <a:rPr lang="en-US" altLang="zh-CN" sz="28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E) Avoid </a:t>
            </a:r>
            <a:r>
              <a:rPr lang="en-US" altLang="zh-CN" sz="28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false parallel</a:t>
            </a:r>
          </a:p>
          <a:p>
            <a:pPr marL="396875" indent="-396875" eaLnBrk="1" hangingPunct="1">
              <a:lnSpc>
                <a:spcPct val="150000"/>
              </a:lnSpc>
              <a:spcBef>
                <a:spcPct val="50000"/>
              </a:spcBef>
              <a:buClr>
                <a:schemeClr val="bg2">
                  <a:lumMod val="50000"/>
                </a:schemeClr>
              </a:buClr>
              <a:buFontTx/>
              <a:buChar char="•"/>
            </a:pPr>
            <a:r>
              <a:rPr lang="en-US" altLang="zh-CN" sz="2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Created a new database…; familiar with different soft ware…; being manager of the office for three years…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chemeClr val="bg2">
                  <a:lumMod val="50000"/>
                </a:schemeClr>
              </a:buClr>
              <a:buNone/>
            </a:pPr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→ Created </a:t>
            </a:r>
            <a:r>
              <a:rPr lang="en-US" altLang="zh-CN" sz="2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 new database…; used </a:t>
            </a:r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different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chemeClr val="bg2">
                  <a:lumMod val="50000"/>
                </a:schemeClr>
              </a:buClr>
              <a:buNone/>
            </a:pPr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software</a:t>
            </a:r>
            <a:r>
              <a:rPr lang="en-US" altLang="zh-CN" sz="2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…; managed the office for </a:t>
            </a:r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three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chemeClr val="bg2">
                  <a:lumMod val="50000"/>
                </a:schemeClr>
              </a:buClr>
              <a:buNone/>
            </a:pPr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years</a:t>
            </a:r>
            <a:r>
              <a:rPr lang="en-US" altLang="zh-CN" sz="2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8915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83568" y="404664"/>
            <a:ext cx="8003232" cy="5602627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ct val="50000"/>
              </a:spcBef>
              <a:spcAft>
                <a:spcPts val="2400"/>
              </a:spcAft>
              <a:buNone/>
            </a:pPr>
            <a:r>
              <a:rPr lang="en-US" altLang="zh-CN" sz="2800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F) Avoid </a:t>
            </a:r>
            <a:r>
              <a:rPr lang="en-US" altLang="zh-CN" sz="28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repeating the same word or phrase     </a:t>
            </a:r>
          </a:p>
          <a:p>
            <a:pPr marL="0" indent="0">
              <a:lnSpc>
                <a:spcPct val="150000"/>
              </a:lnSpc>
              <a:spcBef>
                <a:spcPct val="50000"/>
              </a:spcBef>
              <a:buClr>
                <a:schemeClr val="bg2">
                  <a:lumMod val="50000"/>
                </a:schemeClr>
              </a:buClr>
              <a:buNone/>
            </a:pPr>
            <a:r>
              <a:rPr lang="en-US" altLang="zh-CN" sz="2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Provided accurate data…; provided valuable assistance to top management…; provided useful training to new employees…</a:t>
            </a:r>
          </a:p>
          <a:p>
            <a:pPr marL="0" indent="0">
              <a:lnSpc>
                <a:spcPct val="150000"/>
              </a:lnSpc>
              <a:spcBef>
                <a:spcPct val="50000"/>
              </a:spcBef>
              <a:buClr>
                <a:schemeClr val="bg2">
                  <a:lumMod val="50000"/>
                </a:schemeClr>
              </a:buClr>
              <a:buNone/>
            </a:pPr>
            <a:r>
              <a:rPr lang="en-US" altLang="zh-CN" sz="2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→Provided accurate data…; assisted top management…; trained new employees….</a:t>
            </a:r>
          </a:p>
          <a:p>
            <a:pPr marL="0" indent="-457200">
              <a:lnSpc>
                <a:spcPct val="150000"/>
              </a:lnSpc>
              <a:spcBef>
                <a:spcPct val="50000"/>
              </a:spcBef>
              <a:buClr>
                <a:schemeClr val="bg2">
                  <a:lumMod val="50000"/>
                </a:schemeClr>
              </a:buClr>
              <a:buChar char="•"/>
            </a:pPr>
            <a:endParaRPr lang="zh-CN" altLang="en-US" sz="2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46C4-EA2C-4D91-A005-EB3991A60D96}" type="datetime1">
              <a:rPr lang="en-US" altLang="zh-CN" smtClean="0"/>
              <a:pPr/>
              <a:t>2/8/2017</a:t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386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91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G) Use </a:t>
            </a:r>
            <a:r>
              <a:rPr lang="en-US" altLang="zh-CN" sz="2400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power words</a:t>
            </a:r>
          </a:p>
          <a:p>
            <a:pPr marL="0" indent="0">
              <a:buNone/>
            </a:pPr>
            <a:endParaRPr lang="en-US" altLang="zh-CN" sz="2400" b="1" dirty="0" smtClean="0">
              <a:solidFill>
                <a:schemeClr val="tx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You need to control the image that an employer has of you. To do this, use power words that match the position you want. If you are applying for a financial post, you should use as many financial skills power words as possible.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669E-BC32-49EB-A63F-4519D455AC8D}" type="datetime1">
              <a:rPr lang="en-US" altLang="zh-CN" smtClean="0"/>
              <a:pPr/>
              <a:t>2/8/2017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75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27584" y="764704"/>
            <a:ext cx="777686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  <a:ea typeface="微软雅黑" panose="020B0503020204020204" pitchFamily="34" charset="-122"/>
              </a:rPr>
              <a:t>Useful </a:t>
            </a:r>
            <a:r>
              <a:rPr lang="en-US" altLang="zh-CN" sz="5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  <a:ea typeface="微软雅黑" panose="020B0503020204020204" pitchFamily="34" charset="-122"/>
              </a:rPr>
              <a:t>Expressions</a:t>
            </a:r>
            <a:endParaRPr lang="en-US" altLang="zh-CN" sz="5400" dirty="0">
              <a:solidFill>
                <a:prstClr val="black">
                  <a:lumMod val="85000"/>
                  <a:lumOff val="15000"/>
                </a:prstClr>
              </a:solidFill>
              <a:latin typeface="Impact"/>
              <a:ea typeface="微软雅黑" panose="020B0503020204020204" pitchFamily="34" charset="-122"/>
            </a:endParaRPr>
          </a:p>
          <a:p>
            <a:r>
              <a:rPr lang="en-US" altLang="zh-CN" sz="2400" dirty="0" smtClean="0"/>
              <a:t> Education: university of …</a:t>
            </a:r>
          </a:p>
          <a:p>
            <a:r>
              <a:rPr lang="en-US" altLang="zh-CN" sz="2400" dirty="0" smtClean="0"/>
              <a:t> Work experience: </a:t>
            </a:r>
            <a:r>
              <a:rPr lang="en-US" altLang="zh-CN" sz="2400" b="1" dirty="0"/>
              <a:t>  </a:t>
            </a:r>
          </a:p>
          <a:p>
            <a:r>
              <a:rPr lang="en-US" altLang="zh-CN" sz="2400" dirty="0"/>
              <a:t> </a:t>
            </a:r>
            <a:r>
              <a:rPr lang="en-US" altLang="zh-CN" sz="2400" dirty="0" smtClean="0"/>
              <a:t> well</a:t>
            </a:r>
            <a:r>
              <a:rPr lang="en-US" altLang="zh-CN" sz="2400" dirty="0"/>
              <a:t> qualified (to…/ for…) for </a:t>
            </a:r>
          </a:p>
          <a:p>
            <a:r>
              <a:rPr lang="en-US" altLang="zh-CN" sz="2400" dirty="0"/>
              <a:t>  </a:t>
            </a:r>
            <a:r>
              <a:rPr lang="en-US" altLang="zh-CN" sz="2400" dirty="0" smtClean="0"/>
              <a:t>have</a:t>
            </a:r>
            <a:r>
              <a:rPr lang="en-US" altLang="zh-CN" sz="2400" dirty="0"/>
              <a:t>  experience of … (done… before/studied</a:t>
            </a:r>
            <a:r>
              <a:rPr lang="en-US" altLang="zh-CN" sz="2400" dirty="0" smtClean="0"/>
              <a:t>/), </a:t>
            </a:r>
            <a:r>
              <a:rPr lang="en-US" altLang="zh-CN" sz="2400" dirty="0"/>
              <a:t>  </a:t>
            </a:r>
          </a:p>
          <a:p>
            <a:r>
              <a:rPr lang="en-US" altLang="zh-CN" sz="2400" dirty="0" smtClean="0"/>
              <a:t> </a:t>
            </a:r>
            <a:r>
              <a:rPr lang="en-US" altLang="zh-CN" sz="2400" dirty="0"/>
              <a:t> involved in…</a:t>
            </a:r>
          </a:p>
          <a:p>
            <a:r>
              <a:rPr lang="en-US" altLang="zh-CN" sz="2400" dirty="0"/>
              <a:t>  </a:t>
            </a:r>
            <a:r>
              <a:rPr lang="en-US" altLang="zh-CN" sz="2400" dirty="0" smtClean="0"/>
              <a:t>Research experience: 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project…</a:t>
            </a:r>
          </a:p>
          <a:p>
            <a:r>
              <a:rPr lang="en-US" altLang="zh-CN" sz="2400" dirty="0"/>
              <a:t>  </a:t>
            </a:r>
            <a:r>
              <a:rPr lang="en-US" altLang="zh-CN" sz="2400" dirty="0" smtClean="0"/>
              <a:t>responsibilities include …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Awards:  scholarship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Skills: 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fluent in … (French, English …)</a:t>
            </a:r>
          </a:p>
          <a:p>
            <a:r>
              <a:rPr lang="en-US" altLang="zh-CN" sz="2400" dirty="0" smtClean="0"/>
              <a:t>  Computer skills: Office, </a:t>
            </a:r>
            <a:r>
              <a:rPr lang="en-US" altLang="zh-CN" sz="2400" dirty="0" err="1" smtClean="0"/>
              <a:t>Powerpoint</a:t>
            </a:r>
            <a:r>
              <a:rPr lang="en-US" altLang="zh-CN" sz="2400" dirty="0" smtClean="0"/>
              <a:t>, Excel, …</a:t>
            </a:r>
          </a:p>
          <a:p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83404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5576" y="1700808"/>
            <a:ext cx="756084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zh-CN" sz="2800" b="1" dirty="0" smtClean="0">
                <a:solidFill>
                  <a:srgbClr val="00B0F0"/>
                </a:solidFill>
              </a:rPr>
              <a:t>Read the following samples and think about the question: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zh-CN" sz="2800" dirty="0">
              <a:solidFill>
                <a:srgbClr val="00B0F0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zh-CN" sz="2800" dirty="0">
                <a:solidFill>
                  <a:srgbClr val="00B0F0"/>
                </a:solidFill>
              </a:rPr>
              <a:t>What are the essential details to include in </a:t>
            </a:r>
            <a:r>
              <a:rPr lang="en-US" altLang="zh-CN" sz="2800" dirty="0" smtClean="0">
                <a:solidFill>
                  <a:srgbClr val="00B0F0"/>
                </a:solidFill>
              </a:rPr>
              <a:t>a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zh-CN" sz="2800" dirty="0">
              <a:solidFill>
                <a:srgbClr val="00B0F0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zh-CN" sz="2800" dirty="0" smtClean="0">
                <a:solidFill>
                  <a:srgbClr val="00B0F0"/>
                </a:solidFill>
              </a:rPr>
              <a:t> </a:t>
            </a:r>
            <a:r>
              <a:rPr lang="en-US" altLang="zh-CN" sz="2800" dirty="0">
                <a:solidFill>
                  <a:srgbClr val="00B0F0"/>
                </a:solidFill>
              </a:rPr>
              <a:t>resume / CV?</a:t>
            </a:r>
            <a:endParaRPr lang="en-US" altLang="zh-CN" sz="2800" dirty="0" smtClean="0">
              <a:solidFill>
                <a:srgbClr val="00B0F0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5033" y="260648"/>
            <a:ext cx="6788224" cy="952078"/>
          </a:xfrm>
        </p:spPr>
        <p:txBody>
          <a:bodyPr/>
          <a:lstStyle/>
          <a:p>
            <a:r>
              <a:rPr lang="en-US" altLang="zh-CN" dirty="0" smtClean="0"/>
              <a:t>Teaching Contents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1717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95536" y="980728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  <a:ea typeface="微软雅黑" panose="020B0503020204020204" pitchFamily="34" charset="-122"/>
              </a:rPr>
              <a:t>  Class Practices</a:t>
            </a:r>
          </a:p>
          <a:p>
            <a:endParaRPr lang="en-US" altLang="zh-CN" sz="2400" dirty="0" smtClean="0">
              <a:solidFill>
                <a:prstClr val="black">
                  <a:lumMod val="85000"/>
                  <a:lumOff val="15000"/>
                </a:prstClr>
              </a:solidFill>
              <a:latin typeface="Impact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1)  Show a resume (or part of it) on the screen.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  2)  </a:t>
            </a:r>
            <a:r>
              <a:rPr lang="en-US" altLang="zh-CN" sz="2800" dirty="0">
                <a:ea typeface="微软雅黑" panose="020B0503020204020204" pitchFamily="34" charset="-122"/>
              </a:rPr>
              <a:t>Ask 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 students </a:t>
            </a:r>
            <a:r>
              <a:rPr lang="en-US" altLang="zh-CN" sz="2800" dirty="0">
                <a:ea typeface="微软雅黑" panose="020B0503020204020204" pitchFamily="34" charset="-122"/>
              </a:rPr>
              <a:t>to 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find out mistakes.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  3)  Summarize some tips.</a:t>
            </a:r>
            <a:endParaRPr lang="en-US" altLang="zh-CN" sz="2800" dirty="0">
              <a:ea typeface="微软雅黑" panose="020B0503020204020204" pitchFamily="34" charset="-122"/>
            </a:endParaRPr>
          </a:p>
          <a:p>
            <a:endParaRPr lang="en-US" altLang="zh-CN" sz="5400" dirty="0" smtClean="0">
              <a:solidFill>
                <a:prstClr val="black">
                  <a:lumMod val="85000"/>
                  <a:lumOff val="15000"/>
                </a:prstClr>
              </a:solidFill>
              <a:latin typeface="Impact"/>
              <a:ea typeface="微软雅黑" panose="020B0503020204020204" pitchFamily="34" charset="-122"/>
            </a:endParaRPr>
          </a:p>
          <a:p>
            <a:endParaRPr lang="en-US" altLang="zh-CN" sz="5400" dirty="0" smtClean="0">
              <a:solidFill>
                <a:prstClr val="black">
                  <a:lumMod val="85000"/>
                  <a:lumOff val="15000"/>
                </a:prstClr>
              </a:solidFill>
              <a:latin typeface="Impact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6159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3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>
              <a:gd name="T0" fmla="*/ 0 w 13004800"/>
              <a:gd name="T1" fmla="*/ 0 h 9753600"/>
              <a:gd name="T2" fmla="*/ 13004800 w 13004800"/>
              <a:gd name="T3" fmla="*/ 0 h 9753600"/>
              <a:gd name="T4" fmla="*/ 13004800 w 13004800"/>
              <a:gd name="T5" fmla="*/ 9753600 h 9753600"/>
              <a:gd name="T6" fmla="*/ 0 w 13004800"/>
              <a:gd name="T7" fmla="*/ 9753600 h 9753600"/>
              <a:gd name="T8" fmla="*/ 0 w 13004800"/>
              <a:gd name="T9" fmla="*/ 0 h 975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04800"/>
              <a:gd name="T16" fmla="*/ 0 h 9753600"/>
              <a:gd name="T17" fmla="*/ 13004800 w 13004800"/>
              <a:gd name="T18" fmla="*/ 9753600 h 975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04800" h="9753600">
                <a:moveTo>
                  <a:pt x="0" y="0"/>
                </a:moveTo>
                <a:lnTo>
                  <a:pt x="13004800" y="0"/>
                </a:lnTo>
                <a:lnTo>
                  <a:pt x="13004800" y="9753600"/>
                </a:lnTo>
                <a:lnTo>
                  <a:pt x="0" y="975360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flat" cmpd="sng">
            <a:solidFill>
              <a:srgbClr val="FF0000">
                <a:alpha val="0"/>
              </a:srgbClr>
            </a:solidFill>
            <a:round/>
            <a:headEnd/>
            <a:tailEnd/>
          </a:ln>
        </p:spPr>
        <p:txBody>
          <a:bodyPr lIns="64291" tIns="32146" rIns="64291" bIns="32146" anchor="ctr"/>
          <a:lstStyle/>
          <a:p>
            <a:endParaRPr lang="zh-CN" alt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72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25141"/>
            <a:ext cx="6643688" cy="5089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椭圆 7"/>
          <p:cNvSpPr>
            <a:spLocks noChangeArrowheads="1"/>
          </p:cNvSpPr>
          <p:nvPr/>
        </p:nvSpPr>
        <p:spPr bwMode="auto">
          <a:xfrm>
            <a:off x="3232547" y="1393031"/>
            <a:ext cx="857250" cy="910828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91" tIns="32146" rIns="64291" bIns="32146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endParaRPr lang="zh-CN" altLang="en-US" sz="1300">
              <a:latin typeface="Arial" charset="0"/>
            </a:endParaRPr>
          </a:p>
        </p:txBody>
      </p:sp>
      <p:sp>
        <p:nvSpPr>
          <p:cNvPr id="14" name="椭圆 13"/>
          <p:cNvSpPr>
            <a:spLocks noChangeArrowheads="1"/>
          </p:cNvSpPr>
          <p:nvPr/>
        </p:nvSpPr>
        <p:spPr bwMode="auto">
          <a:xfrm>
            <a:off x="875109" y="2290465"/>
            <a:ext cx="2035969" cy="455414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91" tIns="32146" rIns="64291" bIns="32146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endParaRPr lang="zh-CN" altLang="en-US" sz="1300">
              <a:latin typeface="Arial" charset="0"/>
            </a:endParaRPr>
          </a:p>
        </p:txBody>
      </p:sp>
      <p:sp>
        <p:nvSpPr>
          <p:cNvPr id="15" name="椭圆 14"/>
          <p:cNvSpPr>
            <a:spLocks noChangeArrowheads="1"/>
          </p:cNvSpPr>
          <p:nvPr/>
        </p:nvSpPr>
        <p:spPr bwMode="auto">
          <a:xfrm>
            <a:off x="419695" y="3737074"/>
            <a:ext cx="2946797" cy="696516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91" tIns="32146" rIns="64291" bIns="32146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endParaRPr lang="zh-CN" altLang="en-US" sz="13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9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3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>
              <a:gd name="T0" fmla="*/ 0 w 13004800"/>
              <a:gd name="T1" fmla="*/ 0 h 9753600"/>
              <a:gd name="T2" fmla="*/ 13004800 w 13004800"/>
              <a:gd name="T3" fmla="*/ 0 h 9753600"/>
              <a:gd name="T4" fmla="*/ 13004800 w 13004800"/>
              <a:gd name="T5" fmla="*/ 9753600 h 9753600"/>
              <a:gd name="T6" fmla="*/ 0 w 13004800"/>
              <a:gd name="T7" fmla="*/ 9753600 h 9753600"/>
              <a:gd name="T8" fmla="*/ 0 w 13004800"/>
              <a:gd name="T9" fmla="*/ 0 h 975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04800"/>
              <a:gd name="T16" fmla="*/ 0 h 9753600"/>
              <a:gd name="T17" fmla="*/ 13004800 w 13004800"/>
              <a:gd name="T18" fmla="*/ 9753600 h 975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04800" h="9753600">
                <a:moveTo>
                  <a:pt x="0" y="0"/>
                </a:moveTo>
                <a:lnTo>
                  <a:pt x="13004800" y="0"/>
                </a:lnTo>
                <a:lnTo>
                  <a:pt x="13004800" y="9753600"/>
                </a:lnTo>
                <a:lnTo>
                  <a:pt x="0" y="975360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flat" cmpd="sng">
            <a:solidFill>
              <a:srgbClr val="000000">
                <a:alpha val="0"/>
              </a:srgbClr>
            </a:solidFill>
            <a:round/>
            <a:headEnd/>
            <a:tailEnd/>
          </a:ln>
        </p:spPr>
        <p:txBody>
          <a:bodyPr lIns="64291" tIns="32146" rIns="64291" bIns="32146" anchor="ctr"/>
          <a:lstStyle/>
          <a:p>
            <a:endParaRPr lang="zh-CN" alt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35844" y="1875235"/>
            <a:ext cx="7447359" cy="2012529"/>
          </a:xfrm>
          <a:prstGeom prst="rect">
            <a:avLst/>
          </a:prstGeom>
          <a:noFill/>
        </p:spPr>
        <p:txBody>
          <a:bodyPr lIns="64291" tIns="32146" rIns="64291" bIns="32146">
            <a:spAutoFit/>
          </a:bodyPr>
          <a:lstStyle/>
          <a:p>
            <a:pPr marL="401822" indent="-401822">
              <a:buFont typeface="Arial" pitchFamily="34" charset="0"/>
              <a:buChar char="•"/>
              <a:defRPr/>
            </a:pPr>
            <a:r>
              <a:rPr lang="en-US" altLang="zh-CN" sz="2500" dirty="0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comfortable margin </a:t>
            </a:r>
          </a:p>
          <a:p>
            <a:pPr>
              <a:buFont typeface="Arial" pitchFamily="34" charset="0"/>
              <a:buNone/>
              <a:defRPr/>
            </a:pPr>
            <a:endParaRPr lang="en-US" altLang="zh-CN" sz="2500" dirty="0">
              <a:solidFill>
                <a:schemeClr val="bg1"/>
              </a:solidFill>
              <a:latin typeface="Arial" pitchFamily="34" charset="0"/>
              <a:ea typeface="宋体" pitchFamily="2" charset="-122"/>
            </a:endParaRPr>
          </a:p>
          <a:p>
            <a:pPr marL="401822" indent="-401822">
              <a:buFont typeface="Arial" pitchFamily="34" charset="0"/>
              <a:buChar char="•"/>
              <a:defRPr/>
            </a:pPr>
            <a:r>
              <a:rPr lang="en-US" altLang="zh-CN" sz="2500" dirty="0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appropriate spacing between the sections.</a:t>
            </a:r>
          </a:p>
          <a:p>
            <a:pPr>
              <a:buFont typeface="Arial" pitchFamily="34" charset="0"/>
              <a:buNone/>
              <a:defRPr/>
            </a:pPr>
            <a:endParaRPr lang="en-US" altLang="zh-CN" sz="2500" dirty="0">
              <a:solidFill>
                <a:schemeClr val="bg1"/>
              </a:solidFill>
              <a:latin typeface="Arial" pitchFamily="34" charset="0"/>
              <a:ea typeface="宋体" pitchFamily="2" charset="-122"/>
            </a:endParaRPr>
          </a:p>
          <a:p>
            <a:pPr marL="401822" indent="-401822">
              <a:buFont typeface="Arial" pitchFamily="34" charset="0"/>
              <a:buChar char="•"/>
              <a:defRPr/>
            </a:pPr>
            <a:r>
              <a:rPr lang="en-US" altLang="zh-CN" sz="2500" dirty="0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Do not use more than one font </a:t>
            </a:r>
            <a:endParaRPr lang="zh-CN" altLang="en-US" sz="2500" dirty="0">
              <a:solidFill>
                <a:schemeClr val="bg1"/>
              </a:solidFill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468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3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>
              <a:gd name="T0" fmla="*/ 0 w 13004800"/>
              <a:gd name="T1" fmla="*/ 0 h 9753600"/>
              <a:gd name="T2" fmla="*/ 13004800 w 13004800"/>
              <a:gd name="T3" fmla="*/ 0 h 9753600"/>
              <a:gd name="T4" fmla="*/ 13004800 w 13004800"/>
              <a:gd name="T5" fmla="*/ 9753600 h 9753600"/>
              <a:gd name="T6" fmla="*/ 0 w 13004800"/>
              <a:gd name="T7" fmla="*/ 9753600 h 9753600"/>
              <a:gd name="T8" fmla="*/ 0 w 13004800"/>
              <a:gd name="T9" fmla="*/ 0 h 975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04800"/>
              <a:gd name="T16" fmla="*/ 0 h 9753600"/>
              <a:gd name="T17" fmla="*/ 13004800 w 13004800"/>
              <a:gd name="T18" fmla="*/ 9753600 h 975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04800" h="9753600">
                <a:moveTo>
                  <a:pt x="0" y="0"/>
                </a:moveTo>
                <a:lnTo>
                  <a:pt x="13004800" y="0"/>
                </a:lnTo>
                <a:lnTo>
                  <a:pt x="13004800" y="9753600"/>
                </a:lnTo>
                <a:lnTo>
                  <a:pt x="0" y="975360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flat" cmpd="sng">
            <a:solidFill>
              <a:srgbClr val="000000">
                <a:alpha val="0"/>
              </a:srgbClr>
            </a:solidFill>
            <a:round/>
            <a:headEnd/>
            <a:tailEnd/>
          </a:ln>
        </p:spPr>
        <p:txBody>
          <a:bodyPr lIns="64291" tIns="32146" rIns="64291" bIns="32146" anchor="ctr"/>
          <a:lstStyle/>
          <a:p>
            <a:endParaRPr lang="zh-CN" alt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03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97" y="1500187"/>
            <a:ext cx="7875984" cy="380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6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3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>
              <a:gd name="T0" fmla="*/ 0 w 13004800"/>
              <a:gd name="T1" fmla="*/ 0 h 9753600"/>
              <a:gd name="T2" fmla="*/ 13004800 w 13004800"/>
              <a:gd name="T3" fmla="*/ 0 h 9753600"/>
              <a:gd name="T4" fmla="*/ 13004800 w 13004800"/>
              <a:gd name="T5" fmla="*/ 9753600 h 9753600"/>
              <a:gd name="T6" fmla="*/ 0 w 13004800"/>
              <a:gd name="T7" fmla="*/ 9753600 h 9753600"/>
              <a:gd name="T8" fmla="*/ 0 w 13004800"/>
              <a:gd name="T9" fmla="*/ 0 h 975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04800"/>
              <a:gd name="T16" fmla="*/ 0 h 9753600"/>
              <a:gd name="T17" fmla="*/ 13004800 w 13004800"/>
              <a:gd name="T18" fmla="*/ 9753600 h 975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04800" h="9753600">
                <a:moveTo>
                  <a:pt x="0" y="0"/>
                </a:moveTo>
                <a:lnTo>
                  <a:pt x="13004800" y="0"/>
                </a:lnTo>
                <a:lnTo>
                  <a:pt x="13004800" y="9753600"/>
                </a:lnTo>
                <a:lnTo>
                  <a:pt x="0" y="975360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flat" cmpd="sng">
            <a:solidFill>
              <a:srgbClr val="000000">
                <a:alpha val="0"/>
              </a:srgbClr>
            </a:solidFill>
            <a:round/>
            <a:headEnd/>
            <a:tailEnd/>
          </a:ln>
        </p:spPr>
        <p:txBody>
          <a:bodyPr lIns="64291" tIns="32146" rIns="64291" bIns="32146" anchor="ctr"/>
          <a:lstStyle/>
          <a:p>
            <a:endParaRPr lang="zh-CN" alt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6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97" y="1446609"/>
            <a:ext cx="8251031" cy="4232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矩形 1"/>
          <p:cNvSpPr>
            <a:spLocks noChangeArrowheads="1"/>
          </p:cNvSpPr>
          <p:nvPr/>
        </p:nvSpPr>
        <p:spPr bwMode="auto">
          <a:xfrm>
            <a:off x="3339703" y="2625328"/>
            <a:ext cx="214313" cy="37504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64291" tIns="32146" rIns="64291" bIns="32146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endParaRPr lang="zh-CN" altLang="en-US" sz="13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9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3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>
              <a:gd name="T0" fmla="*/ 0 w 13004800"/>
              <a:gd name="T1" fmla="*/ 0 h 9753600"/>
              <a:gd name="T2" fmla="*/ 13004800 w 13004800"/>
              <a:gd name="T3" fmla="*/ 0 h 9753600"/>
              <a:gd name="T4" fmla="*/ 13004800 w 13004800"/>
              <a:gd name="T5" fmla="*/ 9753600 h 9753600"/>
              <a:gd name="T6" fmla="*/ 0 w 13004800"/>
              <a:gd name="T7" fmla="*/ 9753600 h 9753600"/>
              <a:gd name="T8" fmla="*/ 0 w 13004800"/>
              <a:gd name="T9" fmla="*/ 0 h 975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04800"/>
              <a:gd name="T16" fmla="*/ 0 h 9753600"/>
              <a:gd name="T17" fmla="*/ 13004800 w 13004800"/>
              <a:gd name="T18" fmla="*/ 9753600 h 975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04800" h="9753600">
                <a:moveTo>
                  <a:pt x="0" y="0"/>
                </a:moveTo>
                <a:lnTo>
                  <a:pt x="13004800" y="0"/>
                </a:lnTo>
                <a:lnTo>
                  <a:pt x="13004800" y="9753600"/>
                </a:lnTo>
                <a:lnTo>
                  <a:pt x="0" y="975360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flat" cmpd="sng">
            <a:solidFill>
              <a:srgbClr val="000000">
                <a:alpha val="0"/>
              </a:srgbClr>
            </a:solidFill>
            <a:round/>
            <a:headEnd/>
            <a:tailEnd/>
          </a:ln>
        </p:spPr>
        <p:txBody>
          <a:bodyPr lIns="64291" tIns="32146" rIns="64291" bIns="32146" anchor="ctr"/>
          <a:lstStyle/>
          <a:p>
            <a:endParaRPr lang="zh-CN" alt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6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28" y="1446609"/>
            <a:ext cx="8358188" cy="4339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65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3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>
              <a:gd name="T0" fmla="*/ 0 w 13004800"/>
              <a:gd name="T1" fmla="*/ 0 h 9753600"/>
              <a:gd name="T2" fmla="*/ 13004800 w 13004800"/>
              <a:gd name="T3" fmla="*/ 0 h 9753600"/>
              <a:gd name="T4" fmla="*/ 13004800 w 13004800"/>
              <a:gd name="T5" fmla="*/ 9753600 h 9753600"/>
              <a:gd name="T6" fmla="*/ 0 w 13004800"/>
              <a:gd name="T7" fmla="*/ 9753600 h 9753600"/>
              <a:gd name="T8" fmla="*/ 0 w 13004800"/>
              <a:gd name="T9" fmla="*/ 0 h 975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04800"/>
              <a:gd name="T16" fmla="*/ 0 h 9753600"/>
              <a:gd name="T17" fmla="*/ 13004800 w 13004800"/>
              <a:gd name="T18" fmla="*/ 9753600 h 975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04800" h="9753600">
                <a:moveTo>
                  <a:pt x="0" y="0"/>
                </a:moveTo>
                <a:lnTo>
                  <a:pt x="13004800" y="0"/>
                </a:lnTo>
                <a:lnTo>
                  <a:pt x="13004800" y="9753600"/>
                </a:lnTo>
                <a:lnTo>
                  <a:pt x="0" y="975360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flat" cmpd="sng">
            <a:solidFill>
              <a:srgbClr val="000000">
                <a:alpha val="0"/>
              </a:srgbClr>
            </a:solidFill>
            <a:round/>
            <a:headEnd/>
            <a:tailEnd/>
          </a:ln>
        </p:spPr>
        <p:txBody>
          <a:bodyPr lIns="64291" tIns="32146" rIns="64291" bIns="32146" anchor="ctr"/>
          <a:lstStyle/>
          <a:p>
            <a:endParaRPr lang="zh-CN" alt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6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58" y="1339453"/>
            <a:ext cx="7782223" cy="4554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612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3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>
              <a:gd name="T0" fmla="*/ 0 w 13004800"/>
              <a:gd name="T1" fmla="*/ 0 h 9753600"/>
              <a:gd name="T2" fmla="*/ 13004800 w 13004800"/>
              <a:gd name="T3" fmla="*/ 0 h 9753600"/>
              <a:gd name="T4" fmla="*/ 13004800 w 13004800"/>
              <a:gd name="T5" fmla="*/ 9753600 h 9753600"/>
              <a:gd name="T6" fmla="*/ 0 w 13004800"/>
              <a:gd name="T7" fmla="*/ 9753600 h 9753600"/>
              <a:gd name="T8" fmla="*/ 0 w 13004800"/>
              <a:gd name="T9" fmla="*/ 0 h 975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04800"/>
              <a:gd name="T16" fmla="*/ 0 h 9753600"/>
              <a:gd name="T17" fmla="*/ 13004800 w 13004800"/>
              <a:gd name="T18" fmla="*/ 9753600 h 975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04800" h="9753600">
                <a:moveTo>
                  <a:pt x="0" y="0"/>
                </a:moveTo>
                <a:lnTo>
                  <a:pt x="13004800" y="0"/>
                </a:lnTo>
                <a:lnTo>
                  <a:pt x="13004800" y="9753600"/>
                </a:lnTo>
                <a:lnTo>
                  <a:pt x="0" y="975360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flat" cmpd="sng">
            <a:solidFill>
              <a:srgbClr val="000000">
                <a:alpha val="0"/>
              </a:srgbClr>
            </a:solidFill>
            <a:round/>
            <a:headEnd/>
            <a:tailEnd/>
          </a:ln>
        </p:spPr>
        <p:txBody>
          <a:bodyPr lIns="64291" tIns="32146" rIns="64291" bIns="32146" anchor="ctr"/>
          <a:lstStyle/>
          <a:p>
            <a:endParaRPr lang="zh-CN" alt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1339453"/>
            <a:ext cx="7447359" cy="2402086"/>
          </a:xfrm>
          <a:prstGeom prst="rect">
            <a:avLst/>
          </a:prstGeom>
          <a:noFill/>
        </p:spPr>
        <p:txBody>
          <a:bodyPr lIns="64291" tIns="32146" rIns="64291" bIns="32146">
            <a:spAutoFit/>
          </a:bodyPr>
          <a:lstStyle/>
          <a:p>
            <a:pPr marL="401822" indent="-401822">
              <a:buFont typeface="Arial" pitchFamily="34" charset="0"/>
              <a:buChar char="•"/>
              <a:defRPr/>
            </a:pPr>
            <a:r>
              <a:rPr lang="en-US" altLang="zh-CN" sz="2500" dirty="0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List information from the most recent backwards</a:t>
            </a:r>
          </a:p>
          <a:p>
            <a:pPr marL="401822" indent="-401822">
              <a:buFont typeface="Arial" pitchFamily="34" charset="0"/>
              <a:buChar char="•"/>
              <a:defRPr/>
            </a:pPr>
            <a:endParaRPr lang="en-US" altLang="zh-CN" sz="2500" dirty="0">
              <a:solidFill>
                <a:schemeClr val="bg1"/>
              </a:solidFill>
              <a:latin typeface="Arial" pitchFamily="34" charset="0"/>
              <a:ea typeface="宋体" pitchFamily="2" charset="-122"/>
            </a:endParaRPr>
          </a:p>
          <a:p>
            <a:pPr marL="401822" indent="-401822">
              <a:buFont typeface="Arial" pitchFamily="34" charset="0"/>
              <a:buChar char="•"/>
              <a:defRPr/>
            </a:pPr>
            <a:r>
              <a:rPr lang="en-US" altLang="zh-CN" sz="2500" dirty="0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Clear and unequivocal. Full sentences not always necessary.</a:t>
            </a:r>
          </a:p>
          <a:p>
            <a:pPr>
              <a:buFont typeface="Arial" pitchFamily="34" charset="0"/>
              <a:buNone/>
              <a:defRPr/>
            </a:pPr>
            <a:endParaRPr lang="en-US" altLang="zh-CN" sz="2500" dirty="0">
              <a:solidFill>
                <a:schemeClr val="bg1"/>
              </a:solidFill>
              <a:latin typeface="Arial" pitchFamily="34" charset="0"/>
              <a:ea typeface="宋体" pitchFamily="2" charset="-122"/>
            </a:endParaRPr>
          </a:p>
          <a:p>
            <a:pPr marL="401822" indent="-401822">
              <a:buFont typeface="Arial" pitchFamily="34" charset="0"/>
              <a:buChar char="•"/>
              <a:defRPr/>
            </a:pPr>
            <a:r>
              <a:rPr lang="en-US" altLang="zh-CN" sz="2500" dirty="0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Fit the resume on one page </a:t>
            </a:r>
            <a:endParaRPr lang="zh-CN" altLang="en-US" sz="2500" dirty="0">
              <a:solidFill>
                <a:schemeClr val="bg1"/>
              </a:solidFill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31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399784" cy="108012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After-class Assignment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988840"/>
            <a:ext cx="7543800" cy="2239144"/>
          </a:xfrm>
        </p:spPr>
        <p:txBody>
          <a:bodyPr/>
          <a:lstStyle/>
          <a:p>
            <a:r>
              <a:rPr lang="en-US" altLang="zh-CN" sz="3600" b="1" dirty="0">
                <a:solidFill>
                  <a:srgbClr val="00B0F0"/>
                </a:solidFill>
              </a:rPr>
              <a:t>Write a </a:t>
            </a:r>
            <a:r>
              <a:rPr lang="en-US" altLang="zh-CN" sz="3600" b="1" dirty="0" smtClean="0">
                <a:solidFill>
                  <a:srgbClr val="00B0F0"/>
                </a:solidFill>
              </a:rPr>
              <a:t>resume according to your own situation.</a:t>
            </a:r>
            <a:endParaRPr lang="zh-CN" altLang="zh-CN" sz="36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301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5576" y="1124744"/>
            <a:ext cx="7704856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zh-CN" sz="3600" b="1" dirty="0" smtClean="0">
                <a:solidFill>
                  <a:srgbClr val="002060"/>
                </a:solidFill>
              </a:rPr>
              <a:t>I. </a:t>
            </a:r>
            <a:r>
              <a:rPr lang="en-US" altLang="zh-CN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Basic </a:t>
            </a:r>
            <a:r>
              <a:rPr lang="en-US" altLang="zh-CN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components of a resume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Heading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Career objectives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Educational </a:t>
            </a:r>
            <a:r>
              <a:rPr lang="en-US" altLang="zh-CN" sz="2800" dirty="0" smtClean="0"/>
              <a:t>background</a:t>
            </a:r>
            <a:endParaRPr lang="en-US" altLang="zh-CN" sz="2800" dirty="0"/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Work experience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Other information including activities (or Interests, Skills, Memberships Awards)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References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82308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115616" y="1772816"/>
            <a:ext cx="7039744" cy="3886200"/>
          </a:xfrm>
        </p:spPr>
        <p:txBody>
          <a:bodyPr/>
          <a:lstStyle/>
          <a:p>
            <a:endParaRPr lang="en-US" altLang="zh-CN" sz="2800" dirty="0" smtClean="0">
              <a:sym typeface="Arial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CN" sz="2800" dirty="0" smtClean="0">
                <a:sym typeface="Arial" charset="0"/>
              </a:rPr>
              <a:t>  name 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800" dirty="0" smtClean="0">
                <a:sym typeface="Arial" charset="0"/>
              </a:rPr>
              <a:t>  title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800" dirty="0" smtClean="0">
                <a:sym typeface="Arial" charset="0"/>
              </a:rPr>
              <a:t>  addresses</a:t>
            </a:r>
            <a:endParaRPr lang="en-US" altLang="zh-CN" sz="1800" dirty="0" smtClean="0"/>
          </a:p>
          <a:p>
            <a:pPr>
              <a:buFont typeface="Wingdings" pitchFamily="2" charset="2"/>
              <a:buChar char="l"/>
            </a:pPr>
            <a:r>
              <a:rPr lang="en-US" altLang="zh-CN" sz="2800" dirty="0" smtClean="0">
                <a:sym typeface="Arial" charset="0"/>
              </a:rPr>
              <a:t>  phone numbers</a:t>
            </a:r>
            <a:r>
              <a:rPr lang="en-US" altLang="zh-CN" sz="1800" dirty="0" smtClean="0"/>
              <a:t> 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800" dirty="0" smtClean="0">
                <a:sym typeface="Arial" charset="0"/>
              </a:rPr>
              <a:t>  e-mail and/or fax addresses</a:t>
            </a:r>
          </a:p>
          <a:p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46C4-EA2C-4D91-A005-EB3991A60D96}" type="datetime1">
              <a:rPr lang="en-US" altLang="zh-CN" smtClean="0"/>
              <a:pPr/>
              <a:t>2/8/2017</a:t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>
            <a:noAutofit/>
          </a:bodyPr>
          <a:lstStyle/>
          <a:p>
            <a:pPr marL="396875" indent="-396875">
              <a:spcAft>
                <a:spcPct val="45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rPr>
              <a:t>Heading / Personal </a:t>
            </a:r>
            <a:r>
              <a:rPr lang="en-US" altLang="zh-CN" sz="3600" dirty="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rPr>
              <a:t>information </a:t>
            </a:r>
            <a:r>
              <a:rPr lang="en-US" altLang="zh-CN" sz="3600" dirty="0" smtClean="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rPr>
              <a:t> </a:t>
            </a:r>
            <a:endParaRPr lang="zh-CN" altLang="en-US" sz="3600" dirty="0" smtClean="0">
              <a:solidFill>
                <a:schemeClr val="tx1"/>
              </a:solidFill>
              <a:latin typeface="Arial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469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11560" y="1916832"/>
            <a:ext cx="7543800" cy="38862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Write what you want to work in as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the following</a:t>
            </a:r>
          </a:p>
          <a:p>
            <a:pPr lvl="1"/>
            <a:endParaRPr lang="en-US" altLang="zh-CN" sz="2400" dirty="0" smtClean="0"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 lvl="2"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 Required Position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 The field of interest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 The kind of the company</a:t>
            </a:r>
          </a:p>
          <a:p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46C4-EA2C-4D91-A005-EB3991A60D96}" type="datetime1">
              <a:rPr lang="en-US" altLang="zh-CN" smtClean="0"/>
              <a:pPr/>
              <a:t>2/8/2017</a:t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marL="396875" indent="-396875">
              <a:spcAft>
                <a:spcPct val="45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  <a:sym typeface="微软雅黑" pitchFamily="34" charset="-122"/>
              </a:rPr>
              <a:t> Career / Job Objective</a:t>
            </a:r>
            <a:endParaRPr lang="zh-CN" altLang="en-US" sz="3600" dirty="0" smtClean="0">
              <a:solidFill>
                <a:schemeClr val="tx1"/>
              </a:solidFill>
              <a:latin typeface="Arial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51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11560" y="1124744"/>
            <a:ext cx="7543800" cy="4750296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CN" sz="2800" dirty="0" smtClean="0"/>
              <a:t> </a:t>
            </a:r>
            <a:r>
              <a:rPr lang="en-US" altLang="zh-CN" sz="7300" dirty="0" smtClean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Education Background</a:t>
            </a:r>
            <a:endParaRPr lang="en-US" altLang="zh-CN" sz="7300" dirty="0">
              <a:solidFill>
                <a:schemeClr val="tx1"/>
              </a:solidFill>
              <a:latin typeface="Arial" charset="0"/>
              <a:ea typeface="宋体" pitchFamily="2" charset="-122"/>
            </a:endParaRPr>
          </a:p>
          <a:p>
            <a:pPr marL="0" indent="0">
              <a:spcAft>
                <a:spcPts val="600"/>
              </a:spcAft>
              <a:buClr>
                <a:schemeClr val="accent1"/>
              </a:buClr>
              <a:buNone/>
            </a:pPr>
            <a:endParaRPr lang="en-US" altLang="zh-CN" sz="2800" dirty="0" smtClean="0"/>
          </a:p>
          <a:p>
            <a:pPr marL="0" indent="0">
              <a:spcAft>
                <a:spcPts val="600"/>
              </a:spcAft>
              <a:buClr>
                <a:schemeClr val="accent1"/>
              </a:buClr>
              <a:buNone/>
            </a:pPr>
            <a:endParaRPr lang="en-US" altLang="zh-CN" sz="2800" dirty="0" smtClean="0"/>
          </a:p>
          <a:p>
            <a:pPr lvl="2">
              <a:spcAft>
                <a:spcPts val="600"/>
              </a:spcAft>
              <a:buFont typeface="Wingdings" pitchFamily="2" charset="2"/>
              <a:buChar char="l"/>
            </a:pPr>
            <a:r>
              <a:rPr lang="en-US" altLang="zh-CN" sz="4400" dirty="0" smtClean="0"/>
              <a:t>  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Degrees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l"/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Month/year obtained or expected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l"/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Names and locations of schools 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l"/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Major and minor; if any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l"/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Grade point average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l"/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A brief summary of important courses </a:t>
            </a:r>
          </a:p>
          <a:p>
            <a:pPr marL="640080" lvl="2" indent="0">
              <a:spcAft>
                <a:spcPts val="600"/>
              </a:spcAft>
              <a:buNone/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you’ve taken might also be helpful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46C4-EA2C-4D91-A005-EB3991A60D96}" type="datetime1">
              <a:rPr lang="en-US" altLang="zh-CN" smtClean="0"/>
              <a:pPr/>
              <a:t>2/8/2017</a:t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65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98857" y="548680"/>
            <a:ext cx="8136904" cy="5604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96875" indent="-3968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Tx/>
              <a:buNone/>
            </a:pPr>
            <a:r>
              <a:rPr lang="en-US" altLang="zh-CN" sz="4000" dirty="0" smtClean="0"/>
              <a:t>Working Experience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Tx/>
              <a:buNone/>
            </a:pPr>
            <a:endParaRPr lang="en-US" altLang="zh-CN" sz="4000" dirty="0"/>
          </a:p>
          <a:p>
            <a:pPr marL="982980" lvl="2" indent="-342900" eaLnBrk="1" hangingPunct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CN" altLang="en-US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JOBs </a:t>
            </a:r>
            <a:r>
              <a:rPr lang="zh-CN" altLang="en-US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YOU HAVE EVER HAD</a:t>
            </a:r>
            <a:r>
              <a:rPr lang="zh-CN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Includes full-time </a:t>
            </a:r>
            <a:r>
              <a:rPr lang="en-US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paid </a:t>
            </a:r>
            <a:r>
              <a:rPr lang="zh-CN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jobs, part time jobs, trainings or volunteer work.</a:t>
            </a:r>
            <a:r>
              <a:rPr lang="en-US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)</a:t>
            </a:r>
          </a:p>
          <a:p>
            <a:pPr marL="868680" lvl="2" eaLnBrk="1" hangingPunct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List </a:t>
            </a:r>
            <a:r>
              <a:rPr lang="zh-CN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the month/years you worked, position, </a:t>
            </a:r>
            <a:r>
              <a:rPr lang="en-US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name </a:t>
            </a:r>
            <a:r>
              <a:rPr lang="zh-CN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and location of employer or place, and responsibilities you had.</a:t>
            </a:r>
          </a:p>
          <a:p>
            <a:pPr marL="868680" lvl="2" eaLnBrk="1" hangingPunct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en-US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  </a:t>
            </a:r>
            <a:r>
              <a:rPr lang="zh-CN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Use </a:t>
            </a:r>
            <a:r>
              <a:rPr lang="zh-CN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chronological format to emphasize most recent. </a:t>
            </a:r>
          </a:p>
          <a:p>
            <a:pPr marL="868680" lvl="2" eaLnBrk="1" hangingPunct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en-US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  </a:t>
            </a:r>
            <a:r>
              <a:rPr lang="zh-CN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Write </a:t>
            </a:r>
            <a:r>
              <a:rPr lang="zh-CN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all job descriptions in parallel phrases.</a:t>
            </a:r>
          </a:p>
          <a:p>
            <a:pPr marL="868680" lvl="2" eaLnBrk="1" hangingPunct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en-US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  </a:t>
            </a:r>
            <a:r>
              <a:rPr lang="zh-CN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List </a:t>
            </a:r>
            <a:r>
              <a:rPr lang="zh-CN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the most important responsibilities or </a:t>
            </a:r>
            <a:r>
              <a:rPr lang="en-US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 </a:t>
            </a:r>
            <a:r>
              <a:rPr lang="zh-CN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successes </a:t>
            </a:r>
            <a:r>
              <a:rPr lang="zh-CN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first.</a:t>
            </a:r>
          </a:p>
          <a:p>
            <a:pPr marL="868680" lvl="2" eaLnBrk="1" hangingPunct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en-US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  </a:t>
            </a:r>
            <a:r>
              <a:rPr lang="zh-CN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List </a:t>
            </a:r>
            <a:r>
              <a:rPr lang="zh-CN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your Achievements in each job</a:t>
            </a:r>
          </a:p>
        </p:txBody>
      </p:sp>
    </p:spTree>
    <p:extLst>
      <p:ext uri="{BB962C8B-B14F-4D97-AF65-F5344CB8AC3E}">
        <p14:creationId xmlns:p14="http://schemas.microsoft.com/office/powerpoint/2010/main" val="115783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9552" y="692696"/>
            <a:ext cx="8352928" cy="553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96875" indent="-3968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None/>
            </a:pPr>
            <a:r>
              <a:rPr lang="en-US" altLang="zh-CN" sz="4000" dirty="0" smtClean="0"/>
              <a:t>Other Information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None/>
            </a:pPr>
            <a:r>
              <a:rPr lang="en-US" altLang="zh-CN" dirty="0" smtClean="0"/>
              <a:t>a) Awards</a:t>
            </a:r>
          </a:p>
          <a:p>
            <a:pPr marL="982980" lvl="2" indent="-342900" eaLnBrk="1" hangingPunct="1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Scholarship </a:t>
            </a:r>
            <a:r>
              <a:rPr lang="en-US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from the university/ department in 2012.</a:t>
            </a:r>
          </a:p>
          <a:p>
            <a:pPr marL="868680" lvl="2" eaLnBrk="1" hangingPunct="1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Won </a:t>
            </a:r>
            <a:r>
              <a:rPr lang="en-US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the title of Excellent League Member in 2011.</a:t>
            </a:r>
          </a:p>
          <a:p>
            <a:pPr marL="868680" lvl="2" eaLnBrk="1" hangingPunct="1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Elected </a:t>
            </a:r>
            <a:r>
              <a:rPr lang="en-US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a “Three Goods” Student in 2009.</a:t>
            </a:r>
          </a:p>
          <a:p>
            <a:pPr marL="868680" lvl="2" eaLnBrk="1" hangingPunct="1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Won </a:t>
            </a:r>
            <a:r>
              <a:rPr lang="en-US" altLang="zh-CN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the title of Excellent Leader of the University Student Council in 2008.  </a:t>
            </a:r>
          </a:p>
        </p:txBody>
      </p:sp>
    </p:spTree>
    <p:extLst>
      <p:ext uri="{BB962C8B-B14F-4D97-AF65-F5344CB8AC3E}">
        <p14:creationId xmlns:p14="http://schemas.microsoft.com/office/powerpoint/2010/main" val="289796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1516</TotalTime>
  <Words>1063</Words>
  <Application>Microsoft Office PowerPoint</Application>
  <PresentationFormat>全屏显示(4:3)</PresentationFormat>
  <Paragraphs>257</Paragraphs>
  <Slides>38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8" baseType="lpstr">
      <vt:lpstr>Arial Unicode MS</vt:lpstr>
      <vt:lpstr>BatangChe</vt:lpstr>
      <vt:lpstr>宋体</vt:lpstr>
      <vt:lpstr>微软雅黑</vt:lpstr>
      <vt:lpstr>Arial</vt:lpstr>
      <vt:lpstr>Calibri</vt:lpstr>
      <vt:lpstr>Impact</vt:lpstr>
      <vt:lpstr>Times New Roman</vt:lpstr>
      <vt:lpstr>Wingdings</vt:lpstr>
      <vt:lpstr>NewsPrint</vt:lpstr>
      <vt:lpstr>Unit 7</vt:lpstr>
      <vt:lpstr>Teaching Objectives</vt:lpstr>
      <vt:lpstr>Teaching Contents</vt:lpstr>
      <vt:lpstr>PowerPoint 演示文稿</vt:lpstr>
      <vt:lpstr>Heading / Personal information  </vt:lpstr>
      <vt:lpstr> Career / Job Objective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II. Format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After-class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Minutes</dc:title>
  <dc:creator>Grace Guan</dc:creator>
  <cp:lastModifiedBy>Liu</cp:lastModifiedBy>
  <cp:revision>171</cp:revision>
  <dcterms:created xsi:type="dcterms:W3CDTF">2015-03-01T14:15:29Z</dcterms:created>
  <dcterms:modified xsi:type="dcterms:W3CDTF">2017-02-08T07:57:18Z</dcterms:modified>
</cp:coreProperties>
</file>