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62" r:id="rId3"/>
    <p:sldId id="257" r:id="rId4"/>
    <p:sldId id="261" r:id="rId5"/>
    <p:sldId id="263" r:id="rId6"/>
    <p:sldId id="264" r:id="rId7"/>
    <p:sldId id="267" r:id="rId8"/>
    <p:sldId id="266" r:id="rId9"/>
    <p:sldId id="258" r:id="rId10"/>
    <p:sldId id="268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15" autoAdjust="0"/>
    <p:restoredTop sz="94660"/>
  </p:normalViewPr>
  <p:slideViewPr>
    <p:cSldViewPr>
      <p:cViewPr>
        <p:scale>
          <a:sx n="60" d="100"/>
          <a:sy n="60" d="100"/>
        </p:scale>
        <p:origin x="-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D5FA59-8387-4C20-B323-6F491731857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DA67CA67-BF03-4474-A274-63CE1B44E5FC}">
      <dgm:prSet phldrT="[文本]" custT="1"/>
      <dgm:spPr/>
      <dgm:t>
        <a:bodyPr/>
        <a:lstStyle/>
        <a:p>
          <a:endParaRPr lang="en-US" altLang="zh-CN" sz="3200" b="1" dirty="0" smtClean="0">
            <a:latin typeface="Cooper Std Black" pitchFamily="18" charset="0"/>
          </a:endParaRPr>
        </a:p>
        <a:p>
          <a:r>
            <a:rPr lang="en-US" altLang="zh-CN" sz="3200" b="1" dirty="0" smtClean="0">
              <a:latin typeface="Cooper Std Black" pitchFamily="18" charset="0"/>
            </a:rPr>
            <a:t>  ·Drug  treatment</a:t>
          </a:r>
          <a:r>
            <a:rPr lang="en-US" altLang="zh-CN" sz="1000" b="1" dirty="0" smtClean="0">
              <a:latin typeface="Cooper Std Black" pitchFamily="18" charset="0"/>
            </a:rPr>
            <a:t>[5]</a:t>
          </a:r>
          <a:endParaRPr lang="en-US" altLang="zh-CN" sz="3200" b="1" dirty="0" smtClean="0">
            <a:latin typeface="Cooper Std Black" pitchFamily="18" charset="0"/>
          </a:endParaRPr>
        </a:p>
        <a:p>
          <a:r>
            <a:rPr lang="en-US" altLang="zh-CN" sz="3200" b="1" dirty="0" smtClean="0">
              <a:latin typeface="Cooper Std Black" pitchFamily="18" charset="0"/>
            </a:rPr>
            <a:t> </a:t>
          </a:r>
          <a:r>
            <a:rPr lang="en-US" altLang="zh-CN" sz="1800" b="1" dirty="0" err="1" smtClean="0">
              <a:latin typeface="Cooper Std Black" pitchFamily="18" charset="0"/>
            </a:rPr>
            <a:t>eg</a:t>
          </a:r>
          <a:r>
            <a:rPr lang="en-US" altLang="zh-CN" sz="1800" b="1" dirty="0" smtClean="0">
              <a:latin typeface="Cooper Std Black" pitchFamily="18" charset="0"/>
            </a:rPr>
            <a:t>. </a:t>
          </a:r>
          <a:r>
            <a:rPr lang="en-US" sz="1800" dirty="0" smtClean="0">
              <a:latin typeface="Cooper Std Black" pitchFamily="18" charset="0"/>
            </a:rPr>
            <a:t>endogenously occurring substances</a:t>
          </a:r>
          <a:endParaRPr lang="en-US" altLang="zh-CN" sz="3200" b="1" dirty="0" smtClean="0">
            <a:latin typeface="Cooper Std Black" pitchFamily="18" charset="0"/>
          </a:endParaRPr>
        </a:p>
        <a:p>
          <a:endParaRPr lang="zh-CN" altLang="en-US" sz="3200" b="1" dirty="0" smtClean="0">
            <a:latin typeface="Cooper Std Black" pitchFamily="18" charset="0"/>
          </a:endParaRPr>
        </a:p>
      </dgm:t>
    </dgm:pt>
    <dgm:pt modelId="{7C8096D7-BCBF-47A4-A0EE-261B149369B4}" type="parTrans" cxnId="{9A4A2037-B3BE-42E3-A27C-2690E05515A4}">
      <dgm:prSet/>
      <dgm:spPr/>
      <dgm:t>
        <a:bodyPr/>
        <a:lstStyle/>
        <a:p>
          <a:endParaRPr lang="zh-CN" altLang="en-US"/>
        </a:p>
      </dgm:t>
    </dgm:pt>
    <dgm:pt modelId="{54A2F6CB-8C2C-4ADC-8365-5855412F98F7}" type="sibTrans" cxnId="{9A4A2037-B3BE-42E3-A27C-2690E05515A4}">
      <dgm:prSet/>
      <dgm:spPr/>
      <dgm:t>
        <a:bodyPr/>
        <a:lstStyle/>
        <a:p>
          <a:endParaRPr lang="zh-CN" altLang="en-US"/>
        </a:p>
      </dgm:t>
    </dgm:pt>
    <dgm:pt modelId="{77B40698-C8B4-48C5-9818-294194D1AB89}">
      <dgm:prSet phldrT="[文本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zh-CN" sz="3200" b="1" dirty="0" smtClean="0">
            <a:latin typeface="Cooper Std Black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CN" sz="3200" b="1" dirty="0" smtClean="0">
              <a:latin typeface="Cooper Std Black" pitchFamily="18" charset="0"/>
            </a:rPr>
            <a:t>  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CN" sz="3200" b="1" dirty="0" smtClean="0">
              <a:latin typeface="Cooper Std Black" pitchFamily="18" charset="0"/>
            </a:rPr>
            <a:t>·After-birth    treatment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CN" sz="3200" b="1" dirty="0" smtClean="0">
              <a:latin typeface="Cooper Std Black" pitchFamily="18" charset="0"/>
            </a:rPr>
            <a:t>         …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CN" sz="3200" b="1" dirty="0" smtClean="0">
              <a:latin typeface="Cooper Std Black" pitchFamily="18" charset="0"/>
            </a:rPr>
            <a:t>    </a:t>
          </a:r>
          <a:endParaRPr lang="zh-CN" altLang="en-US" sz="3200" b="1" dirty="0" smtClean="0">
            <a:latin typeface="Cooper Std Black" pitchFamily="18" charset="0"/>
          </a:endParaRPr>
        </a:p>
        <a:p>
          <a:pPr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CN" sz="4300" b="1" dirty="0" smtClean="0">
            <a:latin typeface="Cooper Std Black" pitchFamily="18" charset="0"/>
          </a:endParaRPr>
        </a:p>
      </dgm:t>
    </dgm:pt>
    <dgm:pt modelId="{1E0262C8-C4E1-4916-8F28-5E1E47819EFB}" type="parTrans" cxnId="{074815AC-DEF9-4DDF-B768-2086AEBA8DDF}">
      <dgm:prSet/>
      <dgm:spPr/>
      <dgm:t>
        <a:bodyPr/>
        <a:lstStyle/>
        <a:p>
          <a:endParaRPr lang="zh-CN" altLang="en-US"/>
        </a:p>
      </dgm:t>
    </dgm:pt>
    <dgm:pt modelId="{2FC8BCDE-4D1D-4996-AE57-01D3A95667B0}" type="sibTrans" cxnId="{074815AC-DEF9-4DDF-B768-2086AEBA8DDF}">
      <dgm:prSet/>
      <dgm:spPr/>
      <dgm:t>
        <a:bodyPr/>
        <a:lstStyle/>
        <a:p>
          <a:endParaRPr lang="zh-CN" altLang="en-US"/>
        </a:p>
      </dgm:t>
    </dgm:pt>
    <dgm:pt modelId="{9663D0B9-6076-4C86-BF84-45722F30EBFB}">
      <dgm:prSet phldrT="[文本]" custT="1"/>
      <dgm:spPr/>
      <dgm:t>
        <a:bodyPr/>
        <a:lstStyle/>
        <a:p>
          <a:endParaRPr lang="en-US" altLang="zh-CN" sz="4200" b="1" dirty="0" smtClean="0">
            <a:latin typeface="Cooper Std Black" pitchFamily="18" charset="0"/>
          </a:endParaRPr>
        </a:p>
        <a:p>
          <a:r>
            <a:rPr lang="en-US" altLang="zh-CN" sz="2400" b="1" dirty="0" smtClean="0">
              <a:latin typeface="Cooper Std Black" pitchFamily="18" charset="0"/>
            </a:rPr>
            <a:t>·Prenatal-</a:t>
          </a:r>
        </a:p>
        <a:p>
          <a:r>
            <a:rPr lang="en-US" altLang="zh-CN" sz="2400" b="1" dirty="0" smtClean="0">
              <a:latin typeface="Cooper Std Black" pitchFamily="18" charset="0"/>
            </a:rPr>
            <a:t> Examination</a:t>
          </a:r>
        </a:p>
        <a:p>
          <a:endParaRPr lang="zh-CN" altLang="en-US" sz="4200" b="1" dirty="0" smtClean="0">
            <a:latin typeface="Cooper Std Black" pitchFamily="18" charset="0"/>
          </a:endParaRPr>
        </a:p>
      </dgm:t>
    </dgm:pt>
    <dgm:pt modelId="{4F08D341-A3BF-45A4-BDD2-357AE9744D4B}" type="parTrans" cxnId="{1F9414D4-0585-4261-AFDE-FA313CC0660C}">
      <dgm:prSet/>
      <dgm:spPr/>
      <dgm:t>
        <a:bodyPr/>
        <a:lstStyle/>
        <a:p>
          <a:endParaRPr lang="zh-CN" altLang="en-US"/>
        </a:p>
      </dgm:t>
    </dgm:pt>
    <dgm:pt modelId="{C2F352AF-D9D9-4857-8544-3677BAF4C401}" type="sibTrans" cxnId="{1F9414D4-0585-4261-AFDE-FA313CC0660C}">
      <dgm:prSet/>
      <dgm:spPr/>
      <dgm:t>
        <a:bodyPr/>
        <a:lstStyle/>
        <a:p>
          <a:endParaRPr lang="zh-CN" altLang="en-US"/>
        </a:p>
      </dgm:t>
    </dgm:pt>
    <dgm:pt modelId="{48A6D65C-DBCD-4904-834C-42D15B082A38}" type="pres">
      <dgm:prSet presAssocID="{25D5FA59-8387-4C20-B323-6F4917318572}" presName="arrowDiagram" presStyleCnt="0">
        <dgm:presLayoutVars>
          <dgm:chMax val="5"/>
          <dgm:dir/>
          <dgm:resizeHandles val="exact"/>
        </dgm:presLayoutVars>
      </dgm:prSet>
      <dgm:spPr/>
    </dgm:pt>
    <dgm:pt modelId="{3047F85E-3003-4A00-B885-AA7EFF087F1B}" type="pres">
      <dgm:prSet presAssocID="{25D5FA59-8387-4C20-B323-6F4917318572}" presName="arrow" presStyleLbl="bgShp" presStyleIdx="0" presStyleCnt="1" custLinFactNeighborX="-2736" custLinFactNeighborY="71995"/>
      <dgm:spPr/>
    </dgm:pt>
    <dgm:pt modelId="{5E25118E-1C78-4A91-830E-65CB110B73B8}" type="pres">
      <dgm:prSet presAssocID="{25D5FA59-8387-4C20-B323-6F4917318572}" presName="arrowDiagram3" presStyleCnt="0"/>
      <dgm:spPr/>
    </dgm:pt>
    <dgm:pt modelId="{1F170383-561D-4193-92FF-8D19A9B7EE93}" type="pres">
      <dgm:prSet presAssocID="{DA67CA67-BF03-4474-A274-63CE1B44E5FC}" presName="bullet3a" presStyleLbl="node1" presStyleIdx="0" presStyleCnt="3" custFlipVert="1" custFlipHor="1" custScaleX="123515" custScaleY="91322" custLinFactX="23515" custLinFactY="-100000" custLinFactNeighborX="100000" custLinFactNeighborY="-135151"/>
      <dgm:spPr/>
    </dgm:pt>
    <dgm:pt modelId="{9B5299AA-1DF9-4858-9819-7C9E974BA12D}" type="pres">
      <dgm:prSet presAssocID="{DA67CA67-BF03-4474-A274-63CE1B44E5FC}" presName="textBox3a" presStyleLbl="revTx" presStyleIdx="0" presStyleCnt="3" custScaleX="342114" custScaleY="129968" custLinFactNeighborX="82966" custLinFactNeighborY="-217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6AA20C2-E6D1-4E9A-8BC7-274DCF24A3C4}" type="pres">
      <dgm:prSet presAssocID="{9663D0B9-6076-4C86-BF84-45722F30EBFB}" presName="bullet3b" presStyleLbl="node1" presStyleIdx="1" presStyleCnt="3"/>
      <dgm:spPr/>
    </dgm:pt>
    <dgm:pt modelId="{6F637125-5FF3-45F4-91A8-A64E75388A00}" type="pres">
      <dgm:prSet presAssocID="{9663D0B9-6076-4C86-BF84-45722F30EBFB}" presName="textBox3b" presStyleLbl="revTx" presStyleIdx="1" presStyleCnt="3" custAng="10800000" custFlipVert="1" custScaleX="200263" custScaleY="73346" custLinFactX="-23241" custLinFactNeighborX="-100000" custLinFactNeighborY="-75267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C273C42-0C63-41EC-90DF-692409F446E8}" type="pres">
      <dgm:prSet presAssocID="{77B40698-C8B4-48C5-9818-294194D1AB89}" presName="bullet3c" presStyleLbl="node1" presStyleIdx="2" presStyleCnt="3"/>
      <dgm:spPr/>
    </dgm:pt>
    <dgm:pt modelId="{EFF4CAB0-B442-47CC-8E48-CAF4721B02FE}" type="pres">
      <dgm:prSet presAssocID="{77B40698-C8B4-48C5-9818-294194D1AB89}" presName="textBox3c" presStyleLbl="revTx" presStyleIdx="2" presStyleCnt="3" custScaleX="1683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F9414D4-0585-4261-AFDE-FA313CC0660C}" srcId="{25D5FA59-8387-4C20-B323-6F4917318572}" destId="{9663D0B9-6076-4C86-BF84-45722F30EBFB}" srcOrd="1" destOrd="0" parTransId="{4F08D341-A3BF-45A4-BDD2-357AE9744D4B}" sibTransId="{C2F352AF-D9D9-4857-8544-3677BAF4C401}"/>
    <dgm:cxn modelId="{9A4A2037-B3BE-42E3-A27C-2690E05515A4}" srcId="{25D5FA59-8387-4C20-B323-6F4917318572}" destId="{DA67CA67-BF03-4474-A274-63CE1B44E5FC}" srcOrd="0" destOrd="0" parTransId="{7C8096D7-BCBF-47A4-A0EE-261B149369B4}" sibTransId="{54A2F6CB-8C2C-4ADC-8365-5855412F98F7}"/>
    <dgm:cxn modelId="{55A33A66-7B66-4D15-B050-A0C0CB5B68DF}" type="presOf" srcId="{DA67CA67-BF03-4474-A274-63CE1B44E5FC}" destId="{9B5299AA-1DF9-4858-9819-7C9E974BA12D}" srcOrd="0" destOrd="0" presId="urn:microsoft.com/office/officeart/2005/8/layout/arrow2"/>
    <dgm:cxn modelId="{074815AC-DEF9-4DDF-B768-2086AEBA8DDF}" srcId="{25D5FA59-8387-4C20-B323-6F4917318572}" destId="{77B40698-C8B4-48C5-9818-294194D1AB89}" srcOrd="2" destOrd="0" parTransId="{1E0262C8-C4E1-4916-8F28-5E1E47819EFB}" sibTransId="{2FC8BCDE-4D1D-4996-AE57-01D3A95667B0}"/>
    <dgm:cxn modelId="{9B2F903D-0A53-4A94-A8D3-E7E13888FB20}" type="presOf" srcId="{77B40698-C8B4-48C5-9818-294194D1AB89}" destId="{EFF4CAB0-B442-47CC-8E48-CAF4721B02FE}" srcOrd="0" destOrd="0" presId="urn:microsoft.com/office/officeart/2005/8/layout/arrow2"/>
    <dgm:cxn modelId="{B7CEC38A-E567-4FC3-8407-E72317BD7F29}" type="presOf" srcId="{25D5FA59-8387-4C20-B323-6F4917318572}" destId="{48A6D65C-DBCD-4904-834C-42D15B082A38}" srcOrd="0" destOrd="0" presId="urn:microsoft.com/office/officeart/2005/8/layout/arrow2"/>
    <dgm:cxn modelId="{823E7B5B-1F29-491F-821F-6EF9BA287782}" type="presOf" srcId="{9663D0B9-6076-4C86-BF84-45722F30EBFB}" destId="{6F637125-5FF3-45F4-91A8-A64E75388A00}" srcOrd="0" destOrd="0" presId="urn:microsoft.com/office/officeart/2005/8/layout/arrow2"/>
    <dgm:cxn modelId="{B2F8C7E2-19DD-4488-B07E-850379FCFAF8}" type="presParOf" srcId="{48A6D65C-DBCD-4904-834C-42D15B082A38}" destId="{3047F85E-3003-4A00-B885-AA7EFF087F1B}" srcOrd="0" destOrd="0" presId="urn:microsoft.com/office/officeart/2005/8/layout/arrow2"/>
    <dgm:cxn modelId="{FA228F12-AF2C-4929-B5BE-26CF48FE4E47}" type="presParOf" srcId="{48A6D65C-DBCD-4904-834C-42D15B082A38}" destId="{5E25118E-1C78-4A91-830E-65CB110B73B8}" srcOrd="1" destOrd="0" presId="urn:microsoft.com/office/officeart/2005/8/layout/arrow2"/>
    <dgm:cxn modelId="{5283352C-074A-4BE5-AFF2-C9FAF93C6872}" type="presParOf" srcId="{5E25118E-1C78-4A91-830E-65CB110B73B8}" destId="{1F170383-561D-4193-92FF-8D19A9B7EE93}" srcOrd="0" destOrd="0" presId="urn:microsoft.com/office/officeart/2005/8/layout/arrow2"/>
    <dgm:cxn modelId="{49D74339-5D52-4228-9BC7-F007071CFD92}" type="presParOf" srcId="{5E25118E-1C78-4A91-830E-65CB110B73B8}" destId="{9B5299AA-1DF9-4858-9819-7C9E974BA12D}" srcOrd="1" destOrd="0" presId="urn:microsoft.com/office/officeart/2005/8/layout/arrow2"/>
    <dgm:cxn modelId="{973EF890-9788-4C62-AAF8-774745F04786}" type="presParOf" srcId="{5E25118E-1C78-4A91-830E-65CB110B73B8}" destId="{B6AA20C2-E6D1-4E9A-8BC7-274DCF24A3C4}" srcOrd="2" destOrd="0" presId="urn:microsoft.com/office/officeart/2005/8/layout/arrow2"/>
    <dgm:cxn modelId="{E5D8E08B-2558-49E7-A848-20D571943249}" type="presParOf" srcId="{5E25118E-1C78-4A91-830E-65CB110B73B8}" destId="{6F637125-5FF3-45F4-91A8-A64E75388A00}" srcOrd="3" destOrd="0" presId="urn:microsoft.com/office/officeart/2005/8/layout/arrow2"/>
    <dgm:cxn modelId="{0959802D-7DC0-4456-95B8-F0161978E09F}" type="presParOf" srcId="{5E25118E-1C78-4A91-830E-65CB110B73B8}" destId="{9C273C42-0C63-41EC-90DF-692409F446E8}" srcOrd="4" destOrd="0" presId="urn:microsoft.com/office/officeart/2005/8/layout/arrow2"/>
    <dgm:cxn modelId="{714C7C2C-E58D-4B4C-99C0-D2F87180E473}" type="presParOf" srcId="{5E25118E-1C78-4A91-830E-65CB110B73B8}" destId="{EFF4CAB0-B442-47CC-8E48-CAF4721B02FE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47F85E-3003-4A00-B885-AA7EFF087F1B}">
      <dsp:nvSpPr>
        <dsp:cNvPr id="0" name=""/>
        <dsp:cNvSpPr/>
      </dsp:nvSpPr>
      <dsp:spPr>
        <a:xfrm>
          <a:off x="360044" y="724517"/>
          <a:ext cx="8244408" cy="515275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170383-561D-4193-92FF-8D19A9B7EE93}">
      <dsp:nvSpPr>
        <dsp:cNvPr id="0" name=""/>
        <dsp:cNvSpPr/>
      </dsp:nvSpPr>
      <dsp:spPr>
        <a:xfrm flipH="1" flipV="1">
          <a:off x="1872209" y="3312367"/>
          <a:ext cx="264760" cy="1957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5299AA-1DF9-4858-9819-7C9E974BA12D}">
      <dsp:nvSpPr>
        <dsp:cNvPr id="0" name=""/>
        <dsp:cNvSpPr/>
      </dsp:nvSpPr>
      <dsp:spPr>
        <a:xfrm>
          <a:off x="1008121" y="3658718"/>
          <a:ext cx="6571828" cy="19354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582" tIns="0" rIns="0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CN" sz="3200" b="1" kern="1200" dirty="0" smtClean="0">
            <a:latin typeface="Cooper Std Black" pitchFamily="18" charset="0"/>
          </a:endParaRP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200" b="1" kern="1200" dirty="0" smtClean="0">
              <a:latin typeface="Cooper Std Black" pitchFamily="18" charset="0"/>
            </a:rPr>
            <a:t>  ·Drug  treatment</a:t>
          </a:r>
          <a:r>
            <a:rPr lang="en-US" altLang="zh-CN" sz="1000" b="1" kern="1200" dirty="0" smtClean="0">
              <a:latin typeface="Cooper Std Black" pitchFamily="18" charset="0"/>
            </a:rPr>
            <a:t>[5]</a:t>
          </a:r>
          <a:endParaRPr lang="en-US" altLang="zh-CN" sz="3200" b="1" kern="1200" dirty="0" smtClean="0">
            <a:latin typeface="Cooper Std Black" pitchFamily="18" charset="0"/>
          </a:endParaRP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200" b="1" kern="1200" dirty="0" smtClean="0">
              <a:latin typeface="Cooper Std Black" pitchFamily="18" charset="0"/>
            </a:rPr>
            <a:t> </a:t>
          </a:r>
          <a:r>
            <a:rPr lang="en-US" altLang="zh-CN" sz="1800" b="1" kern="1200" dirty="0" err="1" smtClean="0">
              <a:latin typeface="Cooper Std Black" pitchFamily="18" charset="0"/>
            </a:rPr>
            <a:t>eg</a:t>
          </a:r>
          <a:r>
            <a:rPr lang="en-US" altLang="zh-CN" sz="1800" b="1" kern="1200" dirty="0" smtClean="0">
              <a:latin typeface="Cooper Std Black" pitchFamily="18" charset="0"/>
            </a:rPr>
            <a:t>. </a:t>
          </a:r>
          <a:r>
            <a:rPr lang="en-US" sz="1800" kern="1200" dirty="0" smtClean="0">
              <a:latin typeface="Cooper Std Black" pitchFamily="18" charset="0"/>
            </a:rPr>
            <a:t>endogenously occurring substances</a:t>
          </a:r>
          <a:endParaRPr lang="en-US" altLang="zh-CN" sz="3200" b="1" kern="1200" dirty="0" smtClean="0">
            <a:latin typeface="Cooper Std Black" pitchFamily="18" charset="0"/>
          </a:endParaRP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3200" b="1" kern="1200" dirty="0" smtClean="0">
            <a:latin typeface="Cooper Std Black" pitchFamily="18" charset="0"/>
          </a:endParaRPr>
        </a:p>
      </dsp:txBody>
      <dsp:txXfrm>
        <a:off x="1008121" y="3658718"/>
        <a:ext cx="6571828" cy="1935413"/>
      </dsp:txXfrm>
    </dsp:sp>
    <dsp:sp modelId="{B6AA20C2-E6D1-4E9A-8BC7-274DCF24A3C4}">
      <dsp:nvSpPr>
        <dsp:cNvPr id="0" name=""/>
        <dsp:cNvSpPr/>
      </dsp:nvSpPr>
      <dsp:spPr>
        <a:xfrm>
          <a:off x="3524743" y="2406604"/>
          <a:ext cx="387487" cy="3874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637125-5FF3-45F4-91A8-A64E75388A00}">
      <dsp:nvSpPr>
        <dsp:cNvPr id="0" name=""/>
        <dsp:cNvSpPr/>
      </dsp:nvSpPr>
      <dsp:spPr>
        <a:xfrm rot="10800000" flipV="1">
          <a:off x="288038" y="864108"/>
          <a:ext cx="3962519" cy="2055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321" tIns="0" rIns="0" bIns="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CN" sz="4200" b="1" kern="1200" dirty="0" smtClean="0">
            <a:latin typeface="Cooper Std Black" pitchFamily="18" charset="0"/>
          </a:endParaRPr>
        </a:p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b="1" kern="1200" dirty="0" smtClean="0">
              <a:latin typeface="Cooper Std Black" pitchFamily="18" charset="0"/>
            </a:rPr>
            <a:t>·Prenatal-</a:t>
          </a:r>
        </a:p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b="1" kern="1200" dirty="0" smtClean="0">
              <a:latin typeface="Cooper Std Black" pitchFamily="18" charset="0"/>
            </a:rPr>
            <a:t> Examination</a:t>
          </a:r>
        </a:p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200" b="1" kern="1200" dirty="0" smtClean="0">
            <a:latin typeface="Cooper Std Black" pitchFamily="18" charset="0"/>
          </a:endParaRPr>
        </a:p>
      </dsp:txBody>
      <dsp:txXfrm rot="10800000" flipV="1">
        <a:off x="288038" y="864108"/>
        <a:ext cx="3962519" cy="2055960"/>
      </dsp:txXfrm>
    </dsp:sp>
    <dsp:sp modelId="{9C273C42-0C63-41EC-90DF-692409F446E8}">
      <dsp:nvSpPr>
        <dsp:cNvPr id="0" name=""/>
        <dsp:cNvSpPr/>
      </dsp:nvSpPr>
      <dsp:spPr>
        <a:xfrm>
          <a:off x="5800199" y="1554338"/>
          <a:ext cx="535886" cy="5358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F4CAB0-B442-47CC-8E48-CAF4721B02FE}">
      <dsp:nvSpPr>
        <dsp:cNvPr id="0" name=""/>
        <dsp:cNvSpPr/>
      </dsp:nvSpPr>
      <dsp:spPr>
        <a:xfrm>
          <a:off x="5392431" y="1822281"/>
          <a:ext cx="3330081" cy="3581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955" tIns="0" rIns="0" bIns="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zh-CN" sz="3200" b="1" kern="1200" dirty="0" smtClean="0">
            <a:latin typeface="Cooper Std Black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CN" sz="3200" b="1" kern="1200" dirty="0" smtClean="0">
              <a:latin typeface="Cooper Std Black" pitchFamily="18" charset="0"/>
            </a:rPr>
            <a:t>  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CN" sz="3200" b="1" kern="1200" dirty="0" smtClean="0">
              <a:latin typeface="Cooper Std Black" pitchFamily="18" charset="0"/>
            </a:rPr>
            <a:t>·After-birth    treatment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CN" sz="3200" b="1" kern="1200" dirty="0" smtClean="0">
              <a:latin typeface="Cooper Std Black" pitchFamily="18" charset="0"/>
            </a:rPr>
            <a:t>         …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CN" sz="3200" b="1" kern="1200" dirty="0" smtClean="0">
              <a:latin typeface="Cooper Std Black" pitchFamily="18" charset="0"/>
            </a:rPr>
            <a:t>    </a:t>
          </a:r>
          <a:endParaRPr lang="zh-CN" altLang="en-US" sz="3200" b="1" kern="1200" dirty="0" smtClean="0">
            <a:latin typeface="Cooper Std Black" pitchFamily="18" charset="0"/>
          </a:endParaRPr>
        </a:p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CN" sz="4300" b="1" kern="1200" dirty="0" smtClean="0">
            <a:latin typeface="Cooper Std Black" pitchFamily="18" charset="0"/>
          </a:endParaRPr>
        </a:p>
      </dsp:txBody>
      <dsp:txXfrm>
        <a:off x="5392431" y="1822281"/>
        <a:ext cx="3330081" cy="3581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FAEC2-9EFA-4527-980C-8C7686DF61D0}" type="datetimeFigureOut">
              <a:rPr lang="zh-CN" altLang="en-US" smtClean="0"/>
              <a:pPr/>
              <a:t>2013/3/17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B0FDE-CEC4-476A-8A92-71E8C823DC7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B0FDE-CEC4-476A-8A92-71E8C823DC71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B7F7DC-1159-4B97-AD06-BD4280594C3E}" type="datetimeFigureOut">
              <a:rPr lang="zh-CN" altLang="en-US" smtClean="0"/>
              <a:pPr/>
              <a:t>2013/3/17 Sunday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472AB-BEDB-4597-9B2F-3A98E407562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B7F7DC-1159-4B97-AD06-BD4280594C3E}" type="datetimeFigureOut">
              <a:rPr lang="zh-CN" altLang="en-US" smtClean="0"/>
              <a:pPr/>
              <a:t>2013/3/17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472AB-BEDB-4597-9B2F-3A98E407562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B7F7DC-1159-4B97-AD06-BD4280594C3E}" type="datetimeFigureOut">
              <a:rPr lang="zh-CN" altLang="en-US" smtClean="0"/>
              <a:pPr/>
              <a:t>2013/3/17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472AB-BEDB-4597-9B2F-3A98E407562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B7F7DC-1159-4B97-AD06-BD4280594C3E}" type="datetimeFigureOut">
              <a:rPr lang="zh-CN" altLang="en-US" smtClean="0"/>
              <a:pPr/>
              <a:t>2013/3/17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472AB-BEDB-4597-9B2F-3A98E407562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B7F7DC-1159-4B97-AD06-BD4280594C3E}" type="datetimeFigureOut">
              <a:rPr lang="zh-CN" altLang="en-US" smtClean="0"/>
              <a:pPr/>
              <a:t>2013/3/17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472AB-BEDB-4597-9B2F-3A98E407562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B7F7DC-1159-4B97-AD06-BD4280594C3E}" type="datetimeFigureOut">
              <a:rPr lang="zh-CN" altLang="en-US" smtClean="0"/>
              <a:pPr/>
              <a:t>2013/3/17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472AB-BEDB-4597-9B2F-3A98E407562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B7F7DC-1159-4B97-AD06-BD4280594C3E}" type="datetimeFigureOut">
              <a:rPr lang="zh-CN" altLang="en-US" smtClean="0"/>
              <a:pPr/>
              <a:t>2013/3/17 Sunday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472AB-BEDB-4597-9B2F-3A98E407562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B7F7DC-1159-4B97-AD06-BD4280594C3E}" type="datetimeFigureOut">
              <a:rPr lang="zh-CN" altLang="en-US" smtClean="0"/>
              <a:pPr/>
              <a:t>2013/3/17 Sunday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472AB-BEDB-4597-9B2F-3A98E407562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B7F7DC-1159-4B97-AD06-BD4280594C3E}" type="datetimeFigureOut">
              <a:rPr lang="zh-CN" altLang="en-US" smtClean="0"/>
              <a:pPr/>
              <a:t>2013/3/17 Sunday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472AB-BEDB-4597-9B2F-3A98E407562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B7F7DC-1159-4B97-AD06-BD4280594C3E}" type="datetimeFigureOut">
              <a:rPr lang="zh-CN" altLang="en-US" smtClean="0"/>
              <a:pPr/>
              <a:t>2013/3/17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472AB-BEDB-4597-9B2F-3A98E407562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B7F7DC-1159-4B97-AD06-BD4280594C3E}" type="datetimeFigureOut">
              <a:rPr lang="zh-CN" altLang="en-US" smtClean="0"/>
              <a:pPr/>
              <a:t>2013/3/17 Sunday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1472AB-BEDB-4597-9B2F-3A98E407562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1B7F7DC-1159-4B97-AD06-BD4280594C3E}" type="datetimeFigureOut">
              <a:rPr lang="zh-CN" altLang="en-US" smtClean="0"/>
              <a:pPr/>
              <a:t>2013/3/17 Sunday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E1472AB-BEDB-4597-9B2F-3A98E407562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2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429000"/>
            <a:ext cx="2160240" cy="185623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87624" y="1340768"/>
            <a:ext cx="7956376" cy="1124886"/>
          </a:xfrm>
        </p:spPr>
        <p:txBody>
          <a:bodyPr>
            <a:normAutofit fontScale="90000"/>
          </a:bodyPr>
          <a:lstStyle/>
          <a:p>
            <a:r>
              <a:rPr lang="en-US" altLang="zh-CN" sz="67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67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67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67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53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  <a:cs typeface="+mn-cs"/>
              </a:rPr>
              <a:t>Neonatal Arterial Ischemic Stroke(NAIS)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83968" y="4509120"/>
            <a:ext cx="45365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oper Std Black" pitchFamily="18" charset="0"/>
                <a:ea typeface="微软雅黑" pitchFamily="34" charset="-122"/>
              </a:rPr>
              <a:t>Student:    </a:t>
            </a:r>
            <a:r>
              <a:rPr lang="zh-CN" altLang="en-US" sz="32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oper Std Black" pitchFamily="18" charset="0"/>
                <a:ea typeface="微软雅黑" pitchFamily="34" charset="-122"/>
              </a:rPr>
              <a:t>刘丝雨</a:t>
            </a:r>
            <a:endParaRPr lang="en-US" altLang="zh-CN" sz="3200" b="1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ooper Std Black" pitchFamily="18" charset="0"/>
              <a:ea typeface="微软雅黑" pitchFamily="34" charset="-122"/>
            </a:endParaRPr>
          </a:p>
          <a:p>
            <a:endParaRPr lang="en-US" altLang="zh-CN" sz="3200" b="1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ooper Std Black" pitchFamily="18" charset="0"/>
              <a:ea typeface="微软雅黑" pitchFamily="34" charset="-122"/>
            </a:endParaRPr>
          </a:p>
          <a:p>
            <a:r>
              <a:rPr lang="en-US" altLang="zh-CN" sz="32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oper Std Black" pitchFamily="18" charset="0"/>
                <a:ea typeface="微软雅黑" pitchFamily="34" charset="-122"/>
              </a:rPr>
              <a:t>ID</a:t>
            </a:r>
            <a:r>
              <a:rPr lang="zh-CN" altLang="en-US" sz="32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oper Std Black" pitchFamily="18" charset="0"/>
                <a:ea typeface="微软雅黑" pitchFamily="34" charset="-122"/>
              </a:rPr>
              <a:t>：  </a:t>
            </a:r>
            <a:r>
              <a:rPr lang="en-US" altLang="zh-CN" sz="32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oper Std Black" pitchFamily="18" charset="0"/>
                <a:ea typeface="微软雅黑" pitchFamily="34" charset="-122"/>
              </a:rPr>
              <a:t>10301010075</a:t>
            </a:r>
            <a:endParaRPr lang="zh-CN" altLang="en-US" sz="3200" b="1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ooper Std Black" pitchFamily="18" charset="0"/>
              <a:ea typeface="微软雅黑" pitchFamily="34" charset="-122"/>
            </a:endParaRPr>
          </a:p>
        </p:txBody>
      </p:sp>
      <p:pic>
        <p:nvPicPr>
          <p:cNvPr id="5" name="图片 4" descr="下载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336922">
            <a:off x="1172662" y="1879778"/>
            <a:ext cx="2551197" cy="1590006"/>
          </a:xfrm>
          <a:prstGeom prst="rect">
            <a:avLst/>
          </a:prstGeom>
        </p:spPr>
      </p:pic>
      <p:pic>
        <p:nvPicPr>
          <p:cNvPr id="6" name="图片 5" descr="下载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154348">
            <a:off x="1226482" y="5205216"/>
            <a:ext cx="2446206" cy="1524572"/>
          </a:xfrm>
          <a:prstGeom prst="rect">
            <a:avLst/>
          </a:prstGeom>
        </p:spPr>
      </p:pic>
    </p:spTree>
  </p:cSld>
  <p:clrMapOvr>
    <a:masterClrMapping/>
  </p:clrMapOvr>
  <p:transition advTm="4095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下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196752"/>
            <a:ext cx="5979064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3608" y="1872020"/>
            <a:ext cx="79208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Cooper Std Black" pitchFamily="18" charset="0"/>
              </a:rPr>
              <a:t>RDS                                    </a:t>
            </a:r>
            <a:r>
              <a:rPr lang="zh-CN" altLang="en-US" sz="2800" dirty="0" smtClean="0">
                <a:latin typeface="华文琥珀" pitchFamily="2" charset="-122"/>
                <a:ea typeface="华文琥珀" pitchFamily="2" charset="-122"/>
              </a:rPr>
              <a:t>呼吸窘迫综合症</a:t>
            </a:r>
            <a:endParaRPr lang="en-US" altLang="zh-CN" sz="2800" dirty="0" smtClean="0">
              <a:latin typeface="华文琥珀" pitchFamily="2" charset="-122"/>
              <a:ea typeface="华文琥珀" pitchFamily="2" charset="-122"/>
            </a:endParaRPr>
          </a:p>
          <a:p>
            <a:r>
              <a:rPr lang="en-US" altLang="zh-CN" sz="2800" dirty="0" smtClean="0">
                <a:latin typeface="Cooper Std Black" pitchFamily="18" charset="0"/>
                <a:ea typeface="微软雅黑" pitchFamily="34" charset="-122"/>
              </a:rPr>
              <a:t>Cerebral palsy                   </a:t>
            </a:r>
            <a:r>
              <a:rPr lang="zh-CN" altLang="en-US" sz="2800" dirty="0" smtClean="0">
                <a:latin typeface="华文琥珀" pitchFamily="2" charset="-122"/>
                <a:ea typeface="华文琥珀" pitchFamily="2" charset="-122"/>
              </a:rPr>
              <a:t>脑瘫</a:t>
            </a:r>
            <a:endParaRPr lang="en-US" altLang="zh-CN" sz="2800" dirty="0" smtClean="0">
              <a:latin typeface="华文琥珀" pitchFamily="2" charset="-122"/>
              <a:ea typeface="华文琥珀" pitchFamily="2" charset="-122"/>
            </a:endParaRPr>
          </a:p>
          <a:p>
            <a:r>
              <a:rPr lang="en-US" altLang="zh-CN" sz="2800" b="1" dirty="0" err="1" smtClean="0">
                <a:latin typeface="Cooper Std Black" pitchFamily="18" charset="0"/>
              </a:rPr>
              <a:t>homocysteine</a:t>
            </a:r>
            <a:r>
              <a:rPr lang="en-US" altLang="zh-CN" sz="2800" dirty="0" smtClean="0">
                <a:latin typeface="Cooper Std Black" pitchFamily="18" charset="0"/>
              </a:rPr>
              <a:t>                    </a:t>
            </a:r>
            <a:r>
              <a:rPr lang="zh-CN" altLang="en-US" sz="2800" dirty="0" smtClean="0">
                <a:latin typeface="华文琥珀" pitchFamily="2" charset="-122"/>
                <a:ea typeface="华文琥珀" pitchFamily="2" charset="-122"/>
              </a:rPr>
              <a:t>同型</a:t>
            </a:r>
            <a:r>
              <a:rPr lang="zh-CN" altLang="en-US" sz="2800" dirty="0" smtClean="0">
                <a:latin typeface="华文琥珀" pitchFamily="2" charset="-122"/>
                <a:ea typeface="华文琥珀" pitchFamily="2" charset="-122"/>
              </a:rPr>
              <a:t>半胱氨酸</a:t>
            </a:r>
            <a:endParaRPr lang="en-US" altLang="zh-CN" sz="2800" dirty="0" smtClean="0">
              <a:latin typeface="华文琥珀" pitchFamily="2" charset="-122"/>
              <a:ea typeface="华文琥珀" pitchFamily="2" charset="-122"/>
            </a:endParaRPr>
          </a:p>
          <a:p>
            <a:r>
              <a:rPr lang="en-US" altLang="zh-CN" sz="2800" dirty="0" smtClean="0">
                <a:latin typeface="Cooper Std Black" pitchFamily="18" charset="0"/>
              </a:rPr>
              <a:t>AIF                                     </a:t>
            </a:r>
            <a:r>
              <a:rPr lang="zh-CN" altLang="en-US" sz="2800" dirty="0" smtClean="0">
                <a:latin typeface="华文琥珀" pitchFamily="2" charset="-122"/>
                <a:ea typeface="华文琥珀" pitchFamily="2" charset="-122"/>
              </a:rPr>
              <a:t>凋亡介导因子</a:t>
            </a:r>
            <a:endParaRPr lang="en-US" altLang="zh-CN" sz="2800" dirty="0" smtClean="0">
              <a:latin typeface="华文琥珀" pitchFamily="2" charset="-122"/>
              <a:ea typeface="华文琥珀" pitchFamily="2" charset="-122"/>
            </a:endParaRPr>
          </a:p>
          <a:p>
            <a:r>
              <a:rPr lang="en-US" altLang="zh-CN" sz="2800" dirty="0" smtClean="0">
                <a:latin typeface="Cooper Std Black" pitchFamily="18" charset="0"/>
              </a:rPr>
              <a:t>Ultrasound                        </a:t>
            </a:r>
            <a:r>
              <a:rPr lang="zh-CN" altLang="en-US" sz="2800" dirty="0" smtClean="0">
                <a:latin typeface="华文琥珀" pitchFamily="2" charset="-122"/>
                <a:ea typeface="华文琥珀" pitchFamily="2" charset="-122"/>
              </a:rPr>
              <a:t>超声</a:t>
            </a:r>
            <a:endParaRPr lang="en-US" altLang="zh-CN" sz="2800" dirty="0" smtClean="0">
              <a:latin typeface="华文琥珀" pitchFamily="2" charset="-122"/>
              <a:ea typeface="华文琥珀" pitchFamily="2" charset="-122"/>
            </a:endParaRPr>
          </a:p>
          <a:p>
            <a:r>
              <a:rPr lang="en-US" altLang="zh-CN" sz="2800" dirty="0" smtClean="0">
                <a:latin typeface="Cooper Std Black" pitchFamily="18" charset="0"/>
              </a:rPr>
              <a:t>Doppler </a:t>
            </a:r>
            <a:r>
              <a:rPr lang="en-US" altLang="zh-CN" sz="2800" dirty="0" err="1" smtClean="0">
                <a:latin typeface="Cooper Std Black" pitchFamily="18" charset="0"/>
              </a:rPr>
              <a:t>sonography</a:t>
            </a:r>
            <a:r>
              <a:rPr lang="en-US" altLang="zh-CN" sz="2800" dirty="0" smtClean="0">
                <a:latin typeface="Cooper Std Black" pitchFamily="18" charset="0"/>
              </a:rPr>
              <a:t>        </a:t>
            </a:r>
            <a:r>
              <a:rPr lang="zh-CN" altLang="en-US" sz="2800" dirty="0" smtClean="0">
                <a:latin typeface="华文琥珀" pitchFamily="2" charset="-122"/>
                <a:ea typeface="华文琥珀" pitchFamily="2" charset="-122"/>
              </a:rPr>
              <a:t>多普勒超声技术</a:t>
            </a:r>
            <a:endParaRPr lang="en-US" altLang="zh-CN" sz="2800" dirty="0" smtClean="0">
              <a:latin typeface="华文琥珀" pitchFamily="2" charset="-122"/>
              <a:ea typeface="华文琥珀" pitchFamily="2" charset="-122"/>
            </a:endParaRPr>
          </a:p>
          <a:p>
            <a:r>
              <a:rPr lang="en-US" altLang="zh-CN" sz="2800" dirty="0" smtClean="0">
                <a:latin typeface="Cooper Std Black" pitchFamily="18" charset="0"/>
              </a:rPr>
              <a:t>MRI                                    </a:t>
            </a:r>
            <a:r>
              <a:rPr lang="zh-CN" altLang="en-US" sz="2800" dirty="0" smtClean="0">
                <a:latin typeface="华文琥珀" pitchFamily="2" charset="-122"/>
                <a:ea typeface="华文琥珀" pitchFamily="2" charset="-122"/>
              </a:rPr>
              <a:t>核磁共振</a:t>
            </a:r>
            <a:endParaRPr lang="en-US" altLang="zh-CN" sz="2800" dirty="0" smtClean="0">
              <a:latin typeface="华文琥珀" pitchFamily="2" charset="-122"/>
              <a:ea typeface="华文琥珀" pitchFamily="2" charset="-122"/>
            </a:endParaRPr>
          </a:p>
          <a:p>
            <a:r>
              <a:rPr lang="en-US" altLang="zh-CN" sz="2800" dirty="0" smtClean="0">
                <a:latin typeface="Cooper Std Black" pitchFamily="18" charset="0"/>
              </a:rPr>
              <a:t>BBB                                    </a:t>
            </a:r>
            <a:r>
              <a:rPr lang="zh-CN" altLang="en-US" sz="2800" dirty="0" smtClean="0">
                <a:latin typeface="华文琥珀" pitchFamily="2" charset="-122"/>
                <a:ea typeface="华文琥珀" pitchFamily="2" charset="-122"/>
              </a:rPr>
              <a:t>血脑屏障</a:t>
            </a:r>
            <a:endParaRPr lang="en-US" altLang="zh-CN" sz="2800" dirty="0" smtClean="0">
              <a:latin typeface="华文琥珀" pitchFamily="2" charset="-122"/>
              <a:ea typeface="华文琥珀" pitchFamily="2" charset="-122"/>
            </a:endParaRPr>
          </a:p>
          <a:p>
            <a:endParaRPr lang="en-US" altLang="zh-CN" sz="2800" dirty="0" smtClean="0">
              <a:latin typeface="Cooper Std Black" pitchFamily="18" charset="0"/>
            </a:endParaRPr>
          </a:p>
          <a:p>
            <a:endParaRPr lang="en-US" altLang="zh-CN" sz="2400" dirty="0" smtClean="0">
              <a:latin typeface="Cooper Std Black" pitchFamily="18" charset="0"/>
            </a:endParaRPr>
          </a:p>
          <a:p>
            <a:r>
              <a:rPr lang="en-US" altLang="zh-CN" sz="2400" dirty="0" smtClean="0">
                <a:latin typeface="Cooper Std Black" pitchFamily="18" charset="0"/>
              </a:rPr>
              <a:t> </a:t>
            </a:r>
            <a:endParaRPr lang="en-US" altLang="zh-CN" dirty="0" smtClean="0">
              <a:latin typeface="Cooper Std Black" pitchFamily="18" charset="0"/>
            </a:endParaRPr>
          </a:p>
          <a:p>
            <a:r>
              <a:rPr lang="en-US" altLang="zh-CN" dirty="0" smtClean="0">
                <a:latin typeface="Cooper Std Black" pitchFamily="18" charset="0"/>
              </a:rPr>
              <a:t>                 </a:t>
            </a:r>
            <a:endParaRPr lang="zh-CN" altLang="en-US" dirty="0">
              <a:latin typeface="Cooper Std Black" pitchFamily="18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1043608" y="44624"/>
            <a:ext cx="6192688" cy="8367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Key words </a:t>
            </a:r>
            <a:endParaRPr lang="zh-CN" altLang="en-US" sz="3600" b="1" dirty="0">
              <a:solidFill>
                <a:schemeClr val="tx1"/>
              </a:solidFill>
              <a:latin typeface="Cooper Std Black" pitchFamily="18" charset="0"/>
              <a:ea typeface="微软雅黑" pitchFamily="34" charset="-122"/>
            </a:endParaRPr>
          </a:p>
        </p:txBody>
      </p:sp>
    </p:spTree>
  </p:cSld>
  <p:clrMapOvr>
    <a:masterClrMapping/>
  </p:clrMapOvr>
  <p:transition advTm="853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3501008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Cooper Std Black" pitchFamily="18" charset="0"/>
                <a:ea typeface="微软雅黑" pitchFamily="34" charset="-122"/>
              </a:rPr>
              <a:t>·</a:t>
            </a:r>
            <a:r>
              <a:rPr lang="en-US" altLang="zh-CN" sz="3200" dirty="0" smtClean="0">
                <a:latin typeface="Cooper Std Black" pitchFamily="18" charset="0"/>
                <a:ea typeface="微软雅黑" pitchFamily="34" charset="-122"/>
              </a:rPr>
              <a:t> </a:t>
            </a:r>
            <a:r>
              <a:rPr lang="en-US" altLang="zh-CN" sz="2400" b="1" dirty="0" smtClean="0">
                <a:latin typeface="Cooper Std Black" pitchFamily="18" charset="0"/>
                <a:ea typeface="微软雅黑" pitchFamily="34" charset="-122"/>
              </a:rPr>
              <a:t>in </a:t>
            </a:r>
            <a:r>
              <a:rPr lang="en-US" altLang="zh-CN" sz="2400" b="1" dirty="0">
                <a:latin typeface="Cooper Std Black" pitchFamily="18" charset="0"/>
                <a:ea typeface="微软雅黑" pitchFamily="34" charset="-122"/>
              </a:rPr>
              <a:t>the first 28 days of life</a:t>
            </a:r>
            <a:endParaRPr lang="zh-CN" altLang="en-US" sz="2400" b="1" dirty="0">
              <a:latin typeface="Cooper Std Black" pitchFamily="18" charset="0"/>
              <a:ea typeface="微软雅黑" pitchFamily="34" charset="-122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043608" y="44624"/>
            <a:ext cx="6192688" cy="8367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4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Definition</a:t>
            </a:r>
            <a:r>
              <a:rPr lang="en-US" altLang="zh-CN" sz="10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[1][2][3]</a:t>
            </a:r>
            <a:r>
              <a:rPr lang="en-US" altLang="zh-CN" sz="36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 </a:t>
            </a:r>
            <a:endParaRPr lang="zh-CN" altLang="en-US" sz="3600" b="1" dirty="0">
              <a:solidFill>
                <a:schemeClr val="tx1"/>
              </a:solidFill>
              <a:latin typeface="Cooper Std Black" pitchFamily="18" charset="0"/>
              <a:ea typeface="微软雅黑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3608" y="3039343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Cooper Std Black" pitchFamily="18" charset="0"/>
                <a:ea typeface="微软雅黑" pitchFamily="34" charset="-122"/>
              </a:rPr>
              <a:t>· </a:t>
            </a:r>
            <a:r>
              <a:rPr lang="en-US" altLang="zh-CN" sz="2400" b="1" dirty="0" smtClean="0">
                <a:latin typeface="Cooper Std Black" pitchFamily="18" charset="0"/>
                <a:ea typeface="微软雅黑" pitchFamily="34" charset="-122"/>
              </a:rPr>
              <a:t>in the artery</a:t>
            </a:r>
            <a:endParaRPr lang="zh-CN" altLang="en-US" sz="2400" b="1" dirty="0">
              <a:latin typeface="Cooper Std Black" pitchFamily="18" charset="0"/>
              <a:ea typeface="微软雅黑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3608" y="2463279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Cooper Std Black" pitchFamily="18" charset="0"/>
                <a:ea typeface="微软雅黑" pitchFamily="34" charset="-122"/>
              </a:rPr>
              <a:t>· focal  cerebral infarction</a:t>
            </a:r>
            <a:endParaRPr lang="zh-CN" altLang="en-US" sz="2400" b="1" dirty="0">
              <a:latin typeface="Cooper Std Black" pitchFamily="18" charset="0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1992" y="105273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Cooper Std Black" pitchFamily="18" charset="0"/>
                <a:ea typeface="微软雅黑" pitchFamily="34" charset="-122"/>
              </a:rPr>
              <a:t>· </a:t>
            </a:r>
            <a:r>
              <a:rPr lang="en-US" altLang="zh-CN" sz="3600" b="1" dirty="0" err="1" smtClean="0">
                <a:latin typeface="Cooper Std Black" pitchFamily="18" charset="0"/>
                <a:ea typeface="微软雅黑" pitchFamily="34" charset="-122"/>
              </a:rPr>
              <a:t>perinatal</a:t>
            </a:r>
            <a:r>
              <a:rPr lang="en-US" altLang="zh-CN" sz="3600" b="1" dirty="0" smtClean="0">
                <a:latin typeface="Cooper Std Black" pitchFamily="18" charset="0"/>
                <a:ea typeface="微软雅黑" pitchFamily="34" charset="-122"/>
              </a:rPr>
              <a:t> stroke  </a:t>
            </a:r>
            <a:endParaRPr lang="zh-CN" altLang="en-US" sz="2400" b="1" dirty="0">
              <a:latin typeface="Cooper Std Black" pitchFamily="18" charset="0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608" y="1836113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Cooper Std Black" pitchFamily="18" charset="0"/>
                <a:ea typeface="微软雅黑" pitchFamily="34" charset="-122"/>
              </a:rPr>
              <a:t>·</a:t>
            </a:r>
            <a:r>
              <a:rPr lang="en-US" altLang="zh-CN" sz="3200" dirty="0" smtClean="0">
                <a:latin typeface="Cooper Std Black" pitchFamily="18" charset="0"/>
                <a:ea typeface="微软雅黑" pitchFamily="34" charset="-122"/>
              </a:rPr>
              <a:t> </a:t>
            </a:r>
            <a:r>
              <a:rPr lang="en-US" altLang="zh-CN" sz="2400" b="1" dirty="0" smtClean="0">
                <a:latin typeface="Cooper Std Black" pitchFamily="18" charset="0"/>
                <a:ea typeface="微软雅黑" pitchFamily="34" charset="-122"/>
              </a:rPr>
              <a:t>symptomatic</a:t>
            </a:r>
            <a:endParaRPr lang="zh-CN" altLang="en-US" sz="2400" b="1" dirty="0">
              <a:latin typeface="Cooper Std Black" pitchFamily="18" charset="0"/>
              <a:ea typeface="微软雅黑" pitchFamily="34" charset="-122"/>
            </a:endParaRPr>
          </a:p>
        </p:txBody>
      </p:sp>
      <p:pic>
        <p:nvPicPr>
          <p:cNvPr id="8" name="图片 7" descr="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293096"/>
            <a:ext cx="5184576" cy="1915586"/>
          </a:xfrm>
          <a:prstGeom prst="rect">
            <a:avLst/>
          </a:prstGeom>
        </p:spPr>
      </p:pic>
    </p:spTree>
  </p:cSld>
  <p:clrMapOvr>
    <a:masterClrMapping/>
  </p:clrMapOvr>
  <p:transition advTm="17597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043608" y="44624"/>
            <a:ext cx="6192688" cy="8367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8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Symptom</a:t>
            </a:r>
            <a:r>
              <a:rPr lang="en-US" altLang="zh-CN" sz="11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[4]</a:t>
            </a:r>
            <a:r>
              <a:rPr lang="en-US" altLang="zh-CN" sz="10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endParaRPr lang="zh-CN" altLang="en-US" sz="40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 rot="21007652">
            <a:off x="1189327" y="1887541"/>
            <a:ext cx="6742858" cy="42243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dirty="0" smtClean="0">
                <a:latin typeface="Cooper Std Black" pitchFamily="18" charset="0"/>
                <a:ea typeface="华文琥珀" pitchFamily="2" charset="-122"/>
              </a:rPr>
              <a:t> </a:t>
            </a:r>
            <a:r>
              <a:rPr lang="en-US" altLang="zh-CN" sz="36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40%</a:t>
            </a:r>
            <a:endParaRPr lang="en-US" altLang="zh-CN" sz="3200" b="1" dirty="0" smtClean="0">
              <a:solidFill>
                <a:schemeClr val="tx1"/>
              </a:solidFill>
              <a:latin typeface="Cooper Std Black" pitchFamily="18" charset="0"/>
              <a:ea typeface="微软雅黑" pitchFamily="34" charset="-122"/>
            </a:endParaRPr>
          </a:p>
          <a:p>
            <a:r>
              <a:rPr lang="en-US" altLang="zh-CN" sz="32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·</a:t>
            </a:r>
            <a:r>
              <a:rPr lang="en-US" altLang="zh-CN" sz="36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No early </a:t>
            </a:r>
            <a:r>
              <a:rPr lang="en-US" altLang="zh-CN" sz="32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symptom</a:t>
            </a:r>
          </a:p>
          <a:p>
            <a:r>
              <a:rPr lang="en-US" altLang="zh-CN" sz="32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· </a:t>
            </a:r>
            <a:r>
              <a:rPr lang="en-US" altLang="zh-CN" sz="3200" b="1" dirty="0" err="1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sequelaes</a:t>
            </a:r>
            <a:r>
              <a:rPr lang="en-US" altLang="zh-CN" sz="32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 :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      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      motor impairment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      </a:t>
            </a:r>
            <a:r>
              <a:rPr lang="en-US" altLang="zh-CN" sz="28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development </a:t>
            </a:r>
            <a:r>
              <a:rPr lang="en-US" altLang="zh-CN" sz="28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delay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      specific cognitive deficiency</a:t>
            </a:r>
            <a:endParaRPr lang="zh-CN" altLang="en-US" sz="2800" b="1" dirty="0" smtClean="0">
              <a:solidFill>
                <a:schemeClr val="tx1"/>
              </a:solidFill>
              <a:latin typeface="Cooper Std Black" pitchFamily="18" charset="0"/>
              <a:ea typeface="微软雅黑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 rot="1026270">
            <a:off x="3425968" y="1676539"/>
            <a:ext cx="5167381" cy="45215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36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60%</a:t>
            </a:r>
          </a:p>
          <a:p>
            <a:r>
              <a:rPr lang="en-US" altLang="zh-CN" sz="36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early</a:t>
            </a:r>
            <a:r>
              <a:rPr lang="en-US" altLang="zh-CN" sz="24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 </a:t>
            </a:r>
            <a:r>
              <a:rPr lang="en-US" altLang="zh-CN" sz="28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symptoms: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    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    seizures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    RDS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    cerebral palsy</a:t>
            </a:r>
          </a:p>
          <a:p>
            <a:r>
              <a:rPr lang="en-US" altLang="zh-CN" sz="28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    neurologic morbidity</a:t>
            </a:r>
          </a:p>
          <a:p>
            <a:r>
              <a:rPr lang="en-US" altLang="zh-CN" sz="1400" dirty="0" smtClean="0"/>
              <a:t>    </a:t>
            </a:r>
            <a:endParaRPr lang="zh-CN" altLang="en-US" sz="1400" dirty="0"/>
          </a:p>
        </p:txBody>
      </p:sp>
    </p:spTree>
    <p:custDataLst>
      <p:tags r:id="rId1"/>
    </p:custDataLst>
  </p:cSld>
  <p:clrMapOvr>
    <a:masterClrMapping/>
  </p:clrMapOvr>
  <p:transition advTm="236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74205">
            <a:off x="5436096" y="4797152"/>
            <a:ext cx="2592288" cy="18448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圆角矩形 4"/>
          <p:cNvSpPr/>
          <p:nvPr/>
        </p:nvSpPr>
        <p:spPr>
          <a:xfrm>
            <a:off x="1043608" y="44624"/>
            <a:ext cx="6192688" cy="8367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8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Risk Factors</a:t>
            </a:r>
            <a:r>
              <a:rPr lang="en-US" altLang="zh-CN" sz="10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[4]</a:t>
            </a:r>
            <a:r>
              <a:rPr lang="en-US" altLang="zh-CN" sz="48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 </a:t>
            </a:r>
            <a:endParaRPr lang="zh-CN" altLang="en-US" sz="4800" b="1" dirty="0">
              <a:solidFill>
                <a:schemeClr val="tx1"/>
              </a:solidFill>
              <a:latin typeface="Cooper Std Black" pitchFamily="18" charset="0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484784"/>
            <a:ext cx="51125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Cooper Std Black" pitchFamily="18" charset="0"/>
              </a:rPr>
              <a:t>· Maternal</a:t>
            </a:r>
            <a:endParaRPr lang="en-US" altLang="zh-CN" sz="2800" b="1" dirty="0">
              <a:latin typeface="Cooper Std Black" pitchFamily="18" charset="0"/>
            </a:endParaRPr>
          </a:p>
          <a:p>
            <a:r>
              <a:rPr lang="en-US" altLang="zh-CN" sz="2800" b="1" dirty="0" smtClean="0">
                <a:latin typeface="Cooper Std Black" pitchFamily="18" charset="0"/>
              </a:rPr>
              <a:t> </a:t>
            </a:r>
          </a:p>
          <a:p>
            <a:r>
              <a:rPr lang="en-US" altLang="zh-CN" sz="2800" b="1" dirty="0" smtClean="0">
                <a:latin typeface="Cooper Std Black" pitchFamily="18" charset="0"/>
              </a:rPr>
              <a:t>· </a:t>
            </a:r>
            <a:r>
              <a:rPr lang="en-US" altLang="zh-CN" sz="2800" b="1" dirty="0">
                <a:latin typeface="Cooper Std Black" pitchFamily="18" charset="0"/>
              </a:rPr>
              <a:t>P</a:t>
            </a:r>
            <a:r>
              <a:rPr lang="en-US" altLang="zh-CN" sz="2800" b="1" dirty="0" smtClean="0">
                <a:latin typeface="Cooper Std Black" pitchFamily="18" charset="0"/>
              </a:rPr>
              <a:t>lacental</a:t>
            </a:r>
          </a:p>
          <a:p>
            <a:r>
              <a:rPr lang="en-US" altLang="zh-CN" sz="2800" b="1" dirty="0" smtClean="0">
                <a:latin typeface="Cooper Std Black" pitchFamily="18" charset="0"/>
              </a:rPr>
              <a:t> </a:t>
            </a:r>
          </a:p>
          <a:p>
            <a:r>
              <a:rPr lang="en-US" altLang="zh-CN" sz="2800" b="1" dirty="0" smtClean="0">
                <a:latin typeface="Cooper Std Black" pitchFamily="18" charset="0"/>
              </a:rPr>
              <a:t>·</a:t>
            </a:r>
            <a:r>
              <a:rPr lang="en-US" altLang="zh-CN" sz="2800" dirty="0"/>
              <a:t> </a:t>
            </a:r>
            <a:r>
              <a:rPr lang="en-US" altLang="zh-CN" sz="2800" b="1" dirty="0" smtClean="0">
                <a:latin typeface="Cooper Std Black" pitchFamily="18" charset="0"/>
              </a:rPr>
              <a:t>Blood</a:t>
            </a:r>
            <a:r>
              <a:rPr lang="zh-CN" altLang="en-US" sz="2800" b="1" dirty="0" smtClean="0">
                <a:latin typeface="Cooper Std Black" pitchFamily="18" charset="0"/>
              </a:rPr>
              <a:t>、</a:t>
            </a:r>
            <a:r>
              <a:rPr lang="en-US" altLang="zh-CN" sz="2800" b="1" dirty="0" err="1" smtClean="0">
                <a:latin typeface="Cooper Std Black" pitchFamily="18" charset="0"/>
              </a:rPr>
              <a:t>homocysteine</a:t>
            </a:r>
            <a:r>
              <a:rPr lang="en-US" altLang="zh-CN" sz="2800" b="1" dirty="0" smtClean="0">
                <a:latin typeface="Cooper Std Black" pitchFamily="18" charset="0"/>
              </a:rPr>
              <a:t> </a:t>
            </a:r>
            <a:br>
              <a:rPr lang="en-US" altLang="zh-CN" sz="2800" b="1" dirty="0" smtClean="0">
                <a:latin typeface="Cooper Std Black" pitchFamily="18" charset="0"/>
              </a:rPr>
            </a:br>
            <a:r>
              <a:rPr lang="en-US" altLang="zh-CN" sz="2800" b="1" dirty="0" smtClean="0">
                <a:latin typeface="Cooper Std Black" pitchFamily="18" charset="0"/>
              </a:rPr>
              <a:t>  and</a:t>
            </a:r>
            <a:r>
              <a:rPr lang="en-US" altLang="zh-CN" sz="2800" b="1" dirty="0">
                <a:latin typeface="Cooper Std Black" pitchFamily="18" charset="0"/>
              </a:rPr>
              <a:t> lipid</a:t>
            </a:r>
          </a:p>
          <a:p>
            <a:r>
              <a:rPr lang="en-US" altLang="zh-CN" sz="2800" b="1" dirty="0" smtClean="0">
                <a:latin typeface="Cooper Std Black" pitchFamily="18" charset="0"/>
              </a:rPr>
              <a:t> </a:t>
            </a:r>
          </a:p>
          <a:p>
            <a:r>
              <a:rPr lang="en-US" altLang="zh-CN" sz="2800" b="1" dirty="0" smtClean="0">
                <a:latin typeface="Cooper Std Black" pitchFamily="18" charset="0"/>
              </a:rPr>
              <a:t>· </a:t>
            </a:r>
            <a:r>
              <a:rPr lang="en-US" altLang="zh-CN" sz="2800" b="1" dirty="0">
                <a:latin typeface="Cooper Std Black" pitchFamily="18" charset="0"/>
              </a:rPr>
              <a:t>O</a:t>
            </a:r>
            <a:r>
              <a:rPr lang="en-US" altLang="zh-CN" sz="2800" b="1" dirty="0" smtClean="0">
                <a:latin typeface="Cooper Std Black" pitchFamily="18" charset="0"/>
              </a:rPr>
              <a:t>ther infections</a:t>
            </a:r>
          </a:p>
          <a:p>
            <a:endParaRPr lang="en-US" altLang="zh-CN" sz="2800" b="1" dirty="0" smtClean="0">
              <a:latin typeface="Cooper Std Black" pitchFamily="18" charset="0"/>
            </a:endParaRPr>
          </a:p>
          <a:p>
            <a:r>
              <a:rPr lang="en-US" altLang="zh-CN" sz="2800" b="1" dirty="0" smtClean="0">
                <a:latin typeface="Cooper Std Black" pitchFamily="18" charset="0"/>
              </a:rPr>
              <a:t> </a:t>
            </a:r>
            <a:endParaRPr lang="zh-CN" altLang="en-US" dirty="0"/>
          </a:p>
        </p:txBody>
      </p:sp>
      <p:pic>
        <p:nvPicPr>
          <p:cNvPr id="4" name="图片 3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176793">
            <a:off x="5436096" y="1052736"/>
            <a:ext cx="2562225" cy="17811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图片 6" descr="infection-233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457881">
            <a:off x="6228184" y="2924944"/>
            <a:ext cx="2464283" cy="18482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advTm="4756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043608" y="44624"/>
            <a:ext cx="6192688" cy="8367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8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Mechanism </a:t>
            </a:r>
            <a:endParaRPr lang="zh-CN" altLang="en-US" sz="4800" b="1" dirty="0">
              <a:solidFill>
                <a:schemeClr val="tx1"/>
              </a:solidFill>
              <a:latin typeface="Cooper Std Black" pitchFamily="18" charset="0"/>
              <a:ea typeface="微软雅黑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187624" y="1052736"/>
            <a:ext cx="1728192" cy="7920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latin typeface="Cooper Std Black" pitchFamily="18" charset="0"/>
                <a:ea typeface="微软雅黑" pitchFamily="34" charset="-122"/>
              </a:rPr>
              <a:t>hypoxia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3203848" y="1052736"/>
            <a:ext cx="1800200" cy="79208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latin typeface="Cooper Std Black" pitchFamily="18" charset="0"/>
                <a:ea typeface="微软雅黑" pitchFamily="34" charset="-122"/>
              </a:rPr>
              <a:t>ischemia</a:t>
            </a:r>
            <a:endParaRPr lang="zh-CN" altLang="en-US" dirty="0"/>
          </a:p>
        </p:txBody>
      </p:sp>
      <p:sp>
        <p:nvSpPr>
          <p:cNvPr id="8" name="下箭头 7"/>
          <p:cNvSpPr/>
          <p:nvPr/>
        </p:nvSpPr>
        <p:spPr>
          <a:xfrm>
            <a:off x="2771800" y="1772816"/>
            <a:ext cx="432048" cy="50405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1907704" y="2348880"/>
            <a:ext cx="2160240" cy="86409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err="1" smtClean="0">
                <a:latin typeface="Cooper Std Black" pitchFamily="18" charset="0"/>
                <a:ea typeface="微软雅黑" pitchFamily="34" charset="-122"/>
              </a:rPr>
              <a:t>Neurocyte</a:t>
            </a:r>
            <a:r>
              <a:rPr lang="en-US" altLang="zh-CN" b="1" dirty="0" smtClean="0">
                <a:latin typeface="Cooper Std Black" pitchFamily="18" charset="0"/>
                <a:ea typeface="微软雅黑" pitchFamily="34" charset="-122"/>
              </a:rPr>
              <a:t> </a:t>
            </a:r>
            <a:endParaRPr lang="en-US" altLang="zh-CN" b="1" dirty="0">
              <a:latin typeface="Cooper Std Black" pitchFamily="18" charset="0"/>
              <a:ea typeface="微软雅黑" pitchFamily="34" charset="-122"/>
            </a:endParaRPr>
          </a:p>
        </p:txBody>
      </p:sp>
      <p:sp>
        <p:nvSpPr>
          <p:cNvPr id="11" name="下箭头 10"/>
          <p:cNvSpPr/>
          <p:nvPr/>
        </p:nvSpPr>
        <p:spPr>
          <a:xfrm>
            <a:off x="2843808" y="3356992"/>
            <a:ext cx="432048" cy="216024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 descr="未命名文件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5589240"/>
            <a:ext cx="962025" cy="92392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3779912" y="4365104"/>
            <a:ext cx="1944216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Cooper Std Black" pitchFamily="18" charset="0"/>
              </a:rPr>
              <a:t>inflammatory </a:t>
            </a:r>
            <a:r>
              <a:rPr lang="en-US" altLang="zh-CN" dirty="0" smtClean="0">
                <a:latin typeface="Cooper Std Black" pitchFamily="18" charset="0"/>
              </a:rPr>
              <a:t>response</a:t>
            </a:r>
            <a:r>
              <a:rPr lang="zh-CN" altLang="en-US" b="1" dirty="0" smtClean="0">
                <a:solidFill>
                  <a:srgbClr val="FF0000"/>
                </a:solidFill>
                <a:latin typeface="Cooper Std Black" pitchFamily="18" charset="0"/>
              </a:rPr>
              <a:t>↑↑</a:t>
            </a:r>
            <a:endParaRPr lang="zh-CN" altLang="en-US" b="1" dirty="0">
              <a:solidFill>
                <a:srgbClr val="FF0000"/>
              </a:solidFill>
              <a:latin typeface="Cooper Std Black" pitchFamily="18" charset="0"/>
            </a:endParaRPr>
          </a:p>
        </p:txBody>
      </p:sp>
      <p:sp>
        <p:nvSpPr>
          <p:cNvPr id="16" name="右箭头 15"/>
          <p:cNvSpPr/>
          <p:nvPr/>
        </p:nvSpPr>
        <p:spPr>
          <a:xfrm>
            <a:off x="5724128" y="4581128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右箭头 16"/>
          <p:cNvSpPr/>
          <p:nvPr/>
        </p:nvSpPr>
        <p:spPr>
          <a:xfrm>
            <a:off x="3203848" y="4581128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156176" y="4365104"/>
            <a:ext cx="2520280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2000" b="1" dirty="0" smtClean="0">
                <a:latin typeface="Cooper Std Black" pitchFamily="18" charset="0"/>
              </a:rPr>
              <a:t>AIF</a:t>
            </a:r>
            <a:r>
              <a:rPr lang="zh-CN" altLang="en-US" sz="2000" b="1" dirty="0" smtClean="0">
                <a:solidFill>
                  <a:srgbClr val="FF0000"/>
                </a:solidFill>
                <a:latin typeface="Cooper Std Black" pitchFamily="18" charset="0"/>
              </a:rPr>
              <a:t>↑</a:t>
            </a:r>
            <a:endParaRPr lang="zh-CN" altLang="en-US" sz="2000" b="1" dirty="0" smtClean="0">
              <a:latin typeface="Cooper Std Black" pitchFamily="18" charset="0"/>
            </a:endParaRPr>
          </a:p>
          <a:p>
            <a:pPr algn="ctr"/>
            <a:r>
              <a:rPr lang="en-US" altLang="zh-CN" sz="2000" b="1" dirty="0" err="1" smtClean="0">
                <a:latin typeface="Cooper Std Black" pitchFamily="18" charset="0"/>
              </a:rPr>
              <a:t>Cytochrome</a:t>
            </a:r>
            <a:r>
              <a:rPr lang="en-US" altLang="zh-CN" sz="2000" b="1" dirty="0" smtClean="0">
                <a:latin typeface="Cooper Std Black" pitchFamily="18" charset="0"/>
              </a:rPr>
              <a:t> C</a:t>
            </a:r>
            <a:r>
              <a:rPr lang="zh-CN" altLang="en-US" sz="2000" b="1" dirty="0" smtClean="0">
                <a:solidFill>
                  <a:srgbClr val="FF0000"/>
                </a:solidFill>
                <a:latin typeface="Cooper Std Black" pitchFamily="18" charset="0"/>
              </a:rPr>
              <a:t> ↑</a:t>
            </a:r>
            <a:endParaRPr lang="en-US" altLang="zh-CN" sz="2000" b="1" dirty="0" smtClean="0">
              <a:latin typeface="Cooper Std Black" pitchFamily="18" charset="0"/>
            </a:endParaRPr>
          </a:p>
        </p:txBody>
      </p:sp>
      <p:sp>
        <p:nvSpPr>
          <p:cNvPr id="20" name="上箭头 19"/>
          <p:cNvSpPr/>
          <p:nvPr/>
        </p:nvSpPr>
        <p:spPr>
          <a:xfrm>
            <a:off x="7236296" y="4005064"/>
            <a:ext cx="144016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十角星 22"/>
          <p:cNvSpPr/>
          <p:nvPr/>
        </p:nvSpPr>
        <p:spPr>
          <a:xfrm>
            <a:off x="5868144" y="1988840"/>
            <a:ext cx="3024336" cy="1944216"/>
          </a:xfrm>
          <a:prstGeom prst="star10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 err="1">
                <a:latin typeface="Cooper Std Black" pitchFamily="18" charset="0"/>
              </a:rPr>
              <a:t>Caspase</a:t>
            </a:r>
            <a:r>
              <a:rPr lang="en-US" altLang="zh-CN" sz="2000" b="1" dirty="0">
                <a:latin typeface="Cooper Std Black" pitchFamily="18" charset="0"/>
              </a:rPr>
              <a:t>-(in)dependent execution </a:t>
            </a:r>
            <a:r>
              <a:rPr lang="en-US" altLang="zh-CN" sz="2000" b="1" dirty="0" smtClean="0">
                <a:latin typeface="Cooper Std Black" pitchFamily="18" charset="0"/>
              </a:rPr>
              <a:t>pathways</a:t>
            </a:r>
            <a:r>
              <a:rPr lang="zh-CN" altLang="en-US" sz="2000" b="1" dirty="0" smtClean="0">
                <a:solidFill>
                  <a:srgbClr val="FF0000"/>
                </a:solidFill>
                <a:latin typeface="Cooper Std Black" pitchFamily="18" charset="0"/>
              </a:rPr>
              <a:t> ↑</a:t>
            </a:r>
            <a:endParaRPr lang="zh-CN" altLang="en-US" sz="2000" b="1" dirty="0">
              <a:latin typeface="Cooper Std Black" pitchFamily="18" charset="0"/>
            </a:endParaRPr>
          </a:p>
          <a:p>
            <a:pPr algn="ctr"/>
            <a:endParaRPr lang="zh-CN" altLang="en-US" dirty="0"/>
          </a:p>
        </p:txBody>
      </p:sp>
      <p:sp>
        <p:nvSpPr>
          <p:cNvPr id="24" name="左箭头 23"/>
          <p:cNvSpPr/>
          <p:nvPr/>
        </p:nvSpPr>
        <p:spPr>
          <a:xfrm>
            <a:off x="3347864" y="3501008"/>
            <a:ext cx="2808312" cy="144016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advTm="7377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043608" y="44624"/>
            <a:ext cx="6696744" cy="8367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0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Diagnosis &amp; Prevention </a:t>
            </a:r>
            <a:endParaRPr lang="zh-CN" altLang="en-US" sz="4000" b="1" dirty="0">
              <a:solidFill>
                <a:schemeClr val="tx1"/>
              </a:solidFill>
              <a:latin typeface="Cooper Std Black" pitchFamily="18" charset="0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196752"/>
            <a:ext cx="46085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Cooper Std Black" pitchFamily="18" charset="0"/>
              </a:rPr>
              <a:t>· Ultrasound</a:t>
            </a:r>
          </a:p>
          <a:p>
            <a:endParaRPr lang="en-US" altLang="zh-CN" sz="2800" b="1" dirty="0" smtClean="0">
              <a:latin typeface="Cooper Std Black" pitchFamily="18" charset="0"/>
            </a:endParaRPr>
          </a:p>
          <a:p>
            <a:r>
              <a:rPr lang="en-US" altLang="zh-CN" sz="2800" b="1" dirty="0" smtClean="0">
                <a:latin typeface="Cooper Std Black" pitchFamily="18" charset="0"/>
              </a:rPr>
              <a:t>· Doppler </a:t>
            </a:r>
            <a:r>
              <a:rPr lang="en-US" altLang="zh-CN" sz="2800" b="1" dirty="0" err="1" smtClean="0">
                <a:latin typeface="Cooper Std Black" pitchFamily="18" charset="0"/>
              </a:rPr>
              <a:t>Sonography</a:t>
            </a:r>
            <a:endParaRPr lang="en-US" altLang="zh-CN" sz="2800" b="1" dirty="0" smtClean="0">
              <a:latin typeface="Cooper Std Black" pitchFamily="18" charset="0"/>
            </a:endParaRPr>
          </a:p>
          <a:p>
            <a:endParaRPr lang="en-US" altLang="zh-CN" sz="2800" b="1" dirty="0" smtClean="0">
              <a:latin typeface="Cooper Std Black" pitchFamily="18" charset="0"/>
            </a:endParaRPr>
          </a:p>
          <a:p>
            <a:r>
              <a:rPr lang="en-US" altLang="zh-CN" sz="2800" b="1" dirty="0" smtClean="0">
                <a:latin typeface="Cooper Std Black" pitchFamily="18" charset="0"/>
              </a:rPr>
              <a:t>· CT scan</a:t>
            </a:r>
          </a:p>
          <a:p>
            <a:endParaRPr lang="en-US" altLang="zh-CN" sz="2800" b="1" dirty="0" smtClean="0">
              <a:latin typeface="Cooper Std Black" pitchFamily="18" charset="0"/>
            </a:endParaRPr>
          </a:p>
          <a:p>
            <a:r>
              <a:rPr lang="en-US" altLang="zh-CN" sz="2800" b="1" dirty="0" smtClean="0">
                <a:latin typeface="Cooper Std Black" pitchFamily="18" charset="0"/>
              </a:rPr>
              <a:t>· </a:t>
            </a:r>
            <a:r>
              <a:rPr lang="en-US" altLang="zh-CN" sz="2800" b="1" dirty="0" smtClean="0">
                <a:latin typeface="Cooper Std Black" pitchFamily="18" charset="0"/>
              </a:rPr>
              <a:t>MRI</a:t>
            </a:r>
            <a:endParaRPr lang="zh-CN" altLang="en-US" sz="2800" b="1" dirty="0">
              <a:latin typeface="Cooper Std Black" pitchFamily="18" charset="0"/>
            </a:endParaRPr>
          </a:p>
        </p:txBody>
      </p:sp>
      <p:sp>
        <p:nvSpPr>
          <p:cNvPr id="6" name="圆角矩形 5"/>
          <p:cNvSpPr/>
          <p:nvPr/>
        </p:nvSpPr>
        <p:spPr>
          <a:xfrm rot="20683728">
            <a:off x="833917" y="1980539"/>
            <a:ext cx="5891991" cy="1384753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 smtClean="0">
                <a:solidFill>
                  <a:schemeClr val="bg1"/>
                </a:solidFill>
                <a:latin typeface="Cooper Std Black" pitchFamily="18" charset="0"/>
                <a:ea typeface="微软雅黑" pitchFamily="34" charset="-122"/>
              </a:rPr>
              <a:t>Always delayed</a:t>
            </a:r>
            <a:endParaRPr lang="zh-CN" altLang="en-US" sz="4000" b="1" dirty="0">
              <a:solidFill>
                <a:schemeClr val="bg1"/>
              </a:solidFill>
              <a:latin typeface="Cooper Std Black" pitchFamily="18" charset="0"/>
              <a:ea typeface="微软雅黑" pitchFamily="34" charset="-122"/>
            </a:endParaRPr>
          </a:p>
        </p:txBody>
      </p:sp>
      <p:sp>
        <p:nvSpPr>
          <p:cNvPr id="8" name="流程图: 过程 7"/>
          <p:cNvSpPr/>
          <p:nvPr/>
        </p:nvSpPr>
        <p:spPr>
          <a:xfrm>
            <a:off x="683568" y="980728"/>
            <a:ext cx="8100392" cy="5877272"/>
          </a:xfrm>
          <a:prstGeom prst="flowChartProcess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0" name="图示 9"/>
          <p:cNvGraphicFramePr/>
          <p:nvPr/>
        </p:nvGraphicFramePr>
        <p:xfrm>
          <a:off x="251520" y="980728"/>
          <a:ext cx="8244408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图片 10" descr="fetu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275856" y="3140968"/>
            <a:ext cx="1080120" cy="10801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图片 11" descr="baby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788023" y="1844824"/>
            <a:ext cx="2434297" cy="1517150"/>
          </a:xfrm>
          <a:prstGeom prst="ellipse">
            <a:avLst/>
          </a:prstGeom>
          <a:ln w="635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图片 12" descr="images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flipH="1">
            <a:off x="2051720" y="4149080"/>
            <a:ext cx="956344" cy="6480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custDataLst>
      <p:tags r:id="rId1"/>
    </p:custDataLst>
  </p:cSld>
  <p:clrMapOvr>
    <a:masterClrMapping/>
  </p:clrMapOvr>
  <p:transition advTm="624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 animBg="1"/>
      <p:bldGraphic spid="10" grpId="1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043608" y="44624"/>
            <a:ext cx="6192688" cy="83671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4800" b="1" dirty="0" smtClean="0">
                <a:solidFill>
                  <a:schemeClr val="tx1"/>
                </a:solidFill>
                <a:latin typeface="Cooper Std Black" pitchFamily="18" charset="0"/>
                <a:ea typeface="微软雅黑" pitchFamily="34" charset="-122"/>
              </a:rPr>
              <a:t>Treatment</a:t>
            </a:r>
            <a:r>
              <a:rPr lang="en-US" altLang="zh-CN" sz="40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endParaRPr lang="zh-CN" altLang="en-US" sz="40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1052736"/>
            <a:ext cx="78123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Cooper Std Black" pitchFamily="18" charset="0"/>
              </a:rPr>
              <a:t>·   Improve neuronal environment</a:t>
            </a:r>
            <a:r>
              <a:rPr lang="en-US" altLang="zh-CN" sz="1000" b="1" dirty="0" smtClean="0">
                <a:latin typeface="Cooper Std Black" pitchFamily="18" charset="0"/>
              </a:rPr>
              <a:t>[5]</a:t>
            </a:r>
            <a:endParaRPr lang="en-US" altLang="zh-CN" sz="2400" b="1" dirty="0" smtClean="0">
              <a:latin typeface="Cooper Std Black" pitchFamily="18" charset="0"/>
            </a:endParaRPr>
          </a:p>
          <a:p>
            <a:endParaRPr lang="en-US" altLang="zh-CN" sz="2400" b="1" dirty="0">
              <a:latin typeface="Cooper Std Black" pitchFamily="18" charset="0"/>
            </a:endParaRPr>
          </a:p>
          <a:p>
            <a:r>
              <a:rPr lang="en-US" altLang="zh-CN" sz="2400" b="1" dirty="0" smtClean="0">
                <a:latin typeface="Cooper Std Black" pitchFamily="18" charset="0"/>
              </a:rPr>
              <a:t>    Enhance the growth of </a:t>
            </a:r>
          </a:p>
          <a:p>
            <a:r>
              <a:rPr lang="en-US" altLang="zh-CN" sz="2400" b="1" dirty="0" smtClean="0">
                <a:latin typeface="Cooper Std Black" pitchFamily="18" charset="0"/>
              </a:rPr>
              <a:t>     axons </a:t>
            </a:r>
          </a:p>
          <a:p>
            <a:r>
              <a:rPr lang="en-US" altLang="zh-CN" sz="2400" b="1" dirty="0" smtClean="0">
                <a:latin typeface="Cooper Std Black" pitchFamily="18" charset="0"/>
              </a:rPr>
              <a:t>     </a:t>
            </a:r>
            <a:r>
              <a:rPr lang="en-US" altLang="zh-CN" sz="2400" b="1" dirty="0" err="1" smtClean="0">
                <a:latin typeface="Cooper Std Black" pitchFamily="18" charset="0"/>
              </a:rPr>
              <a:t>dentrites</a:t>
            </a:r>
            <a:r>
              <a:rPr lang="en-US" altLang="zh-CN" sz="2400" b="1" dirty="0" smtClean="0">
                <a:latin typeface="Cooper Std Black" pitchFamily="18" charset="0"/>
              </a:rPr>
              <a:t> </a:t>
            </a:r>
          </a:p>
          <a:p>
            <a:r>
              <a:rPr lang="en-US" altLang="zh-CN" sz="2400" b="1" dirty="0" smtClean="0">
                <a:latin typeface="Cooper Std Black" pitchFamily="18" charset="0"/>
              </a:rPr>
              <a:t>     </a:t>
            </a:r>
            <a:r>
              <a:rPr lang="en-US" altLang="zh-CN" sz="2400" b="1" dirty="0" err="1" smtClean="0">
                <a:latin typeface="Cooper Std Black" pitchFamily="18" charset="0"/>
              </a:rPr>
              <a:t>synaptogenesis</a:t>
            </a:r>
            <a:endParaRPr lang="en-US" altLang="zh-CN" sz="2400" b="1" dirty="0" smtClean="0">
              <a:latin typeface="Cooper Std Black" pitchFamily="18" charset="0"/>
            </a:endParaRPr>
          </a:p>
          <a:p>
            <a:r>
              <a:rPr lang="en-US" altLang="zh-CN" sz="2400" b="1" dirty="0" smtClean="0">
                <a:latin typeface="Cooper Std Black" pitchFamily="18" charset="0"/>
              </a:rPr>
              <a:t>     </a:t>
            </a:r>
            <a:r>
              <a:rPr lang="en-US" altLang="zh-CN" sz="2400" b="1" dirty="0" err="1" smtClean="0">
                <a:latin typeface="Cooper Std Black" pitchFamily="18" charset="0"/>
              </a:rPr>
              <a:t>myelination</a:t>
            </a:r>
            <a:endParaRPr lang="en-US" altLang="zh-CN" sz="2400" b="1" dirty="0" smtClean="0">
              <a:latin typeface="Cooper Std Black" pitchFamily="18" charset="0"/>
            </a:endParaRPr>
          </a:p>
          <a:p>
            <a:r>
              <a:rPr lang="en-US" altLang="zh-CN" sz="2400" b="1" dirty="0" smtClean="0">
                <a:latin typeface="Cooper Std Black" pitchFamily="18" charset="0"/>
              </a:rPr>
              <a:t>     </a:t>
            </a:r>
          </a:p>
          <a:p>
            <a:r>
              <a:rPr lang="en-US" altLang="zh-CN" sz="2400" b="1" dirty="0" smtClean="0">
                <a:latin typeface="Cooper Std Black" pitchFamily="18" charset="0"/>
              </a:rPr>
              <a:t>    </a:t>
            </a:r>
            <a:r>
              <a:rPr lang="en-US" altLang="zh-CN" sz="2400" b="1" dirty="0" err="1" smtClean="0">
                <a:latin typeface="Cooper Std Black" pitchFamily="18" charset="0"/>
              </a:rPr>
              <a:t>Neurotrophins</a:t>
            </a:r>
            <a:r>
              <a:rPr lang="en-US" altLang="zh-CN" sz="2400" b="1" dirty="0" smtClean="0">
                <a:latin typeface="Cooper Std Black" pitchFamily="18" charset="0"/>
              </a:rPr>
              <a:t> </a:t>
            </a:r>
          </a:p>
          <a:p>
            <a:r>
              <a:rPr lang="en-US" altLang="zh-CN" sz="2400" b="1" dirty="0" smtClean="0">
                <a:latin typeface="Cooper Std Black" pitchFamily="18" charset="0"/>
              </a:rPr>
              <a:t>                                  BBB</a:t>
            </a:r>
            <a:r>
              <a:rPr lang="zh-CN" altLang="en-US" sz="2400" b="1" dirty="0" smtClean="0">
                <a:solidFill>
                  <a:srgbClr val="FF0000"/>
                </a:solidFill>
                <a:latin typeface="Cooper Std Black" pitchFamily="18" charset="0"/>
              </a:rPr>
              <a:t> √</a:t>
            </a:r>
            <a:r>
              <a:rPr lang="en-US" altLang="zh-CN" sz="2400" b="1" dirty="0" smtClean="0">
                <a:latin typeface="Cooper Std Black" pitchFamily="18" charset="0"/>
              </a:rPr>
              <a:t> </a:t>
            </a:r>
          </a:p>
          <a:p>
            <a:r>
              <a:rPr lang="en-US" altLang="zh-CN" sz="2400" b="1" dirty="0" smtClean="0">
                <a:latin typeface="Cooper Std Black" pitchFamily="18" charset="0"/>
              </a:rPr>
              <a:t>    growth factors</a:t>
            </a:r>
          </a:p>
          <a:p>
            <a:r>
              <a:rPr lang="en-US" altLang="zh-CN" sz="2400" b="1" dirty="0" smtClean="0">
                <a:latin typeface="Cooper Std Black" pitchFamily="18" charset="0"/>
              </a:rPr>
              <a:t> </a:t>
            </a:r>
          </a:p>
          <a:p>
            <a:r>
              <a:rPr lang="en-US" altLang="zh-CN" sz="2400" b="1" dirty="0" smtClean="0">
                <a:latin typeface="Cooper Std Black" pitchFamily="18" charset="0"/>
              </a:rPr>
              <a:t>    Transplantation of neuron</a:t>
            </a:r>
          </a:p>
          <a:p>
            <a:r>
              <a:rPr lang="en-US" altLang="zh-CN" sz="2400" b="1" dirty="0" smtClean="0">
                <a:latin typeface="Cooper Std Black" pitchFamily="18" charset="0"/>
              </a:rPr>
              <a:t>    …</a:t>
            </a:r>
            <a:endParaRPr lang="en-US" altLang="zh-CN" sz="2400" b="1" dirty="0">
              <a:latin typeface="Cooper Std Black" pitchFamily="18" charset="0"/>
            </a:endParaRPr>
          </a:p>
          <a:p>
            <a:r>
              <a:rPr lang="en-US" altLang="zh-CN" sz="2400" dirty="0" smtClean="0"/>
              <a:t>       </a:t>
            </a:r>
            <a:endParaRPr lang="en-US" altLang="zh-CN" sz="2400" b="1" dirty="0">
              <a:latin typeface="Cooper Std Black" pitchFamily="18" charset="0"/>
            </a:endParaRPr>
          </a:p>
        </p:txBody>
      </p:sp>
      <p:pic>
        <p:nvPicPr>
          <p:cNvPr id="9" name="图片 8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5301208"/>
            <a:ext cx="546348" cy="546348"/>
          </a:xfrm>
          <a:prstGeom prst="rect">
            <a:avLst/>
          </a:prstGeom>
        </p:spPr>
      </p:pic>
      <p:pic>
        <p:nvPicPr>
          <p:cNvPr id="11" name="图片 10" descr="BBB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389881">
            <a:off x="5593973" y="2108324"/>
            <a:ext cx="3251622" cy="2183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下箭头 12"/>
          <p:cNvSpPr/>
          <p:nvPr/>
        </p:nvSpPr>
        <p:spPr>
          <a:xfrm>
            <a:off x="3419872" y="1484784"/>
            <a:ext cx="432048" cy="432048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右中括号 13"/>
          <p:cNvSpPr/>
          <p:nvPr/>
        </p:nvSpPr>
        <p:spPr>
          <a:xfrm>
            <a:off x="4355976" y="4221088"/>
            <a:ext cx="72008" cy="72008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图片 14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4293096"/>
            <a:ext cx="546348" cy="546348"/>
          </a:xfrm>
          <a:prstGeom prst="rect">
            <a:avLst/>
          </a:prstGeom>
        </p:spPr>
      </p:pic>
    </p:spTree>
  </p:cSld>
  <p:clrMapOvr>
    <a:masterClrMapping/>
  </p:clrMapOvr>
  <p:transition advTm="1369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764704"/>
            <a:ext cx="784887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altLang="zh-CN" dirty="0" smtClean="0">
                <a:latin typeface="Cooper Std Black" pitchFamily="18" charset="0"/>
              </a:rPr>
              <a:t>1.  </a:t>
            </a:r>
            <a:r>
              <a:rPr lang="en-US" altLang="zh-CN" dirty="0" err="1" smtClean="0">
                <a:latin typeface="Cooper Std Black" pitchFamily="18" charset="0"/>
              </a:rPr>
              <a:t>Sehgal</a:t>
            </a:r>
            <a:r>
              <a:rPr lang="en-US" altLang="zh-CN" dirty="0">
                <a:latin typeface="Cooper Std Black" pitchFamily="18" charset="0"/>
              </a:rPr>
              <a:t>, A. (2011). </a:t>
            </a:r>
            <a:r>
              <a:rPr lang="en-US" altLang="zh-CN" dirty="0" err="1">
                <a:latin typeface="Cooper Std Black" pitchFamily="18" charset="0"/>
              </a:rPr>
              <a:t>Perinatal</a:t>
            </a:r>
            <a:r>
              <a:rPr lang="en-US" altLang="zh-CN" dirty="0">
                <a:latin typeface="Cooper Std Black" pitchFamily="18" charset="0"/>
              </a:rPr>
              <a:t> Stroke: a case-based review. European Journal </a:t>
            </a:r>
            <a:r>
              <a:rPr lang="en-US" altLang="zh-CN" dirty="0" smtClean="0">
                <a:latin typeface="Cooper Std Black" pitchFamily="18" charset="0"/>
              </a:rPr>
              <a:t>of Pediatrics</a:t>
            </a:r>
          </a:p>
          <a:p>
            <a:pPr marL="342900" indent="-342900">
              <a:buAutoNum type="arabicPeriod" startAt="2"/>
            </a:pPr>
            <a:r>
              <a:rPr lang="en-US" altLang="zh-CN" dirty="0" err="1" smtClean="0">
                <a:latin typeface="Cooper Std Black" pitchFamily="18" charset="0"/>
              </a:rPr>
              <a:t>Chauvier</a:t>
            </a:r>
            <a:r>
              <a:rPr lang="en-US" altLang="zh-CN" dirty="0">
                <a:latin typeface="Cooper Std Black" pitchFamily="18" charset="0"/>
              </a:rPr>
              <a:t>, D., </a:t>
            </a:r>
            <a:r>
              <a:rPr lang="en-US" altLang="zh-CN" dirty="0" err="1">
                <a:latin typeface="Cooper Std Black" pitchFamily="18" charset="0"/>
              </a:rPr>
              <a:t>Renolleau</a:t>
            </a:r>
            <a:r>
              <a:rPr lang="en-US" altLang="zh-CN" dirty="0">
                <a:latin typeface="Cooper Std Black" pitchFamily="18" charset="0"/>
              </a:rPr>
              <a:t>, S., </a:t>
            </a:r>
            <a:r>
              <a:rPr lang="en-US" altLang="zh-CN" dirty="0" err="1">
                <a:latin typeface="Cooper Std Black" pitchFamily="18" charset="0"/>
              </a:rPr>
              <a:t>Holifanjaniaina</a:t>
            </a:r>
            <a:r>
              <a:rPr lang="en-US" altLang="zh-CN" dirty="0">
                <a:latin typeface="Cooper Std Black" pitchFamily="18" charset="0"/>
              </a:rPr>
              <a:t>, S., </a:t>
            </a:r>
            <a:r>
              <a:rPr lang="en-US" altLang="zh-CN" dirty="0" err="1">
                <a:latin typeface="Cooper Std Black" pitchFamily="18" charset="0"/>
              </a:rPr>
              <a:t>Ankri</a:t>
            </a:r>
            <a:r>
              <a:rPr lang="en-US" altLang="zh-CN" dirty="0">
                <a:latin typeface="Cooper Std Black" pitchFamily="18" charset="0"/>
              </a:rPr>
              <a:t>, S., </a:t>
            </a:r>
            <a:r>
              <a:rPr lang="en-US" altLang="zh-CN" dirty="0" err="1">
                <a:latin typeface="Cooper Std Black" pitchFamily="18" charset="0"/>
              </a:rPr>
              <a:t>Bezault</a:t>
            </a:r>
            <a:r>
              <a:rPr lang="en-US" altLang="zh-CN" dirty="0">
                <a:latin typeface="Cooper Std Black" pitchFamily="18" charset="0"/>
              </a:rPr>
              <a:t>, M., </a:t>
            </a:r>
            <a:r>
              <a:rPr lang="en-US" altLang="zh-CN" dirty="0" err="1">
                <a:latin typeface="Cooper Std Black" pitchFamily="18" charset="0"/>
              </a:rPr>
              <a:t>Schwendimann</a:t>
            </a:r>
            <a:r>
              <a:rPr lang="en-US" altLang="zh-CN" dirty="0">
                <a:latin typeface="Cooper Std Black" pitchFamily="18" charset="0"/>
              </a:rPr>
              <a:t>, L., et al. (2011). Targeting neonatal ischemic brain injury with a </a:t>
            </a:r>
            <a:r>
              <a:rPr lang="en-US" altLang="zh-CN" dirty="0" err="1">
                <a:latin typeface="Cooper Std Black" pitchFamily="18" charset="0"/>
              </a:rPr>
              <a:t>pentapeptide</a:t>
            </a:r>
            <a:r>
              <a:rPr lang="en-US" altLang="zh-CN" dirty="0">
                <a:latin typeface="Cooper Std Black" pitchFamily="18" charset="0"/>
              </a:rPr>
              <a:t>-based irreversible </a:t>
            </a:r>
            <a:r>
              <a:rPr lang="en-US" altLang="zh-CN" dirty="0" err="1">
                <a:latin typeface="Cooper Std Black" pitchFamily="18" charset="0"/>
              </a:rPr>
              <a:t>caspase</a:t>
            </a:r>
            <a:r>
              <a:rPr lang="en-US" altLang="zh-CN" dirty="0">
                <a:latin typeface="Cooper Std Black" pitchFamily="18" charset="0"/>
              </a:rPr>
              <a:t> </a:t>
            </a:r>
            <a:r>
              <a:rPr lang="en-US" altLang="zh-CN" dirty="0" err="1">
                <a:latin typeface="Cooper Std Black" pitchFamily="18" charset="0"/>
              </a:rPr>
              <a:t>inhibitor.Cell</a:t>
            </a:r>
            <a:r>
              <a:rPr lang="en-US" altLang="zh-CN" dirty="0">
                <a:latin typeface="Cooper Std Black" pitchFamily="18" charset="0"/>
              </a:rPr>
              <a:t> Death &amp; Disease, 2, </a:t>
            </a:r>
            <a:r>
              <a:rPr lang="en-US" altLang="zh-CN" dirty="0" smtClean="0">
                <a:latin typeface="Cooper Std Black" pitchFamily="18" charset="0"/>
              </a:rPr>
              <a:t>203</a:t>
            </a:r>
          </a:p>
          <a:p>
            <a:pPr marL="342900" indent="-342900">
              <a:buFontTx/>
              <a:buAutoNum type="arabicPeriod" startAt="2"/>
            </a:pPr>
            <a:r>
              <a:rPr lang="en-US" altLang="zh-CN" dirty="0" smtClean="0">
                <a:latin typeface="Cooper Std Black" pitchFamily="18" charset="0"/>
              </a:rPr>
              <a:t>Chabrier S, </a:t>
            </a:r>
            <a:r>
              <a:rPr lang="en-US" altLang="zh-CN" dirty="0" err="1" smtClean="0">
                <a:latin typeface="Cooper Std Black" pitchFamily="18" charset="0"/>
              </a:rPr>
              <a:t>Husson</a:t>
            </a:r>
            <a:r>
              <a:rPr lang="en-US" altLang="zh-CN" dirty="0" smtClean="0">
                <a:latin typeface="Cooper Std Black" pitchFamily="18" charset="0"/>
              </a:rPr>
              <a:t> B, </a:t>
            </a:r>
            <a:r>
              <a:rPr lang="en-US" altLang="zh-CN" dirty="0" err="1" smtClean="0">
                <a:latin typeface="Cooper Std Black" pitchFamily="18" charset="0"/>
              </a:rPr>
              <a:t>Dinomais</a:t>
            </a:r>
            <a:r>
              <a:rPr lang="en-US" altLang="zh-CN" dirty="0" smtClean="0">
                <a:latin typeface="Cooper Std Black" pitchFamily="18" charset="0"/>
              </a:rPr>
              <a:t> M, Landrieu P, Nguyen The </a:t>
            </a:r>
            <a:r>
              <a:rPr lang="en-US" altLang="zh-CN" dirty="0" err="1" smtClean="0">
                <a:latin typeface="Cooper Std Black" pitchFamily="18" charset="0"/>
              </a:rPr>
              <a:t>Tich</a:t>
            </a:r>
            <a:r>
              <a:rPr lang="en-US" altLang="zh-CN" dirty="0" smtClean="0">
                <a:latin typeface="Cooper Std Black" pitchFamily="18" charset="0"/>
              </a:rPr>
              <a:t> S. New insights (and new interrogations) in </a:t>
            </a:r>
            <a:r>
              <a:rPr lang="en-US" altLang="zh-CN" dirty="0" err="1" smtClean="0">
                <a:latin typeface="Cooper Std Black" pitchFamily="18" charset="0"/>
              </a:rPr>
              <a:t>perinatal</a:t>
            </a:r>
            <a:r>
              <a:rPr lang="en-US" altLang="zh-CN" dirty="0" smtClean="0">
                <a:latin typeface="Cooper Std Black" pitchFamily="18" charset="0"/>
              </a:rPr>
              <a:t> arterial ischemic stroke. </a:t>
            </a:r>
            <a:r>
              <a:rPr lang="en-US" altLang="zh-CN" dirty="0" err="1" smtClean="0">
                <a:latin typeface="Cooper Std Black" pitchFamily="18" charset="0"/>
              </a:rPr>
              <a:t>Thromb</a:t>
            </a:r>
            <a:r>
              <a:rPr lang="en-US" altLang="zh-CN" dirty="0" smtClean="0">
                <a:latin typeface="Cooper Std Black" pitchFamily="18" charset="0"/>
              </a:rPr>
              <a:t> Res. 2011 Jan;127(1):13-22. </a:t>
            </a:r>
            <a:r>
              <a:rPr lang="en-US" altLang="zh-CN" dirty="0" err="1" smtClean="0">
                <a:latin typeface="Cooper Std Black" pitchFamily="18" charset="0"/>
              </a:rPr>
              <a:t>doi</a:t>
            </a:r>
            <a:r>
              <a:rPr lang="en-US" altLang="zh-CN" dirty="0" smtClean="0">
                <a:latin typeface="Cooper Std Black" pitchFamily="18" charset="0"/>
              </a:rPr>
              <a:t>: 10.1016/j.thromres.2010.10.003. </a:t>
            </a:r>
            <a:r>
              <a:rPr lang="en-US" altLang="zh-CN" dirty="0" err="1" smtClean="0">
                <a:latin typeface="Cooper Std Black" pitchFamily="18" charset="0"/>
              </a:rPr>
              <a:t>Epub</a:t>
            </a:r>
            <a:r>
              <a:rPr lang="en-US" altLang="zh-CN" dirty="0" smtClean="0">
                <a:latin typeface="Cooper Std Black" pitchFamily="18" charset="0"/>
              </a:rPr>
              <a:t> 2010 Nov 4.</a:t>
            </a:r>
          </a:p>
          <a:p>
            <a:pPr marL="342900" indent="-342900">
              <a:buFontTx/>
              <a:buAutoNum type="arabicPeriod" startAt="2"/>
            </a:pPr>
            <a:r>
              <a:rPr lang="en-US" altLang="zh-CN" dirty="0" smtClean="0">
                <a:latin typeface="Cooper Std Black" pitchFamily="18" charset="0"/>
              </a:rPr>
              <a:t>van </a:t>
            </a:r>
            <a:r>
              <a:rPr lang="en-US" altLang="zh-CN" dirty="0" err="1" smtClean="0">
                <a:latin typeface="Cooper Std Black" pitchFamily="18" charset="0"/>
              </a:rPr>
              <a:t>der</a:t>
            </a:r>
            <a:r>
              <a:rPr lang="en-US" altLang="zh-CN" dirty="0" smtClean="0">
                <a:latin typeface="Cooper Std Black" pitchFamily="18" charset="0"/>
              </a:rPr>
              <a:t> </a:t>
            </a:r>
            <a:r>
              <a:rPr lang="en-US" altLang="zh-CN" dirty="0" err="1" smtClean="0">
                <a:latin typeface="Cooper Std Black" pitchFamily="18" charset="0"/>
              </a:rPr>
              <a:t>Aa</a:t>
            </a:r>
            <a:r>
              <a:rPr lang="en-US" altLang="zh-CN" dirty="0" smtClean="0">
                <a:latin typeface="Cooper Std Black" pitchFamily="18" charset="0"/>
              </a:rPr>
              <a:t> NE, </a:t>
            </a:r>
            <a:r>
              <a:rPr lang="en-US" altLang="zh-CN" dirty="0" err="1" smtClean="0">
                <a:latin typeface="Cooper Std Black" pitchFamily="18" charset="0"/>
              </a:rPr>
              <a:t>Dudink</a:t>
            </a:r>
            <a:r>
              <a:rPr lang="en-US" altLang="zh-CN" dirty="0" smtClean="0">
                <a:latin typeface="Cooper Std Black" pitchFamily="18" charset="0"/>
              </a:rPr>
              <a:t> J, Benders MJ, </a:t>
            </a:r>
            <a:r>
              <a:rPr lang="en-US" altLang="zh-CN" dirty="0" err="1" smtClean="0">
                <a:latin typeface="Cooper Std Black" pitchFamily="18" charset="0"/>
              </a:rPr>
              <a:t>Govaert</a:t>
            </a:r>
            <a:r>
              <a:rPr lang="en-US" altLang="zh-CN" dirty="0" smtClean="0">
                <a:latin typeface="Cooper Std Black" pitchFamily="18" charset="0"/>
              </a:rPr>
              <a:t> P, van </a:t>
            </a:r>
            <a:r>
              <a:rPr lang="en-US" altLang="zh-CN" dirty="0" err="1" smtClean="0">
                <a:latin typeface="Cooper Std Black" pitchFamily="18" charset="0"/>
              </a:rPr>
              <a:t>Straaten</a:t>
            </a:r>
            <a:r>
              <a:rPr lang="en-US" altLang="zh-CN" dirty="0" smtClean="0">
                <a:latin typeface="Cooper Std Black" pitchFamily="18" charset="0"/>
              </a:rPr>
              <a:t> HL, </a:t>
            </a:r>
            <a:r>
              <a:rPr lang="en-US" altLang="zh-CN" dirty="0" err="1" smtClean="0">
                <a:latin typeface="Cooper Std Black" pitchFamily="18" charset="0"/>
              </a:rPr>
              <a:t>Porro</a:t>
            </a:r>
            <a:r>
              <a:rPr lang="en-US" altLang="zh-CN" dirty="0" smtClean="0">
                <a:latin typeface="Cooper Std Black" pitchFamily="18" charset="0"/>
              </a:rPr>
              <a:t> GL, </a:t>
            </a:r>
            <a:r>
              <a:rPr lang="en-US" altLang="zh-CN" dirty="0" err="1" smtClean="0">
                <a:latin typeface="Cooper Std Black" pitchFamily="18" charset="0"/>
              </a:rPr>
              <a:t>Groenendaal</a:t>
            </a:r>
            <a:r>
              <a:rPr lang="en-US" altLang="zh-CN" dirty="0" smtClean="0">
                <a:latin typeface="Cooper Std Black" pitchFamily="18" charset="0"/>
              </a:rPr>
              <a:t> F, de </a:t>
            </a:r>
            <a:r>
              <a:rPr lang="en-US" altLang="zh-CN" dirty="0" err="1" smtClean="0">
                <a:latin typeface="Cooper Std Black" pitchFamily="18" charset="0"/>
              </a:rPr>
              <a:t>Vries</a:t>
            </a:r>
            <a:r>
              <a:rPr lang="en-US" altLang="zh-CN" dirty="0" smtClean="0">
                <a:latin typeface="Cooper Std Black" pitchFamily="18" charset="0"/>
              </a:rPr>
              <a:t> LS.   Neonatal posterior cerebral artery stroke: clinical presentation,  MRI </a:t>
            </a:r>
            <a:r>
              <a:rPr lang="en-US" altLang="zh-CN" dirty="0" err="1" smtClean="0">
                <a:latin typeface="Cooper Std Black" pitchFamily="18" charset="0"/>
              </a:rPr>
              <a:t>ﬁndings</a:t>
            </a:r>
            <a:r>
              <a:rPr lang="en-US" altLang="zh-CN" dirty="0" smtClean="0">
                <a:latin typeface="Cooper Std Black" pitchFamily="18" charset="0"/>
              </a:rPr>
              <a:t>, and outcome  Dev Med Child Neurol. 2013 Mar;55(3):283-90. </a:t>
            </a:r>
            <a:r>
              <a:rPr lang="en-US" altLang="zh-CN" dirty="0" err="1" smtClean="0">
                <a:latin typeface="Cooper Std Black" pitchFamily="18" charset="0"/>
              </a:rPr>
              <a:t>doi</a:t>
            </a:r>
            <a:r>
              <a:rPr lang="en-US" altLang="zh-CN" dirty="0" smtClean="0">
                <a:latin typeface="Cooper Std Black" pitchFamily="18" charset="0"/>
              </a:rPr>
              <a:t>: 10.1111/dmcn.12055. </a:t>
            </a:r>
            <a:r>
              <a:rPr lang="en-US" altLang="zh-CN" dirty="0" err="1" smtClean="0">
                <a:latin typeface="Cooper Std Black" pitchFamily="18" charset="0"/>
              </a:rPr>
              <a:t>Epub</a:t>
            </a:r>
            <a:r>
              <a:rPr lang="en-US" altLang="zh-CN" dirty="0" smtClean="0">
                <a:latin typeface="Cooper Std Black" pitchFamily="18" charset="0"/>
              </a:rPr>
              <a:t> 2013 Jan 22.</a:t>
            </a:r>
          </a:p>
          <a:p>
            <a:pPr marL="342900" indent="-342900">
              <a:buFontTx/>
              <a:buAutoNum type="arabicPeriod" startAt="2"/>
            </a:pPr>
            <a:r>
              <a:rPr lang="en-US" altLang="zh-CN" dirty="0" smtClean="0">
                <a:latin typeface="Cooper Std Black" pitchFamily="18" charset="0"/>
              </a:rPr>
              <a:t>Rees, S., Harding, R., Walker, D. (2011). The biological basis of injury and </a:t>
            </a:r>
            <a:r>
              <a:rPr lang="en-US" altLang="zh-CN" dirty="0" err="1" smtClean="0">
                <a:latin typeface="Cooper Std Black" pitchFamily="18" charset="0"/>
              </a:rPr>
              <a:t>neuroprotection</a:t>
            </a:r>
            <a:r>
              <a:rPr lang="en-US" altLang="zh-CN" dirty="0" smtClean="0">
                <a:latin typeface="Cooper Std Black" pitchFamily="18" charset="0"/>
              </a:rPr>
              <a:t> in the fetal and neonatal brain. International Journal of Developmental Neuroscience, 29, 551-563.</a:t>
            </a:r>
          </a:p>
          <a:p>
            <a:pPr marL="342900" indent="-342900">
              <a:buAutoNum type="arabicPeriod" startAt="2"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11.5|16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1368</TotalTime>
  <Words>329</Words>
  <Application>Microsoft Office PowerPoint</Application>
  <PresentationFormat>全屏显示(4:3)</PresentationFormat>
  <Paragraphs>99</Paragraphs>
  <Slides>10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夏至</vt:lpstr>
      <vt:lpstr>  Neonatal Arterial Ischemic Stroke(NAIS) 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Neonatal stroke</dc:title>
  <dc:creator>微软用户</dc:creator>
  <cp:lastModifiedBy>微软用户</cp:lastModifiedBy>
  <cp:revision>77</cp:revision>
  <dcterms:created xsi:type="dcterms:W3CDTF">2013-03-12T14:18:23Z</dcterms:created>
  <dcterms:modified xsi:type="dcterms:W3CDTF">2013-03-17T14:54:11Z</dcterms:modified>
</cp:coreProperties>
</file>