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theme/themeOverride2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  <p:sldId id="276" r:id="rId21"/>
    <p:sldId id="305" r:id="rId22"/>
    <p:sldId id="277" r:id="rId23"/>
    <p:sldId id="278" r:id="rId24"/>
    <p:sldId id="303" r:id="rId25"/>
    <p:sldId id="304" r:id="rId26"/>
    <p:sldId id="280" r:id="rId27"/>
    <p:sldId id="281" r:id="rId28"/>
    <p:sldId id="282" r:id="rId29"/>
    <p:sldId id="306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5" r:id="rId41"/>
    <p:sldId id="299" r:id="rId42"/>
    <p:sldId id="300" r:id="rId43"/>
    <p:sldId id="301" r:id="rId44"/>
    <p:sldId id="302" r:id="rId4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1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4.xlsx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5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99759405074365"/>
          <c:y val="5.185185185185185E-2"/>
          <c:w val="0.85611351706036731"/>
          <c:h val="0.78114173228346462"/>
        </c:manualLayout>
      </c:layout>
      <c:lineChart>
        <c:grouping val="standard"/>
        <c:varyColors val="0"/>
        <c:ser>
          <c:idx val="0"/>
          <c:order val="0"/>
          <c:tx>
            <c:strRef>
              <c:f>Sheet2!$C$2</c:f>
              <c:strCache>
                <c:ptCount val="1"/>
                <c:pt idx="0">
                  <c:v>I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Sheet2!$B$3:$B$10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Sheet2!$C$3:$C$10</c:f>
              <c:numCache>
                <c:formatCode>0.0</c:formatCode>
                <c:ptCount val="8"/>
                <c:pt idx="0">
                  <c:v>17.725283108769499</c:v>
                </c:pt>
                <c:pt idx="1">
                  <c:v>18.34013487823232</c:v>
                </c:pt>
                <c:pt idx="2">
                  <c:v>18.619605845948517</c:v>
                </c:pt>
                <c:pt idx="3">
                  <c:v>18.56896091756596</c:v>
                </c:pt>
                <c:pt idx="4">
                  <c:v>18.506230065188966</c:v>
                </c:pt>
                <c:pt idx="5">
                  <c:v>18.129572495316392</c:v>
                </c:pt>
                <c:pt idx="6">
                  <c:v>17.531370635925526</c:v>
                </c:pt>
                <c:pt idx="7">
                  <c:v>17.453235720934416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A0-4652-B853-004CB70508FD}"/>
            </c:ext>
          </c:extLst>
        </c:ser>
        <c:ser>
          <c:idx val="1"/>
          <c:order val="1"/>
          <c:tx>
            <c:strRef>
              <c:f>Sheet2!$D$2</c:f>
              <c:strCache>
                <c:ptCount val="1"/>
                <c:pt idx="0">
                  <c:v>II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Sheet2!$B$3:$B$10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Sheet2!$D$3:$D$10</c:f>
              <c:numCache>
                <c:formatCode>0.0</c:formatCode>
                <c:ptCount val="8"/>
                <c:pt idx="0">
                  <c:v>20.119954879823585</c:v>
                </c:pt>
                <c:pt idx="1">
                  <c:v>21.229164648479891</c:v>
                </c:pt>
                <c:pt idx="2">
                  <c:v>21.698851559142909</c:v>
                </c:pt>
                <c:pt idx="3">
                  <c:v>21.70698959956616</c:v>
                </c:pt>
                <c:pt idx="4">
                  <c:v>21.797468531338222</c:v>
                </c:pt>
                <c:pt idx="5">
                  <c:v>22.098362373469296</c:v>
                </c:pt>
                <c:pt idx="6">
                  <c:v>21.464239149364801</c:v>
                </c:pt>
                <c:pt idx="7">
                  <c:v>20.863504125209147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A0-4652-B853-004CB70508FD}"/>
            </c:ext>
          </c:extLst>
        </c:ser>
        <c:ser>
          <c:idx val="2"/>
          <c:order val="2"/>
          <c:tx>
            <c:strRef>
              <c:f>Sheet2!$E$2</c:f>
              <c:strCache>
                <c:ptCount val="1"/>
                <c:pt idx="0">
                  <c:v>III</c:v>
                </c:pt>
              </c:strCache>
            </c:strRef>
          </c:tx>
          <c:spPr>
            <a:ln w="127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Sheet2!$B$3:$B$10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Sheet2!$E$3:$E$10</c:f>
              <c:numCache>
                <c:formatCode>General</c:formatCode>
                <c:ptCount val="8"/>
                <c:pt idx="3" formatCode="0.0">
                  <c:v>30.775888021794071</c:v>
                </c:pt>
                <c:pt idx="4" formatCode="0.0">
                  <c:v>30.51229863317463</c:v>
                </c:pt>
                <c:pt idx="5" formatCode="0.0">
                  <c:v>28.612981514750484</c:v>
                </c:pt>
                <c:pt idx="6" formatCode="0.0">
                  <c:v>28.087856742768654</c:v>
                </c:pt>
                <c:pt idx="7" formatCode="0.0">
                  <c:v>28.608502231291961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EA0-4652-B853-004CB70508FD}"/>
            </c:ext>
          </c:extLst>
        </c:ser>
        <c:ser>
          <c:idx val="3"/>
          <c:order val="3"/>
          <c:tx>
            <c:strRef>
              <c:f>Sheet2!$F$2</c:f>
              <c:strCache>
                <c:ptCount val="1"/>
                <c:pt idx="0">
                  <c:v>IV</c:v>
                </c:pt>
              </c:strCache>
            </c:strRef>
          </c:tx>
          <c:spPr>
            <a:ln w="127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Sheet2!$B$3:$B$10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Sheet2!$F$3:$F$10</c:f>
              <c:numCache>
                <c:formatCode>General</c:formatCode>
                <c:ptCount val="8"/>
                <c:pt idx="3" formatCode="0.0">
                  <c:v>36.2911016046518</c:v>
                </c:pt>
                <c:pt idx="4" formatCode="0.0">
                  <c:v>36.361447822427614</c:v>
                </c:pt>
                <c:pt idx="5" formatCode="0.0">
                  <c:v>34.866219840270425</c:v>
                </c:pt>
                <c:pt idx="6" formatCode="0.0">
                  <c:v>34.427973649297897</c:v>
                </c:pt>
                <c:pt idx="7" formatCode="0.0">
                  <c:v>34.869578442930461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EA0-4652-B853-004CB70508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6387072"/>
        <c:axId val="526388608"/>
      </c:lineChart>
      <c:catAx>
        <c:axId val="52638707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26388608"/>
        <c:crosses val="autoZero"/>
        <c:auto val="1"/>
        <c:lblAlgn val="ctr"/>
        <c:lblOffset val="100"/>
        <c:noMultiLvlLbl val="0"/>
      </c:catAx>
      <c:valAx>
        <c:axId val="526388608"/>
        <c:scaling>
          <c:orientation val="minMax"/>
          <c:max val="40"/>
          <c:min val="15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CN" altLang="en-US"/>
                  <a:t>（</a:t>
                </a:r>
                <a:r>
                  <a:rPr lang="en-US" altLang="zh-CN"/>
                  <a:t>%</a:t>
                </a:r>
                <a:r>
                  <a:rPr lang="zh-CN" altLang="en-US"/>
                  <a:t>）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26387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778608923884515"/>
          <c:y val="0.92187445319335082"/>
          <c:w val="0.38998337707786535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28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227310871855305"/>
          <c:y val="0.25809890841107158"/>
          <c:w val="0.6981295195243451"/>
          <c:h val="0.66343392396501155"/>
        </c:manualLayout>
      </c:layout>
      <c:pie3DChart>
        <c:varyColors val="1"/>
        <c:ser>
          <c:idx val="0"/>
          <c:order val="0"/>
          <c:explosion val="1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9C2-45AA-ADCB-448B8A45AAD0}"/>
              </c:ext>
            </c:extLst>
          </c:dPt>
          <c:dPt>
            <c:idx val="1"/>
            <c:bubble3D val="0"/>
            <c:explosion val="1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9C2-45AA-ADCB-448B8A45AAD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9C2-45AA-ADCB-448B8A45AAD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9C2-45AA-ADCB-448B8A45AAD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9C2-45AA-ADCB-448B8A45AAD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69C2-45AA-ADCB-448B8A45AAD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69C2-45AA-ADCB-448B8A45AAD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69C2-45AA-ADCB-448B8A45AAD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69C2-45AA-ADCB-448B8A45AAD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69C2-45AA-ADCB-448B8A45AAD0}"/>
              </c:ext>
            </c:extLst>
          </c:dPt>
          <c:dLbls>
            <c:dLbl>
              <c:idx val="0"/>
              <c:layout>
                <c:manualLayout>
                  <c:x val="-2.8240219972503436E-2"/>
                  <c:y val="-6.96681983297862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9C2-45AA-ADCB-448B8A45AAD0}"/>
                </c:ext>
              </c:extLst>
            </c:dLbl>
            <c:dLbl>
              <c:idx val="1"/>
              <c:layout>
                <c:manualLayout>
                  <c:x val="1.32596818254861E-2"/>
                  <c:y val="4.83965313315159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9C2-45AA-ADCB-448B8A45AAD0}"/>
                </c:ext>
              </c:extLst>
            </c:dLbl>
            <c:dLbl>
              <c:idx val="3"/>
              <c:layout>
                <c:manualLayout>
                  <c:x val="1.5442533968968164E-2"/>
                  <c:y val="3.327194736837142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9C2-45AA-ADCB-448B8A45AAD0}"/>
                </c:ext>
              </c:extLst>
            </c:dLbl>
            <c:dLbl>
              <c:idx val="4"/>
              <c:layout>
                <c:manualLayout>
                  <c:x val="-4.3955934079668635E-2"/>
                  <c:y val="4.474543369199961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9C2-45AA-ADCB-448B8A45AAD0}"/>
                </c:ext>
              </c:extLst>
            </c:dLbl>
            <c:dLbl>
              <c:idx val="5"/>
              <c:layout>
                <c:manualLayout>
                  <c:x val="-0.16024782616458658"/>
                  <c:y val="-5.293241469816273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9C2-45AA-ADCB-448B8A45AAD0}"/>
                </c:ext>
              </c:extLst>
            </c:dLbl>
            <c:dLbl>
              <c:idx val="8"/>
              <c:layout>
                <c:manualLayout>
                  <c:x val="0.1035084900101773"/>
                  <c:y val="-0.1411394356955380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69C2-45AA-ADCB-448B8A45AAD0}"/>
                </c:ext>
              </c:extLst>
            </c:dLbl>
            <c:dLbl>
              <c:idx val="9"/>
              <c:layout>
                <c:manualLayout>
                  <c:x val="-1.8824789758423055E-2"/>
                  <c:y val="-6.702952755905511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69C2-45AA-ADCB-448B8A45AAD0}"/>
                </c:ext>
              </c:extLst>
            </c:dLbl>
            <c:dLbl>
              <c:idx val="10"/>
              <c:layout>
                <c:manualLayout>
                  <c:x val="4.8496973592586638E-2"/>
                  <c:y val="-5.54466449725586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9C2-45AA-ADCB-448B8A45AAD0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等线"/>
                    <a:ea typeface="等线"/>
                    <a:cs typeface="等线"/>
                  </a:defRPr>
                </a:pPr>
                <a:endParaRPr lang="zh-CN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'2017年税收结构图'!$B$6:$B$15</c:f>
              <c:strCache>
                <c:ptCount val="10"/>
                <c:pt idx="0">
                  <c:v>个人所得税</c:v>
                </c:pt>
                <c:pt idx="1">
                  <c:v>企业所得税</c:v>
                </c:pt>
                <c:pt idx="2">
                  <c:v>国内消费税</c:v>
                </c:pt>
                <c:pt idx="3">
                  <c:v>国内增值税</c:v>
                </c:pt>
                <c:pt idx="4">
                  <c:v>海关增值税、消费税调整</c:v>
                </c:pt>
                <c:pt idx="5">
                  <c:v>房产税</c:v>
                </c:pt>
                <c:pt idx="6">
                  <c:v>车辆购置税</c:v>
                </c:pt>
                <c:pt idx="7">
                  <c:v>车船税</c:v>
                </c:pt>
                <c:pt idx="8">
                  <c:v>城市维护建设税</c:v>
                </c:pt>
                <c:pt idx="9">
                  <c:v>其他</c:v>
                </c:pt>
              </c:strCache>
            </c:strRef>
          </c:cat>
          <c:val>
            <c:numRef>
              <c:f>'2017年税收结构图'!$C$6:$C$15</c:f>
              <c:numCache>
                <c:formatCode>0%</c:formatCode>
                <c:ptCount val="10"/>
                <c:pt idx="0">
                  <c:v>8.288689322779054E-2</c:v>
                </c:pt>
                <c:pt idx="1">
                  <c:v>0.22246532465534535</c:v>
                </c:pt>
                <c:pt idx="2">
                  <c:v>7.0825650809272001E-2</c:v>
                </c:pt>
                <c:pt idx="3">
                  <c:v>0.39051209230845746</c:v>
                </c:pt>
                <c:pt idx="4">
                  <c:v>1.4548049395625262E-2</c:v>
                </c:pt>
                <c:pt idx="5">
                  <c:v>1.8039290331147352E-2</c:v>
                </c:pt>
                <c:pt idx="6">
                  <c:v>2.2724062853280953E-2</c:v>
                </c:pt>
                <c:pt idx="7">
                  <c:v>5.3583895310011708E-3</c:v>
                </c:pt>
                <c:pt idx="8">
                  <c:v>3.0215099591071184E-2</c:v>
                </c:pt>
                <c:pt idx="9">
                  <c:v>0.14242514729700873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69C2-45AA-ADCB-448B8A45AA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等线"/>
          <a:ea typeface="等线"/>
          <a:cs typeface="等线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735553055868016"/>
          <c:y val="5.4320987654320987E-2"/>
          <c:w val="0.78019543475432918"/>
          <c:h val="0.63390337318946244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整理表!$U$3</c:f>
              <c:strCache>
                <c:ptCount val="1"/>
                <c:pt idx="0">
                  <c:v>全国税收收入</c:v>
                </c:pt>
              </c:strCache>
            </c:strRef>
          </c:tx>
          <c:invertIfNegative val="0"/>
          <c:cat>
            <c:numRef>
              <c:f>整理表!$V$1:$X$1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整理表!$V$3:$X$3</c:f>
              <c:numCache>
                <c:formatCode>General</c:formatCode>
                <c:ptCount val="3"/>
                <c:pt idx="0">
                  <c:v>124922.20000000001</c:v>
                </c:pt>
                <c:pt idx="1">
                  <c:v>130360.73000000001</c:v>
                </c:pt>
                <c:pt idx="2">
                  <c:v>144345.91000000003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17-41AE-AD03-D5E6105FF93F}"/>
            </c:ext>
          </c:extLst>
        </c:ser>
        <c:ser>
          <c:idx val="2"/>
          <c:order val="1"/>
          <c:tx>
            <c:strRef>
              <c:f>整理表!$U$4</c:f>
              <c:strCache>
                <c:ptCount val="1"/>
                <c:pt idx="0">
                  <c:v>全国非税收入</c:v>
                </c:pt>
              </c:strCache>
            </c:strRef>
          </c:tx>
          <c:invertIfNegative val="0"/>
          <c:cat>
            <c:numRef>
              <c:f>整理表!$V$1:$X$1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整理表!$V$4:$X$4</c:f>
              <c:numCache>
                <c:formatCode>General</c:formatCode>
                <c:ptCount val="3"/>
                <c:pt idx="0">
                  <c:v>72480</c:v>
                </c:pt>
                <c:pt idx="1">
                  <c:v>80120.149999999994</c:v>
                </c:pt>
                <c:pt idx="2">
                  <c:v>92390.01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17-41AE-AD03-D5E6105FF9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2469248"/>
        <c:axId val="516853760"/>
      </c:barChart>
      <c:catAx>
        <c:axId val="5124692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16853760"/>
        <c:crosses val="autoZero"/>
        <c:auto val="1"/>
        <c:lblAlgn val="ctr"/>
        <c:lblOffset val="100"/>
        <c:noMultiLvlLbl val="0"/>
      </c:catAx>
      <c:valAx>
        <c:axId val="51685376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zh-CN" altLang="en-US"/>
                  <a:t>（单位：亿元）</a:t>
                </a:r>
              </a:p>
            </c:rich>
          </c:tx>
          <c:layout>
            <c:manualLayout>
              <c:xMode val="edge"/>
              <c:yMode val="edge"/>
              <c:x val="0.67073789245732041"/>
              <c:y val="0.608879225917655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5124692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62387706268577"/>
          <c:y val="6.6971080669710803E-2"/>
          <c:w val="0.7801647664704372"/>
          <c:h val="0.64728176153553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整理表!$U$27</c:f>
              <c:strCache>
                <c:ptCount val="1"/>
                <c:pt idx="0">
                  <c:v>其中：国有土地使用权出让金收入</c:v>
                </c:pt>
              </c:strCache>
            </c:strRef>
          </c:tx>
          <c:invertIfNegative val="0"/>
          <c:cat>
            <c:numRef>
              <c:f>整理表!$V$15:$X$15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整理表!$V$27:$X$27</c:f>
              <c:numCache>
                <c:formatCode>General</c:formatCode>
                <c:ptCount val="3"/>
                <c:pt idx="0">
                  <c:v>30783.8</c:v>
                </c:pt>
                <c:pt idx="1">
                  <c:v>35638.69</c:v>
                </c:pt>
                <c:pt idx="2">
                  <c:v>52059.01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3B-4E2B-AF58-9FCFF60443F6}"/>
            </c:ext>
          </c:extLst>
        </c:ser>
        <c:ser>
          <c:idx val="2"/>
          <c:order val="1"/>
          <c:tx>
            <c:strRef>
              <c:f>整理表!$U$26</c:f>
              <c:strCache>
                <c:ptCount val="1"/>
                <c:pt idx="0">
                  <c:v>地方非税收入</c:v>
                </c:pt>
              </c:strCache>
            </c:strRef>
          </c:tx>
          <c:invertIfNegative val="0"/>
          <c:cat>
            <c:numRef>
              <c:f>整理表!$V$15:$X$15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整理表!$V$26:$X$26</c:f>
              <c:numCache>
                <c:formatCode>General</c:formatCode>
                <c:ptCount val="3"/>
                <c:pt idx="0">
                  <c:v>59496.15</c:v>
                </c:pt>
                <c:pt idx="1">
                  <c:v>67815.28</c:v>
                </c:pt>
                <c:pt idx="2">
                  <c:v>81768.83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3B-4E2B-AF58-9FCFF60443F6}"/>
            </c:ext>
          </c:extLst>
        </c:ser>
        <c:ser>
          <c:idx val="1"/>
          <c:order val="2"/>
          <c:tx>
            <c:strRef>
              <c:f>整理表!$U$25</c:f>
              <c:strCache>
                <c:ptCount val="1"/>
                <c:pt idx="0">
                  <c:v>地方税收收入</c:v>
                </c:pt>
              </c:strCache>
            </c:strRef>
          </c:tx>
          <c:invertIfNegative val="0"/>
          <c:cat>
            <c:numRef>
              <c:f>整理表!$V$15:$X$15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整理表!$V$25:$X$25</c:f>
              <c:numCache>
                <c:formatCode>General</c:formatCode>
                <c:ptCount val="3"/>
                <c:pt idx="0">
                  <c:v>62661.93</c:v>
                </c:pt>
                <c:pt idx="1">
                  <c:v>64691.69</c:v>
                </c:pt>
                <c:pt idx="2">
                  <c:v>68651.310000000027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B-4E2B-AF58-9FCFF60443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8146688"/>
        <c:axId val="519405952"/>
      </c:barChart>
      <c:catAx>
        <c:axId val="5181466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19405952"/>
        <c:crosses val="autoZero"/>
        <c:auto val="1"/>
        <c:lblAlgn val="ctr"/>
        <c:lblOffset val="100"/>
        <c:noMultiLvlLbl val="0"/>
      </c:catAx>
      <c:valAx>
        <c:axId val="51940595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zh-CN" altLang="en-US"/>
                  <a:t>（单位：亿元）</a:t>
                </a:r>
              </a:p>
            </c:rich>
          </c:tx>
          <c:layout>
            <c:manualLayout>
              <c:xMode val="edge"/>
              <c:yMode val="edge"/>
              <c:x val="0.67574289806834087"/>
              <c:y val="0.638179960329386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5181466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8753381018212432"/>
          <c:w val="0.96293797660150526"/>
          <c:h val="0.21156006184158488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'中国的一般预算支出结构 (2017)'!$A$2:$A$14</c:f>
              <c:strCache>
                <c:ptCount val="13"/>
                <c:pt idx="0">
                  <c:v>一般公共服务</c:v>
                </c:pt>
                <c:pt idx="1">
                  <c:v>国防</c:v>
                </c:pt>
                <c:pt idx="2">
                  <c:v>公共安全</c:v>
                </c:pt>
                <c:pt idx="3">
                  <c:v>教育</c:v>
                </c:pt>
                <c:pt idx="4">
                  <c:v>科学技术</c:v>
                </c:pt>
                <c:pt idx="5">
                  <c:v>文化，体育和传媒</c:v>
                </c:pt>
                <c:pt idx="6">
                  <c:v>社会保障和就业</c:v>
                </c:pt>
                <c:pt idx="7">
                  <c:v>医疗卫生与计划生育</c:v>
                </c:pt>
                <c:pt idx="8">
                  <c:v>节能环保</c:v>
                </c:pt>
                <c:pt idx="9">
                  <c:v>城乡社区</c:v>
                </c:pt>
                <c:pt idx="10">
                  <c:v>农林水</c:v>
                </c:pt>
                <c:pt idx="11">
                  <c:v>交通运输</c:v>
                </c:pt>
                <c:pt idx="12">
                  <c:v>其他</c:v>
                </c:pt>
              </c:strCache>
            </c:strRef>
          </c:cat>
          <c:val>
            <c:numRef>
              <c:f>'中国的一般预算支出结构 (2017)'!$B$2:$B$14</c:f>
              <c:numCache>
                <c:formatCode>0.0_);[Red]\(0.0\)</c:formatCode>
                <c:ptCount val="13"/>
                <c:pt idx="0">
                  <c:v>16510.36</c:v>
                </c:pt>
                <c:pt idx="1">
                  <c:v>10432.370000000001</c:v>
                </c:pt>
                <c:pt idx="2">
                  <c:v>12461.27</c:v>
                </c:pt>
                <c:pt idx="3">
                  <c:v>30153.18</c:v>
                </c:pt>
                <c:pt idx="4">
                  <c:v>7266.98</c:v>
                </c:pt>
                <c:pt idx="5" formatCode="0_);[Red]\(0\)">
                  <c:v>3391.93</c:v>
                </c:pt>
                <c:pt idx="6" formatCode="0_);[Red]\(0\)">
                  <c:v>24611.68</c:v>
                </c:pt>
                <c:pt idx="7" formatCode="0_);[Red]\(0\)">
                  <c:v>14450.63</c:v>
                </c:pt>
                <c:pt idx="8" formatCode="0_);[Red]\(0\)">
                  <c:v>5617.33</c:v>
                </c:pt>
                <c:pt idx="9" formatCode="0_);[Red]\(0\)">
                  <c:v>20585</c:v>
                </c:pt>
                <c:pt idx="10" formatCode="0_);[Red]\(0\)">
                  <c:v>19088.990000000002</c:v>
                </c:pt>
                <c:pt idx="11" formatCode="0_);[Red]\(0\)">
                  <c:v>10673.98</c:v>
                </c:pt>
                <c:pt idx="12" formatCode="0_);[Red]\(0\)">
                  <c:v>27841.790000000008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6E-49B6-A9F1-A827E82CC6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74524924006359916"/>
          <c:y val="3.400553749466418E-2"/>
          <c:w val="0.1626604339187766"/>
          <c:h val="0.93413830176578572"/>
        </c:manualLayout>
      </c:layout>
      <c:overlay val="0"/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zh-CN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Sheet1!$J$5:$J$14</c:f>
              <c:strCache>
                <c:ptCount val="10"/>
                <c:pt idx="0">
                  <c:v>一般公共服务</c:v>
                </c:pt>
                <c:pt idx="1">
                  <c:v>国防</c:v>
                </c:pt>
                <c:pt idx="2">
                  <c:v>公共安全</c:v>
                </c:pt>
                <c:pt idx="3">
                  <c:v>经济事务</c:v>
                </c:pt>
                <c:pt idx="4">
                  <c:v>环境保护</c:v>
                </c:pt>
                <c:pt idx="5">
                  <c:v>住房和社区设施</c:v>
                </c:pt>
                <c:pt idx="6">
                  <c:v>医疗卫生</c:v>
                </c:pt>
                <c:pt idx="7">
                  <c:v>娱乐，文化和宗教事务</c:v>
                </c:pt>
                <c:pt idx="8">
                  <c:v>教育</c:v>
                </c:pt>
                <c:pt idx="9">
                  <c:v>社会保障</c:v>
                </c:pt>
              </c:strCache>
            </c:strRef>
          </c:cat>
          <c:val>
            <c:numRef>
              <c:f>Sheet1!$K$5:$K$14</c:f>
              <c:numCache>
                <c:formatCode>General</c:formatCode>
                <c:ptCount val="10"/>
                <c:pt idx="0">
                  <c:v>722.1</c:v>
                </c:pt>
                <c:pt idx="1">
                  <c:v>734.7</c:v>
                </c:pt>
                <c:pt idx="2">
                  <c:v>335.1</c:v>
                </c:pt>
                <c:pt idx="3">
                  <c:v>591.5</c:v>
                </c:pt>
                <c:pt idx="4">
                  <c:v>0</c:v>
                </c:pt>
                <c:pt idx="5">
                  <c:v>146.30000000000001</c:v>
                </c:pt>
                <c:pt idx="6">
                  <c:v>1291.5</c:v>
                </c:pt>
                <c:pt idx="7">
                  <c:v>43.7</c:v>
                </c:pt>
                <c:pt idx="8">
                  <c:v>938.1</c:v>
                </c:pt>
                <c:pt idx="9">
                  <c:v>1331.1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DC-45BE-A66C-B981FE8451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9863265529308836"/>
          <c:y val="0.16920675389471912"/>
          <c:w val="0.16247845581802275"/>
          <c:h val="0.60351777542861118"/>
        </c:manualLayout>
      </c:layout>
      <c:overlay val="0"/>
      <c:txPr>
        <a:bodyPr/>
        <a:lstStyle/>
        <a:p>
          <a:pPr>
            <a:defRPr sz="1600"/>
          </a:pPr>
          <a:endParaRPr lang="zh-CN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zh-CN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Sheet1!$E$2:$E$11</c:f>
              <c:strCache>
                <c:ptCount val="10"/>
                <c:pt idx="0">
                  <c:v>一般公共服务</c:v>
                </c:pt>
                <c:pt idx="1">
                  <c:v>国防</c:v>
                </c:pt>
                <c:pt idx="2">
                  <c:v>公共安全</c:v>
                </c:pt>
                <c:pt idx="3">
                  <c:v>经济事务</c:v>
                </c:pt>
                <c:pt idx="4">
                  <c:v>环境保护</c:v>
                </c:pt>
                <c:pt idx="5">
                  <c:v>住房和社区设施</c:v>
                </c:pt>
                <c:pt idx="6">
                  <c:v>医疗卫生</c:v>
                </c:pt>
                <c:pt idx="7">
                  <c:v>娱乐，文化和宗教事务</c:v>
                </c:pt>
                <c:pt idx="8">
                  <c:v>教育</c:v>
                </c:pt>
                <c:pt idx="9">
                  <c:v>社会保障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674.2</c:v>
                </c:pt>
                <c:pt idx="1">
                  <c:v>694.4</c:v>
                </c:pt>
                <c:pt idx="2">
                  <c:v>325</c:v>
                </c:pt>
                <c:pt idx="3">
                  <c:v>591.20000000000005</c:v>
                </c:pt>
                <c:pt idx="4">
                  <c:v>0</c:v>
                </c:pt>
                <c:pt idx="5">
                  <c:v>186.1</c:v>
                </c:pt>
                <c:pt idx="6">
                  <c:v>1212.5999999999999</c:v>
                </c:pt>
                <c:pt idx="7">
                  <c:v>43.5</c:v>
                </c:pt>
                <c:pt idx="8">
                  <c:v>925.5</c:v>
                </c:pt>
                <c:pt idx="9">
                  <c:v>1261.4000000000001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3A-418F-A711-AAEF73687C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7991726049698351"/>
          <c:y val="5.7999622236313407E-2"/>
          <c:w val="0.19676031827759327"/>
          <c:h val="0.85628353545542346"/>
        </c:manualLayout>
      </c:layout>
      <c:overlay val="0"/>
      <c:txPr>
        <a:bodyPr/>
        <a:lstStyle/>
        <a:p>
          <a:pPr>
            <a:defRPr sz="1600"/>
          </a:pPr>
          <a:endParaRPr lang="zh-CN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D13E6-E41D-48E1-AB4B-38C7FFB8E075}" type="datetimeFigureOut">
              <a:rPr lang="zh-CN" altLang="en-US" smtClean="0"/>
              <a:t>2018/9/12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52B04-0A32-4476-B826-6C92D5158E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6197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393760A-454F-4792-89D8-A64F5844130A}" type="datetime11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798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3155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1073156" name="灯片编号占位符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089E5C9-7325-4BA8-90BD-C364DD075938}" type="slidenum">
              <a:rPr kumimoji="1" lang="en-US" altLang="zh-CN" sz="1200">
                <a:solidFill>
                  <a:prstClr val="black"/>
                </a:solidFill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kumimoji="1" lang="en-US" altLang="zh-CN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BEE407A2-B35C-47FF-A796-9F7400341343}" type="datetime11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072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0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43215187-63BF-4AA6-8BE8-C7AB3F93635A}" type="datetime11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9049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Data refer to the general government sector, which is a consolidation of accounts for central, state and local governments plus social security.</a:t>
            </a:r>
          </a:p>
          <a:p>
            <a:pPr eaLnBrk="1" hangingPunct="1"/>
            <a:r>
              <a:rPr lang="en-US" altLang="zh-CN" dirty="0" smtClean="0">
                <a:ea typeface="宋体" charset="-122"/>
              </a:rPr>
              <a:t>Source: OECD Economic Outlook 79 database. 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5DBE636-5CA4-4575-AD44-A57E1857CF01}" type="datetime11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0690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zh-CN" altLang="en-US" dirty="0" smtClean="0">
                <a:ea typeface="宋体" charset="-122"/>
              </a:rPr>
              <a:t>本页链接指向页面各图资料来源为国家统计局和财政部网站</a:t>
            </a:r>
            <a:r>
              <a:rPr lang="en-US" altLang="zh-CN" dirty="0" smtClean="0">
                <a:ea typeface="宋体" charset="-122"/>
              </a:rPr>
              <a:t>.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CCFCB5C-99B8-4923-B051-58D8F6EACE0C}" type="datetime11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0092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0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5BBFBC0-D7B8-4A6E-947E-F7668A394DCD}" type="datetime11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7447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10C8C8E-393C-4A01-B866-87E45E249ABA}" type="datetime11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3284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8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>
              <a:ea typeface="宋体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DAA9701-289A-430A-B08D-7091B5F6BB23}" type="datetime11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9809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6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4066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410A4DF-4D03-4060-BFDF-6A6C60E1A23E}" type="datetime11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2822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0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0210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268EF85-BE0D-4197-A53A-FCC3089BE6E0}" type="datetime11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784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7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737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C7DBE94-1987-431E-983F-DCB10537ADC1}" type="datetime11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899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38915" name="灯片编号占位符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4E8DFC50-732A-48D8-8321-ADDADF50D19D}" type="slidenum">
              <a:rPr kumimoji="1" lang="en-US" altLang="zh-CN" sz="1200">
                <a:solidFill>
                  <a:prstClr val="black"/>
                </a:solidFill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kumimoji="1" lang="en-US" altLang="zh-CN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47D0D96-CB37-4314-B74A-3BE16C1E00D3}" type="datetime11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881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4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6050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BBED396-430D-49EC-9052-79A30BF620DC}" type="datetime11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09:44:45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2395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0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4237F4A-053C-4F0E-9001-15EE97C0B70D}" type="datetime11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274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21587F-A97D-4685-9C2E-9F5F80604F7A}" type="datetime11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561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0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60606C4-8A34-4330-B903-A1AB6292A53C}" type="datetime11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354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985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BF0C7555-9ED0-4EDE-BB9E-64FA39855D92}" type="datetime11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053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8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8290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E5D631B-CF8E-4B29-96CB-960E95EA6141}" type="datetime11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06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5395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A19CE0A-7FB8-46A1-A89A-1DA28954038A}" type="datetime11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766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9554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>
              <a:ea typeface="宋体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95EF2CFA-D57C-474C-A6B0-EF150739722B}" type="datetime11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260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7554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zh-CN" altLang="en-US" smtClean="0">
                <a:ea typeface="宋体" charset="-122"/>
              </a:rPr>
              <a:t>在两卷本的</a:t>
            </a:r>
            <a:r>
              <a:rPr lang="en-US" altLang="zh-CN" smtClean="0">
                <a:ea typeface="宋体" charset="-122"/>
              </a:rPr>
              <a:t>《</a:t>
            </a:r>
            <a:r>
              <a:rPr lang="zh-CN" altLang="en-US" smtClean="0">
                <a:ea typeface="宋体" charset="-122"/>
              </a:rPr>
              <a:t>经济周期：资本主义过程的理论、历史和统计分析</a:t>
            </a:r>
            <a:r>
              <a:rPr lang="en-US" altLang="zh-CN" smtClean="0">
                <a:ea typeface="宋体" charset="-122"/>
              </a:rPr>
              <a:t>》</a:t>
            </a:r>
            <a:r>
              <a:rPr lang="zh-CN" altLang="en-US" smtClean="0">
                <a:ea typeface="宋体" charset="-122"/>
              </a:rPr>
              <a:t>中，熊彼特做出了著名的论断：“没有创新，就没有企业家；没有企业家的成就，资本主义就无法运转。”资本主义周期运行的背后动力在于企业家的创新，因此，他认为，政府在经济生活中所应扮演的角色就是，成为一个好的“周期管理者”，这需要高素质的政府公务员和专业人士，因为只有当那些真正有智慧的人在执行经济的监管职能时，他们才有可能“使用一只细致的手调节资本主义的发动机，以免使企业家精神窒息”。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7C61FF0-2D65-4ACC-AE51-C084B9B53BC9}" type="datetime11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57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DBE9A-F3F9-4461-952E-7B17F02F6F1F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6D7CE-D477-4B37-AB2C-395137C3CB9B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039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DC83B84-78EA-417F-A113-927C64696A5D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6B273F3-8316-44EA-A5FC-47CA0F37F78D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0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B8A93C2-A6C4-4E96-AE9D-478C33B654C6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6889615-AD7D-4402-925E-E5AB67C94111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076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4E88E65-4B59-40BB-82F3-199FFF668A37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E052932-A1E8-49D0-A24F-842F09748EF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70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06B353F-82D3-4BA2-9121-E22185BCDFDB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1507BA0-99C5-4866-A2EA-85D128BA8D94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442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9768030-6D4E-4071-BC5D-23C21D19E3DA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C681F7-5EA5-4D16-8FB4-1E90F53CB520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400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标题，图表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B823EB7-8579-4AE7-88B5-C5C3FFD6256C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F9F0E4F-B45F-4E6A-878A-62A3B8C23238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015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zh-CN" altLang="en-US" noProof="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7D27C10-5E8D-4067-8FFB-0C8D221266D7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8425E5C-240A-4419-95A5-6EABD94D649D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462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剪贴画占位符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F98AFB1-1A06-4C9C-9771-09C2CF359A1B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487CD88-0A86-4C8D-8CCF-964629287F08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072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71BF9-3CAC-464E-B413-407AEEEA47CB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661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BCC51-F99A-443F-8BF0-76D69B640896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66573-5FEC-4818-971F-87FBD837D30C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501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B1472-7183-41CA-8741-5A507386333D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C1D38-B5FD-43C8-BB96-2FEF47E9C1C8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20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D1771-F823-4D19-9424-8A0BEB35E9C3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2D5D8-A909-4637-B118-5FA66CFF02EA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41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51970-54A6-4EB6-9098-19E18AB6D568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7006-F601-4AA5-863A-340E45248184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02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DDF0A-D3E7-4842-A24A-7C26E4BD744A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425B6-1128-4756-AA5D-BE9BD618FA1A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81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2F489-E62F-4805-8DE7-AEB626198E7C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BA660-FC9D-40B1-A1F6-5C48C68FEE4B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52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>
                <a:sym typeface="Calibri" pitchFamily="34" charset="0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F41A7-40CC-4B1C-A154-DC06E84F60EF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4E8A0-6CC4-4C3F-BBAC-68F4E6D4254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18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>
                <a:sym typeface="Calibri" pitchFamily="34" charset="0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dirty="0" smtClean="0">
                <a:sym typeface="Calibri" pitchFamily="34" charset="0"/>
              </a:rPr>
              <a:t>单击此处编辑母版文本样式</a:t>
            </a:r>
          </a:p>
          <a:p>
            <a:pPr lvl="1"/>
            <a:r>
              <a:rPr lang="zh-CN" dirty="0" smtClean="0">
                <a:sym typeface="Calibri" pitchFamily="34" charset="0"/>
              </a:rPr>
              <a:t>第二级</a:t>
            </a:r>
          </a:p>
          <a:p>
            <a:pPr lvl="2"/>
            <a:r>
              <a:rPr lang="zh-CN" dirty="0" smtClean="0">
                <a:sym typeface="Calibri" pitchFamily="34" charset="0"/>
              </a:rPr>
              <a:t>第三级</a:t>
            </a:r>
          </a:p>
          <a:p>
            <a:pPr lvl="3"/>
            <a:r>
              <a:rPr lang="zh-CN" dirty="0" smtClean="0">
                <a:sym typeface="Calibri" pitchFamily="34" charset="0"/>
              </a:rPr>
              <a:t>第四级</a:t>
            </a:r>
          </a:p>
          <a:p>
            <a:pPr lvl="4"/>
            <a:r>
              <a:rPr lang="zh-CN" dirty="0" smtClean="0">
                <a:sym typeface="Calibri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aseline="0" smtClean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9F511E-1464-46C1-AD35-5DDC5276511D}" type="datetime11">
              <a:rPr lang="zh-CN" altLang="en-US">
                <a:solidFill>
                  <a:srgbClr val="1F497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07:11:21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aseline="0" smtClean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dirty="0">
                <a:solidFill>
                  <a:srgbClr val="1F497D"/>
                </a:solidFill>
              </a:rPr>
              <a:t>复旦大学公共经济学系 杜莉</a:t>
            </a:r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 smtClean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052932-A1E8-49D0-A24F-842F09748EF3}" type="slidenum">
              <a:rPr lang="en-US" altLang="zh-CN">
                <a:solidFill>
                  <a:srgbClr val="1F497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58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6" r:id="rId14"/>
    <p:sldLayoutId id="2147483677" r:id="rId15"/>
    <p:sldLayoutId id="2147483678" r:id="rId16"/>
    <p:sldLayoutId id="2147483679" r:id="rId17"/>
  </p:sldLayoutIdLst>
  <p:timing>
    <p:tnLst>
      <p:par>
        <p:cTn id="1" dur="indefinite" restart="never" nodeType="tmRoot"/>
      </p:par>
    </p:tnLst>
  </p:timing>
  <p:hf hdr="0"/>
  <p:txStyles>
    <p:titleStyle>
      <a:lvl1pPr marL="9144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itchFamily="34" charset="0"/>
        </a:defRPr>
      </a:lvl1pPr>
      <a:lvl2pPr marL="9144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2pPr>
      <a:lvl3pPr marL="9144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3pPr>
      <a:lvl4pPr marL="9144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4pPr>
      <a:lvl5pPr marL="9144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5pPr>
      <a:lvl6pPr marL="13716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6pPr>
      <a:lvl7pPr marL="18288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7pPr>
      <a:lvl8pPr marL="22860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8pPr>
      <a:lvl9pPr marL="27432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sym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sym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8.xml"/><Relationship Id="rId4" Type="http://schemas.openxmlformats.org/officeDocument/2006/relationships/slide" Target="slide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5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natax.gov.cn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luwer.com/" TargetMode="External"/><Relationship Id="rId3" Type="http://schemas.openxmlformats.org/officeDocument/2006/relationships/hyperlink" Target="http://www.nber.com/" TargetMode="External"/><Relationship Id="rId7" Type="http://schemas.openxmlformats.org/officeDocument/2006/relationships/hyperlink" Target="http://www.elsvier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ebsco.com/" TargetMode="External"/><Relationship Id="rId5" Type="http://schemas.openxmlformats.org/officeDocument/2006/relationships/hyperlink" Target="http://www.jstor.org/" TargetMode="External"/><Relationship Id="rId4" Type="http://schemas.openxmlformats.org/officeDocument/2006/relationships/hyperlink" Target="http://www.ibfd.org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财政学</a:t>
            </a:r>
          </a:p>
        </p:txBody>
      </p:sp>
      <p:sp>
        <p:nvSpPr>
          <p:cNvPr id="793602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916113"/>
            <a:ext cx="8540750" cy="4498975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教师：</a:t>
            </a:r>
            <a:br>
              <a:rPr lang="zh-CN" altLang="en-US" dirty="0" smtClean="0"/>
            </a:br>
            <a:r>
              <a:rPr lang="zh-CN" altLang="en-US" dirty="0" smtClean="0"/>
              <a:t>复旦大学经济学院公共经济学系  杜莉</a:t>
            </a:r>
            <a:br>
              <a:rPr lang="zh-CN" altLang="en-US" dirty="0" smtClean="0"/>
            </a:br>
            <a:r>
              <a:rPr lang="en-US" altLang="zh-CN" dirty="0" smtClean="0"/>
              <a:t>E-mail: lidu@fudan.edu.cn</a:t>
            </a:r>
          </a:p>
          <a:p>
            <a:pPr eaLnBrk="1" hangingPunct="1"/>
            <a:r>
              <a:rPr lang="zh-CN" altLang="en-US" sz="2800" dirty="0" smtClean="0"/>
              <a:t>办公室</a:t>
            </a:r>
            <a:r>
              <a:rPr lang="en-US" altLang="zh-CN" sz="2800" dirty="0" smtClean="0"/>
              <a:t>:</a:t>
            </a:r>
            <a:r>
              <a:rPr lang="zh-CN" altLang="en-US" sz="2800" dirty="0" smtClean="0"/>
              <a:t>经济学院</a:t>
            </a:r>
            <a:r>
              <a:rPr lang="en-US" altLang="zh-CN" sz="2800" dirty="0" smtClean="0"/>
              <a:t>418</a:t>
            </a:r>
            <a:r>
              <a:rPr lang="zh-CN" altLang="en-US" sz="2800" dirty="0" smtClean="0"/>
              <a:t>室，</a:t>
            </a:r>
            <a:r>
              <a:rPr lang="en-US" altLang="zh-CN" sz="2800" dirty="0" smtClean="0"/>
              <a:t>65643530</a:t>
            </a:r>
          </a:p>
          <a:p>
            <a:pPr eaLnBrk="1" hangingPunct="1"/>
            <a:r>
              <a:rPr lang="zh-CN" altLang="en-US" sz="2800" dirty="0" smtClean="0"/>
              <a:t>办公室接待时间：周二 </a:t>
            </a:r>
            <a:r>
              <a:rPr lang="en-US" altLang="zh-CN" sz="2800" dirty="0" smtClean="0"/>
              <a:t>15</a:t>
            </a:r>
            <a:r>
              <a:rPr lang="zh-CN" altLang="en-US" sz="2800" dirty="0" smtClean="0"/>
              <a:t>：</a:t>
            </a:r>
            <a:r>
              <a:rPr lang="en-US" altLang="zh-CN" sz="2800" dirty="0"/>
              <a:t>3</a:t>
            </a:r>
            <a:r>
              <a:rPr lang="en-US" altLang="zh-CN" sz="2800" dirty="0" smtClean="0"/>
              <a:t>0-17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00</a:t>
            </a:r>
          </a:p>
          <a:p>
            <a:pPr marL="0" indent="0" eaLnBrk="1" hangingPunct="1">
              <a:buNone/>
            </a:pPr>
            <a:r>
              <a:rPr lang="zh-CN" altLang="en-US" sz="2800" dirty="0" smtClean="0"/>
              <a:t>                   （请事先邮件预约）</a:t>
            </a:r>
            <a:endParaRPr lang="en-US" altLang="zh-CN" sz="2800" dirty="0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6DF339-7D1E-42A8-BB6E-249753FC87AF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1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617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从一个概念谈起</a:t>
            </a:r>
            <a:r>
              <a:rPr lang="en-US" altLang="zh-CN" dirty="0" smtClean="0"/>
              <a:t>……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96752"/>
            <a:ext cx="8748464" cy="5661248"/>
          </a:xfrm>
        </p:spPr>
        <p:txBody>
          <a:bodyPr/>
          <a:lstStyle/>
          <a:p>
            <a:r>
              <a:rPr lang="en-US" altLang="zh-CN" sz="2400" dirty="0" smtClean="0"/>
              <a:t>Liberal education</a:t>
            </a:r>
            <a:r>
              <a:rPr lang="zh-CN" altLang="en-US" sz="2400" dirty="0" smtClean="0"/>
              <a:t>？</a:t>
            </a:r>
            <a:endParaRPr lang="en-US" altLang="zh-CN" sz="2400" dirty="0" smtClean="0"/>
          </a:p>
          <a:p>
            <a:r>
              <a:rPr lang="en-US" altLang="zh-CN" sz="2400" dirty="0" smtClean="0"/>
              <a:t>A </a:t>
            </a:r>
            <a:r>
              <a:rPr lang="en-US" altLang="zh-CN" sz="2400" b="1" dirty="0"/>
              <a:t>Liberal education</a:t>
            </a:r>
            <a:r>
              <a:rPr lang="en-US" altLang="zh-CN" sz="2400" dirty="0"/>
              <a:t> is a system or course of education suitable for the </a:t>
            </a:r>
            <a:r>
              <a:rPr lang="en-US" altLang="zh-CN" sz="2400" dirty="0">
                <a:solidFill>
                  <a:srgbClr val="FF0000"/>
                </a:solidFill>
              </a:rPr>
              <a:t>cultivation of a free (Latin: </a:t>
            </a:r>
            <a:r>
              <a:rPr lang="en-US" altLang="zh-CN" sz="2400" i="1" dirty="0">
                <a:solidFill>
                  <a:srgbClr val="FF0000"/>
                </a:solidFill>
              </a:rPr>
              <a:t>liber</a:t>
            </a:r>
            <a:r>
              <a:rPr lang="en-US" altLang="zh-CN" sz="2400" dirty="0">
                <a:solidFill>
                  <a:srgbClr val="FF0000"/>
                </a:solidFill>
              </a:rPr>
              <a:t>) human being</a:t>
            </a:r>
            <a:r>
              <a:rPr lang="en-US" altLang="zh-CN" sz="2400" dirty="0"/>
              <a:t>. </a:t>
            </a:r>
            <a:r>
              <a:rPr lang="en-US" altLang="zh-CN" sz="2400" dirty="0" smtClean="0"/>
              <a:t>… </a:t>
            </a:r>
            <a:r>
              <a:rPr lang="en-US" altLang="zh-CN" sz="2400" dirty="0"/>
              <a:t>It has been described as "a philosophy of education that empowers individuals with broad knowledge and transferable skills, and a stronger sense of values, ethics, and civic engagement ... </a:t>
            </a:r>
            <a:r>
              <a:rPr lang="en-US" altLang="zh-CN" sz="2400" dirty="0" smtClean="0"/>
              <a:t>characterized </a:t>
            </a:r>
            <a:r>
              <a:rPr lang="en-US" altLang="zh-CN" sz="2400" dirty="0"/>
              <a:t>by challenging encounters with important issues, and more a way of studying than a specific course or field of </a:t>
            </a:r>
            <a:r>
              <a:rPr lang="en-US" altLang="zh-CN" sz="2400" dirty="0" smtClean="0"/>
              <a:t>study…… It </a:t>
            </a:r>
            <a:r>
              <a:rPr lang="en-US" altLang="zh-CN" sz="2400" dirty="0"/>
              <a:t>can include a general education curriculum which provides broad exposure to multiple disciplines and learning strategies in addition to in-depth study in at least one academic area</a:t>
            </a:r>
            <a:r>
              <a:rPr lang="en-US" altLang="zh-CN" sz="2400" dirty="0" smtClean="0"/>
              <a:t>.</a:t>
            </a:r>
          </a:p>
          <a:p>
            <a:r>
              <a:rPr lang="zh-CN" altLang="en-US" sz="2400" dirty="0" smtClean="0"/>
              <a:t>来源 </a:t>
            </a:r>
            <a:r>
              <a:rPr lang="en-US" altLang="zh-CN" sz="2400" dirty="0" smtClean="0"/>
              <a:t>http</a:t>
            </a:r>
            <a:r>
              <a:rPr lang="en-US" altLang="zh-CN" sz="2400" dirty="0"/>
              <a:t>://en.wikipedia.org/wiki/Liberal_education</a:t>
            </a:r>
            <a:endParaRPr lang="zh-CN" altLang="en-US" sz="2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671BF9-3CAC-464E-B413-407AEEEA47CB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10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67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什么是通识教育？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要求培养知识面宽、学习能力强，有很强的</a:t>
            </a:r>
            <a:r>
              <a:rPr lang="zh-CN" altLang="en-US" dirty="0" smtClean="0">
                <a:solidFill>
                  <a:srgbClr val="FF0000"/>
                </a:solidFill>
              </a:rPr>
              <a:t>判断力</a:t>
            </a:r>
            <a:r>
              <a:rPr lang="zh-CN" altLang="en-US" dirty="0" smtClean="0"/>
              <a:t>（价值观）、道德水准和公民参与意识的</a:t>
            </a:r>
            <a:r>
              <a:rPr lang="zh-CN" altLang="en-US" dirty="0" smtClean="0">
                <a:solidFill>
                  <a:srgbClr val="FF0000"/>
                </a:solidFill>
              </a:rPr>
              <a:t>自由</a:t>
            </a:r>
            <a:r>
              <a:rPr lang="zh-CN" altLang="en-US" dirty="0" smtClean="0"/>
              <a:t>的人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671BF9-3CAC-464E-B413-407AEEEA47CB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11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43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财政学为什么</a:t>
            </a:r>
            <a:r>
              <a:rPr lang="zh-CN" altLang="en-US" dirty="0" smtClean="0"/>
              <a:t>重要？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财政学是研究政府收支活动的经济学分支学科，它培养学生理解政府经济行为、分析判断公共政策以及积极有效参与公共事务的能力</a:t>
            </a:r>
            <a:endParaRPr lang="en-US" altLang="zh-CN" dirty="0" smtClean="0"/>
          </a:p>
          <a:p>
            <a:r>
              <a:rPr lang="zh-CN" altLang="en-US" dirty="0" smtClean="0"/>
              <a:t>基于当今世界各国政府对经济、社会、企业、家庭各领域全方位的举足轻重</a:t>
            </a:r>
            <a:r>
              <a:rPr lang="zh-CN" altLang="en-US" dirty="0"/>
              <a:t>的</a:t>
            </a:r>
            <a:r>
              <a:rPr lang="zh-CN" altLang="en-US" dirty="0" smtClean="0"/>
              <a:t>影响，对于经济类各专业的本科生来说，财政学</a:t>
            </a:r>
            <a:r>
              <a:rPr lang="zh-CN" altLang="en-US" dirty="0"/>
              <a:t>课程的学习</a:t>
            </a:r>
            <a:r>
              <a:rPr lang="zh-CN" altLang="en-US" dirty="0" smtClean="0"/>
              <a:t>不可或缺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671BF9-3CAC-464E-B413-407AEEEA47CB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12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45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smtClean="0"/>
              <a:t>约瑟夫</a:t>
            </a:r>
            <a:r>
              <a:rPr lang="en-US" altLang="zh-CN" sz="4000" smtClean="0"/>
              <a:t>·</a:t>
            </a:r>
            <a:r>
              <a:rPr lang="zh-CN" altLang="en-US" sz="4000" smtClean="0"/>
              <a:t>熊彼特</a:t>
            </a:r>
            <a:br>
              <a:rPr lang="zh-CN" altLang="en-US" sz="4000" smtClean="0"/>
            </a:br>
            <a:r>
              <a:rPr lang="zh-CN" altLang="en-US" sz="2800" smtClean="0"/>
              <a:t>（</a:t>
            </a:r>
            <a:r>
              <a:rPr lang="en-US" altLang="zh-CN" sz="2800" smtClean="0"/>
              <a:t>J.A.Joseph Alois Schumpeter </a:t>
            </a:r>
            <a:r>
              <a:rPr lang="zh-CN" altLang="en-US" sz="2800" smtClean="0"/>
              <a:t>，</a:t>
            </a:r>
            <a:r>
              <a:rPr lang="en-US" altLang="zh-CN" sz="2800" smtClean="0"/>
              <a:t>1883</a:t>
            </a:r>
            <a:r>
              <a:rPr lang="zh-CN" altLang="en-US" sz="2800" smtClean="0"/>
              <a:t>～</a:t>
            </a:r>
            <a:r>
              <a:rPr lang="en-US" altLang="zh-CN" sz="2800" smtClean="0"/>
              <a:t>1950</a:t>
            </a:r>
            <a:r>
              <a:rPr lang="zh-CN" altLang="en-US" sz="2800" smtClean="0"/>
              <a:t>）</a:t>
            </a:r>
            <a:r>
              <a:rPr lang="zh-CN" altLang="en-US" sz="4000" smtClean="0"/>
              <a:t> </a:t>
            </a:r>
          </a:p>
        </p:txBody>
      </p:sp>
      <p:sp>
        <p:nvSpPr>
          <p:cNvPr id="1043458" name="Rectangle 3"/>
          <p:cNvSpPr>
            <a:spLocks noGrp="1" noChangeArrowheads="1"/>
          </p:cNvSpPr>
          <p:nvPr>
            <p:ph idx="1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“</a:t>
            </a:r>
            <a:r>
              <a:rPr lang="zh-CN" altLang="en-US" sz="2800" smtClean="0"/>
              <a:t>一个民族的精神风貌、文明程度、社会结构、以及政策可能酿成的行为方式</a:t>
            </a:r>
            <a:r>
              <a:rPr lang="en-US" altLang="zh-CN" sz="2800" smtClean="0"/>
              <a:t>, </a:t>
            </a:r>
            <a:r>
              <a:rPr lang="zh-CN" altLang="en-US" sz="2800" smtClean="0"/>
              <a:t>所有这些甚至更多</a:t>
            </a:r>
            <a:r>
              <a:rPr lang="en-US" altLang="zh-CN" sz="2800" smtClean="0"/>
              <a:t>, </a:t>
            </a:r>
            <a:r>
              <a:rPr lang="zh-CN" altLang="en-US" sz="2800" smtClean="0"/>
              <a:t>都记录在它的财政史上。”</a:t>
            </a:r>
          </a:p>
        </p:txBody>
      </p:sp>
      <p:pic>
        <p:nvPicPr>
          <p:cNvPr id="1043461" name="Picture 5" descr="熊彼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844675"/>
            <a:ext cx="3162300" cy="4176713"/>
          </a:xfrm>
          <a:prstGeom prst="rect">
            <a:avLst/>
          </a:prstGeom>
          <a:noFill/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4783C0-2C30-46D8-AB75-2CF3C800B666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13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352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温家宝</a:t>
            </a:r>
          </a:p>
        </p:txBody>
      </p:sp>
      <p:sp>
        <p:nvSpPr>
          <p:cNvPr id="10721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2400" smtClean="0"/>
              <a:t>其实一个国家的财政史是惊心动魄的。如果你读它，会从中看到不仅是经济的发展，而且是社会的结构和公平正义。</a:t>
            </a:r>
          </a:p>
          <a:p>
            <a:pPr eaLnBrk="1" hangingPunct="1">
              <a:lnSpc>
                <a:spcPct val="90000"/>
              </a:lnSpc>
            </a:pPr>
            <a:endParaRPr lang="zh-CN" altLang="en-US" sz="2400" smtClean="0"/>
          </a:p>
          <a:p>
            <a:pPr eaLnBrk="1" hangingPunct="1">
              <a:lnSpc>
                <a:spcPct val="90000"/>
              </a:lnSpc>
            </a:pPr>
            <a:endParaRPr lang="zh-CN" altLang="en-US" sz="2400" smtClean="0"/>
          </a:p>
          <a:p>
            <a:pPr lvl="1" algn="r" eaLnBrk="1" hangingPunct="1">
              <a:lnSpc>
                <a:spcPct val="90000"/>
              </a:lnSpc>
            </a:pPr>
            <a:r>
              <a:rPr lang="en-US" altLang="zh-CN" sz="2000" smtClean="0"/>
              <a:t>2008</a:t>
            </a:r>
            <a:r>
              <a:rPr lang="zh-CN" altLang="en-US" sz="2000" smtClean="0"/>
              <a:t>年</a:t>
            </a:r>
            <a:r>
              <a:rPr lang="en-US" altLang="zh-CN" sz="2000" smtClean="0"/>
              <a:t>3</a:t>
            </a:r>
            <a:r>
              <a:rPr lang="zh-CN" altLang="en-US" sz="2000" smtClean="0"/>
              <a:t>月</a:t>
            </a:r>
            <a:r>
              <a:rPr lang="en-US" altLang="zh-CN" sz="2000" smtClean="0"/>
              <a:t>18</a:t>
            </a:r>
            <a:r>
              <a:rPr lang="zh-CN" altLang="en-US" sz="2000" smtClean="0"/>
              <a:t>日</a:t>
            </a:r>
          </a:p>
          <a:p>
            <a:pPr lvl="1" algn="r" eaLnBrk="1" hangingPunct="1">
              <a:lnSpc>
                <a:spcPct val="90000"/>
              </a:lnSpc>
            </a:pPr>
            <a:r>
              <a:rPr lang="zh-CN" altLang="en-US" sz="2000" smtClean="0"/>
              <a:t>于十一届人大八次会议中外记者招待会</a:t>
            </a:r>
            <a:br>
              <a:rPr lang="zh-CN" altLang="en-US" sz="2000" smtClean="0"/>
            </a:br>
            <a:endParaRPr lang="zh-CN" altLang="en-US" sz="2000" smtClean="0"/>
          </a:p>
        </p:txBody>
      </p:sp>
      <p:sp>
        <p:nvSpPr>
          <p:cNvPr id="1072134" name="Rectangle 6"/>
          <p:cNvSpPr>
            <a:spLocks noGrp="1" noChangeArrowheads="1"/>
          </p:cNvSpPr>
          <p:nvPr>
            <p:ph type="clipArt" sz="half" idx="2"/>
          </p:nvPr>
        </p:nvSpPr>
        <p:spPr/>
      </p:sp>
      <p:pic>
        <p:nvPicPr>
          <p:cNvPr id="1072135" name="Picture 7" descr="温家宝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1989138"/>
            <a:ext cx="3332163" cy="3887787"/>
          </a:xfrm>
          <a:prstGeom prst="rect">
            <a:avLst/>
          </a:prstGeom>
          <a:noFill/>
        </p:spPr>
      </p:pic>
      <p:sp>
        <p:nvSpPr>
          <p:cNvPr id="2" name="日期占位符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95A1ABAF-CEE0-47A9-876D-39FCEEA449D4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98AFB1-1A06-4C9C-9771-09C2CF359A1B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14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2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你了解政府收支的经济影响吗？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671BF9-3CAC-464E-B413-407AEEEA47CB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15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94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565400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en-US" sz="4600" smtClean="0"/>
              <a:t>一国的</a:t>
            </a:r>
            <a:r>
              <a:rPr lang="en-US" altLang="zh-CN" sz="4600" smtClean="0"/>
              <a:t>GDP</a:t>
            </a:r>
            <a:r>
              <a:rPr lang="zh-CN" altLang="en-US" sz="4600" smtClean="0"/>
              <a:t>中有多少</a:t>
            </a:r>
            <a:br>
              <a:rPr lang="zh-CN" altLang="en-US" sz="4600" smtClean="0"/>
            </a:br>
            <a:r>
              <a:rPr lang="zh-CN" altLang="en-US" sz="4600" smtClean="0"/>
              <a:t>由政府支配？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267200"/>
            <a:ext cx="8820150" cy="2401888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hlinkClick r:id="rId3" action="ppaction://hlinksldjump"/>
              </a:rPr>
              <a:t>OECD</a:t>
            </a:r>
            <a:r>
              <a:rPr lang="zh-CN" altLang="en-US" sz="3200" dirty="0" smtClean="0">
                <a:hlinkClick r:id="rId3" action="ppaction://hlinksldjump"/>
              </a:rPr>
              <a:t>国家一般政府税收和非税收入占</a:t>
            </a:r>
            <a:r>
              <a:rPr lang="en-US" altLang="zh-CN" sz="3200" dirty="0" smtClean="0">
                <a:hlinkClick r:id="rId3" action="ppaction://hlinksldjump"/>
              </a:rPr>
              <a:t>GDP</a:t>
            </a:r>
            <a:r>
              <a:rPr lang="zh-CN" altLang="en-US" sz="3200" dirty="0" smtClean="0">
                <a:hlinkClick r:id="rId3" action="ppaction://hlinksldjump"/>
              </a:rPr>
              <a:t>之比</a:t>
            </a:r>
            <a:endParaRPr lang="en-US" altLang="zh-CN" sz="3200" dirty="0" smtClean="0"/>
          </a:p>
          <a:p>
            <a:pPr eaLnBrk="1" hangingPunct="1"/>
            <a:r>
              <a:rPr lang="zh-CN" altLang="en-US" sz="3200" dirty="0" smtClean="0">
                <a:hlinkClick r:id="rId4" action="ppaction://hlinksldjump"/>
              </a:rPr>
              <a:t>中国预算内财政收支占</a:t>
            </a:r>
            <a:r>
              <a:rPr lang="en-US" altLang="zh-CN" sz="3200" dirty="0" smtClean="0">
                <a:hlinkClick r:id="rId4" action="ppaction://hlinksldjump"/>
              </a:rPr>
              <a:t>GDP</a:t>
            </a:r>
            <a:r>
              <a:rPr lang="zh-CN" altLang="en-US" sz="3200" dirty="0" smtClean="0">
                <a:hlinkClick r:id="rId4" action="ppaction://hlinksldjump"/>
              </a:rPr>
              <a:t>的比重</a:t>
            </a:r>
            <a:endParaRPr lang="en-US" altLang="zh-CN" sz="3200" dirty="0" smtClean="0"/>
          </a:p>
          <a:p>
            <a:pPr eaLnBrk="1" hangingPunct="1"/>
            <a:r>
              <a:rPr lang="zh-CN" altLang="en-US" sz="3200" dirty="0" smtClean="0">
                <a:hlinkClick r:id="rId5" action="ppaction://hlinksldjump"/>
              </a:rPr>
              <a:t>中国政府总收入及其占</a:t>
            </a:r>
            <a:r>
              <a:rPr lang="en-US" altLang="zh-CN" sz="3200" dirty="0" smtClean="0">
                <a:hlinkClick r:id="rId5" action="ppaction://hlinksldjump"/>
              </a:rPr>
              <a:t>GDP</a:t>
            </a:r>
            <a:r>
              <a:rPr lang="zh-CN" altLang="en-US" sz="3200" dirty="0" smtClean="0">
                <a:hlinkClick r:id="rId5" action="ppaction://hlinksldjump"/>
              </a:rPr>
              <a:t>的比重</a:t>
            </a:r>
            <a:endParaRPr lang="en-US" altLang="zh-CN" sz="3200" dirty="0" smtClean="0"/>
          </a:p>
          <a:p>
            <a:pPr eaLnBrk="1" hangingPunct="1"/>
            <a:endParaRPr lang="zh-CN" altLang="en-US" dirty="0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78451B-C4AF-4A1D-BDDC-B407478942AA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6D7CE-D477-4B37-AB2C-395137C3CB9B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16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999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3375"/>
            <a:ext cx="7989069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/>
              <a:t>OECD</a:t>
            </a:r>
            <a:r>
              <a:rPr lang="zh-CN" altLang="en-US" sz="4000" dirty="0" smtClean="0"/>
              <a:t>国家一般政府税收和非税收入占</a:t>
            </a:r>
            <a:r>
              <a:rPr lang="en-US" altLang="zh-CN" sz="4000" dirty="0" smtClean="0"/>
              <a:t>GDP</a:t>
            </a:r>
            <a:r>
              <a:rPr lang="zh-CN" altLang="en-US" sz="4000" dirty="0" smtClean="0"/>
              <a:t>之比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B9587F-5D2C-4766-80B7-7D4DBBC50CE6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17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441206"/>
            <a:ext cx="7129463" cy="432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771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中国政府总收入及其占</a:t>
            </a:r>
            <a:r>
              <a:rPr lang="en-US" altLang="zh-CN" dirty="0" smtClean="0"/>
              <a:t>GDP</a:t>
            </a:r>
            <a:r>
              <a:rPr lang="zh-CN" altLang="en-US" dirty="0" smtClean="0"/>
              <a:t>的</a:t>
            </a:r>
            <a:r>
              <a:rPr lang="zh-CN" altLang="en-US" dirty="0" smtClean="0"/>
              <a:t>比重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（</a:t>
            </a:r>
            <a:r>
              <a:rPr lang="en-US" altLang="zh-CN" dirty="0" smtClean="0"/>
              <a:t>2017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A5DDCA-31E6-4C81-B592-72E9277101B7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18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graphicFrame>
        <p:nvGraphicFramePr>
          <p:cNvPr id="8" name="图表 7"/>
          <p:cNvGraphicFramePr/>
          <p:nvPr>
            <p:extLst>
              <p:ext uri="{D42A27DB-BD31-4B8C-83A1-F6EECF244321}">
                <p14:modId xmlns:p14="http://schemas.microsoft.com/office/powerpoint/2010/main" val="1475304989"/>
              </p:ext>
            </p:extLst>
          </p:nvPr>
        </p:nvGraphicFramePr>
        <p:xfrm>
          <a:off x="1343024" y="1527175"/>
          <a:ext cx="65055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303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29600" cy="958552"/>
          </a:xfrm>
        </p:spPr>
        <p:txBody>
          <a:bodyPr/>
          <a:lstStyle/>
          <a:p>
            <a:pPr eaLnBrk="1" hangingPunct="1"/>
            <a:r>
              <a:rPr lang="zh-CN" altLang="en-US" sz="3200" dirty="0" smtClean="0"/>
              <a:t>中国政府赤字占</a:t>
            </a:r>
            <a:r>
              <a:rPr lang="en-US" altLang="zh-CN" sz="3200" dirty="0" smtClean="0"/>
              <a:t>GDP</a:t>
            </a:r>
            <a:r>
              <a:rPr lang="zh-CN" altLang="en-US" sz="3200" dirty="0" smtClean="0"/>
              <a:t>的比重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7B9900-F171-479C-8A4D-3960EF5EDDC2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C1D38-B5FD-43C8-BB96-2FEF47E9C1C8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19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658" y="1066800"/>
            <a:ext cx="5955388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890829"/>
      </p:ext>
    </p:extLst>
  </p:cSld>
  <p:clrMapOvr>
    <a:masterClrMapping/>
  </p:clrMapOvr>
  <p:transition>
    <p:random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8229600" cy="1371600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考评方法</a:t>
            </a:r>
          </a:p>
        </p:txBody>
      </p:sp>
      <p:sp>
        <p:nvSpPr>
          <p:cNvPr id="8171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229600" cy="3886200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总成绩</a:t>
            </a:r>
            <a:r>
              <a:rPr lang="en-US" altLang="zh-CN" dirty="0" smtClean="0"/>
              <a:t>=</a:t>
            </a:r>
            <a:r>
              <a:rPr lang="zh-CN" altLang="en-US" dirty="0" smtClean="0"/>
              <a:t>期末考试（</a:t>
            </a:r>
            <a:r>
              <a:rPr lang="en-US" altLang="zh-CN" dirty="0" smtClean="0"/>
              <a:t>50%</a:t>
            </a:r>
            <a:r>
              <a:rPr lang="zh-CN" altLang="en-US" dirty="0" smtClean="0"/>
              <a:t>）</a:t>
            </a:r>
            <a:r>
              <a:rPr lang="en-US" altLang="zh-CN" dirty="0" smtClean="0"/>
              <a:t>+</a:t>
            </a:r>
            <a:r>
              <a:rPr lang="zh-CN" altLang="en-US" dirty="0" smtClean="0"/>
              <a:t>作业（</a:t>
            </a:r>
            <a:r>
              <a:rPr lang="en-US" altLang="zh-CN" dirty="0"/>
              <a:t>4</a:t>
            </a:r>
            <a:r>
              <a:rPr lang="en-US" altLang="zh-CN" dirty="0" smtClean="0"/>
              <a:t>0%</a:t>
            </a:r>
            <a:r>
              <a:rPr lang="zh-CN" altLang="en-US" dirty="0" smtClean="0"/>
              <a:t>）</a:t>
            </a:r>
            <a:r>
              <a:rPr lang="en-US" altLang="zh-CN" dirty="0" smtClean="0"/>
              <a:t>+</a:t>
            </a:r>
            <a:r>
              <a:rPr lang="zh-CN" altLang="en-US" dirty="0" smtClean="0"/>
              <a:t>课堂表现（</a:t>
            </a:r>
            <a:r>
              <a:rPr lang="en-US" altLang="zh-CN" dirty="0" smtClean="0"/>
              <a:t>10%</a:t>
            </a:r>
            <a:r>
              <a:rPr lang="zh-CN" altLang="en-US" dirty="0" smtClean="0"/>
              <a:t>）</a:t>
            </a:r>
            <a:endParaRPr lang="zh-CN" altLang="en-US" dirty="0"/>
          </a:p>
          <a:p>
            <a:pPr eaLnBrk="1" hangingPunct="1"/>
            <a:r>
              <a:rPr lang="zh-CN" altLang="en-US" dirty="0" smtClean="0"/>
              <a:t>作业每学期</a:t>
            </a:r>
            <a:r>
              <a:rPr lang="en-US" altLang="zh-CN" dirty="0" smtClean="0"/>
              <a:t>1</a:t>
            </a:r>
            <a:r>
              <a:rPr lang="zh-CN" altLang="en-US" dirty="0" smtClean="0"/>
              <a:t>次</a:t>
            </a:r>
            <a:r>
              <a:rPr lang="zh-CN" altLang="en-US" dirty="0"/>
              <a:t>，小组完成</a:t>
            </a:r>
            <a:r>
              <a:rPr lang="zh-CN" altLang="en-US" dirty="0" smtClean="0"/>
              <a:t>，小组人数</a:t>
            </a:r>
            <a:r>
              <a:rPr lang="en-US" altLang="zh-CN" dirty="0" smtClean="0"/>
              <a:t>2-4</a:t>
            </a:r>
            <a:r>
              <a:rPr lang="zh-CN" altLang="en-US" dirty="0" smtClean="0"/>
              <a:t>人。</a:t>
            </a:r>
            <a:endParaRPr lang="zh-CN" altLang="en-US" dirty="0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FE9689-DBB9-40FC-A01B-C9A9DF3CD5D1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425B6-1128-4756-AA5D-BE9BD618FA1A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2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9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8964488" cy="1470025"/>
          </a:xfrm>
        </p:spPr>
        <p:txBody>
          <a:bodyPr/>
          <a:lstStyle/>
          <a:p>
            <a:pPr eaLnBrk="1" hangingPunct="1"/>
            <a:r>
              <a:rPr lang="zh-CN" altLang="en-US" sz="4000" dirty="0" smtClean="0"/>
              <a:t>政府收支活动和我们的关系有多大？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267200"/>
            <a:ext cx="8523287" cy="1752600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国民经济运行中的政府</a:t>
            </a:r>
            <a:r>
              <a:rPr lang="en-US" altLang="zh-CN" dirty="0" smtClean="0"/>
              <a:t>(</a:t>
            </a:r>
            <a:r>
              <a:rPr lang="zh-CN" altLang="en-US" dirty="0" smtClean="0">
                <a:hlinkClick r:id="rId3" action="ppaction://hlinksldjump"/>
              </a:rPr>
              <a:t>图表</a:t>
            </a:r>
            <a:r>
              <a:rPr lang="en-US" altLang="zh-CN" dirty="0" smtClean="0"/>
              <a:t>)</a:t>
            </a:r>
          </a:p>
          <a:p>
            <a:pPr eaLnBrk="1" hangingPunct="1"/>
            <a:r>
              <a:rPr lang="zh-CN" altLang="en-US" dirty="0" smtClean="0">
                <a:hlinkClick r:id="rId4" action="ppaction://hlinksldjump"/>
              </a:rPr>
              <a:t>财政收支的主要项目</a:t>
            </a:r>
            <a:endParaRPr lang="en-US" altLang="zh-CN" dirty="0" smtClean="0"/>
          </a:p>
          <a:p>
            <a:pPr eaLnBrk="1" hangingPunct="1"/>
            <a:endParaRPr lang="zh-CN" altLang="en-US" dirty="0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11A015-111E-40CD-AF6E-A5F3C80FE425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6D7CE-D477-4B37-AB2C-395137C3CB9B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20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234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国民经济运行中的政府</a:t>
            </a:r>
            <a:endParaRPr lang="zh-CN" alt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1314" y="1524000"/>
            <a:ext cx="6841371" cy="4525963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671BF9-3CAC-464E-B413-407AEEEA47CB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10:27:01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21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07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财政收支的主要项目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07375" cy="4114800"/>
          </a:xfrm>
        </p:spPr>
        <p:txBody>
          <a:bodyPr/>
          <a:lstStyle/>
          <a:p>
            <a:pPr eaLnBrk="1" hangingPunct="1"/>
            <a:r>
              <a:rPr lang="zh-CN" altLang="en-US" sz="2800" dirty="0" smtClean="0">
                <a:hlinkClick r:id="rId3" action="ppaction://hlinksldjump"/>
              </a:rPr>
              <a:t>财政收入</a:t>
            </a:r>
            <a:r>
              <a:rPr lang="zh-CN" altLang="en-US" sz="2800" dirty="0" smtClean="0"/>
              <a:t/>
            </a:r>
            <a:br>
              <a:rPr lang="zh-CN" altLang="en-US" sz="2800" dirty="0" smtClean="0"/>
            </a:br>
            <a:r>
              <a:rPr lang="en-US" altLang="zh-CN" sz="2800" dirty="0" smtClean="0"/>
              <a:t>——</a:t>
            </a:r>
            <a:r>
              <a:rPr lang="zh-CN" altLang="en-US" sz="2800" dirty="0" smtClean="0"/>
              <a:t>税收收入（所得税、流转税、财产税）</a:t>
            </a:r>
            <a:br>
              <a:rPr lang="zh-CN" altLang="en-US" sz="2800" dirty="0" smtClean="0"/>
            </a:br>
            <a:r>
              <a:rPr lang="en-US" altLang="zh-CN" sz="2800" dirty="0" smtClean="0"/>
              <a:t>——</a:t>
            </a:r>
            <a:r>
              <a:rPr lang="zh-CN" altLang="en-US" sz="2800" dirty="0" smtClean="0"/>
              <a:t>债务收入</a:t>
            </a:r>
            <a:br>
              <a:rPr lang="zh-CN" altLang="en-US" sz="2800" dirty="0" smtClean="0"/>
            </a:br>
            <a:r>
              <a:rPr lang="en-US" altLang="zh-CN" sz="2800" dirty="0" smtClean="0"/>
              <a:t>——</a:t>
            </a:r>
            <a:r>
              <a:rPr lang="zh-CN" altLang="en-US" sz="2800" dirty="0" smtClean="0"/>
              <a:t>国有资产经营收入</a:t>
            </a:r>
            <a:br>
              <a:rPr lang="zh-CN" altLang="en-US" sz="2800" dirty="0" smtClean="0"/>
            </a:br>
            <a:r>
              <a:rPr lang="en-US" altLang="zh-CN" sz="2800" dirty="0" smtClean="0"/>
              <a:t>——</a:t>
            </a:r>
            <a:r>
              <a:rPr lang="zh-CN" altLang="en-US" sz="2800" dirty="0" smtClean="0"/>
              <a:t>土地出让金、各类收费</a:t>
            </a:r>
          </a:p>
          <a:p>
            <a:pPr eaLnBrk="1" hangingPunct="1"/>
            <a:r>
              <a:rPr lang="zh-CN" altLang="en-US" sz="2800" dirty="0" smtClean="0">
                <a:hlinkClick r:id="rId3" action="ppaction://hlinksldjump"/>
              </a:rPr>
              <a:t>财政支出</a:t>
            </a:r>
            <a:r>
              <a:rPr lang="zh-CN" altLang="en-US" sz="2800" dirty="0" smtClean="0"/>
              <a:t/>
            </a:r>
            <a:br>
              <a:rPr lang="zh-CN" altLang="en-US" sz="2800" dirty="0" smtClean="0"/>
            </a:br>
            <a:r>
              <a:rPr lang="en-US" altLang="zh-CN" sz="2800" dirty="0" smtClean="0"/>
              <a:t>——</a:t>
            </a:r>
            <a:r>
              <a:rPr lang="zh-CN" altLang="en-US" sz="2800" dirty="0" smtClean="0"/>
              <a:t>消耗性支出（教育、医疗、国防、交通运输</a:t>
            </a:r>
            <a:r>
              <a:rPr lang="en-US" altLang="zh-CN" sz="2800" dirty="0" smtClean="0"/>
              <a:t>……</a:t>
            </a:r>
            <a:r>
              <a:rPr lang="zh-CN" altLang="en-US" sz="2800" dirty="0" smtClean="0"/>
              <a:t>）</a:t>
            </a:r>
            <a:br>
              <a:rPr lang="zh-CN" altLang="en-US" sz="2800" dirty="0" smtClean="0"/>
            </a:br>
            <a:r>
              <a:rPr lang="en-US" altLang="zh-CN" sz="2800" dirty="0" smtClean="0"/>
              <a:t>——</a:t>
            </a:r>
            <a:r>
              <a:rPr lang="zh-CN" altLang="en-US" sz="2800" dirty="0" smtClean="0"/>
              <a:t>转移性支出（社会保障、各类补贴）</a:t>
            </a:r>
          </a:p>
          <a:p>
            <a:pPr eaLnBrk="1" hangingPunct="1"/>
            <a:endParaRPr lang="zh-CN" altLang="en-US" sz="2800" dirty="0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093B18-E1B4-4813-BFBF-1E6A5FD71C6D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22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6993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中国税收</a:t>
            </a:r>
            <a:r>
              <a:rPr lang="zh-CN" altLang="en-US" dirty="0" smtClean="0"/>
              <a:t>结构（</a:t>
            </a:r>
            <a:r>
              <a:rPr lang="en-US" altLang="zh-CN" dirty="0" smtClean="0"/>
              <a:t>2017</a:t>
            </a:r>
            <a:r>
              <a:rPr lang="zh-CN" altLang="en-US" dirty="0" smtClean="0"/>
              <a:t>）</a:t>
            </a:r>
            <a:endParaRPr lang="zh-CN" altLang="en-US" dirty="0" smtClean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0C609E-F9E3-45C9-AD25-5275A0692B3F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23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graphicFrame>
        <p:nvGraphicFramePr>
          <p:cNvPr id="9" name="图表 8"/>
          <p:cNvGraphicFramePr/>
          <p:nvPr>
            <p:extLst>
              <p:ext uri="{D42A27DB-BD31-4B8C-83A1-F6EECF244321}">
                <p14:modId xmlns:p14="http://schemas.microsoft.com/office/powerpoint/2010/main" val="2150418962"/>
              </p:ext>
            </p:extLst>
          </p:nvPr>
        </p:nvGraphicFramePr>
        <p:xfrm>
          <a:off x="1447800" y="1417638"/>
          <a:ext cx="6553200" cy="4449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113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中国的中央和地方财政收入结构（</a:t>
            </a:r>
            <a:r>
              <a:rPr lang="en-US" altLang="zh-CN" dirty="0" smtClean="0"/>
              <a:t>2017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9862" y="1524000"/>
            <a:ext cx="5602996" cy="4525963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671BF9-3CAC-464E-B413-407AEEEA47CB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09:51:15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24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76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中国的税收收入和非税收入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（</a:t>
            </a:r>
            <a:r>
              <a:rPr lang="en-US" altLang="zh-CN" dirty="0" smtClean="0"/>
              <a:t>2017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671BF9-3CAC-464E-B413-407AEEEA47CB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09:51:51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25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graphicFrame>
        <p:nvGraphicFramePr>
          <p:cNvPr id="10" name="图表 9"/>
          <p:cNvGraphicFramePr/>
          <p:nvPr>
            <p:extLst>
              <p:ext uri="{D42A27DB-BD31-4B8C-83A1-F6EECF244321}">
                <p14:modId xmlns:p14="http://schemas.microsoft.com/office/powerpoint/2010/main" val="1478895786"/>
              </p:ext>
            </p:extLst>
          </p:nvPr>
        </p:nvGraphicFramePr>
        <p:xfrm>
          <a:off x="457200" y="1647825"/>
          <a:ext cx="4114800" cy="406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图表 10"/>
          <p:cNvGraphicFramePr/>
          <p:nvPr>
            <p:extLst>
              <p:ext uri="{D42A27DB-BD31-4B8C-83A1-F6EECF244321}">
                <p14:modId xmlns:p14="http://schemas.microsoft.com/office/powerpoint/2010/main" val="1750379281"/>
              </p:ext>
            </p:extLst>
          </p:nvPr>
        </p:nvGraphicFramePr>
        <p:xfrm>
          <a:off x="4572000" y="1791494"/>
          <a:ext cx="4191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2605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 idx="4294967295"/>
          </p:nvPr>
        </p:nvSpPr>
        <p:spPr>
          <a:xfrm>
            <a:off x="0" y="130175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中国的一般预算支出</a:t>
            </a:r>
            <a:r>
              <a:rPr lang="zh-CN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结构（</a:t>
            </a:r>
            <a:r>
              <a:rPr lang="en-US" altLang="zh-CN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2017）</a:t>
            </a:r>
            <a:endParaRPr lang="zh-CN" alt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22EA8C-7A2B-4104-A0C9-3CDC9656EA4C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425B6-1128-4756-AA5D-BE9BD618FA1A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26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graphicFrame>
        <p:nvGraphicFramePr>
          <p:cNvPr id="10" name="图表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7477839"/>
              </p:ext>
            </p:extLst>
          </p:nvPr>
        </p:nvGraphicFramePr>
        <p:xfrm>
          <a:off x="1066800" y="1385175"/>
          <a:ext cx="6486526" cy="4867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87379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81000"/>
            <a:ext cx="7124700" cy="762000"/>
          </a:xfrm>
        </p:spPr>
        <p:txBody>
          <a:bodyPr>
            <a:normAutofit/>
          </a:bodyPr>
          <a:lstStyle/>
          <a:p>
            <a:pPr algn="ctr"/>
            <a:r>
              <a:rPr lang="zh-CN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美国的财政</a:t>
            </a:r>
            <a:r>
              <a:rPr lang="zh-CN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支出</a:t>
            </a:r>
            <a:r>
              <a:rPr lang="zh-CN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结构</a:t>
            </a:r>
            <a:r>
              <a:rPr lang="en-US" altLang="zh-CN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(2010)</a:t>
            </a:r>
            <a:endParaRPr lang="en-US" altLang="zh-CN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6" name="图表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6123705"/>
              </p:ext>
            </p:extLst>
          </p:nvPr>
        </p:nvGraphicFramePr>
        <p:xfrm>
          <a:off x="990600" y="1412874"/>
          <a:ext cx="7696200" cy="462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E68A26-7C3F-457B-8538-6FC8DA107D0F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425B6-1128-4756-AA5D-BE9BD618FA1A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27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726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9300" y="650875"/>
            <a:ext cx="7124700" cy="762000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美国的财政支出结构</a:t>
            </a:r>
            <a:r>
              <a:rPr lang="en-US" altLang="zh-CN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(2009)</a:t>
            </a:r>
          </a:p>
        </p:txBody>
      </p:sp>
      <p:graphicFrame>
        <p:nvGraphicFramePr>
          <p:cNvPr id="10" name="图表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4090226"/>
              </p:ext>
            </p:extLst>
          </p:nvPr>
        </p:nvGraphicFramePr>
        <p:xfrm>
          <a:off x="107504" y="1340768"/>
          <a:ext cx="8712646" cy="504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2461B6-3985-4A30-AE6A-DBDC4FD0B140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425B6-1128-4756-AA5D-BE9BD618FA1A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28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580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为什么研究财政学？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从通识教育到财政学</a:t>
            </a:r>
            <a:endParaRPr lang="en-US" altLang="zh-CN" dirty="0" smtClean="0"/>
          </a:p>
          <a:p>
            <a:r>
              <a:rPr lang="zh-CN" altLang="en-US" dirty="0" smtClean="0"/>
              <a:t>政府收支的经济影响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一国的</a:t>
            </a:r>
            <a:r>
              <a:rPr lang="en-US" altLang="zh-CN" dirty="0" smtClean="0"/>
              <a:t>GDP</a:t>
            </a:r>
            <a:r>
              <a:rPr lang="zh-CN" altLang="en-US" dirty="0" smtClean="0"/>
              <a:t>中有多少由政府支配？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OECD</a:t>
            </a:r>
            <a:r>
              <a:rPr lang="zh-CN" altLang="en-US" dirty="0" smtClean="0"/>
              <a:t>国家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中国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政府收支活动与我们的关系有多大？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国民经济运行中的政府</a:t>
            </a:r>
            <a:endParaRPr lang="en-US" altLang="zh-CN" dirty="0" smtClean="0"/>
          </a:p>
          <a:p>
            <a:pPr lvl="2"/>
            <a:r>
              <a:rPr lang="zh-CN" altLang="en-US" dirty="0"/>
              <a:t>财政</a:t>
            </a:r>
            <a:r>
              <a:rPr lang="zh-CN" altLang="en-US" dirty="0" smtClean="0"/>
              <a:t>收支</a:t>
            </a:r>
            <a:r>
              <a:rPr lang="zh-CN" altLang="en-US" dirty="0"/>
              <a:t>的</a:t>
            </a:r>
            <a:r>
              <a:rPr lang="zh-CN" altLang="en-US" dirty="0" smtClean="0"/>
              <a:t>主要项目</a:t>
            </a:r>
            <a:endParaRPr lang="en-US" altLang="zh-CN" dirty="0" smtClean="0"/>
          </a:p>
          <a:p>
            <a:pPr lvl="2"/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671BF9-3CAC-464E-B413-407AEEEA47CB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11:04:50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29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93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教材和参考书目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dirty="0"/>
              <a:t>教材：</a:t>
            </a:r>
            <a:br>
              <a:rPr lang="zh-CN" altLang="en-US" dirty="0"/>
            </a:br>
            <a:r>
              <a:rPr lang="zh-CN" altLang="zh-CN" dirty="0"/>
              <a:t>《公共经济学</a:t>
            </a:r>
            <a:r>
              <a:rPr lang="zh-CN" altLang="zh-CN" dirty="0" smtClean="0"/>
              <a:t>》</a:t>
            </a:r>
            <a:r>
              <a:rPr lang="zh-CN" altLang="en-US" dirty="0" smtClean="0"/>
              <a:t>，杜莉、袁莉莉主编，首都经贸大学出版社</a:t>
            </a:r>
            <a:endParaRPr lang="en-US" altLang="zh-CN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dirty="0" smtClean="0"/>
              <a:t>   《</a:t>
            </a:r>
            <a:r>
              <a:rPr lang="zh-CN" altLang="en-US" dirty="0"/>
              <a:t>现代公共财政学</a:t>
            </a:r>
            <a:r>
              <a:rPr lang="en-US" altLang="zh-CN" dirty="0"/>
              <a:t>》</a:t>
            </a:r>
            <a:r>
              <a:rPr lang="zh-CN" altLang="en-US" dirty="0"/>
              <a:t>（第二版）</a:t>
            </a:r>
            <a:br>
              <a:rPr lang="zh-CN" altLang="en-US" dirty="0"/>
            </a:br>
            <a:r>
              <a:rPr lang="zh-CN" altLang="en-US" dirty="0" smtClean="0"/>
              <a:t>    胡</a:t>
            </a:r>
            <a:r>
              <a:rPr lang="zh-CN" altLang="en-US" dirty="0"/>
              <a:t>庆</a:t>
            </a:r>
            <a:r>
              <a:rPr lang="zh-CN" altLang="en-US" dirty="0" smtClean="0"/>
              <a:t>康、杜</a:t>
            </a:r>
            <a:r>
              <a:rPr lang="zh-CN" altLang="en-US" dirty="0"/>
              <a:t>莉主编</a:t>
            </a:r>
            <a:r>
              <a:rPr lang="en-US" altLang="zh-CN" dirty="0"/>
              <a:t>/</a:t>
            </a:r>
            <a:r>
              <a:rPr lang="zh-CN" altLang="en-US" dirty="0"/>
              <a:t>复旦大学出版社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/>
              <a:t>Public </a:t>
            </a:r>
            <a:r>
              <a:rPr lang="en-US" altLang="zh-CN" dirty="0" err="1" smtClean="0"/>
              <a:t>finance,by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Havey</a:t>
            </a:r>
            <a:r>
              <a:rPr lang="en-US" altLang="zh-CN" dirty="0" smtClean="0"/>
              <a:t> Rosen,7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edition,(</a:t>
            </a:r>
            <a:r>
              <a:rPr lang="zh-CN" altLang="en-US" dirty="0" smtClean="0"/>
              <a:t>中译本，人民大学出版社）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/>
              <a:t>Economics of the Public </a:t>
            </a:r>
            <a:r>
              <a:rPr lang="en-US" altLang="zh-CN" dirty="0" err="1" smtClean="0"/>
              <a:t>Sector,by</a:t>
            </a:r>
            <a:r>
              <a:rPr lang="en-US" altLang="zh-CN" dirty="0" smtClean="0"/>
              <a:t> Joseph E. Stiglitz,3</a:t>
            </a:r>
            <a:r>
              <a:rPr lang="en-US" altLang="zh-CN" baseline="30000" dirty="0" smtClean="0"/>
              <a:t>rd</a:t>
            </a:r>
            <a:r>
              <a:rPr lang="en-US" altLang="zh-CN" dirty="0" smtClean="0"/>
              <a:t> edition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33467B-DF29-4695-8E4B-31130E2B5F67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3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712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财政学研究什么？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671BF9-3CAC-464E-B413-407AEEEA47CB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30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4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3568"/>
          </a:xfrm>
        </p:spPr>
        <p:txBody>
          <a:bodyPr/>
          <a:lstStyle/>
          <a:p>
            <a:pPr eaLnBrk="1" hangingPunct="1"/>
            <a:r>
              <a:rPr lang="zh-CN" altLang="en-US" sz="3600" dirty="0" smtClean="0"/>
              <a:t>财政学的研究对象</a:t>
            </a:r>
            <a:endParaRPr lang="zh-CN" altLang="en-US" dirty="0" smtClean="0"/>
          </a:p>
        </p:txBody>
      </p:sp>
      <p:graphicFrame>
        <p:nvGraphicFramePr>
          <p:cNvPr id="1128" name="Object 104"/>
          <p:cNvGraphicFramePr>
            <a:graphicFrameLocks noGrp="1" noChangeAspect="1"/>
          </p:cNvGraphicFramePr>
          <p:nvPr>
            <p:ph type="dgm" idx="1"/>
          </p:nvPr>
        </p:nvGraphicFramePr>
        <p:xfrm>
          <a:off x="1062038" y="2400300"/>
          <a:ext cx="6954837" cy="328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Organization Chart" r:id="rId4" imgW="2132769" imgH="1006587" progId="OrgPlusWOPX.4">
                  <p:embed/>
                </p:oleObj>
              </mc:Choice>
              <mc:Fallback>
                <p:oleObj name="Organization Chart" r:id="rId4" imgW="2132769" imgH="1006587" progId="OrgPlusWOPX.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8" y="2400300"/>
                        <a:ext cx="6954837" cy="3282950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23921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日期占位符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0707FB3C-D1A2-47E9-8F65-700430F5CF09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6B353F-82D3-4BA2-9121-E22185BCDFDB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31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971600" y="1597442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prstClr val="black"/>
                </a:solidFill>
                <a:latin typeface="Arial" charset="0"/>
              </a:rPr>
              <a:t>财政学研究</a:t>
            </a:r>
            <a:r>
              <a:rPr lang="zh-CN" altLang="en-US" dirty="0">
                <a:solidFill>
                  <a:srgbClr val="FF0000"/>
                </a:solidFill>
                <a:latin typeface="Arial" charset="0"/>
              </a:rPr>
              <a:t>政府</a:t>
            </a:r>
            <a:r>
              <a:rPr lang="zh-CN" altLang="en-US" dirty="0">
                <a:solidFill>
                  <a:prstClr val="black"/>
                </a:solidFill>
                <a:latin typeface="Arial" charset="0"/>
              </a:rPr>
              <a:t>（包括中央政府和地方政府）与</a:t>
            </a:r>
            <a:r>
              <a:rPr lang="zh-CN" altLang="en-US" dirty="0">
                <a:solidFill>
                  <a:srgbClr val="FF0000"/>
                </a:solidFill>
                <a:latin typeface="Arial" charset="0"/>
              </a:rPr>
              <a:t>预算</a:t>
            </a:r>
            <a:r>
              <a:rPr lang="zh-CN" altLang="en-US" dirty="0">
                <a:solidFill>
                  <a:prstClr val="black"/>
                </a:solidFill>
                <a:latin typeface="Arial" charset="0"/>
              </a:rPr>
              <a:t>有关的</a:t>
            </a:r>
            <a:r>
              <a:rPr lang="zh-CN" altLang="en-US" dirty="0">
                <a:solidFill>
                  <a:srgbClr val="FF0000"/>
                </a:solidFill>
                <a:latin typeface="Arial" charset="0"/>
              </a:rPr>
              <a:t>经济行为</a:t>
            </a:r>
          </a:p>
        </p:txBody>
      </p:sp>
    </p:spTree>
    <p:extLst>
      <p:ext uri="{BB962C8B-B14F-4D97-AF65-F5344CB8AC3E}">
        <p14:creationId xmlns:p14="http://schemas.microsoft.com/office/powerpoint/2010/main" val="182949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“财政学”还是“公共经济学”？</a:t>
            </a:r>
          </a:p>
        </p:txBody>
      </p:sp>
      <p:sp>
        <p:nvSpPr>
          <p:cNvPr id="982018" name="Rectangle 3"/>
          <p:cNvSpPr>
            <a:spLocks noGrp="1" noChangeArrowheads="1"/>
          </p:cNvSpPr>
          <p:nvPr>
            <p:ph idx="1"/>
          </p:nvPr>
        </p:nvSpPr>
        <p:spPr>
          <a:xfrm>
            <a:off x="1666875" y="1981200"/>
            <a:ext cx="7019925" cy="3886200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西方财政学的发展</a:t>
            </a:r>
            <a:br>
              <a:rPr lang="zh-CN" altLang="en-US" dirty="0" smtClean="0"/>
            </a:br>
            <a:r>
              <a:rPr lang="en-US" altLang="zh-CN" dirty="0" smtClean="0"/>
              <a:t>18</a:t>
            </a:r>
            <a:r>
              <a:rPr lang="zh-CN" altLang="en-US" dirty="0" smtClean="0"/>
              <a:t>世纪末</a:t>
            </a:r>
            <a:r>
              <a:rPr lang="en-US" altLang="zh-CN" dirty="0" smtClean="0"/>
              <a:t>——20</a:t>
            </a:r>
            <a:r>
              <a:rPr lang="zh-CN" altLang="en-US" dirty="0" smtClean="0"/>
              <a:t>世纪初</a:t>
            </a:r>
            <a:br>
              <a:rPr lang="zh-CN" altLang="en-US" dirty="0" smtClean="0"/>
            </a:br>
            <a:r>
              <a:rPr lang="zh-CN" altLang="en-US" dirty="0" smtClean="0"/>
              <a:t>    </a:t>
            </a:r>
            <a:r>
              <a:rPr lang="en-US" altLang="zh-CN" dirty="0" smtClean="0">
                <a:hlinkClick r:id="rId3" action="ppaction://hlinksldjump"/>
              </a:rPr>
              <a:t>Public Finance       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20</a:t>
            </a:r>
            <a:r>
              <a:rPr lang="zh-CN" altLang="en-US" dirty="0" smtClean="0"/>
              <a:t>世纪</a:t>
            </a:r>
            <a:r>
              <a:rPr lang="en-US" altLang="zh-CN" dirty="0" smtClean="0"/>
              <a:t>30</a:t>
            </a:r>
            <a:r>
              <a:rPr lang="zh-CN" altLang="en-US" dirty="0" smtClean="0"/>
              <a:t>年代至今</a:t>
            </a:r>
            <a:br>
              <a:rPr lang="zh-CN" altLang="en-US" dirty="0" smtClean="0"/>
            </a:br>
            <a:r>
              <a:rPr lang="zh-CN" altLang="en-US" dirty="0" smtClean="0"/>
              <a:t>    </a:t>
            </a:r>
            <a:r>
              <a:rPr lang="en-US" altLang="zh-CN" dirty="0" smtClean="0">
                <a:hlinkClick r:id="rId4" action="ppaction://hlinksldjump"/>
              </a:rPr>
              <a:t>Public Sector Economics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    (Modern Public Finance)</a:t>
            </a:r>
          </a:p>
          <a:p>
            <a:pPr eaLnBrk="1" hangingPunct="1"/>
            <a:r>
              <a:rPr lang="zh-CN" altLang="en-US" dirty="0" smtClean="0">
                <a:hlinkClick r:id="rId5" action="ppaction://hlinksldjump"/>
              </a:rPr>
              <a:t>财政学在我国的发展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3F360-DD5B-4467-9BF6-C3F4D58538E5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32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723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Public Finance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创立</a:t>
            </a:r>
            <a:br>
              <a:rPr lang="zh-CN" altLang="en-US" smtClean="0"/>
            </a:br>
            <a:r>
              <a:rPr lang="en-US" altLang="zh-CN" smtClean="0"/>
              <a:t>1776 </a:t>
            </a:r>
            <a:r>
              <a:rPr lang="zh-CN" altLang="en-US" smtClean="0"/>
              <a:t>亚当</a:t>
            </a:r>
            <a:r>
              <a:rPr lang="en-US" altLang="zh-CN" smtClean="0"/>
              <a:t>·</a:t>
            </a:r>
            <a:r>
              <a:rPr lang="zh-CN" altLang="en-US" smtClean="0"/>
              <a:t>斯密</a:t>
            </a:r>
            <a:r>
              <a:rPr lang="en-US" altLang="zh-CN" smtClean="0"/>
              <a:t>《</a:t>
            </a:r>
            <a:r>
              <a:rPr lang="zh-CN" altLang="en-US" smtClean="0"/>
              <a:t>国富论</a:t>
            </a:r>
            <a:r>
              <a:rPr lang="en-US" altLang="zh-CN" smtClean="0"/>
              <a:t>》</a:t>
            </a:r>
          </a:p>
          <a:p>
            <a:pPr eaLnBrk="1" hangingPunct="1"/>
            <a:r>
              <a:rPr lang="zh-CN" altLang="en-US" smtClean="0"/>
              <a:t>研究对象</a:t>
            </a:r>
            <a:br>
              <a:rPr lang="zh-CN" altLang="en-US" smtClean="0"/>
            </a:br>
            <a:r>
              <a:rPr lang="zh-CN" altLang="en-US" smtClean="0"/>
              <a:t>财政收支管理</a:t>
            </a:r>
          </a:p>
          <a:p>
            <a:pPr eaLnBrk="1" hangingPunct="1"/>
            <a:r>
              <a:rPr lang="zh-CN" altLang="en-US" smtClean="0"/>
              <a:t>经济背景</a:t>
            </a:r>
            <a:br>
              <a:rPr lang="zh-CN" altLang="en-US" smtClean="0"/>
            </a:br>
            <a:r>
              <a:rPr lang="zh-CN" altLang="en-US" smtClean="0"/>
              <a:t>政府经济行为范围狭窄</a:t>
            </a:r>
          </a:p>
          <a:p>
            <a:pPr eaLnBrk="1" hangingPunct="1"/>
            <a:endParaRPr lang="en-US" altLang="zh-CN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02C3CB-1112-4E5C-8C97-BB0C2B831919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33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63217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2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Public Sector Economics</a:t>
            </a:r>
          </a:p>
        </p:txBody>
      </p:sp>
      <p:sp>
        <p:nvSpPr>
          <p:cNvPr id="992258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84784"/>
            <a:ext cx="7072312" cy="432048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dirty="0" smtClean="0"/>
              <a:t>创立</a:t>
            </a:r>
            <a:br>
              <a:rPr lang="zh-CN" altLang="en-US" dirty="0" smtClean="0"/>
            </a:br>
            <a:r>
              <a:rPr lang="en-US" altLang="zh-CN" dirty="0" smtClean="0"/>
              <a:t>1966</a:t>
            </a:r>
            <a:r>
              <a:rPr lang="zh-CN" altLang="en-US" dirty="0" smtClean="0"/>
              <a:t>年 以公共经济学命名的学会和杂志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dirty="0" smtClean="0"/>
              <a:t>研究对象</a:t>
            </a:r>
            <a:br>
              <a:rPr lang="zh-CN" altLang="en-US" dirty="0" smtClean="0"/>
            </a:br>
            <a:r>
              <a:rPr lang="zh-CN" altLang="en-US" dirty="0" smtClean="0"/>
              <a:t>公共财政收支对总体经济的影响</a:t>
            </a:r>
            <a:br>
              <a:rPr lang="zh-CN" altLang="en-US" dirty="0" smtClean="0"/>
            </a:br>
            <a:r>
              <a:rPr lang="zh-CN" altLang="en-US" dirty="0" smtClean="0"/>
              <a:t>公共部门经济活动范围的界定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dirty="0" smtClean="0"/>
              <a:t>经济背景</a:t>
            </a:r>
            <a:br>
              <a:rPr lang="zh-CN" altLang="en-US" dirty="0" smtClean="0"/>
            </a:br>
            <a:r>
              <a:rPr lang="zh-CN" altLang="en-US" dirty="0" smtClean="0"/>
              <a:t>政府经济行为扩大到对总体经济进行管理和调节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AA26E0-1C81-4EB5-BB20-54F9430E3791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34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700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615"/>
            <a:ext cx="8229600" cy="931984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财政学在我国的发展</a:t>
            </a:r>
          </a:p>
        </p:txBody>
      </p:sp>
      <p:sp>
        <p:nvSpPr>
          <p:cNvPr id="99942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06462"/>
            <a:ext cx="8382000" cy="5197475"/>
          </a:xfrm>
        </p:spPr>
        <p:txBody>
          <a:bodyPr/>
          <a:lstStyle/>
          <a:p>
            <a:pPr eaLnBrk="1" hangingPunct="1"/>
            <a:r>
              <a:rPr lang="zh-CN" altLang="en-US" sz="2800" dirty="0" smtClean="0"/>
              <a:t>改革开放以前</a:t>
            </a:r>
            <a:br>
              <a:rPr lang="zh-CN" altLang="en-US" sz="2800" dirty="0" smtClean="0"/>
            </a:br>
            <a:r>
              <a:rPr lang="zh-CN" altLang="en-US" sz="2800" dirty="0" smtClean="0"/>
              <a:t>研究政府预算行为的学科被称为财政学。</a:t>
            </a:r>
          </a:p>
          <a:p>
            <a:pPr eaLnBrk="1" hangingPunct="1"/>
            <a:r>
              <a:rPr lang="zh-CN" altLang="en-US" sz="2800" dirty="0" smtClean="0"/>
              <a:t>改革开放以来</a:t>
            </a:r>
            <a:br>
              <a:rPr lang="zh-CN" altLang="en-US" sz="2800" dirty="0" smtClean="0"/>
            </a:br>
            <a:r>
              <a:rPr lang="zh-CN" altLang="en-US" sz="2800" dirty="0" smtClean="0"/>
              <a:t>国内财政学界较多接受西方公共财政学的原则和理论，为了体现与传统财政学的区别，“公共经济学”和“公共财政学”的提法开始</a:t>
            </a:r>
            <a:r>
              <a:rPr lang="zh-CN" altLang="en-US" sz="2800" dirty="0" smtClean="0"/>
              <a:t>出现</a:t>
            </a:r>
            <a:endParaRPr lang="en-US" altLang="zh-CN" sz="2800" dirty="0" smtClean="0"/>
          </a:p>
          <a:p>
            <a:r>
              <a:rPr lang="zh-CN" altLang="en-US" sz="2800" dirty="0" smtClean="0"/>
              <a:t>十八</a:t>
            </a:r>
            <a:r>
              <a:rPr lang="zh-CN" altLang="en-US" sz="2800" dirty="0"/>
              <a:t>届</a:t>
            </a:r>
            <a:r>
              <a:rPr lang="zh-CN" altLang="en-US" sz="2800" dirty="0" smtClean="0"/>
              <a:t>三中全会</a:t>
            </a:r>
            <a:r>
              <a:rPr lang="en-US" altLang="zh-CN" sz="2800" dirty="0" smtClean="0"/>
              <a:t>《</a:t>
            </a:r>
            <a:r>
              <a:rPr lang="zh-CN" altLang="en-US" sz="2800" dirty="0"/>
              <a:t>中共中央关于全面深化改革若干重大问题的</a:t>
            </a:r>
            <a:r>
              <a:rPr lang="zh-CN" altLang="en-US" sz="2800" dirty="0" smtClean="0"/>
              <a:t>决定</a:t>
            </a:r>
            <a:r>
              <a:rPr lang="en-US" altLang="zh-CN" sz="2800" dirty="0"/>
              <a:t>》</a:t>
            </a:r>
          </a:p>
          <a:p>
            <a:r>
              <a:rPr lang="zh-CN" altLang="en-US" dirty="0" smtClean="0"/>
              <a:t>全面</a:t>
            </a:r>
            <a:r>
              <a:rPr lang="zh-CN" altLang="en-US" dirty="0"/>
              <a:t>深化改革的总目标</a:t>
            </a:r>
            <a:r>
              <a:rPr lang="zh-CN" altLang="en-US" dirty="0" smtClean="0"/>
              <a:t>是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推进</a:t>
            </a:r>
            <a:r>
              <a:rPr lang="zh-CN" altLang="en-US" dirty="0"/>
              <a:t>国家治理体系和治理能力</a:t>
            </a:r>
            <a:r>
              <a:rPr lang="zh-CN" altLang="en-US" dirty="0" smtClean="0"/>
              <a:t>现代化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财政</a:t>
            </a:r>
            <a:r>
              <a:rPr lang="zh-CN" altLang="en-US" dirty="0"/>
              <a:t>是国家治理的基础和重要支柱</a:t>
            </a:r>
            <a:endParaRPr lang="en-US" altLang="zh-CN" dirty="0" smtClean="0"/>
          </a:p>
          <a:p>
            <a:pPr eaLnBrk="1" hangingPunct="1"/>
            <a:endParaRPr lang="en-US" altLang="zh-CN" dirty="0" smtClean="0"/>
          </a:p>
          <a:p>
            <a:pPr marL="0" indent="0" eaLnBrk="1" hangingPunct="1">
              <a:buNone/>
            </a:pPr>
            <a:endParaRPr lang="zh-CN" altLang="en-US" dirty="0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0BF537-74BC-4E2C-8B51-56D04EC75278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09:44:45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35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1987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6350"/>
            <a:ext cx="8637588" cy="1920875"/>
          </a:xfrm>
        </p:spPr>
        <p:txBody>
          <a:bodyPr/>
          <a:lstStyle/>
          <a:p>
            <a:pPr eaLnBrk="1" hangingPunct="1"/>
            <a:r>
              <a:rPr lang="zh-CN" altLang="en-US" smtClean="0"/>
              <a:t>财政学与经济学的基本问题</a:t>
            </a:r>
          </a:p>
        </p:txBody>
      </p:sp>
      <p:sp>
        <p:nvSpPr>
          <p:cNvPr id="983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 smtClean="0"/>
              <a:t> </a:t>
            </a:r>
            <a:r>
              <a:rPr lang="zh-CN" altLang="en-US" sz="2800" dirty="0" smtClean="0"/>
              <a:t>经济学的基本问题</a:t>
            </a:r>
          </a:p>
          <a:p>
            <a:pPr lvl="1" eaLnBrk="1" hangingPunct="1">
              <a:lnSpc>
                <a:spcPct val="80000"/>
              </a:lnSpc>
            </a:pPr>
            <a:r>
              <a:rPr lang="zh-CN" altLang="en-US" dirty="0" smtClean="0"/>
              <a:t>生产什么</a:t>
            </a:r>
            <a:r>
              <a:rPr lang="en-US" altLang="zh-CN" dirty="0" smtClean="0"/>
              <a:t>?</a:t>
            </a:r>
            <a:br>
              <a:rPr lang="en-US" altLang="zh-CN" dirty="0" smtClean="0"/>
            </a:br>
            <a:r>
              <a:rPr lang="zh-CN" altLang="en-US" dirty="0" smtClean="0">
                <a:solidFill>
                  <a:srgbClr val="FF0000"/>
                </a:solidFill>
              </a:rPr>
              <a:t>公共产品还是私人产品？</a:t>
            </a:r>
          </a:p>
          <a:p>
            <a:pPr lvl="1">
              <a:lnSpc>
                <a:spcPct val="80000"/>
              </a:lnSpc>
            </a:pPr>
            <a:r>
              <a:rPr lang="zh-CN" altLang="en-US" dirty="0" smtClean="0"/>
              <a:t>如何生产</a:t>
            </a:r>
            <a:r>
              <a:rPr lang="en-US" altLang="zh-CN" dirty="0" smtClean="0"/>
              <a:t>?</a:t>
            </a:r>
            <a:br>
              <a:rPr lang="en-US" altLang="zh-CN" dirty="0" smtClean="0"/>
            </a:br>
            <a:r>
              <a:rPr lang="zh-CN" altLang="en-US" dirty="0">
                <a:solidFill>
                  <a:srgbClr val="FF0000"/>
                </a:solidFill>
              </a:rPr>
              <a:t>公共部门生产还是私人部门生产？</a:t>
            </a:r>
          </a:p>
          <a:p>
            <a:pPr lvl="1">
              <a:lnSpc>
                <a:spcPct val="80000"/>
              </a:lnSpc>
            </a:pPr>
            <a:r>
              <a:rPr lang="zh-CN" altLang="en-US" dirty="0" smtClean="0"/>
              <a:t>为谁生产</a:t>
            </a:r>
            <a:r>
              <a:rPr lang="en-US" altLang="zh-CN" dirty="0" smtClean="0"/>
              <a:t>?</a:t>
            </a:r>
            <a:br>
              <a:rPr lang="en-US" altLang="zh-CN" dirty="0" smtClean="0"/>
            </a:br>
            <a:r>
              <a:rPr lang="zh-CN" altLang="en-US" dirty="0">
                <a:solidFill>
                  <a:srgbClr val="FF0000"/>
                </a:solidFill>
              </a:rPr>
              <a:t>谁从政府项目中受益谁纳税承担成本？</a:t>
            </a:r>
          </a:p>
          <a:p>
            <a:pPr lvl="1">
              <a:lnSpc>
                <a:spcPct val="80000"/>
              </a:lnSpc>
            </a:pPr>
            <a:r>
              <a:rPr lang="zh-CN" altLang="en-US" dirty="0" smtClean="0"/>
              <a:t>如何决策</a:t>
            </a:r>
            <a:r>
              <a:rPr lang="en-US" altLang="zh-CN" dirty="0" smtClean="0"/>
              <a:t>?</a:t>
            </a:r>
            <a:br>
              <a:rPr lang="en-US" altLang="zh-CN" dirty="0" smtClean="0"/>
            </a:br>
            <a:r>
              <a:rPr lang="zh-CN" altLang="en-US" dirty="0">
                <a:solidFill>
                  <a:srgbClr val="FF0000"/>
                </a:solidFill>
              </a:rPr>
              <a:t>集体决策如何进行？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C0FF8C-DD1F-4F56-AA68-7DDEE7E3DA73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36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65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财政学的研究方法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规范分析（</a:t>
            </a:r>
            <a:r>
              <a:rPr lang="en-US" altLang="zh-CN" dirty="0" smtClean="0"/>
              <a:t>Normative analysis</a:t>
            </a:r>
            <a:r>
              <a:rPr lang="zh-CN" altLang="en-US" dirty="0" smtClean="0"/>
              <a:t>）</a:t>
            </a:r>
          </a:p>
          <a:p>
            <a:r>
              <a:rPr lang="zh-CN" altLang="en-US" dirty="0" smtClean="0"/>
              <a:t>实证分析（</a:t>
            </a:r>
            <a:r>
              <a:rPr lang="en-US" altLang="zh-CN" dirty="0"/>
              <a:t> </a:t>
            </a:r>
            <a:r>
              <a:rPr lang="en-US" altLang="zh-CN" dirty="0" smtClean="0"/>
              <a:t>Empirical analysis</a:t>
            </a:r>
            <a:r>
              <a:rPr lang="zh-CN" altLang="en-US" dirty="0" smtClean="0"/>
              <a:t>）</a:t>
            </a:r>
          </a:p>
          <a:p>
            <a:pPr>
              <a:buFont typeface="Wingdings" pitchFamily="2" charset="2"/>
              <a:buNone/>
            </a:pPr>
            <a:endParaRPr lang="zh-CN" altLang="en-US" dirty="0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930DC2-3C47-462A-9A81-77B586236462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37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64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 smtClean="0"/>
              <a:t>链接：马克思的话</a:t>
            </a:r>
            <a:br>
              <a:rPr lang="zh-CN" altLang="en-US" sz="4000" dirty="0" smtClean="0"/>
            </a:br>
            <a:r>
              <a:rPr lang="zh-CN" altLang="en-US" sz="4000" dirty="0" smtClean="0"/>
              <a:t>（针对</a:t>
            </a:r>
            <a:r>
              <a:rPr lang="en-US" altLang="zh-CN" sz="4000" dirty="0" smtClean="0"/>
              <a:t>《</a:t>
            </a:r>
            <a:r>
              <a:rPr lang="zh-CN" altLang="en-US" sz="4000" dirty="0" smtClean="0"/>
              <a:t>资本论</a:t>
            </a:r>
            <a:r>
              <a:rPr lang="en-US" altLang="zh-CN" sz="4000" dirty="0" smtClean="0"/>
              <a:t>》</a:t>
            </a:r>
            <a:r>
              <a:rPr lang="zh-CN" altLang="en-US" sz="4000" dirty="0" smtClean="0"/>
              <a:t>的法国读者）</a:t>
            </a:r>
          </a:p>
        </p:txBody>
      </p:sp>
      <p:sp>
        <p:nvSpPr>
          <p:cNvPr id="844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zh-CN" altLang="en-US" smtClean="0"/>
              <a:t>“法国人总是急于追求结论，渴望知道一般原则同他们直接关心的问题的联系，因此我很担心，他们会因为一开始就不能继续读下去而气馁，这种一种不利，对此我没有别的办法，只有事先向追求真理的读者指出这一点，并提醒他们，</a:t>
            </a:r>
            <a:r>
              <a:rPr lang="zh-CN" alt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在科学上没有平坦大道，只有不畏劳苦沿着陡峭山路攀登的人，才有希望达到光辉的顶点</a:t>
            </a:r>
            <a:r>
              <a:rPr lang="zh-CN" altLang="en-US" smtClean="0"/>
              <a:t>。”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8BEE99-E240-4259-9508-8C1B01B77CA5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38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8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财政学的逻辑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2987824" y="1556792"/>
            <a:ext cx="3024336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prstClr val="black"/>
                </a:solidFill>
                <a:latin typeface="Arial" charset="0"/>
              </a:rPr>
              <a:t>财政职能</a:t>
            </a:r>
          </a:p>
        </p:txBody>
      </p:sp>
      <p:sp>
        <p:nvSpPr>
          <p:cNvPr id="5" name="矩形 4"/>
          <p:cNvSpPr/>
          <p:nvPr/>
        </p:nvSpPr>
        <p:spPr bwMode="auto">
          <a:xfrm>
            <a:off x="2987824" y="2852936"/>
            <a:ext cx="3024336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prstClr val="black"/>
                </a:solidFill>
                <a:latin typeface="Arial" charset="0"/>
              </a:rPr>
              <a:t>财政支出</a:t>
            </a:r>
          </a:p>
        </p:txBody>
      </p:sp>
      <p:sp>
        <p:nvSpPr>
          <p:cNvPr id="6" name="矩形 5"/>
          <p:cNvSpPr/>
          <p:nvPr/>
        </p:nvSpPr>
        <p:spPr bwMode="auto">
          <a:xfrm>
            <a:off x="2987824" y="4149080"/>
            <a:ext cx="3024336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prstClr val="black"/>
                </a:solidFill>
                <a:latin typeface="Arial" charset="0"/>
              </a:rPr>
              <a:t>财政收入</a:t>
            </a:r>
          </a:p>
        </p:txBody>
      </p:sp>
      <p:sp>
        <p:nvSpPr>
          <p:cNvPr id="7" name="下箭头 6"/>
          <p:cNvSpPr/>
          <p:nvPr/>
        </p:nvSpPr>
        <p:spPr bwMode="auto">
          <a:xfrm>
            <a:off x="4355976" y="2204864"/>
            <a:ext cx="288032" cy="50405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下箭头 7"/>
          <p:cNvSpPr/>
          <p:nvPr/>
        </p:nvSpPr>
        <p:spPr bwMode="auto">
          <a:xfrm>
            <a:off x="4355976" y="3501008"/>
            <a:ext cx="288032" cy="50405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1B3E54-6917-4862-AF91-359EA3EACAED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39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2987824" y="5378152"/>
            <a:ext cx="3024336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prstClr val="black"/>
                </a:solidFill>
                <a:latin typeface="Arial" charset="0"/>
              </a:rPr>
              <a:t>政府间财政关系</a:t>
            </a:r>
          </a:p>
        </p:txBody>
      </p:sp>
      <p:sp>
        <p:nvSpPr>
          <p:cNvPr id="12" name="下箭头 11"/>
          <p:cNvSpPr/>
          <p:nvPr/>
        </p:nvSpPr>
        <p:spPr bwMode="auto">
          <a:xfrm>
            <a:off x="4355976" y="4730080"/>
            <a:ext cx="288032" cy="50405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03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重要参考期刊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81200"/>
            <a:ext cx="3886200" cy="3886200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中国社会科学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经济研究</a:t>
            </a:r>
          </a:p>
          <a:p>
            <a:pPr eaLnBrk="1" hangingPunct="1"/>
            <a:r>
              <a:rPr lang="zh-CN" altLang="en-US" dirty="0" smtClean="0"/>
              <a:t>管理世界</a:t>
            </a:r>
          </a:p>
          <a:p>
            <a:pPr eaLnBrk="1" hangingPunct="1"/>
            <a:r>
              <a:rPr lang="zh-CN" altLang="en-US" dirty="0" smtClean="0"/>
              <a:t>财贸经济</a:t>
            </a:r>
          </a:p>
          <a:p>
            <a:pPr eaLnBrk="1" hangingPunct="1"/>
            <a:r>
              <a:rPr lang="zh-CN" altLang="en-US" dirty="0" smtClean="0"/>
              <a:t>财政研究</a:t>
            </a:r>
          </a:p>
          <a:p>
            <a:pPr eaLnBrk="1" hangingPunct="1"/>
            <a:r>
              <a:rPr lang="zh-CN" altLang="en-US" dirty="0" smtClean="0"/>
              <a:t>税务研究</a:t>
            </a:r>
          </a:p>
          <a:p>
            <a:pPr eaLnBrk="1" hangingPunct="1"/>
            <a:r>
              <a:rPr lang="zh-CN" altLang="en-US" dirty="0" smtClean="0"/>
              <a:t>涉外税务</a:t>
            </a:r>
            <a:endParaRPr lang="en-US" altLang="zh-CN" dirty="0" smtClean="0"/>
          </a:p>
          <a:p>
            <a:pPr eaLnBrk="1" hangingPunct="1"/>
            <a:endParaRPr lang="zh-CN" altLang="en-US" dirty="0" smtClean="0"/>
          </a:p>
        </p:txBody>
      </p:sp>
      <p:sp>
        <p:nvSpPr>
          <p:cNvPr id="4198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52963" y="1981200"/>
            <a:ext cx="4033837" cy="3886200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中国财政</a:t>
            </a:r>
          </a:p>
          <a:p>
            <a:pPr eaLnBrk="1" hangingPunct="1"/>
            <a:r>
              <a:rPr lang="zh-CN" altLang="en-US" dirty="0" smtClean="0"/>
              <a:t>中国税务</a:t>
            </a:r>
          </a:p>
          <a:p>
            <a:pPr eaLnBrk="1" hangingPunct="1"/>
            <a:r>
              <a:rPr lang="zh-CN" altLang="en-US" dirty="0" smtClean="0"/>
              <a:t>中国财经报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中国税务报</a:t>
            </a:r>
            <a:endParaRPr lang="en-US" altLang="zh-CN" dirty="0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3B6B8F-BB37-49ED-A1F6-8A15CBD47C22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C1D38-B5FD-43C8-BB96-2FEF47E9C1C8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4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194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案例：一场馒头引发的血案？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28800"/>
            <a:ext cx="8229600" cy="46164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zh-CN" altLang="en-US" sz="2400" dirty="0" smtClean="0"/>
              <a:t>为了加强对市民特别喜欢吃的馒头行业的市场管理，</a:t>
            </a:r>
            <a:r>
              <a:rPr lang="en-US" altLang="zh-CN" sz="2400" dirty="0" smtClean="0"/>
              <a:t>1998</a:t>
            </a:r>
            <a:r>
              <a:rPr lang="zh-CN" altLang="en-US" sz="2400" dirty="0" smtClean="0"/>
              <a:t>年郑州市政府成立了</a:t>
            </a:r>
            <a:r>
              <a:rPr lang="en-US" altLang="zh-CN" sz="2400" dirty="0" smtClean="0"/>
              <a:t>6</a:t>
            </a:r>
            <a:r>
              <a:rPr lang="zh-CN" altLang="en-US" sz="2400" dirty="0" smtClean="0"/>
              <a:t>个馒头管理办公室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市政府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个，各区政府</a:t>
            </a:r>
            <a:r>
              <a:rPr lang="en-US" altLang="zh-CN" sz="2400" dirty="0" smtClean="0"/>
              <a:t>5</a:t>
            </a:r>
            <a:r>
              <a:rPr lang="zh-CN" altLang="en-US" sz="2400" dirty="0" smtClean="0"/>
              <a:t>个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。对馒头加工经营一律采取许可审批制度。这个审批制度规定每个许可证要交纳</a:t>
            </a:r>
            <a:r>
              <a:rPr lang="en-US" altLang="zh-CN" sz="2400" dirty="0" smtClean="0"/>
              <a:t>1100</a:t>
            </a:r>
            <a:r>
              <a:rPr lang="zh-CN" altLang="en-US" sz="2400" dirty="0" smtClean="0"/>
              <a:t>元的办证费。并且还规定：不办许可证擅自加工经营的单位和个人，可罚款</a:t>
            </a:r>
            <a:r>
              <a:rPr lang="en-US" altLang="zh-CN" sz="2400" dirty="0" smtClean="0"/>
              <a:t>3000</a:t>
            </a:r>
            <a:r>
              <a:rPr lang="zh-CN" altLang="en-US" sz="2400" dirty="0" smtClean="0"/>
              <a:t>元至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万元；办了证的经营户每天必须在馒头办指定的面粉经营部门购买不少于</a:t>
            </a:r>
            <a:r>
              <a:rPr lang="en-US" altLang="zh-CN" sz="2400" dirty="0" smtClean="0"/>
              <a:t>60</a:t>
            </a:r>
            <a:r>
              <a:rPr lang="zh-CN" altLang="en-US" sz="2400" dirty="0" smtClean="0"/>
              <a:t>袋面粉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面粉经营部门每袋面粉给馒头办提成</a:t>
            </a:r>
            <a:r>
              <a:rPr lang="en-US" altLang="zh-CN" sz="2400" dirty="0" smtClean="0"/>
              <a:t>5</a:t>
            </a:r>
            <a:r>
              <a:rPr lang="zh-CN" altLang="en-US" sz="2400" dirty="0" smtClean="0"/>
              <a:t>角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。</a:t>
            </a:r>
          </a:p>
          <a:p>
            <a:pPr>
              <a:lnSpc>
                <a:spcPct val="90000"/>
              </a:lnSpc>
            </a:pPr>
            <a:r>
              <a:rPr lang="zh-CN" altLang="en-US" sz="2400" dirty="0" smtClean="0"/>
              <a:t>于是“一个馒头就引发了一场血案”，市区两级“馒头办”为争夺办证权、处罚权，拒不承认对方所发生产许可证，你给谁发证，我就对谁罚款。</a:t>
            </a:r>
            <a:r>
              <a:rPr lang="en-US" altLang="zh-CN" sz="2400" dirty="0" smtClean="0"/>
              <a:t>2001</a:t>
            </a:r>
            <a:r>
              <a:rPr lang="zh-CN" altLang="en-US" sz="2400" dirty="0" smtClean="0"/>
              <a:t>年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月，群众举报一家馒头厂非法生产，市“馒头办”到场处罚，馒头厂忙打电话到区“馒头办”求援，最后，两级“馒头办”发生</a:t>
            </a:r>
            <a:r>
              <a:rPr lang="zh-CN" altLang="en-US" sz="2400" smtClean="0"/>
              <a:t>冲突</a:t>
            </a:r>
            <a:r>
              <a:rPr lang="en-US" altLang="zh-CN" sz="2400" smtClean="0"/>
              <a:t>……</a:t>
            </a:r>
            <a:endParaRPr lang="zh-CN" altLang="en-US" sz="2400" dirty="0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57562D-64E4-4EF6-B4E0-178CA07BDBDA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40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50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“转变政府职能”</a:t>
            </a:r>
            <a:r>
              <a:rPr lang="en-US" altLang="zh-CN" smtClean="0"/>
              <a:t>:</a:t>
            </a:r>
            <a:r>
              <a:rPr lang="zh-CN" altLang="en-US" smtClean="0"/>
              <a:t>永恒的主题？</a:t>
            </a:r>
          </a:p>
        </p:txBody>
      </p:sp>
      <p:sp>
        <p:nvSpPr>
          <p:cNvPr id="6174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400" smtClean="0"/>
              <a:t>1987</a:t>
            </a:r>
            <a:r>
              <a:rPr lang="zh-CN" altLang="en-US" sz="2400" smtClean="0"/>
              <a:t>年</a:t>
            </a:r>
            <a:r>
              <a:rPr lang="en-US" altLang="zh-CN" sz="2400" smtClean="0"/>
              <a:t>12</a:t>
            </a:r>
            <a:r>
              <a:rPr lang="zh-CN" altLang="en-US" sz="2400" smtClean="0"/>
              <a:t>月十三大 “国家调节市场，市场引导企业”，</a:t>
            </a:r>
            <a:r>
              <a:rPr lang="en-US" altLang="zh-CN" sz="2400" smtClean="0"/>
              <a:t>1988</a:t>
            </a:r>
            <a:r>
              <a:rPr lang="zh-CN" altLang="en-US" sz="2400" smtClean="0"/>
              <a:t>年以“政府职能转变”为任务的政府机构改革</a:t>
            </a:r>
          </a:p>
          <a:p>
            <a:pPr>
              <a:lnSpc>
                <a:spcPct val="80000"/>
              </a:lnSpc>
            </a:pPr>
            <a:r>
              <a:rPr lang="en-US" altLang="zh-CN" sz="2400" smtClean="0"/>
              <a:t>1992</a:t>
            </a:r>
            <a:r>
              <a:rPr lang="zh-CN" altLang="en-US" sz="2400" smtClean="0"/>
              <a:t>年</a:t>
            </a:r>
            <a:r>
              <a:rPr lang="en-US" altLang="zh-CN" sz="2400" smtClean="0"/>
              <a:t>10</a:t>
            </a:r>
            <a:r>
              <a:rPr lang="zh-CN" altLang="en-US" sz="2400" smtClean="0"/>
              <a:t>月十四大明确提出“经济体制改革的目标是建立社会主义市场经济体制”，</a:t>
            </a:r>
            <a:r>
              <a:rPr lang="en-US" altLang="zh-CN" sz="2400" smtClean="0"/>
              <a:t>1993</a:t>
            </a:r>
            <a:r>
              <a:rPr lang="zh-CN" altLang="en-US" sz="2400" smtClean="0"/>
              <a:t>年以“政企分开”为内容的转变政府职能的机构改革</a:t>
            </a:r>
          </a:p>
          <a:p>
            <a:pPr>
              <a:lnSpc>
                <a:spcPct val="80000"/>
              </a:lnSpc>
            </a:pPr>
            <a:r>
              <a:rPr lang="en-US" altLang="zh-CN" sz="2400" smtClean="0"/>
              <a:t>1997</a:t>
            </a:r>
            <a:r>
              <a:rPr lang="zh-CN" altLang="en-US" sz="2400" smtClean="0"/>
              <a:t>年</a:t>
            </a:r>
            <a:r>
              <a:rPr lang="en-US" altLang="zh-CN" sz="2400" smtClean="0"/>
              <a:t>9</a:t>
            </a:r>
            <a:r>
              <a:rPr lang="zh-CN" altLang="en-US" sz="2400" smtClean="0"/>
              <a:t>月十五大提出“要按照社会主义市场经济的要求，转变政府职能，实现政企分开”，</a:t>
            </a:r>
            <a:r>
              <a:rPr lang="en-US" altLang="zh-CN" sz="2400" smtClean="0"/>
              <a:t>1998</a:t>
            </a:r>
            <a:r>
              <a:rPr lang="zh-CN" altLang="en-US" sz="2400" smtClean="0"/>
              <a:t>年机构改革</a:t>
            </a:r>
          </a:p>
          <a:p>
            <a:pPr>
              <a:lnSpc>
                <a:spcPct val="80000"/>
              </a:lnSpc>
            </a:pPr>
            <a:r>
              <a:rPr lang="en-US" altLang="zh-CN" sz="2400" smtClean="0"/>
              <a:t>2002</a:t>
            </a:r>
            <a:r>
              <a:rPr lang="zh-CN" altLang="en-US" sz="2400" smtClean="0"/>
              <a:t>年</a:t>
            </a:r>
            <a:r>
              <a:rPr lang="en-US" altLang="zh-CN" sz="2400" smtClean="0"/>
              <a:t>11</a:t>
            </a:r>
            <a:r>
              <a:rPr lang="zh-CN" altLang="en-US" sz="2400" smtClean="0"/>
              <a:t>月十六大提出“加入世界贸易组织”，“进一步转变政府职能，改进管理方式”，</a:t>
            </a:r>
            <a:r>
              <a:rPr lang="en-US" altLang="zh-CN" sz="2400" smtClean="0"/>
              <a:t>2003</a:t>
            </a:r>
            <a:r>
              <a:rPr lang="zh-CN" altLang="en-US" sz="2400" smtClean="0"/>
              <a:t>年机构改革</a:t>
            </a:r>
          </a:p>
          <a:p>
            <a:pPr>
              <a:lnSpc>
                <a:spcPct val="80000"/>
              </a:lnSpc>
            </a:pPr>
            <a:r>
              <a:rPr lang="en-US" altLang="zh-CN" sz="2400" smtClean="0"/>
              <a:t>2007</a:t>
            </a:r>
            <a:r>
              <a:rPr lang="zh-CN" altLang="en-US" sz="2400" smtClean="0"/>
              <a:t>年</a:t>
            </a:r>
            <a:r>
              <a:rPr lang="en-US" altLang="zh-CN" sz="2400" smtClean="0"/>
              <a:t>10</a:t>
            </a:r>
            <a:r>
              <a:rPr lang="zh-CN" altLang="en-US" sz="2400" smtClean="0"/>
              <a:t>月十七大提出“深化行政体制改革，建设服务型政府”  ，</a:t>
            </a:r>
            <a:r>
              <a:rPr lang="en-US" altLang="zh-CN" sz="2400" smtClean="0"/>
              <a:t>2008</a:t>
            </a:r>
            <a:r>
              <a:rPr lang="zh-CN" altLang="en-US" sz="2400" smtClean="0"/>
              <a:t>年机构改革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6F8BA5-D24B-4C27-836C-A2F96E578C45}" type="datetime11">
              <a:rPr lang="zh-CN" altLang="en-US" smtClean="0"/>
              <a:t>07:11:21</a:t>
            </a:fld>
            <a:endParaRPr lang="en-US" altLang="zh-CN" dirty="0" smtClean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复旦大学公共经济学系 杜莉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/>
              <a:pPr>
                <a:defRPr/>
              </a:pPr>
              <a:t>41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77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链接</a:t>
            </a:r>
          </a:p>
        </p:txBody>
      </p:sp>
      <p:sp>
        <p:nvSpPr>
          <p:cNvPr id="6184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mtClean="0"/>
              <a:t>十六大报告第一次把政府职能归结为四项内容：经济调节、市场监管、社会管理和公共服务。</a:t>
            </a:r>
          </a:p>
          <a:p>
            <a:pPr>
              <a:lnSpc>
                <a:spcPct val="90000"/>
              </a:lnSpc>
            </a:pPr>
            <a:r>
              <a:rPr lang="zh-CN" altLang="en-US" smtClean="0"/>
              <a:t> </a:t>
            </a:r>
            <a:r>
              <a:rPr lang="en-US" altLang="zh-CN" smtClean="0"/>
              <a:t>《</a:t>
            </a:r>
            <a:r>
              <a:rPr lang="zh-CN" altLang="en-US" smtClean="0"/>
              <a:t>中共中央关于完善社会主义市场经济体制若干问题的决定</a:t>
            </a:r>
            <a:r>
              <a:rPr lang="en-US" altLang="zh-CN" smtClean="0"/>
              <a:t>》</a:t>
            </a:r>
            <a:r>
              <a:rPr lang="zh-CN" altLang="en-US" smtClean="0"/>
              <a:t>：</a:t>
            </a:r>
            <a:r>
              <a:rPr lang="en-US" altLang="zh-CN" smtClean="0"/>
              <a:t>…</a:t>
            </a:r>
            <a:r>
              <a:rPr lang="zh-CN" altLang="en-US" smtClean="0"/>
              <a:t>发挥市场在资源配置中的基础性作用，增加企业活力和竞争力，健全国家宏观调控，完善政府社会管理和公共服务职能</a:t>
            </a:r>
            <a:r>
              <a:rPr lang="en-US" altLang="zh-CN" smtClean="0"/>
              <a:t>…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DD9664-C29B-408D-8A67-85A3FBA25B4D}" type="datetime11">
              <a:rPr lang="zh-CN" altLang="en-US" smtClean="0"/>
              <a:t>07:11:21</a:t>
            </a:fld>
            <a:endParaRPr lang="en-US" altLang="zh-CN" dirty="0" smtClean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复旦大学公共经济学系 杜莉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/>
              <a:pPr>
                <a:defRPr/>
              </a:pPr>
              <a:t>42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5367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lang="zh-CN" altLang="en-US" dirty="0" smtClean="0"/>
              <a:t>链接</a:t>
            </a:r>
          </a:p>
        </p:txBody>
      </p:sp>
      <p:sp>
        <p:nvSpPr>
          <p:cNvPr id="618498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80728"/>
            <a:ext cx="8229600" cy="5112568"/>
          </a:xfrm>
        </p:spPr>
        <p:txBody>
          <a:bodyPr/>
          <a:lstStyle/>
          <a:p>
            <a:r>
              <a:rPr lang="zh-CN" altLang="zh-CN" b="1" dirty="0"/>
              <a:t>中共中央关于全面深化改革若干重大问题的决定</a:t>
            </a:r>
            <a:r>
              <a:rPr lang="en-US" altLang="zh-CN" b="1" dirty="0" smtClean="0"/>
              <a:t>(</a:t>
            </a:r>
            <a:r>
              <a:rPr lang="zh-CN" altLang="en-US" b="1" dirty="0" smtClean="0"/>
              <a:t>十八届三中全会</a:t>
            </a:r>
            <a:r>
              <a:rPr lang="zh-CN" altLang="zh-CN" b="1" dirty="0" smtClean="0"/>
              <a:t>）</a:t>
            </a:r>
            <a:endParaRPr lang="en-US" altLang="zh-CN" b="1" dirty="0" smtClean="0"/>
          </a:p>
          <a:p>
            <a:r>
              <a:rPr lang="zh-CN" altLang="zh-CN" dirty="0" smtClean="0"/>
              <a:t>经济体制</a:t>
            </a:r>
            <a:r>
              <a:rPr lang="zh-CN" altLang="zh-CN" dirty="0"/>
              <a:t>改革是全面深化改革的重点，核心问题是处理好政府和市场的关系，使</a:t>
            </a:r>
            <a:r>
              <a:rPr lang="zh-CN" altLang="zh-CN" dirty="0">
                <a:solidFill>
                  <a:srgbClr val="FF0000"/>
                </a:solidFill>
              </a:rPr>
              <a:t>市场在资源配置中起决定性作用</a:t>
            </a:r>
            <a:r>
              <a:rPr lang="zh-CN" altLang="zh-CN" dirty="0"/>
              <a:t>和更好发挥政府作用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zh-CN" dirty="0" smtClean="0"/>
              <a:t>市场</a:t>
            </a:r>
            <a:r>
              <a:rPr lang="zh-CN" altLang="zh-CN" dirty="0"/>
              <a:t>决定资源配置是市场经济的一般规律，健全社会主义市场经济体制必须遵循这条规律，着力解决市场体系不完善、政府干预过多和监管不到位问题</a:t>
            </a:r>
            <a:r>
              <a:rPr lang="zh-CN" altLang="zh-CN" dirty="0" smtClean="0"/>
              <a:t>。</a:t>
            </a:r>
            <a:endParaRPr lang="zh-CN" altLang="zh-CN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DD9664-C29B-408D-8A67-85A3FBA25B4D}" type="datetime11">
              <a:rPr lang="zh-CN" altLang="en-US" smtClean="0"/>
              <a:t>07:11:21</a:t>
            </a:fld>
            <a:endParaRPr lang="en-US" altLang="zh-CN" dirty="0" smtClean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复旦大学公共经济学系 杜莉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/>
              <a:pPr>
                <a:defRPr/>
              </a:pPr>
              <a:t>43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590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/>
          <a:lstStyle/>
          <a:p>
            <a:r>
              <a:rPr lang="zh-CN" altLang="en-US" dirty="0" smtClean="0"/>
              <a:t>链接</a:t>
            </a:r>
          </a:p>
        </p:txBody>
      </p:sp>
      <p:sp>
        <p:nvSpPr>
          <p:cNvPr id="618498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052736"/>
            <a:ext cx="8229600" cy="5112568"/>
          </a:xfrm>
        </p:spPr>
        <p:txBody>
          <a:bodyPr/>
          <a:lstStyle/>
          <a:p>
            <a:r>
              <a:rPr lang="zh-CN" altLang="zh-CN" sz="2800" b="1" dirty="0" smtClean="0"/>
              <a:t>中共中央</a:t>
            </a:r>
            <a:r>
              <a:rPr lang="zh-CN" altLang="zh-CN" sz="2800" b="1" dirty="0"/>
              <a:t>关于全面深化改革若干重大问题的决定</a:t>
            </a:r>
            <a:r>
              <a:rPr lang="en-US" altLang="zh-CN" sz="2800" b="1" dirty="0"/>
              <a:t>(</a:t>
            </a:r>
            <a:r>
              <a:rPr lang="zh-CN" altLang="en-US" sz="2800" b="1" dirty="0"/>
              <a:t>十八届三中全会</a:t>
            </a:r>
            <a:r>
              <a:rPr lang="zh-CN" altLang="zh-CN" sz="2800" b="1" dirty="0"/>
              <a:t>）</a:t>
            </a:r>
            <a:endParaRPr lang="en-US" altLang="zh-CN" sz="2800" b="1" dirty="0"/>
          </a:p>
          <a:p>
            <a:r>
              <a:rPr lang="zh-CN" altLang="zh-CN" sz="2800" dirty="0" smtClean="0"/>
              <a:t>必须</a:t>
            </a:r>
            <a:r>
              <a:rPr lang="zh-CN" altLang="zh-CN" sz="2800" dirty="0"/>
              <a:t>积极稳妥从广度和深度上推进市场化改革，大幅度减少政府对资源的直接配置，推动资源配置依据市场规则、市场价格、市场竞争实现效益最大化和效率最优化</a:t>
            </a:r>
            <a:r>
              <a:rPr lang="zh-CN" altLang="zh-CN" sz="2800" dirty="0" smtClean="0"/>
              <a:t>。</a:t>
            </a:r>
            <a:endParaRPr lang="en-US" altLang="zh-CN" sz="2800" dirty="0" smtClean="0"/>
          </a:p>
          <a:p>
            <a:r>
              <a:rPr lang="zh-CN" altLang="zh-CN" sz="2800" dirty="0" smtClean="0">
                <a:solidFill>
                  <a:srgbClr val="FF0000"/>
                </a:solidFill>
              </a:rPr>
              <a:t>政府</a:t>
            </a:r>
            <a:r>
              <a:rPr lang="zh-CN" altLang="zh-CN" sz="2800" dirty="0">
                <a:solidFill>
                  <a:srgbClr val="FF0000"/>
                </a:solidFill>
              </a:rPr>
              <a:t>的职责和作用</a:t>
            </a:r>
            <a:r>
              <a:rPr lang="zh-CN" altLang="zh-CN" sz="2800" dirty="0"/>
              <a:t>主要是保持宏观经济稳定，加强和优化公共服务，保障公平竞争，加强市场监管，维护市场秩序，</a:t>
            </a:r>
            <a:r>
              <a:rPr lang="zh-CN" altLang="zh-CN" sz="2800" dirty="0">
                <a:solidFill>
                  <a:srgbClr val="FF0000"/>
                </a:solidFill>
              </a:rPr>
              <a:t>推动可持续发展</a:t>
            </a:r>
            <a:r>
              <a:rPr lang="zh-CN" altLang="zh-CN" sz="2800" dirty="0"/>
              <a:t>，促进共同富裕，弥补市场失灵。</a:t>
            </a:r>
            <a:endParaRPr lang="en-US" altLang="zh-CN" sz="2800" dirty="0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DD9664-C29B-408D-8A67-85A3FBA25B4D}" type="datetime11">
              <a:rPr lang="zh-CN" altLang="en-US" smtClean="0"/>
              <a:t>07:11:21</a:t>
            </a:fld>
            <a:endParaRPr lang="en-US" altLang="zh-CN" dirty="0" smtClean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复旦大学公共经济学系 杜莉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/>
              <a:pPr>
                <a:defRPr/>
              </a:pPr>
              <a:t>44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2381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中文重要网站和数据库</a:t>
            </a:r>
          </a:p>
        </p:txBody>
      </p:sp>
      <p:sp>
        <p:nvSpPr>
          <p:cNvPr id="88576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81200"/>
            <a:ext cx="4033838" cy="3886200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中国财政部</a:t>
            </a:r>
            <a:br>
              <a:rPr lang="zh-CN" altLang="en-US" dirty="0" smtClean="0"/>
            </a:br>
            <a:r>
              <a:rPr lang="en-US" altLang="zh-CN" dirty="0" smtClean="0"/>
              <a:t>www.mof.gov.cn</a:t>
            </a:r>
          </a:p>
          <a:p>
            <a:pPr eaLnBrk="1" hangingPunct="1"/>
            <a:r>
              <a:rPr lang="zh-CN" altLang="en-US" dirty="0" smtClean="0"/>
              <a:t>中国国家税务总局</a:t>
            </a:r>
            <a:br>
              <a:rPr lang="zh-CN" altLang="en-US" dirty="0" smtClean="0"/>
            </a:br>
            <a:r>
              <a:rPr lang="en-US" altLang="zh-CN" dirty="0" smtClean="0">
                <a:hlinkClick r:id="rId3"/>
              </a:rPr>
              <a:t>www.chinatax.gov.cn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中国国家统计局</a:t>
            </a:r>
            <a:br>
              <a:rPr lang="zh-CN" altLang="en-US" dirty="0" smtClean="0"/>
            </a:br>
            <a:endParaRPr lang="zh-CN" altLang="en-US" dirty="0" smtClean="0"/>
          </a:p>
        </p:txBody>
      </p:sp>
      <p:sp>
        <p:nvSpPr>
          <p:cNvPr id="885763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52963" y="1981200"/>
            <a:ext cx="4033837" cy="3886200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国研网</a:t>
            </a:r>
          </a:p>
          <a:p>
            <a:pPr eaLnBrk="1" hangingPunct="1"/>
            <a:r>
              <a:rPr lang="zh-CN" altLang="en-US" dirty="0" smtClean="0"/>
              <a:t>中国期刊网</a:t>
            </a:r>
          </a:p>
          <a:p>
            <a:pPr eaLnBrk="1" hangingPunct="1"/>
            <a:r>
              <a:rPr lang="zh-CN" altLang="en-US" dirty="0" smtClean="0"/>
              <a:t>中文科技期刊数据库</a:t>
            </a:r>
          </a:p>
          <a:p>
            <a:pPr eaLnBrk="1" hangingPunct="1"/>
            <a:r>
              <a:rPr lang="zh-CN" altLang="en-US" dirty="0" smtClean="0"/>
              <a:t>中国资讯行</a:t>
            </a:r>
            <a:br>
              <a:rPr lang="zh-CN" altLang="en-US" dirty="0" smtClean="0"/>
            </a:br>
            <a:r>
              <a:rPr lang="zh-CN" altLang="en-US" dirty="0" smtClean="0"/>
              <a:t>中国统计数据库</a:t>
            </a:r>
            <a:br>
              <a:rPr lang="zh-CN" altLang="en-US" dirty="0" smtClean="0"/>
            </a:br>
            <a:r>
              <a:rPr lang="zh-CN" altLang="en-US" dirty="0" smtClean="0"/>
              <a:t>中国经济新闻库</a:t>
            </a:r>
          </a:p>
          <a:p>
            <a:pPr eaLnBrk="1" hangingPunct="1"/>
            <a:r>
              <a:rPr lang="zh-CN" altLang="en-US" dirty="0" smtClean="0"/>
              <a:t>万德资讯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国泰安数据库</a:t>
            </a:r>
          </a:p>
          <a:p>
            <a:pPr eaLnBrk="1" hangingPunct="1"/>
            <a:r>
              <a:rPr lang="en-US" altLang="zh-CN" dirty="0" smtClean="0"/>
              <a:t>……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AB019B-AC3E-41D2-96E3-F9AA86CD6B58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C1D38-B5FD-43C8-BB96-2FEF47E9C1C8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5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9754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外文重要网站和数据库</a:t>
            </a:r>
          </a:p>
        </p:txBody>
      </p:sp>
      <p:sp>
        <p:nvSpPr>
          <p:cNvPr id="89395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981200"/>
            <a:ext cx="4033838" cy="3886200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ideas.repec.org</a:t>
            </a:r>
          </a:p>
          <a:p>
            <a:pPr eaLnBrk="1" hangingPunct="1"/>
            <a:r>
              <a:rPr lang="zh-CN" altLang="en-US" dirty="0" smtClean="0"/>
              <a:t>美国经济研究局</a:t>
            </a:r>
            <a:br>
              <a:rPr lang="zh-CN" altLang="en-US" dirty="0" smtClean="0"/>
            </a:br>
            <a:r>
              <a:rPr lang="en-US" altLang="zh-CN" dirty="0" smtClean="0">
                <a:hlinkClick r:id="rId3"/>
              </a:rPr>
              <a:t>www.nber.com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国际财税文献局</a:t>
            </a:r>
            <a:br>
              <a:rPr lang="zh-CN" altLang="en-US" dirty="0" smtClean="0"/>
            </a:br>
            <a:r>
              <a:rPr lang="en-US" altLang="zh-CN" dirty="0" smtClean="0">
                <a:hlinkClick r:id="rId4"/>
              </a:rPr>
              <a:t>www.ibfd.org</a:t>
            </a:r>
            <a:endParaRPr lang="en-US" altLang="zh-CN" dirty="0" smtClean="0"/>
          </a:p>
        </p:txBody>
      </p:sp>
      <p:sp>
        <p:nvSpPr>
          <p:cNvPr id="89395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52963" y="1981200"/>
            <a:ext cx="4033837" cy="3886200"/>
          </a:xfrm>
        </p:spPr>
        <p:txBody>
          <a:bodyPr/>
          <a:lstStyle/>
          <a:p>
            <a:pPr eaLnBrk="1" hangingPunct="1"/>
            <a:r>
              <a:rPr lang="en-US" altLang="zh-CN" smtClean="0">
                <a:hlinkClick r:id="rId5"/>
              </a:rPr>
              <a:t>www.jstor.org</a:t>
            </a:r>
            <a:endParaRPr lang="en-US" altLang="zh-CN" smtClean="0"/>
          </a:p>
          <a:p>
            <a:pPr eaLnBrk="1" hangingPunct="1"/>
            <a:r>
              <a:rPr lang="en-US" altLang="zh-CN" smtClean="0">
                <a:hlinkClick r:id="rId6"/>
              </a:rPr>
              <a:t>www.ebsco.com</a:t>
            </a:r>
            <a:endParaRPr lang="en-US" altLang="zh-CN" smtClean="0"/>
          </a:p>
          <a:p>
            <a:pPr eaLnBrk="1" hangingPunct="1"/>
            <a:r>
              <a:rPr lang="en-US" altLang="zh-CN" smtClean="0">
                <a:hlinkClick r:id="rId7"/>
              </a:rPr>
              <a:t>www.elsvier.com</a:t>
            </a:r>
            <a:endParaRPr lang="en-US" altLang="zh-CN" smtClean="0"/>
          </a:p>
          <a:p>
            <a:pPr eaLnBrk="1" hangingPunct="1"/>
            <a:r>
              <a:rPr lang="en-US" altLang="zh-CN" smtClean="0">
                <a:hlinkClick r:id="rId8"/>
              </a:rPr>
              <a:t>www.kluwer.com</a:t>
            </a:r>
            <a:endParaRPr lang="en-US" altLang="zh-CN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7F2BD6-36E6-4624-B71A-6232D2A31F56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C1D38-B5FD-43C8-BB96-2FEF47E9C1C8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6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5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财政学（第</a:t>
            </a:r>
            <a:r>
              <a:rPr lang="zh-CN" altLang="en-US" dirty="0"/>
              <a:t>一</a:t>
            </a:r>
            <a:r>
              <a:rPr lang="zh-CN" altLang="en-US" dirty="0" smtClean="0"/>
              <a:t>讲）</a:t>
            </a:r>
            <a:endParaRPr lang="zh-CN" altLang="en-US" sz="3200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CN" altLang="en-US" sz="2800" dirty="0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A1D614-056C-4D4F-9F81-B7A93932F470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6D7CE-D477-4B37-AB2C-395137C3CB9B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7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252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导言</a:t>
            </a:r>
          </a:p>
        </p:txBody>
      </p:sp>
      <p:sp>
        <p:nvSpPr>
          <p:cNvPr id="914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4292600"/>
            <a:ext cx="6378575" cy="1752600"/>
          </a:xfrm>
        </p:spPr>
        <p:txBody>
          <a:bodyPr/>
          <a:lstStyle/>
          <a:p>
            <a:pPr eaLnBrk="1" hangingPunct="1"/>
            <a:r>
              <a:rPr lang="zh-CN" altLang="en-US" sz="4300" dirty="0" smtClean="0">
                <a:hlinkClick r:id="rId3" action="ppaction://hlinksldjump"/>
              </a:rPr>
              <a:t>我们为什么要研究财政学</a:t>
            </a:r>
            <a:r>
              <a:rPr lang="zh-CN" altLang="en-US" sz="4300" dirty="0" smtClean="0">
                <a:hlinkClick r:id="rId4" action="ppaction://hlinksldjump"/>
              </a:rPr>
              <a:t>财政学研究什么</a:t>
            </a:r>
            <a:endParaRPr lang="zh-CN" altLang="en-US" sz="4300" dirty="0" smtClean="0"/>
          </a:p>
          <a:p>
            <a:pPr eaLnBrk="1" hangingPunct="1"/>
            <a:endParaRPr lang="zh-CN" altLang="en-US" sz="4300" dirty="0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D684A8-4189-447E-8EC8-EBFB1E2776E5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6D7CE-D477-4B37-AB2C-395137C3CB9B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8</a:t>
            </a:fld>
            <a:endParaRPr lang="en-US" altLang="zh-CN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58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为什么研究财政学？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671BF9-3CAC-464E-B413-407AEEEA47CB}" type="datetime11">
              <a:rPr lang="zh-CN" altLang="en-US" smtClean="0">
                <a:solidFill>
                  <a:srgbClr val="1F497D"/>
                </a:solidFill>
              </a:rPr>
              <a:pPr>
                <a:defRPr/>
              </a:pPr>
              <a:t>07:11:21</a:t>
            </a:fld>
            <a:endParaRPr lang="en-US" altLang="zh-CN" dirty="0" smtClean="0">
              <a:solidFill>
                <a:srgbClr val="1F497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>
                <a:solidFill>
                  <a:srgbClr val="1F497D"/>
                </a:solidFill>
              </a:rPr>
              <a:t>复旦大学公共经济学系 杜莉</a:t>
            </a:r>
            <a:endParaRPr lang="en-US" altLang="zh-CN">
              <a:solidFill>
                <a:srgbClr val="1F497D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2314-9E62-4A01-A314-FD31B0BB8673}" type="slidenum">
              <a:rPr lang="en-US" altLang="zh-CN" smtClean="0">
                <a:solidFill>
                  <a:srgbClr val="1F497D"/>
                </a:solidFill>
              </a:rPr>
              <a:pPr>
                <a:defRPr/>
              </a:pPr>
              <a:t>9</a:t>
            </a:fld>
            <a:endParaRPr lang="en-US" altLang="zh-CN" dirty="0">
              <a:solidFill>
                <a:srgbClr val="1F497D"/>
              </a:solidFill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345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主题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1980</Words>
  <Application>Microsoft Office PowerPoint</Application>
  <PresentationFormat>全屏显示(4:3)</PresentationFormat>
  <Paragraphs>320</Paragraphs>
  <Slides>44</Slides>
  <Notes>21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44</vt:i4>
      </vt:variant>
    </vt:vector>
  </HeadingPairs>
  <TitlesOfParts>
    <vt:vector size="52" baseType="lpstr">
      <vt:lpstr>等线</vt:lpstr>
      <vt:lpstr>宋体</vt:lpstr>
      <vt:lpstr>Arial</vt:lpstr>
      <vt:lpstr>Calibri</vt:lpstr>
      <vt:lpstr>Times New Roman</vt:lpstr>
      <vt:lpstr>Wingdings</vt:lpstr>
      <vt:lpstr>主题2</vt:lpstr>
      <vt:lpstr>Organization Chart</vt:lpstr>
      <vt:lpstr>财政学</vt:lpstr>
      <vt:lpstr>考评方法</vt:lpstr>
      <vt:lpstr>教材和参考书目</vt:lpstr>
      <vt:lpstr>重要参考期刊</vt:lpstr>
      <vt:lpstr>中文重要网站和数据库</vt:lpstr>
      <vt:lpstr>外文重要网站和数据库</vt:lpstr>
      <vt:lpstr>财政学（第一讲）</vt:lpstr>
      <vt:lpstr>导言</vt:lpstr>
      <vt:lpstr>为什么研究财政学？</vt:lpstr>
      <vt:lpstr>从一个概念谈起……</vt:lpstr>
      <vt:lpstr>什么是通识教育？</vt:lpstr>
      <vt:lpstr>财政学为什么重要？</vt:lpstr>
      <vt:lpstr>约瑟夫·熊彼特 （J.A.Joseph Alois Schumpeter ，1883～1950） </vt:lpstr>
      <vt:lpstr>温家宝</vt:lpstr>
      <vt:lpstr>你了解政府收支的经济影响吗？</vt:lpstr>
      <vt:lpstr>一国的GDP中有多少 由政府支配？</vt:lpstr>
      <vt:lpstr>OECD国家一般政府税收和非税收入占GDP之比</vt:lpstr>
      <vt:lpstr>中国政府总收入及其占GDP的比重 （2017）</vt:lpstr>
      <vt:lpstr>中国政府赤字占GDP的比重</vt:lpstr>
      <vt:lpstr>政府收支活动和我们的关系有多大？</vt:lpstr>
      <vt:lpstr>国民经济运行中的政府</vt:lpstr>
      <vt:lpstr>财政收支的主要项目</vt:lpstr>
      <vt:lpstr>中国税收结构（2017）</vt:lpstr>
      <vt:lpstr>中国的中央和地方财政收入结构（2017）</vt:lpstr>
      <vt:lpstr>中国的税收收入和非税收入 （2017）</vt:lpstr>
      <vt:lpstr>中国的一般预算支出结构（2017）</vt:lpstr>
      <vt:lpstr>美国的财政支出结构(2010)</vt:lpstr>
      <vt:lpstr>美国的财政支出结构(2009)</vt:lpstr>
      <vt:lpstr>为什么研究财政学？</vt:lpstr>
      <vt:lpstr>财政学研究什么？</vt:lpstr>
      <vt:lpstr>财政学的研究对象</vt:lpstr>
      <vt:lpstr>“财政学”还是“公共经济学”？</vt:lpstr>
      <vt:lpstr>Public Finance</vt:lpstr>
      <vt:lpstr>Public Sector Economics</vt:lpstr>
      <vt:lpstr>财政学在我国的发展</vt:lpstr>
      <vt:lpstr>财政学与经济学的基本问题</vt:lpstr>
      <vt:lpstr>财政学的研究方法</vt:lpstr>
      <vt:lpstr>链接：马克思的话 （针对《资本论》的法国读者）</vt:lpstr>
      <vt:lpstr>财政学的逻辑</vt:lpstr>
      <vt:lpstr>案例：一场馒头引发的血案？</vt:lpstr>
      <vt:lpstr>“转变政府职能”:永恒的主题？</vt:lpstr>
      <vt:lpstr>链接</vt:lpstr>
      <vt:lpstr>链接</vt:lpstr>
      <vt:lpstr>链接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财政学</dc:title>
  <dc:creator>admin</dc:creator>
  <cp:lastModifiedBy>DU Li</cp:lastModifiedBy>
  <cp:revision>18</cp:revision>
  <dcterms:created xsi:type="dcterms:W3CDTF">2015-10-08T07:38:52Z</dcterms:created>
  <dcterms:modified xsi:type="dcterms:W3CDTF">2018-09-12T03:10:30Z</dcterms:modified>
</cp:coreProperties>
</file>