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E100-1BD3-4732-B402-528068E6172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1FD1-61C0-480F-8751-A66A39BF1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E100-1BD3-4732-B402-528068E6172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1FD1-61C0-480F-8751-A66A39BF1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E100-1BD3-4732-B402-528068E6172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1FD1-61C0-480F-8751-A66A39BF1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E100-1BD3-4732-B402-528068E6172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1FD1-61C0-480F-8751-A66A39BF1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E100-1BD3-4732-B402-528068E6172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1FD1-61C0-480F-8751-A66A39BF1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E100-1BD3-4732-B402-528068E6172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1FD1-61C0-480F-8751-A66A39BF1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E100-1BD3-4732-B402-528068E6172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1FD1-61C0-480F-8751-A66A39BF1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E100-1BD3-4732-B402-528068E6172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1FD1-61C0-480F-8751-A66A39BF1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E100-1BD3-4732-B402-528068E6172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1FD1-61C0-480F-8751-A66A39BF1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E100-1BD3-4732-B402-528068E6172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1FD1-61C0-480F-8751-A66A39BF1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E100-1BD3-4732-B402-528068E6172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1FD1-61C0-480F-8751-A66A39BF1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E100-1BD3-4732-B402-528068E6172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21FD1-61C0-480F-8751-A66A39BF1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35838;&#25991;MP3/&#31532;5&#35838;.mp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35838;&#25991;MP3/&#31532;5&#35838;.mp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00113" y="388938"/>
            <a:ext cx="7343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800" b="1" dirty="0" smtClean="0">
                <a:solidFill>
                  <a:srgbClr val="0033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ungsuhChe" pitchFamily="49" charset="-127"/>
                <a:ea typeface="GungsuhChe" pitchFamily="49" charset="-127"/>
              </a:rPr>
              <a:t>제</a:t>
            </a:r>
            <a:r>
              <a:rPr lang="en-US" altLang="ko-KR" sz="2800" b="1" dirty="0" smtClean="0">
                <a:solidFill>
                  <a:srgbClr val="0033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ungsuhChe" pitchFamily="49" charset="-127"/>
                <a:ea typeface="GungsuhChe" pitchFamily="49" charset="-127"/>
              </a:rPr>
              <a:t>5</a:t>
            </a:r>
            <a:r>
              <a:rPr lang="ko-KR" altLang="en-US" sz="2800" b="1" dirty="0" smtClean="0">
                <a:solidFill>
                  <a:srgbClr val="0033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GungsuhChe" pitchFamily="49" charset="-127"/>
                <a:ea typeface="GungsuhChe" pitchFamily="49" charset="-127"/>
              </a:rPr>
              <a:t>과 생일 선물</a:t>
            </a:r>
            <a:endParaRPr lang="ko-KR" altLang="en-US" sz="2800" b="1" dirty="0">
              <a:solidFill>
                <a:srgbClr val="003366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33794" name="Picture 2" descr="http://pica.nipic.com/2007-10-04/20071049144236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971034" cy="3312368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59337" y="1598023"/>
            <a:ext cx="3673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isometricOffAxis1Right"/>
              <a:lightRig rig="threePt" dir="t"/>
            </a:scene3d>
          </a:bodyPr>
          <a:lstStyle/>
          <a:p>
            <a:pPr eaLnBrk="0" hangingPunct="0">
              <a:buFont typeface="Wingdings" pitchFamily="2" charset="2"/>
              <a:buChar char="u"/>
            </a:pP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</a:rPr>
              <a:t>생일 선물이란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</a:rPr>
              <a:t>?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latin typeface="宋体" pitchFamily="2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40424" y="2132856"/>
            <a:ext cx="3673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isometricOffAxis1Right"/>
              <a:lightRig rig="threePt" dir="t"/>
            </a:scene3d>
          </a:bodyPr>
          <a:lstStyle/>
          <a:p>
            <a:pPr eaLnBrk="0" hangingPunct="0"/>
            <a:r>
              <a:rPr lang="ko-KR" altLang="en-US" sz="2400" b="1" dirty="0" smtClean="0">
                <a:latin typeface="宋体" pitchFamily="2" charset="-122"/>
              </a:rPr>
              <a:t>생일 때 주고받는 선물</a:t>
            </a:r>
            <a:endParaRPr lang="ko-KR" altLang="en-US" sz="2400" b="1" dirty="0">
              <a:latin typeface="宋体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60032" y="2708920"/>
            <a:ext cx="36731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isometricOffAxis1Right"/>
              <a:lightRig rig="threePt" dir="t"/>
            </a:scene3d>
          </a:bodyPr>
          <a:lstStyle/>
          <a:p>
            <a:pPr eaLnBrk="0" hangingPunct="0">
              <a:buFont typeface="Wingdings" pitchFamily="2" charset="2"/>
              <a:buChar char="u"/>
            </a:pP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</a:rPr>
              <a:t>생일에 주로 어떤 것들을 선물하지요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</a:rPr>
              <a:t>?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latin typeface="宋体" pitchFamily="2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92824" y="3604374"/>
            <a:ext cx="36731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isometricOffAxis1Right"/>
              <a:lightRig rig="threePt" dir="t"/>
            </a:scene3d>
          </a:bodyPr>
          <a:lstStyle/>
          <a:p>
            <a:pPr eaLnBrk="0" hangingPunct="0"/>
            <a:r>
              <a:rPr lang="ko-KR" altLang="en-US" sz="2400" b="1" dirty="0" smtClean="0">
                <a:latin typeface="宋体" pitchFamily="2" charset="-122"/>
              </a:rPr>
              <a:t>케이크</a:t>
            </a:r>
            <a:r>
              <a:rPr lang="en-US" altLang="ko-KR" sz="2400" b="1" dirty="0" smtClean="0">
                <a:latin typeface="宋体" pitchFamily="2" charset="-122"/>
              </a:rPr>
              <a:t>,</a:t>
            </a:r>
            <a:r>
              <a:rPr lang="ko-KR" altLang="en-US" sz="2400" b="1" dirty="0" smtClean="0">
                <a:latin typeface="宋体" pitchFamily="2" charset="-122"/>
              </a:rPr>
              <a:t>카드</a:t>
            </a:r>
            <a:r>
              <a:rPr lang="en-US" altLang="ko-KR" sz="2400" b="1" dirty="0" smtClean="0">
                <a:latin typeface="宋体" pitchFamily="2" charset="-122"/>
              </a:rPr>
              <a:t>,</a:t>
            </a:r>
            <a:r>
              <a:rPr lang="ko-KR" altLang="en-US" sz="2400" b="1" dirty="0" smtClean="0">
                <a:latin typeface="宋体" pitchFamily="2" charset="-122"/>
              </a:rPr>
              <a:t>꽃</a:t>
            </a:r>
            <a:r>
              <a:rPr lang="en-US" altLang="ko-KR" sz="2400" b="1" dirty="0" smtClean="0">
                <a:latin typeface="宋体" pitchFamily="2" charset="-122"/>
              </a:rPr>
              <a:t>,</a:t>
            </a:r>
            <a:r>
              <a:rPr lang="ko-KR" altLang="en-US" sz="2400" b="1" dirty="0" smtClean="0">
                <a:latin typeface="宋体" pitchFamily="2" charset="-122"/>
              </a:rPr>
              <a:t>초콜릿</a:t>
            </a:r>
            <a:r>
              <a:rPr lang="en-US" altLang="ko-KR" sz="2400" b="1" dirty="0" smtClean="0">
                <a:latin typeface="宋体" pitchFamily="2" charset="-122"/>
              </a:rPr>
              <a:t>,</a:t>
            </a:r>
            <a:r>
              <a:rPr lang="ko-KR" altLang="en-US" sz="2400" b="1" dirty="0" smtClean="0">
                <a:latin typeface="宋体" pitchFamily="2" charset="-122"/>
              </a:rPr>
              <a:t>시계</a:t>
            </a:r>
            <a:r>
              <a:rPr lang="en-US" altLang="ko-KR" sz="2400" b="1" dirty="0" smtClean="0">
                <a:latin typeface="宋体" pitchFamily="2" charset="-122"/>
              </a:rPr>
              <a:t>,</a:t>
            </a:r>
            <a:r>
              <a:rPr lang="ko-KR" altLang="en-US" sz="2400" b="1" dirty="0" smtClean="0">
                <a:latin typeface="宋体" pitchFamily="2" charset="-122"/>
              </a:rPr>
              <a:t>넥타이</a:t>
            </a:r>
            <a:r>
              <a:rPr lang="en-US" altLang="ko-KR" sz="2400" b="1" dirty="0" smtClean="0">
                <a:latin typeface="宋体" pitchFamily="2" charset="-122"/>
              </a:rPr>
              <a:t>,</a:t>
            </a:r>
            <a:r>
              <a:rPr lang="ko-KR" altLang="en-US" sz="2400" b="1" dirty="0" smtClean="0">
                <a:latin typeface="宋体" pitchFamily="2" charset="-122"/>
              </a:rPr>
              <a:t>액세서리</a:t>
            </a:r>
            <a:r>
              <a:rPr lang="en-US" altLang="ko-KR" sz="2400" b="1" dirty="0" smtClean="0">
                <a:latin typeface="宋体" pitchFamily="2" charset="-122"/>
              </a:rPr>
              <a:t>…</a:t>
            </a:r>
            <a:endParaRPr lang="ko-KR" altLang="en-US" sz="2400" b="1" dirty="0">
              <a:latin typeface="宋体" pitchFamily="2" charset="-122"/>
            </a:endParaRPr>
          </a:p>
        </p:txBody>
      </p:sp>
      <p:pic>
        <p:nvPicPr>
          <p:cNvPr id="33796" name="Picture 4" descr="http://img4.mypsd.com.cn/20110618/mypsd_52803_20110618135256003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730246" cy="3672408"/>
          </a:xfrm>
          <a:prstGeom prst="rect">
            <a:avLst/>
          </a:prstGeom>
          <a:noFill/>
        </p:spPr>
      </p:pic>
      <p:pic>
        <p:nvPicPr>
          <p:cNvPr id="33798" name="Picture 6" descr="http://pic16.nipic.com/20110817/2786001_08084057700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4591631" cy="3672408"/>
          </a:xfrm>
          <a:prstGeom prst="rect">
            <a:avLst/>
          </a:prstGeom>
          <a:noFill/>
        </p:spPr>
      </p:pic>
      <p:pic>
        <p:nvPicPr>
          <p:cNvPr id="44034" name="Picture 2" descr="http://www.nmgkp.cn/images/zdrq/sqjm/spaq/2012/10/16/79A529C114BB4C618BD5CB6B3BB6B7F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4860031" cy="3238413"/>
          </a:xfrm>
          <a:prstGeom prst="rect">
            <a:avLst/>
          </a:prstGeom>
          <a:noFill/>
        </p:spPr>
      </p:pic>
      <p:pic>
        <p:nvPicPr>
          <p:cNvPr id="33800" name="Picture 8" descr="http://1073465.zyw.com/ClientImage1/1073465/fbcpxx/u1073465d2011-02-17-13-15-26-0803-1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3" y="1340768"/>
            <a:ext cx="3816424" cy="3816425"/>
          </a:xfrm>
          <a:prstGeom prst="rect">
            <a:avLst/>
          </a:prstGeom>
          <a:noFill/>
        </p:spPr>
      </p:pic>
      <p:pic>
        <p:nvPicPr>
          <p:cNvPr id="33802" name="Picture 10" descr="http://pic14.nipic.com/20110415/3296830_095803617000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052736"/>
            <a:ext cx="3240360" cy="4858167"/>
          </a:xfrm>
          <a:prstGeom prst="rect">
            <a:avLst/>
          </a:prstGeom>
          <a:noFill/>
        </p:spPr>
      </p:pic>
      <p:pic>
        <p:nvPicPr>
          <p:cNvPr id="33804" name="Picture 12" descr="http://pic7.nipic.com/20100514/1263764_005655529965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980727"/>
            <a:ext cx="3528392" cy="4990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2000" dirty="0" smtClean="0">
                <a:sym typeface="Wingdings" pitchFamily="2" charset="2"/>
                <a:hlinkClick r:id="rId2" action="ppaction://hlinkfile"/>
              </a:rPr>
              <a:t></a:t>
            </a:r>
            <a:r>
              <a:rPr lang="en-US" altLang="ko-KR" sz="2000" b="1" dirty="0" smtClean="0">
                <a:latin typeface="宋体" pitchFamily="2" charset="-122"/>
                <a:sym typeface="Wingdings" pitchFamily="2" charset="2"/>
                <a:hlinkClick r:id="rId2" action="ppaction://hlinkfile"/>
              </a:rPr>
              <a:t>【</a:t>
            </a:r>
            <a:r>
              <a:rPr lang="ko-KR" altLang="en-US" sz="2000" b="1" dirty="0" smtClean="0">
                <a:latin typeface="宋体" pitchFamily="2" charset="-122"/>
                <a:sym typeface="Wingdings" pitchFamily="2" charset="2"/>
                <a:hlinkClick r:id="rId2" action="ppaction://hlinkfile"/>
              </a:rPr>
              <a:t>문단</a:t>
            </a:r>
            <a:r>
              <a:rPr lang="en-US" altLang="zh-CN" sz="2000" b="1" dirty="0" smtClean="0">
                <a:latin typeface="宋体" pitchFamily="2" charset="-122"/>
                <a:sym typeface="Wingdings" pitchFamily="2" charset="2"/>
                <a:hlinkClick r:id="rId2" action="ppaction://hlinkfile"/>
              </a:rPr>
              <a:t>1</a:t>
            </a:r>
            <a:r>
              <a:rPr lang="en-US" altLang="ko-KR" sz="2000" b="1" dirty="0" smtClean="0">
                <a:latin typeface="宋体" pitchFamily="2" charset="-122"/>
                <a:sym typeface="Wingdings" pitchFamily="2" charset="2"/>
                <a:hlinkClick r:id="rId2" action="ppaction://hlinkfile"/>
              </a:rPr>
              <a:t>】</a:t>
            </a:r>
            <a:endParaRPr lang="ko-KR" altLang="zh-CN" sz="2000" dirty="0" smtClean="0">
              <a:latin typeface="宋体" pitchFamily="2" charset="-122"/>
            </a:endParaRPr>
          </a:p>
          <a:p>
            <a:pPr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ko-KR" altLang="zh-CN" sz="2000" dirty="0" smtClean="0">
                <a:latin typeface="+mn-ea"/>
              </a:rPr>
              <a:t>경숙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ko-KR" altLang="zh-CN" sz="2000" dirty="0" smtClean="0">
                <a:latin typeface="+mn-ea"/>
              </a:rPr>
              <a:t>현미 씨</a:t>
            </a:r>
            <a:r>
              <a:rPr lang="en-US" altLang="zh-CN" sz="2000" dirty="0" smtClean="0">
                <a:latin typeface="+mn-ea"/>
              </a:rPr>
              <a:t>, </a:t>
            </a:r>
            <a:r>
              <a:rPr lang="ko-KR" altLang="zh-CN" sz="2000" dirty="0" smtClean="0">
                <a:latin typeface="+mn-ea"/>
              </a:rPr>
              <a:t>뭘 그렇게 고민하고 있어요</a:t>
            </a:r>
            <a:r>
              <a:rPr lang="en-US" altLang="zh-CN" sz="2000" dirty="0" smtClean="0">
                <a:latin typeface="+mn-ea"/>
              </a:rPr>
              <a:t>?</a:t>
            </a:r>
            <a:endParaRPr lang="zh-CN" altLang="zh-CN" sz="2000" dirty="0" smtClean="0">
              <a:latin typeface="+mn-ea"/>
            </a:endParaRPr>
          </a:p>
          <a:p>
            <a:pPr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ko-KR" altLang="zh-CN" sz="2000" dirty="0" smtClean="0">
                <a:latin typeface="+mn-ea"/>
              </a:rPr>
              <a:t>현미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ko-KR" altLang="zh-CN" sz="2000" dirty="0" smtClean="0">
                <a:latin typeface="+mn-ea"/>
              </a:rPr>
              <a:t>며칠 후면 남자 친구의 생일이거든요</a:t>
            </a:r>
            <a:r>
              <a:rPr lang="en-US" altLang="zh-CN" sz="2000" dirty="0" smtClean="0">
                <a:latin typeface="+mn-ea"/>
              </a:rPr>
              <a:t>.</a:t>
            </a:r>
            <a:endParaRPr lang="zh-CN" altLang="zh-CN" sz="2000" dirty="0" smtClean="0">
              <a:latin typeface="+mn-ea"/>
            </a:endParaRPr>
          </a:p>
          <a:p>
            <a:pPr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ko-KR" altLang="zh-CN" sz="2000" dirty="0" smtClean="0">
                <a:latin typeface="+mn-ea"/>
              </a:rPr>
              <a:t>경숙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ko-KR" altLang="zh-CN" sz="2000" dirty="0" smtClean="0">
                <a:latin typeface="+mn-ea"/>
              </a:rPr>
              <a:t>그래요</a:t>
            </a:r>
            <a:r>
              <a:rPr lang="en-US" altLang="zh-CN" sz="2000" dirty="0" smtClean="0">
                <a:latin typeface="+mn-ea"/>
              </a:rPr>
              <a:t>? </a:t>
            </a:r>
            <a:r>
              <a:rPr lang="ko-KR" altLang="zh-CN" sz="2000" dirty="0" smtClean="0">
                <a:latin typeface="+mn-ea"/>
              </a:rPr>
              <a:t>생일 선물 때문에 고민하는군요</a:t>
            </a:r>
            <a:r>
              <a:rPr lang="en-US" altLang="zh-CN" sz="2000" dirty="0" smtClean="0">
                <a:latin typeface="+mn-ea"/>
              </a:rPr>
              <a:t>.</a:t>
            </a:r>
            <a:endParaRPr lang="zh-CN" altLang="zh-CN" sz="2000" dirty="0" smtClean="0">
              <a:latin typeface="+mn-ea"/>
            </a:endParaRPr>
          </a:p>
          <a:p>
            <a:pPr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ko-KR" altLang="zh-CN" sz="2000" dirty="0" smtClean="0">
                <a:latin typeface="+mn-ea"/>
              </a:rPr>
              <a:t>현미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ko-KR" altLang="zh-CN" sz="2000" dirty="0" smtClean="0">
                <a:latin typeface="+mn-ea"/>
              </a:rPr>
              <a:t>어떤 선물이 좋을까요</a:t>
            </a:r>
            <a:r>
              <a:rPr lang="en-US" altLang="zh-CN" sz="2000" dirty="0" smtClean="0">
                <a:latin typeface="+mn-ea"/>
              </a:rPr>
              <a:t>?</a:t>
            </a:r>
            <a:endParaRPr lang="zh-CN" altLang="zh-CN" sz="2000" dirty="0" smtClean="0">
              <a:latin typeface="+mn-ea"/>
            </a:endParaRPr>
          </a:p>
          <a:p>
            <a:pPr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ko-KR" altLang="zh-CN" sz="2000" dirty="0" smtClean="0">
                <a:latin typeface="+mn-ea"/>
              </a:rPr>
              <a:t>경숙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ko-KR" altLang="zh-CN" sz="2000" dirty="0" smtClean="0">
                <a:latin typeface="+mn-ea"/>
              </a:rPr>
              <a:t>선물은 가장 필요한 게 제일 좋은 거 아닐까요</a:t>
            </a:r>
            <a:r>
              <a:rPr lang="en-US" altLang="zh-CN" sz="2000" dirty="0" smtClean="0">
                <a:latin typeface="+mn-ea"/>
              </a:rPr>
              <a:t>?</a:t>
            </a:r>
            <a:endParaRPr lang="zh-CN" altLang="zh-CN" sz="2000" dirty="0" smtClean="0">
              <a:latin typeface="+mn-ea"/>
            </a:endParaRPr>
          </a:p>
          <a:p>
            <a:pPr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ko-KR" altLang="zh-CN" sz="2000" dirty="0" smtClean="0">
                <a:latin typeface="+mn-ea"/>
              </a:rPr>
              <a:t>현미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ko-KR" altLang="zh-CN" sz="2000" dirty="0" smtClean="0">
                <a:latin typeface="+mn-ea"/>
              </a:rPr>
              <a:t>그런데 그에게 뭐가 가장 </a:t>
            </a:r>
            <a:r>
              <a:rPr lang="ko-KR" altLang="zh-CN" sz="2000" b="1" dirty="0" smtClean="0">
                <a:solidFill>
                  <a:srgbClr val="FF0000"/>
                </a:solidFill>
                <a:latin typeface="+mn-ea"/>
              </a:rPr>
              <a:t>필요한지 몰라 </a:t>
            </a:r>
            <a:r>
              <a:rPr lang="ko-KR" altLang="zh-CN" sz="2000" dirty="0" smtClean="0">
                <a:latin typeface="+mn-ea"/>
              </a:rPr>
              <a:t>그래요</a:t>
            </a:r>
            <a:r>
              <a:rPr lang="en-US" altLang="zh-CN" sz="2000" dirty="0" smtClean="0">
                <a:latin typeface="+mn-ea"/>
              </a:rPr>
              <a:t>.</a:t>
            </a:r>
            <a:endParaRPr lang="zh-CN" altLang="zh-CN" sz="2000" dirty="0" smtClean="0">
              <a:latin typeface="+mn-ea"/>
            </a:endParaRPr>
          </a:p>
          <a:p>
            <a:pPr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ko-KR" altLang="zh-CN" sz="2000" dirty="0" smtClean="0">
                <a:latin typeface="+mn-ea"/>
              </a:rPr>
              <a:t>경숙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ko-KR" altLang="zh-CN" sz="2000" dirty="0" smtClean="0">
                <a:latin typeface="+mn-ea"/>
              </a:rPr>
              <a:t>그냥 본인한테 슬쩍 </a:t>
            </a:r>
            <a:r>
              <a:rPr lang="ko-KR" altLang="zh-CN" sz="2000" b="1" dirty="0" smtClean="0">
                <a:solidFill>
                  <a:srgbClr val="FF0000"/>
                </a:solidFill>
                <a:latin typeface="+mn-ea"/>
              </a:rPr>
              <a:t>물어보면 되잖아요</a:t>
            </a:r>
            <a:r>
              <a:rPr lang="en-US" altLang="zh-CN" sz="2000" dirty="0" smtClean="0">
                <a:latin typeface="+mn-ea"/>
              </a:rPr>
              <a:t>.</a:t>
            </a:r>
            <a:endParaRPr lang="zh-CN" altLang="zh-CN" sz="2000" dirty="0" smtClean="0">
              <a:latin typeface="+mn-ea"/>
            </a:endParaRPr>
          </a:p>
          <a:p>
            <a:pPr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ko-KR" altLang="zh-CN" sz="2000" dirty="0" smtClean="0">
                <a:latin typeface="+mn-ea"/>
              </a:rPr>
              <a:t>현미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ko-KR" altLang="zh-CN" sz="2000" dirty="0" smtClean="0">
                <a:latin typeface="+mn-ea"/>
              </a:rPr>
              <a:t>직접 물어보기는 좀 그런데요</a:t>
            </a:r>
            <a:r>
              <a:rPr lang="en-US" altLang="zh-CN" sz="2000" dirty="0" smtClean="0">
                <a:latin typeface="+mn-ea"/>
              </a:rPr>
              <a:t>. </a:t>
            </a:r>
            <a:r>
              <a:rPr lang="ko-KR" altLang="zh-CN" sz="2000" dirty="0" smtClean="0">
                <a:latin typeface="+mn-ea"/>
              </a:rPr>
              <a:t>경숙 씨가 좀 추천해 주세요</a:t>
            </a:r>
            <a:r>
              <a:rPr lang="en-US" altLang="zh-CN" sz="2000" dirty="0" smtClean="0">
                <a:latin typeface="+mn-ea"/>
              </a:rPr>
              <a:t>.</a:t>
            </a:r>
            <a:endParaRPr lang="zh-CN" altLang="zh-CN" sz="2000" dirty="0" smtClean="0">
              <a:latin typeface="+mn-ea"/>
            </a:endParaRPr>
          </a:p>
          <a:p>
            <a:pPr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ko-KR" altLang="zh-CN" sz="2000" dirty="0" smtClean="0">
                <a:latin typeface="+mn-ea"/>
              </a:rPr>
              <a:t>경숙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ko-KR" altLang="zh-CN" sz="2000" dirty="0" smtClean="0">
                <a:latin typeface="+mn-ea"/>
              </a:rPr>
              <a:t>글쎄요</a:t>
            </a:r>
            <a:r>
              <a:rPr lang="en-US" altLang="zh-CN" sz="2000" dirty="0" smtClean="0">
                <a:latin typeface="+mn-ea"/>
              </a:rPr>
              <a:t>. </a:t>
            </a:r>
            <a:r>
              <a:rPr lang="ko-KR" altLang="zh-CN" sz="2000" dirty="0" smtClean="0">
                <a:latin typeface="+mn-ea"/>
              </a:rPr>
              <a:t>시계나 넥타이 같은 게 어때요</a:t>
            </a:r>
            <a:r>
              <a:rPr lang="en-US" altLang="zh-CN" sz="2000" dirty="0" smtClean="0">
                <a:latin typeface="+mn-ea"/>
              </a:rPr>
              <a:t>.</a:t>
            </a:r>
            <a:endParaRPr lang="zh-CN" altLang="zh-CN" sz="2000" dirty="0" smtClean="0">
              <a:latin typeface="+mn-ea"/>
            </a:endParaRPr>
          </a:p>
          <a:p>
            <a:pPr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ko-KR" altLang="zh-CN" sz="2000" dirty="0" smtClean="0">
                <a:latin typeface="+mn-ea"/>
              </a:rPr>
              <a:t>현미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ko-KR" altLang="zh-CN" sz="2000" dirty="0" smtClean="0">
                <a:latin typeface="+mn-ea"/>
              </a:rPr>
              <a:t>참</a:t>
            </a:r>
            <a:r>
              <a:rPr lang="en-US" altLang="zh-CN" sz="2000" dirty="0" smtClean="0">
                <a:latin typeface="+mn-ea"/>
              </a:rPr>
              <a:t>, </a:t>
            </a:r>
            <a:r>
              <a:rPr lang="ko-KR" altLang="zh-CN" sz="2000" dirty="0" smtClean="0">
                <a:latin typeface="+mn-ea"/>
              </a:rPr>
              <a:t>시계가 좋겠네요</a:t>
            </a:r>
            <a:r>
              <a:rPr lang="en-US" altLang="zh-CN" sz="2000" dirty="0" smtClean="0">
                <a:latin typeface="+mn-ea"/>
              </a:rPr>
              <a:t>. </a:t>
            </a:r>
            <a:r>
              <a:rPr lang="ko-KR" altLang="zh-CN" sz="2000" dirty="0" smtClean="0">
                <a:latin typeface="+mn-ea"/>
              </a:rPr>
              <a:t>시계를 선물하면 만남을 소중히 하라는 뜻도 있</a:t>
            </a:r>
            <a:r>
              <a:rPr lang="ko-KR" altLang="zh-CN" sz="20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어서요</a:t>
            </a:r>
            <a:r>
              <a:rPr lang="en-US" altLang="zh-CN" sz="2000" dirty="0" smtClean="0">
                <a:latin typeface="+mn-ea"/>
              </a:rPr>
              <a:t>.</a:t>
            </a:r>
            <a:endParaRPr lang="zh-CN" altLang="zh-CN" sz="2000" dirty="0" smtClean="0">
              <a:latin typeface="+mn-ea"/>
            </a:endParaRPr>
          </a:p>
          <a:p>
            <a:pPr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ko-KR" altLang="zh-CN" sz="2000" dirty="0" smtClean="0">
                <a:latin typeface="+mn-ea"/>
              </a:rPr>
              <a:t>경숙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ko-KR" altLang="zh-CN" sz="2000" dirty="0" smtClean="0">
                <a:latin typeface="+mn-ea"/>
              </a:rPr>
              <a:t>말이 </a:t>
            </a:r>
            <a:r>
              <a:rPr lang="ko-KR" altLang="zh-CN" sz="2000" b="1" dirty="0" smtClean="0">
                <a:solidFill>
                  <a:srgbClr val="FF0000"/>
                </a:solidFill>
                <a:latin typeface="+mn-ea"/>
              </a:rPr>
              <a:t>나온 김에 </a:t>
            </a:r>
            <a:r>
              <a:rPr lang="ko-KR" altLang="zh-CN" sz="2000" dirty="0" smtClean="0">
                <a:latin typeface="+mn-ea"/>
              </a:rPr>
              <a:t>시계 사러 백화점에 가요</a:t>
            </a:r>
            <a:r>
              <a:rPr lang="en-US" altLang="zh-CN" sz="2000" dirty="0" smtClean="0">
                <a:latin typeface="+mn-ea"/>
              </a:rPr>
              <a:t>.</a:t>
            </a:r>
            <a:endParaRPr lang="zh-CN" altLang="zh-CN" sz="2000" dirty="0" smtClean="0">
              <a:latin typeface="+mn-ea"/>
            </a:endParaRPr>
          </a:p>
          <a:p>
            <a:pPr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ko-KR" altLang="zh-CN" sz="2000" dirty="0" smtClean="0">
                <a:latin typeface="+mn-ea"/>
              </a:rPr>
              <a:t>현미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ko-KR" altLang="zh-CN" sz="2000" dirty="0" smtClean="0">
                <a:latin typeface="+mn-ea"/>
              </a:rPr>
              <a:t>같이 가 줄</a:t>
            </a:r>
            <a:r>
              <a:rPr lang="ko-KR" altLang="zh-CN" sz="2000" b="1" dirty="0" smtClean="0">
                <a:solidFill>
                  <a:srgbClr val="FF0000"/>
                </a:solidFill>
                <a:latin typeface="+mn-ea"/>
              </a:rPr>
              <a:t>래요</a:t>
            </a:r>
            <a:r>
              <a:rPr lang="en-US" altLang="zh-CN" sz="2000" dirty="0" smtClean="0">
                <a:latin typeface="+mn-ea"/>
              </a:rPr>
              <a:t>?</a:t>
            </a:r>
            <a:endParaRPr lang="zh-CN" altLang="zh-CN" sz="2000" dirty="0" smtClean="0">
              <a:latin typeface="+mn-ea"/>
            </a:endParaRPr>
          </a:p>
          <a:p>
            <a:pPr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ko-KR" altLang="zh-CN" sz="2000" dirty="0" smtClean="0">
                <a:latin typeface="+mn-ea"/>
              </a:rPr>
              <a:t>경숙</a:t>
            </a:r>
            <a:r>
              <a:rPr lang="en-US" altLang="zh-CN" sz="2000" dirty="0" smtClean="0">
                <a:latin typeface="+mn-ea"/>
              </a:rPr>
              <a:t>: </a:t>
            </a:r>
            <a:r>
              <a:rPr lang="ko-KR" altLang="zh-CN" sz="2000" dirty="0" smtClean="0">
                <a:latin typeface="+mn-ea"/>
              </a:rPr>
              <a:t>그래요</a:t>
            </a:r>
            <a:r>
              <a:rPr lang="en-US" altLang="zh-CN" sz="2000" dirty="0" smtClean="0">
                <a:latin typeface="+mn-ea"/>
              </a:rPr>
              <a:t>, </a:t>
            </a:r>
            <a:r>
              <a:rPr lang="ko-KR" altLang="zh-CN" sz="2000" dirty="0" smtClean="0">
                <a:latin typeface="+mn-ea"/>
              </a:rPr>
              <a:t>나도 뭘 좀 살 게 있으니까 같이 가지요</a:t>
            </a:r>
            <a:r>
              <a:rPr lang="en-US" altLang="zh-CN" sz="2000" dirty="0" smtClean="0">
                <a:latin typeface="+mn-ea"/>
              </a:rPr>
              <a:t>.</a:t>
            </a:r>
            <a:endParaRPr lang="zh-CN" altLang="zh-CN" sz="2000" dirty="0" smtClean="0">
              <a:latin typeface="+mn-ea"/>
            </a:endParaRPr>
          </a:p>
          <a:p>
            <a:pPr>
              <a:buFont typeface="Wingdings" pitchFamily="2" charset="2"/>
              <a:buNone/>
              <a:defRPr/>
            </a:pPr>
            <a:endParaRPr lang="zh-CN" altLang="zh-CN" sz="2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395536" y="1772816"/>
            <a:ext cx="3600450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ko-KR" altLang="zh-CN" sz="2000" dirty="0" smtClean="0"/>
              <a:t>你想和我们一起去吗？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ko-KR" altLang="zh-CN" sz="2000" dirty="0" smtClean="0"/>
              <a:t>我也要看小说。</a:t>
            </a:r>
            <a:endParaRPr lang="en-US" altLang="ko-KR" sz="2000" dirty="0" smtClean="0"/>
          </a:p>
          <a:p>
            <a:pPr>
              <a:lnSpc>
                <a:spcPct val="114000"/>
              </a:lnSpc>
            </a:pPr>
            <a:r>
              <a:rPr lang="zh-CN" altLang="en-US" sz="2000" dirty="0" smtClean="0"/>
              <a:t>周末想干什么？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zh-CN" altLang="en-US" sz="2000" dirty="0" smtClean="0"/>
              <a:t>我想去郊游。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zh-CN" altLang="en-US" sz="2000" dirty="0" smtClean="0"/>
              <a:t>我就想呆在家里。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zh-CN" altLang="en-US" sz="2000" dirty="0" smtClean="0"/>
              <a:t>拌饭想吃还是不想吃？</a:t>
            </a:r>
            <a:endParaRPr lang="en-US" altLang="ko-KR" sz="2000" dirty="0"/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3851275" y="1700213"/>
            <a:ext cx="5292725" cy="24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우리와 </a:t>
            </a:r>
            <a:r>
              <a:rPr lang="ko-KR" altLang="zh-CN" sz="2000" dirty="0" smtClean="0">
                <a:latin typeface="+mn-ea"/>
                <a:ea typeface="+mn-ea"/>
              </a:rPr>
              <a:t>같이 갈래</a:t>
            </a:r>
            <a:r>
              <a:rPr lang="ko-KR" altLang="en-US" sz="2000" dirty="0" smtClean="0">
                <a:latin typeface="+mn-ea"/>
                <a:ea typeface="+mn-ea"/>
              </a:rPr>
              <a:t>요</a:t>
            </a:r>
            <a:r>
              <a:rPr lang="en-US" altLang="zh-CN" sz="2000" dirty="0" smtClean="0">
                <a:latin typeface="+mn-ea"/>
                <a:ea typeface="+mn-ea"/>
              </a:rPr>
              <a:t>?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zh-CN" sz="2000" dirty="0" smtClean="0">
                <a:latin typeface="+mn-ea"/>
                <a:ea typeface="+mn-ea"/>
              </a:rPr>
              <a:t>나도 소설책을 읽을래</a:t>
            </a:r>
            <a:r>
              <a:rPr lang="ko-KR" altLang="en-US" sz="2000" dirty="0" smtClean="0">
                <a:latin typeface="+mn-ea"/>
                <a:ea typeface="+mn-ea"/>
              </a:rPr>
              <a:t>요</a:t>
            </a:r>
            <a:r>
              <a:rPr lang="en-US" altLang="zh-CN" sz="2000" dirty="0" smtClean="0">
                <a:latin typeface="+mn-ea"/>
                <a:ea typeface="+mn-ea"/>
              </a:rPr>
              <a:t>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주말에 뭘 할래요</a:t>
            </a:r>
            <a:r>
              <a:rPr lang="en-US" altLang="ko-KR" sz="2000" dirty="0" smtClean="0">
                <a:latin typeface="+mn-ea"/>
                <a:ea typeface="+mn-ea"/>
              </a:rPr>
              <a:t>?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소풍을 갈래요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집에만 있을래요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비빔밥을 먹을래요</a:t>
            </a:r>
            <a:r>
              <a:rPr lang="en-US" altLang="ko-KR" sz="2000" dirty="0" smtClean="0">
                <a:latin typeface="+mn-ea"/>
                <a:ea typeface="+mn-ea"/>
              </a:rPr>
              <a:t>?</a:t>
            </a:r>
            <a:r>
              <a:rPr lang="ko-KR" altLang="en-US" sz="2000" dirty="0" smtClean="0">
                <a:latin typeface="+mn-ea"/>
                <a:ea typeface="+mn-ea"/>
              </a:rPr>
              <a:t> 안 먹을래요</a:t>
            </a:r>
            <a:r>
              <a:rPr lang="en-US" altLang="ko-KR" sz="2000" dirty="0" smtClean="0">
                <a:latin typeface="+mn-ea"/>
                <a:ea typeface="+mn-ea"/>
              </a:rPr>
              <a:t>?</a:t>
            </a:r>
            <a:endParaRPr lang="ko-KR" altLang="en-US" sz="2000" dirty="0">
              <a:latin typeface="+mn-ea"/>
              <a:ea typeface="+mn-ea"/>
            </a:endParaRPr>
          </a:p>
          <a:p>
            <a:endParaRPr lang="en-US" altLang="ko-KR" dirty="0">
              <a:ea typeface="Gulim" pitchFamily="34" charset="-127"/>
            </a:endParaRP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23850" y="333375"/>
            <a:ext cx="8820150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en-US" altLang="zh-CN" sz="2000" b="1" dirty="0" smtClean="0">
                <a:latin typeface="+mn-ea"/>
                <a:ea typeface="+mn-ea"/>
              </a:rPr>
              <a:t>–</a:t>
            </a:r>
            <a:r>
              <a:rPr lang="ko-KR" altLang="zh-CN" sz="2000" b="1" dirty="0" smtClean="0">
                <a:latin typeface="+mn-ea"/>
                <a:ea typeface="+mn-ea"/>
              </a:rPr>
              <a:t>ㄹ</a:t>
            </a:r>
            <a:r>
              <a:rPr lang="en-US" altLang="zh-CN" sz="2000" b="1" dirty="0" smtClean="0">
                <a:latin typeface="+mn-ea"/>
                <a:ea typeface="+mn-ea"/>
              </a:rPr>
              <a:t>/-</a:t>
            </a:r>
            <a:r>
              <a:rPr lang="ko-KR" altLang="zh-CN" sz="2000" b="1" dirty="0" smtClean="0">
                <a:latin typeface="+mn-ea"/>
                <a:ea typeface="+mn-ea"/>
              </a:rPr>
              <a:t>을래요 </a:t>
            </a:r>
            <a:r>
              <a:rPr lang="en-US" altLang="zh-CN" sz="2000" b="1" dirty="0" smtClean="0">
                <a:latin typeface="+mn-ea"/>
                <a:ea typeface="+mn-ea"/>
              </a:rPr>
              <a:t>(</a:t>
            </a:r>
            <a:r>
              <a:rPr lang="ko-KR" altLang="zh-CN" sz="2000" b="1" dirty="0" smtClean="0">
                <a:latin typeface="+mn-ea"/>
                <a:ea typeface="+mn-ea"/>
              </a:rPr>
              <a:t>终结词尾</a:t>
            </a:r>
            <a:r>
              <a:rPr lang="en-US" altLang="zh-CN" sz="2000" b="1" dirty="0" smtClean="0">
                <a:latin typeface="+mn-ea"/>
                <a:ea typeface="+mn-ea"/>
              </a:rPr>
              <a:t>)</a:t>
            </a:r>
            <a:endParaRPr lang="zh-CN" altLang="zh-CN" sz="2000" dirty="0" smtClean="0">
              <a:latin typeface="+mn-ea"/>
              <a:ea typeface="+mn-ea"/>
            </a:endParaRPr>
          </a:p>
          <a:p>
            <a:pPr>
              <a:lnSpc>
                <a:spcPct val="114000"/>
              </a:lnSpc>
            </a:pPr>
            <a:r>
              <a:rPr lang="ko-KR" altLang="zh-CN" sz="2000" dirty="0" smtClean="0">
                <a:latin typeface="+mn-ea"/>
                <a:ea typeface="+mn-ea"/>
              </a:rPr>
              <a:t>敬阶终结词尾，用于</a:t>
            </a:r>
            <a:r>
              <a:rPr lang="ko-KR" altLang="zh-CN" sz="2000" b="1" dirty="0" smtClean="0">
                <a:latin typeface="+mn-ea"/>
                <a:ea typeface="+mn-ea"/>
              </a:rPr>
              <a:t>动词的词干</a:t>
            </a:r>
            <a:r>
              <a:rPr lang="ko-KR" altLang="zh-CN" sz="2000" dirty="0" smtClean="0">
                <a:latin typeface="+mn-ea"/>
                <a:ea typeface="+mn-ea"/>
              </a:rPr>
              <a:t>后，</a:t>
            </a:r>
            <a:r>
              <a:rPr lang="ko-KR" altLang="zh-CN" sz="2000" b="1" dirty="0" smtClean="0">
                <a:latin typeface="+mn-ea"/>
                <a:ea typeface="+mn-ea"/>
              </a:rPr>
              <a:t>表示意志</a:t>
            </a:r>
            <a:r>
              <a:rPr lang="ko-KR" altLang="zh-CN" sz="2000" dirty="0" smtClean="0">
                <a:latin typeface="+mn-ea"/>
                <a:ea typeface="+mn-ea"/>
              </a:rPr>
              <a:t>。 </a:t>
            </a:r>
            <a:r>
              <a:rPr lang="zh-CN" altLang="zh-CN" sz="2000" dirty="0" smtClean="0">
                <a:latin typeface="+mn-ea"/>
                <a:ea typeface="+mn-ea"/>
              </a:rPr>
              <a:t>主语如果是</a:t>
            </a:r>
            <a:r>
              <a:rPr lang="zh-CN" altLang="zh-CN" sz="2000" b="1" dirty="0" smtClean="0">
                <a:latin typeface="+mn-ea"/>
                <a:ea typeface="+mn-ea"/>
              </a:rPr>
              <a:t>第一人称</a:t>
            </a:r>
            <a:r>
              <a:rPr lang="zh-CN" altLang="zh-CN" sz="2000" dirty="0" smtClean="0">
                <a:latin typeface="+mn-ea"/>
                <a:ea typeface="+mn-ea"/>
              </a:rPr>
              <a:t>可用作</a:t>
            </a:r>
            <a:r>
              <a:rPr lang="zh-CN" altLang="zh-CN" sz="2000" b="1" dirty="0" smtClean="0">
                <a:latin typeface="+mn-ea"/>
                <a:ea typeface="+mn-ea"/>
              </a:rPr>
              <a:t>陈述式</a:t>
            </a:r>
            <a:r>
              <a:rPr lang="zh-CN" altLang="en-US" sz="2000" b="1" dirty="0" smtClean="0">
                <a:latin typeface="+mn-ea"/>
                <a:ea typeface="+mn-ea"/>
              </a:rPr>
              <a:t>或疑问式</a:t>
            </a:r>
            <a:r>
              <a:rPr lang="zh-CN" altLang="zh-CN" sz="2000" dirty="0" smtClean="0">
                <a:latin typeface="+mn-ea"/>
                <a:ea typeface="+mn-ea"/>
              </a:rPr>
              <a:t>，如果是</a:t>
            </a:r>
            <a:r>
              <a:rPr lang="zh-CN" altLang="zh-CN" sz="2000" b="1" dirty="0" smtClean="0">
                <a:latin typeface="+mn-ea"/>
                <a:ea typeface="+mn-ea"/>
              </a:rPr>
              <a:t>第二人称可用作疑问式</a:t>
            </a:r>
            <a:r>
              <a:rPr lang="zh-CN" altLang="zh-CN" sz="2000" dirty="0" smtClean="0">
                <a:latin typeface="+mn-ea"/>
                <a:ea typeface="+mn-ea"/>
              </a:rPr>
              <a:t>。</a:t>
            </a:r>
            <a:endParaRPr lang="zh-CN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  <p:bldP spid="2467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539502" y="1268760"/>
            <a:ext cx="3600450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事先预约就行。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14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这里按一下就行。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누르다</a:t>
            </a:r>
            <a:r>
              <a:rPr lang="en-US" altLang="zh-CN" sz="2000" dirty="0" smtClean="0">
                <a:latin typeface="+mn-ea"/>
                <a:ea typeface="+mn-ea"/>
              </a:rPr>
              <a:t>)</a:t>
            </a:r>
          </a:p>
          <a:p>
            <a:pPr>
              <a:lnSpc>
                <a:spcPct val="114000"/>
              </a:lnSpc>
            </a:pPr>
            <a:r>
              <a:rPr lang="ko-KR" altLang="zh-CN" sz="2000" dirty="0" smtClean="0">
                <a:latin typeface="+mn-ea"/>
                <a:ea typeface="+mn-ea"/>
              </a:rPr>
              <a:t>打电话申请就可以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신청하다</a:t>
            </a:r>
            <a:r>
              <a:rPr lang="en-US" altLang="ko-KR" sz="2000" dirty="0" smtClean="0">
                <a:latin typeface="+mn-ea"/>
                <a:ea typeface="+mn-ea"/>
              </a:rPr>
              <a:t>)</a:t>
            </a:r>
            <a:r>
              <a:rPr lang="ko-KR" altLang="zh-CN" sz="2000" dirty="0" smtClean="0">
                <a:latin typeface="+mn-ea"/>
                <a:ea typeface="+mn-ea"/>
              </a:rPr>
              <a:t>。</a:t>
            </a:r>
            <a:endParaRPr lang="en-US" altLang="ko-KR" sz="2000" dirty="0" smtClean="0">
              <a:latin typeface="+mn-ea"/>
              <a:ea typeface="+mn-ea"/>
            </a:endParaRPr>
          </a:p>
          <a:p>
            <a:pPr>
              <a:lnSpc>
                <a:spcPct val="114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走十分钟左右就行。</a:t>
            </a:r>
            <a:endParaRPr lang="en-US" altLang="ko-KR" sz="2000" dirty="0" smtClean="0">
              <a:latin typeface="+mn-ea"/>
              <a:ea typeface="+mn-ea"/>
            </a:endParaRPr>
          </a:p>
          <a:p>
            <a:pPr>
              <a:lnSpc>
                <a:spcPct val="114000"/>
              </a:lnSpc>
            </a:pPr>
            <a:r>
              <a:rPr lang="ko-KR" altLang="zh-CN" sz="2000" dirty="0" smtClean="0">
                <a:latin typeface="+mn-ea"/>
                <a:ea typeface="+mn-ea"/>
              </a:rPr>
              <a:t>无论</a:t>
            </a:r>
            <a:r>
              <a:rPr lang="zh-CN" altLang="en-US" sz="2000" dirty="0" smtClean="0">
                <a:latin typeface="+mn-ea"/>
                <a:ea typeface="+mn-ea"/>
              </a:rPr>
              <a:t>什么事情</a:t>
            </a:r>
            <a:r>
              <a:rPr lang="en-US" altLang="ko-KR" sz="2000" dirty="0" smtClean="0">
                <a:latin typeface="+mn-ea"/>
                <a:ea typeface="+mn-ea"/>
              </a:rPr>
              <a:t>,</a:t>
            </a:r>
            <a:r>
              <a:rPr lang="ko-KR" altLang="zh-CN" sz="2000" dirty="0" smtClean="0">
                <a:latin typeface="+mn-ea"/>
                <a:ea typeface="+mn-ea"/>
              </a:rPr>
              <a:t>只要努力去做就可以。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4247827" y="1268760"/>
            <a:ext cx="52927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미리 예약하면 됩니다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여기 한번 누르면 돼요</a:t>
            </a:r>
            <a:r>
              <a:rPr lang="en-US" altLang="zh-CN" sz="2000" dirty="0" smtClean="0">
                <a:latin typeface="+mn-ea"/>
                <a:ea typeface="+mn-ea"/>
              </a:rPr>
              <a:t>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zh-CN" sz="2000" dirty="0" smtClean="0"/>
              <a:t>전화로 신청하면 됩니다</a:t>
            </a:r>
            <a:r>
              <a:rPr lang="en-US" altLang="zh-CN" sz="2000" dirty="0" smtClean="0"/>
              <a:t>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altLang="zh-CN" sz="2000" dirty="0" smtClean="0"/>
              <a:t>10</a:t>
            </a:r>
            <a:r>
              <a:rPr lang="ko-KR" altLang="en-US" sz="2000" dirty="0" smtClean="0"/>
              <a:t>분 정도 걸으면 돼요</a:t>
            </a:r>
            <a:r>
              <a:rPr lang="en-US" altLang="ko-KR" sz="2000" dirty="0" smtClean="0"/>
              <a:t>.</a:t>
            </a:r>
            <a:endParaRPr lang="en-US" altLang="zh-CN" sz="2000" dirty="0" smtClean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zh-CN" sz="2000" dirty="0" smtClean="0"/>
              <a:t>무슨 일</a:t>
            </a:r>
            <a:r>
              <a:rPr lang="ko-KR" altLang="en-US" sz="2000" dirty="0" smtClean="0"/>
              <a:t>이든</a:t>
            </a:r>
            <a:r>
              <a:rPr lang="ko-KR" altLang="zh-CN" sz="2000" dirty="0" smtClean="0"/>
              <a:t>지 열심히 하면 된다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504378" y="333375"/>
            <a:ext cx="8820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000" b="1" dirty="0" smtClean="0">
                <a:latin typeface="+mn-ea"/>
                <a:ea typeface="+mn-ea"/>
              </a:rPr>
              <a:t>-(</a:t>
            </a:r>
            <a:r>
              <a:rPr lang="ko-KR" altLang="en-US" sz="2000" b="1" dirty="0" smtClean="0">
                <a:latin typeface="+mn-ea"/>
                <a:ea typeface="+mn-ea"/>
              </a:rPr>
              <a:t>으</a:t>
            </a:r>
            <a:r>
              <a:rPr lang="en-US" altLang="ko-KR" sz="2000" b="1" dirty="0" smtClean="0">
                <a:latin typeface="+mn-ea"/>
                <a:ea typeface="+mn-ea"/>
              </a:rPr>
              <a:t>)</a:t>
            </a:r>
            <a:r>
              <a:rPr lang="ko-KR" altLang="zh-CN" sz="2000" b="1" dirty="0" smtClean="0">
                <a:latin typeface="+mn-ea"/>
                <a:ea typeface="+mn-ea"/>
              </a:rPr>
              <a:t>면 되다 </a:t>
            </a:r>
            <a:r>
              <a:rPr lang="en-US" altLang="zh-CN" sz="2000" b="1" dirty="0" smtClean="0">
                <a:latin typeface="+mn-ea"/>
                <a:ea typeface="+mn-ea"/>
              </a:rPr>
              <a:t>(</a:t>
            </a:r>
            <a:r>
              <a:rPr lang="ko-KR" altLang="zh-CN" sz="2000" b="1" dirty="0" smtClean="0">
                <a:latin typeface="+mn-ea"/>
                <a:ea typeface="+mn-ea"/>
              </a:rPr>
              <a:t>惯用型</a:t>
            </a:r>
            <a:r>
              <a:rPr lang="en-US" altLang="zh-CN" sz="2000" b="1" dirty="0" smtClean="0">
                <a:latin typeface="+mn-ea"/>
                <a:ea typeface="+mn-ea"/>
              </a:rPr>
              <a:t>)</a:t>
            </a:r>
            <a:endParaRPr lang="zh-CN" altLang="zh-CN" sz="2000" dirty="0" smtClean="0">
              <a:latin typeface="+mn-ea"/>
              <a:ea typeface="+mn-ea"/>
            </a:endParaRPr>
          </a:p>
          <a:p>
            <a:r>
              <a:rPr lang="ko-KR" altLang="zh-CN" sz="2000" dirty="0" smtClean="0">
                <a:latin typeface="+mn-ea"/>
                <a:ea typeface="+mn-ea"/>
              </a:rPr>
              <a:t>用于谓词词干后，表示可能的前提条件。</a:t>
            </a:r>
            <a:r>
              <a:rPr lang="zh-CN" altLang="zh-CN" sz="2000" dirty="0" smtClean="0">
                <a:latin typeface="+mn-ea"/>
                <a:ea typeface="+mn-ea"/>
              </a:rPr>
              <a:t>相当于汉语的“只要…</a:t>
            </a:r>
            <a:r>
              <a:rPr lang="en-US" altLang="zh-CN" sz="2000" dirty="0" smtClean="0">
                <a:latin typeface="+mn-ea"/>
                <a:ea typeface="+mn-ea"/>
              </a:rPr>
              <a:t>…</a:t>
            </a:r>
            <a:r>
              <a:rPr lang="zh-CN" altLang="zh-CN" sz="2000" dirty="0" smtClean="0">
                <a:latin typeface="+mn-ea"/>
                <a:ea typeface="+mn-ea"/>
              </a:rPr>
              <a:t>就成</a:t>
            </a:r>
            <a:r>
              <a:rPr lang="en-US" altLang="zh-CN" sz="2000" dirty="0" smtClean="0">
                <a:latin typeface="+mn-ea"/>
                <a:ea typeface="+mn-ea"/>
              </a:rPr>
              <a:t>” </a:t>
            </a:r>
            <a:r>
              <a:rPr lang="zh-CN" altLang="zh-CN" sz="2000" dirty="0" smtClean="0">
                <a:latin typeface="+mn-ea"/>
                <a:ea typeface="+mn-ea"/>
              </a:rPr>
              <a:t>。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1560" y="3617729"/>
            <a:ext cx="77364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真题搜索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 </a:t>
            </a:r>
            <a:r>
              <a:rPr kumimoji="0" 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（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2007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년 제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12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 초급）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(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选择填空题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가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: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비행기 표를 언제까지 예약해야 해요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?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나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: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이번 주 토요일까지 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(      ).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①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하게 돼요   ②하고 있어요  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③하면 돼요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 ④하면 안 돼요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  <p:bldP spid="246789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4378" y="260648"/>
            <a:ext cx="8820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000" b="1" dirty="0" smtClean="0">
                <a:latin typeface="+mn-ea"/>
                <a:ea typeface="+mn-ea"/>
              </a:rPr>
              <a:t>-(</a:t>
            </a:r>
            <a:r>
              <a:rPr lang="ko-KR" altLang="en-US" sz="2000" b="1" dirty="0" smtClean="0">
                <a:latin typeface="+mn-ea"/>
                <a:ea typeface="+mn-ea"/>
              </a:rPr>
              <a:t>으</a:t>
            </a:r>
            <a:r>
              <a:rPr lang="en-US" altLang="ko-KR" sz="2000" b="1" dirty="0" smtClean="0">
                <a:latin typeface="+mn-ea"/>
                <a:ea typeface="+mn-ea"/>
              </a:rPr>
              <a:t>)</a:t>
            </a:r>
            <a:r>
              <a:rPr lang="ko-KR" altLang="zh-CN" sz="2000" b="1" dirty="0" smtClean="0">
                <a:latin typeface="+mn-ea"/>
                <a:ea typeface="+mn-ea"/>
              </a:rPr>
              <a:t>면 </a:t>
            </a:r>
            <a:r>
              <a:rPr lang="ko-KR" altLang="en-US" sz="2000" b="1" dirty="0" smtClean="0">
                <a:latin typeface="+mn-ea"/>
                <a:ea typeface="+mn-ea"/>
              </a:rPr>
              <a:t>안 </a:t>
            </a:r>
            <a:r>
              <a:rPr lang="ko-KR" altLang="zh-CN" sz="2000" b="1" dirty="0" smtClean="0">
                <a:latin typeface="+mn-ea"/>
                <a:ea typeface="+mn-ea"/>
              </a:rPr>
              <a:t>되다 </a:t>
            </a:r>
            <a:r>
              <a:rPr lang="en-US" altLang="zh-CN" sz="2000" b="1" dirty="0" smtClean="0">
                <a:latin typeface="+mn-ea"/>
                <a:ea typeface="+mn-ea"/>
              </a:rPr>
              <a:t>(</a:t>
            </a:r>
            <a:r>
              <a:rPr lang="ko-KR" altLang="zh-CN" sz="2000" b="1" dirty="0" smtClean="0">
                <a:latin typeface="+mn-ea"/>
                <a:ea typeface="+mn-ea"/>
              </a:rPr>
              <a:t>惯用型</a:t>
            </a:r>
            <a:r>
              <a:rPr lang="en-US" altLang="zh-CN" sz="2000" b="1" dirty="0" smtClean="0">
                <a:latin typeface="+mn-ea"/>
                <a:ea typeface="+mn-ea"/>
              </a:rPr>
              <a:t>)</a:t>
            </a:r>
            <a:endParaRPr lang="zh-CN" altLang="zh-CN" sz="2000" dirty="0" smtClean="0">
              <a:latin typeface="+mn-ea"/>
              <a:ea typeface="+mn-ea"/>
            </a:endParaRPr>
          </a:p>
          <a:p>
            <a:r>
              <a:rPr lang="ko-KR" altLang="zh-CN" sz="2000" dirty="0" smtClean="0">
                <a:latin typeface="+mn-ea"/>
                <a:ea typeface="+mn-ea"/>
              </a:rPr>
              <a:t>用于谓词词干后，表示</a:t>
            </a:r>
            <a:r>
              <a:rPr lang="zh-CN" altLang="zh-CN" sz="2000" dirty="0" smtClean="0">
                <a:latin typeface="+mn-ea"/>
                <a:ea typeface="+mn-ea"/>
              </a:rPr>
              <a:t>“</a:t>
            </a:r>
            <a:r>
              <a:rPr lang="zh-CN" altLang="en-US" sz="2000" dirty="0" smtClean="0">
                <a:latin typeface="+mn-ea"/>
                <a:ea typeface="+mn-ea"/>
              </a:rPr>
              <a:t>如果</a:t>
            </a:r>
            <a:r>
              <a:rPr lang="zh-CN" altLang="zh-CN" sz="2000" dirty="0" smtClean="0">
                <a:latin typeface="+mn-ea"/>
                <a:ea typeface="+mn-ea"/>
              </a:rPr>
              <a:t>…</a:t>
            </a:r>
            <a:r>
              <a:rPr lang="en-US" altLang="zh-CN" sz="2000" dirty="0" smtClean="0">
                <a:latin typeface="+mn-ea"/>
                <a:ea typeface="+mn-ea"/>
              </a:rPr>
              <a:t>…</a:t>
            </a:r>
            <a:r>
              <a:rPr lang="zh-CN" altLang="en-US" sz="2000" dirty="0" smtClean="0">
                <a:latin typeface="+mn-ea"/>
                <a:ea typeface="+mn-ea"/>
              </a:rPr>
              <a:t>是不行的（不可以的）</a:t>
            </a:r>
            <a:r>
              <a:rPr lang="en-US" altLang="zh-CN" sz="2000" dirty="0" smtClean="0">
                <a:latin typeface="+mn-ea"/>
                <a:ea typeface="+mn-ea"/>
              </a:rPr>
              <a:t>” </a:t>
            </a:r>
            <a:r>
              <a:rPr lang="zh-CN" altLang="en-US" sz="2000" dirty="0" smtClean="0">
                <a:latin typeface="+mn-ea"/>
                <a:ea typeface="+mn-ea"/>
              </a:rPr>
              <a:t>、“不能</a:t>
            </a:r>
            <a:r>
              <a:rPr lang="en-US" altLang="zh-CN" sz="2000" dirty="0" smtClean="0">
                <a:latin typeface="+mn-ea"/>
                <a:ea typeface="+mn-ea"/>
              </a:rPr>
              <a:t>/</a:t>
            </a:r>
            <a:r>
              <a:rPr lang="zh-CN" altLang="en-US" sz="2000" dirty="0" smtClean="0">
                <a:latin typeface="+mn-ea"/>
                <a:ea typeface="+mn-ea"/>
              </a:rPr>
              <a:t>不可以</a:t>
            </a:r>
            <a:r>
              <a:rPr lang="en-US" altLang="zh-CN" sz="2000" dirty="0" smtClean="0">
                <a:latin typeface="+mn-ea"/>
                <a:ea typeface="+mn-ea"/>
              </a:rPr>
              <a:t>……</a:t>
            </a:r>
            <a:r>
              <a:rPr lang="zh-CN" altLang="en-US" sz="2000" dirty="0" smtClean="0">
                <a:latin typeface="+mn-ea"/>
                <a:ea typeface="+mn-ea"/>
              </a:rPr>
              <a:t>”</a:t>
            </a:r>
            <a:r>
              <a:rPr lang="zh-CN" altLang="zh-CN" sz="2000" dirty="0" smtClean="0">
                <a:latin typeface="+mn-ea"/>
                <a:ea typeface="+mn-ea"/>
              </a:rPr>
              <a:t>。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ko-KR" altLang="en-US" sz="2000" dirty="0" smtClean="0">
                <a:latin typeface="+mn-ea"/>
                <a:ea typeface="+mn-ea"/>
              </a:rPr>
              <a:t>병원에서 담배를 피우면 안됩니다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不能在医院抽烟。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552" y="1700808"/>
            <a:ext cx="3600450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 smtClean="0"/>
              <a:t>不能在地铁里吃东西。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zh-CN" altLang="en-US" sz="2000" dirty="0" smtClean="0"/>
              <a:t>说谎可不行啊。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zh-CN" altLang="en-US" sz="2000" dirty="0" smtClean="0"/>
              <a:t>不遵守约定可不行。</a:t>
            </a:r>
            <a:r>
              <a:rPr lang="en-US" altLang="zh-CN" sz="2000" dirty="0" smtClean="0"/>
              <a:t>(</a:t>
            </a:r>
            <a:r>
              <a:rPr lang="ko-KR" altLang="en-US" sz="2000" dirty="0" smtClean="0"/>
              <a:t>약속을 지키다</a:t>
            </a:r>
            <a:r>
              <a:rPr lang="en-US" altLang="zh-CN" sz="2000" dirty="0" smtClean="0"/>
              <a:t>)</a:t>
            </a:r>
          </a:p>
          <a:p>
            <a:pPr>
              <a:lnSpc>
                <a:spcPct val="114000"/>
              </a:lnSpc>
            </a:pPr>
            <a:r>
              <a:rPr lang="zh-CN" altLang="en-US" sz="2000" dirty="0" smtClean="0"/>
              <a:t>把这书借我一下不行吗？</a:t>
            </a:r>
            <a:endParaRPr lang="en-US" altLang="ko-KR" sz="2000" dirty="0" smtClean="0"/>
          </a:p>
          <a:p>
            <a:pPr>
              <a:lnSpc>
                <a:spcPct val="114000"/>
              </a:lnSpc>
            </a:pPr>
            <a:endParaRPr lang="en-US" altLang="ko-KR" sz="2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067944" y="1772816"/>
            <a:ext cx="5292725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지하철에서 음식을 먹으면 안됩니다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거짓말을 하면 안되지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약속을 안 지키면 안돼요</a:t>
            </a:r>
            <a:r>
              <a:rPr lang="en-US" altLang="zh-CN" sz="2000" dirty="0" smtClean="0">
                <a:latin typeface="+mn-ea"/>
                <a:ea typeface="+mn-ea"/>
              </a:rPr>
              <a:t>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이 책을 좀 빌려주면 안됩니까</a:t>
            </a:r>
            <a:r>
              <a:rPr lang="en-US" altLang="ko-KR" sz="2000" dirty="0" smtClean="0">
                <a:latin typeface="+mn-ea"/>
                <a:ea typeface="+mn-ea"/>
              </a:rPr>
              <a:t>?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3571269"/>
            <a:ext cx="843313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真题搜索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   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(2005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년 제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9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2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급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)(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选择填空题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가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: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지금 나가도 돼요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?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나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: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아니요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.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지금 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(      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①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나가도 돼요             ②나가지 않아요   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TT877C195EtCID-WinCharSetFFFF-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③나갈 수 있어요         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④나가면 안 돼요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  <a:cs typeface="Batang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（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1999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년 제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3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 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2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급）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(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选择近义项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) 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이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곳은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출입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금지입니다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. </a:t>
            </a:r>
            <a:r>
              <a:rPr kumimoji="0" lang="ko-KR" altLang="en-US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들어가면</a:t>
            </a:r>
            <a:r>
              <a:rPr kumimoji="0" lang="ko-KR" altLang="en-US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안</a:t>
            </a:r>
            <a:r>
              <a:rPr kumimoji="0" lang="ko-KR" altLang="en-US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됩니다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.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①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들어갈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수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있습니다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            ②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들어가도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됩니다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③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들어가십시오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                  </a:t>
            </a:r>
            <a:r>
              <a:rPr kumimoji="0" lang="ko-KR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④ </a:t>
            </a:r>
            <a:r>
              <a:rPr kumimoji="0" lang="ko-KR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들어가지</a:t>
            </a:r>
            <a:r>
              <a:rPr kumimoji="0" lang="ko-KR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마십시오</a:t>
            </a:r>
            <a:r>
              <a:rPr kumimoji="0" lang="ko-KR" alt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endParaRPr kumimoji="0" lang="ko-KR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27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260648"/>
            <a:ext cx="8820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latin typeface="+mn-ea"/>
                <a:ea typeface="+mn-ea"/>
              </a:rPr>
              <a:t>-</a:t>
            </a:r>
            <a:r>
              <a:rPr lang="ko-KR" altLang="zh-CN" sz="2000" b="1" dirty="0" smtClean="0">
                <a:latin typeface="+mn-ea"/>
                <a:ea typeface="+mn-ea"/>
              </a:rPr>
              <a:t>ㄴ</a:t>
            </a:r>
            <a:r>
              <a:rPr lang="en-US" altLang="zh-CN" sz="2000" b="1" dirty="0" smtClean="0">
                <a:latin typeface="+mn-ea"/>
                <a:ea typeface="+mn-ea"/>
              </a:rPr>
              <a:t>/-</a:t>
            </a:r>
            <a:r>
              <a:rPr lang="ko-KR" altLang="zh-CN" sz="2000" b="1" dirty="0" smtClean="0">
                <a:latin typeface="+mn-ea"/>
                <a:ea typeface="+mn-ea"/>
              </a:rPr>
              <a:t>는 김에（惯用型）</a:t>
            </a:r>
            <a:endParaRPr lang="zh-CN" altLang="zh-CN" sz="2000" dirty="0" smtClean="0">
              <a:latin typeface="+mn-ea"/>
              <a:ea typeface="+mn-ea"/>
            </a:endParaRPr>
          </a:p>
          <a:p>
            <a:r>
              <a:rPr lang="ko-KR" altLang="zh-CN" sz="2000" dirty="0" smtClean="0">
                <a:latin typeface="+mn-ea"/>
                <a:ea typeface="+mn-ea"/>
              </a:rPr>
              <a:t>用于动词词干后，表示借机行事。</a:t>
            </a:r>
            <a:r>
              <a:rPr lang="zh-CN" altLang="zh-CN" sz="2000" dirty="0" smtClean="0">
                <a:latin typeface="+mn-ea"/>
                <a:ea typeface="+mn-ea"/>
              </a:rPr>
              <a:t>相当于汉语的“既然</a:t>
            </a:r>
            <a:r>
              <a:rPr lang="en-US" altLang="zh-CN" sz="2000" dirty="0" smtClean="0">
                <a:latin typeface="+mn-ea"/>
                <a:ea typeface="+mn-ea"/>
              </a:rPr>
              <a:t>……”,</a:t>
            </a:r>
            <a:r>
              <a:rPr lang="zh-CN" altLang="zh-CN" sz="2000" dirty="0" smtClean="0">
                <a:latin typeface="+mn-ea"/>
                <a:ea typeface="+mn-ea"/>
              </a:rPr>
              <a:t>“乘机就</a:t>
            </a:r>
            <a:r>
              <a:rPr lang="en-US" altLang="zh-CN" sz="2000" dirty="0" smtClean="0">
                <a:latin typeface="+mn-ea"/>
                <a:ea typeface="+mn-ea"/>
              </a:rPr>
              <a:t>……</a:t>
            </a:r>
            <a:r>
              <a:rPr lang="zh-CN" altLang="zh-CN" sz="2000" dirty="0" smtClean="0">
                <a:latin typeface="+mn-ea"/>
                <a:ea typeface="+mn-ea"/>
              </a:rPr>
              <a:t>”的意思。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1340768"/>
            <a:ext cx="3600450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 smtClean="0"/>
              <a:t>既然去出差，就顺便休息几天再回来。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zh-CN" altLang="en-US" sz="2000" dirty="0" smtClean="0"/>
              <a:t>既然来了，就吃了晚饭再走吧。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zh-CN" altLang="en-US" sz="2000" dirty="0" smtClean="0"/>
              <a:t>既然决心做了，就立即做吧。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en-US" altLang="ko-KR" sz="2000" dirty="0" smtClean="0"/>
              <a:t>(</a:t>
            </a:r>
            <a:r>
              <a:rPr lang="ko-KR" altLang="en-US" sz="2000" dirty="0" smtClean="0"/>
              <a:t>마음 먹다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당장 하다</a:t>
            </a:r>
            <a:r>
              <a:rPr lang="en-US" altLang="ko-KR" sz="2000" dirty="0" smtClean="0"/>
              <a:t>)</a:t>
            </a:r>
          </a:p>
          <a:p>
            <a:pPr>
              <a:lnSpc>
                <a:spcPct val="114000"/>
              </a:lnSpc>
            </a:pPr>
            <a:endParaRPr lang="en-US" altLang="ko-KR" sz="2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067944" y="1340768"/>
            <a:ext cx="5292725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출장 가는 김에 며칠 쉬고 돌아오세요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거짓말을 하면 안되지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온 김에 저녁을 먹고 가세요</a:t>
            </a:r>
            <a:r>
              <a:rPr lang="en-US" altLang="zh-CN" sz="2000" dirty="0" smtClean="0">
                <a:latin typeface="+mn-ea"/>
                <a:ea typeface="+mn-ea"/>
              </a:rPr>
              <a:t>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/>
              <a:t>일을 하기로 마음 먹은 김에 당장 합시다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3302982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zh-CN" sz="2000" b="1" dirty="0" smtClean="0">
                <a:solidFill>
                  <a:srgbClr val="000000"/>
                </a:solidFill>
                <a:latin typeface="+mn-ea"/>
                <a:ea typeface="+mn-ea"/>
                <a:cs typeface="Batang" pitchFamily="18" charset="-127"/>
              </a:rPr>
              <a:t>真题搜索</a:t>
            </a:r>
            <a:r>
              <a:rPr lang="en-US" altLang="ko-KR" sz="2000" b="1" dirty="0" smtClean="0">
                <a:solidFill>
                  <a:srgbClr val="000000"/>
                </a:solidFill>
                <a:latin typeface="+mn-ea"/>
                <a:ea typeface="+mn-ea"/>
                <a:cs typeface="Batang" pitchFamily="18" charset="-127"/>
              </a:rPr>
              <a:t>  </a:t>
            </a:r>
            <a:r>
              <a:rPr lang="en-US" altLang="ko-KR" sz="2000" i="1" dirty="0" smtClean="0">
                <a:solidFill>
                  <a:srgbClr val="000000"/>
                </a:solidFill>
                <a:latin typeface="+mn-ea"/>
                <a:ea typeface="+mn-ea"/>
                <a:cs typeface="Batang" pitchFamily="18" charset="-127"/>
              </a:rPr>
              <a:t>(2009</a:t>
            </a:r>
            <a:r>
              <a:rPr lang="ko-KR" altLang="en-US" sz="2000" i="1" dirty="0" smtClean="0">
                <a:solidFill>
                  <a:srgbClr val="000000"/>
                </a:solidFill>
                <a:latin typeface="+mn-ea"/>
                <a:ea typeface="+mn-ea"/>
                <a:cs typeface="Batang" pitchFamily="18" charset="-127"/>
              </a:rPr>
              <a:t>년 제</a:t>
            </a:r>
            <a:r>
              <a:rPr lang="en-US" altLang="ko-KR" sz="2000" i="1" dirty="0" smtClean="0">
                <a:solidFill>
                  <a:srgbClr val="000000"/>
                </a:solidFill>
                <a:latin typeface="+mn-ea"/>
                <a:ea typeface="+mn-ea"/>
                <a:cs typeface="Batang" pitchFamily="18" charset="-127"/>
              </a:rPr>
              <a:t>15</a:t>
            </a:r>
            <a:r>
              <a:rPr lang="ko-KR" altLang="en-US" sz="2000" i="1" dirty="0" smtClean="0">
                <a:solidFill>
                  <a:srgbClr val="000000"/>
                </a:solidFill>
                <a:latin typeface="+mn-ea"/>
                <a:ea typeface="+mn-ea"/>
                <a:cs typeface="Batang" pitchFamily="18" charset="-127"/>
              </a:rPr>
              <a:t>회 중급</a:t>
            </a:r>
            <a:r>
              <a:rPr lang="en-US" altLang="ko-KR" sz="2000" i="1" dirty="0" smtClean="0">
                <a:solidFill>
                  <a:srgbClr val="000000"/>
                </a:solidFill>
                <a:latin typeface="+mn-ea"/>
                <a:ea typeface="+mn-ea"/>
                <a:cs typeface="Batang" pitchFamily="18" charset="-127"/>
              </a:rPr>
              <a:t>)</a:t>
            </a:r>
            <a:endParaRPr lang="en-US" altLang="zh-CN" sz="2000" dirty="0" smtClean="0">
              <a:latin typeface="+mn-ea"/>
              <a:ea typeface="+mn-ea"/>
              <a:cs typeface="宋体" pitchFamily="2" charset="-122"/>
            </a:endParaRPr>
          </a:p>
          <a:p>
            <a:pPr lvl="0" eaLnBrk="0" hangingPunct="0"/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가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: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이제부터는 돈을 좀 아껴 써야겠어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.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그래서 생각해 봤는데 아무래도 통장을 하나 만들어야 할 것 같아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.</a:t>
            </a:r>
            <a:endParaRPr lang="en-US" altLang="zh-CN" sz="2000" dirty="0" smtClean="0">
              <a:latin typeface="+mn-ea"/>
              <a:ea typeface="+mn-ea"/>
              <a:cs typeface="宋体" pitchFamily="2" charset="-122"/>
            </a:endParaRPr>
          </a:p>
          <a:p>
            <a:pPr lvl="0" eaLnBrk="0" hangingPunct="0"/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나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: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돈을 아껴 쓰려면 통장을 만드는 것도 좋지만 지출을 계획적으로 하는 게 더 중요해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.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그러니까 가계부도 같이 써 보는 게 어때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?</a:t>
            </a:r>
            <a:endParaRPr lang="en-US" altLang="zh-CN" sz="2000" dirty="0" smtClean="0">
              <a:latin typeface="+mn-ea"/>
              <a:ea typeface="+mn-ea"/>
              <a:cs typeface="宋体" pitchFamily="2" charset="-122"/>
            </a:endParaRPr>
          </a:p>
          <a:p>
            <a:pPr lvl="0" eaLnBrk="0" hangingPunct="0"/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가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: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그럴까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?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그럼 통장 만들러 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(      )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가계부도 사 와야겠다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.</a:t>
            </a:r>
            <a:endParaRPr lang="en-US" altLang="zh-CN" sz="2000" dirty="0" smtClean="0">
              <a:latin typeface="+mn-ea"/>
              <a:ea typeface="+mn-ea"/>
              <a:cs typeface="宋体" pitchFamily="2" charset="-122"/>
            </a:endParaRPr>
          </a:p>
          <a:p>
            <a:pPr lvl="0" eaLnBrk="0" hangingPunct="0"/>
            <a:endParaRPr lang="en-US" altLang="ko-KR" sz="2000" b="1" dirty="0" smtClean="0">
              <a:latin typeface="+mn-ea"/>
              <a:ea typeface="+mn-ea"/>
              <a:cs typeface="Times New Roman" pitchFamily="18" charset="0"/>
            </a:endParaRPr>
          </a:p>
          <a:p>
            <a:pPr lvl="0" eaLnBrk="0" hangingPunct="0"/>
            <a:r>
              <a:rPr lang="en-US" altLang="ko-KR" sz="2000" b="1" dirty="0" smtClean="0">
                <a:latin typeface="+mn-ea"/>
                <a:ea typeface="+mn-ea"/>
                <a:cs typeface="Times New Roman" pitchFamily="18" charset="0"/>
              </a:rPr>
              <a:t>①</a:t>
            </a:r>
            <a:r>
              <a:rPr lang="ko-KR" altLang="en-US" sz="2000" b="1" dirty="0" smtClean="0">
                <a:latin typeface="+mn-ea"/>
                <a:ea typeface="+mn-ea"/>
                <a:cs typeface="Times New Roman" pitchFamily="18" charset="0"/>
              </a:rPr>
              <a:t>나가는 김에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 ②나가려고 해서 ③나가다 보니까  ④나가면 나갈수록</a:t>
            </a:r>
            <a:endParaRPr lang="zh-CN" altLang="en-US" sz="2000" dirty="0" smtClean="0">
              <a:latin typeface="+mn-ea"/>
              <a:ea typeface="+mn-ea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504057" y="990600"/>
            <a:ext cx="89644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(2001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년 제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5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 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3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급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가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：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오늘까지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도서관에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책을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갖다둬야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하는데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시간이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없어서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내일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가야겠어요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.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나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：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그래요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?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나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지금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도서관에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가는데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, (      )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내가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갖다줄게요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.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①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가는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김에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②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가기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때문에  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③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가는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바람에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  ④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가기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위해서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  <a:cs typeface="Batang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(2003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년 제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7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 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3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급 쓰기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) (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连句题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밖에 나가다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/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이 옷을 세탁소에 좀 맡기다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① 밖에 나가는 한 이 옷을 세탁소에 좀 맡겨 주세요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.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②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밖에 나가더라도 이 옷을 세탁소에 좀 맡겨 주세요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.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③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밖에 나가다 보면 이 옷을 세탁소에 좀 맡겨 주세요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.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④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밖에 나가는 김에 이 옷을 세탁소에 좀 맡겨 주세요</a:t>
            </a: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0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0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0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0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0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0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08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23850" y="333375"/>
            <a:ext cx="8820150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en-US" altLang="zh-CN" sz="2000" b="1" dirty="0" smtClean="0">
                <a:latin typeface="+mn-ea"/>
                <a:ea typeface="+mn-ea"/>
              </a:rPr>
              <a:t>-</a:t>
            </a:r>
            <a:r>
              <a:rPr lang="ko-KR" altLang="zh-CN" sz="2000" b="1" dirty="0" smtClean="0">
                <a:latin typeface="+mn-ea"/>
                <a:ea typeface="+mn-ea"/>
              </a:rPr>
              <a:t>ㄴ</a:t>
            </a:r>
            <a:r>
              <a:rPr lang="en-US" altLang="zh-CN" sz="2000" b="1" dirty="0" smtClean="0">
                <a:latin typeface="+mn-ea"/>
                <a:ea typeface="+mn-ea"/>
              </a:rPr>
              <a:t>(</a:t>
            </a:r>
            <a:r>
              <a:rPr lang="ko-KR" altLang="zh-CN" sz="2000" b="1" dirty="0" smtClean="0">
                <a:latin typeface="+mn-ea"/>
                <a:ea typeface="+mn-ea"/>
              </a:rPr>
              <a:t>은</a:t>
            </a:r>
            <a:r>
              <a:rPr lang="en-US" altLang="zh-CN" sz="2000" b="1" dirty="0" smtClean="0">
                <a:latin typeface="+mn-ea"/>
                <a:ea typeface="+mn-ea"/>
              </a:rPr>
              <a:t>)/-</a:t>
            </a:r>
            <a:r>
              <a:rPr lang="ko-KR" altLang="zh-CN" sz="2000" b="1" dirty="0" smtClean="0">
                <a:latin typeface="+mn-ea"/>
                <a:ea typeface="+mn-ea"/>
              </a:rPr>
              <a:t>는</a:t>
            </a:r>
            <a:r>
              <a:rPr lang="en-US" altLang="zh-CN" sz="2000" b="1" dirty="0" smtClean="0">
                <a:latin typeface="+mn-ea"/>
                <a:ea typeface="+mn-ea"/>
              </a:rPr>
              <a:t>/-</a:t>
            </a:r>
            <a:r>
              <a:rPr lang="ko-KR" altLang="zh-CN" sz="2000" b="1" dirty="0" smtClean="0">
                <a:latin typeface="+mn-ea"/>
                <a:ea typeface="+mn-ea"/>
              </a:rPr>
              <a:t>ㄹ</a:t>
            </a:r>
            <a:r>
              <a:rPr lang="en-US" altLang="zh-CN" sz="2000" b="1" dirty="0" smtClean="0">
                <a:latin typeface="+mn-ea"/>
                <a:ea typeface="+mn-ea"/>
              </a:rPr>
              <a:t>(</a:t>
            </a:r>
            <a:r>
              <a:rPr lang="ko-KR" altLang="zh-CN" sz="2000" b="1" dirty="0" smtClean="0">
                <a:latin typeface="+mn-ea"/>
                <a:ea typeface="+mn-ea"/>
              </a:rPr>
              <a:t>을</a:t>
            </a:r>
            <a:r>
              <a:rPr lang="en-US" altLang="zh-CN" sz="2000" b="1" dirty="0" smtClean="0">
                <a:latin typeface="+mn-ea"/>
                <a:ea typeface="+mn-ea"/>
              </a:rPr>
              <a:t>)</a:t>
            </a:r>
            <a:r>
              <a:rPr lang="ko-KR" altLang="zh-CN" sz="2000" b="1" dirty="0" smtClean="0">
                <a:latin typeface="+mn-ea"/>
                <a:ea typeface="+mn-ea"/>
              </a:rPr>
              <a:t>지 알다</a:t>
            </a:r>
            <a:r>
              <a:rPr lang="en-US" altLang="zh-CN" sz="2000" b="1" dirty="0" smtClean="0">
                <a:latin typeface="+mn-ea"/>
                <a:ea typeface="+mn-ea"/>
              </a:rPr>
              <a:t>(/</a:t>
            </a:r>
            <a:r>
              <a:rPr lang="ko-KR" altLang="zh-CN" sz="2000" b="1" dirty="0" smtClean="0">
                <a:latin typeface="+mn-ea"/>
                <a:ea typeface="+mn-ea"/>
              </a:rPr>
              <a:t>모르다</a:t>
            </a:r>
            <a:r>
              <a:rPr lang="en-US" altLang="zh-CN" sz="2000" b="1" dirty="0" smtClean="0">
                <a:latin typeface="+mn-ea"/>
                <a:ea typeface="+mn-ea"/>
              </a:rPr>
              <a:t>)</a:t>
            </a:r>
            <a:r>
              <a:rPr lang="en-US" altLang="zh-CN" sz="2000" dirty="0" smtClean="0">
                <a:latin typeface="+mn-ea"/>
                <a:ea typeface="+mn-ea"/>
              </a:rPr>
              <a:t>[</a:t>
            </a:r>
            <a:r>
              <a:rPr lang="ko-KR" altLang="zh-CN" sz="2000" dirty="0" smtClean="0">
                <a:latin typeface="+mn-ea"/>
                <a:ea typeface="+mn-ea"/>
              </a:rPr>
              <a:t>惯用型</a:t>
            </a:r>
            <a:r>
              <a:rPr lang="en-US" altLang="zh-CN" sz="2000" dirty="0" smtClean="0">
                <a:latin typeface="+mn-ea"/>
                <a:ea typeface="+mn-ea"/>
              </a:rPr>
              <a:t>]</a:t>
            </a:r>
            <a:r>
              <a:rPr lang="ko-KR" altLang="zh-CN" sz="2000" dirty="0" smtClean="0">
                <a:latin typeface="+mn-ea"/>
                <a:ea typeface="+mn-ea"/>
              </a:rPr>
              <a:t> 该惯用型是由表示疑问的连接词尾‘</a:t>
            </a:r>
            <a:r>
              <a:rPr lang="en-US" altLang="zh-CN" sz="2000" dirty="0" smtClean="0">
                <a:latin typeface="+mn-ea"/>
                <a:ea typeface="+mn-ea"/>
              </a:rPr>
              <a:t>-</a:t>
            </a:r>
            <a:r>
              <a:rPr lang="ko-KR" altLang="zh-CN" sz="2000" dirty="0" smtClean="0">
                <a:latin typeface="+mn-ea"/>
                <a:ea typeface="+mn-ea"/>
              </a:rPr>
              <a:t>ㄴ지</a:t>
            </a:r>
            <a:r>
              <a:rPr lang="en-US" altLang="zh-CN" sz="2000" dirty="0" smtClean="0">
                <a:latin typeface="+mn-ea"/>
                <a:ea typeface="+mn-ea"/>
              </a:rPr>
              <a:t>/-</a:t>
            </a:r>
            <a:r>
              <a:rPr lang="ko-KR" altLang="zh-CN" sz="2000" dirty="0" smtClean="0">
                <a:latin typeface="+mn-ea"/>
                <a:ea typeface="+mn-ea"/>
              </a:rPr>
              <a:t>은지</a:t>
            </a:r>
            <a:r>
              <a:rPr lang="en-US" altLang="zh-CN" sz="2000" dirty="0" smtClean="0">
                <a:latin typeface="+mn-ea"/>
                <a:ea typeface="+mn-ea"/>
              </a:rPr>
              <a:t>/-</a:t>
            </a:r>
            <a:r>
              <a:rPr lang="ko-KR" altLang="zh-CN" sz="2000" dirty="0" smtClean="0">
                <a:latin typeface="+mn-ea"/>
                <a:ea typeface="+mn-ea"/>
              </a:rPr>
              <a:t>는지</a:t>
            </a:r>
            <a:r>
              <a:rPr lang="en-US" altLang="zh-CN" sz="2000" dirty="0" smtClean="0">
                <a:latin typeface="+mn-ea"/>
                <a:ea typeface="+mn-ea"/>
              </a:rPr>
              <a:t>,-</a:t>
            </a:r>
            <a:r>
              <a:rPr lang="ko-KR" altLang="zh-CN" sz="2000" dirty="0" smtClean="0">
                <a:latin typeface="+mn-ea"/>
                <a:ea typeface="+mn-ea"/>
              </a:rPr>
              <a:t>ㄹ지</a:t>
            </a:r>
            <a:r>
              <a:rPr lang="en-US" altLang="zh-CN" sz="2000" dirty="0" smtClean="0">
                <a:latin typeface="+mn-ea"/>
                <a:ea typeface="+mn-ea"/>
              </a:rPr>
              <a:t>/-</a:t>
            </a:r>
            <a:r>
              <a:rPr lang="ko-KR" altLang="zh-CN" sz="2000" dirty="0" smtClean="0">
                <a:latin typeface="+mn-ea"/>
                <a:ea typeface="+mn-ea"/>
              </a:rPr>
              <a:t>을지</a:t>
            </a:r>
            <a:r>
              <a:rPr lang="en-US" altLang="zh-CN" sz="2000" dirty="0" smtClean="0">
                <a:latin typeface="+mn-ea"/>
                <a:ea typeface="+mn-ea"/>
              </a:rPr>
              <a:t>’</a:t>
            </a:r>
            <a:r>
              <a:rPr lang="ko-KR" altLang="zh-CN" sz="2000" dirty="0" smtClean="0">
                <a:latin typeface="+mn-ea"/>
                <a:ea typeface="+mn-ea"/>
              </a:rPr>
              <a:t>加上‘알다</a:t>
            </a:r>
            <a:r>
              <a:rPr lang="en-US" altLang="zh-CN" sz="2000" dirty="0" smtClean="0">
                <a:latin typeface="+mn-ea"/>
                <a:ea typeface="+mn-ea"/>
              </a:rPr>
              <a:t>,</a:t>
            </a:r>
            <a:r>
              <a:rPr lang="ko-KR" altLang="zh-CN" sz="2000" dirty="0" smtClean="0">
                <a:latin typeface="+mn-ea"/>
                <a:ea typeface="+mn-ea"/>
              </a:rPr>
              <a:t>모르다</a:t>
            </a:r>
            <a:r>
              <a:rPr lang="en-US" altLang="zh-CN" sz="2000" dirty="0" smtClean="0">
                <a:latin typeface="+mn-ea"/>
                <a:ea typeface="+mn-ea"/>
              </a:rPr>
              <a:t>’</a:t>
            </a:r>
            <a:r>
              <a:rPr lang="ko-KR" altLang="zh-CN" sz="2000" dirty="0" smtClean="0">
                <a:latin typeface="+mn-ea"/>
                <a:ea typeface="+mn-ea"/>
              </a:rPr>
              <a:t>组合而成的。</a:t>
            </a:r>
            <a:r>
              <a:rPr lang="zh-CN" altLang="zh-CN" sz="2000" dirty="0" smtClean="0">
                <a:latin typeface="+mn-ea"/>
                <a:ea typeface="+mn-ea"/>
              </a:rPr>
              <a:t>用于谓词或体词的谓词形后，对疑问的内容表示知道（不知道）、明白（不明白）</a:t>
            </a:r>
            <a:r>
              <a:rPr lang="ko-KR" altLang="zh-CN" sz="2000" dirty="0" smtClean="0">
                <a:latin typeface="+mn-ea"/>
                <a:ea typeface="+mn-ea"/>
              </a:rPr>
              <a:t>。动词词干后用“</a:t>
            </a:r>
            <a:r>
              <a:rPr lang="en-US" altLang="zh-CN" sz="2000" dirty="0" smtClean="0">
                <a:latin typeface="+mn-ea"/>
                <a:ea typeface="+mn-ea"/>
              </a:rPr>
              <a:t>-</a:t>
            </a:r>
            <a:r>
              <a:rPr lang="ko-KR" altLang="zh-CN" sz="2000" dirty="0" smtClean="0">
                <a:latin typeface="+mn-ea"/>
                <a:ea typeface="+mn-ea"/>
              </a:rPr>
              <a:t>는</a:t>
            </a:r>
            <a:r>
              <a:rPr lang="en-US" altLang="zh-CN" sz="2000" dirty="0" smtClean="0">
                <a:latin typeface="+mn-ea"/>
                <a:ea typeface="+mn-ea"/>
              </a:rPr>
              <a:t>/-</a:t>
            </a:r>
            <a:r>
              <a:rPr lang="ko-KR" altLang="zh-CN" sz="2000" dirty="0" smtClean="0">
                <a:latin typeface="+mn-ea"/>
                <a:ea typeface="+mn-ea"/>
              </a:rPr>
              <a:t>ㄹ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을</a:t>
            </a:r>
            <a:r>
              <a:rPr lang="en-US" altLang="zh-CN" sz="2000" dirty="0" smtClean="0">
                <a:latin typeface="+mn-ea"/>
                <a:ea typeface="+mn-ea"/>
              </a:rPr>
              <a:t>)</a:t>
            </a:r>
            <a:r>
              <a:rPr lang="ko-KR" altLang="zh-CN" sz="2000" dirty="0" smtClean="0">
                <a:latin typeface="+mn-ea"/>
                <a:ea typeface="+mn-ea"/>
              </a:rPr>
              <a:t>지 알다</a:t>
            </a:r>
            <a:r>
              <a:rPr lang="en-US" altLang="zh-CN" sz="2000" dirty="0" smtClean="0">
                <a:latin typeface="+mn-ea"/>
                <a:ea typeface="+mn-ea"/>
              </a:rPr>
              <a:t>(/</a:t>
            </a:r>
            <a:r>
              <a:rPr lang="ko-KR" altLang="zh-CN" sz="2000" dirty="0" smtClean="0">
                <a:latin typeface="+mn-ea"/>
                <a:ea typeface="+mn-ea"/>
              </a:rPr>
              <a:t>모르다</a:t>
            </a:r>
            <a:r>
              <a:rPr lang="en-US" altLang="zh-CN" sz="2000" dirty="0" smtClean="0">
                <a:latin typeface="+mn-ea"/>
                <a:ea typeface="+mn-ea"/>
              </a:rPr>
              <a:t>)</a:t>
            </a:r>
            <a:r>
              <a:rPr lang="ko-KR" altLang="zh-CN" sz="2000" dirty="0" smtClean="0">
                <a:latin typeface="+mn-ea"/>
                <a:ea typeface="+mn-ea"/>
              </a:rPr>
              <a:t>”，形容词词干后用“</a:t>
            </a:r>
            <a:r>
              <a:rPr lang="en-US" altLang="zh-CN" sz="2000" dirty="0" smtClean="0">
                <a:latin typeface="+mn-ea"/>
                <a:ea typeface="+mn-ea"/>
              </a:rPr>
              <a:t>-</a:t>
            </a:r>
            <a:r>
              <a:rPr lang="ko-KR" altLang="zh-CN" sz="2000" dirty="0" smtClean="0">
                <a:latin typeface="+mn-ea"/>
                <a:ea typeface="+mn-ea"/>
              </a:rPr>
              <a:t>ㄴ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은</a:t>
            </a:r>
            <a:r>
              <a:rPr lang="en-US" altLang="zh-CN" sz="2000" dirty="0" smtClean="0">
                <a:latin typeface="+mn-ea"/>
                <a:ea typeface="+mn-ea"/>
              </a:rPr>
              <a:t>)/-</a:t>
            </a:r>
            <a:r>
              <a:rPr lang="ko-KR" altLang="zh-CN" sz="2000" dirty="0" smtClean="0">
                <a:latin typeface="+mn-ea"/>
                <a:ea typeface="+mn-ea"/>
              </a:rPr>
              <a:t>ㄹ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을</a:t>
            </a:r>
            <a:r>
              <a:rPr lang="en-US" altLang="zh-CN" sz="2000" dirty="0" smtClean="0">
                <a:latin typeface="+mn-ea"/>
                <a:ea typeface="+mn-ea"/>
              </a:rPr>
              <a:t>)</a:t>
            </a:r>
            <a:r>
              <a:rPr lang="ko-KR" altLang="zh-CN" sz="2000" dirty="0" smtClean="0">
                <a:latin typeface="+mn-ea"/>
                <a:ea typeface="+mn-ea"/>
              </a:rPr>
              <a:t>지 알다</a:t>
            </a:r>
            <a:r>
              <a:rPr lang="en-US" altLang="zh-CN" sz="2000" dirty="0" smtClean="0">
                <a:latin typeface="+mn-ea"/>
                <a:ea typeface="+mn-ea"/>
              </a:rPr>
              <a:t>(/</a:t>
            </a:r>
            <a:r>
              <a:rPr lang="ko-KR" altLang="zh-CN" sz="2000" dirty="0" smtClean="0">
                <a:latin typeface="+mn-ea"/>
                <a:ea typeface="+mn-ea"/>
              </a:rPr>
              <a:t>모르다</a:t>
            </a:r>
            <a:r>
              <a:rPr lang="en-US" altLang="zh-CN" sz="2000" dirty="0" smtClean="0">
                <a:latin typeface="+mn-ea"/>
                <a:ea typeface="+mn-ea"/>
              </a:rPr>
              <a:t>)</a:t>
            </a:r>
            <a:r>
              <a:rPr lang="ko-KR" altLang="zh-CN" sz="2000" dirty="0" smtClean="0">
                <a:latin typeface="+mn-ea"/>
                <a:ea typeface="+mn-ea"/>
              </a:rPr>
              <a:t>”，体词的谓词形及“아니다”后用“</a:t>
            </a:r>
            <a:r>
              <a:rPr lang="en-US" altLang="zh-CN" sz="2000" dirty="0" smtClean="0">
                <a:latin typeface="+mn-ea"/>
                <a:ea typeface="+mn-ea"/>
              </a:rPr>
              <a:t>-</a:t>
            </a:r>
            <a:r>
              <a:rPr lang="ko-KR" altLang="zh-CN" sz="2000" dirty="0" smtClean="0">
                <a:latin typeface="+mn-ea"/>
                <a:ea typeface="+mn-ea"/>
              </a:rPr>
              <a:t>ㄴ</a:t>
            </a:r>
            <a:r>
              <a:rPr lang="en-US" altLang="zh-CN" sz="2000" dirty="0" smtClean="0">
                <a:latin typeface="+mn-ea"/>
                <a:ea typeface="+mn-ea"/>
              </a:rPr>
              <a:t>/-</a:t>
            </a:r>
            <a:r>
              <a:rPr lang="ko-KR" altLang="zh-CN" sz="2000" dirty="0" smtClean="0">
                <a:latin typeface="+mn-ea"/>
                <a:ea typeface="+mn-ea"/>
              </a:rPr>
              <a:t>ㄹ지 알다</a:t>
            </a:r>
            <a:r>
              <a:rPr lang="en-US" altLang="zh-CN" sz="2000" dirty="0" smtClean="0">
                <a:latin typeface="+mn-ea"/>
                <a:ea typeface="+mn-ea"/>
              </a:rPr>
              <a:t>(/</a:t>
            </a:r>
            <a:r>
              <a:rPr lang="ko-KR" altLang="zh-CN" sz="2000" dirty="0" smtClean="0">
                <a:latin typeface="+mn-ea"/>
                <a:ea typeface="+mn-ea"/>
              </a:rPr>
              <a:t>모르다</a:t>
            </a:r>
            <a:r>
              <a:rPr lang="en-US" altLang="zh-CN" sz="2000" dirty="0" smtClean="0">
                <a:latin typeface="+mn-ea"/>
                <a:ea typeface="+mn-ea"/>
              </a:rPr>
              <a:t>)</a:t>
            </a:r>
            <a:r>
              <a:rPr lang="ko-KR" altLang="zh-CN" sz="2000" dirty="0" smtClean="0">
                <a:latin typeface="+mn-ea"/>
                <a:ea typeface="+mn-ea"/>
              </a:rPr>
              <a:t>”，时制词尾后用“</a:t>
            </a:r>
            <a:r>
              <a:rPr lang="en-US" altLang="zh-CN" sz="2000" dirty="0" smtClean="0">
                <a:latin typeface="+mn-ea"/>
                <a:ea typeface="+mn-ea"/>
              </a:rPr>
              <a:t>-</a:t>
            </a:r>
            <a:r>
              <a:rPr lang="ko-KR" altLang="zh-CN" sz="2000" dirty="0" smtClean="0">
                <a:latin typeface="+mn-ea"/>
                <a:ea typeface="+mn-ea"/>
              </a:rPr>
              <a:t>는지 알다</a:t>
            </a:r>
            <a:r>
              <a:rPr lang="en-US" altLang="zh-CN" sz="2000" dirty="0" smtClean="0">
                <a:latin typeface="+mn-ea"/>
                <a:ea typeface="+mn-ea"/>
              </a:rPr>
              <a:t>(/</a:t>
            </a:r>
            <a:r>
              <a:rPr lang="ko-KR" altLang="zh-CN" sz="2000" dirty="0" smtClean="0">
                <a:latin typeface="+mn-ea"/>
                <a:ea typeface="+mn-ea"/>
              </a:rPr>
              <a:t>모르다</a:t>
            </a:r>
            <a:r>
              <a:rPr lang="en-US" altLang="zh-CN" sz="2000" dirty="0" smtClean="0">
                <a:latin typeface="+mn-ea"/>
                <a:ea typeface="+mn-ea"/>
              </a:rPr>
              <a:t>)</a:t>
            </a:r>
            <a:r>
              <a:rPr lang="ko-KR" altLang="zh-CN" sz="2000" dirty="0" smtClean="0">
                <a:latin typeface="+mn-ea"/>
                <a:ea typeface="+mn-ea"/>
              </a:rPr>
              <a:t>”。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2636912"/>
            <a:ext cx="8280920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>
              <a:lnSpc>
                <a:spcPct val="114000"/>
              </a:lnSpc>
            </a:pPr>
            <a:r>
              <a:rPr lang="ko-KR" altLang="zh-CN" sz="2000" dirty="0" smtClean="0">
                <a:latin typeface="+mn-ea"/>
                <a:ea typeface="+mn-ea"/>
              </a:rPr>
              <a:t>¶누가 키가 더 </a:t>
            </a:r>
            <a:r>
              <a:rPr lang="ko-KR" altLang="zh-CN" sz="2000" b="1" dirty="0" smtClean="0">
                <a:latin typeface="+mn-ea"/>
                <a:ea typeface="+mn-ea"/>
              </a:rPr>
              <a:t>큰지</a:t>
            </a:r>
            <a:r>
              <a:rPr lang="ko-KR" altLang="zh-CN" sz="2000" dirty="0" smtClean="0">
                <a:latin typeface="+mn-ea"/>
                <a:ea typeface="+mn-ea"/>
              </a:rPr>
              <a:t> 모르겠다</a:t>
            </a:r>
            <a:r>
              <a:rPr lang="en-US" altLang="zh-CN" sz="2000" dirty="0" smtClean="0">
                <a:latin typeface="+mn-ea"/>
                <a:ea typeface="+mn-ea"/>
              </a:rPr>
              <a:t>. </a:t>
            </a:r>
            <a:r>
              <a:rPr lang="ko-KR" altLang="zh-CN" sz="2000" dirty="0" smtClean="0">
                <a:latin typeface="+mn-ea"/>
                <a:ea typeface="+mn-ea"/>
              </a:rPr>
              <a:t>不知道谁的个子更高。</a:t>
            </a:r>
            <a:r>
              <a:rPr lang="en-US" altLang="zh-CN" sz="2000" dirty="0" smtClean="0">
                <a:latin typeface="+mn-ea"/>
                <a:ea typeface="+mn-ea"/>
              </a:rPr>
              <a:t>/</a:t>
            </a:r>
            <a:r>
              <a:rPr lang="ko-KR" altLang="zh-CN" sz="2000" dirty="0" smtClean="0">
                <a:latin typeface="+mn-ea"/>
                <a:ea typeface="+mn-ea"/>
              </a:rPr>
              <a:t>공무원이 </a:t>
            </a:r>
            <a:r>
              <a:rPr lang="ko-KR" altLang="zh-CN" sz="2000" b="1" dirty="0" smtClean="0">
                <a:latin typeface="+mn-ea"/>
                <a:ea typeface="+mn-ea"/>
              </a:rPr>
              <a:t>좋을지</a:t>
            </a:r>
            <a:r>
              <a:rPr lang="ko-KR" altLang="zh-CN" sz="2000" dirty="0" smtClean="0">
                <a:latin typeface="+mn-ea"/>
                <a:ea typeface="+mn-ea"/>
              </a:rPr>
              <a:t> 회사원이 </a:t>
            </a:r>
            <a:r>
              <a:rPr lang="ko-KR" altLang="zh-CN" sz="2000" b="1" dirty="0" smtClean="0">
                <a:latin typeface="+mn-ea"/>
                <a:ea typeface="+mn-ea"/>
              </a:rPr>
              <a:t>좋을지</a:t>
            </a:r>
            <a:r>
              <a:rPr lang="ko-KR" altLang="zh-CN" sz="2000" dirty="0" smtClean="0">
                <a:latin typeface="+mn-ea"/>
                <a:ea typeface="+mn-ea"/>
              </a:rPr>
              <a:t> 아직 잘 모르겠어</a:t>
            </a:r>
            <a:r>
              <a:rPr lang="en-US" altLang="zh-CN" sz="2000" dirty="0" smtClean="0">
                <a:latin typeface="+mn-ea"/>
                <a:ea typeface="+mn-ea"/>
              </a:rPr>
              <a:t>. </a:t>
            </a:r>
            <a:r>
              <a:rPr lang="ko-KR" altLang="zh-CN" sz="2000" dirty="0" smtClean="0">
                <a:latin typeface="+mn-ea"/>
                <a:ea typeface="+mn-ea"/>
              </a:rPr>
              <a:t>还不知道是公务员好还是白领好。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</a:pPr>
            <a:r>
              <a:rPr lang="ko-KR" altLang="zh-CN" sz="2000" dirty="0" smtClean="0">
                <a:latin typeface="+mn-ea"/>
                <a:ea typeface="+mn-ea"/>
              </a:rPr>
              <a:t>¶중국대사관이 어디에 </a:t>
            </a:r>
            <a:r>
              <a:rPr lang="ko-KR" altLang="zh-CN" sz="2000" b="1" dirty="0" smtClean="0">
                <a:latin typeface="+mn-ea"/>
                <a:ea typeface="+mn-ea"/>
              </a:rPr>
              <a:t>있는지</a:t>
            </a:r>
            <a:r>
              <a:rPr lang="ko-KR" altLang="zh-CN" sz="2000" dirty="0" smtClean="0">
                <a:latin typeface="+mn-ea"/>
                <a:ea typeface="+mn-ea"/>
              </a:rPr>
              <a:t> 아세요</a:t>
            </a:r>
            <a:r>
              <a:rPr lang="en-US" altLang="zh-CN" sz="2000" dirty="0" smtClean="0">
                <a:latin typeface="+mn-ea"/>
                <a:ea typeface="+mn-ea"/>
              </a:rPr>
              <a:t>? </a:t>
            </a:r>
            <a:r>
              <a:rPr lang="ko-KR" altLang="zh-CN" sz="2000" dirty="0" smtClean="0">
                <a:latin typeface="+mn-ea"/>
                <a:ea typeface="+mn-ea"/>
              </a:rPr>
              <a:t>您知道中国大使馆在哪里吗？</a:t>
            </a:r>
            <a:r>
              <a:rPr lang="en-US" altLang="ko-KR" sz="2000" dirty="0" smtClean="0">
                <a:latin typeface="+mn-ea"/>
                <a:ea typeface="+mn-ea"/>
              </a:rPr>
              <a:t>/</a:t>
            </a:r>
            <a:r>
              <a:rPr lang="ko-KR" altLang="zh-CN" sz="2000" dirty="0" smtClean="0">
                <a:latin typeface="+mn-ea"/>
                <a:ea typeface="+mn-ea"/>
              </a:rPr>
              <a:t>누가 </a:t>
            </a:r>
            <a:r>
              <a:rPr lang="ko-KR" altLang="zh-CN" sz="2000" b="1" dirty="0" smtClean="0">
                <a:latin typeface="+mn-ea"/>
                <a:ea typeface="+mn-ea"/>
              </a:rPr>
              <a:t>올지</a:t>
            </a:r>
            <a:r>
              <a:rPr lang="en-US" altLang="zh-CN" sz="2000" b="1" dirty="0" smtClean="0">
                <a:latin typeface="+mn-ea"/>
                <a:ea typeface="+mn-ea"/>
              </a:rPr>
              <a:t>(/</a:t>
            </a:r>
            <a:r>
              <a:rPr lang="ko-KR" altLang="zh-CN" sz="2000" b="1" dirty="0" smtClean="0">
                <a:latin typeface="+mn-ea"/>
                <a:ea typeface="+mn-ea"/>
              </a:rPr>
              <a:t>오겠는지</a:t>
            </a:r>
            <a:r>
              <a:rPr lang="en-US" altLang="zh-CN" sz="2000" b="1" dirty="0" smtClean="0">
                <a:latin typeface="+mn-ea"/>
                <a:ea typeface="+mn-ea"/>
              </a:rPr>
              <a:t>) </a:t>
            </a:r>
            <a:r>
              <a:rPr lang="ko-KR" altLang="zh-CN" sz="2000" dirty="0" smtClean="0">
                <a:latin typeface="+mn-ea"/>
                <a:ea typeface="+mn-ea"/>
              </a:rPr>
              <a:t>모르겠다</a:t>
            </a:r>
            <a:r>
              <a:rPr lang="en-US" altLang="zh-CN" sz="2000" dirty="0" smtClean="0">
                <a:latin typeface="+mn-ea"/>
                <a:ea typeface="+mn-ea"/>
              </a:rPr>
              <a:t>. </a:t>
            </a:r>
            <a:r>
              <a:rPr lang="ko-KR" altLang="zh-CN" sz="2000" dirty="0" smtClean="0">
                <a:latin typeface="+mn-ea"/>
                <a:ea typeface="+mn-ea"/>
              </a:rPr>
              <a:t>不知谁要来。</a:t>
            </a:r>
            <a:r>
              <a:rPr lang="en-US" altLang="zh-CN" sz="2000" dirty="0" smtClean="0">
                <a:latin typeface="+mn-ea"/>
                <a:ea typeface="+mn-ea"/>
              </a:rPr>
              <a:t>/</a:t>
            </a:r>
            <a:r>
              <a:rPr lang="ko-KR" altLang="zh-CN" sz="2000" dirty="0" smtClean="0">
                <a:latin typeface="+mn-ea"/>
                <a:ea typeface="+mn-ea"/>
              </a:rPr>
              <a:t>그가 제시간에 </a:t>
            </a:r>
            <a:r>
              <a:rPr lang="ko-KR" altLang="zh-CN" sz="2000" b="1" dirty="0" smtClean="0">
                <a:latin typeface="+mn-ea"/>
                <a:ea typeface="+mn-ea"/>
              </a:rPr>
              <a:t>도착했는지</a:t>
            </a:r>
            <a:r>
              <a:rPr lang="ko-KR" altLang="zh-CN" sz="2000" dirty="0" smtClean="0">
                <a:latin typeface="+mn-ea"/>
                <a:ea typeface="+mn-ea"/>
              </a:rPr>
              <a:t> 모르겠다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  <a:r>
              <a:rPr lang="ko-KR" altLang="zh-CN" sz="2000" dirty="0" smtClean="0">
                <a:latin typeface="+mn-ea"/>
                <a:ea typeface="+mn-ea"/>
              </a:rPr>
              <a:t>不知道他是不是准时到达了。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</a:pPr>
            <a:r>
              <a:rPr lang="ko-KR" altLang="zh-CN" sz="2000" dirty="0" smtClean="0">
                <a:latin typeface="+mn-ea"/>
                <a:ea typeface="+mn-ea"/>
              </a:rPr>
              <a:t>¶오늘이 도대체 무슨 </a:t>
            </a:r>
            <a:r>
              <a:rPr lang="ko-KR" altLang="zh-CN" sz="2000" b="1" dirty="0" smtClean="0">
                <a:latin typeface="+mn-ea"/>
                <a:ea typeface="+mn-ea"/>
              </a:rPr>
              <a:t>날인지</a:t>
            </a:r>
            <a:r>
              <a:rPr lang="ko-KR" altLang="zh-CN" sz="2000" dirty="0" smtClean="0">
                <a:latin typeface="+mn-ea"/>
                <a:ea typeface="+mn-ea"/>
              </a:rPr>
              <a:t> 알아요</a:t>
            </a:r>
            <a:r>
              <a:rPr lang="en-US" altLang="zh-CN" sz="2000" dirty="0" smtClean="0">
                <a:latin typeface="+mn-ea"/>
                <a:ea typeface="+mn-ea"/>
              </a:rPr>
              <a:t>? </a:t>
            </a:r>
            <a:r>
              <a:rPr lang="ko-KR" altLang="zh-CN" sz="2000" dirty="0" smtClean="0">
                <a:latin typeface="+mn-ea"/>
                <a:ea typeface="+mn-ea"/>
              </a:rPr>
              <a:t>你知道今天到底是什么日子吗？</a:t>
            </a:r>
            <a:endParaRPr lang="zh-CN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1560" y="332656"/>
            <a:ext cx="3600450" cy="18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这是生日礼物，不知道您是否满意。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</a:pPr>
            <a:r>
              <a:rPr lang="ko-KR" altLang="zh-CN" sz="2000" dirty="0" smtClean="0">
                <a:latin typeface="+mn-ea"/>
                <a:ea typeface="+mn-ea"/>
              </a:rPr>
              <a:t>不知道</a:t>
            </a:r>
            <a:r>
              <a:rPr lang="zh-CN" altLang="en-US" sz="2000" dirty="0" smtClean="0">
                <a:latin typeface="+mn-ea"/>
                <a:ea typeface="+mn-ea"/>
              </a:rPr>
              <a:t>今后</a:t>
            </a:r>
            <a:r>
              <a:rPr lang="ko-KR" altLang="zh-CN" sz="2000" dirty="0" smtClean="0">
                <a:latin typeface="+mn-ea"/>
                <a:ea typeface="+mn-ea"/>
              </a:rPr>
              <a:t>会发生什么事情。</a:t>
            </a:r>
            <a:endParaRPr lang="zh-CN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不知道那男人有什么好。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</a:pPr>
            <a:r>
              <a:rPr lang="ko-KR" altLang="zh-CN" sz="2000" dirty="0" smtClean="0">
                <a:latin typeface="+mn-ea"/>
                <a:ea typeface="+mn-ea"/>
              </a:rPr>
              <a:t>不知道该怎么做好。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39952" y="260648"/>
            <a:ext cx="475252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zh-CN" sz="2000" dirty="0" smtClean="0">
                <a:latin typeface="+mn-ea"/>
                <a:ea typeface="+mn-ea"/>
              </a:rPr>
              <a:t>이거 생일 선물인데 마음에 드</a:t>
            </a:r>
            <a:r>
              <a:rPr lang="ko-KR" altLang="en-US" sz="2000" dirty="0" smtClean="0">
                <a:latin typeface="+mn-ea"/>
                <a:ea typeface="+mn-ea"/>
              </a:rPr>
              <a:t>시는</a:t>
            </a:r>
            <a:r>
              <a:rPr lang="ko-KR" altLang="zh-CN" sz="2000" dirty="0" smtClean="0">
                <a:latin typeface="+mn-ea"/>
                <a:ea typeface="+mn-ea"/>
              </a:rPr>
              <a:t>지 모르겠습니다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  <a:endParaRPr lang="en-US" altLang="ko-KR" sz="2000" dirty="0" smtClean="0">
              <a:latin typeface="+mn-ea"/>
              <a:ea typeface="+mn-ea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장차</a:t>
            </a:r>
            <a:r>
              <a:rPr lang="ko-KR" altLang="zh-CN" sz="2000" dirty="0" smtClean="0">
                <a:latin typeface="+mn-ea"/>
                <a:ea typeface="+mn-ea"/>
              </a:rPr>
              <a:t> 무슨 일이 일어날지 모르겠다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그 남자가 뭐가 좋은지 모른다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zh-CN" sz="2000" dirty="0" smtClean="0">
                <a:latin typeface="+mn-ea"/>
                <a:ea typeface="+mn-ea"/>
              </a:rPr>
              <a:t>어떻게 해야 좋을지 잘 모르겠다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539552" y="2132856"/>
            <a:ext cx="8208912" cy="470898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真题搜索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  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(2004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년 제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8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 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2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급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) (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选择填空题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가：영수 씨가 어제 무슨 옷을 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(      )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아세요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?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나：글쎄요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.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기억이 안 나는데요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.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①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입었는지  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T877C195EtCID-WinCharSetFFFF-H"/>
              </a:rPr>
              <a:t>② 입으려고   ③ 입어서   ④ 입을까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  <a:cs typeface="Batang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가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：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민호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씨가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수영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대회에서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우승을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했다는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소식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들었어요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?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나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：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네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.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그런데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조금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놀랐어요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.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그렇게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실력이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(      ).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①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좋아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보였거든요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     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②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좋은지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몰랐거든요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③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좋았어야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했거든요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   ④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좋을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수밖에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없거든요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  <a:cs typeface="Batang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어디에서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회의를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해요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? /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선생님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아세요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?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①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어디에서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회의를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해서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선생님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아세요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?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②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어디에서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회의를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한다고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선생님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아세요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?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③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어디에서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회의를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하는지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선생님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아세요</a:t>
            </a: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?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④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어디에서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회의를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하는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것을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선생님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아세요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? 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2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2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2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28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28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28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28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28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28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288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2000" dirty="0" smtClean="0">
                <a:sym typeface="Wingdings" pitchFamily="2" charset="2"/>
                <a:hlinkClick r:id="rId2" action="ppaction://hlinkfile"/>
              </a:rPr>
              <a:t></a:t>
            </a:r>
            <a:r>
              <a:rPr lang="en-US" altLang="ko-KR" sz="2000" b="1" dirty="0" smtClean="0">
                <a:latin typeface="宋体" pitchFamily="2" charset="-122"/>
                <a:sym typeface="Wingdings" pitchFamily="2" charset="2"/>
                <a:hlinkClick r:id="rId2" action="ppaction://hlinkfile"/>
              </a:rPr>
              <a:t>【</a:t>
            </a:r>
            <a:r>
              <a:rPr lang="ko-KR" altLang="en-US" sz="2000" b="1" dirty="0" smtClean="0">
                <a:latin typeface="宋体" pitchFamily="2" charset="-122"/>
                <a:sym typeface="Wingdings" pitchFamily="2" charset="2"/>
                <a:hlinkClick r:id="rId2" action="ppaction://hlinkfile"/>
              </a:rPr>
              <a:t>문단</a:t>
            </a:r>
            <a:r>
              <a:rPr lang="en-US" altLang="zh-CN" sz="2000" b="1" dirty="0" smtClean="0">
                <a:latin typeface="宋体" pitchFamily="2" charset="-122"/>
                <a:sym typeface="Wingdings" pitchFamily="2" charset="2"/>
                <a:hlinkClick r:id="rId2" action="ppaction://hlinkfile"/>
              </a:rPr>
              <a:t>2</a:t>
            </a:r>
            <a:r>
              <a:rPr lang="en-US" altLang="ko-KR" sz="2000" b="1" dirty="0" smtClean="0">
                <a:latin typeface="宋体" pitchFamily="2" charset="-122"/>
                <a:sym typeface="Wingdings" pitchFamily="2" charset="2"/>
                <a:hlinkClick r:id="rId2" action="ppaction://hlinkfile"/>
              </a:rPr>
              <a:t>】</a:t>
            </a:r>
            <a:endParaRPr lang="ko-KR" altLang="zh-CN" sz="2000" dirty="0" smtClean="0">
              <a:latin typeface="宋体" pitchFamily="2" charset="-122"/>
            </a:endParaRPr>
          </a:p>
          <a:p>
            <a:pPr marL="0" indent="0" latin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en-US" altLang="ko-KR" sz="2000" dirty="0" smtClean="0">
                <a:latin typeface="+mn-ea"/>
              </a:rPr>
              <a:t>  </a:t>
            </a:r>
            <a:r>
              <a:rPr lang="ko-KR" altLang="zh-CN" sz="2000" dirty="0" smtClean="0">
                <a:latin typeface="+mn-ea"/>
              </a:rPr>
              <a:t>선물은 그 종류가 각양각색이며 내포된 의미도 다양하다</a:t>
            </a:r>
            <a:r>
              <a:rPr lang="en-US" altLang="zh-CN" sz="2000" dirty="0" smtClean="0">
                <a:latin typeface="+mn-ea"/>
              </a:rPr>
              <a:t>. </a:t>
            </a:r>
            <a:r>
              <a:rPr lang="ko-KR" altLang="zh-CN" sz="2000" dirty="0" smtClean="0">
                <a:latin typeface="+mn-ea"/>
              </a:rPr>
              <a:t>사랑을 표시하는 생일 선물</a:t>
            </a:r>
            <a:r>
              <a:rPr lang="ko-KR" altLang="zh-CN" sz="2000" dirty="0" smtClean="0">
                <a:solidFill>
                  <a:schemeClr val="accent1">
                    <a:lumMod val="90000"/>
                  </a:schemeClr>
                </a:solidFill>
                <a:latin typeface="+mn-ea"/>
              </a:rPr>
              <a:t>로는</a:t>
            </a:r>
            <a:r>
              <a:rPr lang="ko-KR" altLang="zh-CN" sz="2000" dirty="0" smtClean="0">
                <a:latin typeface="+mn-ea"/>
              </a:rPr>
              <a:t> 흔히 꽃</a:t>
            </a:r>
            <a:r>
              <a:rPr lang="en-US" altLang="zh-CN" sz="2000" dirty="0" smtClean="0">
                <a:latin typeface="+mn-ea"/>
              </a:rPr>
              <a:t>, </a:t>
            </a:r>
            <a:r>
              <a:rPr lang="ko-KR" altLang="zh-CN" sz="2000" dirty="0" smtClean="0">
                <a:latin typeface="+mn-ea"/>
              </a:rPr>
              <a:t>초콜릿</a:t>
            </a:r>
            <a:r>
              <a:rPr lang="en-US" altLang="zh-CN" sz="2000" dirty="0" smtClean="0">
                <a:latin typeface="+mn-ea"/>
              </a:rPr>
              <a:t>, </a:t>
            </a:r>
            <a:r>
              <a:rPr lang="ko-KR" altLang="zh-CN" sz="2000" dirty="0" smtClean="0">
                <a:latin typeface="+mn-ea"/>
              </a:rPr>
              <a:t>스카프 그리고 노트</a:t>
            </a:r>
            <a:r>
              <a:rPr lang="en-US" altLang="zh-CN" sz="2000" dirty="0" smtClean="0">
                <a:latin typeface="+mn-ea"/>
              </a:rPr>
              <a:t>, </a:t>
            </a:r>
            <a:r>
              <a:rPr lang="ko-KR" altLang="zh-CN" sz="2000" dirty="0" smtClean="0">
                <a:latin typeface="+mn-ea"/>
              </a:rPr>
              <a:t>시집</a:t>
            </a:r>
            <a:r>
              <a:rPr lang="en-US" altLang="zh-CN" sz="2000" dirty="0" smtClean="0">
                <a:latin typeface="+mn-ea"/>
              </a:rPr>
              <a:t>, </a:t>
            </a:r>
            <a:r>
              <a:rPr lang="ko-KR" altLang="zh-CN" sz="2000" dirty="0" smtClean="0">
                <a:latin typeface="+mn-ea"/>
              </a:rPr>
              <a:t>우표가 떠오른다</a:t>
            </a:r>
            <a:r>
              <a:rPr lang="en-US" altLang="zh-CN" sz="2000" dirty="0" smtClean="0">
                <a:latin typeface="+mn-ea"/>
              </a:rPr>
              <a:t>. </a:t>
            </a:r>
            <a:r>
              <a:rPr lang="ko-KR" altLang="zh-CN" sz="2000" dirty="0" smtClean="0">
                <a:latin typeface="+mn-ea"/>
              </a:rPr>
              <a:t>생일날에 내 마음을 알아주</a:t>
            </a:r>
            <a:r>
              <a:rPr lang="ko-KR" altLang="zh-CN" sz="2000" dirty="0" smtClean="0">
                <a:solidFill>
                  <a:schemeClr val="accent1">
                    <a:lumMod val="90000"/>
                  </a:schemeClr>
                </a:solidFill>
                <a:latin typeface="+mn-ea"/>
              </a:rPr>
              <a:t>라는</a:t>
            </a:r>
            <a:r>
              <a:rPr lang="ko-KR" altLang="zh-CN" sz="2000" dirty="0" smtClean="0">
                <a:latin typeface="+mn-ea"/>
              </a:rPr>
              <a:t> 뜻</a:t>
            </a:r>
            <a:r>
              <a:rPr lang="ko-KR" altLang="zh-CN" sz="2000" dirty="0" smtClean="0">
                <a:solidFill>
                  <a:schemeClr val="accent1">
                    <a:lumMod val="90000"/>
                  </a:schemeClr>
                </a:solidFill>
                <a:latin typeface="+mn-ea"/>
              </a:rPr>
              <a:t>으로는</a:t>
            </a:r>
            <a:r>
              <a:rPr lang="ko-KR" altLang="zh-CN" sz="2000" dirty="0" smtClean="0">
                <a:latin typeface="+mn-ea"/>
              </a:rPr>
              <a:t> 거울을 선물하고 언제나 당신의 목소리를 듣고 싶다는 뜻으로는 전화카드를 선물하기도 한다</a:t>
            </a:r>
            <a:r>
              <a:rPr lang="en-US" altLang="zh-CN" sz="2000" dirty="0" smtClean="0">
                <a:latin typeface="+mn-ea"/>
              </a:rPr>
              <a:t>. </a:t>
            </a:r>
            <a:r>
              <a:rPr lang="ko-KR" altLang="zh-CN" sz="2000" dirty="0" smtClean="0">
                <a:latin typeface="+mn-ea"/>
              </a:rPr>
              <a:t>그리고 성공을 기원하는 마음</a:t>
            </a:r>
            <a:r>
              <a:rPr lang="ko-KR" altLang="zh-CN" sz="2000" b="1" dirty="0" smtClean="0">
                <a:solidFill>
                  <a:srgbClr val="FF0000"/>
                </a:solidFill>
                <a:latin typeface="+mn-ea"/>
              </a:rPr>
              <a:t>에서는</a:t>
            </a:r>
            <a:r>
              <a:rPr lang="ko-KR" altLang="zh-CN" sz="2000" dirty="0" smtClean="0">
                <a:latin typeface="+mn-ea"/>
              </a:rPr>
              <a:t> 만년필을 선물하고 행운을 바라는 마음에서는 열쇠고리를 선물하는 경우도 있다</a:t>
            </a:r>
            <a:r>
              <a:rPr lang="en-US" altLang="zh-CN" sz="2000" dirty="0" smtClean="0">
                <a:latin typeface="+mn-ea"/>
              </a:rPr>
              <a:t>. </a:t>
            </a:r>
            <a:r>
              <a:rPr lang="ko-KR" altLang="zh-CN" sz="2000" dirty="0" smtClean="0">
                <a:latin typeface="+mn-ea"/>
              </a:rPr>
              <a:t>선물은 비싸</a:t>
            </a:r>
            <a:r>
              <a:rPr lang="ko-KR" altLang="zh-CN" sz="2000" dirty="0" smtClean="0">
                <a:solidFill>
                  <a:schemeClr val="accent1">
                    <a:lumMod val="90000"/>
                  </a:schemeClr>
                </a:solidFill>
                <a:latin typeface="+mn-ea"/>
              </a:rPr>
              <a:t>다고</a:t>
            </a:r>
            <a:r>
              <a:rPr lang="ko-KR" altLang="zh-CN" sz="2000" dirty="0" smtClean="0">
                <a:latin typeface="+mn-ea"/>
              </a:rPr>
              <a:t> 다 좋은 것은 아니다</a:t>
            </a:r>
            <a:r>
              <a:rPr lang="en-US" altLang="zh-CN" sz="2000" dirty="0" smtClean="0">
                <a:latin typeface="+mn-ea"/>
              </a:rPr>
              <a:t>. </a:t>
            </a:r>
            <a:r>
              <a:rPr lang="ko-KR" altLang="zh-CN" sz="2000" dirty="0" smtClean="0">
                <a:latin typeface="+mn-ea"/>
              </a:rPr>
              <a:t>서로 부담스럽지 않을 정도의 선물이면 적당하다</a:t>
            </a:r>
            <a:r>
              <a:rPr lang="en-US" altLang="zh-CN" sz="2000" dirty="0" smtClean="0">
                <a:latin typeface="+mn-ea"/>
              </a:rPr>
              <a:t>. </a:t>
            </a:r>
            <a:r>
              <a:rPr lang="ko-KR" altLang="zh-CN" sz="2000" dirty="0" smtClean="0">
                <a:latin typeface="+mn-ea"/>
              </a:rPr>
              <a:t>선물은 너무 </a:t>
            </a:r>
            <a:r>
              <a:rPr lang="ko-KR" altLang="zh-CN" sz="2000" b="1" dirty="0" smtClean="0">
                <a:solidFill>
                  <a:srgbClr val="FF0000"/>
                </a:solidFill>
                <a:latin typeface="+mn-ea"/>
              </a:rPr>
              <a:t>가벼워도 안되고 </a:t>
            </a:r>
            <a:r>
              <a:rPr lang="ko-KR" altLang="zh-CN" sz="2000" dirty="0" smtClean="0">
                <a:latin typeface="+mn-ea"/>
              </a:rPr>
              <a:t>너무 </a:t>
            </a:r>
            <a:r>
              <a:rPr lang="ko-KR" altLang="zh-CN" sz="2000" b="1" dirty="0" smtClean="0">
                <a:solidFill>
                  <a:srgbClr val="FF0000"/>
                </a:solidFill>
                <a:latin typeface="+mn-ea"/>
              </a:rPr>
              <a:t>비싸도 안되는 </a:t>
            </a:r>
            <a:r>
              <a:rPr lang="ko-KR" altLang="zh-CN" sz="2000" dirty="0" smtClean="0">
                <a:latin typeface="+mn-ea"/>
              </a:rPr>
              <a:t>것이라서 선물 고르기란 정말 쉬운 일이 아니다</a:t>
            </a:r>
            <a:r>
              <a:rPr lang="en-US" altLang="zh-CN" sz="2000" dirty="0" smtClean="0">
                <a:latin typeface="+mn-ea"/>
              </a:rPr>
              <a:t>. </a:t>
            </a:r>
            <a:r>
              <a:rPr lang="ko-KR" altLang="zh-CN" sz="2000" dirty="0" smtClean="0">
                <a:latin typeface="+mn-ea"/>
              </a:rPr>
              <a:t>그래서 누구나 선물 때문에 </a:t>
            </a:r>
            <a:r>
              <a:rPr lang="ko-KR" altLang="zh-CN" sz="2000" b="1" dirty="0" smtClean="0">
                <a:solidFill>
                  <a:srgbClr val="FF0000"/>
                </a:solidFill>
                <a:latin typeface="+mn-ea"/>
              </a:rPr>
              <a:t>고민할 때가 </a:t>
            </a:r>
            <a:r>
              <a:rPr lang="ko-KR" altLang="zh-CN" sz="2000" dirty="0" smtClean="0">
                <a:latin typeface="+mn-ea"/>
              </a:rPr>
              <a:t>많다</a:t>
            </a:r>
            <a:r>
              <a:rPr lang="en-US" altLang="zh-CN" sz="2000" dirty="0" smtClean="0">
                <a:latin typeface="+mn-ea"/>
              </a:rPr>
              <a:t>. </a:t>
            </a:r>
            <a:r>
              <a:rPr lang="ko-KR" altLang="zh-CN" sz="2000" dirty="0" smtClean="0">
                <a:latin typeface="+mn-ea"/>
              </a:rPr>
              <a:t>선물이란 축하하는 마음</a:t>
            </a:r>
            <a:r>
              <a:rPr lang="en-US" altLang="zh-CN" sz="2000" dirty="0" smtClean="0">
                <a:latin typeface="+mn-ea"/>
              </a:rPr>
              <a:t>, </a:t>
            </a:r>
            <a:r>
              <a:rPr lang="ko-KR" altLang="zh-CN" sz="2000" dirty="0" smtClean="0">
                <a:latin typeface="+mn-ea"/>
              </a:rPr>
              <a:t>감사하는 마음을 잘 전달할 수 있으면서 받는 사람에게 꼭 필요한 것이 가장 좋은 선물이다</a:t>
            </a:r>
            <a:r>
              <a:rPr lang="en-US" altLang="zh-CN" sz="2000" dirty="0" smtClean="0">
                <a:latin typeface="+mn-ea"/>
              </a:rPr>
              <a:t>.</a:t>
            </a:r>
            <a:endParaRPr lang="zh-CN" altLang="zh-CN" sz="2000" dirty="0" smtClean="0">
              <a:latin typeface="+mn-ea"/>
            </a:endParaRPr>
          </a:p>
          <a:p>
            <a:pPr>
              <a:buFont typeface="Wingdings" pitchFamily="2" charset="2"/>
              <a:buNone/>
              <a:defRPr/>
            </a:pPr>
            <a:endParaRPr lang="zh-CN" altLang="zh-CN" sz="2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260648"/>
            <a:ext cx="88201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latin typeface="+mn-ea"/>
                <a:ea typeface="+mn-ea"/>
              </a:rPr>
              <a:t>–</a:t>
            </a:r>
            <a:r>
              <a:rPr lang="ko-KR" altLang="zh-CN" sz="2000" b="1" dirty="0" smtClean="0">
                <a:latin typeface="+mn-ea"/>
                <a:ea typeface="+mn-ea"/>
              </a:rPr>
              <a:t>ㄹ</a:t>
            </a:r>
            <a:r>
              <a:rPr lang="en-US" altLang="zh-CN" sz="2000" b="1" dirty="0" smtClean="0">
                <a:latin typeface="+mn-ea"/>
                <a:ea typeface="+mn-ea"/>
              </a:rPr>
              <a:t>/-</a:t>
            </a:r>
            <a:r>
              <a:rPr lang="ko-KR" altLang="zh-CN" sz="2000" b="1" dirty="0" smtClean="0">
                <a:latin typeface="+mn-ea"/>
                <a:ea typeface="+mn-ea"/>
              </a:rPr>
              <a:t>을 때 </a:t>
            </a:r>
            <a:r>
              <a:rPr lang="en-US" altLang="zh-CN" sz="2000" b="1" dirty="0" smtClean="0">
                <a:latin typeface="+mn-ea"/>
                <a:ea typeface="+mn-ea"/>
              </a:rPr>
              <a:t>(</a:t>
            </a:r>
            <a:r>
              <a:rPr lang="ko-KR" altLang="zh-CN" sz="2000" b="1" dirty="0" smtClean="0">
                <a:latin typeface="+mn-ea"/>
                <a:ea typeface="+mn-ea"/>
              </a:rPr>
              <a:t>惯用型</a:t>
            </a:r>
            <a:r>
              <a:rPr lang="en-US" altLang="zh-CN" sz="2000" b="1" dirty="0" smtClean="0">
                <a:latin typeface="+mn-ea"/>
                <a:ea typeface="+mn-ea"/>
              </a:rPr>
              <a:t>)</a:t>
            </a:r>
            <a:endParaRPr lang="zh-CN" altLang="zh-CN" sz="2000" dirty="0" smtClean="0">
              <a:latin typeface="+mn-ea"/>
              <a:ea typeface="+mn-ea"/>
            </a:endParaRPr>
          </a:p>
          <a:p>
            <a:r>
              <a:rPr lang="ko-KR" altLang="zh-CN" sz="2000" dirty="0" smtClean="0">
                <a:latin typeface="+mn-ea"/>
                <a:ea typeface="+mn-ea"/>
              </a:rPr>
              <a:t>用于谓词词干后，表示发生某种行为或某种状态的时候。</a:t>
            </a:r>
            <a:r>
              <a:rPr lang="zh-CN" altLang="zh-CN" sz="2000" dirty="0" smtClean="0">
                <a:latin typeface="+mn-ea"/>
                <a:ea typeface="+mn-ea"/>
              </a:rPr>
              <a:t>相当于汉语的“</a:t>
            </a:r>
            <a:r>
              <a:rPr lang="en-US" altLang="zh-CN" sz="2000" dirty="0" smtClean="0">
                <a:latin typeface="+mn-ea"/>
                <a:ea typeface="+mn-ea"/>
              </a:rPr>
              <a:t>……</a:t>
            </a:r>
            <a:r>
              <a:rPr lang="zh-CN" altLang="zh-CN" sz="2000" dirty="0" smtClean="0">
                <a:latin typeface="+mn-ea"/>
                <a:ea typeface="+mn-ea"/>
              </a:rPr>
              <a:t>的时候”。</a:t>
            </a:r>
            <a:r>
              <a:rPr lang="zh-CN" altLang="en-US" sz="2000" dirty="0" smtClean="0">
                <a:latin typeface="+mn-ea"/>
                <a:ea typeface="+mn-ea"/>
              </a:rPr>
              <a:t>体词后直接用‘</a:t>
            </a:r>
            <a:r>
              <a:rPr lang="ko-KR" altLang="en-US" sz="2000" dirty="0" smtClean="0">
                <a:latin typeface="+mn-ea"/>
                <a:ea typeface="+mn-ea"/>
              </a:rPr>
              <a:t>때</a:t>
            </a:r>
            <a:r>
              <a:rPr lang="zh-CN" altLang="en-US" sz="2000" dirty="0" smtClean="0">
                <a:latin typeface="+mn-ea"/>
                <a:ea typeface="+mn-ea"/>
              </a:rPr>
              <a:t>’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ko-KR" altLang="en-US" sz="2000" dirty="0" smtClean="0"/>
              <a:t>공연을 볼 때 휴대폰이나 카메라를 사용하지 마십시오</a:t>
            </a:r>
            <a:r>
              <a:rPr lang="en-US" altLang="ko-KR" sz="2000" dirty="0" smtClean="0"/>
              <a:t>.</a:t>
            </a:r>
          </a:p>
          <a:p>
            <a:r>
              <a:rPr lang="ko-KR" altLang="zh-CN" sz="2000" dirty="0" smtClean="0"/>
              <a:t>보통 때는 공부를 안 해도 시험 때</a:t>
            </a:r>
            <a:r>
              <a:rPr lang="ko-KR" altLang="en-US" sz="2000" dirty="0" smtClean="0"/>
              <a:t>는</a:t>
            </a:r>
            <a:r>
              <a:rPr lang="en-US" altLang="zh-CN" sz="2000" dirty="0" smtClean="0"/>
              <a:t> </a:t>
            </a:r>
            <a:r>
              <a:rPr lang="ko-KR" altLang="zh-CN" sz="2000" dirty="0" smtClean="0"/>
              <a:t>열심히 공부해야지</a:t>
            </a:r>
            <a:r>
              <a:rPr lang="en-US" altLang="ko-KR" sz="2000" dirty="0" smtClean="0"/>
              <a:t>.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520" y="1916832"/>
            <a:ext cx="381647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000" dirty="0" smtClean="0"/>
              <a:t>1.</a:t>
            </a:r>
            <a:r>
              <a:rPr lang="zh-CN" altLang="en-US" sz="2000" dirty="0" smtClean="0"/>
              <a:t>高兴的时候，悲伤的时候，困难的时候，伤痛的时候， 疲惫的时候，。。。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en-US" altLang="zh-CN" sz="2000" dirty="0" smtClean="0"/>
              <a:t>2.</a:t>
            </a:r>
            <a:r>
              <a:rPr lang="zh-CN" altLang="en-US" sz="2000" dirty="0" smtClean="0"/>
              <a:t>发火的时候会打人（</a:t>
            </a:r>
            <a:r>
              <a:rPr lang="ko-KR" altLang="en-US" sz="2000" dirty="0" smtClean="0"/>
              <a:t>때리다</a:t>
            </a:r>
            <a:r>
              <a:rPr lang="zh-CN" altLang="en-US" sz="2000" dirty="0" smtClean="0"/>
              <a:t>）。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ko-KR" altLang="zh-CN" sz="2000" dirty="0" smtClean="0"/>
              <a:t>学习的时候请不要打扰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en-US" altLang="zh-CN" sz="2000" dirty="0" smtClean="0"/>
              <a:t>3.</a:t>
            </a:r>
            <a:r>
              <a:rPr lang="zh-CN" altLang="en-US" sz="2000" dirty="0" smtClean="0"/>
              <a:t>用韩语打招呼的时候应该怎么说？</a:t>
            </a:r>
            <a:endParaRPr lang="en-US" altLang="ko-KR" sz="2000" dirty="0" smtClean="0"/>
          </a:p>
          <a:p>
            <a:pPr>
              <a:lnSpc>
                <a:spcPct val="114000"/>
              </a:lnSpc>
            </a:pPr>
            <a:r>
              <a:rPr lang="en-US" altLang="ko-KR" sz="2000" dirty="0" smtClean="0"/>
              <a:t>4.</a:t>
            </a:r>
            <a:r>
              <a:rPr lang="ko-KR" altLang="zh-CN" sz="2000" dirty="0" smtClean="0"/>
              <a:t>拿到工资的时候真的很高兴。</a:t>
            </a:r>
            <a:r>
              <a:rPr lang="en-US" altLang="ko-KR" sz="2000" dirty="0" smtClean="0"/>
              <a:t>5.</a:t>
            </a:r>
            <a:r>
              <a:rPr lang="zh-CN" altLang="en-US" sz="2000" dirty="0" smtClean="0"/>
              <a:t>从小就开始学乒乓球。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en-US" altLang="zh-CN" sz="2000" dirty="0" smtClean="0"/>
              <a:t>6.</a:t>
            </a:r>
            <a:r>
              <a:rPr lang="zh-CN" altLang="en-US" sz="2000" dirty="0" smtClean="0"/>
              <a:t>突然想起小时候的事情。</a:t>
            </a:r>
            <a:r>
              <a:rPr lang="en-US" altLang="zh-CN" sz="2000" dirty="0" smtClean="0"/>
              <a:t>(</a:t>
            </a:r>
            <a:r>
              <a:rPr lang="ko-KR" altLang="en-US" sz="2000" dirty="0" smtClean="0"/>
              <a:t>문득</a:t>
            </a:r>
            <a:r>
              <a:rPr lang="en-US" altLang="zh-CN" sz="2000" dirty="0" smtClean="0"/>
              <a:t>)</a:t>
            </a:r>
          </a:p>
          <a:p>
            <a:pPr>
              <a:lnSpc>
                <a:spcPct val="114000"/>
              </a:lnSpc>
            </a:pPr>
            <a:r>
              <a:rPr lang="en-US" altLang="zh-CN" sz="2000" dirty="0" smtClean="0"/>
              <a:t>7.</a:t>
            </a:r>
            <a:r>
              <a:rPr lang="zh-CN" altLang="en-US" sz="2000" dirty="0" smtClean="0"/>
              <a:t>对话中</a:t>
            </a:r>
            <a:r>
              <a:rPr lang="ko-KR" altLang="zh-CN" sz="2000" dirty="0" smtClean="0"/>
              <a:t>，表情或肢体动作有时比语言更重要。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표정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몸짓</a:t>
            </a:r>
            <a:r>
              <a:rPr lang="en-US" altLang="ko-KR" sz="2000" dirty="0" smtClean="0"/>
              <a:t>)</a:t>
            </a:r>
          </a:p>
          <a:p>
            <a:pPr>
              <a:lnSpc>
                <a:spcPct val="114000"/>
              </a:lnSpc>
            </a:pPr>
            <a:r>
              <a:rPr lang="en-US" altLang="zh-CN" sz="2000" dirty="0" smtClean="0"/>
              <a:t>8.</a:t>
            </a:r>
            <a:r>
              <a:rPr lang="zh-CN" altLang="en-US" sz="2000" dirty="0" smtClean="0"/>
              <a:t>陪你一起笑一起哭的人是真正的朋友。</a:t>
            </a:r>
            <a:endParaRPr lang="en-US" altLang="ko-KR" sz="2000" dirty="0" smtClean="0"/>
          </a:p>
          <a:p>
            <a:pPr>
              <a:lnSpc>
                <a:spcPct val="114000"/>
              </a:lnSpc>
            </a:pPr>
            <a:endParaRPr lang="en-US" altLang="ko-KR" sz="2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067944" y="1916832"/>
            <a:ext cx="5292725" cy="500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/>
              <a:t>기쁠 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슬플 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어려울 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아플 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힘들 때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피곤할 때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지칠 때</a:t>
            </a:r>
            <a:r>
              <a:rPr lang="en-US" altLang="ko-KR" sz="2000" dirty="0" smtClean="0"/>
              <a:t>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/>
              <a:t>화가 날 때 사람을 때려요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zh-CN" sz="2000" dirty="0" smtClean="0"/>
              <a:t>공부할 때 방해하지 마세요</a:t>
            </a:r>
            <a:r>
              <a:rPr lang="en-US" altLang="zh-CN" sz="2000" dirty="0" smtClean="0"/>
              <a:t>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/>
              <a:t>한국말로 인사할 때 어떻게 말하면 돼요</a:t>
            </a:r>
            <a:r>
              <a:rPr lang="en-US" altLang="ko-KR" sz="2000" dirty="0" smtClean="0"/>
              <a:t>?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zh-CN" sz="2000" dirty="0" smtClean="0"/>
              <a:t>월급을 받았을 때는 정말 기뻤습니다</a:t>
            </a:r>
            <a:r>
              <a:rPr lang="en-US" altLang="zh-CN" sz="2000" dirty="0" smtClean="0"/>
              <a:t>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어릴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어렸을</a:t>
            </a:r>
            <a:r>
              <a:rPr lang="en-US" altLang="ko-KR" sz="2000" dirty="0" smtClean="0">
                <a:latin typeface="+mn-ea"/>
                <a:ea typeface="+mn-ea"/>
              </a:rPr>
              <a:t>)</a:t>
            </a:r>
            <a:r>
              <a:rPr lang="ko-KR" altLang="en-US" sz="2000" dirty="0" smtClean="0">
                <a:latin typeface="+mn-ea"/>
                <a:ea typeface="+mn-ea"/>
              </a:rPr>
              <a:t> 때부터 탁구를 배우기 시작했다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문득 어릴 때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적</a:t>
            </a:r>
            <a:r>
              <a:rPr lang="en-US" altLang="ko-KR" sz="2000" dirty="0" smtClean="0">
                <a:latin typeface="+mn-ea"/>
                <a:ea typeface="+mn-ea"/>
              </a:rPr>
              <a:t>)</a:t>
            </a:r>
            <a:r>
              <a:rPr lang="ko-KR" altLang="en-US" sz="2000" dirty="0" smtClean="0">
                <a:latin typeface="+mn-ea"/>
                <a:ea typeface="+mn-ea"/>
              </a:rPr>
              <a:t>의 일들이 생각난다</a:t>
            </a:r>
            <a:r>
              <a:rPr lang="en-US" altLang="ko-KR" sz="2000" dirty="0" smtClean="0">
                <a:latin typeface="+mn-ea"/>
                <a:ea typeface="+mn-ea"/>
              </a:rPr>
              <a:t>/</a:t>
            </a:r>
            <a:r>
              <a:rPr lang="ko-KR" altLang="en-US" sz="2000" dirty="0" smtClean="0">
                <a:latin typeface="+mn-ea"/>
                <a:ea typeface="+mn-ea"/>
              </a:rPr>
              <a:t>떠오른다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zh-CN" sz="2000" dirty="0" smtClean="0"/>
              <a:t>대화에서는 말보다 표정이나 몸짓이 더 중요할 때도 있다</a:t>
            </a:r>
            <a:r>
              <a:rPr lang="en-US" altLang="zh-CN" sz="2000" dirty="0" smtClean="0"/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웃을 때 같이 웃어주고</a:t>
            </a:r>
            <a:r>
              <a:rPr lang="en-US" altLang="ko-KR" sz="2000" dirty="0" smtClean="0">
                <a:latin typeface="+mn-ea"/>
                <a:ea typeface="+mn-ea"/>
              </a:rPr>
              <a:t>, </a:t>
            </a:r>
            <a:r>
              <a:rPr lang="ko-KR" altLang="en-US" sz="2000" dirty="0" smtClean="0">
                <a:latin typeface="+mn-ea"/>
                <a:ea typeface="+mn-ea"/>
              </a:rPr>
              <a:t>울 때 같이 울어주는 사람이 진정한 친구다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1598023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isometricOffAxis1Right"/>
              <a:lightRig rig="threePt" dir="t"/>
            </a:scene3d>
          </a:bodyPr>
          <a:lstStyle/>
          <a:p>
            <a:pPr eaLnBrk="0" hangingPunct="0">
              <a:buFont typeface="Wingdings" pitchFamily="2" charset="2"/>
              <a:buChar char="u"/>
            </a:pP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</a:rPr>
              <a:t>지난 생일 때 받은 선물은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</a:rPr>
              <a:t>?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latin typeface="宋体" pitchFamily="2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2564904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isometricOffAxis1Right"/>
              <a:lightRig rig="threePt" dir="t"/>
            </a:scene3d>
          </a:bodyPr>
          <a:lstStyle/>
          <a:p>
            <a:pPr eaLnBrk="0" hangingPunct="0">
              <a:buFont typeface="Wingdings" pitchFamily="2" charset="2"/>
              <a:buChar char="u"/>
            </a:pP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</a:rPr>
              <a:t>가장 받고 싶은 선물은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</a:rPr>
              <a:t>?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latin typeface="宋体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15616" y="3410997"/>
            <a:ext cx="60486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isometricOffAxis1Right"/>
              <a:lightRig rig="threePt" dir="t"/>
            </a:scene3d>
          </a:bodyPr>
          <a:lstStyle/>
          <a:p>
            <a:pPr eaLnBrk="0" hangingPunct="0">
              <a:buFont typeface="Wingdings" pitchFamily="2" charset="2"/>
              <a:buChar char="u"/>
            </a:pP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</a:rPr>
              <a:t>어떤 선물이 좋을까요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</a:rPr>
              <a:t>? </a:t>
            </a: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</a:rPr>
              <a:t>비싼 것만 좋을까요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</a:rPr>
              <a:t>? 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8864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/>
            <a:r>
              <a:rPr lang="ko-KR" altLang="zh-CN" sz="2000" b="1" dirty="0" smtClean="0">
                <a:latin typeface="+mn-ea"/>
                <a:ea typeface="+mn-ea"/>
              </a:rPr>
              <a:t>真题搜索</a:t>
            </a:r>
            <a:r>
              <a:rPr lang="en-US" altLang="ko-KR" sz="2000" dirty="0" smtClean="0">
                <a:latin typeface="+mn-ea"/>
                <a:ea typeface="+mn-ea"/>
              </a:rPr>
              <a:t>  </a:t>
            </a:r>
            <a:r>
              <a:rPr lang="en-US" altLang="zh-CN" sz="2000" i="1" dirty="0" smtClean="0">
                <a:latin typeface="+mn-ea"/>
                <a:ea typeface="+mn-ea"/>
              </a:rPr>
              <a:t>(2005</a:t>
            </a:r>
            <a:r>
              <a:rPr lang="ko-KR" altLang="zh-CN" sz="2000" i="1" dirty="0" smtClean="0">
                <a:latin typeface="+mn-ea"/>
                <a:ea typeface="+mn-ea"/>
              </a:rPr>
              <a:t>년 제</a:t>
            </a:r>
            <a:r>
              <a:rPr lang="en-US" altLang="zh-CN" sz="2000" i="1" dirty="0" smtClean="0">
                <a:latin typeface="+mn-ea"/>
                <a:ea typeface="+mn-ea"/>
              </a:rPr>
              <a:t>9</a:t>
            </a:r>
            <a:r>
              <a:rPr lang="ko-KR" altLang="zh-CN" sz="2000" i="1" dirty="0" smtClean="0">
                <a:latin typeface="+mn-ea"/>
                <a:ea typeface="+mn-ea"/>
              </a:rPr>
              <a:t>회</a:t>
            </a:r>
            <a:r>
              <a:rPr lang="en-US" altLang="zh-CN" sz="2000" i="1" dirty="0" smtClean="0">
                <a:latin typeface="+mn-ea"/>
                <a:ea typeface="+mn-ea"/>
              </a:rPr>
              <a:t>2</a:t>
            </a:r>
            <a:r>
              <a:rPr lang="ko-KR" altLang="zh-CN" sz="2000" i="1" dirty="0" smtClean="0">
                <a:latin typeface="+mn-ea"/>
                <a:ea typeface="+mn-ea"/>
              </a:rPr>
              <a:t>급</a:t>
            </a:r>
            <a:r>
              <a:rPr lang="en-US" altLang="zh-CN" sz="2000" i="1" dirty="0" smtClean="0">
                <a:latin typeface="+mn-ea"/>
                <a:ea typeface="+mn-ea"/>
              </a:rPr>
              <a:t>)(</a:t>
            </a:r>
            <a:r>
              <a:rPr lang="ko-KR" altLang="zh-CN" sz="2000" i="1" dirty="0" smtClean="0">
                <a:latin typeface="+mn-ea"/>
                <a:ea typeface="+mn-ea"/>
              </a:rPr>
              <a:t>选择填空题</a:t>
            </a:r>
            <a:r>
              <a:rPr lang="en-US" altLang="zh-CN" sz="2000" i="1" dirty="0" smtClean="0">
                <a:latin typeface="+mn-ea"/>
                <a:ea typeface="+mn-ea"/>
              </a:rPr>
              <a:t>)</a:t>
            </a:r>
            <a:endParaRPr lang="zh-CN" altLang="zh-CN" sz="2000" dirty="0" smtClean="0">
              <a:latin typeface="+mn-ea"/>
              <a:ea typeface="+mn-ea"/>
            </a:endParaRPr>
          </a:p>
          <a:p>
            <a:pPr eaLnBrk="0" latinLnBrk="1"/>
            <a:r>
              <a:rPr lang="ko-KR" altLang="zh-CN" sz="2000" dirty="0" smtClean="0">
                <a:latin typeface="+mn-ea"/>
                <a:ea typeface="+mn-ea"/>
              </a:rPr>
              <a:t>가</a:t>
            </a:r>
            <a:r>
              <a:rPr lang="en-US" altLang="zh-CN" sz="2000" dirty="0" smtClean="0">
                <a:latin typeface="+mn-ea"/>
                <a:ea typeface="+mn-ea"/>
              </a:rPr>
              <a:t>: </a:t>
            </a:r>
            <a:r>
              <a:rPr lang="ko-KR" altLang="zh-CN" sz="2000" dirty="0" smtClean="0">
                <a:latin typeface="+mn-ea"/>
                <a:ea typeface="+mn-ea"/>
              </a:rPr>
              <a:t>우리 집에 놀러 오세요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  <a:endParaRPr lang="zh-CN" altLang="zh-CN" sz="2000" dirty="0" smtClean="0">
              <a:latin typeface="+mn-ea"/>
              <a:ea typeface="+mn-ea"/>
            </a:endParaRPr>
          </a:p>
          <a:p>
            <a:pPr eaLnBrk="0" latinLnBrk="1"/>
            <a:r>
              <a:rPr lang="ko-KR" altLang="zh-CN" sz="2000" dirty="0" smtClean="0">
                <a:latin typeface="+mn-ea"/>
                <a:ea typeface="+mn-ea"/>
              </a:rPr>
              <a:t>나</a:t>
            </a:r>
            <a:r>
              <a:rPr lang="en-US" altLang="zh-CN" sz="2000" dirty="0" smtClean="0">
                <a:latin typeface="+mn-ea"/>
                <a:ea typeface="+mn-ea"/>
              </a:rPr>
              <a:t>: </a:t>
            </a:r>
            <a:r>
              <a:rPr lang="ko-KR" altLang="zh-CN" sz="2000" dirty="0" smtClean="0">
                <a:latin typeface="+mn-ea"/>
                <a:ea typeface="+mn-ea"/>
              </a:rPr>
              <a:t>다음에 시간이</a:t>
            </a:r>
            <a:r>
              <a:rPr lang="en-US" altLang="zh-CN" sz="2000" dirty="0" smtClean="0">
                <a:latin typeface="+mn-ea"/>
                <a:ea typeface="+mn-ea"/>
              </a:rPr>
              <a:t> (      ) </a:t>
            </a:r>
            <a:r>
              <a:rPr lang="ko-KR" altLang="zh-CN" sz="2000" dirty="0" smtClean="0">
                <a:latin typeface="+mn-ea"/>
                <a:ea typeface="+mn-ea"/>
              </a:rPr>
              <a:t>놀러 갈게요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  <a:endParaRPr lang="zh-CN" altLang="zh-CN" sz="2000" dirty="0" smtClean="0">
              <a:latin typeface="+mn-ea"/>
              <a:ea typeface="+mn-ea"/>
            </a:endParaRPr>
          </a:p>
          <a:p>
            <a:pPr eaLnBrk="0" latinLnBrk="1"/>
            <a:r>
              <a:rPr lang="ko-KR" altLang="zh-CN" sz="2000" dirty="0" smtClean="0">
                <a:latin typeface="+mn-ea"/>
                <a:ea typeface="+mn-ea"/>
              </a:rPr>
              <a:t>①있고 </a:t>
            </a:r>
            <a:r>
              <a:rPr lang="en-US" altLang="zh-CN" sz="2000" dirty="0" smtClean="0">
                <a:latin typeface="+mn-ea"/>
                <a:ea typeface="+mn-ea"/>
              </a:rPr>
              <a:t>  </a:t>
            </a:r>
            <a:r>
              <a:rPr lang="ko-KR" altLang="zh-CN" sz="2000" dirty="0" smtClean="0">
                <a:latin typeface="+mn-ea"/>
                <a:ea typeface="+mn-ea"/>
              </a:rPr>
              <a:t>②있어서 </a:t>
            </a:r>
            <a:r>
              <a:rPr lang="en-US" altLang="zh-CN" sz="2000" dirty="0" smtClean="0">
                <a:latin typeface="+mn-ea"/>
                <a:ea typeface="+mn-ea"/>
              </a:rPr>
              <a:t>  </a:t>
            </a:r>
            <a:r>
              <a:rPr lang="ko-KR" altLang="zh-CN" sz="2000" b="1" dirty="0" smtClean="0">
                <a:latin typeface="+mn-ea"/>
                <a:ea typeface="+mn-ea"/>
              </a:rPr>
              <a:t>③있을 때</a:t>
            </a:r>
            <a:r>
              <a:rPr lang="ko-KR" altLang="zh-CN" sz="2000" dirty="0" smtClean="0">
                <a:latin typeface="+mn-ea"/>
                <a:ea typeface="+mn-ea"/>
              </a:rPr>
              <a:t> </a:t>
            </a:r>
            <a:r>
              <a:rPr lang="en-US" altLang="zh-CN" sz="2000" dirty="0" smtClean="0">
                <a:latin typeface="+mn-ea"/>
                <a:ea typeface="+mn-ea"/>
              </a:rPr>
              <a:t>  </a:t>
            </a:r>
            <a:r>
              <a:rPr lang="ko-KR" altLang="zh-CN" sz="2000" dirty="0" smtClean="0">
                <a:latin typeface="+mn-ea"/>
                <a:ea typeface="+mn-ea"/>
              </a:rPr>
              <a:t>④있기 전에</a:t>
            </a:r>
            <a:endParaRPr lang="zh-CN" altLang="zh-CN" sz="2000" dirty="0" smtClean="0">
              <a:latin typeface="+mn-ea"/>
              <a:ea typeface="+mn-ea"/>
            </a:endParaRPr>
          </a:p>
          <a:p>
            <a:pPr eaLnBrk="0" latinLnBrk="1"/>
            <a:r>
              <a:rPr lang="en-US" altLang="zh-CN" sz="2000" dirty="0" smtClean="0">
                <a:latin typeface="+mn-ea"/>
                <a:ea typeface="+mn-ea"/>
              </a:rPr>
              <a:t> </a:t>
            </a:r>
            <a:endParaRPr lang="zh-CN" altLang="zh-CN" sz="2000" dirty="0" smtClean="0">
              <a:latin typeface="+mn-ea"/>
              <a:ea typeface="+mn-ea"/>
            </a:endParaRPr>
          </a:p>
          <a:p>
            <a:pPr eaLnBrk="0" latinLnBrk="1"/>
            <a:r>
              <a:rPr lang="ko-KR" altLang="zh-CN" sz="2000" i="1" dirty="0" smtClean="0">
                <a:latin typeface="+mn-ea"/>
                <a:ea typeface="+mn-ea"/>
              </a:rPr>
              <a:t>（</a:t>
            </a:r>
            <a:r>
              <a:rPr lang="en-US" altLang="zh-CN" sz="2000" i="1" dirty="0" smtClean="0">
                <a:latin typeface="+mn-ea"/>
                <a:ea typeface="+mn-ea"/>
              </a:rPr>
              <a:t>2001</a:t>
            </a:r>
            <a:r>
              <a:rPr lang="ko-KR" altLang="zh-CN" sz="2000" i="1" dirty="0" smtClean="0">
                <a:latin typeface="+mn-ea"/>
                <a:ea typeface="+mn-ea"/>
              </a:rPr>
              <a:t>년 제</a:t>
            </a:r>
            <a:r>
              <a:rPr lang="en-US" altLang="zh-CN" sz="2000" i="1" dirty="0" smtClean="0">
                <a:latin typeface="+mn-ea"/>
                <a:ea typeface="+mn-ea"/>
              </a:rPr>
              <a:t>5</a:t>
            </a:r>
            <a:r>
              <a:rPr lang="ko-KR" altLang="zh-CN" sz="2000" i="1" dirty="0" smtClean="0">
                <a:latin typeface="+mn-ea"/>
                <a:ea typeface="+mn-ea"/>
              </a:rPr>
              <a:t>차 </a:t>
            </a:r>
            <a:r>
              <a:rPr lang="en-US" altLang="zh-CN" sz="2000" i="1" dirty="0" smtClean="0">
                <a:latin typeface="+mn-ea"/>
                <a:ea typeface="+mn-ea"/>
              </a:rPr>
              <a:t>2</a:t>
            </a:r>
            <a:r>
              <a:rPr lang="ko-KR" altLang="zh-CN" sz="2000" i="1" dirty="0" smtClean="0">
                <a:latin typeface="+mn-ea"/>
                <a:ea typeface="+mn-ea"/>
              </a:rPr>
              <a:t>급·쓰기）</a:t>
            </a:r>
            <a:r>
              <a:rPr lang="en-US" altLang="zh-CN" sz="2000" i="1" dirty="0" smtClean="0">
                <a:latin typeface="+mn-ea"/>
                <a:ea typeface="+mn-ea"/>
              </a:rPr>
              <a:t>(</a:t>
            </a:r>
            <a:r>
              <a:rPr lang="ko-KR" altLang="zh-CN" sz="2000" i="1" dirty="0" smtClean="0">
                <a:latin typeface="+mn-ea"/>
                <a:ea typeface="+mn-ea"/>
              </a:rPr>
              <a:t>连句题</a:t>
            </a:r>
            <a:r>
              <a:rPr lang="en-US" altLang="zh-CN" sz="2000" i="1" dirty="0" smtClean="0">
                <a:latin typeface="+mn-ea"/>
                <a:ea typeface="+mn-ea"/>
              </a:rPr>
              <a:t>)  </a:t>
            </a:r>
            <a:endParaRPr lang="zh-CN" altLang="zh-CN" sz="2000" dirty="0" smtClean="0">
              <a:latin typeface="+mn-ea"/>
              <a:ea typeface="+mn-ea"/>
            </a:endParaRPr>
          </a:p>
          <a:p>
            <a:pPr eaLnBrk="0" latinLnBrk="1"/>
            <a:r>
              <a:rPr lang="ko-KR" altLang="zh-CN" sz="2000" dirty="0" smtClean="0">
                <a:latin typeface="+mn-ea"/>
                <a:ea typeface="+mn-ea"/>
              </a:rPr>
              <a:t>집에서 나가려고 했습니다</a:t>
            </a:r>
            <a:r>
              <a:rPr lang="en-US" altLang="zh-CN" sz="2000" dirty="0" smtClean="0">
                <a:latin typeface="+mn-ea"/>
                <a:ea typeface="+mn-ea"/>
              </a:rPr>
              <a:t>. / </a:t>
            </a:r>
            <a:r>
              <a:rPr lang="ko-KR" altLang="zh-CN" sz="2000" dirty="0" smtClean="0">
                <a:latin typeface="+mn-ea"/>
                <a:ea typeface="+mn-ea"/>
              </a:rPr>
              <a:t>그때 친구가 왔습니다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  <a:endParaRPr lang="zh-CN" altLang="zh-CN" sz="2000" dirty="0" smtClean="0">
              <a:latin typeface="+mn-ea"/>
              <a:ea typeface="+mn-ea"/>
            </a:endParaRPr>
          </a:p>
          <a:p>
            <a:pPr lvl="0" eaLnBrk="0" latinLnBrk="1"/>
            <a:r>
              <a:rPr lang="ko-KR" altLang="zh-CN" sz="2000" dirty="0" smtClean="0">
                <a:latin typeface="+mn-ea"/>
                <a:ea typeface="+mn-ea"/>
              </a:rPr>
              <a:t>집에서 나가려면 친구가 왔습니다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  <a:endParaRPr lang="zh-CN" altLang="zh-CN" sz="2000" dirty="0" smtClean="0">
              <a:latin typeface="+mn-ea"/>
              <a:ea typeface="+mn-ea"/>
            </a:endParaRPr>
          </a:p>
          <a:p>
            <a:pPr lvl="0" eaLnBrk="0" latinLnBrk="1"/>
            <a:r>
              <a:rPr lang="ko-KR" altLang="zh-CN" sz="2000" dirty="0" smtClean="0">
                <a:latin typeface="+mn-ea"/>
                <a:ea typeface="+mn-ea"/>
              </a:rPr>
              <a:t>집에서 나갔는데 친구가 왔습니다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  <a:endParaRPr lang="zh-CN" altLang="zh-CN" sz="2000" dirty="0" smtClean="0">
              <a:latin typeface="+mn-ea"/>
              <a:ea typeface="+mn-ea"/>
            </a:endParaRPr>
          </a:p>
          <a:p>
            <a:pPr lvl="0" eaLnBrk="0" latinLnBrk="1"/>
            <a:r>
              <a:rPr lang="ko-KR" altLang="zh-CN" sz="2000" b="1" dirty="0" smtClean="0">
                <a:latin typeface="+mn-ea"/>
                <a:ea typeface="+mn-ea"/>
              </a:rPr>
              <a:t>집에서 나가려고 할 때 친구가 왔습니다</a:t>
            </a:r>
            <a:r>
              <a:rPr lang="en-US" altLang="zh-CN" sz="2000" b="1" dirty="0" smtClean="0">
                <a:latin typeface="+mn-ea"/>
                <a:ea typeface="+mn-ea"/>
              </a:rPr>
              <a:t>.</a:t>
            </a:r>
            <a:endParaRPr lang="zh-CN" altLang="zh-CN" sz="2000" dirty="0" smtClean="0">
              <a:latin typeface="+mn-ea"/>
              <a:ea typeface="+mn-ea"/>
            </a:endParaRPr>
          </a:p>
          <a:p>
            <a:pPr lvl="0" eaLnBrk="0" latinLnBrk="1"/>
            <a:r>
              <a:rPr lang="ko-KR" altLang="zh-CN" sz="2000" dirty="0" smtClean="0">
                <a:latin typeface="+mn-ea"/>
                <a:ea typeface="+mn-ea"/>
              </a:rPr>
              <a:t>집에서 나가려고 했기 때문에 친구가 왔습니다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  <a:endParaRPr lang="zh-CN" altLang="zh-CN" sz="2000" dirty="0" smtClean="0">
              <a:latin typeface="+mn-ea"/>
              <a:ea typeface="+mn-ea"/>
            </a:endParaRPr>
          </a:p>
          <a:p>
            <a:pPr lvl="0" eaLnBrk="0" hangingPunct="0"/>
            <a:endParaRPr lang="zh-CN" altLang="en-US" sz="2000" dirty="0" smtClean="0"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0040" y="3645024"/>
            <a:ext cx="8676456" cy="31700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latinLnBrk="1"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lang="ko-KR" altLang="en-US" sz="2000" b="1" dirty="0" smtClean="0">
                <a:latin typeface="+mn-ea"/>
                <a:ea typeface="+mn-ea"/>
                <a:cs typeface="Batang" pitchFamily="18" charset="-127"/>
              </a:rPr>
              <a:t>辨析</a:t>
            </a:r>
            <a:r>
              <a:rPr lang="en-US" altLang="ko-KR" sz="2000" b="1" dirty="0" smtClean="0">
                <a:latin typeface="+mn-ea"/>
                <a:ea typeface="+mn-ea"/>
                <a:cs typeface="Batang" pitchFamily="18" charset="-127"/>
              </a:rPr>
              <a:t>:</a:t>
            </a:r>
            <a:r>
              <a:rPr lang="en-US" altLang="ko-KR" sz="2000" b="1" dirty="0" smtClean="0">
                <a:latin typeface="+mn-ea"/>
                <a:ea typeface="+mn-ea"/>
                <a:cs typeface="Times New Roman" pitchFamily="18" charset="0"/>
              </a:rPr>
              <a:t>-</a:t>
            </a:r>
            <a:r>
              <a:rPr lang="ko-KR" altLang="en-US" sz="2000" b="1" dirty="0" smtClean="0">
                <a:latin typeface="+mn-ea"/>
                <a:ea typeface="+mn-ea"/>
                <a:cs typeface="Times New Roman" pitchFamily="18" charset="0"/>
              </a:rPr>
              <a:t>ㄹ</a:t>
            </a:r>
            <a:r>
              <a:rPr lang="en-US" altLang="ko-KR" sz="2000" b="1" dirty="0" smtClean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ko-KR" altLang="en-US" sz="2000" b="1" dirty="0" smtClean="0">
                <a:latin typeface="+mn-ea"/>
                <a:ea typeface="+mn-ea"/>
                <a:cs typeface="Times New Roman" pitchFamily="18" charset="0"/>
              </a:rPr>
              <a:t>을</a:t>
            </a:r>
            <a:r>
              <a:rPr lang="en-US" altLang="ko-KR" sz="2000" b="1" dirty="0" smtClean="0"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ko-KR" altLang="en-US" sz="2000" b="1" dirty="0" smtClean="0">
                <a:latin typeface="+mn-ea"/>
                <a:ea typeface="+mn-ea"/>
                <a:cs typeface="Times New Roman" pitchFamily="18" charset="0"/>
              </a:rPr>
              <a:t>때</a:t>
            </a:r>
            <a:r>
              <a:rPr lang="en-US" altLang="ko-KR" sz="2000" b="1" dirty="0" smtClean="0">
                <a:latin typeface="+mn-ea"/>
                <a:ea typeface="+mn-ea"/>
                <a:cs typeface="Times New Roman" pitchFamily="18" charset="0"/>
              </a:rPr>
              <a:t>, -</a:t>
            </a:r>
            <a:r>
              <a:rPr lang="ko-KR" altLang="en-US" sz="2000" b="1" dirty="0" smtClean="0">
                <a:latin typeface="+mn-ea"/>
                <a:ea typeface="+mn-ea"/>
                <a:cs typeface="Times New Roman" pitchFamily="18" charset="0"/>
              </a:rPr>
              <a:t>ㄹ</a:t>
            </a:r>
            <a:r>
              <a:rPr lang="en-US" altLang="ko-KR" sz="2000" b="1" dirty="0" smtClean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ko-KR" altLang="en-US" sz="2000" b="1" dirty="0" smtClean="0">
                <a:latin typeface="+mn-ea"/>
                <a:ea typeface="+mn-ea"/>
                <a:cs typeface="Times New Roman" pitchFamily="18" charset="0"/>
              </a:rPr>
              <a:t>을</a:t>
            </a:r>
            <a:r>
              <a:rPr lang="en-US" altLang="ko-KR" sz="2000" b="1" dirty="0" smtClean="0"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ko-KR" altLang="en-US" sz="2000" b="1" dirty="0" smtClean="0">
                <a:latin typeface="+mn-ea"/>
                <a:ea typeface="+mn-ea"/>
                <a:cs typeface="Times New Roman" pitchFamily="18" charset="0"/>
              </a:rPr>
              <a:t>경우</a:t>
            </a:r>
            <a:endParaRPr lang="zh-CN" altLang="en-US" sz="2000" dirty="0" smtClean="0">
              <a:latin typeface="+mn-ea"/>
              <a:ea typeface="+mn-ea"/>
              <a:cs typeface="宋体" pitchFamily="2" charset="-122"/>
            </a:endParaRPr>
          </a:p>
          <a:p>
            <a:pPr lvl="0" eaLnBrk="0" latinLnBrk="1"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1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） “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-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ㄹ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을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때”大部分情况下表示某个具体的时间，相当于汉语的“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……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的时候”。而“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-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ㄹ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을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경우”表示某种假设的情况或状况，相当于汉语的“在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……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情况下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……”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、“如果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……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的话”。此时不能互换。请比较：</a:t>
            </a:r>
            <a:endParaRPr lang="zh-CN" altLang="en-US" sz="2000" dirty="0" smtClean="0">
              <a:latin typeface="+mn-ea"/>
              <a:ea typeface="+mn-ea"/>
              <a:cs typeface="宋体" pitchFamily="2" charset="-122"/>
            </a:endParaRPr>
          </a:p>
          <a:p>
            <a:pPr lvl="0" eaLnBrk="0" latinLnBrk="1"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책을 읽을 때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(O)/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읽을 경우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(X)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친구가 왔어요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.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我在看书的时候朋友来了。</a:t>
            </a:r>
            <a:endParaRPr lang="zh-CN" altLang="en-US" sz="2000" dirty="0" smtClean="0">
              <a:latin typeface="+mn-ea"/>
              <a:ea typeface="+mn-ea"/>
              <a:cs typeface="宋体" pitchFamily="2" charset="-122"/>
            </a:endParaRPr>
          </a:p>
          <a:p>
            <a:pPr lvl="0" eaLnBrk="0" latinLnBrk="1"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2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）有时候“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-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ㄹ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을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때”也可以表示某种假设的情况，这时可以与“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-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ㄹ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을</a:t>
            </a:r>
            <a:r>
              <a:rPr lang="en-US" altLang="ko-KR" sz="2000" dirty="0" smtClean="0"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ko-KR" altLang="en-US" sz="2000" dirty="0" smtClean="0">
                <a:latin typeface="+mn-ea"/>
                <a:ea typeface="+mn-ea"/>
                <a:cs typeface="Times New Roman" pitchFamily="18" charset="0"/>
              </a:rPr>
              <a:t>경우”互换。</a:t>
            </a:r>
            <a:endParaRPr lang="zh-CN" altLang="en-US" sz="2000" dirty="0" smtClean="0">
              <a:latin typeface="+mn-ea"/>
              <a:ea typeface="+mn-ea"/>
              <a:cs typeface="宋体" pitchFamily="2" charset="-122"/>
            </a:endParaRPr>
          </a:p>
          <a:p>
            <a:pPr lvl="0" eaLnBrk="0" latinLnBrk="1"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lang="ko-KR" altLang="en-US" sz="2000" dirty="0" smtClean="0">
                <a:solidFill>
                  <a:srgbClr val="000000"/>
                </a:solidFill>
                <a:latin typeface="+mn-ea"/>
                <a:ea typeface="+mn-ea"/>
                <a:cs typeface="TT877C195EtCID-WinCharSetFFFF-H"/>
              </a:rPr>
              <a:t>문제가 생길 때</a:t>
            </a:r>
            <a:r>
              <a:rPr lang="en-US" altLang="ko-KR" sz="2000" dirty="0" smtClean="0">
                <a:solidFill>
                  <a:srgbClr val="000000"/>
                </a:solidFill>
                <a:latin typeface="+mn-ea"/>
                <a:ea typeface="+mn-ea"/>
                <a:cs typeface="TT877C195EtCID-WinCharSetFFFF-H"/>
              </a:rPr>
              <a:t>(O)/</a:t>
            </a:r>
            <a:r>
              <a:rPr lang="ko-KR" altLang="en-US" sz="2000" dirty="0" smtClean="0">
                <a:solidFill>
                  <a:srgbClr val="000000"/>
                </a:solidFill>
                <a:latin typeface="+mn-ea"/>
                <a:ea typeface="+mn-ea"/>
                <a:cs typeface="TT877C195EtCID-WinCharSetFFFF-H"/>
              </a:rPr>
              <a:t>생길 경우</a:t>
            </a:r>
            <a:r>
              <a:rPr lang="en-US" altLang="ko-KR" sz="2000" dirty="0" smtClean="0">
                <a:solidFill>
                  <a:srgbClr val="000000"/>
                </a:solidFill>
                <a:latin typeface="+mn-ea"/>
                <a:ea typeface="+mn-ea"/>
                <a:cs typeface="TT877C195EtCID-WinCharSetFFFF-H"/>
              </a:rPr>
              <a:t>(O) </a:t>
            </a:r>
            <a:r>
              <a:rPr lang="ko-KR" altLang="en-US" sz="2000" dirty="0" smtClean="0">
                <a:solidFill>
                  <a:srgbClr val="000000"/>
                </a:solidFill>
                <a:latin typeface="+mn-ea"/>
                <a:ea typeface="+mn-ea"/>
                <a:cs typeface="TT877C195EtCID-WinCharSetFFFF-H"/>
              </a:rPr>
              <a:t>어떻게 하면 되지요</a:t>
            </a:r>
            <a:r>
              <a:rPr lang="en-US" altLang="ko-KR" sz="2000" dirty="0" smtClean="0">
                <a:solidFill>
                  <a:srgbClr val="000000"/>
                </a:solidFill>
                <a:latin typeface="+mn-ea"/>
                <a:ea typeface="+mn-ea"/>
                <a:cs typeface="TT877C195EtCID-WinCharSetFFFF-H"/>
              </a:rPr>
              <a:t>? </a:t>
            </a:r>
            <a:r>
              <a:rPr lang="ko-KR" altLang="en-US" sz="2000" dirty="0" smtClean="0">
                <a:solidFill>
                  <a:srgbClr val="000000"/>
                </a:solidFill>
                <a:latin typeface="+mn-ea"/>
                <a:ea typeface="+mn-ea"/>
                <a:cs typeface="TT877C195EtCID-WinCharSetFFFF-H"/>
              </a:rPr>
              <a:t>如果出现问题该怎么办好呢？</a:t>
            </a:r>
            <a:endParaRPr lang="zh-CN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86474" y="2831445"/>
            <a:ext cx="8757526" cy="3477875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kumimoji="0" 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真题搜索</a:t>
            </a: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 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 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(2005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년 제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9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 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3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급 쓰기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)(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连句题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이 음악을 듣다 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/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항상 고향 생각을 하다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①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이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음악을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듣고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해서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항상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고향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생각을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해요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.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②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이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음악을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들을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테니까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항상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고향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생각을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했어요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.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③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이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음악을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들을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때마다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항상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고향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생각을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해요</a:t>
            </a: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.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④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이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음악을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듣는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데다가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항상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고향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생각을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Batang" pitchFamily="18" charset="-127"/>
              </a:rPr>
              <a:t>했어요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.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endParaRPr kumimoji="0" lang="en-US" altLang="ko-KR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  <a:cs typeface="Batang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（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2000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년 제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4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 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3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급）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(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选择近义项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) 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유리창을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닦기만</a:t>
            </a:r>
            <a:r>
              <a:rPr kumimoji="0" lang="ko-KR" altLang="en-US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하면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비가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와서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속상하다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.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①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닦자마자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  ②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닦을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만하면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   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③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닦을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때마다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  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④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닦으면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닦을수록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3086100" algn="l"/>
                <a:tab pos="3200400" algn="l"/>
                <a:tab pos="3886200" algn="l"/>
                <a:tab pos="4914900" algn="l"/>
              </a:tabLst>
            </a:pPr>
            <a:endParaRPr kumimoji="0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260648"/>
            <a:ext cx="88201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+mn-ea"/>
                <a:ea typeface="+mn-ea"/>
              </a:rPr>
              <a:t>[</a:t>
            </a:r>
            <a:r>
              <a:rPr lang="ko-KR" altLang="zh-CN" sz="2000" dirty="0" smtClean="0">
                <a:latin typeface="+mn-ea"/>
                <a:ea typeface="+mn-ea"/>
              </a:rPr>
              <a:t>惯用型</a:t>
            </a:r>
            <a:r>
              <a:rPr lang="en-US" altLang="zh-CN" sz="2000" dirty="0" smtClean="0">
                <a:latin typeface="+mn-ea"/>
                <a:ea typeface="+mn-ea"/>
              </a:rPr>
              <a:t>]</a:t>
            </a:r>
            <a:r>
              <a:rPr lang="en-US" altLang="zh-CN" sz="2000" b="1" dirty="0" smtClean="0">
                <a:latin typeface="+mn-ea"/>
                <a:ea typeface="+mn-ea"/>
              </a:rPr>
              <a:t>-</a:t>
            </a:r>
            <a:r>
              <a:rPr lang="ko-KR" altLang="zh-CN" sz="2000" b="1" dirty="0" smtClean="0">
                <a:latin typeface="+mn-ea"/>
                <a:ea typeface="+mn-ea"/>
              </a:rPr>
              <a:t>ㄹ</a:t>
            </a:r>
            <a:r>
              <a:rPr lang="en-US" altLang="zh-CN" sz="2000" b="1" dirty="0" smtClean="0">
                <a:latin typeface="+mn-ea"/>
                <a:ea typeface="+mn-ea"/>
              </a:rPr>
              <a:t>(</a:t>
            </a:r>
            <a:r>
              <a:rPr lang="ko-KR" altLang="zh-CN" sz="2000" b="1" dirty="0" smtClean="0">
                <a:latin typeface="+mn-ea"/>
                <a:ea typeface="+mn-ea"/>
              </a:rPr>
              <a:t>을</a:t>
            </a:r>
            <a:r>
              <a:rPr lang="en-US" altLang="zh-CN" sz="2000" b="1" dirty="0" smtClean="0">
                <a:latin typeface="+mn-ea"/>
                <a:ea typeface="+mn-ea"/>
              </a:rPr>
              <a:t>) </a:t>
            </a:r>
            <a:r>
              <a:rPr lang="ko-KR" altLang="zh-CN" sz="2000" b="1" dirty="0" smtClean="0">
                <a:latin typeface="+mn-ea"/>
                <a:ea typeface="+mn-ea"/>
              </a:rPr>
              <a:t>때마다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r>
              <a:rPr lang="zh-CN" altLang="en-US" sz="2000" dirty="0" smtClean="0"/>
              <a:t>由</a:t>
            </a:r>
            <a:r>
              <a:rPr lang="ko-KR" altLang="zh-CN" sz="2000" dirty="0" smtClean="0"/>
              <a:t>惯用型“</a:t>
            </a:r>
            <a:r>
              <a:rPr lang="en-US" altLang="zh-CN" sz="2000" dirty="0" smtClean="0"/>
              <a:t>-</a:t>
            </a:r>
            <a:r>
              <a:rPr lang="ko-KR" altLang="zh-CN" sz="2000" dirty="0" smtClean="0"/>
              <a:t>ㄹ</a:t>
            </a:r>
            <a:r>
              <a:rPr lang="en-US" altLang="zh-CN" sz="2000" dirty="0" smtClean="0"/>
              <a:t>(</a:t>
            </a:r>
            <a:r>
              <a:rPr lang="ko-KR" altLang="zh-CN" sz="2000" dirty="0" smtClean="0"/>
              <a:t>을</a:t>
            </a:r>
            <a:r>
              <a:rPr lang="en-US" altLang="zh-CN" sz="2000" dirty="0" smtClean="0"/>
              <a:t>) </a:t>
            </a:r>
            <a:r>
              <a:rPr lang="ko-KR" altLang="zh-CN" sz="2000" dirty="0" smtClean="0"/>
              <a:t>때”与添意助词“</a:t>
            </a:r>
            <a:r>
              <a:rPr lang="en-US" altLang="zh-CN" sz="2000" dirty="0" smtClean="0"/>
              <a:t>-</a:t>
            </a:r>
            <a:r>
              <a:rPr lang="ko-KR" altLang="zh-CN" sz="2000" dirty="0" smtClean="0"/>
              <a:t>마다”组合而成，用于谓词词干后，表示“每当……的时候”</a:t>
            </a:r>
            <a:r>
              <a:rPr lang="zh-CN" altLang="en-US" sz="2000" dirty="0" smtClean="0"/>
              <a:t>。</a:t>
            </a:r>
            <a:endParaRPr lang="en-US" altLang="ko-KR" sz="2000" dirty="0" smtClean="0"/>
          </a:p>
          <a:p>
            <a:r>
              <a:rPr lang="ko-KR" altLang="zh-CN" sz="2000" dirty="0" smtClean="0"/>
              <a:t>비가 올 때마다 기분이 좋다</a:t>
            </a:r>
            <a:r>
              <a:rPr lang="en-US" altLang="zh-CN" sz="2000" dirty="0" smtClean="0"/>
              <a:t>. </a:t>
            </a:r>
            <a:r>
              <a:rPr lang="ko-KR" altLang="zh-CN" sz="2000" dirty="0" smtClean="0"/>
              <a:t>每当下雨的时候心情就很好。</a:t>
            </a:r>
            <a:endParaRPr lang="en-US" altLang="ko-KR" sz="2000" dirty="0" smtClean="0"/>
          </a:p>
          <a:p>
            <a:r>
              <a:rPr lang="ko-KR" altLang="en-US" sz="2000" dirty="0" smtClean="0">
                <a:latin typeface="+mn-ea"/>
                <a:ea typeface="+mn-ea"/>
              </a:rPr>
              <a:t>시간이 날 때마다 소영이네 집에 놀러 가요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一有时间就去小颖家玩。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ko-KR" altLang="en-US" sz="2000" dirty="0" smtClean="0">
                <a:latin typeface="+mn-ea"/>
                <a:ea typeface="+mn-ea"/>
              </a:rPr>
              <a:t>그 사람은 이야기를 시작할 때마다 기침을 하는 버릇이 있다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r>
              <a:rPr lang="ko-KR" altLang="zh-CN" sz="2000" dirty="0" smtClean="0"/>
              <a:t>동전이 생길 때마다 저금통에 넣었다</a:t>
            </a:r>
            <a:r>
              <a:rPr lang="en-US" altLang="ko-KR" sz="2000" smtClean="0"/>
              <a:t>.</a:t>
            </a:r>
            <a:endParaRPr lang="en-US" altLang="ko-KR" sz="2000" dirty="0" smtClean="0">
              <a:latin typeface="+mn-ea"/>
              <a:ea typeface="+mn-ea"/>
            </a:endParaRPr>
          </a:p>
          <a:p>
            <a:endParaRPr lang="zh-CN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416858"/>
            <a:ext cx="8820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latin typeface="+mn-ea"/>
                <a:ea typeface="+mn-ea"/>
              </a:rPr>
              <a:t>-</a:t>
            </a:r>
            <a:r>
              <a:rPr lang="ko-KR" altLang="zh-CN" sz="2000" b="1" dirty="0" smtClean="0">
                <a:latin typeface="+mn-ea"/>
                <a:ea typeface="+mn-ea"/>
              </a:rPr>
              <a:t>에서 </a:t>
            </a:r>
            <a:r>
              <a:rPr lang="en-US" altLang="zh-CN" sz="2000" b="1" dirty="0" smtClean="0">
                <a:latin typeface="+mn-ea"/>
                <a:ea typeface="+mn-ea"/>
              </a:rPr>
              <a:t>(</a:t>
            </a:r>
            <a:r>
              <a:rPr lang="ko-KR" altLang="zh-CN" sz="2000" b="1" dirty="0" smtClean="0">
                <a:latin typeface="+mn-ea"/>
                <a:ea typeface="+mn-ea"/>
              </a:rPr>
              <a:t>格助词</a:t>
            </a:r>
            <a:r>
              <a:rPr lang="en-US" altLang="zh-CN" sz="2000" b="1" dirty="0" smtClean="0">
                <a:latin typeface="+mn-ea"/>
                <a:ea typeface="+mn-ea"/>
              </a:rPr>
              <a:t>)</a:t>
            </a:r>
            <a:r>
              <a:rPr lang="ko-KR" altLang="zh-CN" sz="2000" b="1" dirty="0" smtClean="0">
                <a:latin typeface="+mn-ea"/>
                <a:ea typeface="+mn-ea"/>
              </a:rPr>
              <a:t>（</a:t>
            </a:r>
            <a:r>
              <a:rPr lang="en-US" altLang="zh-CN" sz="2000" b="1" dirty="0" smtClean="0">
                <a:latin typeface="+mn-ea"/>
                <a:ea typeface="+mn-ea"/>
              </a:rPr>
              <a:t>5</a:t>
            </a:r>
            <a:r>
              <a:rPr lang="ko-KR" altLang="zh-CN" sz="2000" b="1" dirty="0" smtClean="0">
                <a:latin typeface="+mn-ea"/>
                <a:ea typeface="+mn-ea"/>
              </a:rPr>
              <a:t>）</a:t>
            </a:r>
            <a:endParaRPr lang="zh-CN" altLang="zh-CN" sz="2000" dirty="0" smtClean="0">
              <a:latin typeface="+mn-ea"/>
              <a:ea typeface="+mn-ea"/>
            </a:endParaRPr>
          </a:p>
          <a:p>
            <a:r>
              <a:rPr lang="ko-KR" altLang="zh-CN" sz="2000" dirty="0" smtClean="0">
                <a:latin typeface="+mn-ea"/>
                <a:ea typeface="+mn-ea"/>
              </a:rPr>
              <a:t>表示行动出于某种动机。 </a:t>
            </a:r>
            <a:r>
              <a:rPr lang="zh-CN" altLang="en-US" sz="2000" dirty="0" smtClean="0">
                <a:latin typeface="+mn-ea"/>
                <a:ea typeface="+mn-ea"/>
              </a:rPr>
              <a:t>相当于汉语的“出于</a:t>
            </a:r>
            <a:r>
              <a:rPr lang="en-US" altLang="zh-CN" sz="2000" dirty="0" smtClean="0">
                <a:latin typeface="+mn-ea"/>
                <a:ea typeface="+mn-ea"/>
              </a:rPr>
              <a:t>……</a:t>
            </a:r>
            <a:r>
              <a:rPr lang="zh-CN" altLang="en-US" sz="2000" dirty="0" smtClean="0">
                <a:latin typeface="+mn-ea"/>
                <a:ea typeface="+mn-ea"/>
              </a:rPr>
              <a:t>”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520" y="1340768"/>
            <a:ext cx="3816474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000" dirty="0" smtClean="0"/>
              <a:t>1.</a:t>
            </a:r>
            <a:r>
              <a:rPr lang="zh-CN" altLang="en-US" sz="2000" dirty="0" smtClean="0"/>
              <a:t>出于感激之心，向顾客送赠品</a:t>
            </a:r>
            <a:r>
              <a:rPr lang="en-US" altLang="zh-CN" sz="2000" dirty="0" smtClean="0"/>
              <a:t>(</a:t>
            </a:r>
            <a:r>
              <a:rPr lang="ko-KR" altLang="en-US" sz="2000" dirty="0" smtClean="0"/>
              <a:t>사은품</a:t>
            </a:r>
            <a:r>
              <a:rPr lang="en-US" altLang="zh-CN" sz="2000" dirty="0" smtClean="0"/>
              <a:t>)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en-US" altLang="zh-CN" sz="2000" dirty="0" smtClean="0"/>
              <a:t>2.</a:t>
            </a:r>
            <a:r>
              <a:rPr lang="zh-CN" altLang="en-US" sz="2000" dirty="0" smtClean="0"/>
              <a:t>出于想和解的心，和他见面了</a:t>
            </a:r>
            <a:r>
              <a:rPr lang="en-US" altLang="zh-CN" sz="2000" dirty="0" smtClean="0"/>
              <a:t>(</a:t>
            </a:r>
            <a:r>
              <a:rPr lang="ko-KR" altLang="en-US" sz="2000" dirty="0" smtClean="0"/>
              <a:t>화해하다</a:t>
            </a:r>
            <a:r>
              <a:rPr lang="en-US" altLang="zh-CN" sz="2000" dirty="0" smtClean="0"/>
              <a:t>)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en-US" altLang="zh-CN" sz="2000" dirty="0" smtClean="0"/>
              <a:t>3.</a:t>
            </a:r>
            <a:r>
              <a:rPr lang="zh-CN" altLang="en-US" sz="2000" dirty="0" smtClean="0"/>
              <a:t>出于赞成的意思，在纸上签上了名字。</a:t>
            </a:r>
            <a:endParaRPr lang="en-US" altLang="ko-KR" sz="2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067944" y="1294309"/>
            <a:ext cx="5292725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/>
              <a:t>손님들에게 고마운 마음에서 사은품을 드린다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/>
              <a:t>화해하고 싶은 마음에서 그를 만났다</a:t>
            </a:r>
            <a:r>
              <a:rPr lang="en-US" altLang="zh-CN" sz="2000" dirty="0" smtClean="0"/>
              <a:t>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찬성하는 의미에서</a:t>
            </a:r>
            <a:r>
              <a:rPr lang="en-US" altLang="ko-KR" sz="2000" dirty="0" smtClean="0">
                <a:latin typeface="+mn-ea"/>
                <a:ea typeface="+mn-ea"/>
              </a:rPr>
              <a:t>/</a:t>
            </a:r>
            <a:r>
              <a:rPr lang="ko-KR" altLang="en-US" sz="2000" dirty="0" smtClean="0">
                <a:latin typeface="+mn-ea"/>
                <a:ea typeface="+mn-ea"/>
              </a:rPr>
              <a:t>뜻에서 종이에 이름을 사인했다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416858"/>
            <a:ext cx="8820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b="1" dirty="0" smtClean="0">
                <a:latin typeface="+mn-ea"/>
                <a:ea typeface="+mn-ea"/>
              </a:rPr>
              <a:t>–</a:t>
            </a:r>
            <a:r>
              <a:rPr lang="ko-KR" altLang="zh-CN" sz="2000" b="1" dirty="0" smtClean="0">
                <a:latin typeface="+mn-ea"/>
                <a:ea typeface="+mn-ea"/>
              </a:rPr>
              <a:t>아도</a:t>
            </a:r>
            <a:r>
              <a:rPr lang="en-US" altLang="zh-CN" sz="2000" b="1" dirty="0" smtClean="0">
                <a:latin typeface="+mn-ea"/>
                <a:ea typeface="+mn-ea"/>
              </a:rPr>
              <a:t>/-</a:t>
            </a:r>
            <a:r>
              <a:rPr lang="ko-KR" altLang="zh-CN" sz="2000" b="1" dirty="0" smtClean="0">
                <a:latin typeface="+mn-ea"/>
                <a:ea typeface="+mn-ea"/>
              </a:rPr>
              <a:t>어도</a:t>
            </a:r>
            <a:r>
              <a:rPr lang="en-US" altLang="zh-CN" sz="2000" b="1" dirty="0" smtClean="0">
                <a:latin typeface="+mn-ea"/>
                <a:ea typeface="+mn-ea"/>
              </a:rPr>
              <a:t>/-</a:t>
            </a:r>
            <a:r>
              <a:rPr lang="ko-KR" altLang="zh-CN" sz="2000" b="1" dirty="0" smtClean="0">
                <a:latin typeface="+mn-ea"/>
                <a:ea typeface="+mn-ea"/>
              </a:rPr>
              <a:t>여도 </a:t>
            </a:r>
            <a:r>
              <a:rPr lang="en-US" altLang="zh-CN" sz="2000" b="1" dirty="0" smtClean="0">
                <a:latin typeface="+mn-ea"/>
                <a:ea typeface="+mn-ea"/>
              </a:rPr>
              <a:t>(</a:t>
            </a:r>
            <a:r>
              <a:rPr lang="ko-KR" altLang="zh-CN" sz="2000" b="1" dirty="0" smtClean="0">
                <a:latin typeface="+mn-ea"/>
                <a:ea typeface="+mn-ea"/>
              </a:rPr>
              <a:t>连接词尾</a:t>
            </a:r>
            <a:r>
              <a:rPr lang="en-US" altLang="zh-CN" sz="2000" b="1" dirty="0" smtClean="0">
                <a:latin typeface="+mn-ea"/>
                <a:ea typeface="+mn-ea"/>
              </a:rPr>
              <a:t>)</a:t>
            </a:r>
            <a:r>
              <a:rPr lang="ko-KR" altLang="zh-CN" sz="2000" b="1" dirty="0" smtClean="0">
                <a:latin typeface="+mn-ea"/>
                <a:ea typeface="+mn-ea"/>
              </a:rPr>
              <a:t>（</a:t>
            </a:r>
            <a:r>
              <a:rPr lang="en-US" altLang="zh-CN" sz="2000" b="1" dirty="0" smtClean="0">
                <a:latin typeface="+mn-ea"/>
                <a:ea typeface="+mn-ea"/>
              </a:rPr>
              <a:t>2</a:t>
            </a:r>
            <a:r>
              <a:rPr lang="ko-KR" altLang="zh-CN" sz="2000" b="1" dirty="0" smtClean="0">
                <a:latin typeface="+mn-ea"/>
                <a:ea typeface="+mn-ea"/>
              </a:rPr>
              <a:t>）</a:t>
            </a:r>
            <a:endParaRPr lang="zh-CN" altLang="zh-CN" sz="2000" dirty="0" smtClean="0">
              <a:latin typeface="+mn-ea"/>
              <a:ea typeface="+mn-ea"/>
            </a:endParaRPr>
          </a:p>
          <a:p>
            <a:r>
              <a:rPr lang="ko-KR" altLang="zh-CN" sz="2000" dirty="0" smtClean="0">
                <a:latin typeface="+mn-ea"/>
                <a:ea typeface="+mn-ea"/>
              </a:rPr>
              <a:t>用于谓词词干之后，表示并列的两种行动、状态虽互不相同，但其结果一样</a:t>
            </a:r>
            <a:r>
              <a:rPr lang="en-US" altLang="zh-CN" sz="2000" dirty="0" smtClean="0">
                <a:latin typeface="+mn-ea"/>
                <a:ea typeface="+mn-ea"/>
              </a:rPr>
              <a:t>, </a:t>
            </a:r>
            <a:r>
              <a:rPr lang="ko-KR" altLang="zh-CN" sz="2000" dirty="0" smtClean="0">
                <a:latin typeface="+mn-ea"/>
                <a:ea typeface="+mn-ea"/>
              </a:rPr>
              <a:t>这时“</a:t>
            </a:r>
            <a:r>
              <a:rPr lang="en-US" altLang="zh-CN" sz="2000" dirty="0" smtClean="0">
                <a:latin typeface="+mn-ea"/>
                <a:ea typeface="+mn-ea"/>
              </a:rPr>
              <a:t>-</a:t>
            </a:r>
            <a:r>
              <a:rPr lang="ko-KR" altLang="zh-CN" sz="2000" dirty="0" smtClean="0">
                <a:latin typeface="+mn-ea"/>
                <a:ea typeface="+mn-ea"/>
              </a:rPr>
              <a:t>아도</a:t>
            </a:r>
            <a:r>
              <a:rPr lang="en-US" altLang="zh-CN" sz="2000" dirty="0" smtClean="0">
                <a:latin typeface="+mn-ea"/>
                <a:ea typeface="+mn-ea"/>
              </a:rPr>
              <a:t>/-</a:t>
            </a:r>
            <a:r>
              <a:rPr lang="ko-KR" altLang="zh-CN" sz="2000" dirty="0" smtClean="0">
                <a:latin typeface="+mn-ea"/>
                <a:ea typeface="+mn-ea"/>
              </a:rPr>
              <a:t>어도</a:t>
            </a:r>
            <a:r>
              <a:rPr lang="en-US" altLang="zh-CN" sz="2000" dirty="0" smtClean="0">
                <a:latin typeface="+mn-ea"/>
                <a:ea typeface="+mn-ea"/>
              </a:rPr>
              <a:t>/-</a:t>
            </a:r>
            <a:r>
              <a:rPr lang="ko-KR" altLang="zh-CN" sz="2000" dirty="0" smtClean="0">
                <a:latin typeface="+mn-ea"/>
                <a:ea typeface="+mn-ea"/>
              </a:rPr>
              <a:t>여도</a:t>
            </a:r>
            <a:r>
              <a:rPr lang="en-US" altLang="zh-CN" sz="2000" dirty="0" smtClean="0">
                <a:latin typeface="+mn-ea"/>
                <a:ea typeface="+mn-ea"/>
              </a:rPr>
              <a:t>”</a:t>
            </a:r>
            <a:r>
              <a:rPr lang="ko-KR" altLang="zh-CN" sz="2000" dirty="0" smtClean="0">
                <a:latin typeface="+mn-ea"/>
                <a:ea typeface="+mn-ea"/>
              </a:rPr>
              <a:t>要重复使用。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520" y="1663523"/>
            <a:ext cx="3816474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000" dirty="0" smtClean="0"/>
              <a:t>1.</a:t>
            </a:r>
            <a:r>
              <a:rPr lang="zh-CN" altLang="en-US" sz="2000" dirty="0" smtClean="0"/>
              <a:t>去也好，不去也好。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en-US" altLang="zh-CN" sz="2000" dirty="0" smtClean="0"/>
              <a:t>2.</a:t>
            </a:r>
            <a:r>
              <a:rPr lang="zh-CN" altLang="en-US" sz="2000" dirty="0" smtClean="0"/>
              <a:t>不管睁眼还是闭眼，这样那样的想法很多。</a:t>
            </a:r>
            <a:endParaRPr lang="en-US" altLang="zh-CN" sz="2000" dirty="0" smtClean="0"/>
          </a:p>
          <a:p>
            <a:pPr>
              <a:lnSpc>
                <a:spcPct val="114000"/>
              </a:lnSpc>
            </a:pPr>
            <a:r>
              <a:rPr lang="en-US" altLang="zh-CN" sz="2000" dirty="0" smtClean="0"/>
              <a:t>3.</a:t>
            </a:r>
            <a:r>
              <a:rPr lang="zh-CN" altLang="en-US" sz="2000" dirty="0" smtClean="0"/>
              <a:t>高兴也哭，悲伤也哭。</a:t>
            </a:r>
            <a:endParaRPr lang="en-US" altLang="ko-KR" sz="2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067944" y="1654349"/>
            <a:ext cx="5292725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/>
              <a:t>가도 좋고 안 가도 좋다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/>
              <a:t>눈떠도 눈감아도 이런저런 생각이 많다</a:t>
            </a:r>
            <a:r>
              <a:rPr lang="en-US" altLang="zh-CN" sz="2000" dirty="0" smtClean="0"/>
              <a:t>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기뻐도 울고 슬퍼도 운다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323850" y="476672"/>
            <a:ext cx="8713788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ym typeface="Wingdings" pitchFamily="2" charset="2"/>
              </a:rPr>
              <a:t></a:t>
            </a:r>
            <a:r>
              <a:rPr lang="en-US" altLang="ko-KR" sz="2800" b="1" dirty="0" smtClean="0">
                <a:sym typeface="Wingdings" pitchFamily="2" charset="2"/>
              </a:rPr>
              <a:t>【</a:t>
            </a:r>
            <a:r>
              <a:rPr lang="ko-KR" altLang="en-US" sz="2800" b="1" dirty="0" smtClean="0">
                <a:latin typeface="GungsuhChe" pitchFamily="49" charset="-127"/>
                <a:ea typeface="GungsuhChe" pitchFamily="49" charset="-127"/>
                <a:sym typeface="Wingdings" pitchFamily="2" charset="2"/>
              </a:rPr>
              <a:t>새 단어</a:t>
            </a:r>
            <a:r>
              <a:rPr lang="en-US" altLang="ko-KR" sz="2800" b="1" dirty="0" smtClean="0">
                <a:sym typeface="Wingdings" pitchFamily="2" charset="2"/>
              </a:rPr>
              <a:t>】</a:t>
            </a:r>
            <a:endParaRPr lang="en-US" altLang="ko-KR" sz="2800" b="1" dirty="0">
              <a:sym typeface="Wingdings" pitchFamily="2" charset="2"/>
            </a:endParaRPr>
          </a:p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en-US" sz="2000" b="1" dirty="0" smtClean="0">
                <a:latin typeface="+mn-ea"/>
                <a:ea typeface="+mn-ea"/>
              </a:rPr>
              <a:t>고민</a:t>
            </a:r>
            <a:r>
              <a:rPr lang="en-US" altLang="zh-CN" sz="2000" dirty="0" smtClean="0">
                <a:latin typeface="+mn-ea"/>
                <a:ea typeface="+mn-ea"/>
              </a:rPr>
              <a:t>[</a:t>
            </a:r>
            <a:r>
              <a:rPr lang="ko-KR" altLang="en-US" sz="2000" dirty="0" smtClean="0">
                <a:latin typeface="+mn-ea"/>
                <a:ea typeface="+mn-ea"/>
              </a:rPr>
              <a:t>명</a:t>
            </a:r>
            <a:r>
              <a:rPr lang="en-US" altLang="zh-CN" sz="2000" dirty="0" smtClean="0">
                <a:latin typeface="+mn-ea"/>
                <a:ea typeface="+mn-ea"/>
              </a:rPr>
              <a:t>] </a:t>
            </a:r>
            <a:r>
              <a:rPr lang="ko-KR" altLang="zh-CN" sz="2000" dirty="0" smtClean="0">
                <a:latin typeface="+mn-ea"/>
                <a:ea typeface="+mn-ea"/>
              </a:rPr>
              <a:t>苦闷，苦恼</a:t>
            </a:r>
            <a:endParaRPr lang="zh-CN" altLang="zh-CN" sz="2000" dirty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고민이 많다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很苦恼。</a:t>
            </a:r>
            <a:r>
              <a:rPr lang="en-US" altLang="ko-KR" sz="2000" dirty="0" smtClean="0">
                <a:latin typeface="+mn-ea"/>
                <a:ea typeface="+mn-ea"/>
              </a:rPr>
              <a:t>/</a:t>
            </a:r>
            <a:r>
              <a:rPr lang="ko-KR" altLang="en-US" sz="2000" dirty="0" smtClean="0">
                <a:latin typeface="+mn-ea"/>
                <a:ea typeface="+mn-ea"/>
              </a:rPr>
              <a:t>연애 문제로 고민을 많이 했다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因为恋爱问题很苦恼</a:t>
            </a:r>
            <a:r>
              <a:rPr lang="ko-KR" altLang="zh-CN" sz="2000" dirty="0" smtClean="0">
                <a:latin typeface="+mn-ea"/>
                <a:ea typeface="+mn-ea"/>
              </a:rPr>
              <a:t>。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【</a:t>
            </a:r>
            <a:r>
              <a:rPr lang="ko-KR" altLang="en-US" sz="2000" dirty="0" smtClean="0">
                <a:latin typeface="+mn-ea"/>
                <a:ea typeface="+mn-ea"/>
              </a:rPr>
              <a:t>보충</a:t>
            </a:r>
            <a:r>
              <a:rPr lang="en-US" altLang="zh-CN" sz="2000" dirty="0" smtClean="0">
                <a:latin typeface="+mn-ea"/>
                <a:ea typeface="+mn-ea"/>
              </a:rPr>
              <a:t>】</a:t>
            </a:r>
            <a:r>
              <a:rPr lang="ko-KR" altLang="en-US" sz="2000" b="1" dirty="0" smtClean="0">
                <a:latin typeface="+mn-ea"/>
                <a:ea typeface="+mn-ea"/>
              </a:rPr>
              <a:t>고민하다</a:t>
            </a:r>
            <a:r>
              <a:rPr lang="en-US" altLang="ko-KR" sz="2000" dirty="0" smtClean="0">
                <a:latin typeface="+mn-ea"/>
                <a:ea typeface="+mn-ea"/>
              </a:rPr>
              <a:t>[</a:t>
            </a:r>
            <a:r>
              <a:rPr lang="ko-KR" altLang="en-US" sz="2000" dirty="0" smtClean="0">
                <a:latin typeface="+mn-ea"/>
                <a:ea typeface="+mn-ea"/>
              </a:rPr>
              <a:t>동</a:t>
            </a:r>
            <a:r>
              <a:rPr lang="en-US" altLang="ko-KR" sz="2000" dirty="0" smtClean="0">
                <a:latin typeface="+mn-ea"/>
                <a:ea typeface="+mn-ea"/>
              </a:rPr>
              <a:t>]</a:t>
            </a: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어려운 부탁을 받고 고민하고 있다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r>
              <a:rPr lang="zh-CN" altLang="en-US" sz="2000" dirty="0" smtClean="0">
                <a:latin typeface="+mn-ea"/>
                <a:ea typeface="+mn-ea"/>
              </a:rPr>
              <a:t>别人托的事很难办，我很苦恼。</a:t>
            </a:r>
            <a:r>
              <a:rPr lang="en-US" altLang="ko-KR" sz="2000" dirty="0" smtClean="0">
                <a:latin typeface="+mn-ea"/>
                <a:ea typeface="+mn-ea"/>
              </a:rPr>
              <a:t>/</a:t>
            </a:r>
            <a:r>
              <a:rPr lang="ko-KR" altLang="en-US" sz="2000" dirty="0" smtClean="0">
                <a:latin typeface="+mn-ea"/>
                <a:ea typeface="+mn-ea"/>
              </a:rPr>
              <a:t>갈까 말까 고민하고 있다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正在苦恼去还是不去</a:t>
            </a:r>
            <a:r>
              <a:rPr lang="ko-KR" altLang="zh-CN" sz="2000" dirty="0" smtClean="0">
                <a:latin typeface="+mn-ea"/>
                <a:ea typeface="+mn-ea"/>
              </a:rPr>
              <a:t>。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defRPr/>
            </a:pP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0" y="3027492"/>
            <a:ext cx="4320158" cy="119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1">
              <a:lnSpc>
                <a:spcPct val="125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因为就业问题而苦恼（</a:t>
            </a:r>
            <a:r>
              <a:rPr lang="ko-KR" altLang="en-US" sz="2000" dirty="0" smtClean="0">
                <a:latin typeface="+mn-ea"/>
                <a:ea typeface="+mn-ea"/>
              </a:rPr>
              <a:t>취직 문제</a:t>
            </a:r>
            <a:r>
              <a:rPr lang="zh-CN" altLang="en-US" sz="2000" dirty="0" smtClean="0">
                <a:latin typeface="+mn-ea"/>
                <a:ea typeface="+mn-ea"/>
              </a:rPr>
              <a:t>）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25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没必要因为小失误而苦恼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작은 실수</a:t>
            </a:r>
            <a:r>
              <a:rPr lang="en-US" altLang="zh-CN" sz="2000" dirty="0" smtClean="0">
                <a:latin typeface="+mn-ea"/>
                <a:ea typeface="+mn-ea"/>
              </a:rPr>
              <a:t>)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25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就业还是继续学习，很苦恼。</a:t>
            </a:r>
            <a:endParaRPr lang="zh-CN" altLang="zh-CN" sz="2000" dirty="0">
              <a:latin typeface="+mn-ea"/>
              <a:ea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99992" y="3096250"/>
            <a:ext cx="468052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취직 문제로 많이 고민하고 있다</a:t>
            </a:r>
            <a:r>
              <a:rPr lang="en-US" altLang="zh-CN" sz="2000" dirty="0">
                <a:latin typeface="+mn-ea"/>
                <a:ea typeface="+mn-ea"/>
              </a:rPr>
              <a:t>.</a:t>
            </a:r>
          </a:p>
          <a:p>
            <a:pPr>
              <a:spcBef>
                <a:spcPct val="3000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작은 실수 때문에 고민할 필요가 없다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</a:p>
          <a:p>
            <a:pPr>
              <a:spcBef>
                <a:spcPct val="3000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취직할까 계속 공부할까 고민하고 있다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고민 중이다</a:t>
            </a:r>
            <a:r>
              <a:rPr lang="en-US" altLang="ko-KR" sz="2000" dirty="0" smtClean="0">
                <a:latin typeface="+mn-ea"/>
                <a:ea typeface="+mn-ea"/>
              </a:rPr>
              <a:t>)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spcBef>
                <a:spcPct val="30000"/>
              </a:spcBef>
            </a:pPr>
            <a:endParaRPr lang="en-US" altLang="zh-CN" sz="2000" dirty="0"/>
          </a:p>
          <a:p>
            <a:endParaRPr lang="ko-KR" altLang="en-US" sz="2000" dirty="0">
              <a:latin typeface="宋体" pitchFamily="2" charset="-122"/>
            </a:endParaRPr>
          </a:p>
          <a:p>
            <a:endParaRPr lang="en-US" altLang="ko-KR" dirty="0">
              <a:ea typeface="Gulim" pitchFamily="34" charset="-127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4578912"/>
            <a:ext cx="8713788" cy="180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>
                <a:latin typeface="+mn-ea"/>
                <a:ea typeface="+mn-ea"/>
              </a:rPr>
              <a:t>슬쩍</a:t>
            </a:r>
            <a:r>
              <a:rPr lang="en-US" altLang="zh-CN" sz="2000" dirty="0" smtClean="0">
                <a:latin typeface="+mn-ea"/>
                <a:ea typeface="+mn-ea"/>
              </a:rPr>
              <a:t> [</a:t>
            </a:r>
            <a:r>
              <a:rPr lang="ko-KR" altLang="zh-CN" sz="2000" dirty="0" smtClean="0">
                <a:latin typeface="+mn-ea"/>
                <a:ea typeface="+mn-ea"/>
              </a:rPr>
              <a:t>부</a:t>
            </a:r>
            <a:r>
              <a:rPr lang="en-US" altLang="zh-CN" sz="2000" dirty="0" smtClean="0">
                <a:latin typeface="+mn-ea"/>
                <a:ea typeface="+mn-ea"/>
              </a:rPr>
              <a:t>] </a:t>
            </a: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① </a:t>
            </a:r>
            <a:r>
              <a:rPr lang="ko-KR" altLang="zh-CN" sz="2000" dirty="0" smtClean="0">
                <a:latin typeface="+mn-ea"/>
                <a:ea typeface="+mn-ea"/>
              </a:rPr>
              <a:t>轻轻地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힘들이지 않고 거볍게</a:t>
            </a:r>
            <a:r>
              <a:rPr lang="en-US" altLang="ko-KR" sz="2000" dirty="0" smtClean="0">
                <a:latin typeface="+mn-ea"/>
                <a:ea typeface="+mn-ea"/>
              </a:rPr>
              <a:t>)¶</a:t>
            </a:r>
            <a:r>
              <a:rPr lang="ko-KR" altLang="en-US" sz="2000" dirty="0" smtClean="0">
                <a:latin typeface="+mn-ea"/>
                <a:ea typeface="+mn-ea"/>
              </a:rPr>
              <a:t>고개를 슬쩍 들다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轻轻抬起头。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②</a:t>
            </a:r>
            <a:r>
              <a:rPr lang="ko-KR" altLang="zh-CN" sz="2000" dirty="0" smtClean="0">
                <a:latin typeface="+mn-ea"/>
                <a:ea typeface="+mn-ea"/>
              </a:rPr>
              <a:t>悄悄地，暗暗地 </a:t>
            </a: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슬쩍 물어보다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悄悄问道。</a:t>
            </a:r>
            <a:r>
              <a:rPr lang="en-US" altLang="ko-KR" sz="2000" dirty="0" smtClean="0">
                <a:latin typeface="+mn-ea"/>
                <a:ea typeface="+mn-ea"/>
              </a:rPr>
              <a:t>/</a:t>
            </a:r>
            <a:r>
              <a:rPr lang="ko-KR" altLang="en-US" sz="2000" dirty="0" smtClean="0">
                <a:latin typeface="+mn-ea"/>
                <a:ea typeface="+mn-ea"/>
              </a:rPr>
              <a:t>슬쩍 감추다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悄悄藏起来。</a:t>
            </a:r>
            <a:r>
              <a:rPr lang="en-US" altLang="zh-CN" sz="2000" dirty="0" smtClean="0">
                <a:latin typeface="+mn-ea"/>
                <a:ea typeface="+mn-ea"/>
              </a:rPr>
              <a:t>/ </a:t>
            </a:r>
            <a:r>
              <a:rPr lang="ko-KR" altLang="en-US" sz="2000" dirty="0" smtClean="0">
                <a:latin typeface="+mn-ea"/>
                <a:ea typeface="+mn-ea"/>
              </a:rPr>
              <a:t>나에게만 슬쩍 보고해라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r>
              <a:rPr lang="zh-CN" altLang="en-US" sz="2000" dirty="0" smtClean="0">
                <a:latin typeface="+mn-ea"/>
                <a:ea typeface="+mn-ea"/>
              </a:rPr>
              <a:t>你悄悄地只向我报告。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【</a:t>
            </a:r>
            <a:r>
              <a:rPr lang="ko-KR" altLang="en-US" sz="2000" dirty="0" smtClean="0">
                <a:latin typeface="+mn-ea"/>
                <a:ea typeface="+mn-ea"/>
              </a:rPr>
              <a:t>보충</a:t>
            </a:r>
            <a:r>
              <a:rPr lang="en-US" altLang="zh-CN" sz="2000" dirty="0" smtClean="0">
                <a:latin typeface="+mn-ea"/>
                <a:ea typeface="+mn-ea"/>
              </a:rPr>
              <a:t>】</a:t>
            </a:r>
            <a:r>
              <a:rPr lang="ko-KR" altLang="en-US" sz="2000" b="1" dirty="0" smtClean="0">
                <a:latin typeface="+mn-ea"/>
                <a:ea typeface="+mn-ea"/>
              </a:rPr>
              <a:t>살짝</a:t>
            </a:r>
            <a:endParaRPr lang="en-US" altLang="ko-KR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323850" y="476672"/>
            <a:ext cx="8713788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>
                <a:latin typeface="+mn-ea"/>
                <a:ea typeface="+mn-ea"/>
              </a:rPr>
              <a:t>추천하다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推薦</a:t>
            </a:r>
            <a:r>
              <a:rPr lang="en-US" altLang="zh-CN" sz="2000" dirty="0" smtClean="0">
                <a:latin typeface="+mn-ea"/>
                <a:ea typeface="+mn-ea"/>
              </a:rPr>
              <a:t>-) [</a:t>
            </a:r>
            <a:r>
              <a:rPr lang="ko-KR" altLang="zh-CN" sz="2000" dirty="0" smtClean="0">
                <a:latin typeface="+mn-ea"/>
                <a:ea typeface="+mn-ea"/>
              </a:rPr>
              <a:t>타</a:t>
            </a:r>
            <a:r>
              <a:rPr lang="en-US" altLang="zh-CN" sz="2000" dirty="0" smtClean="0">
                <a:latin typeface="+mn-ea"/>
                <a:ea typeface="+mn-ea"/>
              </a:rPr>
              <a:t>] </a:t>
            </a:r>
            <a:r>
              <a:rPr lang="ko-KR" altLang="zh-CN" sz="2000" dirty="0" smtClean="0">
                <a:latin typeface="+mn-ea"/>
                <a:ea typeface="+mn-ea"/>
              </a:rPr>
              <a:t>推荐；推选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선생님께서 나</a:t>
            </a:r>
            <a:r>
              <a:rPr lang="ko-KR" altLang="en-US" sz="2000" b="1" dirty="0" smtClean="0">
                <a:latin typeface="+mn-ea"/>
                <a:ea typeface="+mn-ea"/>
              </a:rPr>
              <a:t>를</a:t>
            </a:r>
            <a:r>
              <a:rPr lang="ko-KR" altLang="en-US" sz="2000" dirty="0" smtClean="0">
                <a:latin typeface="+mn-ea"/>
                <a:ea typeface="+mn-ea"/>
              </a:rPr>
              <a:t> 이 회사</a:t>
            </a:r>
            <a:r>
              <a:rPr lang="ko-KR" altLang="en-US" sz="2000" b="1" dirty="0" smtClean="0">
                <a:latin typeface="+mn-ea"/>
                <a:ea typeface="+mn-ea"/>
              </a:rPr>
              <a:t>에</a:t>
            </a:r>
            <a:r>
              <a:rPr lang="ko-KR" altLang="en-US" sz="2000" dirty="0" smtClean="0"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latin typeface="+mn-ea"/>
                <a:ea typeface="+mn-ea"/>
              </a:rPr>
              <a:t>추천하셨다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老师把我推荐给这家公司。</a:t>
            </a:r>
            <a:r>
              <a:rPr lang="en-US" altLang="ko-KR" sz="2000" dirty="0" smtClean="0">
                <a:latin typeface="+mn-ea"/>
                <a:ea typeface="+mn-ea"/>
              </a:rPr>
              <a:t>/ </a:t>
            </a:r>
            <a:r>
              <a:rPr lang="ko-KR" altLang="en-US" sz="2000" dirty="0" smtClean="0">
                <a:latin typeface="+mn-ea"/>
                <a:ea typeface="+mn-ea"/>
              </a:rPr>
              <a:t>그</a:t>
            </a:r>
            <a:r>
              <a:rPr lang="ko-KR" altLang="en-US" sz="2000" b="1" dirty="0" smtClean="0">
                <a:latin typeface="+mn-ea"/>
                <a:ea typeface="+mn-ea"/>
              </a:rPr>
              <a:t>를</a:t>
            </a:r>
            <a:r>
              <a:rPr lang="ko-KR" altLang="en-US" sz="2000" dirty="0" smtClean="0">
                <a:latin typeface="+mn-ea"/>
                <a:ea typeface="+mn-ea"/>
              </a:rPr>
              <a:t> 교사</a:t>
            </a:r>
            <a:r>
              <a:rPr lang="ko-KR" altLang="en-US" sz="2000" b="1" dirty="0" smtClean="0">
                <a:latin typeface="+mn-ea"/>
                <a:ea typeface="+mn-ea"/>
              </a:rPr>
              <a:t>로</a:t>
            </a:r>
            <a:r>
              <a:rPr lang="ko-KR" altLang="en-US" sz="2000" dirty="0" smtClean="0"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latin typeface="+mn-ea"/>
                <a:ea typeface="+mn-ea"/>
              </a:rPr>
              <a:t>추천하다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把他推荐为教师。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zh-CN" sz="2000" dirty="0" smtClean="0">
                <a:latin typeface="+mn-ea"/>
              </a:rPr>
              <a:t>【</a:t>
            </a:r>
            <a:r>
              <a:rPr lang="ko-KR" altLang="en-US" sz="2000" dirty="0" smtClean="0">
                <a:latin typeface="+mn-ea"/>
              </a:rPr>
              <a:t>보충</a:t>
            </a:r>
            <a:r>
              <a:rPr lang="en-US" altLang="zh-CN" sz="2000" dirty="0" smtClean="0">
                <a:latin typeface="+mn-ea"/>
              </a:rPr>
              <a:t>】</a:t>
            </a:r>
            <a:r>
              <a:rPr lang="ko-KR" altLang="en-US" sz="2000" dirty="0" smtClean="0">
                <a:latin typeface="+mn-ea"/>
              </a:rPr>
              <a:t>추천서 </a:t>
            </a:r>
            <a:r>
              <a:rPr lang="zh-CN" altLang="en-US" sz="2000" dirty="0" smtClean="0">
                <a:latin typeface="+mn-ea"/>
              </a:rPr>
              <a:t>推荐书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0" y="1966481"/>
            <a:ext cx="432015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1">
              <a:lnSpc>
                <a:spcPct val="125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向社长推荐有能力的人（</a:t>
            </a:r>
            <a:r>
              <a:rPr lang="ko-KR" altLang="en-US" sz="2000" dirty="0" smtClean="0">
                <a:latin typeface="+mn-ea"/>
                <a:ea typeface="+mn-ea"/>
              </a:rPr>
              <a:t>능력있다</a:t>
            </a:r>
            <a:r>
              <a:rPr lang="zh-CN" altLang="en-US" sz="2000" dirty="0" smtClean="0">
                <a:latin typeface="+mn-ea"/>
                <a:ea typeface="+mn-ea"/>
              </a:rPr>
              <a:t>）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25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请推荐一部有意思的电影。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25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这本书值得向青年们推荐。</a:t>
            </a:r>
            <a:endParaRPr lang="zh-CN" altLang="zh-CN" sz="2000" dirty="0">
              <a:latin typeface="+mn-ea"/>
              <a:ea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99992" y="1931928"/>
            <a:ext cx="468052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사장에게 능력있는 사람을 추천하다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  <a:endParaRPr lang="en-US" altLang="zh-CN" sz="2000" dirty="0">
              <a:latin typeface="+mn-ea"/>
              <a:ea typeface="+mn-ea"/>
            </a:endParaRPr>
          </a:p>
          <a:p>
            <a:pPr>
              <a:spcBef>
                <a:spcPct val="3000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재미있는 영화를 좀 추천해 주세요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</a:p>
          <a:p>
            <a:pPr>
              <a:spcBef>
                <a:spcPct val="30000"/>
              </a:spcBef>
            </a:pPr>
            <a:r>
              <a:rPr lang="ko-KR" altLang="en-US" sz="2000" dirty="0" smtClean="0"/>
              <a:t>이 책은 청년들에게 추천할 만하다</a:t>
            </a:r>
            <a:r>
              <a:rPr lang="en-US" altLang="ko-KR" sz="2000" dirty="0" smtClean="0"/>
              <a:t>.</a:t>
            </a:r>
            <a:endParaRPr lang="en-US" altLang="zh-CN" sz="2000" dirty="0"/>
          </a:p>
          <a:p>
            <a:endParaRPr lang="ko-KR" altLang="en-US" sz="2000" dirty="0">
              <a:latin typeface="宋体" pitchFamily="2" charset="-122"/>
            </a:endParaRPr>
          </a:p>
          <a:p>
            <a:endParaRPr lang="en-US" altLang="ko-KR" dirty="0">
              <a:ea typeface="Gulim" pitchFamily="34" charset="-127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2708" y="3429000"/>
            <a:ext cx="8713788" cy="25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>
                <a:latin typeface="+mn-ea"/>
                <a:ea typeface="+mn-ea"/>
              </a:rPr>
              <a:t>만남</a:t>
            </a:r>
            <a:r>
              <a:rPr lang="en-US" altLang="zh-CN" sz="2000" dirty="0" smtClean="0">
                <a:latin typeface="+mn-ea"/>
                <a:ea typeface="+mn-ea"/>
              </a:rPr>
              <a:t> [</a:t>
            </a:r>
            <a:r>
              <a:rPr lang="ko-KR" altLang="zh-CN" sz="2000" dirty="0" smtClean="0">
                <a:latin typeface="+mn-ea"/>
                <a:ea typeface="+mn-ea"/>
              </a:rPr>
              <a:t>명</a:t>
            </a:r>
            <a:r>
              <a:rPr lang="en-US" altLang="zh-CN" sz="2000" dirty="0" smtClean="0">
                <a:latin typeface="+mn-ea"/>
                <a:ea typeface="+mn-ea"/>
              </a:rPr>
              <a:t>] </a:t>
            </a:r>
            <a:r>
              <a:rPr lang="ko-KR" altLang="zh-CN" sz="2000" dirty="0" smtClean="0">
                <a:latin typeface="+mn-ea"/>
                <a:ea typeface="+mn-ea"/>
              </a:rPr>
              <a:t>相会</a:t>
            </a:r>
            <a:r>
              <a:rPr lang="zh-CN" altLang="en-US" sz="2000" dirty="0" smtClean="0">
                <a:latin typeface="+mn-ea"/>
                <a:ea typeface="+mn-ea"/>
              </a:rPr>
              <a:t>，相逢</a:t>
            </a:r>
            <a:r>
              <a:rPr lang="en-US" altLang="zh-CN" sz="2000" dirty="0" smtClean="0">
                <a:latin typeface="+mn-ea"/>
                <a:ea typeface="+mn-ea"/>
              </a:rPr>
              <a:t> </a:t>
            </a: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만남과 헤어짐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이별</a:t>
            </a:r>
            <a:r>
              <a:rPr lang="en-US" altLang="ko-KR" sz="2000" dirty="0" smtClean="0">
                <a:latin typeface="+mn-ea"/>
                <a:ea typeface="+mn-ea"/>
              </a:rPr>
              <a:t>)  </a:t>
            </a:r>
            <a:r>
              <a:rPr lang="zh-CN" altLang="en-US" sz="2000" dirty="0" smtClean="0">
                <a:latin typeface="+mn-ea"/>
                <a:ea typeface="+mn-ea"/>
              </a:rPr>
              <a:t>相逢与离别</a:t>
            </a:r>
            <a:r>
              <a:rPr lang="en-US" altLang="zh-CN" sz="2000" dirty="0" smtClean="0">
                <a:latin typeface="+mn-ea"/>
                <a:ea typeface="+mn-ea"/>
              </a:rPr>
              <a:t>/</a:t>
            </a:r>
            <a:r>
              <a:rPr lang="ko-KR" altLang="en-US" sz="2000" dirty="0" smtClean="0">
                <a:latin typeface="+mn-ea"/>
                <a:ea typeface="+mn-ea"/>
              </a:rPr>
              <a:t>그것이 그와의 마지막 </a:t>
            </a:r>
            <a:r>
              <a:rPr lang="ko-KR" altLang="en-US" sz="2000" b="1" dirty="0" smtClean="0">
                <a:latin typeface="+mn-ea"/>
                <a:ea typeface="+mn-ea"/>
              </a:rPr>
              <a:t>만남</a:t>
            </a:r>
            <a:r>
              <a:rPr lang="ko-KR" altLang="en-US" sz="2000" dirty="0" smtClean="0">
                <a:latin typeface="+mn-ea"/>
                <a:ea typeface="+mn-ea"/>
              </a:rPr>
              <a:t>이었다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那是与他的最后相会。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【</a:t>
            </a:r>
            <a:r>
              <a:rPr lang="ko-KR" altLang="en-US" sz="2000" dirty="0" smtClean="0">
                <a:latin typeface="+mn-ea"/>
                <a:ea typeface="+mn-ea"/>
              </a:rPr>
              <a:t>구조</a:t>
            </a:r>
            <a:r>
              <a:rPr lang="en-US" altLang="zh-CN" sz="2000" dirty="0" smtClean="0">
                <a:latin typeface="+mn-ea"/>
                <a:ea typeface="+mn-ea"/>
              </a:rPr>
              <a:t>】</a:t>
            </a:r>
            <a:r>
              <a:rPr lang="ko-KR" altLang="en-US" sz="2000" dirty="0" smtClean="0">
                <a:latin typeface="+mn-ea"/>
                <a:ea typeface="+mn-ea"/>
              </a:rPr>
              <a:t>만나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다</a:t>
            </a:r>
            <a:r>
              <a:rPr lang="en-US" altLang="ko-KR" sz="2000" dirty="0" smtClean="0">
                <a:latin typeface="+mn-ea"/>
                <a:ea typeface="+mn-ea"/>
              </a:rPr>
              <a:t>)+</a:t>
            </a:r>
            <a:r>
              <a:rPr lang="ko-KR" altLang="en-US" sz="2000" dirty="0" smtClean="0">
                <a:latin typeface="+mn-ea"/>
                <a:ea typeface="+mn-ea"/>
              </a:rPr>
              <a:t>ㅁ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zh-CN" altLang="en-US" sz="2000" dirty="0" smtClean="0">
                <a:latin typeface="+mn-ea"/>
                <a:ea typeface="+mn-ea"/>
              </a:rPr>
              <a:t>谓词的体词形词尾</a:t>
            </a:r>
            <a:r>
              <a:rPr lang="en-US" altLang="ko-KR" sz="2000" dirty="0" smtClean="0">
                <a:latin typeface="+mn-ea"/>
                <a:ea typeface="+mn-ea"/>
              </a:rPr>
              <a:t>)</a:t>
            </a:r>
            <a:r>
              <a:rPr lang="ko-KR" altLang="en-US" sz="2000" dirty="0" smtClean="0">
                <a:latin typeface="+mn-ea"/>
                <a:ea typeface="+mn-ea"/>
              </a:rPr>
              <a:t>→만남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【</a:t>
            </a:r>
            <a:r>
              <a:rPr lang="ko-KR" altLang="en-US" sz="2000" dirty="0" smtClean="0">
                <a:latin typeface="+mn-ea"/>
                <a:ea typeface="+mn-ea"/>
              </a:rPr>
              <a:t>보충</a:t>
            </a:r>
            <a:r>
              <a:rPr lang="en-US" altLang="zh-CN" sz="2000" dirty="0" smtClean="0">
                <a:latin typeface="+mn-ea"/>
                <a:ea typeface="+mn-ea"/>
              </a:rPr>
              <a:t>】</a:t>
            </a:r>
            <a:r>
              <a:rPr lang="ko-KR" altLang="en-US" sz="2000" dirty="0" smtClean="0">
                <a:latin typeface="+mn-ea"/>
                <a:ea typeface="+mn-ea"/>
              </a:rPr>
              <a:t>살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다</a:t>
            </a:r>
            <a:r>
              <a:rPr lang="en-US" altLang="ko-KR" sz="2000" dirty="0" smtClean="0">
                <a:latin typeface="+mn-ea"/>
                <a:ea typeface="+mn-ea"/>
              </a:rPr>
              <a:t>)</a:t>
            </a:r>
            <a:r>
              <a:rPr lang="ko-KR" altLang="en-US" sz="2000" dirty="0" smtClean="0">
                <a:latin typeface="+mn-ea"/>
                <a:ea typeface="+mn-ea"/>
              </a:rPr>
              <a:t> </a:t>
            </a:r>
            <a:r>
              <a:rPr lang="en-US" altLang="ko-KR" sz="2000" dirty="0" smtClean="0">
                <a:latin typeface="+mn-ea"/>
                <a:ea typeface="+mn-ea"/>
              </a:rPr>
              <a:t>+</a:t>
            </a:r>
            <a:r>
              <a:rPr lang="ko-KR" altLang="en-US" sz="2000" dirty="0" smtClean="0">
                <a:latin typeface="+mn-ea"/>
                <a:ea typeface="+mn-ea"/>
              </a:rPr>
              <a:t>ㅁ→삶</a:t>
            </a:r>
            <a:r>
              <a:rPr lang="en-US" altLang="ko-KR" sz="2000" dirty="0" smtClean="0">
                <a:latin typeface="+mn-ea"/>
                <a:ea typeface="+mn-ea"/>
              </a:rPr>
              <a:t>, </a:t>
            </a:r>
            <a:r>
              <a:rPr lang="ko-KR" altLang="en-US" sz="2000" dirty="0" smtClean="0">
                <a:latin typeface="+mn-ea"/>
                <a:ea typeface="+mn-ea"/>
              </a:rPr>
              <a:t>추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다</a:t>
            </a:r>
            <a:r>
              <a:rPr lang="en-US" altLang="ko-KR" sz="2000" dirty="0" smtClean="0">
                <a:latin typeface="+mn-ea"/>
                <a:ea typeface="+mn-ea"/>
              </a:rPr>
              <a:t>)+</a:t>
            </a:r>
            <a:r>
              <a:rPr lang="ko-KR" altLang="en-US" sz="2000" dirty="0" smtClean="0">
                <a:latin typeface="+mn-ea"/>
                <a:ea typeface="+mn-ea"/>
              </a:rPr>
              <a:t>ㅁ→춤</a:t>
            </a:r>
            <a:r>
              <a:rPr lang="en-US" altLang="ko-KR" sz="2000" dirty="0" smtClean="0">
                <a:latin typeface="+mn-ea"/>
                <a:ea typeface="+mn-ea"/>
              </a:rPr>
              <a:t>, </a:t>
            </a:r>
            <a:r>
              <a:rPr lang="ko-KR" altLang="en-US" sz="2000" dirty="0" smtClean="0">
                <a:latin typeface="+mn-ea"/>
                <a:ea typeface="+mn-ea"/>
              </a:rPr>
              <a:t>그리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다</a:t>
            </a:r>
            <a:r>
              <a:rPr lang="en-US" altLang="ko-KR" sz="2000" dirty="0" smtClean="0">
                <a:latin typeface="+mn-ea"/>
                <a:ea typeface="+mn-ea"/>
              </a:rPr>
              <a:t>)+</a:t>
            </a:r>
            <a:r>
              <a:rPr lang="ko-KR" altLang="en-US" sz="2000" dirty="0" smtClean="0">
                <a:latin typeface="+mn-ea"/>
                <a:ea typeface="+mn-ea"/>
              </a:rPr>
              <a:t>ㅁ→그림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ko-KR" altLang="en-US" sz="2000" dirty="0" smtClean="0">
                <a:latin typeface="+mn-ea"/>
                <a:ea typeface="+mn-ea"/>
              </a:rPr>
              <a:t>        기쁘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다</a:t>
            </a:r>
            <a:r>
              <a:rPr lang="en-US" altLang="ko-KR" sz="2000" dirty="0" smtClean="0">
                <a:latin typeface="+mn-ea"/>
                <a:ea typeface="+mn-ea"/>
              </a:rPr>
              <a:t>)+</a:t>
            </a:r>
            <a:r>
              <a:rPr lang="ko-KR" altLang="en-US" sz="2000" dirty="0" smtClean="0">
                <a:latin typeface="+mn-ea"/>
                <a:ea typeface="+mn-ea"/>
              </a:rPr>
              <a:t>ㅁ→기쁨</a:t>
            </a:r>
            <a:r>
              <a:rPr lang="en-US" altLang="ko-KR" sz="2000" dirty="0" smtClean="0">
                <a:latin typeface="+mn-ea"/>
                <a:ea typeface="+mn-ea"/>
              </a:rPr>
              <a:t>, </a:t>
            </a:r>
            <a:r>
              <a:rPr lang="ko-KR" altLang="en-US" sz="2000" dirty="0" smtClean="0">
                <a:latin typeface="+mn-ea"/>
                <a:ea typeface="+mn-ea"/>
              </a:rPr>
              <a:t>슬프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다</a:t>
            </a:r>
            <a:r>
              <a:rPr lang="en-US" altLang="ko-KR" sz="2000" dirty="0" smtClean="0">
                <a:latin typeface="+mn-ea"/>
                <a:ea typeface="+mn-ea"/>
              </a:rPr>
              <a:t>)+</a:t>
            </a:r>
            <a:r>
              <a:rPr lang="ko-KR" altLang="en-US" sz="2000" dirty="0" smtClean="0">
                <a:latin typeface="+mn-ea"/>
                <a:ea typeface="+mn-ea"/>
              </a:rPr>
              <a:t>ㅁ→슬픔</a:t>
            </a:r>
            <a:r>
              <a:rPr lang="en-US" altLang="ko-KR" sz="2000" dirty="0" smtClean="0">
                <a:latin typeface="+mn-ea"/>
                <a:ea typeface="+mn-ea"/>
              </a:rPr>
              <a:t>, </a:t>
            </a:r>
            <a:r>
              <a:rPr lang="ko-KR" altLang="en-US" sz="2000" dirty="0" smtClean="0">
                <a:latin typeface="+mn-ea"/>
                <a:ea typeface="+mn-ea"/>
              </a:rPr>
              <a:t>즐겁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다</a:t>
            </a:r>
            <a:r>
              <a:rPr lang="en-US" altLang="ko-KR" sz="2000" dirty="0" smtClean="0">
                <a:latin typeface="+mn-ea"/>
                <a:ea typeface="+mn-ea"/>
              </a:rPr>
              <a:t>)+</a:t>
            </a:r>
            <a:r>
              <a:rPr lang="ko-KR" altLang="en-US" sz="2000" dirty="0" smtClean="0">
                <a:latin typeface="+mn-ea"/>
                <a:ea typeface="+mn-ea"/>
              </a:rPr>
              <a:t>음→즐거움</a:t>
            </a:r>
            <a:r>
              <a:rPr lang="en-US" altLang="ko-KR" sz="2000" dirty="0" smtClean="0">
                <a:latin typeface="+mn-ea"/>
                <a:ea typeface="+mn-ea"/>
              </a:rPr>
              <a:t>, </a:t>
            </a:r>
            <a:r>
              <a:rPr lang="ko-KR" altLang="en-US" sz="2000" dirty="0" smtClean="0">
                <a:latin typeface="+mn-ea"/>
                <a:ea typeface="+mn-ea"/>
              </a:rPr>
              <a:t>어렵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다</a:t>
            </a:r>
            <a:r>
              <a:rPr lang="en-US" altLang="ko-KR" sz="2000" dirty="0" smtClean="0">
                <a:latin typeface="+mn-ea"/>
                <a:ea typeface="+mn-ea"/>
              </a:rPr>
              <a:t>)+</a:t>
            </a:r>
            <a:r>
              <a:rPr lang="ko-KR" altLang="en-US" sz="2000" dirty="0" smtClean="0">
                <a:latin typeface="+mn-ea"/>
                <a:ea typeface="+mn-ea"/>
              </a:rPr>
              <a:t>음→어려움</a:t>
            </a:r>
            <a:endParaRPr lang="en-US" altLang="ko-KR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323850" y="476672"/>
            <a:ext cx="8713788" cy="25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>
                <a:latin typeface="+mn-ea"/>
                <a:ea typeface="+mn-ea"/>
              </a:rPr>
              <a:t>소중히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所重</a:t>
            </a:r>
            <a:r>
              <a:rPr lang="en-US" altLang="zh-CN" sz="2000" dirty="0" smtClean="0">
                <a:latin typeface="+mn-ea"/>
                <a:ea typeface="+mn-ea"/>
              </a:rPr>
              <a:t>-) [</a:t>
            </a:r>
            <a:r>
              <a:rPr lang="ko-KR" altLang="zh-CN" sz="2000" dirty="0" smtClean="0">
                <a:latin typeface="+mn-ea"/>
                <a:ea typeface="+mn-ea"/>
              </a:rPr>
              <a:t>부</a:t>
            </a:r>
            <a:r>
              <a:rPr lang="en-US" altLang="zh-CN" sz="2000" dirty="0" smtClean="0">
                <a:latin typeface="+mn-ea"/>
                <a:ea typeface="+mn-ea"/>
              </a:rPr>
              <a:t>]  </a:t>
            </a:r>
            <a:r>
              <a:rPr lang="ko-KR" altLang="zh-CN" sz="2000" dirty="0" smtClean="0">
                <a:latin typeface="+mn-ea"/>
                <a:ea typeface="+mn-ea"/>
              </a:rPr>
              <a:t>宝贵，贵重，珍贵，珍惜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ko-KR" altLang="zh-CN" sz="2000" dirty="0" smtClean="0">
                <a:latin typeface="+mn-ea"/>
                <a:ea typeface="+mn-ea"/>
              </a:rPr>
              <a:t>¶가족을 소중히 여기다</a:t>
            </a:r>
            <a:r>
              <a:rPr lang="en-US" altLang="zh-CN" sz="2000" dirty="0" smtClean="0">
                <a:latin typeface="+mn-ea"/>
                <a:ea typeface="+mn-ea"/>
              </a:rPr>
              <a:t>. </a:t>
            </a:r>
            <a:r>
              <a:rPr lang="ko-KR" altLang="zh-CN" sz="2000" dirty="0" smtClean="0">
                <a:latin typeface="+mn-ea"/>
                <a:ea typeface="+mn-ea"/>
              </a:rPr>
              <a:t>珍视家人。</a:t>
            </a:r>
            <a:r>
              <a:rPr lang="en-US" altLang="ko-KR" sz="2000" dirty="0" smtClean="0">
                <a:latin typeface="+mn-ea"/>
                <a:ea typeface="+mn-ea"/>
              </a:rPr>
              <a:t>/ </a:t>
            </a:r>
            <a:r>
              <a:rPr lang="ko-KR" altLang="en-US" sz="2000" dirty="0" smtClean="0">
                <a:latin typeface="+mn-ea"/>
                <a:ea typeface="+mn-ea"/>
              </a:rPr>
              <a:t>친구와 찍은 사진들을 소중히 간직하다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珍藏和朋友的合影。</a:t>
            </a:r>
            <a:r>
              <a:rPr lang="ko-KR" altLang="en-US" sz="2000" dirty="0" smtClean="0">
                <a:latin typeface="+mn-ea"/>
                <a:ea typeface="+mn-ea"/>
              </a:rPr>
              <a:t> </a:t>
            </a:r>
            <a:r>
              <a:rPr lang="ko-KR" altLang="zh-CN" sz="2000" dirty="0" smtClean="0">
                <a:latin typeface="+mn-ea"/>
                <a:ea typeface="+mn-ea"/>
              </a:rPr>
              <a:t> 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【</a:t>
            </a:r>
            <a:r>
              <a:rPr lang="ko-KR" altLang="en-US" sz="2000" dirty="0" smtClean="0">
                <a:latin typeface="+mn-ea"/>
                <a:ea typeface="+mn-ea"/>
              </a:rPr>
              <a:t>보충</a:t>
            </a:r>
            <a:r>
              <a:rPr lang="en-US" altLang="zh-CN" sz="2000" dirty="0" smtClean="0">
                <a:latin typeface="+mn-ea"/>
                <a:ea typeface="+mn-ea"/>
              </a:rPr>
              <a:t>】</a:t>
            </a:r>
            <a:r>
              <a:rPr lang="ko-KR" altLang="zh-CN" sz="2000" dirty="0" smtClean="0">
                <a:latin typeface="+mn-ea"/>
                <a:ea typeface="+mn-ea"/>
              </a:rPr>
              <a:t> </a:t>
            </a:r>
            <a:r>
              <a:rPr lang="ko-KR" altLang="zh-CN" sz="2000" b="1" dirty="0" smtClean="0">
                <a:latin typeface="+mn-ea"/>
                <a:ea typeface="+mn-ea"/>
              </a:rPr>
              <a:t>소중</a:t>
            </a:r>
            <a:r>
              <a:rPr lang="ko-KR" altLang="en-US" sz="2000" b="1" dirty="0" smtClean="0">
                <a:latin typeface="+mn-ea"/>
                <a:ea typeface="+mn-ea"/>
              </a:rPr>
              <a:t>하다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所重</a:t>
            </a:r>
            <a:r>
              <a:rPr lang="en-US" altLang="zh-CN" sz="2000" dirty="0" smtClean="0">
                <a:latin typeface="+mn-ea"/>
                <a:ea typeface="+mn-ea"/>
              </a:rPr>
              <a:t>-) [</a:t>
            </a:r>
            <a:r>
              <a:rPr lang="ko-KR" altLang="en-US" sz="2000" dirty="0" smtClean="0">
                <a:latin typeface="+mn-ea"/>
                <a:ea typeface="+mn-ea"/>
              </a:rPr>
              <a:t>형</a:t>
            </a:r>
            <a:r>
              <a:rPr lang="en-US" altLang="zh-CN" sz="2000" dirty="0" smtClean="0">
                <a:latin typeface="+mn-ea"/>
                <a:ea typeface="+mn-ea"/>
              </a:rPr>
              <a:t>]  </a:t>
            </a:r>
            <a:r>
              <a:rPr lang="ko-KR" altLang="zh-CN" sz="2000" dirty="0" smtClean="0">
                <a:latin typeface="+mn-ea"/>
                <a:ea typeface="+mn-ea"/>
              </a:rPr>
              <a:t>宝贵</a:t>
            </a:r>
            <a:r>
              <a:rPr lang="zh-CN" altLang="en-US" sz="2000" dirty="0" smtClean="0">
                <a:latin typeface="+mn-ea"/>
                <a:ea typeface="+mn-ea"/>
              </a:rPr>
              <a:t>的</a:t>
            </a:r>
            <a:r>
              <a:rPr lang="ko-KR" altLang="zh-CN" sz="2000" dirty="0" smtClean="0">
                <a:latin typeface="+mn-ea"/>
                <a:ea typeface="+mn-ea"/>
              </a:rPr>
              <a:t>，贵重</a:t>
            </a:r>
            <a:r>
              <a:rPr lang="zh-CN" altLang="en-US" sz="2000" dirty="0" smtClean="0">
                <a:latin typeface="+mn-ea"/>
                <a:ea typeface="+mn-ea"/>
              </a:rPr>
              <a:t>的</a:t>
            </a:r>
            <a:r>
              <a:rPr lang="ko-KR" altLang="zh-CN" sz="2000" dirty="0" smtClean="0">
                <a:latin typeface="+mn-ea"/>
                <a:ea typeface="+mn-ea"/>
              </a:rPr>
              <a:t>，珍贵</a:t>
            </a:r>
            <a:r>
              <a:rPr lang="zh-CN" altLang="en-US" sz="2000" dirty="0" smtClean="0">
                <a:latin typeface="+mn-ea"/>
                <a:ea typeface="+mn-ea"/>
              </a:rPr>
              <a:t>的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ko-KR" altLang="zh-CN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소중한 선물 </a:t>
            </a:r>
            <a:r>
              <a:rPr lang="zh-CN" altLang="en-US" sz="2000" dirty="0" smtClean="0">
                <a:latin typeface="+mn-ea"/>
                <a:ea typeface="+mn-ea"/>
              </a:rPr>
              <a:t>珍贵的礼物</a:t>
            </a:r>
            <a:r>
              <a:rPr lang="en-US" altLang="ko-KR" sz="2000" dirty="0" smtClean="0">
                <a:latin typeface="+mn-ea"/>
                <a:ea typeface="+mn-ea"/>
              </a:rPr>
              <a:t>/ </a:t>
            </a:r>
            <a:r>
              <a:rPr lang="ko-KR" altLang="en-US" sz="2000" dirty="0" smtClean="0">
                <a:latin typeface="+mn-ea"/>
                <a:ea typeface="+mn-ea"/>
              </a:rPr>
              <a:t>소중한 추억 </a:t>
            </a:r>
            <a:r>
              <a:rPr lang="en-US" altLang="ko-KR" sz="2000" dirty="0" smtClean="0">
                <a:latin typeface="+mn-ea"/>
                <a:ea typeface="+mn-ea"/>
              </a:rPr>
              <a:t> </a:t>
            </a:r>
            <a:r>
              <a:rPr lang="zh-CN" altLang="en-US" sz="2000" dirty="0" smtClean="0">
                <a:latin typeface="+mn-ea"/>
                <a:ea typeface="+mn-ea"/>
              </a:rPr>
              <a:t>珍贵的回忆   </a:t>
            </a:r>
            <a:r>
              <a:rPr lang="ko-KR" altLang="en-US" sz="2000" dirty="0" smtClean="0">
                <a:latin typeface="+mn-ea"/>
                <a:ea typeface="+mn-ea"/>
              </a:rPr>
              <a:t> </a:t>
            </a:r>
            <a:r>
              <a:rPr lang="ko-KR" altLang="zh-CN" sz="2000" dirty="0" smtClean="0">
                <a:latin typeface="+mn-ea"/>
                <a:ea typeface="+mn-ea"/>
              </a:rPr>
              <a:t> 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endParaRPr lang="en-US" altLang="zh-CN" sz="2000" dirty="0" smtClean="0"/>
          </a:p>
          <a:p>
            <a:pPr eaLnBrk="0" latinLnBrk="1">
              <a:lnSpc>
                <a:spcPct val="114000"/>
              </a:lnSpc>
              <a:defRPr/>
            </a:pP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2370" y="2348880"/>
            <a:ext cx="46436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1">
              <a:lnSpc>
                <a:spcPct val="125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把时间看得很宝贵。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25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献出宝贵的生命。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바치다</a:t>
            </a:r>
            <a:r>
              <a:rPr lang="en-US" altLang="zh-CN" sz="2000" dirty="0" smtClean="0">
                <a:latin typeface="+mn-ea"/>
                <a:ea typeface="+mn-ea"/>
              </a:rPr>
              <a:t>)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25000"/>
              </a:lnSpc>
            </a:pPr>
            <a:r>
              <a:rPr lang="ko-KR" altLang="zh-CN" sz="2000" dirty="0" smtClean="0">
                <a:latin typeface="+mn-ea"/>
                <a:ea typeface="+mn-ea"/>
              </a:rPr>
              <a:t>正直是无法用金钱</a:t>
            </a:r>
            <a:r>
              <a:rPr lang="zh-CN" altLang="en-US" sz="2000" dirty="0" smtClean="0">
                <a:latin typeface="+mn-ea"/>
                <a:ea typeface="+mn-ea"/>
              </a:rPr>
              <a:t>买来</a:t>
            </a:r>
            <a:r>
              <a:rPr lang="ko-KR" altLang="zh-CN" sz="2000" dirty="0" smtClean="0">
                <a:latin typeface="+mn-ea"/>
                <a:ea typeface="+mn-ea"/>
              </a:rPr>
              <a:t>的宝贵的东西。</a:t>
            </a:r>
            <a:r>
              <a:rPr lang="zh-CN" altLang="en-US" sz="2000" dirty="0" smtClean="0">
                <a:latin typeface="+mn-ea"/>
                <a:ea typeface="+mn-ea"/>
              </a:rPr>
              <a:t>（</a:t>
            </a:r>
            <a:r>
              <a:rPr lang="ko-KR" altLang="en-US" sz="2000" dirty="0" smtClean="0">
                <a:latin typeface="+mn-ea"/>
                <a:ea typeface="+mn-ea"/>
              </a:rPr>
              <a:t>정직</a:t>
            </a:r>
            <a:r>
              <a:rPr lang="en-US" altLang="ko-KR" sz="2000" dirty="0" smtClean="0">
                <a:latin typeface="+mn-ea"/>
                <a:ea typeface="+mn-ea"/>
              </a:rPr>
              <a:t>, </a:t>
            </a:r>
            <a:r>
              <a:rPr lang="ko-KR" altLang="en-US" sz="2000" dirty="0" smtClean="0">
                <a:latin typeface="+mn-ea"/>
                <a:ea typeface="+mn-ea"/>
              </a:rPr>
              <a:t>돈으로 사다</a:t>
            </a:r>
            <a:r>
              <a:rPr lang="zh-CN" altLang="en-US" sz="2000" dirty="0" smtClean="0">
                <a:latin typeface="+mn-ea"/>
                <a:ea typeface="+mn-ea"/>
              </a:rPr>
              <a:t>）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04048" y="2420888"/>
            <a:ext cx="396044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ko-KR" altLang="en-US" sz="2000" dirty="0" smtClean="0"/>
              <a:t>시간을 소중히 여기다</a:t>
            </a:r>
            <a:r>
              <a:rPr lang="en-US" altLang="ko-KR" sz="2000" dirty="0" smtClean="0"/>
              <a:t>.</a:t>
            </a:r>
          </a:p>
          <a:p>
            <a:pPr>
              <a:spcBef>
                <a:spcPct val="30000"/>
              </a:spcBef>
            </a:pPr>
            <a:r>
              <a:rPr lang="ko-KR" altLang="en-US" sz="2000" dirty="0" smtClean="0"/>
              <a:t>소중한 생명을 바쳤다</a:t>
            </a:r>
            <a:r>
              <a:rPr lang="en-US" altLang="ko-KR" sz="2000" dirty="0" smtClean="0"/>
              <a:t>.</a:t>
            </a:r>
            <a:r>
              <a:rPr lang="ko-KR" altLang="zh-CN" sz="2000" dirty="0" smtClean="0"/>
              <a:t> </a:t>
            </a:r>
            <a:endParaRPr lang="en-US" altLang="ko-KR" sz="2000" dirty="0" smtClean="0"/>
          </a:p>
          <a:p>
            <a:pPr>
              <a:spcBef>
                <a:spcPct val="30000"/>
              </a:spcBef>
            </a:pPr>
            <a:r>
              <a:rPr lang="ko-KR" altLang="zh-CN" sz="2000" dirty="0" smtClean="0"/>
              <a:t>정직은 돈으로 </a:t>
            </a:r>
            <a:r>
              <a:rPr lang="ko-KR" altLang="en-US" sz="2000" dirty="0" smtClean="0"/>
              <a:t>살</a:t>
            </a:r>
            <a:r>
              <a:rPr lang="ko-KR" altLang="zh-CN" sz="2000" dirty="0" smtClean="0"/>
              <a:t> 수 없는 소중한 것이다</a:t>
            </a:r>
            <a:r>
              <a:rPr lang="en-US" altLang="zh-CN" sz="2000" dirty="0" smtClean="0"/>
              <a:t>.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spcBef>
                <a:spcPct val="30000"/>
              </a:spcBef>
            </a:pPr>
            <a:endParaRPr lang="en-US" altLang="ko-KR" sz="2000" dirty="0" smtClean="0"/>
          </a:p>
          <a:p>
            <a:endParaRPr lang="ko-KR" altLang="en-US" sz="2000" dirty="0">
              <a:latin typeface="宋体" pitchFamily="2" charset="-122"/>
            </a:endParaRPr>
          </a:p>
          <a:p>
            <a:endParaRPr lang="en-US" altLang="ko-KR" dirty="0">
              <a:ea typeface="Gulim" pitchFamily="34" charset="-127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0212" y="4005064"/>
            <a:ext cx="87137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>
                <a:latin typeface="+mn-ea"/>
                <a:ea typeface="+mn-ea"/>
              </a:rPr>
              <a:t>각양각색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各樣各色</a:t>
            </a:r>
            <a:r>
              <a:rPr lang="en-US" altLang="zh-CN" sz="2000" dirty="0" smtClean="0">
                <a:latin typeface="+mn-ea"/>
                <a:ea typeface="+mn-ea"/>
              </a:rPr>
              <a:t>) [</a:t>
            </a:r>
            <a:r>
              <a:rPr lang="ko-KR" altLang="zh-CN" sz="2000" dirty="0" smtClean="0">
                <a:latin typeface="+mn-ea"/>
                <a:ea typeface="+mn-ea"/>
              </a:rPr>
              <a:t>명</a:t>
            </a:r>
            <a:r>
              <a:rPr lang="en-US" altLang="zh-CN" sz="2000" dirty="0" smtClean="0">
                <a:latin typeface="+mn-ea"/>
                <a:ea typeface="+mn-ea"/>
              </a:rPr>
              <a:t>] </a:t>
            </a:r>
            <a:r>
              <a:rPr lang="ko-KR" altLang="zh-CN" sz="2000" dirty="0" smtClean="0">
                <a:latin typeface="+mn-ea"/>
                <a:ea typeface="+mn-ea"/>
              </a:rPr>
              <a:t>各式各样，形形色色，五花八门，五光十色</a:t>
            </a:r>
            <a:r>
              <a:rPr lang="en-US" altLang="zh-CN" sz="2000" dirty="0" smtClean="0">
                <a:latin typeface="+mn-ea"/>
                <a:ea typeface="+mn-ea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종류가 각양각색이다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各类五花八门。</a:t>
            </a:r>
            <a:r>
              <a:rPr lang="en-US" altLang="zh-CN" sz="2000" dirty="0" smtClean="0">
                <a:latin typeface="+mn-ea"/>
                <a:ea typeface="+mn-ea"/>
              </a:rPr>
              <a:t>/</a:t>
            </a:r>
            <a:r>
              <a:rPr lang="ko-KR" altLang="en-US" sz="2000" b="1" dirty="0" smtClean="0">
                <a:latin typeface="+mn-ea"/>
                <a:ea typeface="+mn-ea"/>
              </a:rPr>
              <a:t>각양각색</a:t>
            </a:r>
            <a:r>
              <a:rPr lang="ko-KR" altLang="en-US" sz="2000" dirty="0" smtClean="0">
                <a:latin typeface="+mn-ea"/>
                <a:ea typeface="+mn-ea"/>
              </a:rPr>
              <a:t>의 사람들이 함께 모였다 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r>
              <a:rPr lang="ko-KR" altLang="en-US" sz="2000" dirty="0" smtClean="0">
                <a:latin typeface="+mn-ea"/>
                <a:ea typeface="+mn-ea"/>
              </a:rPr>
              <a:t>各色各样的人群聚集在一起</a:t>
            </a:r>
            <a:r>
              <a:rPr lang="en-US" altLang="ko-KR" sz="2000" dirty="0" smtClean="0">
                <a:latin typeface="+mn-ea"/>
                <a:ea typeface="+mn-ea"/>
              </a:rPr>
              <a:t>./ </a:t>
            </a:r>
            <a:r>
              <a:rPr lang="ko-KR" altLang="en-US" sz="2000" dirty="0" smtClean="0">
                <a:latin typeface="+mn-ea"/>
                <a:ea typeface="+mn-ea"/>
              </a:rPr>
              <a:t>동대문 시장에서는 </a:t>
            </a:r>
            <a:r>
              <a:rPr lang="ko-KR" altLang="en-US" sz="2000" b="1" dirty="0" smtClean="0">
                <a:latin typeface="+mn-ea"/>
                <a:ea typeface="+mn-ea"/>
              </a:rPr>
              <a:t>각양각색</a:t>
            </a:r>
            <a:r>
              <a:rPr lang="ko-KR" altLang="en-US" sz="2000" dirty="0" smtClean="0">
                <a:latin typeface="+mn-ea"/>
                <a:ea typeface="+mn-ea"/>
              </a:rPr>
              <a:t>의 옷들을 살 수 있다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在东大门市场能买到各色各样的衣服。</a:t>
            </a:r>
            <a:r>
              <a:rPr lang="ko-KR" altLang="en-US" sz="2000" dirty="0" smtClean="0">
                <a:latin typeface="+mn-ea"/>
                <a:ea typeface="+mn-ea"/>
              </a:rPr>
              <a:t> </a:t>
            </a:r>
            <a:endParaRPr lang="en-US" altLang="ko-KR" sz="2000" dirty="0" smtClean="0">
              <a:latin typeface="+mn-ea"/>
              <a:ea typeface="+mn-ea"/>
            </a:endParaRPr>
          </a:p>
          <a:p>
            <a:pPr>
              <a:lnSpc>
                <a:spcPct val="114000"/>
              </a:lnSpc>
            </a:pPr>
            <a:r>
              <a:rPr lang="ko-KR" altLang="ko-KR" sz="2000" dirty="0" smtClean="0">
                <a:latin typeface="+mn-ea"/>
                <a:ea typeface="+mn-ea"/>
              </a:rPr>
              <a:t>≈</a:t>
            </a:r>
            <a:r>
              <a:rPr lang="en-US" altLang="ko-KR" sz="2000" dirty="0" smtClean="0"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latin typeface="+mn-ea"/>
                <a:ea typeface="+mn-ea"/>
              </a:rPr>
              <a:t>여러 가지</a:t>
            </a:r>
            <a:endParaRPr lang="en-US" altLang="ko-KR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323850" y="476672"/>
            <a:ext cx="8713788" cy="18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>
                <a:latin typeface="+mn-ea"/>
                <a:ea typeface="+mn-ea"/>
              </a:rPr>
              <a:t>내포되다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內包</a:t>
            </a:r>
            <a:r>
              <a:rPr lang="en-US" altLang="zh-CN" sz="2000" dirty="0" smtClean="0">
                <a:latin typeface="+mn-ea"/>
                <a:ea typeface="+mn-ea"/>
              </a:rPr>
              <a:t>-) [</a:t>
            </a:r>
            <a:r>
              <a:rPr lang="ko-KR" altLang="zh-CN" sz="2000" dirty="0" smtClean="0">
                <a:latin typeface="+mn-ea"/>
                <a:ea typeface="+mn-ea"/>
              </a:rPr>
              <a:t>자</a:t>
            </a:r>
            <a:r>
              <a:rPr lang="en-US" altLang="zh-CN" sz="2000" dirty="0" smtClean="0">
                <a:latin typeface="+mn-ea"/>
                <a:ea typeface="+mn-ea"/>
              </a:rPr>
              <a:t>] </a:t>
            </a:r>
            <a:r>
              <a:rPr lang="ko-KR" altLang="zh-CN" sz="2000" dirty="0" smtClean="0">
                <a:latin typeface="+mn-ea"/>
                <a:ea typeface="+mn-ea"/>
              </a:rPr>
              <a:t>包含，蕴蓄 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매우 깊은 의미가 그 속에 </a:t>
            </a:r>
            <a:r>
              <a:rPr lang="ko-KR" altLang="en-US" sz="2000" b="1" dirty="0" smtClean="0">
                <a:latin typeface="+mn-ea"/>
                <a:ea typeface="+mn-ea"/>
              </a:rPr>
              <a:t>내포되어 있다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ko-KR" altLang="en-US" sz="2000" dirty="0" smtClean="0">
                <a:latin typeface="+mn-ea"/>
                <a:ea typeface="+mn-ea"/>
              </a:rPr>
              <a:t>有很深的意义隐寓其中</a:t>
            </a:r>
            <a:r>
              <a:rPr lang="zh-CN" altLang="en-US" sz="2000" dirty="0" smtClean="0">
                <a:latin typeface="+mn-ea"/>
                <a:ea typeface="+mn-ea"/>
              </a:rPr>
              <a:t>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【</a:t>
            </a:r>
            <a:r>
              <a:rPr lang="ko-KR" altLang="en-US" sz="2000" dirty="0" smtClean="0">
                <a:latin typeface="+mn-ea"/>
                <a:ea typeface="+mn-ea"/>
              </a:rPr>
              <a:t>보충</a:t>
            </a:r>
            <a:r>
              <a:rPr lang="en-US" altLang="zh-CN" sz="2000" dirty="0" smtClean="0">
                <a:latin typeface="+mn-ea"/>
                <a:ea typeface="+mn-ea"/>
              </a:rPr>
              <a:t>】</a:t>
            </a:r>
            <a:r>
              <a:rPr lang="ko-KR" altLang="zh-CN" sz="2000" b="1" dirty="0" smtClean="0">
                <a:latin typeface="+mn-ea"/>
                <a:ea typeface="+mn-ea"/>
              </a:rPr>
              <a:t> 내포</a:t>
            </a:r>
            <a:r>
              <a:rPr lang="ko-KR" altLang="en-US" sz="2000" b="1" dirty="0" smtClean="0">
                <a:latin typeface="+mn-ea"/>
                <a:ea typeface="+mn-ea"/>
              </a:rPr>
              <a:t>하</a:t>
            </a:r>
            <a:r>
              <a:rPr lang="ko-KR" altLang="zh-CN" sz="2000" b="1" dirty="0" smtClean="0">
                <a:latin typeface="+mn-ea"/>
                <a:ea typeface="+mn-ea"/>
              </a:rPr>
              <a:t>다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內包</a:t>
            </a:r>
            <a:r>
              <a:rPr lang="en-US" altLang="zh-CN" sz="2000" dirty="0" smtClean="0">
                <a:latin typeface="+mn-ea"/>
                <a:ea typeface="+mn-ea"/>
              </a:rPr>
              <a:t>-) [</a:t>
            </a:r>
            <a:r>
              <a:rPr lang="ko-KR" altLang="en-US" sz="2000" dirty="0" smtClean="0">
                <a:latin typeface="+mn-ea"/>
                <a:ea typeface="+mn-ea"/>
              </a:rPr>
              <a:t>타</a:t>
            </a:r>
            <a:r>
              <a:rPr lang="en-US" altLang="zh-CN" sz="2000" dirty="0" smtClean="0">
                <a:latin typeface="+mn-ea"/>
                <a:ea typeface="+mn-ea"/>
              </a:rPr>
              <a:t>] </a:t>
            </a:r>
          </a:p>
          <a:p>
            <a:pPr eaLnBrk="0" latinLnBrk="1">
              <a:lnSpc>
                <a:spcPct val="114000"/>
              </a:lnSpc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이 단어는 두 가지 뜻을 내포하고 있다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ko-KR" altLang="en-US" sz="2000" dirty="0" smtClean="0">
                <a:latin typeface="+mn-ea"/>
                <a:ea typeface="+mn-ea"/>
              </a:rPr>
              <a:t>此词涵有二义</a:t>
            </a:r>
            <a:r>
              <a:rPr lang="zh-CN" altLang="en-US" sz="2000" dirty="0" smtClean="0">
                <a:latin typeface="+mn-ea"/>
                <a:ea typeface="+mn-ea"/>
              </a:rPr>
              <a:t>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2708" y="2060848"/>
            <a:ext cx="8713788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>
                <a:latin typeface="+mn-ea"/>
                <a:ea typeface="+mn-ea"/>
              </a:rPr>
              <a:t>표시하다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表示</a:t>
            </a:r>
            <a:r>
              <a:rPr lang="en-US" altLang="zh-CN" sz="2000" dirty="0" smtClean="0">
                <a:latin typeface="+mn-ea"/>
                <a:ea typeface="+mn-ea"/>
              </a:rPr>
              <a:t>-) [</a:t>
            </a:r>
            <a:r>
              <a:rPr lang="ko-KR" altLang="zh-CN" sz="2000" dirty="0" smtClean="0">
                <a:latin typeface="+mn-ea"/>
                <a:ea typeface="+mn-ea"/>
              </a:rPr>
              <a:t>타</a:t>
            </a:r>
            <a:r>
              <a:rPr lang="en-US" altLang="zh-CN" sz="2000" dirty="0" smtClean="0">
                <a:latin typeface="+mn-ea"/>
                <a:ea typeface="+mn-ea"/>
              </a:rPr>
              <a:t>] </a:t>
            </a:r>
            <a:r>
              <a:rPr lang="ko-KR" altLang="zh-CN" sz="2000" dirty="0" smtClean="0">
                <a:latin typeface="+mn-ea"/>
                <a:ea typeface="+mn-ea"/>
              </a:rPr>
              <a:t>表示；标明</a:t>
            </a:r>
            <a:endParaRPr lang="en-US" altLang="ko-KR" sz="2000" dirty="0" smtClean="0">
              <a:latin typeface="+mn-ea"/>
              <a:ea typeface="+mn-ea"/>
            </a:endParaRPr>
          </a:p>
          <a:p>
            <a:pPr>
              <a:lnSpc>
                <a:spcPct val="114000"/>
              </a:lnSpc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상품에 가격을 표시하다 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r>
              <a:rPr lang="zh-CN" altLang="en-US" sz="2000" dirty="0" smtClean="0">
                <a:latin typeface="+mn-ea"/>
                <a:ea typeface="+mn-ea"/>
              </a:rPr>
              <a:t>在</a:t>
            </a:r>
            <a:r>
              <a:rPr lang="ko-KR" altLang="en-US" sz="2000" dirty="0" smtClean="0">
                <a:latin typeface="+mn-ea"/>
                <a:ea typeface="+mn-ea"/>
              </a:rPr>
              <a:t>货品上标</a:t>
            </a:r>
            <a:r>
              <a:rPr lang="zh-CN" altLang="en-US" sz="2000" dirty="0" smtClean="0">
                <a:latin typeface="+mn-ea"/>
                <a:ea typeface="+mn-ea"/>
              </a:rPr>
              <a:t>上</a:t>
            </a:r>
            <a:r>
              <a:rPr lang="ko-KR" altLang="en-US" sz="2000" dirty="0" smtClean="0">
                <a:latin typeface="+mn-ea"/>
                <a:ea typeface="+mn-ea"/>
              </a:rPr>
              <a:t>价码</a:t>
            </a:r>
            <a:r>
              <a:rPr lang="zh-CN" altLang="en-US" sz="2000" dirty="0" smtClean="0">
                <a:latin typeface="+mn-ea"/>
                <a:ea typeface="+mn-ea"/>
              </a:rPr>
              <a:t>。</a:t>
            </a:r>
            <a:r>
              <a:rPr lang="en-US" altLang="zh-CN" sz="2000" dirty="0" smtClean="0">
                <a:latin typeface="+mn-ea"/>
                <a:ea typeface="+mn-ea"/>
              </a:rPr>
              <a:t>/</a:t>
            </a:r>
            <a:r>
              <a:rPr lang="ko-KR" altLang="en-US" sz="2000" dirty="0" smtClean="0">
                <a:latin typeface="+mn-ea"/>
                <a:ea typeface="+mn-ea"/>
              </a:rPr>
              <a:t>그는 나에게 친근감을 </a:t>
            </a:r>
            <a:r>
              <a:rPr lang="ko-KR" altLang="en-US" sz="2000" b="1" dirty="0" smtClean="0">
                <a:latin typeface="+mn-ea"/>
                <a:ea typeface="+mn-ea"/>
              </a:rPr>
              <a:t>표시하였다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他向我表示亲近。</a:t>
            </a:r>
            <a:r>
              <a:rPr lang="en-US" altLang="zh-CN" sz="2000" dirty="0" smtClean="0">
                <a:latin typeface="+mn-ea"/>
              </a:rPr>
              <a:t> /</a:t>
            </a:r>
            <a:r>
              <a:rPr lang="ko-KR" altLang="zh-CN" sz="2000" dirty="0" smtClean="0"/>
              <a:t> 사랑을 표시하다</a:t>
            </a:r>
            <a:r>
              <a:rPr lang="en-US" altLang="zh-CN" sz="2000" dirty="0" smtClean="0"/>
              <a:t>. </a:t>
            </a:r>
            <a:r>
              <a:rPr lang="ko-KR" altLang="zh-CN" sz="2000" dirty="0" smtClean="0"/>
              <a:t>示爱。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【</a:t>
            </a:r>
            <a:r>
              <a:rPr lang="ko-KR" altLang="en-US" sz="2000" dirty="0" smtClean="0">
                <a:latin typeface="+mn-ea"/>
                <a:ea typeface="+mn-ea"/>
              </a:rPr>
              <a:t>보충</a:t>
            </a:r>
            <a:r>
              <a:rPr lang="en-US" altLang="zh-CN" sz="2000" dirty="0" smtClean="0">
                <a:latin typeface="+mn-ea"/>
                <a:ea typeface="+mn-ea"/>
              </a:rPr>
              <a:t>】</a:t>
            </a:r>
            <a:r>
              <a:rPr lang="ko-KR" altLang="zh-CN" sz="2000" b="1" dirty="0" smtClean="0">
                <a:latin typeface="+mn-ea"/>
                <a:ea typeface="+mn-ea"/>
              </a:rPr>
              <a:t> 표시</a:t>
            </a:r>
            <a:r>
              <a:rPr lang="ko-KR" altLang="en-US" sz="2000" b="1" dirty="0" smtClean="0">
                <a:latin typeface="+mn-ea"/>
                <a:ea typeface="+mn-ea"/>
              </a:rPr>
              <a:t>되</a:t>
            </a:r>
            <a:r>
              <a:rPr lang="ko-KR" altLang="zh-CN" sz="2000" b="1" dirty="0" smtClean="0">
                <a:latin typeface="+mn-ea"/>
                <a:ea typeface="+mn-ea"/>
              </a:rPr>
              <a:t>다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表示</a:t>
            </a:r>
            <a:r>
              <a:rPr lang="en-US" altLang="zh-CN" sz="2000" dirty="0" smtClean="0">
                <a:latin typeface="+mn-ea"/>
                <a:ea typeface="+mn-ea"/>
              </a:rPr>
              <a:t>-) [</a:t>
            </a:r>
            <a:r>
              <a:rPr lang="ko-KR" altLang="en-US" sz="2000" dirty="0" smtClean="0">
                <a:latin typeface="+mn-ea"/>
                <a:ea typeface="+mn-ea"/>
              </a:rPr>
              <a:t>자</a:t>
            </a:r>
            <a:r>
              <a:rPr lang="en-US" altLang="zh-CN" sz="2000" dirty="0" smtClean="0">
                <a:latin typeface="+mn-ea"/>
                <a:ea typeface="+mn-ea"/>
              </a:rPr>
              <a:t>] 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3528" y="3645024"/>
            <a:ext cx="8713788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>
                <a:latin typeface="+mn-ea"/>
                <a:ea typeface="+mn-ea"/>
              </a:rPr>
              <a:t>흔히</a:t>
            </a:r>
            <a:r>
              <a:rPr lang="en-US" altLang="zh-CN" sz="2000" dirty="0" smtClean="0">
                <a:latin typeface="+mn-ea"/>
                <a:ea typeface="+mn-ea"/>
              </a:rPr>
              <a:t> [</a:t>
            </a:r>
            <a:r>
              <a:rPr lang="ko-KR" altLang="zh-CN" sz="2000" dirty="0" smtClean="0">
                <a:latin typeface="+mn-ea"/>
                <a:ea typeface="+mn-ea"/>
              </a:rPr>
              <a:t>부</a:t>
            </a:r>
            <a:r>
              <a:rPr lang="en-US" altLang="zh-CN" sz="2000" dirty="0" smtClean="0">
                <a:latin typeface="+mn-ea"/>
                <a:ea typeface="+mn-ea"/>
              </a:rPr>
              <a:t>] </a:t>
            </a:r>
            <a:r>
              <a:rPr lang="ko-KR" altLang="zh-CN" sz="2000" dirty="0" smtClean="0">
                <a:latin typeface="+mn-ea"/>
                <a:ea typeface="+mn-ea"/>
              </a:rPr>
              <a:t>经常，常常，往往 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zh-CN" sz="2000" dirty="0" smtClean="0">
                <a:latin typeface="+mn-ea"/>
                <a:ea typeface="+mn-ea"/>
              </a:rPr>
              <a:t>착하고 순한 사람은 </a:t>
            </a:r>
            <a:r>
              <a:rPr lang="ko-KR" altLang="zh-CN" sz="2000" b="1" dirty="0" smtClean="0">
                <a:latin typeface="+mn-ea"/>
                <a:ea typeface="+mn-ea"/>
              </a:rPr>
              <a:t>흔히</a:t>
            </a:r>
            <a:r>
              <a:rPr lang="ko-KR" altLang="zh-CN" sz="2000" dirty="0" smtClean="0">
                <a:latin typeface="+mn-ea"/>
                <a:ea typeface="+mn-ea"/>
              </a:rPr>
              <a:t> 양에 비유된다</a:t>
            </a:r>
            <a:r>
              <a:rPr lang="en-US" altLang="zh-CN" sz="2000" dirty="0" smtClean="0">
                <a:latin typeface="+mn-ea"/>
                <a:ea typeface="+mn-ea"/>
              </a:rPr>
              <a:t>. </a:t>
            </a:r>
            <a:r>
              <a:rPr lang="ko-KR" altLang="zh-CN" sz="2000" dirty="0" smtClean="0">
                <a:latin typeface="+mn-ea"/>
                <a:ea typeface="+mn-ea"/>
              </a:rPr>
              <a:t>善良温顺的人经常被比喻为羊。 </a:t>
            </a:r>
            <a:r>
              <a:rPr lang="en-US" altLang="ko-KR" sz="2000" dirty="0" smtClean="0">
                <a:latin typeface="+mn-ea"/>
                <a:ea typeface="+mn-ea"/>
              </a:rPr>
              <a:t>/</a:t>
            </a:r>
            <a:r>
              <a:rPr lang="ko-KR" altLang="zh-CN" sz="2000" dirty="0" smtClean="0">
                <a:latin typeface="+mn-ea"/>
                <a:ea typeface="+mn-ea"/>
              </a:rPr>
              <a:t>사람들은 </a:t>
            </a:r>
            <a:r>
              <a:rPr lang="ko-KR" altLang="zh-CN" sz="2000" b="1" dirty="0" smtClean="0">
                <a:latin typeface="+mn-ea"/>
                <a:ea typeface="+mn-ea"/>
              </a:rPr>
              <a:t>흔히</a:t>
            </a:r>
            <a:r>
              <a:rPr lang="ko-KR" altLang="zh-CN" sz="2000" dirty="0" smtClean="0">
                <a:latin typeface="+mn-ea"/>
                <a:ea typeface="+mn-ea"/>
              </a:rPr>
              <a:t> 눈에 보이는 결과만으로 </a:t>
            </a:r>
            <a:r>
              <a:rPr lang="ko-KR" altLang="en-US" sz="2000" dirty="0" smtClean="0">
                <a:latin typeface="+mn-ea"/>
                <a:ea typeface="+mn-ea"/>
              </a:rPr>
              <a:t>일을</a:t>
            </a:r>
            <a:r>
              <a:rPr lang="ko-KR" altLang="zh-CN" sz="2000" dirty="0" smtClean="0">
                <a:latin typeface="+mn-ea"/>
                <a:ea typeface="+mn-ea"/>
              </a:rPr>
              <a:t> 평가하곤 한다</a:t>
            </a:r>
            <a:r>
              <a:rPr lang="en-US" altLang="zh-CN" sz="2000" dirty="0" smtClean="0">
                <a:latin typeface="+mn-ea"/>
                <a:ea typeface="+mn-ea"/>
              </a:rPr>
              <a:t>. </a:t>
            </a:r>
            <a:r>
              <a:rPr lang="ko-KR" altLang="zh-CN" sz="2000" dirty="0" smtClean="0">
                <a:latin typeface="+mn-ea"/>
                <a:ea typeface="+mn-ea"/>
              </a:rPr>
              <a:t>人们经常只以看到的结果来评价某事。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7544" y="5085184"/>
            <a:ext cx="34563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1">
              <a:lnSpc>
                <a:spcPct val="125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桃花是春天经常能看到的花。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복숭아 꽃</a:t>
            </a:r>
            <a:r>
              <a:rPr lang="en-US" altLang="zh-CN" sz="2000" dirty="0" smtClean="0">
                <a:latin typeface="+mn-ea"/>
                <a:ea typeface="+mn-ea"/>
              </a:rPr>
              <a:t>)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25000"/>
              </a:lnSpc>
            </a:pPr>
            <a:r>
              <a:rPr lang="ko-KR" altLang="zh-CN" sz="2000" dirty="0" smtClean="0">
                <a:latin typeface="+mn-ea"/>
                <a:ea typeface="+mn-ea"/>
              </a:rPr>
              <a:t>我们常把狮子称作百兽之王。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백수의 왕</a:t>
            </a:r>
            <a:r>
              <a:rPr lang="en-US" altLang="ko-KR" sz="2000" dirty="0" smtClean="0">
                <a:latin typeface="+mn-ea"/>
                <a:ea typeface="+mn-ea"/>
              </a:rPr>
              <a:t>)</a:t>
            </a:r>
            <a:endParaRPr lang="zh-CN" altLang="zh-CN" sz="2000" dirty="0">
              <a:latin typeface="+mn-ea"/>
              <a:ea typeface="+mn-ea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83968" y="5100280"/>
            <a:ext cx="468052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ko-KR" altLang="en-US" sz="2000" dirty="0" smtClean="0">
                <a:latin typeface="+mn-ea"/>
                <a:ea typeface="+mn-ea"/>
              </a:rPr>
              <a:t>복숭아꽃은 봄날에 흔히 볼 수 있는 꽃이다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spcBef>
                <a:spcPct val="30000"/>
              </a:spcBef>
            </a:pPr>
            <a:r>
              <a:rPr lang="ko-KR" altLang="zh-CN" sz="2000" dirty="0" smtClean="0">
                <a:latin typeface="+mn-ea"/>
                <a:ea typeface="+mn-ea"/>
              </a:rPr>
              <a:t>사자를 흔히 백수의 왕</a:t>
            </a:r>
            <a:r>
              <a:rPr lang="ko-KR" altLang="en-US" sz="2000" dirty="0" smtClean="0">
                <a:latin typeface="+mn-ea"/>
                <a:ea typeface="+mn-ea"/>
              </a:rPr>
              <a:t>이라고</a:t>
            </a:r>
            <a:r>
              <a:rPr lang="ko-KR" altLang="zh-CN" sz="2000" dirty="0" smtClean="0">
                <a:latin typeface="+mn-ea"/>
                <a:ea typeface="+mn-ea"/>
              </a:rPr>
              <a:t> 일컫는다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  <a:endParaRPr lang="en-US" altLang="zh-CN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323850" y="476672"/>
            <a:ext cx="8713788" cy="206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>
                <a:latin typeface="+mn-ea"/>
                <a:ea typeface="+mn-ea"/>
              </a:rPr>
              <a:t>알아주다</a:t>
            </a:r>
            <a:r>
              <a:rPr lang="en-US" altLang="zh-CN" sz="2000" dirty="0" smtClean="0">
                <a:latin typeface="+mn-ea"/>
                <a:ea typeface="+mn-ea"/>
              </a:rPr>
              <a:t> [</a:t>
            </a:r>
            <a:r>
              <a:rPr lang="ko-KR" altLang="zh-CN" sz="2000" dirty="0" smtClean="0">
                <a:latin typeface="+mn-ea"/>
                <a:ea typeface="+mn-ea"/>
              </a:rPr>
              <a:t>타</a:t>
            </a:r>
            <a:r>
              <a:rPr lang="en-US" altLang="zh-CN" sz="2000" dirty="0" smtClean="0">
                <a:latin typeface="+mn-ea"/>
                <a:ea typeface="+mn-ea"/>
              </a:rPr>
              <a:t>]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ko-KR" altLang="zh-CN" sz="2000" dirty="0" smtClean="0">
                <a:latin typeface="+mn-ea"/>
                <a:ea typeface="+mn-ea"/>
              </a:rPr>
              <a:t>①理解，体谅¶그의 마음을 알아주다</a:t>
            </a:r>
            <a:r>
              <a:rPr lang="en-US" altLang="zh-CN" sz="2000" dirty="0" smtClean="0">
                <a:latin typeface="+mn-ea"/>
                <a:ea typeface="+mn-ea"/>
              </a:rPr>
              <a:t>. </a:t>
            </a:r>
            <a:r>
              <a:rPr lang="ko-KR" altLang="zh-CN" sz="2000" dirty="0" smtClean="0">
                <a:latin typeface="+mn-ea"/>
                <a:ea typeface="+mn-ea"/>
              </a:rPr>
              <a:t>体谅他的心。</a:t>
            </a:r>
            <a:endParaRPr lang="en-US" altLang="ko-KR" sz="2000" dirty="0" smtClean="0">
              <a:latin typeface="+mn-ea"/>
              <a:ea typeface="+mn-ea"/>
            </a:endParaRPr>
          </a:p>
          <a:p>
            <a:r>
              <a:rPr lang="ko-KR" altLang="zh-CN" sz="2000" dirty="0" smtClean="0">
                <a:latin typeface="+mn-ea"/>
                <a:ea typeface="+mn-ea"/>
              </a:rPr>
              <a:t>②认定，给予好评¶</a:t>
            </a:r>
            <a:r>
              <a:rPr lang="ko-KR" altLang="en-US" sz="2000" dirty="0" smtClean="0"/>
              <a:t>그가 나를 알아주다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他</a:t>
            </a:r>
            <a:r>
              <a:rPr lang="zh-CN" altLang="en-US" sz="2000" dirty="0" smtClean="0"/>
              <a:t>很</a:t>
            </a:r>
            <a:r>
              <a:rPr lang="ko-KR" altLang="en-US" sz="2000" dirty="0" smtClean="0"/>
              <a:t>赏识</a:t>
            </a:r>
            <a:r>
              <a:rPr lang="zh-CN" altLang="en-US" sz="2000" dirty="0" smtClean="0"/>
              <a:t>我。</a:t>
            </a:r>
            <a:r>
              <a:rPr lang="en-US" altLang="zh-CN" sz="2000" dirty="0" smtClean="0"/>
              <a:t>/ </a:t>
            </a:r>
            <a:r>
              <a:rPr lang="ko-KR" altLang="zh-CN" sz="2000" dirty="0" smtClean="0">
                <a:latin typeface="+mn-ea"/>
                <a:ea typeface="+mn-ea"/>
              </a:rPr>
              <a:t>그는 자신의 그림을 알아주는 사람이 있다는 사실에 매우 기뻤다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  <a:r>
              <a:rPr lang="ko-KR" altLang="zh-CN" sz="2000" dirty="0" smtClean="0">
                <a:latin typeface="+mn-ea"/>
                <a:ea typeface="+mn-ea"/>
              </a:rPr>
              <a:t>有人认可自己的画作，</a:t>
            </a:r>
            <a:r>
              <a:rPr lang="zh-CN" altLang="en-US" sz="2000" dirty="0" smtClean="0">
                <a:latin typeface="+mn-ea"/>
                <a:ea typeface="+mn-ea"/>
              </a:rPr>
              <a:t>所以</a:t>
            </a:r>
            <a:r>
              <a:rPr lang="ko-KR" altLang="zh-CN" sz="2000" dirty="0" smtClean="0">
                <a:latin typeface="+mn-ea"/>
                <a:ea typeface="+mn-ea"/>
              </a:rPr>
              <a:t>他感到十分高兴。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【</a:t>
            </a:r>
            <a:r>
              <a:rPr lang="ko-KR" altLang="en-US" sz="2000" dirty="0" smtClean="0">
                <a:latin typeface="+mn-ea"/>
                <a:ea typeface="+mn-ea"/>
              </a:rPr>
              <a:t>구조</a:t>
            </a:r>
            <a:r>
              <a:rPr lang="en-US" altLang="zh-CN" sz="2000" dirty="0" smtClean="0">
                <a:latin typeface="+mn-ea"/>
                <a:ea typeface="+mn-ea"/>
              </a:rPr>
              <a:t>】</a:t>
            </a:r>
            <a:r>
              <a:rPr lang="ko-KR" altLang="zh-CN" sz="2000" dirty="0" smtClean="0">
                <a:latin typeface="+mn-ea"/>
                <a:ea typeface="+mn-ea"/>
              </a:rPr>
              <a:t>알다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知道</a:t>
            </a:r>
            <a:r>
              <a:rPr lang="en-US" altLang="zh-CN" sz="2000" dirty="0" smtClean="0">
                <a:latin typeface="+mn-ea"/>
                <a:ea typeface="+mn-ea"/>
              </a:rPr>
              <a:t>)+</a:t>
            </a:r>
            <a:r>
              <a:rPr lang="ko-KR" altLang="zh-CN" sz="2000" dirty="0" smtClean="0">
                <a:latin typeface="+mn-ea"/>
                <a:ea typeface="+mn-ea"/>
              </a:rPr>
              <a:t>아 주다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惯用型，表示‘施与’</a:t>
            </a:r>
            <a:r>
              <a:rPr lang="en-US" altLang="zh-CN" sz="2000" dirty="0" smtClean="0">
                <a:latin typeface="+mn-ea"/>
                <a:ea typeface="+mn-ea"/>
              </a:rPr>
              <a:t>)</a:t>
            </a:r>
            <a:r>
              <a:rPr lang="ko-KR" altLang="zh-CN" sz="2000" dirty="0" smtClean="0">
                <a:latin typeface="+mn-ea"/>
                <a:ea typeface="+mn-ea"/>
              </a:rPr>
              <a:t>→알아주다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2636912"/>
            <a:ext cx="8713788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>
                <a:latin typeface="+mn-ea"/>
                <a:ea typeface="+mn-ea"/>
              </a:rPr>
              <a:t>기원하다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祈願</a:t>
            </a:r>
            <a:r>
              <a:rPr lang="en-US" altLang="zh-CN" sz="2000" dirty="0" smtClean="0">
                <a:latin typeface="+mn-ea"/>
                <a:ea typeface="+mn-ea"/>
              </a:rPr>
              <a:t>-) [</a:t>
            </a:r>
            <a:r>
              <a:rPr lang="ko-KR" altLang="zh-CN" sz="2000" dirty="0" smtClean="0">
                <a:latin typeface="+mn-ea"/>
                <a:ea typeface="+mn-ea"/>
              </a:rPr>
              <a:t>타</a:t>
            </a:r>
            <a:r>
              <a:rPr lang="en-US" altLang="zh-CN" sz="2000" dirty="0" smtClean="0">
                <a:latin typeface="+mn-ea"/>
                <a:ea typeface="+mn-ea"/>
              </a:rPr>
              <a:t>] </a:t>
            </a:r>
            <a:r>
              <a:rPr lang="ko-KR" altLang="zh-CN" sz="2000" dirty="0" smtClean="0">
                <a:latin typeface="+mn-ea"/>
                <a:ea typeface="+mn-ea"/>
              </a:rPr>
              <a:t>祈愿，祈求</a:t>
            </a:r>
            <a:r>
              <a:rPr lang="en-US" altLang="zh-CN" sz="2000" dirty="0" smtClean="0">
                <a:latin typeface="+mn-ea"/>
                <a:ea typeface="+mn-ea"/>
              </a:rPr>
              <a:t> </a:t>
            </a: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행복과 장수</a:t>
            </a:r>
            <a:r>
              <a:rPr lang="ko-KR" altLang="en-US" sz="2000" b="1" dirty="0" smtClean="0">
                <a:latin typeface="+mn-ea"/>
                <a:ea typeface="+mn-ea"/>
              </a:rPr>
              <a:t>를</a:t>
            </a:r>
            <a:r>
              <a:rPr lang="ko-KR" altLang="en-US" sz="2000" dirty="0" smtClean="0"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latin typeface="+mn-ea"/>
                <a:ea typeface="+mn-ea"/>
              </a:rPr>
              <a:t>기원하다</a:t>
            </a:r>
            <a:r>
              <a:rPr lang="en-US" altLang="ko-KR" sz="2000" b="1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祈求幸福与长寿。</a:t>
            </a:r>
            <a:r>
              <a:rPr lang="en-US" altLang="ko-KR" sz="2000" dirty="0" smtClean="0">
                <a:latin typeface="+mn-ea"/>
                <a:ea typeface="+mn-ea"/>
              </a:rPr>
              <a:t>/ </a:t>
            </a:r>
            <a:r>
              <a:rPr lang="ko-KR" altLang="en-US" sz="2000" dirty="0" smtClean="0">
                <a:latin typeface="+mn-ea"/>
                <a:ea typeface="+mn-ea"/>
              </a:rPr>
              <a:t>풍년</a:t>
            </a:r>
            <a:r>
              <a:rPr lang="ko-KR" altLang="en-US" sz="2000" b="1" dirty="0" smtClean="0">
                <a:latin typeface="+mn-ea"/>
                <a:ea typeface="+mn-ea"/>
              </a:rPr>
              <a:t>을</a:t>
            </a:r>
            <a:r>
              <a:rPr lang="ko-KR" altLang="en-US" sz="2000" dirty="0" smtClean="0"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latin typeface="+mn-ea"/>
                <a:ea typeface="+mn-ea"/>
              </a:rPr>
              <a:t>기원하다</a:t>
            </a:r>
            <a:r>
              <a:rPr lang="en-US" altLang="ko-KR" sz="2000" b="1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祈愿丰收。</a:t>
            </a:r>
            <a:r>
              <a:rPr lang="en-US" altLang="zh-CN" sz="2000" dirty="0" smtClean="0">
                <a:latin typeface="+mn-ea"/>
                <a:ea typeface="+mn-ea"/>
              </a:rPr>
              <a:t>/</a:t>
            </a:r>
            <a:r>
              <a:rPr lang="ko-KR" altLang="en-US" sz="2000" dirty="0" smtClean="0">
                <a:latin typeface="+mn-ea"/>
                <a:ea typeface="+mn-ea"/>
              </a:rPr>
              <a:t>꼭 성공하</a:t>
            </a:r>
            <a:r>
              <a:rPr lang="ko-KR" altLang="en-US" sz="2000" b="1" dirty="0" smtClean="0">
                <a:latin typeface="+mn-ea"/>
                <a:ea typeface="+mn-ea"/>
              </a:rPr>
              <a:t>기를 기원합니다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祝愿你一定成功。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zh-CN" altLang="en-US" sz="2000" dirty="0" smtClean="0">
                <a:latin typeface="+mn-ea"/>
                <a:ea typeface="+mn-ea"/>
              </a:rPr>
              <a:t>≈</a:t>
            </a:r>
            <a:r>
              <a:rPr lang="ko-KR" altLang="en-US" sz="2000" b="1" dirty="0" smtClean="0">
                <a:latin typeface="+mn-ea"/>
                <a:ea typeface="+mn-ea"/>
              </a:rPr>
              <a:t>빌다</a:t>
            </a:r>
            <a:endParaRPr lang="en-US" altLang="ko-KR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0212" y="764704"/>
            <a:ext cx="8713788" cy="325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>
                <a:latin typeface="+mn-ea"/>
                <a:ea typeface="+mn-ea"/>
              </a:rPr>
              <a:t>부담스럽다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負擔</a:t>
            </a:r>
            <a:r>
              <a:rPr lang="en-US" altLang="zh-CN" sz="2000" dirty="0" smtClean="0">
                <a:latin typeface="+mn-ea"/>
                <a:ea typeface="+mn-ea"/>
              </a:rPr>
              <a:t>-) [</a:t>
            </a:r>
            <a:r>
              <a:rPr lang="ko-KR" altLang="zh-CN" sz="2000" dirty="0" smtClean="0">
                <a:latin typeface="+mn-ea"/>
                <a:ea typeface="+mn-ea"/>
              </a:rPr>
              <a:t>형</a:t>
            </a:r>
            <a:r>
              <a:rPr lang="en-US" altLang="zh-CN" sz="2000" dirty="0" smtClean="0">
                <a:latin typeface="+mn-ea"/>
                <a:ea typeface="+mn-ea"/>
              </a:rPr>
              <a:t>] </a:t>
            </a:r>
            <a:r>
              <a:rPr lang="ko-KR" altLang="zh-CN" sz="2000" dirty="0" smtClean="0">
                <a:latin typeface="+mn-ea"/>
                <a:ea typeface="+mn-ea"/>
              </a:rPr>
              <a:t>感到有负担</a:t>
            </a:r>
            <a:r>
              <a:rPr lang="en-US" altLang="zh-CN" sz="2000" dirty="0" smtClean="0">
                <a:latin typeface="+mn-ea"/>
                <a:ea typeface="+mn-ea"/>
              </a:rPr>
              <a:t> </a:t>
            </a:r>
            <a:r>
              <a:rPr lang="zh-CN" altLang="en-US" sz="2000" dirty="0" smtClean="0">
                <a:latin typeface="+mn-ea"/>
                <a:ea typeface="+mn-ea"/>
              </a:rPr>
              <a:t>（</a:t>
            </a:r>
            <a:r>
              <a:rPr lang="ko-KR" altLang="en-US" sz="2000" dirty="0" smtClean="0">
                <a:latin typeface="+mn-ea"/>
                <a:ea typeface="+mn-ea"/>
              </a:rPr>
              <a:t>어떠한 의무나 책임을 져야 할 듯한 느낌이 있다</a:t>
            </a:r>
            <a:r>
              <a:rPr lang="zh-CN" altLang="en-US" sz="2000" dirty="0" smtClean="0">
                <a:latin typeface="+mn-ea"/>
                <a:ea typeface="+mn-ea"/>
              </a:rPr>
              <a:t>）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나는 아무 일도 안 하고 돈을 받는 것이 </a:t>
            </a:r>
            <a:r>
              <a:rPr lang="ko-KR" altLang="en-US" sz="2000" b="1" dirty="0" smtClean="0">
                <a:latin typeface="+mn-ea"/>
                <a:ea typeface="+mn-ea"/>
              </a:rPr>
              <a:t>부담스럽다</a:t>
            </a:r>
            <a:r>
              <a:rPr lang="en-US" altLang="ko-KR" sz="2000" b="1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无功受禄令我感到负担。</a:t>
            </a:r>
            <a:r>
              <a:rPr lang="en-US" altLang="zh-CN" sz="2000" dirty="0" smtClean="0">
                <a:latin typeface="+mn-ea"/>
                <a:ea typeface="+mn-ea"/>
              </a:rPr>
              <a:t>/ </a:t>
            </a:r>
            <a:r>
              <a:rPr lang="ko-KR" altLang="en-US" sz="2000" dirty="0" smtClean="0">
                <a:latin typeface="+mn-ea"/>
                <a:ea typeface="+mn-ea"/>
              </a:rPr>
              <a:t>관중이 많아 좀 </a:t>
            </a:r>
            <a:r>
              <a:rPr lang="ko-KR" altLang="en-US" sz="2000" b="1" dirty="0" smtClean="0">
                <a:latin typeface="+mn-ea"/>
                <a:ea typeface="+mn-ea"/>
              </a:rPr>
              <a:t>부담스럽다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观众很多有点压力。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【</a:t>
            </a:r>
            <a:r>
              <a:rPr lang="ko-KR" altLang="en-US" sz="2000" dirty="0" smtClean="0">
                <a:latin typeface="+mn-ea"/>
                <a:ea typeface="+mn-ea"/>
              </a:rPr>
              <a:t>보충</a:t>
            </a:r>
            <a:r>
              <a:rPr lang="en-US" altLang="zh-CN" sz="2000" b="1" dirty="0" smtClean="0">
                <a:latin typeface="+mn-ea"/>
                <a:ea typeface="+mn-ea"/>
              </a:rPr>
              <a:t>】-</a:t>
            </a:r>
            <a:r>
              <a:rPr lang="ko-KR" altLang="en-US" sz="2000" b="1" dirty="0" smtClean="0">
                <a:latin typeface="+mn-ea"/>
                <a:ea typeface="+mn-ea"/>
              </a:rPr>
              <a:t>스럽다</a:t>
            </a:r>
            <a:r>
              <a:rPr lang="en-US" altLang="ko-KR" sz="2000" dirty="0" smtClean="0">
                <a:latin typeface="+mn-ea"/>
                <a:ea typeface="+mn-ea"/>
              </a:rPr>
              <a:t>[</a:t>
            </a:r>
            <a:r>
              <a:rPr lang="ko-KR" altLang="en-US" sz="2000" dirty="0" smtClean="0">
                <a:latin typeface="+mn-ea"/>
                <a:ea typeface="+mn-ea"/>
              </a:rPr>
              <a:t>접미</a:t>
            </a:r>
            <a:r>
              <a:rPr lang="en-US" altLang="ko-KR" sz="2000" dirty="0" smtClean="0">
                <a:latin typeface="+mn-ea"/>
                <a:ea typeface="+mn-ea"/>
              </a:rPr>
              <a:t>] ‘</a:t>
            </a:r>
            <a:r>
              <a:rPr lang="ko-KR" altLang="en-US" sz="2000" dirty="0" smtClean="0">
                <a:latin typeface="+mn-ea"/>
                <a:ea typeface="+mn-ea"/>
              </a:rPr>
              <a:t>그러한 성질이 있음</a:t>
            </a:r>
            <a:r>
              <a:rPr lang="en-US" altLang="ko-KR" sz="2000" dirty="0" smtClean="0">
                <a:latin typeface="+mn-ea"/>
                <a:ea typeface="+mn-ea"/>
              </a:rPr>
              <a:t>’</a:t>
            </a:r>
            <a:r>
              <a:rPr lang="ko-KR" altLang="en-US" sz="2000" dirty="0" smtClean="0">
                <a:latin typeface="+mn-ea"/>
                <a:ea typeface="+mn-ea"/>
              </a:rPr>
              <a:t>의 뜻을 더하고 형용사를 만드는 접미사</a:t>
            </a:r>
            <a:r>
              <a:rPr lang="en-US" altLang="ko-KR" sz="2000" dirty="0" smtClean="0">
                <a:latin typeface="+mn-ea"/>
                <a:ea typeface="+mn-ea"/>
              </a:rPr>
              <a:t> ¶ </a:t>
            </a:r>
            <a:r>
              <a:rPr lang="ko-KR" altLang="en-US" sz="2000" dirty="0" smtClean="0">
                <a:latin typeface="+mn-ea"/>
                <a:ea typeface="+mn-ea"/>
              </a:rPr>
              <a:t>걱정스럽다</a:t>
            </a:r>
            <a:r>
              <a:rPr lang="en-US" altLang="ko-KR" sz="2000" dirty="0" smtClean="0">
                <a:latin typeface="+mn-ea"/>
                <a:ea typeface="+mn-ea"/>
              </a:rPr>
              <a:t>, </a:t>
            </a:r>
            <a:r>
              <a:rPr lang="ko-KR" altLang="en-US" sz="2000" dirty="0" smtClean="0">
                <a:latin typeface="+mn-ea"/>
                <a:ea typeface="+mn-ea"/>
              </a:rPr>
              <a:t>자랑스럽다</a:t>
            </a:r>
            <a:r>
              <a:rPr lang="en-US" altLang="ko-KR" sz="2000" dirty="0" smtClean="0">
                <a:latin typeface="+mn-ea"/>
                <a:ea typeface="+mn-ea"/>
              </a:rPr>
              <a:t>, …</a:t>
            </a:r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한반도 정세가 </a:t>
            </a:r>
            <a:r>
              <a:rPr lang="ko-KR" altLang="en-US" sz="2000" b="1" dirty="0" smtClean="0">
                <a:latin typeface="+mn-ea"/>
                <a:ea typeface="+mn-ea"/>
              </a:rPr>
              <a:t>걱정스럽다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韩半岛局势令人担忧。</a:t>
            </a:r>
            <a:r>
              <a:rPr lang="en-US" altLang="zh-CN" sz="2000" dirty="0" smtClean="0">
                <a:latin typeface="+mn-ea"/>
                <a:ea typeface="+mn-ea"/>
              </a:rPr>
              <a:t>/</a:t>
            </a:r>
            <a:r>
              <a:rPr lang="ko-KR" altLang="en-US" sz="2000" dirty="0" smtClean="0">
                <a:latin typeface="+mn-ea"/>
                <a:ea typeface="+mn-ea"/>
              </a:rPr>
              <a:t>일하는 것을 </a:t>
            </a:r>
            <a:r>
              <a:rPr lang="ko-KR" altLang="en-US" sz="2000" b="1" dirty="0" smtClean="0">
                <a:latin typeface="+mn-ea"/>
                <a:ea typeface="+mn-ea"/>
              </a:rPr>
              <a:t>자랑스럽</a:t>
            </a:r>
            <a:r>
              <a:rPr lang="ko-KR" altLang="en-US" sz="2000" dirty="0" smtClean="0">
                <a:latin typeface="+mn-ea"/>
                <a:ea typeface="+mn-ea"/>
              </a:rPr>
              <a:t>게 여기다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r>
              <a:rPr lang="zh-CN" altLang="en-US" sz="2000" dirty="0" smtClean="0">
                <a:latin typeface="+mn-ea"/>
                <a:ea typeface="+mn-ea"/>
              </a:rPr>
              <a:t>以劳动为光荣。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endParaRPr lang="en-US" altLang="ko-KR" sz="2000" b="1" dirty="0">
              <a:latin typeface="+mn-ea"/>
              <a:ea typeface="+mn-ea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684219"/>
            <a:ext cx="8097088" cy="111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华文新魏" pitchFamily="2" charset="-122"/>
                <a:cs typeface="Batang" pitchFamily="18" charset="-127"/>
              </a:rPr>
              <a:t>真题搜索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华文新魏" pitchFamily="2" charset="-122"/>
                <a:cs typeface="Batang" pitchFamily="18" charset="-127"/>
              </a:rPr>
              <a:t>   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华文隶书" pitchFamily="2" charset="-122"/>
                <a:cs typeface="Batang" pitchFamily="18" charset="-127"/>
              </a:rPr>
              <a:t>(2009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隶书" pitchFamily="2" charset="-122"/>
                <a:ea typeface="宋体" pitchFamily="2" charset="-122"/>
                <a:cs typeface="Batang" pitchFamily="18" charset="-127"/>
              </a:rPr>
              <a:t>년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华文隶书" pitchFamily="2" charset="-122"/>
                <a:cs typeface="Batang" pitchFamily="18" charset="-127"/>
              </a:rPr>
              <a:t> 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Batang" pitchFamily="18" charset="-127"/>
              </a:rPr>
              <a:t>제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华文隶书" pitchFamily="2" charset="-122"/>
                <a:cs typeface="Batang" pitchFamily="18" charset="-127"/>
              </a:rPr>
              <a:t>15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Batang" pitchFamily="18" charset="-127"/>
              </a:rPr>
              <a:t>회 고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隶书" pitchFamily="2" charset="-122"/>
                <a:ea typeface="宋体" pitchFamily="2" charset="-122"/>
                <a:cs typeface="Batang" pitchFamily="18" charset="-127"/>
              </a:rPr>
              <a:t>급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华文隶书" pitchFamily="2" charset="-122"/>
                <a:cs typeface="Batang" pitchFamily="18" charset="-127"/>
              </a:rPr>
              <a:t>) (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隶书" pitchFamily="2" charset="-122"/>
                <a:ea typeface="宋体" pitchFamily="2" charset="-122"/>
                <a:cs typeface="Batang" pitchFamily="18" charset="-127"/>
              </a:rPr>
              <a:t>选择填空题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华文隶书" pitchFamily="2" charset="-122"/>
                <a:cs typeface="Batang" pitchFamily="18" charset="-127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우리 팀의 승리가 나에게 달렸다고 생각하니 </a:t>
            </a:r>
            <a:r>
              <a:rPr kumimoji="0" lang="ko-KR" alt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어깨가 무거웠다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.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①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능청스러웠다   ②유난스러웠다  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③부담스러웠다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   ④고통스러웠다</a:t>
            </a:r>
            <a:endParaRPr kumimoji="0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394716" y="476672"/>
            <a:ext cx="8713788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>
                <a:latin typeface="+mn-ea"/>
                <a:ea typeface="+mn-ea"/>
              </a:rPr>
              <a:t>적당하다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適當</a:t>
            </a:r>
            <a:r>
              <a:rPr lang="en-US" altLang="zh-CN" sz="2000" dirty="0" smtClean="0">
                <a:latin typeface="+mn-ea"/>
                <a:ea typeface="+mn-ea"/>
              </a:rPr>
              <a:t>-) [</a:t>
            </a:r>
            <a:r>
              <a:rPr lang="ko-KR" altLang="zh-CN" sz="2000" dirty="0" smtClean="0">
                <a:latin typeface="+mn-ea"/>
                <a:ea typeface="+mn-ea"/>
              </a:rPr>
              <a:t>형</a:t>
            </a:r>
            <a:r>
              <a:rPr lang="en-US" altLang="zh-CN" sz="2000" dirty="0" smtClean="0">
                <a:latin typeface="+mn-ea"/>
                <a:ea typeface="+mn-ea"/>
              </a:rPr>
              <a:t>] </a:t>
            </a:r>
            <a:r>
              <a:rPr lang="ko-KR" altLang="zh-CN" sz="2000" dirty="0" smtClean="0">
                <a:latin typeface="+mn-ea"/>
                <a:ea typeface="+mn-ea"/>
              </a:rPr>
              <a:t>适当，恰当，合适，恰好 </a:t>
            </a:r>
            <a:endParaRPr lang="en-US" altLang="ko-KR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</a:pPr>
            <a:r>
              <a:rPr lang="ko-KR" altLang="zh-CN" sz="2000" dirty="0" smtClean="0">
                <a:latin typeface="+mn-ea"/>
                <a:ea typeface="+mn-ea"/>
              </a:rPr>
              <a:t>¶적당한 가격 合适的价格 </a:t>
            </a:r>
            <a:r>
              <a:rPr lang="en-US" altLang="ko-KR" sz="2000" dirty="0" smtClean="0">
                <a:latin typeface="+mn-ea"/>
                <a:ea typeface="+mn-ea"/>
              </a:rPr>
              <a:t>./ </a:t>
            </a:r>
            <a:r>
              <a:rPr lang="ko-KR" altLang="en-US" sz="2000" dirty="0" smtClean="0">
                <a:latin typeface="+mn-ea"/>
                <a:ea typeface="+mn-ea"/>
              </a:rPr>
              <a:t>적당한 기회를 기다리다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等待合适的机会。</a:t>
            </a:r>
            <a:r>
              <a:rPr lang="en-US" altLang="zh-CN" sz="2000" dirty="0" smtClean="0">
                <a:latin typeface="+mn-ea"/>
                <a:ea typeface="+mn-ea"/>
              </a:rPr>
              <a:t>/</a:t>
            </a:r>
            <a:r>
              <a:rPr lang="ko-KR" altLang="en-US" sz="2000" dirty="0" smtClean="0">
                <a:latin typeface="+mn-ea"/>
                <a:ea typeface="+mn-ea"/>
              </a:rPr>
              <a:t>이 집은 네 식구가 살</a:t>
            </a:r>
            <a:r>
              <a:rPr lang="ko-KR" altLang="en-US" sz="2000" b="1" dirty="0" smtClean="0">
                <a:latin typeface="+mn-ea"/>
                <a:ea typeface="+mn-ea"/>
              </a:rPr>
              <a:t>기에</a:t>
            </a:r>
            <a:r>
              <a:rPr lang="ko-KR" altLang="en-US" sz="2000" dirty="0" smtClean="0">
                <a:latin typeface="+mn-ea"/>
                <a:ea typeface="+mn-ea"/>
              </a:rPr>
              <a:t> 꼭 </a:t>
            </a:r>
            <a:r>
              <a:rPr lang="ko-KR" altLang="en-US" sz="2000" b="1" dirty="0" smtClean="0">
                <a:latin typeface="+mn-ea"/>
                <a:ea typeface="+mn-ea"/>
              </a:rPr>
              <a:t>적당한</a:t>
            </a:r>
            <a:r>
              <a:rPr lang="ko-KR" altLang="en-US" sz="2000" dirty="0" smtClean="0">
                <a:latin typeface="+mn-ea"/>
                <a:ea typeface="+mn-ea"/>
              </a:rPr>
              <a:t> 집이다 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ko-KR" altLang="en-US" sz="2000" dirty="0" smtClean="0">
                <a:latin typeface="+mn-ea"/>
                <a:ea typeface="+mn-ea"/>
              </a:rPr>
              <a:t>这房子住四口人正合适</a:t>
            </a:r>
            <a:r>
              <a:rPr lang="zh-CN" altLang="en-US" sz="2000" dirty="0" smtClean="0">
                <a:latin typeface="+mn-ea"/>
                <a:ea typeface="+mn-ea"/>
              </a:rPr>
              <a:t>。</a:t>
            </a:r>
            <a:endParaRPr lang="ko-KR" altLang="en-US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ko-KR" altLang="zh-CN" sz="2000" dirty="0" smtClean="0">
                <a:latin typeface="+mn-ea"/>
                <a:ea typeface="+mn-ea"/>
              </a:rPr>
              <a:t>≈</a:t>
            </a:r>
            <a:r>
              <a:rPr lang="ko-KR" altLang="zh-CN" sz="2000" b="1" dirty="0" smtClean="0">
                <a:latin typeface="+mn-ea"/>
                <a:ea typeface="+mn-ea"/>
              </a:rPr>
              <a:t>알맞다</a:t>
            </a:r>
            <a:r>
              <a:rPr lang="en-US" altLang="zh-CN" sz="2000" dirty="0" smtClean="0">
                <a:latin typeface="+mn-ea"/>
                <a:ea typeface="+mn-ea"/>
              </a:rPr>
              <a:t>, </a:t>
            </a:r>
            <a:r>
              <a:rPr lang="ko-KR" altLang="zh-CN" sz="2000" b="1" dirty="0" smtClean="0">
                <a:latin typeface="+mn-ea"/>
                <a:ea typeface="+mn-ea"/>
              </a:rPr>
              <a:t>적절하다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適切</a:t>
            </a:r>
            <a:r>
              <a:rPr lang="en-US" altLang="zh-CN" sz="2000" dirty="0" smtClean="0">
                <a:latin typeface="+mn-ea"/>
                <a:ea typeface="+mn-ea"/>
              </a:rPr>
              <a:t>-), </a:t>
            </a:r>
            <a:r>
              <a:rPr lang="ko-KR" altLang="zh-CN" sz="2000" b="1" dirty="0" smtClean="0">
                <a:latin typeface="+mn-ea"/>
                <a:ea typeface="+mn-ea"/>
              </a:rPr>
              <a:t>적합하다</a:t>
            </a:r>
            <a:r>
              <a:rPr lang="en-US" altLang="zh-CN" sz="2000" dirty="0" smtClean="0">
                <a:latin typeface="+mn-ea"/>
                <a:ea typeface="+mn-ea"/>
              </a:rPr>
              <a:t>(</a:t>
            </a:r>
            <a:r>
              <a:rPr lang="ko-KR" altLang="zh-CN" sz="2000" dirty="0" smtClean="0">
                <a:latin typeface="+mn-ea"/>
                <a:ea typeface="+mn-ea"/>
              </a:rPr>
              <a:t>適合</a:t>
            </a:r>
            <a:r>
              <a:rPr lang="en-US" altLang="zh-CN" sz="2000" dirty="0" smtClean="0">
                <a:latin typeface="+mn-ea"/>
                <a:ea typeface="+mn-ea"/>
              </a:rPr>
              <a:t>-)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2060848"/>
            <a:ext cx="8713788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/>
              <a:t>고르다</a:t>
            </a:r>
            <a:r>
              <a:rPr lang="en-US" altLang="zh-CN" sz="2000" dirty="0" smtClean="0"/>
              <a:t> [</a:t>
            </a:r>
            <a:r>
              <a:rPr lang="ko-KR" altLang="zh-CN" sz="2000" dirty="0" smtClean="0"/>
              <a:t>타</a:t>
            </a:r>
            <a:r>
              <a:rPr lang="en-US" altLang="zh-CN" sz="2000" dirty="0" smtClean="0"/>
              <a:t>][</a:t>
            </a:r>
            <a:r>
              <a:rPr lang="ko-KR" altLang="en-US" sz="2000" dirty="0" smtClean="0"/>
              <a:t>르</a:t>
            </a:r>
            <a:r>
              <a:rPr lang="zh-CN" altLang="en-US" sz="2000" dirty="0" smtClean="0"/>
              <a:t>不规则</a:t>
            </a:r>
            <a:r>
              <a:rPr lang="en-US" altLang="zh-CN" sz="2000" dirty="0" smtClean="0"/>
              <a:t>] </a:t>
            </a:r>
            <a:r>
              <a:rPr lang="ko-KR" altLang="zh-CN" sz="2000" dirty="0" smtClean="0"/>
              <a:t>挑，选，挑选，选择，选取，选拔 </a:t>
            </a:r>
            <a:endParaRPr lang="en-US" altLang="ko-KR" sz="2000" dirty="0" smtClean="0"/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en-US" sz="2000" dirty="0" smtClean="0">
                <a:latin typeface="+mn-ea"/>
                <a:ea typeface="+mn-ea"/>
              </a:rPr>
              <a:t>적당한 선물을 </a:t>
            </a:r>
            <a:r>
              <a:rPr lang="ko-KR" altLang="en-US" sz="2000" b="1" dirty="0" smtClean="0">
                <a:latin typeface="+mn-ea"/>
                <a:ea typeface="+mn-ea"/>
              </a:rPr>
              <a:t>고르다</a:t>
            </a:r>
            <a:r>
              <a:rPr lang="en-US" altLang="ko-KR" sz="2000" b="1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挑选合适的礼物。</a:t>
            </a:r>
            <a:r>
              <a:rPr lang="en-US" altLang="ko-KR" sz="2000" dirty="0" smtClean="0">
                <a:latin typeface="+mn-ea"/>
                <a:ea typeface="+mn-ea"/>
              </a:rPr>
              <a:t>/ </a:t>
            </a:r>
            <a:r>
              <a:rPr lang="ko-KR" altLang="en-US" sz="2000" dirty="0" smtClean="0">
                <a:latin typeface="+mn-ea"/>
                <a:ea typeface="+mn-ea"/>
              </a:rPr>
              <a:t>조용한 곳을 </a:t>
            </a:r>
            <a:r>
              <a:rPr lang="ko-KR" altLang="en-US" sz="2000" b="1" dirty="0" smtClean="0">
                <a:latin typeface="+mn-ea"/>
                <a:ea typeface="+mn-ea"/>
              </a:rPr>
              <a:t>골라</a:t>
            </a:r>
            <a:r>
              <a:rPr lang="ko-KR" altLang="en-US" sz="2000" dirty="0" smtClean="0">
                <a:latin typeface="+mn-ea"/>
                <a:ea typeface="+mn-ea"/>
              </a:rPr>
              <a:t> 앉았다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zh-CN" altLang="en-US" sz="2000" dirty="0" smtClean="0">
                <a:latin typeface="+mn-ea"/>
                <a:ea typeface="+mn-ea"/>
              </a:rPr>
              <a:t>选了个安静的地方坐下。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eaLnBrk="0" latinLnBrk="1">
              <a:lnSpc>
                <a:spcPct val="114000"/>
              </a:lnSpc>
              <a:defRPr/>
            </a:pPr>
            <a:r>
              <a:rPr lang="ko-KR" altLang="zh-CN" sz="2000" dirty="0" smtClean="0"/>
              <a:t>≈</a:t>
            </a:r>
            <a:r>
              <a:rPr lang="ko-KR" altLang="zh-CN" sz="2000" b="1" dirty="0" smtClean="0"/>
              <a:t>선택하다</a:t>
            </a:r>
            <a:r>
              <a:rPr lang="en-US" altLang="zh-CN" sz="2000" dirty="0" smtClean="0"/>
              <a:t>(</a:t>
            </a:r>
            <a:r>
              <a:rPr lang="ko-KR" altLang="zh-CN" sz="2000" dirty="0" smtClean="0"/>
              <a:t>選擇</a:t>
            </a:r>
            <a:r>
              <a:rPr lang="en-US" altLang="zh-CN" sz="2000" dirty="0" smtClean="0"/>
              <a:t>-)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495479" y="3637473"/>
            <a:ext cx="86485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真题搜索</a:t>
            </a:r>
            <a:r>
              <a:rPr kumimoji="0" 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（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2000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년 제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4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회 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2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급）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(</a:t>
            </a:r>
            <a:r>
              <a:rPr kumimoji="0" lang="ko-KR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选择近义项</a:t>
            </a:r>
            <a:r>
              <a:rPr kumimoji="0" lang="en-US" altLang="ko-K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Batang" pitchFamily="18" charset="-127"/>
              </a:rPr>
              <a:t>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여기 여러 가지 색연필이 있습니다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.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마음에 드는 것을 </a:t>
            </a:r>
            <a:r>
              <a:rPr kumimoji="0" lang="ko-KR" alt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선택해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보세요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.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①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봐    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② 골라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   ③ 찾아    ④ 생각해</a:t>
            </a:r>
            <a:endParaRPr kumimoji="0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4741518"/>
            <a:ext cx="8713788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ko-KR" altLang="zh-CN" sz="2000" b="1" dirty="0" smtClean="0"/>
              <a:t>전달하다</a:t>
            </a:r>
            <a:r>
              <a:rPr lang="en-US" altLang="zh-CN" sz="2000" dirty="0" smtClean="0"/>
              <a:t>(</a:t>
            </a:r>
            <a:r>
              <a:rPr lang="ko-KR" altLang="zh-CN" sz="2000" dirty="0" smtClean="0"/>
              <a:t>傳達</a:t>
            </a:r>
            <a:r>
              <a:rPr lang="en-US" altLang="zh-CN" sz="2000" dirty="0" smtClean="0"/>
              <a:t>-) [</a:t>
            </a:r>
            <a:r>
              <a:rPr lang="ko-KR" altLang="zh-CN" sz="2000" dirty="0" smtClean="0"/>
              <a:t>타</a:t>
            </a:r>
            <a:r>
              <a:rPr lang="en-US" altLang="zh-CN" sz="2000" dirty="0" smtClean="0"/>
              <a:t>] </a:t>
            </a:r>
            <a:r>
              <a:rPr lang="ko-KR" altLang="zh-CN" sz="2000" dirty="0" smtClean="0"/>
              <a:t>传达，转达，转交，转告，转给 </a:t>
            </a:r>
            <a:endParaRPr lang="en-US" altLang="ko-KR" sz="2000" dirty="0" smtClean="0"/>
          </a:p>
          <a:p>
            <a:pPr eaLnBrk="0" latinLnBrk="1">
              <a:lnSpc>
                <a:spcPct val="114000"/>
              </a:lnSpc>
              <a:defRPr/>
            </a:pPr>
            <a:r>
              <a:rPr lang="en-US" altLang="ko-KR" sz="2000" dirty="0" smtClean="0">
                <a:latin typeface="+mn-ea"/>
                <a:ea typeface="+mn-ea"/>
              </a:rPr>
              <a:t>¶</a:t>
            </a:r>
            <a:r>
              <a:rPr lang="ko-KR" altLang="zh-CN" sz="2000" dirty="0" smtClean="0"/>
              <a:t> </a:t>
            </a:r>
            <a:r>
              <a:rPr lang="ko-KR" altLang="en-US" sz="2000" dirty="0" smtClean="0"/>
              <a:t>서류를 전달하다</a:t>
            </a:r>
            <a:r>
              <a:rPr lang="en-US" altLang="ko-KR" sz="2000" dirty="0" smtClean="0"/>
              <a:t>. </a:t>
            </a:r>
            <a:r>
              <a:rPr lang="zh-CN" altLang="en-US" sz="2000" dirty="0" smtClean="0"/>
              <a:t>转交文件。</a:t>
            </a:r>
            <a:r>
              <a:rPr lang="en-US" altLang="ko-KR" sz="2000" dirty="0" smtClean="0"/>
              <a:t> /</a:t>
            </a:r>
            <a:r>
              <a:rPr lang="ko-KR" altLang="en-US" sz="2000" dirty="0" smtClean="0"/>
              <a:t>정보를 전달하다</a:t>
            </a:r>
            <a:r>
              <a:rPr lang="en-US" altLang="ko-KR" sz="2000" dirty="0" smtClean="0"/>
              <a:t>. </a:t>
            </a:r>
            <a:r>
              <a:rPr lang="zh-CN" altLang="en-US" sz="2000" dirty="0" smtClean="0"/>
              <a:t>传达信息。</a:t>
            </a:r>
            <a:r>
              <a:rPr lang="en-US" altLang="zh-CN" sz="2000" dirty="0" smtClean="0"/>
              <a:t>/</a:t>
            </a:r>
            <a:r>
              <a:rPr lang="ko-KR" altLang="zh-CN" sz="2000" dirty="0" smtClean="0"/>
              <a:t>자신의 입장</a:t>
            </a:r>
            <a:r>
              <a:rPr lang="ko-KR" altLang="zh-CN" sz="2000" b="1" dirty="0" smtClean="0"/>
              <a:t>을</a:t>
            </a:r>
            <a:r>
              <a:rPr lang="ko-KR" altLang="zh-CN" sz="2000" dirty="0" smtClean="0"/>
              <a:t> </a:t>
            </a:r>
            <a:r>
              <a:rPr lang="ko-KR" altLang="en-US" sz="2000" dirty="0" smtClean="0"/>
              <a:t>다른 사람</a:t>
            </a:r>
            <a:r>
              <a:rPr lang="ko-KR" altLang="en-US" sz="2000" b="1" dirty="0" smtClean="0"/>
              <a:t>에게</a:t>
            </a:r>
            <a:r>
              <a:rPr lang="ko-KR" altLang="en-US" sz="2000" dirty="0" smtClean="0"/>
              <a:t> </a:t>
            </a:r>
            <a:r>
              <a:rPr lang="ko-KR" altLang="zh-CN" sz="2000" dirty="0" smtClean="0"/>
              <a:t>분명하게 </a:t>
            </a:r>
            <a:r>
              <a:rPr lang="ko-KR" altLang="zh-CN" sz="2000" b="1" dirty="0" smtClean="0"/>
              <a:t>전달하다</a:t>
            </a:r>
            <a:r>
              <a:rPr lang="en-US" altLang="zh-CN" sz="2000" dirty="0" smtClean="0"/>
              <a:t>. </a:t>
            </a:r>
            <a:r>
              <a:rPr lang="zh-CN" altLang="en-US" sz="2000" dirty="0" smtClean="0"/>
              <a:t>向别人</a:t>
            </a:r>
            <a:r>
              <a:rPr lang="ko-KR" altLang="zh-CN" sz="2000" dirty="0" smtClean="0"/>
              <a:t>表明自己的立场。</a:t>
            </a:r>
            <a:r>
              <a:rPr lang="en-US" altLang="ko-KR" sz="2000" dirty="0" smtClean="0">
                <a:latin typeface="+mn-ea"/>
                <a:ea typeface="+mn-ea"/>
              </a:rPr>
              <a:t>/</a:t>
            </a:r>
            <a:r>
              <a:rPr lang="ko-KR" altLang="zh-CN" sz="2000" dirty="0" smtClean="0"/>
              <a:t> 언어는 생각과 느낌을 전달해 주는 도구</a:t>
            </a:r>
            <a:r>
              <a:rPr lang="ko-KR" altLang="en-US" sz="2000" dirty="0" smtClean="0"/>
              <a:t>이다</a:t>
            </a:r>
            <a:r>
              <a:rPr lang="en-US" altLang="ko-KR" sz="2000" dirty="0" smtClean="0"/>
              <a:t>.</a:t>
            </a:r>
            <a:r>
              <a:rPr lang="en-US" altLang="ko-KR" sz="2000" dirty="0" smtClean="0">
                <a:latin typeface="+mn-ea"/>
                <a:ea typeface="+mn-ea"/>
              </a:rPr>
              <a:t> </a:t>
            </a:r>
            <a:r>
              <a:rPr lang="ko-KR" altLang="zh-CN" sz="2000" dirty="0" smtClean="0"/>
              <a:t>语言</a:t>
            </a:r>
            <a:r>
              <a:rPr lang="zh-CN" altLang="en-US" sz="2000" dirty="0" smtClean="0"/>
              <a:t>是</a:t>
            </a:r>
            <a:r>
              <a:rPr lang="ko-KR" altLang="zh-CN" sz="2000" dirty="0" smtClean="0"/>
              <a:t>传达思想和感受的工具</a:t>
            </a:r>
            <a:r>
              <a:rPr lang="zh-CN" altLang="en-US" sz="2000" dirty="0" smtClean="0"/>
              <a:t>。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8785" grpId="0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3014</Words>
  <Application>Microsoft Office PowerPoint</Application>
  <PresentationFormat>全屏显示(4:3)</PresentationFormat>
  <Paragraphs>280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Company>复旦大学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</cp:lastModifiedBy>
  <cp:revision>2</cp:revision>
  <dcterms:created xsi:type="dcterms:W3CDTF">2013-04-13T22:56:11Z</dcterms:created>
  <dcterms:modified xsi:type="dcterms:W3CDTF">2013-04-13T22:58:37Z</dcterms:modified>
</cp:coreProperties>
</file>