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256" r:id="rId2"/>
    <p:sldId id="267" r:id="rId3"/>
    <p:sldId id="268" r:id="rId4"/>
    <p:sldId id="269" r:id="rId5"/>
    <p:sldId id="273" r:id="rId6"/>
    <p:sldId id="270" r:id="rId7"/>
    <p:sldId id="271" r:id="rId8"/>
    <p:sldId id="272" r:id="rId9"/>
    <p:sldId id="274" r:id="rId10"/>
    <p:sldId id="275" r:id="rId11"/>
    <p:sldId id="276" r:id="rId12"/>
    <p:sldId id="277" r:id="rId13"/>
    <p:sldId id="278" r:id="rId14"/>
    <p:sldId id="263" r:id="rId1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A71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378"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19966531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1422236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65125"/>
            <a:ext cx="5762625"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1353278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fld id="{6F2A3652-705C-4EB4-9752-B5B40915A220}" type="datetimeFigureOut">
              <a:rPr lang="zh-CN" altLang="en-US" smtClean="0"/>
              <a:pPr>
                <a:defRPr/>
              </a:pPr>
              <a:t>2014/5/31</a:t>
            </a:fld>
            <a:endParaRPr lang="zh-CN" altLang="en-US"/>
          </a:p>
        </p:txBody>
      </p:sp>
      <p:sp>
        <p:nvSpPr>
          <p:cNvPr id="4" name="页脚占位符 3"/>
          <p:cNvSpPr>
            <a:spLocks noGrp="1"/>
          </p:cNvSpPr>
          <p:nvPr>
            <p:ph type="ftr" sz="quarter" idx="11"/>
          </p:nvPr>
        </p:nvSpPr>
        <p:spPr/>
        <p:txBody>
          <a:bodyPr/>
          <a:lstStyle/>
          <a:p>
            <a:pPr>
              <a:defRPr/>
            </a:pPr>
            <a:endParaRPr lang="zh-CN" altLang="en-US"/>
          </a:p>
        </p:txBody>
      </p:sp>
      <p:sp>
        <p:nvSpPr>
          <p:cNvPr id="5" name="灯片编号占位符 4"/>
          <p:cNvSpPr>
            <a:spLocks noGrp="1"/>
          </p:cNvSpPr>
          <p:nvPr>
            <p:ph type="sldNum" sz="quarter" idx="12"/>
          </p:nvPr>
        </p:nvSpPr>
        <p:spPr/>
        <p:txBody>
          <a:bodyPr/>
          <a:lstStyle/>
          <a:p>
            <a:pPr>
              <a:defRPr/>
            </a:pPr>
            <a:fld id="{B129AC8E-9FA9-4127-AEEA-E171CDFFA059}" type="slidenum">
              <a:rPr lang="zh-CN" altLang="en-US" smtClean="0"/>
              <a:pPr>
                <a:defRPr/>
              </a:pPr>
              <a:t>‹#›</a:t>
            </a:fld>
            <a:endParaRPr lang="zh-CN" altLang="en-US"/>
          </a:p>
        </p:txBody>
      </p:sp>
    </p:spTree>
    <p:extLst>
      <p:ext uri="{BB962C8B-B14F-4D97-AF65-F5344CB8AC3E}">
        <p14:creationId xmlns:p14="http://schemas.microsoft.com/office/powerpoint/2010/main" val="2090262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2876401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3314643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825625"/>
            <a:ext cx="386715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2365666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3172185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2096533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3687646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1419707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77387C25-3B78-47F9-8CBF-0A068D0BCE1A}" type="datetimeFigureOut">
              <a:rPr lang="zh-CN" altLang="en-US" smtClean="0"/>
              <a:t>2014/5/31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245306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387C25-3B78-47F9-8CBF-0A068D0BCE1A}" type="datetimeFigureOut">
              <a:rPr lang="zh-CN" altLang="en-US" smtClean="0"/>
              <a:t>2014/5/31</a:t>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CA43E2-1D63-4EB3-A44A-A55DA5E85C4A}" type="slidenum">
              <a:rPr lang="zh-CN" altLang="en-US" smtClean="0"/>
              <a:t>‹#›</a:t>
            </a:fld>
            <a:endParaRPr lang="zh-CN" altLang="en-US"/>
          </a:p>
        </p:txBody>
      </p:sp>
    </p:spTree>
    <p:extLst>
      <p:ext uri="{BB962C8B-B14F-4D97-AF65-F5344CB8AC3E}">
        <p14:creationId xmlns:p14="http://schemas.microsoft.com/office/powerpoint/2010/main" val="321717541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60"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文本框 4"/>
          <p:cNvSpPr txBox="1"/>
          <p:nvPr/>
        </p:nvSpPr>
        <p:spPr>
          <a:xfrm>
            <a:off x="3591180" y="1052736"/>
            <a:ext cx="1169551" cy="4176464"/>
          </a:xfrm>
          <a:prstGeom prst="rect">
            <a:avLst/>
          </a:prstGeom>
          <a:noFill/>
        </p:spPr>
        <p:txBody>
          <a:bodyPr vert="eaVert" wrap="square" rtlCol="0">
            <a:spAutoFit/>
          </a:bodyPr>
          <a:lstStyle/>
          <a:p>
            <a:r>
              <a:rPr lang="zh-CN" altLang="en-US" sz="3200" dirty="0" smtClean="0">
                <a:latin typeface="华文隶书" panose="02010800040101010101" pitchFamily="2" charset="-122"/>
                <a:ea typeface="华文隶书" panose="02010800040101010101" pitchFamily="2" charset="-122"/>
              </a:rPr>
              <a:t>传统观念对人个性的束缚</a:t>
            </a:r>
            <a:r>
              <a:rPr lang="en-US" altLang="zh-CN" sz="3200" dirty="0">
                <a:latin typeface="华文隶书" panose="02010800040101010101" pitchFamily="2" charset="-122"/>
                <a:ea typeface="华文隶书" panose="02010800040101010101" pitchFamily="2" charset="-122"/>
              </a:rPr>
              <a:t> </a:t>
            </a:r>
            <a:r>
              <a:rPr lang="en-US" altLang="zh-CN" sz="3200" dirty="0" smtClean="0">
                <a:latin typeface="华文隶书" panose="02010800040101010101" pitchFamily="2" charset="-122"/>
                <a:ea typeface="华文隶书" panose="02010800040101010101" pitchFamily="2" charset="-122"/>
              </a:rPr>
              <a:t>             </a:t>
            </a:r>
            <a:r>
              <a:rPr lang="zh-CN" altLang="en-US" sz="2400" dirty="0" smtClean="0">
                <a:latin typeface="华文行楷" panose="02010800040101010101" pitchFamily="2" charset="-122"/>
                <a:ea typeface="华文行楷" panose="02010800040101010101" pitchFamily="2" charset="-122"/>
              </a:rPr>
              <a:t>张帆 涂姿</a:t>
            </a:r>
            <a:r>
              <a:rPr lang="en-US" altLang="zh-CN" sz="2400" dirty="0" smtClean="0">
                <a:latin typeface="华文行楷" panose="02010800040101010101" pitchFamily="2" charset="-122"/>
                <a:ea typeface="华文行楷" panose="02010800040101010101" pitchFamily="2" charset="-122"/>
              </a:rPr>
              <a:t>     </a:t>
            </a:r>
            <a:endParaRPr lang="zh-CN" altLang="en-US" sz="2400" dirty="0">
              <a:latin typeface="华文行楷" panose="02010800040101010101" pitchFamily="2" charset="-122"/>
              <a:ea typeface="华文行楷" panose="02010800040101010101" pitchFamily="2" charset="-122"/>
            </a:endParaRPr>
          </a:p>
        </p:txBody>
      </p:sp>
      <p:sp>
        <p:nvSpPr>
          <p:cNvPr id="3" name="文本框 2"/>
          <p:cNvSpPr txBox="1"/>
          <p:nvPr/>
        </p:nvSpPr>
        <p:spPr>
          <a:xfrm>
            <a:off x="5436096" y="389855"/>
            <a:ext cx="3312368" cy="461665"/>
          </a:xfrm>
          <a:prstGeom prst="rect">
            <a:avLst/>
          </a:prstGeom>
          <a:noFill/>
        </p:spPr>
        <p:txBody>
          <a:bodyPr wrap="square" rtlCol="0">
            <a:spAutoFit/>
          </a:bodyPr>
          <a:lstStyle/>
          <a:p>
            <a:pPr algn="ctr"/>
            <a:r>
              <a:rPr lang="zh-CN" altLang="en-US" sz="2400" dirty="0" smtClean="0">
                <a:solidFill>
                  <a:schemeClr val="bg2">
                    <a:lumMod val="75000"/>
                  </a:schemeClr>
                </a:solidFill>
                <a:latin typeface="华文隶书" panose="02010800040101010101" pitchFamily="2" charset="-122"/>
                <a:ea typeface="华文隶书" panose="02010800040101010101" pitchFamily="2" charset="-122"/>
              </a:rPr>
              <a:t>应用伦理学小组作业</a:t>
            </a:r>
            <a:endParaRPr lang="zh-CN" altLang="en-US" sz="2400" dirty="0">
              <a:solidFill>
                <a:schemeClr val="bg2">
                  <a:lumMod val="75000"/>
                </a:schemeClr>
              </a:solidFill>
              <a:latin typeface="华文隶书" panose="02010800040101010101" pitchFamily="2" charset="-122"/>
              <a:ea typeface="华文隶书" panose="020108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727684" y="2571291"/>
            <a:ext cx="4896544" cy="1754326"/>
          </a:xfrm>
          <a:prstGeom prst="rect">
            <a:avLst/>
          </a:prstGeom>
          <a:noFill/>
        </p:spPr>
        <p:txBody>
          <a:bodyPr wrap="square" rtlCol="0">
            <a:spAutoFit/>
          </a:bodyPr>
          <a:lstStyle/>
          <a:p>
            <a:r>
              <a:rPr lang="zh-CN" altLang="en-US" dirty="0" smtClean="0">
                <a:solidFill>
                  <a:prstClr val="black"/>
                </a:solidFill>
              </a:rPr>
              <a:t>在信息逐渐透明化的今天，人们通过各种渠道，可以更加容易的进入别人的私人领域，导致原本壁垒森严的公私域界限模糊，道德被越界使用，加上民众将标榜自己态度的道德评判视为潮流这一想法的推波助澜下，不经沉淀的道德就沦为了道德暴力。</a:t>
            </a:r>
            <a:endParaRPr lang="zh-CN" altLang="en-US" dirty="0">
              <a:solidFill>
                <a:prstClr val="black"/>
              </a:solidFill>
            </a:endParaRPr>
          </a:p>
        </p:txBody>
      </p:sp>
    </p:spTree>
    <p:extLst>
      <p:ext uri="{BB962C8B-B14F-4D97-AF65-F5344CB8AC3E}">
        <p14:creationId xmlns:p14="http://schemas.microsoft.com/office/powerpoint/2010/main" val="92843179"/>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1844824"/>
            <a:ext cx="5412601" cy="3600400"/>
          </a:xfrm>
          <a:prstGeom prst="rect">
            <a:avLst/>
          </a:prstGeom>
        </p:spPr>
      </p:pic>
      <p:sp>
        <p:nvSpPr>
          <p:cNvPr id="5" name="文本框 4"/>
          <p:cNvSpPr txBox="1"/>
          <p:nvPr/>
        </p:nvSpPr>
        <p:spPr>
          <a:xfrm>
            <a:off x="1619672" y="1048090"/>
            <a:ext cx="4968552" cy="369332"/>
          </a:xfrm>
          <a:prstGeom prst="rect">
            <a:avLst/>
          </a:prstGeom>
          <a:noFill/>
        </p:spPr>
        <p:txBody>
          <a:bodyPr wrap="square" rtlCol="0">
            <a:spAutoFit/>
          </a:bodyPr>
          <a:lstStyle/>
          <a:p>
            <a:r>
              <a:rPr lang="zh-CN" altLang="en-US" dirty="0" smtClean="0"/>
              <a:t>英国同性恋婚姻合法化</a:t>
            </a:r>
            <a:endParaRPr lang="zh-CN" altLang="en-US" dirty="0"/>
          </a:p>
        </p:txBody>
      </p:sp>
    </p:spTree>
    <p:extLst>
      <p:ext uri="{BB962C8B-B14F-4D97-AF65-F5344CB8AC3E}">
        <p14:creationId xmlns:p14="http://schemas.microsoft.com/office/powerpoint/2010/main" val="22986131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548680"/>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727684" y="1916832"/>
            <a:ext cx="4896544" cy="2585323"/>
          </a:xfrm>
          <a:prstGeom prst="rect">
            <a:avLst/>
          </a:prstGeom>
          <a:noFill/>
        </p:spPr>
        <p:txBody>
          <a:bodyPr wrap="square" rtlCol="0">
            <a:spAutoFit/>
          </a:bodyPr>
          <a:lstStyle/>
          <a:p>
            <a:r>
              <a:rPr lang="zh-CN" altLang="en-US" dirty="0" smtClean="0">
                <a:solidFill>
                  <a:prstClr val="black"/>
                </a:solidFill>
              </a:rPr>
              <a:t>即使是在很多人表示能理解同性恋的今天，同性恋者依然遭受着巨大的社会压力。他们被高度曝光，被围观，被指指点点</a:t>
            </a:r>
            <a:r>
              <a:rPr lang="en-US" altLang="zh-CN" dirty="0" smtClean="0">
                <a:solidFill>
                  <a:prstClr val="black"/>
                </a:solidFill>
              </a:rPr>
              <a:t>……</a:t>
            </a:r>
          </a:p>
          <a:p>
            <a:endParaRPr lang="en-US" altLang="zh-CN" dirty="0">
              <a:solidFill>
                <a:prstClr val="black"/>
              </a:solidFill>
            </a:endParaRPr>
          </a:p>
          <a:p>
            <a:r>
              <a:rPr lang="zh-CN" altLang="en-US" dirty="0" smtClean="0">
                <a:solidFill>
                  <a:prstClr val="black"/>
                </a:solidFill>
              </a:rPr>
              <a:t>性取向完全是私人领域的问题，但很多人上赶着批判，以道德为标杆对别人私域的事情进行评价，企图教化“异类”。这不仅是压制了人的自然属性，即天性个性人性理性，也是一场对弱势方造成不公平伤害的道德暴力。</a:t>
            </a:r>
            <a:endParaRPr lang="en-US" altLang="zh-CN" dirty="0" smtClean="0">
              <a:solidFill>
                <a:prstClr val="black"/>
              </a:solidFill>
            </a:endParaRPr>
          </a:p>
        </p:txBody>
      </p:sp>
    </p:spTree>
    <p:extLst>
      <p:ext uri="{BB962C8B-B14F-4D97-AF65-F5344CB8AC3E}">
        <p14:creationId xmlns:p14="http://schemas.microsoft.com/office/powerpoint/2010/main" val="43949953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727684" y="2571291"/>
            <a:ext cx="4896544" cy="1754326"/>
          </a:xfrm>
          <a:prstGeom prst="rect">
            <a:avLst/>
          </a:prstGeom>
          <a:noFill/>
        </p:spPr>
        <p:txBody>
          <a:bodyPr wrap="square" rtlCol="0">
            <a:spAutoFit/>
          </a:bodyPr>
          <a:lstStyle/>
          <a:p>
            <a:r>
              <a:rPr lang="zh-CN" altLang="en-US">
                <a:solidFill>
                  <a:prstClr val="black"/>
                </a:solidFill>
              </a:rPr>
              <a:t>传统观念根深蒂固。它像是社会这个大盒子的入口，有着固定的形状，只有符合这个形状，才能够安稳地进入。那些不符合形状的则被强行削掉突出的棱角，来适应进来；或者依然我行我素，被这种入口搞得遍体鳞伤，被盒子里的与他不一样的形状另眼相看着。</a:t>
            </a:r>
            <a:endParaRPr lang="zh-CN" altLang="en-US" dirty="0">
              <a:solidFill>
                <a:prstClr val="black"/>
              </a:solidFill>
            </a:endParaRPr>
          </a:p>
        </p:txBody>
      </p:sp>
    </p:spTree>
    <p:extLst>
      <p:ext uri="{BB962C8B-B14F-4D97-AF65-F5344CB8AC3E}">
        <p14:creationId xmlns:p14="http://schemas.microsoft.com/office/powerpoint/2010/main" val="401838903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8" name="矩形 5"/>
          <p:cNvSpPr>
            <a:spLocks noChangeArrowheads="1"/>
          </p:cNvSpPr>
          <p:nvPr/>
        </p:nvSpPr>
        <p:spPr bwMode="auto">
          <a:xfrm>
            <a:off x="3923928" y="3212976"/>
            <a:ext cx="1415772" cy="584775"/>
          </a:xfrm>
          <a:prstGeom prst="rect">
            <a:avLst/>
          </a:prstGeom>
          <a:noFill/>
          <a:ln w="9525">
            <a:noFill/>
            <a:miter lim="800000"/>
            <a:headEnd/>
            <a:tailEnd/>
          </a:ln>
        </p:spPr>
        <p:txBody>
          <a:bodyPr wrap="none">
            <a:spAutoFit/>
          </a:bodyPr>
          <a:lstStyle/>
          <a:p>
            <a:r>
              <a:rPr lang="zh-CN" altLang="en-US" sz="3200" dirty="0" smtClean="0">
                <a:latin typeface="微软雅黑" pitchFamily="34" charset="-122"/>
                <a:ea typeface="微软雅黑" pitchFamily="34" charset="-122"/>
              </a:rPr>
              <a:t>谢谢！</a:t>
            </a:r>
            <a:endParaRPr lang="zh-CN" altLang="en-US" sz="3200" dirty="0">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87824"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2" name="文本框 1"/>
          <p:cNvSpPr txBox="1"/>
          <p:nvPr/>
        </p:nvSpPr>
        <p:spPr>
          <a:xfrm>
            <a:off x="1475656" y="1268760"/>
            <a:ext cx="6552728" cy="646331"/>
          </a:xfrm>
          <a:prstGeom prst="rect">
            <a:avLst/>
          </a:prstGeom>
          <a:noFill/>
        </p:spPr>
        <p:txBody>
          <a:bodyPr wrap="square" rtlCol="0">
            <a:spAutoFit/>
          </a:bodyPr>
          <a:lstStyle/>
          <a:p>
            <a:r>
              <a:rPr lang="zh-CN" altLang="en-US" dirty="0" smtClean="0"/>
              <a:t>试想这样一个场景</a:t>
            </a:r>
            <a:endParaRPr lang="en-US" altLang="zh-CN" dirty="0" smtClean="0"/>
          </a:p>
          <a:p>
            <a:r>
              <a:rPr lang="zh-CN" altLang="en-US" dirty="0" smtClean="0"/>
              <a:t>你走在街上看到了这样画面</a:t>
            </a:r>
            <a:endParaRPr lang="zh-CN" altLang="en-US" dirty="0"/>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855" y="-171400"/>
            <a:ext cx="4573429" cy="6858000"/>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0591" y="337381"/>
            <a:ext cx="4762500" cy="5391150"/>
          </a:xfrm>
          <a:prstGeom prst="rect">
            <a:avLst/>
          </a:prstGeom>
        </p:spPr>
      </p:pic>
      <p:pic>
        <p:nvPicPr>
          <p:cNvPr id="9" name="图片 8"/>
          <p:cNvPicPr>
            <a:picLocks noChangeAspect="1"/>
          </p:cNvPicPr>
          <p:nvPr/>
        </p:nvPicPr>
        <p:blipFill rotWithShape="1">
          <a:blip r:embed="rId5">
            <a:extLst>
              <a:ext uri="{28A0092B-C50C-407E-A947-70E740481C1C}">
                <a14:useLocalDpi xmlns:a14="http://schemas.microsoft.com/office/drawing/2010/main" val="0"/>
              </a:ext>
            </a:extLst>
          </a:blip>
          <a:srcRect r="-857" b="9707"/>
          <a:stretch/>
        </p:blipFill>
        <p:spPr>
          <a:xfrm>
            <a:off x="3180414" y="2119687"/>
            <a:ext cx="5283671" cy="3388593"/>
          </a:xfrm>
          <a:prstGeom prst="rect">
            <a:avLst/>
          </a:prstGeom>
        </p:spPr>
      </p:pic>
    </p:spTree>
    <p:extLst>
      <p:ext uri="{BB962C8B-B14F-4D97-AF65-F5344CB8AC3E}">
        <p14:creationId xmlns:p14="http://schemas.microsoft.com/office/powerpoint/2010/main" val="27185759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131840"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文本框 5"/>
          <p:cNvSpPr txBox="1"/>
          <p:nvPr/>
        </p:nvSpPr>
        <p:spPr>
          <a:xfrm>
            <a:off x="1403648" y="1340768"/>
            <a:ext cx="5328592" cy="646331"/>
          </a:xfrm>
          <a:prstGeom prst="rect">
            <a:avLst/>
          </a:prstGeom>
          <a:noFill/>
        </p:spPr>
        <p:txBody>
          <a:bodyPr wrap="square" rtlCol="0">
            <a:spAutoFit/>
          </a:bodyPr>
          <a:lstStyle/>
          <a:p>
            <a:r>
              <a:rPr lang="zh-CN" altLang="en-US" dirty="0" smtClean="0"/>
              <a:t>你会给出什么反应？</a:t>
            </a:r>
            <a:endParaRPr lang="en-US" altLang="zh-CN" dirty="0" smtClean="0"/>
          </a:p>
          <a:p>
            <a:r>
              <a:rPr lang="zh-CN" altLang="en-US" dirty="0" smtClean="0"/>
              <a:t>看热闹    拍照    发状态</a:t>
            </a:r>
            <a:r>
              <a:rPr lang="en-US" altLang="zh-CN" dirty="0" smtClean="0"/>
              <a:t>……</a:t>
            </a:r>
            <a:endParaRPr lang="zh-CN" altLang="en-US" dirty="0"/>
          </a:p>
        </p:txBody>
      </p:sp>
      <p:sp>
        <p:nvSpPr>
          <p:cNvPr id="7" name="文本框 6"/>
          <p:cNvSpPr txBox="1"/>
          <p:nvPr/>
        </p:nvSpPr>
        <p:spPr>
          <a:xfrm>
            <a:off x="1403648" y="2492896"/>
            <a:ext cx="4896544" cy="923330"/>
          </a:xfrm>
          <a:prstGeom prst="rect">
            <a:avLst/>
          </a:prstGeom>
          <a:noFill/>
        </p:spPr>
        <p:txBody>
          <a:bodyPr wrap="square" rtlCol="0">
            <a:spAutoFit/>
          </a:bodyPr>
          <a:lstStyle/>
          <a:p>
            <a:r>
              <a:rPr lang="zh-CN" altLang="en-US" dirty="0" smtClean="0"/>
              <a:t>是什么让我们觉得这很新鲜、另类，又是什么支撑着我们让我们可以很有底气的谈论别人个人的行为？</a:t>
            </a:r>
            <a:endParaRPr lang="zh-CN" altLang="en-US" dirty="0"/>
          </a:p>
        </p:txBody>
      </p:sp>
    </p:spTree>
    <p:extLst>
      <p:ext uri="{BB962C8B-B14F-4D97-AF65-F5344CB8AC3E}">
        <p14:creationId xmlns:p14="http://schemas.microsoft.com/office/powerpoint/2010/main" val="557360388"/>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文本框 5"/>
          <p:cNvSpPr txBox="1"/>
          <p:nvPr/>
        </p:nvSpPr>
        <p:spPr>
          <a:xfrm>
            <a:off x="2051720" y="1250601"/>
            <a:ext cx="5328592" cy="369332"/>
          </a:xfrm>
          <a:prstGeom prst="rect">
            <a:avLst/>
          </a:prstGeom>
          <a:noFill/>
        </p:spPr>
        <p:txBody>
          <a:bodyPr wrap="square" rtlCol="0">
            <a:spAutoFit/>
          </a:bodyPr>
          <a:lstStyle/>
          <a:p>
            <a:r>
              <a:rPr lang="zh-CN" altLang="en-US" dirty="0" smtClean="0">
                <a:solidFill>
                  <a:prstClr val="black"/>
                </a:solidFill>
              </a:rPr>
              <a:t>传统主流文化给予我们基本的道德观念</a:t>
            </a:r>
            <a:endParaRPr lang="zh-CN" altLang="en-US" dirty="0">
              <a:solidFill>
                <a:prstClr val="black"/>
              </a:solidFill>
            </a:endParaRPr>
          </a:p>
        </p:txBody>
      </p:sp>
      <p:sp>
        <p:nvSpPr>
          <p:cNvPr id="2" name="文本框 1"/>
          <p:cNvSpPr txBox="1"/>
          <p:nvPr/>
        </p:nvSpPr>
        <p:spPr>
          <a:xfrm>
            <a:off x="1475656" y="2348880"/>
            <a:ext cx="5688632" cy="1384995"/>
          </a:xfrm>
          <a:prstGeom prst="rect">
            <a:avLst/>
          </a:prstGeom>
          <a:noFill/>
        </p:spPr>
        <p:txBody>
          <a:bodyPr wrap="square" rtlCol="0">
            <a:spAutoFit/>
          </a:bodyPr>
          <a:lstStyle/>
          <a:p>
            <a:pPr>
              <a:spcAft>
                <a:spcPts val="0"/>
              </a:spcAft>
            </a:pPr>
            <a:r>
              <a:rPr lang="zh-CN" altLang="zh-CN" dirty="0">
                <a:solidFill>
                  <a:srgbClr val="000000"/>
                </a:solidFill>
                <a:latin typeface="Arial" panose="020B0604020202020204" pitchFamily="34" charset="0"/>
                <a:ea typeface="宋体" panose="02010600030101010101" pitchFamily="2" charset="-122"/>
                <a:cs typeface="宋体" panose="02010600030101010101" pitchFamily="2" charset="-122"/>
              </a:rPr>
              <a:t>中国传统道德思想的核心之一便是主张“天人合一”式的“和谐”，以抽象的</a:t>
            </a:r>
            <a:r>
              <a:rPr lang="zh-CN" altLang="zh-CN" dirty="0">
                <a:solidFill>
                  <a:srgbClr val="C55A11"/>
                </a:solidFill>
                <a:latin typeface="Arial" panose="020B0604020202020204" pitchFamily="34" charset="0"/>
                <a:ea typeface="宋体" panose="02010600030101010101" pitchFamily="2" charset="-122"/>
                <a:cs typeface="宋体" panose="02010600030101010101" pitchFamily="2" charset="-122"/>
              </a:rPr>
              <a:t>共性</a:t>
            </a:r>
            <a:r>
              <a:rPr lang="zh-CN" altLang="zh-CN" dirty="0">
                <a:solidFill>
                  <a:srgbClr val="000000"/>
                </a:solidFill>
                <a:latin typeface="Arial" panose="020B0604020202020204" pitchFamily="34" charset="0"/>
                <a:ea typeface="宋体" panose="02010600030101010101" pitchFamily="2" charset="-122"/>
                <a:cs typeface="宋体" panose="02010600030101010101" pitchFamily="2" charset="-122"/>
              </a:rPr>
              <a:t>和谐压抑人的具体的</a:t>
            </a:r>
            <a:r>
              <a:rPr lang="zh-CN" altLang="zh-CN" dirty="0">
                <a:solidFill>
                  <a:srgbClr val="C55A11"/>
                </a:solidFill>
                <a:latin typeface="Arial" panose="020B0604020202020204" pitchFamily="34" charset="0"/>
                <a:ea typeface="宋体" panose="02010600030101010101" pitchFamily="2" charset="-122"/>
                <a:cs typeface="宋体" panose="02010600030101010101" pitchFamily="2" charset="-122"/>
              </a:rPr>
              <a:t>个性</a:t>
            </a:r>
            <a:r>
              <a:rPr lang="zh-CN" altLang="zh-CN" dirty="0">
                <a:solidFill>
                  <a:srgbClr val="000000"/>
                </a:solidFill>
                <a:latin typeface="Arial" panose="020B0604020202020204" pitchFamily="34" charset="0"/>
                <a:ea typeface="宋体" panose="02010600030101010101" pitchFamily="2" charset="-122"/>
                <a:cs typeface="宋体" panose="02010600030101010101" pitchFamily="2" charset="-122"/>
              </a:rPr>
              <a:t>和谐；以相对封闭的、强制式的主观和谐，代替主体性的自由式和谐。</a:t>
            </a:r>
            <a:endParaRPr lang="zh-CN" altLang="zh-CN" dirty="0">
              <a:latin typeface="宋体" panose="02010600030101010101" pitchFamily="2" charset="-122"/>
              <a:ea typeface="宋体" panose="02010600030101010101" pitchFamily="2" charset="-122"/>
              <a:cs typeface="宋体" panose="02010600030101010101" pitchFamily="2" charset="-122"/>
            </a:endParaRPr>
          </a:p>
          <a:p>
            <a:pPr indent="266700" algn="just">
              <a:spcAft>
                <a:spcPts val="0"/>
              </a:spcAft>
            </a:pPr>
            <a:r>
              <a:rPr lang="en-US" altLang="zh-CN" sz="1200" kern="100" dirty="0">
                <a:solidFill>
                  <a:srgbClr val="111111"/>
                </a:solidFill>
                <a:latin typeface="Helvetica" panose="020B0604020202020204" pitchFamily="34" charset="0"/>
                <a:ea typeface="宋体" panose="02010600030101010101" pitchFamily="2" charset="-122"/>
                <a:cs typeface="Times New Roman" panose="02020603050405020304" pitchFamily="18" charset="0"/>
              </a:rPr>
              <a:t> </a:t>
            </a:r>
            <a:endParaRPr lang="zh-CN" altLang="zh-CN" sz="1400" kern="100" dirty="0">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8021690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6" name="文本框 5"/>
          <p:cNvSpPr txBox="1"/>
          <p:nvPr/>
        </p:nvSpPr>
        <p:spPr>
          <a:xfrm>
            <a:off x="1475656" y="1268760"/>
            <a:ext cx="5544616" cy="1200329"/>
          </a:xfrm>
          <a:prstGeom prst="rect">
            <a:avLst/>
          </a:prstGeom>
          <a:noFill/>
        </p:spPr>
        <p:txBody>
          <a:bodyPr wrap="square" rtlCol="0">
            <a:spAutoFit/>
          </a:bodyPr>
          <a:lstStyle/>
          <a:p>
            <a:r>
              <a:rPr lang="zh-CN" altLang="en-US" dirty="0">
                <a:solidFill>
                  <a:prstClr val="black"/>
                </a:solidFill>
              </a:rPr>
              <a:t>传统道德观认为，道德的本质是为了实现群体利益而对个体欲望加以必要限制，孔子的“克己复礼为仁”</a:t>
            </a:r>
            <a:r>
              <a:rPr lang="en-US" altLang="zh-CN" dirty="0">
                <a:solidFill>
                  <a:prstClr val="black"/>
                </a:solidFill>
              </a:rPr>
              <a:t>(《</a:t>
            </a:r>
            <a:r>
              <a:rPr lang="zh-CN" altLang="en-US" dirty="0">
                <a:solidFill>
                  <a:prstClr val="black"/>
                </a:solidFill>
              </a:rPr>
              <a:t>论语</a:t>
            </a:r>
            <a:r>
              <a:rPr lang="en-US" altLang="zh-CN" dirty="0">
                <a:solidFill>
                  <a:prstClr val="black"/>
                </a:solidFill>
              </a:rPr>
              <a:t>•</a:t>
            </a:r>
            <a:r>
              <a:rPr lang="zh-CN" altLang="en-US" dirty="0">
                <a:solidFill>
                  <a:prstClr val="black"/>
                </a:solidFill>
              </a:rPr>
              <a:t>颜渊</a:t>
            </a:r>
            <a:r>
              <a:rPr lang="en-US" altLang="zh-CN" dirty="0">
                <a:solidFill>
                  <a:prstClr val="black"/>
                </a:solidFill>
              </a:rPr>
              <a:t>》)</a:t>
            </a:r>
            <a:r>
              <a:rPr lang="zh-CN" altLang="en-US" dirty="0">
                <a:solidFill>
                  <a:prstClr val="black"/>
                </a:solidFill>
              </a:rPr>
              <a:t>就是这种“为群体道德”观的典型代表。</a:t>
            </a:r>
          </a:p>
        </p:txBody>
      </p:sp>
      <p:sp>
        <p:nvSpPr>
          <p:cNvPr id="2" name="文本框 1"/>
          <p:cNvSpPr txBox="1"/>
          <p:nvPr/>
        </p:nvSpPr>
        <p:spPr>
          <a:xfrm>
            <a:off x="1475656" y="2469089"/>
            <a:ext cx="5688632" cy="2585323"/>
          </a:xfrm>
          <a:prstGeom prst="rect">
            <a:avLst/>
          </a:prstGeom>
          <a:noFill/>
        </p:spPr>
        <p:txBody>
          <a:bodyPr wrap="square" rtlCol="0">
            <a:spAutoFit/>
          </a:bodyPr>
          <a:lstStyle/>
          <a:p>
            <a:r>
              <a:rPr lang="zh-CN" altLang="en-US" dirty="0">
                <a:solidFill>
                  <a:prstClr val="black"/>
                </a:solidFill>
              </a:rPr>
              <a:t>传统</a:t>
            </a:r>
            <a:r>
              <a:rPr lang="zh-CN" altLang="en-US" dirty="0" smtClean="0">
                <a:solidFill>
                  <a:prstClr val="black"/>
                </a:solidFill>
              </a:rPr>
              <a:t>儒家放弃</a:t>
            </a:r>
            <a:r>
              <a:rPr lang="zh-CN" altLang="en-US" dirty="0">
                <a:solidFill>
                  <a:prstClr val="black"/>
                </a:solidFill>
              </a:rPr>
              <a:t>了对个人利益的考虑，或者说，个体利益完全被抽象的群体利益所代替，即被所谓“道”掩盖了。“士志子道，而耻恶衣恶食者，未足与议也。”</a:t>
            </a:r>
            <a:r>
              <a:rPr lang="en-US" altLang="zh-CN" dirty="0">
                <a:solidFill>
                  <a:prstClr val="black"/>
                </a:solidFill>
              </a:rPr>
              <a:t>(《</a:t>
            </a:r>
            <a:r>
              <a:rPr lang="zh-CN" altLang="en-US" dirty="0">
                <a:solidFill>
                  <a:prstClr val="black"/>
                </a:solidFill>
              </a:rPr>
              <a:t>论语里仁</a:t>
            </a:r>
            <a:r>
              <a:rPr lang="en-US" altLang="zh-CN" dirty="0">
                <a:solidFill>
                  <a:prstClr val="black"/>
                </a:solidFill>
              </a:rPr>
              <a:t>》)“</a:t>
            </a:r>
            <a:r>
              <a:rPr lang="zh-CN" altLang="en-US" dirty="0">
                <a:solidFill>
                  <a:prstClr val="black"/>
                </a:solidFill>
              </a:rPr>
              <a:t>亦有仁义而已矣，何必日利。”</a:t>
            </a:r>
            <a:r>
              <a:rPr lang="en-US" altLang="zh-CN" dirty="0">
                <a:solidFill>
                  <a:prstClr val="black"/>
                </a:solidFill>
              </a:rPr>
              <a:t>(《</a:t>
            </a:r>
            <a:r>
              <a:rPr lang="zh-CN" altLang="en-US" dirty="0">
                <a:solidFill>
                  <a:prstClr val="black"/>
                </a:solidFill>
              </a:rPr>
              <a:t>孟子梁惠王上</a:t>
            </a:r>
            <a:r>
              <a:rPr lang="en-US" altLang="zh-CN" dirty="0">
                <a:solidFill>
                  <a:prstClr val="black"/>
                </a:solidFill>
              </a:rPr>
              <a:t>》)</a:t>
            </a:r>
            <a:r>
              <a:rPr lang="zh-CN" altLang="en-US" dirty="0">
                <a:solidFill>
                  <a:prstClr val="black"/>
                </a:solidFill>
              </a:rPr>
              <a:t>汉代的提法更加明确：“正其义不谋其利，明其道不计其功。”</a:t>
            </a:r>
            <a:r>
              <a:rPr lang="en-US" altLang="zh-CN" dirty="0">
                <a:solidFill>
                  <a:prstClr val="black"/>
                </a:solidFill>
              </a:rPr>
              <a:t>(《</a:t>
            </a:r>
            <a:r>
              <a:rPr lang="zh-CN" altLang="en-US" dirty="0">
                <a:solidFill>
                  <a:prstClr val="black"/>
                </a:solidFill>
              </a:rPr>
              <a:t>汉书董仲舒传</a:t>
            </a:r>
            <a:r>
              <a:rPr lang="en-US" altLang="zh-CN" dirty="0">
                <a:solidFill>
                  <a:prstClr val="black"/>
                </a:solidFill>
              </a:rPr>
              <a:t>)})</a:t>
            </a:r>
            <a:r>
              <a:rPr lang="zh-CN" altLang="en-US" dirty="0">
                <a:solidFill>
                  <a:prstClr val="black"/>
                </a:solidFill>
              </a:rPr>
              <a:t>宋儒愈加偏激，大呼“存天理，灭人欲”。群体利益上升为道德，是第一位的，个人利益是次要的，从属的，人们要贵义贱利，必要时甚至舍生取义。</a:t>
            </a:r>
          </a:p>
        </p:txBody>
      </p:sp>
    </p:spTree>
    <p:extLst>
      <p:ext uri="{BB962C8B-B14F-4D97-AF65-F5344CB8AC3E}">
        <p14:creationId xmlns:p14="http://schemas.microsoft.com/office/powerpoint/2010/main" val="820273115"/>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194" name="矩形 8"/>
          <p:cNvSpPr>
            <a:spLocks noChangeArrowheads="1"/>
          </p:cNvSpPr>
          <p:nvPr/>
        </p:nvSpPr>
        <p:spPr bwMode="auto">
          <a:xfrm>
            <a:off x="285750" y="142875"/>
            <a:ext cx="6647974" cy="523220"/>
          </a:xfrm>
          <a:prstGeom prst="rect">
            <a:avLst/>
          </a:prstGeom>
          <a:noFill/>
          <a:ln w="9525">
            <a:noFill/>
            <a:miter lim="800000"/>
            <a:headEnd/>
            <a:tailEnd/>
          </a:ln>
        </p:spPr>
        <p:txBody>
          <a:bodyPr wrap="none">
            <a:spAutoFit/>
          </a:bodyPr>
          <a:lstStyle/>
          <a:p>
            <a:r>
              <a:rPr lang="zh-CN" altLang="en-US" sz="2800" dirty="0" smtClean="0">
                <a:solidFill>
                  <a:prstClr val="black"/>
                </a:solidFill>
                <a:latin typeface="微软雅黑" pitchFamily="34" charset="-122"/>
                <a:ea typeface="微软雅黑" pitchFamily="34" charset="-122"/>
              </a:rPr>
              <a:t>对集体利益的维护使得个性的发展被抑制</a:t>
            </a:r>
            <a:endParaRPr lang="zh-CN" altLang="en-US" sz="2800" dirty="0">
              <a:solidFill>
                <a:prstClr val="black"/>
              </a:solidFill>
              <a:latin typeface="微软雅黑" pitchFamily="34" charset="-122"/>
              <a:ea typeface="微软雅黑" pitchFamily="34" charset="-122"/>
            </a:endParaRPr>
          </a:p>
        </p:txBody>
      </p:sp>
      <p:sp>
        <p:nvSpPr>
          <p:cNvPr id="8197" name="矩形 9"/>
          <p:cNvSpPr>
            <a:spLocks noChangeArrowheads="1"/>
          </p:cNvSpPr>
          <p:nvPr/>
        </p:nvSpPr>
        <p:spPr bwMode="auto">
          <a:xfrm>
            <a:off x="0" y="2636912"/>
            <a:ext cx="3766222" cy="1200329"/>
          </a:xfrm>
          <a:prstGeom prst="rect">
            <a:avLst/>
          </a:prstGeom>
          <a:noFill/>
          <a:ln w="9525">
            <a:noFill/>
            <a:miter lim="800000"/>
            <a:headEnd/>
            <a:tailEnd/>
          </a:ln>
        </p:spPr>
        <p:txBody>
          <a:bodyPr wrap="square">
            <a:spAutoFit/>
          </a:bodyPr>
          <a:lstStyle/>
          <a:p>
            <a:r>
              <a:rPr lang="zh-CN" altLang="en-US" dirty="0">
                <a:solidFill>
                  <a:prstClr val="black"/>
                </a:solidFill>
                <a:latin typeface="微软雅黑" pitchFamily="34" charset="-122"/>
                <a:ea typeface="微软雅黑" pitchFamily="34" charset="-122"/>
              </a:rPr>
              <a:t>伦理关系凝固化、绝对化，三纲五常，家长专制，成为人身压迫，精神虐杀，制约着全民族的思想方式和</a:t>
            </a:r>
            <a:r>
              <a:rPr lang="zh-CN" altLang="en-US" dirty="0" smtClean="0">
                <a:solidFill>
                  <a:prstClr val="black"/>
                </a:solidFill>
                <a:latin typeface="微软雅黑" pitchFamily="34" charset="-122"/>
                <a:ea typeface="微软雅黑" pitchFamily="34" charset="-122"/>
              </a:rPr>
              <a:t>生活方式。</a:t>
            </a:r>
            <a:endParaRPr lang="zh-CN" altLang="en-US" dirty="0">
              <a:solidFill>
                <a:prstClr val="black"/>
              </a:solidFill>
              <a:latin typeface="微软雅黑" pitchFamily="34" charset="-122"/>
              <a:ea typeface="微软雅黑" pitchFamily="34" charset="-122"/>
            </a:endParaRPr>
          </a:p>
        </p:txBody>
      </p:sp>
      <p:sp>
        <p:nvSpPr>
          <p:cNvPr id="8198" name="矩形 6"/>
          <p:cNvSpPr>
            <a:spLocks noChangeArrowheads="1"/>
          </p:cNvSpPr>
          <p:nvPr/>
        </p:nvSpPr>
        <p:spPr bwMode="auto">
          <a:xfrm>
            <a:off x="0" y="4484618"/>
            <a:ext cx="3658718" cy="1200329"/>
          </a:xfrm>
          <a:prstGeom prst="rect">
            <a:avLst/>
          </a:prstGeom>
          <a:noFill/>
          <a:ln w="9525">
            <a:noFill/>
            <a:miter lim="800000"/>
            <a:headEnd/>
            <a:tailEnd/>
          </a:ln>
        </p:spPr>
        <p:txBody>
          <a:bodyPr wrap="square">
            <a:spAutoFit/>
          </a:bodyPr>
          <a:lstStyle/>
          <a:p>
            <a:r>
              <a:rPr lang="zh-CN" altLang="en-US" dirty="0">
                <a:solidFill>
                  <a:prstClr val="black"/>
                </a:solidFill>
                <a:latin typeface="微软雅黑" pitchFamily="34" charset="-122"/>
                <a:ea typeface="微软雅黑" pitchFamily="34" charset="-122"/>
              </a:rPr>
              <a:t>强调个人服从群体，压抑了人的个性。漠视性格，思想大统一。造成国民愚忠愚孝，道德和责任标准压制了人的</a:t>
            </a:r>
            <a:r>
              <a:rPr lang="zh-CN" altLang="en-US" dirty="0" smtClean="0">
                <a:solidFill>
                  <a:prstClr val="black"/>
                </a:solidFill>
                <a:latin typeface="微软雅黑" pitchFamily="34" charset="-122"/>
                <a:ea typeface="微软雅黑" pitchFamily="34" charset="-122"/>
              </a:rPr>
              <a:t>创造性。</a:t>
            </a:r>
            <a:endParaRPr lang="zh-CN" altLang="en-US" dirty="0">
              <a:solidFill>
                <a:prstClr val="black"/>
              </a:solidFill>
              <a:latin typeface="微软雅黑" pitchFamily="34" charset="-122"/>
              <a:ea typeface="微软雅黑" pitchFamily="34" charset="-122"/>
            </a:endParaRPr>
          </a:p>
        </p:txBody>
      </p:sp>
      <p:sp>
        <p:nvSpPr>
          <p:cNvPr id="2" name="文本框 1"/>
          <p:cNvSpPr txBox="1"/>
          <p:nvPr/>
        </p:nvSpPr>
        <p:spPr>
          <a:xfrm>
            <a:off x="4967536" y="1745168"/>
            <a:ext cx="4176464" cy="369332"/>
          </a:xfrm>
          <a:prstGeom prst="rect">
            <a:avLst/>
          </a:prstGeom>
          <a:noFill/>
        </p:spPr>
        <p:txBody>
          <a:bodyPr wrap="square" rtlCol="0">
            <a:spAutoFit/>
          </a:bodyPr>
          <a:lstStyle/>
          <a:p>
            <a:r>
              <a:rPr lang="zh-CN" altLang="en-US" dirty="0"/>
              <a:t>“礼者，人之所履</a:t>
            </a:r>
            <a:r>
              <a:rPr lang="zh-CN" altLang="en-US" dirty="0" smtClean="0"/>
              <a:t>也”</a:t>
            </a:r>
            <a:r>
              <a:rPr lang="en-US" altLang="zh-CN" dirty="0" smtClean="0"/>
              <a:t>《</a:t>
            </a:r>
            <a:r>
              <a:rPr lang="zh-CN" altLang="en-US" dirty="0"/>
              <a:t>荀子</a:t>
            </a:r>
            <a:r>
              <a:rPr lang="en-US" altLang="zh-CN" dirty="0"/>
              <a:t>•</a:t>
            </a:r>
            <a:r>
              <a:rPr lang="zh-CN" altLang="en-US" dirty="0"/>
              <a:t>大略</a:t>
            </a:r>
            <a:r>
              <a:rPr lang="en-US" altLang="zh-CN" dirty="0" smtClean="0"/>
              <a:t>》</a:t>
            </a:r>
            <a:endParaRPr lang="zh-CN" altLang="en-US" dirty="0"/>
          </a:p>
        </p:txBody>
      </p:sp>
      <p:sp>
        <p:nvSpPr>
          <p:cNvPr id="3" name="文本框 2"/>
          <p:cNvSpPr txBox="1"/>
          <p:nvPr/>
        </p:nvSpPr>
        <p:spPr>
          <a:xfrm>
            <a:off x="4860032" y="3828477"/>
            <a:ext cx="4032448" cy="646331"/>
          </a:xfrm>
          <a:prstGeom prst="rect">
            <a:avLst/>
          </a:prstGeom>
          <a:noFill/>
        </p:spPr>
        <p:txBody>
          <a:bodyPr wrap="square" rtlCol="0">
            <a:spAutoFit/>
          </a:bodyPr>
          <a:lstStyle/>
          <a:p>
            <a:r>
              <a:rPr lang="zh-CN" altLang="en-US" dirty="0"/>
              <a:t>“贵贱有等，长幼有差，贫富轻重皆有称者也</a:t>
            </a:r>
            <a:r>
              <a:rPr lang="zh-CN" altLang="en-US" dirty="0" smtClean="0"/>
              <a:t>”</a:t>
            </a:r>
            <a:r>
              <a:rPr lang="en-US" altLang="zh-CN" dirty="0" smtClean="0"/>
              <a:t>《</a:t>
            </a:r>
            <a:r>
              <a:rPr lang="zh-CN" altLang="en-US" dirty="0"/>
              <a:t>荀子</a:t>
            </a:r>
            <a:r>
              <a:rPr lang="en-US" altLang="zh-CN" dirty="0"/>
              <a:t>•</a:t>
            </a:r>
            <a:r>
              <a:rPr lang="zh-CN" altLang="en-US" dirty="0"/>
              <a:t>富国</a:t>
            </a:r>
            <a:r>
              <a:rPr lang="en-US" altLang="zh-CN" dirty="0" smtClean="0"/>
              <a:t>》</a:t>
            </a:r>
            <a:endParaRPr lang="zh-CN" altLang="en-US" dirty="0"/>
          </a:p>
        </p:txBody>
      </p:sp>
      <p:sp>
        <p:nvSpPr>
          <p:cNvPr id="4" name="文本框 3"/>
          <p:cNvSpPr txBox="1"/>
          <p:nvPr/>
        </p:nvSpPr>
        <p:spPr>
          <a:xfrm>
            <a:off x="4967536" y="2664439"/>
            <a:ext cx="3600400" cy="646331"/>
          </a:xfrm>
          <a:prstGeom prst="rect">
            <a:avLst/>
          </a:prstGeom>
          <a:noFill/>
        </p:spPr>
        <p:txBody>
          <a:bodyPr wrap="square" rtlCol="0">
            <a:spAutoFit/>
          </a:bodyPr>
          <a:lstStyle/>
          <a:p>
            <a:r>
              <a:rPr lang="zh-CN" altLang="en-US" dirty="0"/>
              <a:t>“亲亲、尊尊、长长、男女之别，人道之大者也</a:t>
            </a:r>
            <a:r>
              <a:rPr lang="zh-CN" altLang="en-US" dirty="0" smtClean="0"/>
              <a:t>”</a:t>
            </a:r>
            <a:r>
              <a:rPr lang="en-US" altLang="zh-CN" dirty="0" smtClean="0"/>
              <a:t>《</a:t>
            </a:r>
            <a:r>
              <a:rPr lang="zh-CN" altLang="en-US" dirty="0"/>
              <a:t>礼记</a:t>
            </a:r>
            <a:r>
              <a:rPr lang="en-US" altLang="zh-CN" dirty="0"/>
              <a:t>•</a:t>
            </a:r>
            <a:r>
              <a:rPr lang="zh-CN" altLang="en-US" dirty="0"/>
              <a:t>丧服小记</a:t>
            </a:r>
            <a:r>
              <a:rPr lang="en-US" altLang="zh-CN" dirty="0"/>
              <a:t>》</a:t>
            </a:r>
            <a:endParaRPr lang="zh-CN" altLang="en-US" dirty="0"/>
          </a:p>
        </p:txBody>
      </p:sp>
      <p:sp>
        <p:nvSpPr>
          <p:cNvPr id="5" name="文本框 4"/>
          <p:cNvSpPr txBox="1"/>
          <p:nvPr/>
        </p:nvSpPr>
        <p:spPr>
          <a:xfrm>
            <a:off x="5076056" y="4941168"/>
            <a:ext cx="2736304" cy="369332"/>
          </a:xfrm>
          <a:prstGeom prst="rect">
            <a:avLst/>
          </a:prstGeom>
          <a:noFill/>
        </p:spPr>
        <p:txBody>
          <a:bodyPr wrap="square" rtlCol="0">
            <a:spAutoFit/>
          </a:bodyPr>
          <a:lstStyle/>
          <a:p>
            <a:r>
              <a:rPr lang="zh-CN" altLang="en-US"/>
              <a:t>“存天理，灭人欲”</a:t>
            </a:r>
            <a:endParaRPr lang="zh-CN" altLang="en-US" dirty="0"/>
          </a:p>
        </p:txBody>
      </p:sp>
    </p:spTree>
    <p:extLst>
      <p:ext uri="{BB962C8B-B14F-4D97-AF65-F5344CB8AC3E}">
        <p14:creationId xmlns:p14="http://schemas.microsoft.com/office/powerpoint/2010/main" val="215915784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87824" y="559406"/>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691680" y="1540513"/>
            <a:ext cx="4896544" cy="2585323"/>
          </a:xfrm>
          <a:prstGeom prst="rect">
            <a:avLst/>
          </a:prstGeom>
          <a:noFill/>
        </p:spPr>
        <p:txBody>
          <a:bodyPr wrap="square" rtlCol="0">
            <a:spAutoFit/>
          </a:bodyPr>
          <a:lstStyle/>
          <a:p>
            <a:r>
              <a:rPr lang="zh-CN" altLang="en-US" dirty="0" smtClean="0">
                <a:solidFill>
                  <a:prstClr val="black"/>
                </a:solidFill>
              </a:rPr>
              <a:t>传统的道德观流传至今已逾千年，他对国人的影响早已根植于国人的心智以及行为模式中，地位难以撼动。另外，人们作为群居的社会性动物，相同的道德观念充当纽带将人们紧密联系起来，使他们拥有一种归属感和安全感。对于持有不同观念的“异类”，本能地会产生排斥心理。所以在少数个性的人出现时，他们会拿起维护集体利益的道德作为武器，攻击对集体有冲击的对象，美其名曰道德召唤。</a:t>
            </a:r>
            <a:endParaRPr lang="zh-CN" altLang="en-US" dirty="0">
              <a:solidFill>
                <a:prstClr val="black"/>
              </a:solidFill>
            </a:endParaRPr>
          </a:p>
        </p:txBody>
      </p:sp>
    </p:spTree>
    <p:extLst>
      <p:ext uri="{BB962C8B-B14F-4D97-AF65-F5344CB8AC3E}">
        <p14:creationId xmlns:p14="http://schemas.microsoft.com/office/powerpoint/2010/main" val="1345593710"/>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727684" y="2571291"/>
            <a:ext cx="4896544" cy="923330"/>
          </a:xfrm>
          <a:prstGeom prst="rect">
            <a:avLst/>
          </a:prstGeom>
          <a:noFill/>
        </p:spPr>
        <p:txBody>
          <a:bodyPr wrap="square" rtlCol="0">
            <a:spAutoFit/>
          </a:bodyPr>
          <a:lstStyle/>
          <a:p>
            <a:r>
              <a:rPr lang="zh-CN" altLang="en-US" dirty="0" smtClean="0">
                <a:solidFill>
                  <a:prstClr val="black"/>
                </a:solidFill>
              </a:rPr>
              <a:t>在自媒体发展迅速以及信息传递日趋快捷，碎片化的今天，传统道德观遗留的问题变得越来越尖锐。</a:t>
            </a:r>
            <a:endParaRPr lang="zh-CN" altLang="en-US" dirty="0">
              <a:solidFill>
                <a:prstClr val="black"/>
              </a:solidFill>
            </a:endParaRPr>
          </a:p>
        </p:txBody>
      </p:sp>
    </p:spTree>
    <p:extLst>
      <p:ext uri="{BB962C8B-B14F-4D97-AF65-F5344CB8AC3E}">
        <p14:creationId xmlns:p14="http://schemas.microsoft.com/office/powerpoint/2010/main" val="297723347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2915816" y="620688"/>
            <a:ext cx="2520280" cy="4824536"/>
          </a:xfrm>
          <a:prstGeom prst="rect">
            <a:avLst/>
          </a:prstGeom>
          <a:pattFill prst="pct5">
            <a:fgClr>
              <a:srgbClr val="FFFFFF"/>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
        <p:nvSpPr>
          <p:cNvPr id="7" name="文本框 6"/>
          <p:cNvSpPr txBox="1"/>
          <p:nvPr/>
        </p:nvSpPr>
        <p:spPr>
          <a:xfrm>
            <a:off x="1403648" y="2492896"/>
            <a:ext cx="4896544" cy="1477328"/>
          </a:xfrm>
          <a:prstGeom prst="rect">
            <a:avLst/>
          </a:prstGeom>
          <a:noFill/>
        </p:spPr>
        <p:txBody>
          <a:bodyPr wrap="square" rtlCol="0">
            <a:spAutoFit/>
          </a:bodyPr>
          <a:lstStyle/>
          <a:p>
            <a:r>
              <a:rPr lang="zh-CN" altLang="en-US" dirty="0" smtClean="0">
                <a:solidFill>
                  <a:prstClr val="black"/>
                </a:solidFill>
              </a:rPr>
              <a:t>随着全球化的发展趋势，越来越多新的道德观念来到中国，与本土的传统道德产生对立。人们逐渐开始注重个性的发展，我们处在两种观念的碰撞融合期，又身在传统道德的主场，个性的发展与传统道德的对立日益明显。</a:t>
            </a:r>
            <a:endParaRPr lang="zh-CN" altLang="en-US" dirty="0">
              <a:solidFill>
                <a:prstClr val="black"/>
              </a:solidFill>
            </a:endParaRPr>
          </a:p>
        </p:txBody>
      </p:sp>
    </p:spTree>
    <p:extLst>
      <p:ext uri="{BB962C8B-B14F-4D97-AF65-F5344CB8AC3E}">
        <p14:creationId xmlns:p14="http://schemas.microsoft.com/office/powerpoint/2010/main" val="52773368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1547</TotalTime>
  <Words>869</Words>
  <Application>Microsoft Office PowerPoint</Application>
  <PresentationFormat>全屏显示(4:3)</PresentationFormat>
  <Paragraphs>29</Paragraphs>
  <Slides>14</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14</vt:i4>
      </vt:variant>
    </vt:vector>
  </HeadingPairs>
  <TitlesOfParts>
    <vt:vector size="24" baseType="lpstr">
      <vt:lpstr>华文行楷</vt:lpstr>
      <vt:lpstr>华文隶书</vt:lpstr>
      <vt:lpstr>宋体</vt:lpstr>
      <vt:lpstr>微软雅黑</vt:lpstr>
      <vt:lpstr>Arial</vt:lpstr>
      <vt:lpstr>Calibri</vt:lpstr>
      <vt:lpstr>Calibri Light</vt:lpstr>
      <vt:lpstr>Helvetica</vt:lpstr>
      <vt:lpstr>Times New Roman</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bj</dc:creator>
  <cp:lastModifiedBy>微软用户</cp:lastModifiedBy>
  <cp:revision>61</cp:revision>
  <dcterms:created xsi:type="dcterms:W3CDTF">2013-10-30T09:04:50Z</dcterms:created>
  <dcterms:modified xsi:type="dcterms:W3CDTF">2014-05-31T09:58:15Z</dcterms:modified>
</cp:coreProperties>
</file>