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9" d="100"/>
          <a:sy n="109" d="100"/>
        </p:scale>
        <p:origin x="167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6CE63B-A4B6-4487-A28C-97A12BCFE040}" type="datetimeFigureOut">
              <a:rPr lang="zh-CN" altLang="en-US" smtClean="0"/>
              <a:t>2018/9/26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C61D46-318C-4471-B1D5-CE089693EA3B}" type="slidenum">
              <a:rPr lang="zh-CN" altLang="en-US" smtClean="0"/>
              <a:t>‹#›</a:t>
            </a:fld>
            <a:endParaRPr lang="zh-CN" altLang="en-US"/>
          </a:p>
        </p:txBody>
      </p:sp>
    </p:spTree>
    <p:extLst>
      <p:ext uri="{BB962C8B-B14F-4D97-AF65-F5344CB8AC3E}">
        <p14:creationId xmlns:p14="http://schemas.microsoft.com/office/powerpoint/2010/main" val="157276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幻灯片图像占位符 1"/>
          <p:cNvSpPr>
            <a:spLocks noGrp="1" noRot="1" noChangeAspect="1" noTextEdit="1"/>
          </p:cNvSpPr>
          <p:nvPr>
            <p:ph type="sldImg"/>
          </p:nvPr>
        </p:nvSpPr>
        <p:spPr>
          <a:ln/>
        </p:spPr>
      </p:sp>
      <p:sp>
        <p:nvSpPr>
          <p:cNvPr id="315395"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E81FEA14-3DE8-48C8-8962-D7FD1932C9D9}" type="datetime11">
              <a:rPr lang="zh-CN" altLang="en-US" smtClean="0">
                <a:solidFill>
                  <a:prstClr val="black"/>
                </a:solidFill>
              </a:rPr>
              <a:pPr>
                <a:defRPr/>
              </a:pPr>
              <a:t>09:04:03</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280950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幻灯片图像占位符 1"/>
          <p:cNvSpPr>
            <a:spLocks noGrp="1" noRot="1" noChangeAspect="1" noTextEdit="1"/>
          </p:cNvSpPr>
          <p:nvPr>
            <p:ph type="sldImg"/>
          </p:nvPr>
        </p:nvSpPr>
        <p:spPr>
          <a:ln/>
        </p:spPr>
      </p:sp>
      <p:sp>
        <p:nvSpPr>
          <p:cNvPr id="355331"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E89142C3-17DA-415C-9A81-D37B70878B31}"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30543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幻灯片图像占位符 1"/>
          <p:cNvSpPr>
            <a:spLocks noGrp="1" noRot="1" noChangeAspect="1" noTextEdit="1"/>
          </p:cNvSpPr>
          <p:nvPr>
            <p:ph type="sldImg"/>
          </p:nvPr>
        </p:nvSpPr>
        <p:spPr>
          <a:ln/>
        </p:spPr>
      </p:sp>
      <p:sp>
        <p:nvSpPr>
          <p:cNvPr id="136194"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541296C6-7BD5-4946-8934-1DB3122DD233}"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387136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幻灯片图像占位符 1"/>
          <p:cNvSpPr>
            <a:spLocks noGrp="1" noRot="1" noChangeAspect="1" noTextEdit="1"/>
          </p:cNvSpPr>
          <p:nvPr>
            <p:ph type="sldImg"/>
          </p:nvPr>
        </p:nvSpPr>
        <p:spPr>
          <a:ln/>
        </p:spPr>
      </p:sp>
      <p:sp>
        <p:nvSpPr>
          <p:cNvPr id="357379"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36AE539D-A07C-42A2-8CFE-090F11272267}"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113680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幻灯片图像占位符 1"/>
          <p:cNvSpPr>
            <a:spLocks noGrp="1" noRot="1" noChangeAspect="1" noTextEdit="1"/>
          </p:cNvSpPr>
          <p:nvPr>
            <p:ph type="sldImg"/>
          </p:nvPr>
        </p:nvSpPr>
        <p:spPr>
          <a:ln/>
        </p:spPr>
      </p:sp>
      <p:sp>
        <p:nvSpPr>
          <p:cNvPr id="141314" name="备注占位符 2"/>
          <p:cNvSpPr>
            <a:spLocks noGrp="1"/>
          </p:cNvSpPr>
          <p:nvPr>
            <p:ph type="body" idx="1"/>
          </p:nvPr>
        </p:nvSpPr>
        <p:spPr>
          <a:noFill/>
          <a:ln/>
        </p:spPr>
        <p:txBody>
          <a:bodyPr/>
          <a:lstStyle/>
          <a:p>
            <a:pPr eaLnBrk="1" hangingPunct="1"/>
            <a:r>
              <a:rPr lang="zh-CN" altLang="en-US" smtClean="0">
                <a:ea typeface="宋体" charset="-122"/>
              </a:rPr>
              <a:t>基尼系数，意大利经济学家基尼（</a:t>
            </a:r>
            <a:r>
              <a:rPr lang="en-US" altLang="zh-CN" smtClean="0">
                <a:ea typeface="宋体" charset="-122"/>
              </a:rPr>
              <a:t>Corrado Gini</a:t>
            </a:r>
            <a:r>
              <a:rPr lang="zh-CN" altLang="en-US" smtClean="0">
                <a:ea typeface="宋体" charset="-122"/>
              </a:rPr>
              <a:t>，</a:t>
            </a:r>
            <a:r>
              <a:rPr lang="en-US" altLang="zh-CN" smtClean="0">
                <a:ea typeface="宋体" charset="-122"/>
              </a:rPr>
              <a:t>1884-1965</a:t>
            </a:r>
            <a:r>
              <a:rPr lang="zh-CN" altLang="en-US" smtClean="0">
                <a:ea typeface="宋体" charset="-122"/>
              </a:rPr>
              <a:t>）于</a:t>
            </a:r>
            <a:r>
              <a:rPr lang="en-US" altLang="zh-CN" smtClean="0">
                <a:ea typeface="宋体" charset="-122"/>
              </a:rPr>
              <a:t>1912年提出</a:t>
            </a:r>
            <a:endParaRPr lang="zh-CN" altLang="en-US" smtClean="0">
              <a:ea typeface="宋体" charset="-122"/>
            </a:endParaRPr>
          </a:p>
        </p:txBody>
      </p:sp>
      <p:sp>
        <p:nvSpPr>
          <p:cNvPr id="2" name="日期占位符 1"/>
          <p:cNvSpPr>
            <a:spLocks noGrp="1"/>
          </p:cNvSpPr>
          <p:nvPr>
            <p:ph type="dt" idx="10"/>
          </p:nvPr>
        </p:nvSpPr>
        <p:spPr/>
        <p:txBody>
          <a:bodyPr/>
          <a:lstStyle/>
          <a:p>
            <a:pPr>
              <a:defRPr/>
            </a:pPr>
            <a:fld id="{48054B25-F14C-4807-84EF-666716F6E9AC}"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1221481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幻灯片图像占位符 1"/>
          <p:cNvSpPr>
            <a:spLocks noGrp="1" noRot="1" noChangeAspect="1" noTextEdit="1"/>
          </p:cNvSpPr>
          <p:nvPr>
            <p:ph type="sldImg"/>
          </p:nvPr>
        </p:nvSpPr>
        <p:spPr>
          <a:ln/>
        </p:spPr>
      </p:sp>
      <p:sp>
        <p:nvSpPr>
          <p:cNvPr id="575490" name="备注占位符 2"/>
          <p:cNvSpPr>
            <a:spLocks noGrp="1"/>
          </p:cNvSpPr>
          <p:nvPr>
            <p:ph type="body" idx="1"/>
          </p:nvPr>
        </p:nvSpPr>
        <p:spPr>
          <a:noFill/>
          <a:ln/>
        </p:spPr>
        <p:txBody>
          <a:bodyPr/>
          <a:lstStyle/>
          <a:p>
            <a:pPr lvl="1"/>
            <a:r>
              <a:rPr lang="zh-CN" altLang="en-US" sz="2400" dirty="0" smtClean="0"/>
              <a:t>是收入的非减函数</a:t>
            </a:r>
            <a:endParaRPr lang="en-US" altLang="zh-CN" sz="2400" dirty="0" smtClean="0"/>
          </a:p>
          <a:p>
            <a:pPr lvl="1"/>
            <a:r>
              <a:rPr lang="zh-CN" altLang="en-US" sz="2400" dirty="0" smtClean="0"/>
              <a:t>对称</a:t>
            </a:r>
            <a:endParaRPr lang="en-US" altLang="zh-CN" sz="2400" dirty="0" smtClean="0"/>
          </a:p>
          <a:p>
            <a:pPr lvl="1"/>
            <a:r>
              <a:rPr lang="zh-CN" altLang="en-US" sz="2400" dirty="0" smtClean="0"/>
              <a:t>可加</a:t>
            </a:r>
            <a:endParaRPr lang="en-US" altLang="zh-CN" sz="2400" dirty="0" smtClean="0"/>
          </a:p>
          <a:p>
            <a:pPr lvl="1"/>
            <a:r>
              <a:rPr lang="zh-CN" altLang="en-US" sz="2400" dirty="0" smtClean="0"/>
              <a:t>严格凹</a:t>
            </a:r>
            <a:endParaRPr lang="en-US" altLang="zh-CN" sz="2400" dirty="0" smtClean="0"/>
          </a:p>
          <a:p>
            <a:pPr lvl="1"/>
            <a:r>
              <a:rPr lang="zh-CN" altLang="en-US" sz="2400" dirty="0" smtClean="0"/>
              <a:t>常数弹性</a:t>
            </a:r>
            <a:endParaRPr lang="en-US" altLang="zh-CN" sz="2400" dirty="0" smtClean="0"/>
          </a:p>
          <a:p>
            <a:pPr eaLnBrk="1" hangingPunct="1"/>
            <a:endParaRPr lang="zh-CN" altLang="en-US" dirty="0" smtClean="0">
              <a:ea typeface="宋体" charset="-122"/>
            </a:endParaRPr>
          </a:p>
        </p:txBody>
      </p:sp>
      <p:sp>
        <p:nvSpPr>
          <p:cNvPr id="2" name="日期占位符 1"/>
          <p:cNvSpPr>
            <a:spLocks noGrp="1"/>
          </p:cNvSpPr>
          <p:nvPr>
            <p:ph type="dt" idx="10"/>
          </p:nvPr>
        </p:nvSpPr>
        <p:spPr/>
        <p:txBody>
          <a:bodyPr/>
          <a:lstStyle/>
          <a:p>
            <a:pPr>
              <a:defRPr/>
            </a:pPr>
            <a:fld id="{270E83FE-2673-4074-B54B-EE7453489BE3}"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918935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幻灯片图像占位符 1"/>
          <p:cNvSpPr>
            <a:spLocks noGrp="1" noRot="1" noChangeAspect="1" noTextEdit="1"/>
          </p:cNvSpPr>
          <p:nvPr>
            <p:ph type="sldImg"/>
          </p:nvPr>
        </p:nvSpPr>
        <p:spPr>
          <a:ln/>
        </p:spPr>
      </p:sp>
      <p:sp>
        <p:nvSpPr>
          <p:cNvPr id="577538"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FD39B592-B2FE-49C3-B7C7-97ED7ED50A3A}"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3936628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幻灯片图像占位符 1"/>
          <p:cNvSpPr>
            <a:spLocks noGrp="1" noRot="1" noChangeAspect="1" noTextEdit="1"/>
          </p:cNvSpPr>
          <p:nvPr>
            <p:ph type="sldImg"/>
          </p:nvPr>
        </p:nvSpPr>
        <p:spPr>
          <a:ln/>
        </p:spPr>
      </p:sp>
      <p:sp>
        <p:nvSpPr>
          <p:cNvPr id="579586" name="备注占位符 2"/>
          <p:cNvSpPr>
            <a:spLocks noGrp="1"/>
          </p:cNvSpPr>
          <p:nvPr>
            <p:ph type="body" idx="1"/>
          </p:nvPr>
        </p:nvSpPr>
        <p:spPr>
          <a:noFill/>
          <a:ln/>
        </p:spPr>
        <p:txBody>
          <a:bodyPr/>
          <a:lstStyle/>
          <a:p>
            <a:pPr eaLnBrk="1" hangingPunct="1"/>
            <a:r>
              <a:rPr lang="zh-CN" altLang="en-US" smtClean="0">
                <a:ea typeface="宋体" charset="-122"/>
              </a:rPr>
              <a:t>功利主义，即效益主义是道德哲学（伦理学）中的一个理论。提倡追求“最大幸福”（</a:t>
            </a:r>
            <a:r>
              <a:rPr lang="en-US" altLang="zh-CN" smtClean="0">
                <a:ea typeface="宋体" charset="-122"/>
              </a:rPr>
              <a:t>Maximum Happiness</a:t>
            </a:r>
            <a:r>
              <a:rPr lang="zh-CN" altLang="en-US" smtClean="0">
                <a:ea typeface="宋体" charset="-122"/>
              </a:rPr>
              <a:t>）。主要哲学家有约翰</a:t>
            </a:r>
            <a:r>
              <a:rPr lang="en-US" altLang="zh-CN" smtClean="0">
                <a:ea typeface="宋体" charset="-122"/>
              </a:rPr>
              <a:t>·</a:t>
            </a:r>
            <a:r>
              <a:rPr lang="zh-CN" altLang="en-US" smtClean="0">
                <a:ea typeface="宋体" charset="-122"/>
              </a:rPr>
              <a:t>史都华</a:t>
            </a:r>
            <a:r>
              <a:rPr lang="en-US" altLang="zh-CN" smtClean="0">
                <a:ea typeface="宋体" charset="-122"/>
              </a:rPr>
              <a:t>·</a:t>
            </a:r>
            <a:r>
              <a:rPr lang="zh-CN" altLang="en-US" smtClean="0">
                <a:ea typeface="宋体" charset="-122"/>
              </a:rPr>
              <a:t>米尔（</a:t>
            </a:r>
            <a:r>
              <a:rPr lang="en-US" altLang="zh-CN" smtClean="0">
                <a:ea typeface="宋体" charset="-122"/>
              </a:rPr>
              <a:t>John Stuart Mill</a:t>
            </a:r>
            <a:r>
              <a:rPr lang="zh-CN" altLang="en-US" smtClean="0">
                <a:ea typeface="宋体" charset="-122"/>
              </a:rPr>
              <a:t>）、杰瑞米</a:t>
            </a:r>
            <a:r>
              <a:rPr lang="en-US" altLang="zh-CN" smtClean="0">
                <a:ea typeface="宋体" charset="-122"/>
              </a:rPr>
              <a:t>·</a:t>
            </a:r>
            <a:r>
              <a:rPr lang="zh-CN" altLang="en-US" smtClean="0">
                <a:ea typeface="宋体" charset="-122"/>
              </a:rPr>
              <a:t>边沁（</a:t>
            </a:r>
            <a:r>
              <a:rPr lang="en-US" altLang="zh-CN" smtClean="0">
                <a:ea typeface="宋体" charset="-122"/>
              </a:rPr>
              <a:t>Jeremy Bentham)</a:t>
            </a:r>
            <a:r>
              <a:rPr lang="zh-CN" altLang="en-US" smtClean="0">
                <a:ea typeface="宋体" charset="-122"/>
              </a:rPr>
              <a:t>等。</a:t>
            </a:r>
          </a:p>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5D44DBB8-9B9D-42D2-94AC-A896A46E5BDE}"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381125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幻灯片图像占位符 1"/>
          <p:cNvSpPr>
            <a:spLocks noGrp="1" noRot="1" noChangeAspect="1" noTextEdit="1"/>
          </p:cNvSpPr>
          <p:nvPr>
            <p:ph type="sldImg"/>
          </p:nvPr>
        </p:nvSpPr>
        <p:spPr>
          <a:ln/>
        </p:spPr>
      </p:sp>
      <p:sp>
        <p:nvSpPr>
          <p:cNvPr id="581634"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6778A18F-1BBA-4DB7-B296-A620A9F8FF6F}"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2444863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幻灯片图像占位符 1"/>
          <p:cNvSpPr>
            <a:spLocks noGrp="1" noRot="1" noChangeAspect="1" noTextEdit="1"/>
          </p:cNvSpPr>
          <p:nvPr>
            <p:ph type="sldImg"/>
          </p:nvPr>
        </p:nvSpPr>
        <p:spPr>
          <a:ln/>
        </p:spPr>
      </p:sp>
      <p:sp>
        <p:nvSpPr>
          <p:cNvPr id="583682"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61E44D8B-FD0F-405D-A0BD-F666BCB62D86}"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2880081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幻灯片图像占位符 1"/>
          <p:cNvSpPr>
            <a:spLocks noGrp="1" noRot="1" noChangeAspect="1" noTextEdit="1"/>
          </p:cNvSpPr>
          <p:nvPr>
            <p:ph type="sldImg"/>
          </p:nvPr>
        </p:nvSpPr>
        <p:spPr>
          <a:ln/>
        </p:spPr>
      </p:sp>
      <p:sp>
        <p:nvSpPr>
          <p:cNvPr id="575490" name="备注占位符 2"/>
          <p:cNvSpPr>
            <a:spLocks noGrp="1"/>
          </p:cNvSpPr>
          <p:nvPr>
            <p:ph type="body" idx="1"/>
          </p:nvPr>
        </p:nvSpPr>
        <p:spPr>
          <a:noFill/>
          <a:ln/>
        </p:spPr>
        <p:txBody>
          <a:bodyPr/>
          <a:lstStyle/>
          <a:p>
            <a:pPr lvl="1"/>
            <a:r>
              <a:rPr lang="zh-CN" altLang="en-US" sz="2400" dirty="0" smtClean="0"/>
              <a:t>是收入的非减函数</a:t>
            </a:r>
            <a:endParaRPr lang="en-US" altLang="zh-CN" sz="2400" dirty="0" smtClean="0"/>
          </a:p>
          <a:p>
            <a:pPr lvl="1"/>
            <a:r>
              <a:rPr lang="zh-CN" altLang="en-US" sz="2400" dirty="0" smtClean="0"/>
              <a:t>对称</a:t>
            </a:r>
            <a:endParaRPr lang="en-US" altLang="zh-CN" sz="2400" dirty="0" smtClean="0"/>
          </a:p>
          <a:p>
            <a:pPr lvl="1"/>
            <a:r>
              <a:rPr lang="zh-CN" altLang="en-US" sz="2400" dirty="0" smtClean="0"/>
              <a:t>可加</a:t>
            </a:r>
            <a:endParaRPr lang="en-US" altLang="zh-CN" sz="2400" dirty="0" smtClean="0"/>
          </a:p>
          <a:p>
            <a:pPr lvl="1"/>
            <a:r>
              <a:rPr lang="zh-CN" altLang="en-US" sz="2400" dirty="0" smtClean="0"/>
              <a:t>严格凹</a:t>
            </a:r>
            <a:endParaRPr lang="en-US" altLang="zh-CN" sz="2400" dirty="0" smtClean="0"/>
          </a:p>
          <a:p>
            <a:pPr lvl="1"/>
            <a:r>
              <a:rPr lang="zh-CN" altLang="en-US" sz="2400" dirty="0" smtClean="0"/>
              <a:t>常数弹性</a:t>
            </a:r>
            <a:endParaRPr lang="en-US" altLang="zh-CN" sz="2400" dirty="0" smtClean="0"/>
          </a:p>
          <a:p>
            <a:pPr eaLnBrk="1" hangingPunct="1"/>
            <a:endParaRPr lang="zh-CN" altLang="en-US" dirty="0" smtClean="0">
              <a:ea typeface="宋体" charset="-122"/>
            </a:endParaRPr>
          </a:p>
        </p:txBody>
      </p:sp>
      <p:sp>
        <p:nvSpPr>
          <p:cNvPr id="2" name="日期占位符 1"/>
          <p:cNvSpPr>
            <a:spLocks noGrp="1"/>
          </p:cNvSpPr>
          <p:nvPr>
            <p:ph type="dt" idx="10"/>
          </p:nvPr>
        </p:nvSpPr>
        <p:spPr/>
        <p:txBody>
          <a:bodyPr/>
          <a:lstStyle/>
          <a:p>
            <a:pPr>
              <a:defRPr/>
            </a:pPr>
            <a:fld id="{270E83FE-2673-4074-B54B-EE7453489BE3}"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91893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p:cNvSpPr>
            <a:spLocks noGrp="1" noRot="1" noChangeAspect="1" noTextEdit="1"/>
          </p:cNvSpPr>
          <p:nvPr>
            <p:ph type="sldImg"/>
          </p:nvPr>
        </p:nvSpPr>
        <p:spPr>
          <a:ln/>
        </p:spPr>
      </p:sp>
      <p:sp>
        <p:nvSpPr>
          <p:cNvPr id="105474"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09026F29-4B4F-4A77-902E-9597B2D412EB}"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3308847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幻灯片图像占位符 1"/>
          <p:cNvSpPr>
            <a:spLocks noGrp="1" noRot="1" noChangeAspect="1" noTextEdit="1"/>
          </p:cNvSpPr>
          <p:nvPr>
            <p:ph type="sldImg"/>
          </p:nvPr>
        </p:nvSpPr>
        <p:spPr>
          <a:ln/>
        </p:spPr>
      </p:sp>
      <p:sp>
        <p:nvSpPr>
          <p:cNvPr id="575490" name="备注占位符 2"/>
          <p:cNvSpPr>
            <a:spLocks noGrp="1"/>
          </p:cNvSpPr>
          <p:nvPr>
            <p:ph type="body" idx="1"/>
          </p:nvPr>
        </p:nvSpPr>
        <p:spPr>
          <a:noFill/>
          <a:ln/>
        </p:spPr>
        <p:txBody>
          <a:bodyPr/>
          <a:lstStyle/>
          <a:p>
            <a:pPr lvl="1"/>
            <a:r>
              <a:rPr lang="zh-CN" altLang="en-US" sz="2400" dirty="0" smtClean="0"/>
              <a:t>是收入的非减函数</a:t>
            </a:r>
            <a:endParaRPr lang="en-US" altLang="zh-CN" sz="2400" dirty="0" smtClean="0"/>
          </a:p>
          <a:p>
            <a:pPr lvl="1"/>
            <a:r>
              <a:rPr lang="zh-CN" altLang="en-US" sz="2400" dirty="0" smtClean="0"/>
              <a:t>对称</a:t>
            </a:r>
            <a:endParaRPr lang="en-US" altLang="zh-CN" sz="2400" dirty="0" smtClean="0"/>
          </a:p>
          <a:p>
            <a:pPr lvl="1"/>
            <a:r>
              <a:rPr lang="zh-CN" altLang="en-US" sz="2400" dirty="0" smtClean="0"/>
              <a:t>可加</a:t>
            </a:r>
            <a:endParaRPr lang="en-US" altLang="zh-CN" sz="2400" dirty="0" smtClean="0"/>
          </a:p>
          <a:p>
            <a:pPr lvl="1"/>
            <a:r>
              <a:rPr lang="zh-CN" altLang="en-US" sz="2400" dirty="0" smtClean="0"/>
              <a:t>严格凹</a:t>
            </a:r>
            <a:endParaRPr lang="en-US" altLang="zh-CN" sz="2400" dirty="0" smtClean="0"/>
          </a:p>
          <a:p>
            <a:pPr lvl="1"/>
            <a:r>
              <a:rPr lang="zh-CN" altLang="en-US" sz="2400" dirty="0" smtClean="0"/>
              <a:t>常数弹性</a:t>
            </a:r>
            <a:endParaRPr lang="en-US" altLang="zh-CN" sz="2400" dirty="0" smtClean="0"/>
          </a:p>
          <a:p>
            <a:pPr eaLnBrk="1" hangingPunct="1"/>
            <a:endParaRPr lang="zh-CN" altLang="en-US" dirty="0" smtClean="0">
              <a:ea typeface="宋体" charset="-122"/>
            </a:endParaRPr>
          </a:p>
        </p:txBody>
      </p:sp>
      <p:sp>
        <p:nvSpPr>
          <p:cNvPr id="2" name="日期占位符 1"/>
          <p:cNvSpPr>
            <a:spLocks noGrp="1"/>
          </p:cNvSpPr>
          <p:nvPr>
            <p:ph type="dt" idx="10"/>
          </p:nvPr>
        </p:nvSpPr>
        <p:spPr/>
        <p:txBody>
          <a:bodyPr/>
          <a:lstStyle/>
          <a:p>
            <a:pPr>
              <a:defRPr/>
            </a:pPr>
            <a:fld id="{270E83FE-2673-4074-B54B-EE7453489BE3}"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918935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幻灯片图像占位符 1"/>
          <p:cNvSpPr>
            <a:spLocks noGrp="1" noRot="1" noChangeAspect="1" noTextEdit="1"/>
          </p:cNvSpPr>
          <p:nvPr>
            <p:ph type="sldImg"/>
          </p:nvPr>
        </p:nvSpPr>
        <p:spPr>
          <a:ln/>
        </p:spPr>
      </p:sp>
      <p:sp>
        <p:nvSpPr>
          <p:cNvPr id="575490" name="备注占位符 2"/>
          <p:cNvSpPr>
            <a:spLocks noGrp="1"/>
          </p:cNvSpPr>
          <p:nvPr>
            <p:ph type="body" idx="1"/>
          </p:nvPr>
        </p:nvSpPr>
        <p:spPr>
          <a:noFill/>
          <a:ln/>
        </p:spPr>
        <p:txBody>
          <a:bodyPr/>
          <a:lstStyle/>
          <a:p>
            <a:pPr lvl="1"/>
            <a:r>
              <a:rPr lang="zh-CN" altLang="en-US" sz="2400" dirty="0" smtClean="0"/>
              <a:t>是收入的非减函数</a:t>
            </a:r>
            <a:endParaRPr lang="en-US" altLang="zh-CN" sz="2400" dirty="0" smtClean="0"/>
          </a:p>
          <a:p>
            <a:pPr lvl="1"/>
            <a:r>
              <a:rPr lang="zh-CN" altLang="en-US" sz="2400" dirty="0" smtClean="0"/>
              <a:t>对称</a:t>
            </a:r>
            <a:endParaRPr lang="en-US" altLang="zh-CN" sz="2400" dirty="0" smtClean="0"/>
          </a:p>
          <a:p>
            <a:pPr lvl="1"/>
            <a:r>
              <a:rPr lang="zh-CN" altLang="en-US" sz="2400" dirty="0" smtClean="0"/>
              <a:t>可加</a:t>
            </a:r>
            <a:endParaRPr lang="en-US" altLang="zh-CN" sz="2400" dirty="0" smtClean="0"/>
          </a:p>
          <a:p>
            <a:pPr lvl="1"/>
            <a:r>
              <a:rPr lang="zh-CN" altLang="en-US" sz="2400" dirty="0" smtClean="0"/>
              <a:t>严格凹</a:t>
            </a:r>
            <a:endParaRPr lang="en-US" altLang="zh-CN" sz="2400" dirty="0" smtClean="0"/>
          </a:p>
          <a:p>
            <a:pPr lvl="1"/>
            <a:r>
              <a:rPr lang="zh-CN" altLang="en-US" sz="2400" dirty="0" smtClean="0"/>
              <a:t>常数弹性</a:t>
            </a:r>
            <a:endParaRPr lang="en-US" altLang="zh-CN" sz="2400" dirty="0" smtClean="0"/>
          </a:p>
          <a:p>
            <a:pPr eaLnBrk="1" hangingPunct="1"/>
            <a:endParaRPr lang="zh-CN" altLang="en-US" dirty="0" smtClean="0">
              <a:ea typeface="宋体" charset="-122"/>
            </a:endParaRPr>
          </a:p>
        </p:txBody>
      </p:sp>
      <p:sp>
        <p:nvSpPr>
          <p:cNvPr id="2" name="日期占位符 1"/>
          <p:cNvSpPr>
            <a:spLocks noGrp="1"/>
          </p:cNvSpPr>
          <p:nvPr>
            <p:ph type="dt" idx="10"/>
          </p:nvPr>
        </p:nvSpPr>
        <p:spPr/>
        <p:txBody>
          <a:bodyPr/>
          <a:lstStyle/>
          <a:p>
            <a:pPr>
              <a:defRPr/>
            </a:pPr>
            <a:fld id="{270E83FE-2673-4074-B54B-EE7453489BE3}"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918935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幻灯片图像占位符 1"/>
          <p:cNvSpPr>
            <a:spLocks noGrp="1" noRot="1" noChangeAspect="1" noTextEdit="1"/>
          </p:cNvSpPr>
          <p:nvPr>
            <p:ph type="sldImg"/>
          </p:nvPr>
        </p:nvSpPr>
        <p:spPr>
          <a:ln/>
        </p:spPr>
      </p:sp>
      <p:sp>
        <p:nvSpPr>
          <p:cNvPr id="559106"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BB619DD9-3C72-405C-B1A1-75CFB093F24A}"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1603240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幻灯片图像占位符 1"/>
          <p:cNvSpPr>
            <a:spLocks noGrp="1" noRot="1" noChangeAspect="1" noTextEdit="1"/>
          </p:cNvSpPr>
          <p:nvPr>
            <p:ph type="sldImg"/>
          </p:nvPr>
        </p:nvSpPr>
        <p:spPr>
          <a:ln/>
        </p:spPr>
      </p:sp>
      <p:sp>
        <p:nvSpPr>
          <p:cNvPr id="362499"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E5336912-0009-47C5-93BE-C0C40FDB0E4A}"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662798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幻灯片图像占位符 1"/>
          <p:cNvSpPr>
            <a:spLocks noGrp="1" noRot="1" noChangeAspect="1" noTextEdit="1"/>
          </p:cNvSpPr>
          <p:nvPr>
            <p:ph type="sldImg"/>
          </p:nvPr>
        </p:nvSpPr>
        <p:spPr>
          <a:ln/>
        </p:spPr>
      </p:sp>
      <p:sp>
        <p:nvSpPr>
          <p:cNvPr id="569346"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D0F18CA7-103E-4A2C-9508-5246509C5A57}"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300087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幻灯片图像占位符 1"/>
          <p:cNvSpPr>
            <a:spLocks noGrp="1" noRot="1" noChangeAspect="1" noTextEdit="1"/>
          </p:cNvSpPr>
          <p:nvPr>
            <p:ph type="sldImg"/>
          </p:nvPr>
        </p:nvSpPr>
        <p:spPr>
          <a:ln/>
        </p:spPr>
      </p:sp>
      <p:sp>
        <p:nvSpPr>
          <p:cNvPr id="107522"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3F9FEB76-3118-4E2A-9E15-E05D1C6BF024}"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208028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noTextEdit="1"/>
          </p:cNvSpPr>
          <p:nvPr>
            <p:ph type="sldImg"/>
          </p:nvPr>
        </p:nvSpPr>
        <p:spPr>
          <a:ln/>
        </p:spPr>
      </p:sp>
      <p:sp>
        <p:nvSpPr>
          <p:cNvPr id="109570"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09788A34-3DB3-416B-87B1-2919912F09A0}"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51690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幻灯片图像占位符 1"/>
          <p:cNvSpPr>
            <a:spLocks noGrp="1" noRot="1" noChangeAspect="1" noTextEdit="1"/>
          </p:cNvSpPr>
          <p:nvPr>
            <p:ph type="sldImg"/>
          </p:nvPr>
        </p:nvSpPr>
        <p:spPr>
          <a:ln/>
        </p:spPr>
      </p:sp>
      <p:sp>
        <p:nvSpPr>
          <p:cNvPr id="111618"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DE78F240-DAB0-4790-84D9-DA65117509BE}"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403007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幻灯片图像占位符 1"/>
          <p:cNvSpPr>
            <a:spLocks noGrp="1" noRot="1" noChangeAspect="1" noTextEdit="1"/>
          </p:cNvSpPr>
          <p:nvPr>
            <p:ph type="sldImg"/>
          </p:nvPr>
        </p:nvSpPr>
        <p:spPr>
          <a:ln/>
        </p:spPr>
      </p:sp>
      <p:sp>
        <p:nvSpPr>
          <p:cNvPr id="115714"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8F1EB758-648E-451B-BEA5-45EA39D125D8}"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328773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幻灯片图像占位符 1"/>
          <p:cNvSpPr>
            <a:spLocks noGrp="1" noRot="1" noChangeAspect="1" noTextEdit="1"/>
          </p:cNvSpPr>
          <p:nvPr>
            <p:ph type="sldImg"/>
          </p:nvPr>
        </p:nvSpPr>
        <p:spPr>
          <a:ln/>
        </p:spPr>
      </p:sp>
      <p:sp>
        <p:nvSpPr>
          <p:cNvPr id="117762"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242A7035-ADB4-4FB7-B582-4577E81BC50E}"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402373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幻灯片图像占位符 1"/>
          <p:cNvSpPr>
            <a:spLocks noGrp="1" noRot="1" noChangeAspect="1" noTextEdit="1"/>
          </p:cNvSpPr>
          <p:nvPr>
            <p:ph type="sldImg"/>
          </p:nvPr>
        </p:nvSpPr>
        <p:spPr>
          <a:ln/>
        </p:spPr>
      </p:sp>
      <p:sp>
        <p:nvSpPr>
          <p:cNvPr id="123906"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002EFB3C-83CF-45B6-B82A-0AAFB53EE5F4}"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419646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幻灯片图像占位符 1"/>
          <p:cNvSpPr>
            <a:spLocks noGrp="1" noRot="1" noChangeAspect="1" noTextEdit="1"/>
          </p:cNvSpPr>
          <p:nvPr>
            <p:ph type="sldImg"/>
          </p:nvPr>
        </p:nvSpPr>
        <p:spPr>
          <a:ln/>
        </p:spPr>
      </p:sp>
      <p:sp>
        <p:nvSpPr>
          <p:cNvPr id="130050"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2" name="日期占位符 1"/>
          <p:cNvSpPr>
            <a:spLocks noGrp="1"/>
          </p:cNvSpPr>
          <p:nvPr>
            <p:ph type="dt" idx="10"/>
          </p:nvPr>
        </p:nvSpPr>
        <p:spPr/>
        <p:txBody>
          <a:bodyPr/>
          <a:lstStyle/>
          <a:p>
            <a:pPr>
              <a:defRPr/>
            </a:pPr>
            <a:fld id="{FE368DA6-5FC8-4C63-B2F4-6A48FA8CBF1A}" type="datetime11">
              <a:rPr lang="zh-CN" altLang="en-US" smtClean="0">
                <a:solidFill>
                  <a:prstClr val="black"/>
                </a:solidFill>
              </a:rPr>
              <a:pPr>
                <a:defRPr/>
              </a:pPr>
              <a:t>09:04:04</a:t>
            </a:fld>
            <a:endParaRPr lang="en-US" altLang="zh-CN">
              <a:solidFill>
                <a:prstClr val="black"/>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solidFill>
            </a:endParaRPr>
          </a:p>
        </p:txBody>
      </p:sp>
    </p:spTree>
    <p:extLst>
      <p:ext uri="{BB962C8B-B14F-4D97-AF65-F5344CB8AC3E}">
        <p14:creationId xmlns:p14="http://schemas.microsoft.com/office/powerpoint/2010/main" val="354557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D5DBE9A-F3F9-4461-952E-7B17F02F6F1F}" type="datetime11">
              <a:rPr lang="zh-CN" altLang="en-US" smtClean="0">
                <a:solidFill>
                  <a:srgbClr val="1F497D"/>
                </a:solidFill>
              </a:rPr>
              <a:pPr>
                <a:defRPr/>
              </a:pPr>
              <a:t>09:04:03</a:t>
            </a:fld>
            <a:endParaRPr lang="en-US" altLang="zh-CN" dirty="0">
              <a:solidFill>
                <a:srgbClr val="1F497D"/>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6" name="灯片编号占位符 5"/>
          <p:cNvSpPr>
            <a:spLocks noGrp="1" noChangeArrowheads="1"/>
          </p:cNvSpPr>
          <p:nvPr>
            <p:ph type="sldNum" sz="quarter" idx="12"/>
          </p:nvPr>
        </p:nvSpPr>
        <p:spPr>
          <a:ln/>
        </p:spPr>
        <p:txBody>
          <a:bodyPr/>
          <a:lstStyle>
            <a:lvl1pPr>
              <a:defRPr/>
            </a:lvl1pPr>
          </a:lstStyle>
          <a:p>
            <a:pPr>
              <a:defRPr/>
            </a:pPr>
            <a:fld id="{B8D6D7CE-D477-4B37-AB2C-395137C3CB9B}"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400427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noChangeArrowheads="1"/>
          </p:cNvSpPr>
          <p:nvPr>
            <p:ph type="dt" sz="half" idx="10"/>
          </p:nvPr>
        </p:nvSpPr>
        <p:spPr>
          <a:ln/>
        </p:spPr>
        <p:txBody>
          <a:bodyPr/>
          <a:lstStyle>
            <a:lvl1pPr>
              <a:defRPr baseline="0">
                <a:solidFill>
                  <a:schemeClr val="tx2"/>
                </a:solidFill>
              </a:defRPr>
            </a:lvl1pPr>
          </a:lstStyle>
          <a:p>
            <a:pPr>
              <a:defRPr/>
            </a:pPr>
            <a:fld id="{6DC83B84-78EA-417F-A113-927C64696A5D}" type="datetime11">
              <a:rPr lang="zh-CN" altLang="en-US" smtClean="0">
                <a:solidFill>
                  <a:srgbClr val="1F497D"/>
                </a:solidFill>
              </a:rPr>
              <a:pPr>
                <a:defRPr/>
              </a:pPr>
              <a:t>09:04:03</a:t>
            </a:fld>
            <a:endParaRPr lang="en-US" altLang="zh-CN" dirty="0">
              <a:solidFill>
                <a:srgbClr val="1F497D"/>
              </a:solidFill>
            </a:endParaRPr>
          </a:p>
        </p:txBody>
      </p:sp>
      <p:sp>
        <p:nvSpPr>
          <p:cNvPr id="5" name="页脚占位符 4"/>
          <p:cNvSpPr>
            <a:spLocks noGrp="1" noChangeArrowheads="1"/>
          </p:cNvSpPr>
          <p:nvPr>
            <p:ph type="ftr" sz="quarter" idx="11"/>
          </p:nvPr>
        </p:nvSpPr>
        <p:spPr>
          <a:ln/>
        </p:spPr>
        <p:txBody>
          <a:bodyPr/>
          <a:lstStyle>
            <a:lvl1pPr>
              <a:defRPr baseline="0">
                <a:solidFill>
                  <a:schemeClr val="tx2"/>
                </a:solidFill>
              </a:defRPr>
            </a:lvl1pPr>
          </a:lstStyle>
          <a:p>
            <a:pPr>
              <a:defRPr/>
            </a:pPr>
            <a:r>
              <a:rPr lang="zh-CN" altLang="en-US" dirty="0" smtClean="0">
                <a:solidFill>
                  <a:srgbClr val="1F497D"/>
                </a:solidFill>
              </a:rPr>
              <a:t>复旦大学公共经济学系 杜莉</a:t>
            </a:r>
            <a:endParaRPr lang="en-US" altLang="zh-CN" dirty="0">
              <a:solidFill>
                <a:srgbClr val="1F497D"/>
              </a:solidFill>
            </a:endParaRPr>
          </a:p>
        </p:txBody>
      </p:sp>
      <p:sp>
        <p:nvSpPr>
          <p:cNvPr id="6" name="灯片编号占位符 5"/>
          <p:cNvSpPr>
            <a:spLocks noGrp="1" noChangeArrowheads="1"/>
          </p:cNvSpPr>
          <p:nvPr>
            <p:ph type="sldNum" sz="quarter" idx="12"/>
          </p:nvPr>
        </p:nvSpPr>
        <p:spPr>
          <a:ln/>
        </p:spPr>
        <p:txBody>
          <a:bodyPr/>
          <a:lstStyle>
            <a:lvl1pPr>
              <a:defRPr baseline="0">
                <a:solidFill>
                  <a:schemeClr val="tx2"/>
                </a:solidFill>
              </a:defRPr>
            </a:lvl1pPr>
          </a:lstStyle>
          <a:p>
            <a:pPr>
              <a:defRPr/>
            </a:pPr>
            <a:fld id="{76B273F3-8316-44EA-A5FC-47CA0F37F78D}"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27101774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baseline="0">
                <a:solidFill>
                  <a:schemeClr val="tx2"/>
                </a:solidFill>
              </a:defRPr>
            </a:lvl1pPr>
          </a:lstStyle>
          <a:p>
            <a:pPr>
              <a:defRPr/>
            </a:pPr>
            <a:fld id="{6B8A93C2-A6C4-4E96-AE9D-478C33B654C6}" type="datetime11">
              <a:rPr lang="zh-CN" altLang="en-US" smtClean="0">
                <a:solidFill>
                  <a:srgbClr val="1F497D"/>
                </a:solidFill>
              </a:rPr>
              <a:pPr>
                <a:defRPr/>
              </a:pPr>
              <a:t>09:04:03</a:t>
            </a:fld>
            <a:endParaRPr lang="en-US" altLang="zh-CN" dirty="0">
              <a:solidFill>
                <a:srgbClr val="1F497D"/>
              </a:solidFill>
            </a:endParaRPr>
          </a:p>
        </p:txBody>
      </p:sp>
      <p:sp>
        <p:nvSpPr>
          <p:cNvPr id="5" name="页脚占位符 4"/>
          <p:cNvSpPr>
            <a:spLocks noGrp="1" noChangeArrowheads="1"/>
          </p:cNvSpPr>
          <p:nvPr>
            <p:ph type="ftr" sz="quarter" idx="11"/>
          </p:nvPr>
        </p:nvSpPr>
        <p:spPr>
          <a:ln/>
        </p:spPr>
        <p:txBody>
          <a:bodyPr/>
          <a:lstStyle>
            <a:lvl1pPr>
              <a:defRPr baseline="0">
                <a:solidFill>
                  <a:schemeClr val="tx2"/>
                </a:solidFill>
              </a:defRPr>
            </a:lvl1pPr>
          </a:lstStyle>
          <a:p>
            <a:pPr>
              <a:defRPr/>
            </a:pPr>
            <a:r>
              <a:rPr lang="zh-CN" altLang="en-US" dirty="0" smtClean="0">
                <a:solidFill>
                  <a:srgbClr val="1F497D"/>
                </a:solidFill>
              </a:rPr>
              <a:t>复旦大学公共经济学系 杜莉</a:t>
            </a:r>
            <a:endParaRPr lang="en-US" altLang="zh-CN" dirty="0">
              <a:solidFill>
                <a:srgbClr val="1F497D"/>
              </a:solidFill>
            </a:endParaRPr>
          </a:p>
        </p:txBody>
      </p:sp>
      <p:sp>
        <p:nvSpPr>
          <p:cNvPr id="6" name="灯片编号占位符 5"/>
          <p:cNvSpPr>
            <a:spLocks noGrp="1" noChangeArrowheads="1"/>
          </p:cNvSpPr>
          <p:nvPr>
            <p:ph type="sldNum" sz="quarter" idx="12"/>
          </p:nvPr>
        </p:nvSpPr>
        <p:spPr>
          <a:ln/>
        </p:spPr>
        <p:txBody>
          <a:bodyPr/>
          <a:lstStyle>
            <a:lvl1pPr>
              <a:defRPr baseline="0">
                <a:solidFill>
                  <a:schemeClr val="tx2"/>
                </a:solidFill>
              </a:defRPr>
            </a:lvl1pPr>
          </a:lstStyle>
          <a:p>
            <a:pPr>
              <a:defRPr/>
            </a:pPr>
            <a:fld id="{D6889615-AD7D-4402-925E-E5AB67C94111}"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4251576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baseline="0">
                <a:solidFill>
                  <a:schemeClr val="tx2"/>
                </a:solidFill>
              </a:defRPr>
            </a:lvl1pPr>
          </a:lstStyle>
          <a:p>
            <a:pPr>
              <a:defRPr/>
            </a:pPr>
            <a:fld id="{F4E88E65-4B59-40BB-82F3-199FFF668A37}" type="datetime11">
              <a:rPr lang="zh-CN" altLang="en-US" smtClean="0">
                <a:solidFill>
                  <a:srgbClr val="1F497D"/>
                </a:solidFill>
              </a:rPr>
              <a:pPr>
                <a:defRPr/>
              </a:pPr>
              <a:t>09:04:03</a:t>
            </a:fld>
            <a:endParaRPr lang="en-US" altLang="zh-CN" dirty="0">
              <a:solidFill>
                <a:srgbClr val="1F497D"/>
              </a:solidFill>
            </a:endParaRPr>
          </a:p>
        </p:txBody>
      </p:sp>
      <p:sp>
        <p:nvSpPr>
          <p:cNvPr id="4" name="页脚占位符 4"/>
          <p:cNvSpPr>
            <a:spLocks noGrp="1" noChangeArrowheads="1"/>
          </p:cNvSpPr>
          <p:nvPr>
            <p:ph type="ftr" sz="quarter" idx="11"/>
          </p:nvPr>
        </p:nvSpPr>
        <p:spPr>
          <a:ln/>
        </p:spPr>
        <p:txBody>
          <a:bodyPr/>
          <a:lstStyle>
            <a:lvl1pPr>
              <a:defRPr baseline="0">
                <a:solidFill>
                  <a:schemeClr val="tx2"/>
                </a:solidFill>
              </a:defRPr>
            </a:lvl1pPr>
          </a:lstStyle>
          <a:p>
            <a:pPr>
              <a:defRPr/>
            </a:pPr>
            <a:r>
              <a:rPr lang="zh-CN" altLang="en-US" dirty="0" smtClean="0">
                <a:solidFill>
                  <a:srgbClr val="1F497D"/>
                </a:solidFill>
              </a:rPr>
              <a:t>复旦大学公共经济学系 杜莉</a:t>
            </a:r>
            <a:endParaRPr lang="en-US" altLang="zh-CN" dirty="0">
              <a:solidFill>
                <a:srgbClr val="1F497D"/>
              </a:solidFill>
            </a:endParaRPr>
          </a:p>
        </p:txBody>
      </p:sp>
      <p:sp>
        <p:nvSpPr>
          <p:cNvPr id="5" name="灯片编号占位符 5"/>
          <p:cNvSpPr>
            <a:spLocks noGrp="1" noChangeArrowheads="1"/>
          </p:cNvSpPr>
          <p:nvPr>
            <p:ph type="sldNum" sz="quarter" idx="12"/>
          </p:nvPr>
        </p:nvSpPr>
        <p:spPr>
          <a:ln/>
        </p:spPr>
        <p:txBody>
          <a:bodyPr/>
          <a:lstStyle>
            <a:lvl1pPr>
              <a:defRPr baseline="0">
                <a:solidFill>
                  <a:schemeClr val="tx2"/>
                </a:solidFill>
              </a:defRPr>
            </a:lvl1pPr>
          </a:lstStyle>
          <a:p>
            <a:pPr>
              <a:defRPr/>
            </a:pPr>
            <a:fld id="{8E052932-A1E8-49D0-A24F-842F09748EF3}"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37443513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457200" y="1981200"/>
            <a:ext cx="8229600" cy="3886200"/>
          </a:xfrm>
        </p:spPr>
        <p:txBody>
          <a:bodyPr/>
          <a:lstStyle/>
          <a:p>
            <a:pPr lvl="0"/>
            <a:endParaRPr lang="zh-CN" altLang="en-US" noProof="0" smtClean="0"/>
          </a:p>
        </p:txBody>
      </p:sp>
      <p:sp>
        <p:nvSpPr>
          <p:cNvPr id="4" name="Rectangle 2"/>
          <p:cNvSpPr>
            <a:spLocks noGrp="1" noChangeArrowheads="1"/>
          </p:cNvSpPr>
          <p:nvPr>
            <p:ph type="ftr" sz="quarter" idx="10"/>
          </p:nvPr>
        </p:nvSpPr>
        <p:spPr>
          <a:ln/>
        </p:spPr>
        <p:txBody>
          <a:bodyPr/>
          <a:lstStyle>
            <a:lvl1pPr>
              <a:defRPr baseline="0">
                <a:solidFill>
                  <a:schemeClr val="tx2"/>
                </a:solidFill>
              </a:defRPr>
            </a:lvl1pPr>
          </a:lstStyle>
          <a:p>
            <a:pPr>
              <a:defRPr/>
            </a:pPr>
            <a:r>
              <a:rPr lang="zh-CN" altLang="en-US" dirty="0" smtClean="0">
                <a:solidFill>
                  <a:srgbClr val="1F497D"/>
                </a:solidFill>
              </a:rPr>
              <a:t>复旦大学公共经济学系 杜莉</a:t>
            </a:r>
            <a:endParaRPr lang="en-US" altLang="zh-CN" dirty="0">
              <a:solidFill>
                <a:srgbClr val="1F497D"/>
              </a:solidFill>
            </a:endParaRPr>
          </a:p>
        </p:txBody>
      </p:sp>
      <p:sp>
        <p:nvSpPr>
          <p:cNvPr id="5" name="Rectangle 3"/>
          <p:cNvSpPr>
            <a:spLocks noGrp="1" noChangeArrowheads="1"/>
          </p:cNvSpPr>
          <p:nvPr>
            <p:ph type="sldNum" sz="quarter" idx="11"/>
          </p:nvPr>
        </p:nvSpPr>
        <p:spPr>
          <a:ln/>
        </p:spPr>
        <p:txBody>
          <a:bodyPr/>
          <a:lstStyle>
            <a:lvl1pPr>
              <a:defRPr baseline="0">
                <a:solidFill>
                  <a:schemeClr val="tx2"/>
                </a:solidFill>
              </a:defRPr>
            </a:lvl1pPr>
          </a:lstStyle>
          <a:p>
            <a:pPr>
              <a:defRPr/>
            </a:pPr>
            <a:fld id="{C06B353F-82D3-4BA2-9121-E22185BCDFDB}" type="slidenum">
              <a:rPr lang="en-US" altLang="zh-CN" smtClean="0">
                <a:solidFill>
                  <a:srgbClr val="1F497D"/>
                </a:solidFill>
              </a:rPr>
              <a:pPr>
                <a:defRPr/>
              </a:pPr>
              <a:t>‹#›</a:t>
            </a:fld>
            <a:endParaRPr lang="en-US" altLang="zh-CN" dirty="0">
              <a:solidFill>
                <a:srgbClr val="1F497D"/>
              </a:solidFill>
            </a:endParaRPr>
          </a:p>
        </p:txBody>
      </p:sp>
      <p:sp>
        <p:nvSpPr>
          <p:cNvPr id="6" name="Rectangle 16"/>
          <p:cNvSpPr>
            <a:spLocks noGrp="1" noChangeArrowheads="1"/>
          </p:cNvSpPr>
          <p:nvPr>
            <p:ph type="dt" sz="half" idx="12"/>
          </p:nvPr>
        </p:nvSpPr>
        <p:spPr>
          <a:ln/>
        </p:spPr>
        <p:txBody>
          <a:bodyPr/>
          <a:lstStyle>
            <a:lvl1pPr>
              <a:defRPr baseline="0">
                <a:solidFill>
                  <a:schemeClr val="tx2"/>
                </a:solidFill>
              </a:defRPr>
            </a:lvl1pPr>
          </a:lstStyle>
          <a:p>
            <a:pPr>
              <a:defRPr/>
            </a:pPr>
            <a:fld id="{91507BA0-99C5-4866-A2EA-85D128BA8D94}" type="datetime11">
              <a:rPr lang="zh-CN" altLang="en-US" smtClean="0">
                <a:solidFill>
                  <a:srgbClr val="1F497D"/>
                </a:solidFill>
              </a:rPr>
              <a:pPr>
                <a:defRPr/>
              </a:pPr>
              <a:t>09:04:03</a:t>
            </a:fld>
            <a:endParaRPr lang="en-US" altLang="zh-CN" dirty="0">
              <a:solidFill>
                <a:srgbClr val="1F497D"/>
              </a:solidFill>
            </a:endParaRPr>
          </a:p>
        </p:txBody>
      </p:sp>
    </p:spTree>
    <p:extLst>
      <p:ext uri="{BB962C8B-B14F-4D97-AF65-F5344CB8AC3E}">
        <p14:creationId xmlns:p14="http://schemas.microsoft.com/office/powerpoint/2010/main" val="5126810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981200"/>
            <a:ext cx="8229600" cy="3886200"/>
          </a:xfrm>
        </p:spPr>
        <p:txBody>
          <a:bodyPr/>
          <a:lstStyle/>
          <a:p>
            <a:pPr lvl="0"/>
            <a:endParaRPr lang="zh-CN" altLang="en-US" noProof="0" smtClean="0"/>
          </a:p>
        </p:txBody>
      </p:sp>
      <p:sp>
        <p:nvSpPr>
          <p:cNvPr id="4" name="Rectangle 2"/>
          <p:cNvSpPr>
            <a:spLocks noGrp="1" noChangeArrowheads="1"/>
          </p:cNvSpPr>
          <p:nvPr>
            <p:ph type="ftr" sz="quarter" idx="10"/>
          </p:nvPr>
        </p:nvSpPr>
        <p:spPr>
          <a:ln/>
        </p:spPr>
        <p:txBody>
          <a:bodyPr/>
          <a:lstStyle>
            <a:lvl1pPr>
              <a:defRPr baseline="0">
                <a:solidFill>
                  <a:schemeClr val="tx2"/>
                </a:solidFill>
              </a:defRPr>
            </a:lvl1pPr>
          </a:lstStyle>
          <a:p>
            <a:pPr>
              <a:defRPr/>
            </a:pPr>
            <a:r>
              <a:rPr lang="zh-CN" altLang="en-US" dirty="0" smtClean="0">
                <a:solidFill>
                  <a:srgbClr val="1F497D"/>
                </a:solidFill>
              </a:rPr>
              <a:t>复旦大学公共经济学系 杜莉</a:t>
            </a:r>
            <a:endParaRPr lang="en-US" altLang="zh-CN" dirty="0">
              <a:solidFill>
                <a:srgbClr val="1F497D"/>
              </a:solidFill>
            </a:endParaRPr>
          </a:p>
        </p:txBody>
      </p:sp>
      <p:sp>
        <p:nvSpPr>
          <p:cNvPr id="5" name="Rectangle 3"/>
          <p:cNvSpPr>
            <a:spLocks noGrp="1" noChangeArrowheads="1"/>
          </p:cNvSpPr>
          <p:nvPr>
            <p:ph type="sldNum" sz="quarter" idx="11"/>
          </p:nvPr>
        </p:nvSpPr>
        <p:spPr>
          <a:ln/>
        </p:spPr>
        <p:txBody>
          <a:bodyPr/>
          <a:lstStyle>
            <a:lvl1pPr>
              <a:defRPr baseline="0">
                <a:solidFill>
                  <a:schemeClr val="tx2"/>
                </a:solidFill>
              </a:defRPr>
            </a:lvl1pPr>
          </a:lstStyle>
          <a:p>
            <a:pPr>
              <a:defRPr/>
            </a:pPr>
            <a:fld id="{A9768030-6D4E-4071-BC5D-23C21D19E3DA}" type="slidenum">
              <a:rPr lang="en-US" altLang="zh-CN" smtClean="0">
                <a:solidFill>
                  <a:srgbClr val="1F497D"/>
                </a:solidFill>
              </a:rPr>
              <a:pPr>
                <a:defRPr/>
              </a:pPr>
              <a:t>‹#›</a:t>
            </a:fld>
            <a:endParaRPr lang="en-US" altLang="zh-CN" dirty="0">
              <a:solidFill>
                <a:srgbClr val="1F497D"/>
              </a:solidFill>
            </a:endParaRPr>
          </a:p>
        </p:txBody>
      </p:sp>
      <p:sp>
        <p:nvSpPr>
          <p:cNvPr id="6" name="Rectangle 16"/>
          <p:cNvSpPr>
            <a:spLocks noGrp="1" noChangeArrowheads="1"/>
          </p:cNvSpPr>
          <p:nvPr>
            <p:ph type="dt" sz="half" idx="12"/>
          </p:nvPr>
        </p:nvSpPr>
        <p:spPr>
          <a:ln/>
        </p:spPr>
        <p:txBody>
          <a:bodyPr/>
          <a:lstStyle>
            <a:lvl1pPr>
              <a:defRPr baseline="0">
                <a:solidFill>
                  <a:schemeClr val="tx2"/>
                </a:solidFill>
              </a:defRPr>
            </a:lvl1pPr>
          </a:lstStyle>
          <a:p>
            <a:pPr>
              <a:defRPr/>
            </a:pPr>
            <a:fld id="{45C681F7-5EA5-4D16-8FB4-1E90F53CB520}" type="datetime11">
              <a:rPr lang="zh-CN" altLang="en-US" smtClean="0">
                <a:solidFill>
                  <a:srgbClr val="1F497D"/>
                </a:solidFill>
              </a:rPr>
              <a:pPr>
                <a:defRPr/>
              </a:pPr>
              <a:t>09:04:03</a:t>
            </a:fld>
            <a:endParaRPr lang="en-US" altLang="zh-CN" dirty="0">
              <a:solidFill>
                <a:srgbClr val="1F497D"/>
              </a:solidFill>
            </a:endParaRPr>
          </a:p>
        </p:txBody>
      </p:sp>
    </p:spTree>
    <p:extLst>
      <p:ext uri="{BB962C8B-B14F-4D97-AF65-F5344CB8AC3E}">
        <p14:creationId xmlns:p14="http://schemas.microsoft.com/office/powerpoint/2010/main" val="8651400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标题，图表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图表占位符 2"/>
          <p:cNvSpPr>
            <a:spLocks noGrp="1"/>
          </p:cNvSpPr>
          <p:nvPr>
            <p:ph type="chart" sz="half" idx="1"/>
          </p:nvPr>
        </p:nvSpPr>
        <p:spPr>
          <a:xfrm>
            <a:off x="457200" y="1981200"/>
            <a:ext cx="4038600" cy="3886200"/>
          </a:xfrm>
        </p:spPr>
        <p:txBody>
          <a:bodyPr/>
          <a:lstStyle/>
          <a:p>
            <a:pPr lvl="0"/>
            <a:endParaRPr lang="zh-CN" altLang="en-US" noProof="0"/>
          </a:p>
        </p:txBody>
      </p:sp>
      <p:sp>
        <p:nvSpPr>
          <p:cNvPr id="4" name="文本占位符 3"/>
          <p:cNvSpPr>
            <a:spLocks noGrp="1"/>
          </p:cNvSpPr>
          <p:nvPr>
            <p:ph type="body" sz="half" idx="2"/>
          </p:nvPr>
        </p:nvSpPr>
        <p:spPr>
          <a:xfrm>
            <a:off x="4648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baseline="0">
                <a:solidFill>
                  <a:schemeClr val="tx2"/>
                </a:solidFill>
              </a:defRPr>
            </a:lvl1pPr>
          </a:lstStyle>
          <a:p>
            <a:pPr>
              <a:defRPr/>
            </a:pPr>
            <a:r>
              <a:rPr lang="zh-CN" altLang="en-US" dirty="0" smtClean="0">
                <a:solidFill>
                  <a:srgbClr val="1F497D"/>
                </a:solidFill>
              </a:rPr>
              <a:t>复旦大学公共经济学系 杜莉</a:t>
            </a:r>
            <a:endParaRPr lang="en-US" altLang="zh-CN" dirty="0">
              <a:solidFill>
                <a:srgbClr val="1F497D"/>
              </a:solidFill>
            </a:endParaRPr>
          </a:p>
        </p:txBody>
      </p:sp>
      <p:sp>
        <p:nvSpPr>
          <p:cNvPr id="6" name="Rectangle 3"/>
          <p:cNvSpPr>
            <a:spLocks noGrp="1" noChangeArrowheads="1"/>
          </p:cNvSpPr>
          <p:nvPr>
            <p:ph type="sldNum" sz="quarter" idx="11"/>
          </p:nvPr>
        </p:nvSpPr>
        <p:spPr>
          <a:ln/>
        </p:spPr>
        <p:txBody>
          <a:bodyPr/>
          <a:lstStyle>
            <a:lvl1pPr>
              <a:defRPr baseline="0">
                <a:solidFill>
                  <a:schemeClr val="tx2"/>
                </a:solidFill>
              </a:defRPr>
            </a:lvl1pPr>
          </a:lstStyle>
          <a:p>
            <a:pPr>
              <a:defRPr/>
            </a:pPr>
            <a:fld id="{FB823EB7-8579-4AE7-88B5-C5C3FFD6256C}" type="slidenum">
              <a:rPr lang="en-US" altLang="zh-CN" smtClean="0">
                <a:solidFill>
                  <a:srgbClr val="1F497D"/>
                </a:solidFill>
              </a:rPr>
              <a:pPr>
                <a:defRPr/>
              </a:pPr>
              <a:t>‹#›</a:t>
            </a:fld>
            <a:endParaRPr lang="en-US" altLang="zh-CN" dirty="0">
              <a:solidFill>
                <a:srgbClr val="1F497D"/>
              </a:solidFill>
            </a:endParaRPr>
          </a:p>
        </p:txBody>
      </p:sp>
      <p:sp>
        <p:nvSpPr>
          <p:cNvPr id="7" name="Rectangle 16"/>
          <p:cNvSpPr>
            <a:spLocks noGrp="1" noChangeArrowheads="1"/>
          </p:cNvSpPr>
          <p:nvPr>
            <p:ph type="dt" sz="half" idx="12"/>
          </p:nvPr>
        </p:nvSpPr>
        <p:spPr>
          <a:ln/>
        </p:spPr>
        <p:txBody>
          <a:bodyPr/>
          <a:lstStyle>
            <a:lvl1pPr>
              <a:defRPr baseline="0">
                <a:solidFill>
                  <a:schemeClr val="tx2"/>
                </a:solidFill>
              </a:defRPr>
            </a:lvl1pPr>
          </a:lstStyle>
          <a:p>
            <a:pPr>
              <a:defRPr/>
            </a:pPr>
            <a:fld id="{BF9F0E4F-B45F-4E6A-878A-62A3B8C23238}" type="datetime11">
              <a:rPr lang="zh-CN" altLang="en-US" smtClean="0">
                <a:solidFill>
                  <a:srgbClr val="1F497D"/>
                </a:solidFill>
              </a:rPr>
              <a:pPr>
                <a:defRPr/>
              </a:pPr>
              <a:t>09:04:03</a:t>
            </a:fld>
            <a:endParaRPr lang="en-US" altLang="zh-CN" dirty="0">
              <a:solidFill>
                <a:srgbClr val="1F497D"/>
              </a:solidFill>
            </a:endParaRPr>
          </a:p>
        </p:txBody>
      </p:sp>
    </p:spTree>
    <p:extLst>
      <p:ext uri="{BB962C8B-B14F-4D97-AF65-F5344CB8AC3E}">
        <p14:creationId xmlns:p14="http://schemas.microsoft.com/office/powerpoint/2010/main" val="41131074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981200"/>
            <a:ext cx="8229600" cy="3886200"/>
          </a:xfrm>
        </p:spPr>
        <p:txBody>
          <a:bodyPr/>
          <a:lstStyle/>
          <a:p>
            <a:pPr lvl="0"/>
            <a:endParaRPr lang="zh-CN" altLang="en-US" noProof="0" dirty="0"/>
          </a:p>
        </p:txBody>
      </p:sp>
      <p:sp>
        <p:nvSpPr>
          <p:cNvPr id="4" name="Rectangle 2"/>
          <p:cNvSpPr>
            <a:spLocks noGrp="1" noChangeArrowheads="1"/>
          </p:cNvSpPr>
          <p:nvPr>
            <p:ph type="ftr" sz="quarter" idx="10"/>
          </p:nvPr>
        </p:nvSpPr>
        <p:spPr>
          <a:ln/>
        </p:spPr>
        <p:txBody>
          <a:bodyPr/>
          <a:lstStyle>
            <a:lvl1pPr>
              <a:defRPr baseline="0">
                <a:solidFill>
                  <a:schemeClr val="tx2"/>
                </a:solidFill>
              </a:defRPr>
            </a:lvl1pPr>
          </a:lstStyle>
          <a:p>
            <a:pPr>
              <a:defRPr/>
            </a:pPr>
            <a:r>
              <a:rPr lang="zh-CN" altLang="en-US" dirty="0" smtClean="0">
                <a:solidFill>
                  <a:srgbClr val="1F497D"/>
                </a:solidFill>
              </a:rPr>
              <a:t>复旦大学公共经济学系 杜莉</a:t>
            </a:r>
            <a:endParaRPr lang="en-US" altLang="zh-CN" dirty="0">
              <a:solidFill>
                <a:srgbClr val="1F497D"/>
              </a:solidFill>
            </a:endParaRPr>
          </a:p>
        </p:txBody>
      </p:sp>
      <p:sp>
        <p:nvSpPr>
          <p:cNvPr id="5" name="Rectangle 3"/>
          <p:cNvSpPr>
            <a:spLocks noGrp="1" noChangeArrowheads="1"/>
          </p:cNvSpPr>
          <p:nvPr>
            <p:ph type="sldNum" sz="quarter" idx="11"/>
          </p:nvPr>
        </p:nvSpPr>
        <p:spPr>
          <a:ln/>
        </p:spPr>
        <p:txBody>
          <a:bodyPr/>
          <a:lstStyle>
            <a:lvl1pPr>
              <a:defRPr baseline="0">
                <a:solidFill>
                  <a:schemeClr val="tx2"/>
                </a:solidFill>
              </a:defRPr>
            </a:lvl1pPr>
          </a:lstStyle>
          <a:p>
            <a:pPr>
              <a:defRPr/>
            </a:pPr>
            <a:fld id="{97D27C10-5E8D-4067-8FFB-0C8D221266D7}" type="slidenum">
              <a:rPr lang="en-US" altLang="zh-CN" smtClean="0">
                <a:solidFill>
                  <a:srgbClr val="1F497D"/>
                </a:solidFill>
              </a:rPr>
              <a:pPr>
                <a:defRPr/>
              </a:pPr>
              <a:t>‹#›</a:t>
            </a:fld>
            <a:endParaRPr lang="en-US" altLang="zh-CN" dirty="0">
              <a:solidFill>
                <a:srgbClr val="1F497D"/>
              </a:solidFill>
            </a:endParaRPr>
          </a:p>
        </p:txBody>
      </p:sp>
      <p:sp>
        <p:nvSpPr>
          <p:cNvPr id="6" name="Rectangle 16"/>
          <p:cNvSpPr>
            <a:spLocks noGrp="1" noChangeArrowheads="1"/>
          </p:cNvSpPr>
          <p:nvPr>
            <p:ph type="dt" sz="half" idx="12"/>
          </p:nvPr>
        </p:nvSpPr>
        <p:spPr>
          <a:ln/>
        </p:spPr>
        <p:txBody>
          <a:bodyPr/>
          <a:lstStyle>
            <a:lvl1pPr>
              <a:defRPr baseline="0">
                <a:solidFill>
                  <a:schemeClr val="tx2"/>
                </a:solidFill>
              </a:defRPr>
            </a:lvl1pPr>
          </a:lstStyle>
          <a:p>
            <a:pPr>
              <a:defRPr/>
            </a:pPr>
            <a:fld id="{68425E5C-240A-4419-95A5-6EABD94D649D}" type="datetime11">
              <a:rPr lang="zh-CN" altLang="en-US" smtClean="0">
                <a:solidFill>
                  <a:srgbClr val="1F497D"/>
                </a:solidFill>
              </a:rPr>
              <a:pPr>
                <a:defRPr/>
              </a:pPr>
              <a:t>09:04:03</a:t>
            </a:fld>
            <a:endParaRPr lang="en-US" altLang="zh-CN" dirty="0">
              <a:solidFill>
                <a:srgbClr val="1F497D"/>
              </a:solidFill>
            </a:endParaRPr>
          </a:p>
        </p:txBody>
      </p:sp>
    </p:spTree>
    <p:extLst>
      <p:ext uri="{BB962C8B-B14F-4D97-AF65-F5344CB8AC3E}">
        <p14:creationId xmlns:p14="http://schemas.microsoft.com/office/powerpoint/2010/main" val="1045618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8200" y="1981200"/>
            <a:ext cx="4038600" cy="3886200"/>
          </a:xfrm>
        </p:spPr>
        <p:txBody>
          <a:bodyPr/>
          <a:lstStyle/>
          <a:p>
            <a:pPr lvl="0"/>
            <a:endParaRPr lang="zh-CN" altLang="en-US" noProof="0" smtClean="0"/>
          </a:p>
        </p:txBody>
      </p:sp>
      <p:sp>
        <p:nvSpPr>
          <p:cNvPr id="5" name="Rectangle 2"/>
          <p:cNvSpPr>
            <a:spLocks noGrp="1" noChangeArrowheads="1"/>
          </p:cNvSpPr>
          <p:nvPr>
            <p:ph type="ftr" sz="quarter" idx="10"/>
          </p:nvPr>
        </p:nvSpPr>
        <p:spPr>
          <a:ln/>
        </p:spPr>
        <p:txBody>
          <a:bodyPr/>
          <a:lstStyle>
            <a:lvl1pPr>
              <a:defRPr baseline="0">
                <a:solidFill>
                  <a:schemeClr val="tx2"/>
                </a:solidFill>
              </a:defRPr>
            </a:lvl1pPr>
          </a:lstStyle>
          <a:p>
            <a:pPr>
              <a:defRPr/>
            </a:pPr>
            <a:r>
              <a:rPr lang="zh-CN" altLang="en-US" dirty="0" smtClean="0">
                <a:solidFill>
                  <a:srgbClr val="1F497D"/>
                </a:solidFill>
              </a:rPr>
              <a:t>复旦大学公共经济学系 杜莉</a:t>
            </a:r>
            <a:endParaRPr lang="en-US" altLang="zh-CN" dirty="0">
              <a:solidFill>
                <a:srgbClr val="1F497D"/>
              </a:solidFill>
            </a:endParaRPr>
          </a:p>
        </p:txBody>
      </p:sp>
      <p:sp>
        <p:nvSpPr>
          <p:cNvPr id="6" name="Rectangle 3"/>
          <p:cNvSpPr>
            <a:spLocks noGrp="1" noChangeArrowheads="1"/>
          </p:cNvSpPr>
          <p:nvPr>
            <p:ph type="sldNum" sz="quarter" idx="11"/>
          </p:nvPr>
        </p:nvSpPr>
        <p:spPr>
          <a:ln/>
        </p:spPr>
        <p:txBody>
          <a:bodyPr/>
          <a:lstStyle>
            <a:lvl1pPr>
              <a:defRPr baseline="0">
                <a:solidFill>
                  <a:schemeClr val="tx2"/>
                </a:solidFill>
              </a:defRPr>
            </a:lvl1pPr>
          </a:lstStyle>
          <a:p>
            <a:pPr>
              <a:defRPr/>
            </a:pPr>
            <a:fld id="{3F98AFB1-1A06-4C9C-9771-09C2CF359A1B}" type="slidenum">
              <a:rPr lang="en-US" altLang="zh-CN" smtClean="0">
                <a:solidFill>
                  <a:srgbClr val="1F497D"/>
                </a:solidFill>
              </a:rPr>
              <a:pPr>
                <a:defRPr/>
              </a:pPr>
              <a:t>‹#›</a:t>
            </a:fld>
            <a:endParaRPr lang="en-US" altLang="zh-CN" dirty="0">
              <a:solidFill>
                <a:srgbClr val="1F497D"/>
              </a:solidFill>
            </a:endParaRPr>
          </a:p>
        </p:txBody>
      </p:sp>
      <p:sp>
        <p:nvSpPr>
          <p:cNvPr id="7" name="Rectangle 16"/>
          <p:cNvSpPr>
            <a:spLocks noGrp="1" noChangeArrowheads="1"/>
          </p:cNvSpPr>
          <p:nvPr>
            <p:ph type="dt" sz="half" idx="12"/>
          </p:nvPr>
        </p:nvSpPr>
        <p:spPr>
          <a:ln/>
        </p:spPr>
        <p:txBody>
          <a:bodyPr/>
          <a:lstStyle>
            <a:lvl1pPr>
              <a:defRPr baseline="0">
                <a:solidFill>
                  <a:schemeClr val="tx2"/>
                </a:solidFill>
              </a:defRPr>
            </a:lvl1pPr>
          </a:lstStyle>
          <a:p>
            <a:pPr>
              <a:defRPr/>
            </a:pPr>
            <a:fld id="{9487CD88-0A86-4C8D-8CCF-964629287F08}" type="datetime11">
              <a:rPr lang="zh-CN" altLang="en-US" smtClean="0">
                <a:solidFill>
                  <a:srgbClr val="1F497D"/>
                </a:solidFill>
              </a:rPr>
              <a:pPr>
                <a:defRPr/>
              </a:pPr>
              <a:t>09:04:03</a:t>
            </a:fld>
            <a:endParaRPr lang="en-US" altLang="zh-CN" dirty="0">
              <a:solidFill>
                <a:srgbClr val="1F497D"/>
              </a:solidFill>
            </a:endParaRPr>
          </a:p>
        </p:txBody>
      </p:sp>
    </p:spTree>
    <p:extLst>
      <p:ext uri="{BB962C8B-B14F-4D97-AF65-F5344CB8AC3E}">
        <p14:creationId xmlns:p14="http://schemas.microsoft.com/office/powerpoint/2010/main" val="3541538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6671BF9-3CAC-464E-B413-407AEEEA47CB}" type="datetime11">
              <a:rPr lang="zh-CN" altLang="en-US" smtClean="0">
                <a:solidFill>
                  <a:srgbClr val="1F497D"/>
                </a:solidFill>
              </a:rPr>
              <a:pPr>
                <a:defRPr/>
              </a:pPr>
              <a:t>09:04:03</a:t>
            </a:fld>
            <a:endParaRPr lang="en-US" altLang="zh-CN" dirty="0" smtClean="0">
              <a:solidFill>
                <a:srgbClr val="1F497D"/>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6" name="灯片编号占位符 5"/>
          <p:cNvSpPr>
            <a:spLocks noGrp="1" noChangeArrowheads="1"/>
          </p:cNvSpPr>
          <p:nvPr>
            <p:ph type="sldNum" sz="quarter" idx="12"/>
          </p:nvPr>
        </p:nvSpPr>
        <p:spPr>
          <a:ln/>
        </p:spPr>
        <p:txBody>
          <a:bodyPr/>
          <a:lstStyle>
            <a:lvl1pPr>
              <a:defRPr/>
            </a:lvl1pPr>
          </a:lstStyle>
          <a:p>
            <a:pPr>
              <a:defRPr/>
            </a:pPr>
            <a:fld id="{14EE2314-9E62-4A01-A314-FD31B0BB8673}"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2192062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360BCC51-F99A-443F-8BF0-76D69B640896}" type="datetime11">
              <a:rPr lang="zh-CN" altLang="en-US" smtClean="0">
                <a:solidFill>
                  <a:srgbClr val="1F497D"/>
                </a:solidFill>
              </a:rPr>
              <a:pPr>
                <a:defRPr/>
              </a:pPr>
              <a:t>09:04:03</a:t>
            </a:fld>
            <a:endParaRPr lang="en-US" altLang="zh-CN" dirty="0" smtClean="0">
              <a:solidFill>
                <a:srgbClr val="1F497D"/>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6" name="灯片编号占位符 5"/>
          <p:cNvSpPr>
            <a:spLocks noGrp="1" noChangeArrowheads="1"/>
          </p:cNvSpPr>
          <p:nvPr>
            <p:ph type="sldNum" sz="quarter" idx="12"/>
          </p:nvPr>
        </p:nvSpPr>
        <p:spPr>
          <a:ln/>
        </p:spPr>
        <p:txBody>
          <a:bodyPr/>
          <a:lstStyle>
            <a:lvl1pPr>
              <a:defRPr/>
            </a:lvl1pPr>
          </a:lstStyle>
          <a:p>
            <a:pPr>
              <a:defRPr/>
            </a:pPr>
            <a:fld id="{C4166573-5FEC-4818-971F-87FBD837D30C}"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41199211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AE9B1472-7183-41CA-8741-5A507386333D}" type="datetime11">
              <a:rPr lang="zh-CN" altLang="en-US" smtClean="0">
                <a:solidFill>
                  <a:srgbClr val="1F497D"/>
                </a:solidFill>
              </a:rPr>
              <a:pPr>
                <a:defRPr/>
              </a:pPr>
              <a:t>09:04:03</a:t>
            </a:fld>
            <a:endParaRPr lang="en-US" altLang="zh-CN" dirty="0" smtClean="0">
              <a:solidFill>
                <a:srgbClr val="1F497D"/>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7" name="灯片编号占位符 5"/>
          <p:cNvSpPr>
            <a:spLocks noGrp="1" noChangeArrowheads="1"/>
          </p:cNvSpPr>
          <p:nvPr>
            <p:ph type="sldNum" sz="quarter" idx="12"/>
          </p:nvPr>
        </p:nvSpPr>
        <p:spPr>
          <a:ln/>
        </p:spPr>
        <p:txBody>
          <a:bodyPr/>
          <a:lstStyle>
            <a:lvl1pPr>
              <a:defRPr/>
            </a:lvl1pPr>
          </a:lstStyle>
          <a:p>
            <a:pPr>
              <a:defRPr/>
            </a:pPr>
            <a:fld id="{6ADC1D38-B5FD-43C8-BB96-2FEF47E9C1C8}"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8216454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82BD1771-F823-4D19-9424-8A0BEB35E9C3}" type="datetime11">
              <a:rPr lang="zh-CN" altLang="en-US" smtClean="0">
                <a:solidFill>
                  <a:srgbClr val="1F497D"/>
                </a:solidFill>
              </a:rPr>
              <a:pPr>
                <a:defRPr/>
              </a:pPr>
              <a:t>09:04:03</a:t>
            </a:fld>
            <a:endParaRPr lang="en-US" altLang="zh-CN" dirty="0">
              <a:solidFill>
                <a:srgbClr val="1F497D"/>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9" name="灯片编号占位符 5"/>
          <p:cNvSpPr>
            <a:spLocks noGrp="1" noChangeArrowheads="1"/>
          </p:cNvSpPr>
          <p:nvPr>
            <p:ph type="sldNum" sz="quarter" idx="12"/>
          </p:nvPr>
        </p:nvSpPr>
        <p:spPr>
          <a:ln/>
        </p:spPr>
        <p:txBody>
          <a:bodyPr/>
          <a:lstStyle>
            <a:lvl1pPr>
              <a:defRPr/>
            </a:lvl1pPr>
          </a:lstStyle>
          <a:p>
            <a:pPr>
              <a:defRPr/>
            </a:pPr>
            <a:fld id="{2B02D5D8-A909-4637-B118-5FA66CFF02EA}"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30035556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D0251970-54A6-4EB6-9098-19E18AB6D568}" type="datetime11">
              <a:rPr lang="zh-CN" altLang="en-US" smtClean="0">
                <a:solidFill>
                  <a:srgbClr val="1F497D"/>
                </a:solidFill>
              </a:rPr>
              <a:pPr>
                <a:defRPr/>
              </a:pPr>
              <a:t>09:04:03</a:t>
            </a:fld>
            <a:endParaRPr lang="en-US" altLang="zh-CN">
              <a:solidFill>
                <a:srgbClr val="1F497D"/>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5" name="灯片编号占位符 5"/>
          <p:cNvSpPr>
            <a:spLocks noGrp="1" noChangeArrowheads="1"/>
          </p:cNvSpPr>
          <p:nvPr>
            <p:ph type="sldNum" sz="quarter" idx="12"/>
          </p:nvPr>
        </p:nvSpPr>
        <p:spPr>
          <a:ln/>
        </p:spPr>
        <p:txBody>
          <a:bodyPr/>
          <a:lstStyle>
            <a:lvl1pPr>
              <a:defRPr/>
            </a:lvl1pPr>
          </a:lstStyle>
          <a:p>
            <a:pPr>
              <a:defRPr/>
            </a:pPr>
            <a:fld id="{62D67006-F601-4AA5-863A-340E45248184}"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38631136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ABDDF0A-D3E7-4842-A24A-7C26E4BD744A}" type="datetime11">
              <a:rPr lang="zh-CN" altLang="en-US" smtClean="0">
                <a:solidFill>
                  <a:srgbClr val="1F497D"/>
                </a:solidFill>
              </a:rPr>
              <a:pPr>
                <a:defRPr/>
              </a:pPr>
              <a:t>09:04:03</a:t>
            </a:fld>
            <a:endParaRPr lang="en-US" altLang="zh-CN">
              <a:solidFill>
                <a:srgbClr val="1F497D"/>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5"/>
          <p:cNvSpPr>
            <a:spLocks noGrp="1" noChangeArrowheads="1"/>
          </p:cNvSpPr>
          <p:nvPr>
            <p:ph type="sldNum" sz="quarter" idx="12"/>
          </p:nvPr>
        </p:nvSpPr>
        <p:spPr>
          <a:ln/>
        </p:spPr>
        <p:txBody>
          <a:bodyPr/>
          <a:lstStyle>
            <a:lvl1pPr>
              <a:defRPr/>
            </a:lvl1pPr>
          </a:lstStyle>
          <a:p>
            <a:pPr>
              <a:defRPr/>
            </a:pPr>
            <a:fld id="{E93425B6-1128-4756-AA5D-BE9BD618FA1A}"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14019532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67B2F489-E62F-4805-8DE7-AEB626198E7C}" type="datetime11">
              <a:rPr lang="zh-CN" altLang="en-US" smtClean="0">
                <a:solidFill>
                  <a:srgbClr val="1F497D"/>
                </a:solidFill>
              </a:rPr>
              <a:pPr>
                <a:defRPr/>
              </a:pPr>
              <a:t>09:04:03</a:t>
            </a:fld>
            <a:endParaRPr lang="en-US" altLang="zh-CN">
              <a:solidFill>
                <a:srgbClr val="1F497D"/>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7" name="灯片编号占位符 5"/>
          <p:cNvSpPr>
            <a:spLocks noGrp="1" noChangeArrowheads="1"/>
          </p:cNvSpPr>
          <p:nvPr>
            <p:ph type="sldNum" sz="quarter" idx="12"/>
          </p:nvPr>
        </p:nvSpPr>
        <p:spPr>
          <a:ln/>
        </p:spPr>
        <p:txBody>
          <a:bodyPr/>
          <a:lstStyle>
            <a:lvl1pPr>
              <a:defRPr/>
            </a:lvl1pPr>
          </a:lstStyle>
          <a:p>
            <a:pPr>
              <a:defRPr/>
            </a:pPr>
            <a:fld id="{28ABA660-FC9D-40B1-A1F6-5C48C68FEE4B}"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328849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sym typeface="Calibri" pitchFamily="34" charset="0"/>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06F41A7-40CC-4B1C-A154-DC06E84F60EF}" type="datetime11">
              <a:rPr lang="zh-CN" altLang="en-US" smtClean="0">
                <a:solidFill>
                  <a:srgbClr val="1F497D"/>
                </a:solidFill>
              </a:rPr>
              <a:pPr>
                <a:defRPr/>
              </a:pPr>
              <a:t>09:04:03</a:t>
            </a:fld>
            <a:endParaRPr lang="en-US" altLang="zh-CN">
              <a:solidFill>
                <a:srgbClr val="1F497D"/>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7" name="灯片编号占位符 5"/>
          <p:cNvSpPr>
            <a:spLocks noGrp="1" noChangeArrowheads="1"/>
          </p:cNvSpPr>
          <p:nvPr>
            <p:ph type="sldNum" sz="quarter" idx="12"/>
          </p:nvPr>
        </p:nvSpPr>
        <p:spPr>
          <a:ln/>
        </p:spPr>
        <p:txBody>
          <a:bodyPr/>
          <a:lstStyle>
            <a:lvl1pPr>
              <a:defRPr/>
            </a:lvl1pPr>
          </a:lstStyle>
          <a:p>
            <a:pPr>
              <a:defRPr/>
            </a:pPr>
            <a:fld id="{4C54E8A0-6CC4-4C3F-BBAC-68F4E6D42543}" type="slidenum">
              <a:rPr lang="en-US" altLang="zh-CN" smtClean="0">
                <a:solidFill>
                  <a:srgbClr val="1F497D"/>
                </a:solidFill>
              </a:rPr>
              <a:pPr>
                <a:defRPr/>
              </a:pPr>
              <a:t>‹#›</a:t>
            </a:fld>
            <a:endParaRPr lang="en-US" altLang="zh-CN" dirty="0">
              <a:solidFill>
                <a:srgbClr val="1F497D"/>
              </a:solidFill>
            </a:endParaRPr>
          </a:p>
        </p:txBody>
      </p:sp>
    </p:spTree>
    <p:extLst>
      <p:ext uri="{BB962C8B-B14F-4D97-AF65-F5344CB8AC3E}">
        <p14:creationId xmlns:p14="http://schemas.microsoft.com/office/powerpoint/2010/main" val="409580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Calibri" pitchFamily="34" charset="0"/>
              </a:rPr>
              <a:t>单击此处编辑母版标题样式</a:t>
            </a: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dirty="0" smtClean="0">
                <a:sym typeface="Calibri" pitchFamily="34" charset="0"/>
              </a:rPr>
              <a:t>单击此处编辑母版文本样式</a:t>
            </a:r>
          </a:p>
          <a:p>
            <a:pPr lvl="1"/>
            <a:r>
              <a:rPr lang="zh-CN" dirty="0" smtClean="0">
                <a:sym typeface="Calibri" pitchFamily="34" charset="0"/>
              </a:rPr>
              <a:t>第二级</a:t>
            </a:r>
          </a:p>
          <a:p>
            <a:pPr lvl="2"/>
            <a:r>
              <a:rPr lang="zh-CN" dirty="0" smtClean="0">
                <a:sym typeface="Calibri" pitchFamily="34" charset="0"/>
              </a:rPr>
              <a:t>第三级</a:t>
            </a:r>
          </a:p>
          <a:p>
            <a:pPr lvl="3"/>
            <a:r>
              <a:rPr lang="zh-CN" dirty="0" smtClean="0">
                <a:sym typeface="Calibri" pitchFamily="34" charset="0"/>
              </a:rPr>
              <a:t>第四级</a:t>
            </a:r>
          </a:p>
          <a:p>
            <a:pPr lvl="4"/>
            <a:r>
              <a:rPr lang="zh-CN" dirty="0" smtClean="0">
                <a:sym typeface="Calibri" pitchFamily="34" charset="0"/>
              </a:rPr>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baseline="0" smtClean="0">
                <a:solidFill>
                  <a:schemeClr val="tx2"/>
                </a:solidFill>
                <a:latin typeface="Arial" pitchFamily="34" charset="0"/>
              </a:defRPr>
            </a:lvl1pPr>
          </a:lstStyle>
          <a:p>
            <a:pPr fontAlgn="base">
              <a:spcBef>
                <a:spcPct val="0"/>
              </a:spcBef>
              <a:spcAft>
                <a:spcPct val="0"/>
              </a:spcAft>
              <a:defRPr/>
            </a:pPr>
            <a:fld id="{A19F511E-1464-46C1-AD35-5DDC5276511D}" type="datetime11">
              <a:rPr lang="zh-CN" altLang="en-US">
                <a:solidFill>
                  <a:srgbClr val="1F497D"/>
                </a:solidFill>
              </a:rPr>
              <a:pPr fontAlgn="base">
                <a:spcBef>
                  <a:spcPct val="0"/>
                </a:spcBef>
                <a:spcAft>
                  <a:spcPct val="0"/>
                </a:spcAft>
                <a:defRPr/>
              </a:pPr>
              <a:t>09:04:03</a:t>
            </a:fld>
            <a:endParaRPr lang="en-US" altLang="zh-CN" dirty="0">
              <a:solidFill>
                <a:srgbClr val="1F497D"/>
              </a:solidFill>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baseline="0" smtClean="0">
                <a:solidFill>
                  <a:schemeClr val="tx2"/>
                </a:solidFill>
                <a:latin typeface="Arial" pitchFamily="34" charset="0"/>
              </a:defRPr>
            </a:lvl1pPr>
          </a:lstStyle>
          <a:p>
            <a:pPr fontAlgn="base">
              <a:spcBef>
                <a:spcPct val="0"/>
              </a:spcBef>
              <a:spcAft>
                <a:spcPct val="0"/>
              </a:spcAft>
              <a:defRPr/>
            </a:pPr>
            <a:r>
              <a:rPr lang="zh-CN" altLang="en-US" dirty="0">
                <a:solidFill>
                  <a:srgbClr val="1F497D"/>
                </a:solidFill>
              </a:rPr>
              <a:t>复旦大学公共经济学系 杜莉</a:t>
            </a:r>
            <a:endParaRPr lang="en-US" altLang="zh-CN" dirty="0">
              <a:solidFill>
                <a:srgbClr val="1F497D"/>
              </a:solidFill>
            </a:endParaRPr>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baseline="0" smtClean="0">
                <a:solidFill>
                  <a:schemeClr val="tx2"/>
                </a:solidFill>
                <a:latin typeface="Arial" pitchFamily="34" charset="0"/>
              </a:defRPr>
            </a:lvl1pPr>
          </a:lstStyle>
          <a:p>
            <a:pPr fontAlgn="base">
              <a:spcBef>
                <a:spcPct val="0"/>
              </a:spcBef>
              <a:spcAft>
                <a:spcPct val="0"/>
              </a:spcAft>
              <a:defRPr/>
            </a:pPr>
            <a:fld id="{8E052932-A1E8-49D0-A24F-842F09748EF3}" type="slidenum">
              <a:rPr lang="en-US" altLang="zh-CN">
                <a:solidFill>
                  <a:srgbClr val="1F497D"/>
                </a:solidFill>
              </a:rPr>
              <a:pPr fontAlgn="base">
                <a:spcBef>
                  <a:spcPct val="0"/>
                </a:spcBef>
                <a:spcAft>
                  <a:spcPct val="0"/>
                </a:spcAft>
                <a:defRPr/>
              </a:pPr>
              <a:t>‹#›</a:t>
            </a:fld>
            <a:endParaRPr lang="en-US" altLang="zh-CN" dirty="0">
              <a:solidFill>
                <a:srgbClr val="1F497D"/>
              </a:solidFill>
            </a:endParaRPr>
          </a:p>
        </p:txBody>
      </p:sp>
    </p:spTree>
    <p:extLst>
      <p:ext uri="{BB962C8B-B14F-4D97-AF65-F5344CB8AC3E}">
        <p14:creationId xmlns:p14="http://schemas.microsoft.com/office/powerpoint/2010/main" val="2342026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p:txStyles>
    <p:titleStyle>
      <a:lvl1pPr marL="914400" indent="-914400" algn="ctr" rtl="0" eaLnBrk="1" fontAlgn="base" hangingPunct="1">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slide" Target="slide36.xml"/></Relationships>
</file>

<file path=ppt/slides/_rels/slide14.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slide" Target="slide31.xml"/></Relationships>
</file>

<file path=ppt/slides/_rels/slide1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6.xml"/><Relationship Id="rId4" Type="http://schemas.openxmlformats.org/officeDocument/2006/relationships/slide" Target="slide35.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4.png"/><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png"/><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9.xml"/><Relationship Id="rId4" Type="http://schemas.openxmlformats.org/officeDocument/2006/relationships/slide" Target="slide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eaLnBrk="1" hangingPunct="1"/>
            <a:r>
              <a:rPr lang="zh-CN" altLang="en-US" dirty="0" smtClean="0"/>
              <a:t>财政学（第二讲）</a:t>
            </a:r>
            <a:endParaRPr lang="zh-CN" altLang="en-US" sz="3200" dirty="0" smtClean="0"/>
          </a:p>
        </p:txBody>
      </p:sp>
      <p:sp>
        <p:nvSpPr>
          <p:cNvPr id="81923" name="Rectangle 3"/>
          <p:cNvSpPr>
            <a:spLocks noGrp="1" noChangeArrowheads="1"/>
          </p:cNvSpPr>
          <p:nvPr>
            <p:ph type="subTitle" idx="1"/>
          </p:nvPr>
        </p:nvSpPr>
        <p:spPr/>
        <p:txBody>
          <a:bodyPr/>
          <a:lstStyle/>
          <a:p>
            <a:pPr eaLnBrk="1" hangingPunct="1"/>
            <a:endParaRPr lang="zh-CN" altLang="en-US" sz="2800" dirty="0" smtClean="0"/>
          </a:p>
        </p:txBody>
      </p:sp>
      <p:sp>
        <p:nvSpPr>
          <p:cNvPr id="2" name="日期占位符 1"/>
          <p:cNvSpPr>
            <a:spLocks noGrp="1"/>
          </p:cNvSpPr>
          <p:nvPr>
            <p:ph type="dt" sz="half" idx="10"/>
          </p:nvPr>
        </p:nvSpPr>
        <p:spPr/>
        <p:txBody>
          <a:bodyPr/>
          <a:lstStyle/>
          <a:p>
            <a:pPr>
              <a:defRPr/>
            </a:pPr>
            <a:fld id="{54A6A3B2-B586-4B7D-A23D-3222C05749C4}" type="datetime11">
              <a:rPr lang="zh-CN" altLang="en-US" smtClean="0">
                <a:solidFill>
                  <a:srgbClr val="1F497D"/>
                </a:solidFill>
              </a:rPr>
              <a:pPr>
                <a:defRPr/>
              </a:pPr>
              <a:t>09:04:03</a:t>
            </a:fld>
            <a:endParaRPr lang="en-US" altLang="zh-CN" dirty="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B8D6D7CE-D477-4B37-AB2C-395137C3CB9B}" type="slidenum">
              <a:rPr lang="en-US" altLang="zh-CN" smtClean="0">
                <a:solidFill>
                  <a:srgbClr val="1F497D"/>
                </a:solidFill>
              </a:rPr>
              <a:pPr>
                <a:defRPr/>
              </a:pPr>
              <a:t>1</a:t>
            </a:fld>
            <a:endParaRPr lang="en-US" altLang="zh-CN" dirty="0">
              <a:solidFill>
                <a:srgbClr val="1F497D"/>
              </a:solidFill>
            </a:endParaRPr>
          </a:p>
        </p:txBody>
      </p:sp>
    </p:spTree>
    <p:extLst>
      <p:ext uri="{BB962C8B-B14F-4D97-AF65-F5344CB8AC3E}">
        <p14:creationId xmlns:p14="http://schemas.microsoft.com/office/powerpoint/2010/main" val="29731944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zh-CN" altLang="en-US" smtClean="0"/>
              <a:t>交换的帕累托最优</a:t>
            </a:r>
          </a:p>
        </p:txBody>
      </p:sp>
      <p:sp>
        <p:nvSpPr>
          <p:cNvPr id="122882" name="Rectangle 3"/>
          <p:cNvSpPr>
            <a:spLocks noGrp="1" noChangeArrowheads="1"/>
          </p:cNvSpPr>
          <p:nvPr>
            <p:ph idx="1"/>
          </p:nvPr>
        </p:nvSpPr>
        <p:spPr/>
        <p:txBody>
          <a:bodyPr/>
          <a:lstStyle/>
          <a:p>
            <a:pPr eaLnBrk="1" hangingPunct="1"/>
            <a:r>
              <a:rPr lang="zh-CN" altLang="en-US" dirty="0" smtClean="0"/>
              <a:t>每个消费者的效用水平在其他消费者的效用水平既定时达到最大。</a:t>
            </a:r>
          </a:p>
          <a:p>
            <a:pPr eaLnBrk="1" hangingPunct="1"/>
            <a:r>
              <a:rPr lang="zh-CN" altLang="en-US" dirty="0" smtClean="0"/>
              <a:t>对于任何一个消费者任何两种相同产品的边际替代率都相等：</a:t>
            </a:r>
            <a:br>
              <a:rPr lang="zh-CN" altLang="en-US" dirty="0" smtClean="0"/>
            </a:br>
            <a:r>
              <a:rPr lang="en-US" altLang="zh-CN" dirty="0" smtClean="0"/>
              <a:t>MRS</a:t>
            </a:r>
            <a:r>
              <a:rPr lang="en-US" altLang="zh-CN" baseline="30000" dirty="0" smtClean="0"/>
              <a:t>A</a:t>
            </a:r>
            <a:r>
              <a:rPr lang="en-US" altLang="zh-CN" baseline="-25000" dirty="0" smtClean="0"/>
              <a:t>XY</a:t>
            </a:r>
            <a:r>
              <a:rPr lang="en-US" altLang="zh-CN" dirty="0" smtClean="0"/>
              <a:t>=</a:t>
            </a:r>
            <a:r>
              <a:rPr lang="en-US" altLang="zh-CN" baseline="-25000" dirty="0" smtClean="0"/>
              <a:t> </a:t>
            </a:r>
            <a:r>
              <a:rPr lang="en-US" altLang="zh-CN" dirty="0" smtClean="0"/>
              <a:t>MRS</a:t>
            </a:r>
            <a:r>
              <a:rPr lang="en-US" altLang="zh-CN" baseline="30000" dirty="0" smtClean="0"/>
              <a:t>B</a:t>
            </a:r>
            <a:r>
              <a:rPr lang="en-US" altLang="zh-CN" baseline="-25000" dirty="0" smtClean="0"/>
              <a:t>XY </a:t>
            </a:r>
            <a:r>
              <a:rPr lang="en-US" altLang="zh-CN" dirty="0" smtClean="0"/>
              <a:t>=</a:t>
            </a:r>
            <a:r>
              <a:rPr lang="en-US" altLang="zh-CN" baseline="-25000" dirty="0" smtClean="0"/>
              <a:t> </a:t>
            </a:r>
            <a:r>
              <a:rPr lang="en-US" altLang="zh-CN" dirty="0" smtClean="0"/>
              <a:t>MRS</a:t>
            </a:r>
            <a:r>
              <a:rPr lang="en-US" altLang="zh-CN" baseline="30000" dirty="0" smtClean="0"/>
              <a:t>C</a:t>
            </a:r>
            <a:r>
              <a:rPr lang="en-US" altLang="zh-CN" baseline="-25000" dirty="0" smtClean="0"/>
              <a:t>XY </a:t>
            </a:r>
            <a:r>
              <a:rPr lang="en-US" altLang="zh-CN" dirty="0" smtClean="0"/>
              <a:t>=……</a:t>
            </a:r>
          </a:p>
          <a:p>
            <a:pPr eaLnBrk="1" hangingPunct="1"/>
            <a:r>
              <a:rPr lang="zh-CN" altLang="en-US" dirty="0" smtClean="0">
                <a:hlinkClick r:id="" action="ppaction://noaction"/>
              </a:rPr>
              <a:t>图表</a:t>
            </a:r>
            <a:endParaRPr lang="zh-CN" altLang="en-US" dirty="0" smtClean="0"/>
          </a:p>
        </p:txBody>
      </p:sp>
      <p:sp>
        <p:nvSpPr>
          <p:cNvPr id="2" name="日期占位符 1"/>
          <p:cNvSpPr>
            <a:spLocks noGrp="1"/>
          </p:cNvSpPr>
          <p:nvPr>
            <p:ph type="dt" sz="half" idx="10"/>
          </p:nvPr>
        </p:nvSpPr>
        <p:spPr/>
        <p:txBody>
          <a:bodyPr/>
          <a:lstStyle/>
          <a:p>
            <a:pPr>
              <a:defRPr/>
            </a:pPr>
            <a:fld id="{F8A85031-21EA-4463-9F79-37230495AF54}"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10</a:t>
            </a:fld>
            <a:endParaRPr lang="en-US" altLang="zh-CN" dirty="0">
              <a:solidFill>
                <a:srgbClr val="1F497D"/>
              </a:solidFill>
            </a:endParaRPr>
          </a:p>
        </p:txBody>
      </p:sp>
    </p:spTree>
    <p:extLst>
      <p:ext uri="{BB962C8B-B14F-4D97-AF65-F5344CB8AC3E}">
        <p14:creationId xmlns:p14="http://schemas.microsoft.com/office/powerpoint/2010/main" val="1315270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468313" y="404813"/>
            <a:ext cx="8229600" cy="811212"/>
          </a:xfrm>
        </p:spPr>
        <p:txBody>
          <a:bodyPr/>
          <a:lstStyle/>
          <a:p>
            <a:r>
              <a:rPr lang="zh-CN" altLang="en-US" smtClean="0"/>
              <a:t>交换的帕累托最优图表</a:t>
            </a:r>
          </a:p>
        </p:txBody>
      </p:sp>
      <p:sp>
        <p:nvSpPr>
          <p:cNvPr id="662536" name="Rectangle 8"/>
          <p:cNvSpPr>
            <a:spLocks noChangeArrowheads="1"/>
          </p:cNvSpPr>
          <p:nvPr/>
        </p:nvSpPr>
        <p:spPr bwMode="auto">
          <a:xfrm>
            <a:off x="1692275" y="2133600"/>
            <a:ext cx="5543550" cy="3313113"/>
          </a:xfrm>
          <a:prstGeom prst="rect">
            <a:avLst/>
          </a:prstGeom>
          <a:solidFill>
            <a:srgbClr val="FF00FF">
              <a:alpha val="12157"/>
            </a:srgbClr>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zh-CN" altLang="en-US">
              <a:solidFill>
                <a:prstClr val="black"/>
              </a:solidFill>
              <a:latin typeface="Arial" charset="0"/>
            </a:endParaRPr>
          </a:p>
        </p:txBody>
      </p:sp>
      <p:sp>
        <p:nvSpPr>
          <p:cNvPr id="662537" name="Text Box 9"/>
          <p:cNvSpPr txBox="1">
            <a:spLocks noChangeArrowheads="1"/>
          </p:cNvSpPr>
          <p:nvPr/>
        </p:nvSpPr>
        <p:spPr bwMode="auto">
          <a:xfrm>
            <a:off x="1958975" y="5307013"/>
            <a:ext cx="1841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zh-CN" altLang="en-US">
              <a:solidFill>
                <a:prstClr val="black"/>
              </a:solidFill>
              <a:latin typeface="Arial" charset="0"/>
            </a:endParaRPr>
          </a:p>
        </p:txBody>
      </p:sp>
      <p:sp>
        <p:nvSpPr>
          <p:cNvPr id="662538" name="Text Box 10"/>
          <p:cNvSpPr txBox="1">
            <a:spLocks noChangeArrowheads="1"/>
          </p:cNvSpPr>
          <p:nvPr/>
        </p:nvSpPr>
        <p:spPr bwMode="auto">
          <a:xfrm>
            <a:off x="1258888" y="5367338"/>
            <a:ext cx="455612"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O</a:t>
            </a:r>
            <a:r>
              <a:rPr lang="en-US" altLang="zh-CN" sz="1600" baseline="-25000">
                <a:solidFill>
                  <a:prstClr val="black"/>
                </a:solidFill>
                <a:latin typeface="Arial" charset="0"/>
              </a:rPr>
              <a:t>A</a:t>
            </a:r>
          </a:p>
        </p:txBody>
      </p:sp>
      <p:sp>
        <p:nvSpPr>
          <p:cNvPr id="662539" name="Text Box 11"/>
          <p:cNvSpPr txBox="1">
            <a:spLocks noChangeArrowheads="1"/>
          </p:cNvSpPr>
          <p:nvPr/>
        </p:nvSpPr>
        <p:spPr bwMode="auto">
          <a:xfrm>
            <a:off x="7164388" y="1909763"/>
            <a:ext cx="455612"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O</a:t>
            </a:r>
            <a:r>
              <a:rPr lang="en-US" altLang="zh-CN" sz="1600" baseline="-25000">
                <a:solidFill>
                  <a:prstClr val="black"/>
                </a:solidFill>
                <a:latin typeface="Arial" charset="0"/>
              </a:rPr>
              <a:t>B</a:t>
            </a:r>
          </a:p>
        </p:txBody>
      </p:sp>
      <p:sp>
        <p:nvSpPr>
          <p:cNvPr id="662540" name="Text Box 12"/>
          <p:cNvSpPr txBox="1">
            <a:spLocks noChangeArrowheads="1"/>
          </p:cNvSpPr>
          <p:nvPr/>
        </p:nvSpPr>
        <p:spPr bwMode="auto">
          <a:xfrm>
            <a:off x="3276600" y="5516563"/>
            <a:ext cx="14795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A</a:t>
            </a:r>
            <a:r>
              <a:rPr lang="zh-CN" altLang="en-US">
                <a:solidFill>
                  <a:prstClr val="black"/>
                </a:solidFill>
                <a:latin typeface="Arial" charset="0"/>
              </a:rPr>
              <a:t>消费的食物</a:t>
            </a:r>
          </a:p>
        </p:txBody>
      </p:sp>
      <p:sp>
        <p:nvSpPr>
          <p:cNvPr id="662541" name="Text Box 13"/>
          <p:cNvSpPr txBox="1">
            <a:spLocks noChangeArrowheads="1"/>
          </p:cNvSpPr>
          <p:nvPr/>
        </p:nvSpPr>
        <p:spPr bwMode="auto">
          <a:xfrm>
            <a:off x="3779838" y="1700213"/>
            <a:ext cx="14795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B</a:t>
            </a:r>
            <a:r>
              <a:rPr lang="zh-CN" altLang="en-US">
                <a:solidFill>
                  <a:prstClr val="black"/>
                </a:solidFill>
                <a:latin typeface="Arial" charset="0"/>
              </a:rPr>
              <a:t>消费的食物</a:t>
            </a:r>
          </a:p>
        </p:txBody>
      </p:sp>
      <p:sp>
        <p:nvSpPr>
          <p:cNvPr id="662542" name="Line 14"/>
          <p:cNvSpPr>
            <a:spLocks noChangeShapeType="1"/>
          </p:cNvSpPr>
          <p:nvPr/>
        </p:nvSpPr>
        <p:spPr bwMode="auto">
          <a:xfrm>
            <a:off x="1692275" y="5661025"/>
            <a:ext cx="1584325" cy="0"/>
          </a:xfrm>
          <a:prstGeom prst="line">
            <a:avLst/>
          </a:prstGeom>
          <a:noFill/>
          <a:ln w="9525">
            <a:solidFill>
              <a:schemeClr val="tx1"/>
            </a:solidFill>
            <a:miter lim="800000"/>
            <a:headEnd/>
            <a:tailEnd type="triangl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43" name="Line 15"/>
          <p:cNvSpPr>
            <a:spLocks noChangeShapeType="1"/>
          </p:cNvSpPr>
          <p:nvPr/>
        </p:nvSpPr>
        <p:spPr bwMode="auto">
          <a:xfrm flipH="1">
            <a:off x="5435600" y="1844675"/>
            <a:ext cx="1655763" cy="0"/>
          </a:xfrm>
          <a:prstGeom prst="line">
            <a:avLst/>
          </a:prstGeom>
          <a:noFill/>
          <a:ln w="9525">
            <a:solidFill>
              <a:schemeClr val="tx1"/>
            </a:solidFill>
            <a:miter lim="800000"/>
            <a:headEnd/>
            <a:tailEnd type="triangl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44" name="Text Box 16"/>
          <p:cNvSpPr txBox="1">
            <a:spLocks noChangeArrowheads="1"/>
          </p:cNvSpPr>
          <p:nvPr/>
        </p:nvSpPr>
        <p:spPr bwMode="auto">
          <a:xfrm>
            <a:off x="1233488" y="2565400"/>
            <a:ext cx="458787" cy="1512888"/>
          </a:xfrm>
          <a:prstGeom prst="rect">
            <a:avLst/>
          </a:prstGeom>
          <a:noFill/>
          <a:ln w="9525">
            <a:noFill/>
            <a:miter lim="800000"/>
            <a:headEnd/>
            <a:tailEnd/>
          </a:ln>
        </p:spPr>
        <p:txBody>
          <a:bodyPr vert="eaVert">
            <a:spAutoFit/>
          </a:bodyPr>
          <a:lstStyle/>
          <a:p>
            <a:pPr eaLnBrk="0" fontAlgn="base" hangingPunct="0">
              <a:spcBef>
                <a:spcPct val="0"/>
              </a:spcBef>
              <a:spcAft>
                <a:spcPct val="0"/>
              </a:spcAft>
            </a:pPr>
            <a:r>
              <a:rPr lang="en-US" altLang="zh-CN">
                <a:solidFill>
                  <a:prstClr val="black"/>
                </a:solidFill>
                <a:latin typeface="Arial" charset="0"/>
              </a:rPr>
              <a:t>A</a:t>
            </a:r>
            <a:r>
              <a:rPr lang="zh-CN" altLang="en-US">
                <a:solidFill>
                  <a:prstClr val="black"/>
                </a:solidFill>
                <a:latin typeface="Arial" charset="0"/>
              </a:rPr>
              <a:t>消费的衣服</a:t>
            </a:r>
          </a:p>
        </p:txBody>
      </p:sp>
      <p:sp>
        <p:nvSpPr>
          <p:cNvPr id="662545" name="Text Box 17"/>
          <p:cNvSpPr txBox="1">
            <a:spLocks noChangeArrowheads="1"/>
          </p:cNvSpPr>
          <p:nvPr/>
        </p:nvSpPr>
        <p:spPr bwMode="auto">
          <a:xfrm>
            <a:off x="7235825" y="3284538"/>
            <a:ext cx="458788" cy="1501775"/>
          </a:xfrm>
          <a:prstGeom prst="rect">
            <a:avLst/>
          </a:prstGeom>
          <a:noFill/>
          <a:ln w="9525">
            <a:noFill/>
            <a:miter lim="800000"/>
            <a:headEnd/>
            <a:tailEnd/>
          </a:ln>
        </p:spPr>
        <p:txBody>
          <a:bodyPr vert="eaVert" wrap="none">
            <a:spAutoFit/>
          </a:bodyPr>
          <a:lstStyle/>
          <a:p>
            <a:pPr eaLnBrk="0" fontAlgn="base" hangingPunct="0">
              <a:spcBef>
                <a:spcPct val="0"/>
              </a:spcBef>
              <a:spcAft>
                <a:spcPct val="0"/>
              </a:spcAft>
            </a:pPr>
            <a:r>
              <a:rPr lang="en-US" altLang="zh-CN">
                <a:solidFill>
                  <a:prstClr val="black"/>
                </a:solidFill>
                <a:latin typeface="Arial" charset="0"/>
              </a:rPr>
              <a:t>B</a:t>
            </a:r>
            <a:r>
              <a:rPr lang="zh-CN" altLang="en-US">
                <a:solidFill>
                  <a:prstClr val="black"/>
                </a:solidFill>
                <a:latin typeface="Arial" charset="0"/>
              </a:rPr>
              <a:t>消费的</a:t>
            </a:r>
            <a:r>
              <a:rPr lang="en-US" altLang="zh-CN">
                <a:solidFill>
                  <a:prstClr val="black"/>
                </a:solidFill>
                <a:latin typeface="Arial" charset="0"/>
              </a:rPr>
              <a:t>y</a:t>
            </a:r>
            <a:r>
              <a:rPr lang="zh-CN" altLang="en-US">
                <a:solidFill>
                  <a:prstClr val="black"/>
                </a:solidFill>
                <a:latin typeface="Arial" charset="0"/>
              </a:rPr>
              <a:t>衣服</a:t>
            </a:r>
          </a:p>
        </p:txBody>
      </p:sp>
      <p:sp>
        <p:nvSpPr>
          <p:cNvPr id="662546" name="Line 18"/>
          <p:cNvSpPr>
            <a:spLocks noChangeShapeType="1"/>
          </p:cNvSpPr>
          <p:nvPr/>
        </p:nvSpPr>
        <p:spPr bwMode="auto">
          <a:xfrm flipV="1">
            <a:off x="1476375" y="4149725"/>
            <a:ext cx="0" cy="1008063"/>
          </a:xfrm>
          <a:prstGeom prst="line">
            <a:avLst/>
          </a:prstGeom>
          <a:noFill/>
          <a:ln w="9525">
            <a:solidFill>
              <a:schemeClr val="tx1"/>
            </a:solidFill>
            <a:miter lim="800000"/>
            <a:headEnd/>
            <a:tailEnd type="triangl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47" name="Line 19"/>
          <p:cNvSpPr>
            <a:spLocks noChangeShapeType="1"/>
          </p:cNvSpPr>
          <p:nvPr/>
        </p:nvSpPr>
        <p:spPr bwMode="auto">
          <a:xfrm>
            <a:off x="7451725" y="2349500"/>
            <a:ext cx="0" cy="792163"/>
          </a:xfrm>
          <a:prstGeom prst="line">
            <a:avLst/>
          </a:prstGeom>
          <a:noFill/>
          <a:ln w="9525">
            <a:solidFill>
              <a:schemeClr val="tx1"/>
            </a:solidFill>
            <a:miter lim="800000"/>
            <a:headEnd/>
            <a:tailEnd type="triangl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48" name="Line 20"/>
          <p:cNvSpPr>
            <a:spLocks noChangeShapeType="1"/>
          </p:cNvSpPr>
          <p:nvPr/>
        </p:nvSpPr>
        <p:spPr bwMode="auto">
          <a:xfrm flipV="1">
            <a:off x="1690688" y="1412875"/>
            <a:ext cx="0" cy="43180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49" name="Line 21"/>
          <p:cNvSpPr>
            <a:spLocks noChangeShapeType="1"/>
          </p:cNvSpPr>
          <p:nvPr/>
        </p:nvSpPr>
        <p:spPr bwMode="auto">
          <a:xfrm flipV="1">
            <a:off x="7235825" y="1412875"/>
            <a:ext cx="0" cy="43180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50" name="Line 22"/>
          <p:cNvSpPr>
            <a:spLocks noChangeShapeType="1"/>
          </p:cNvSpPr>
          <p:nvPr/>
        </p:nvSpPr>
        <p:spPr bwMode="auto">
          <a:xfrm>
            <a:off x="1690688" y="1557338"/>
            <a:ext cx="5545137" cy="0"/>
          </a:xfrm>
          <a:prstGeom prst="line">
            <a:avLst/>
          </a:prstGeom>
          <a:noFill/>
          <a:ln w="9525">
            <a:solidFill>
              <a:schemeClr val="tx1"/>
            </a:solidFill>
            <a:miter lim="800000"/>
            <a:headEnd type="arrow" w="med" len="med"/>
            <a:tailEnd type="arrow"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51" name="Line 23"/>
          <p:cNvSpPr>
            <a:spLocks noChangeShapeType="1"/>
          </p:cNvSpPr>
          <p:nvPr/>
        </p:nvSpPr>
        <p:spPr bwMode="auto">
          <a:xfrm flipH="1">
            <a:off x="971550" y="2133600"/>
            <a:ext cx="287338" cy="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52" name="Line 24"/>
          <p:cNvSpPr>
            <a:spLocks noChangeShapeType="1"/>
          </p:cNvSpPr>
          <p:nvPr/>
        </p:nvSpPr>
        <p:spPr bwMode="auto">
          <a:xfrm flipH="1">
            <a:off x="971550" y="5445125"/>
            <a:ext cx="287338" cy="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53" name="Line 25"/>
          <p:cNvSpPr>
            <a:spLocks noChangeShapeType="1"/>
          </p:cNvSpPr>
          <p:nvPr/>
        </p:nvSpPr>
        <p:spPr bwMode="auto">
          <a:xfrm>
            <a:off x="1116013" y="2133600"/>
            <a:ext cx="0" cy="3311525"/>
          </a:xfrm>
          <a:prstGeom prst="line">
            <a:avLst/>
          </a:prstGeom>
          <a:noFill/>
          <a:ln w="9525">
            <a:solidFill>
              <a:schemeClr val="tx1"/>
            </a:solidFill>
            <a:miter lim="800000"/>
            <a:headEnd type="arrow" w="med" len="med"/>
            <a:tailEnd type="arrow"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54" name="Text Box 26"/>
          <p:cNvSpPr txBox="1">
            <a:spLocks noChangeArrowheads="1"/>
          </p:cNvSpPr>
          <p:nvPr/>
        </p:nvSpPr>
        <p:spPr bwMode="auto">
          <a:xfrm>
            <a:off x="3400425" y="1216025"/>
            <a:ext cx="1250950"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zh-CN" altLang="en-US">
                <a:solidFill>
                  <a:prstClr val="black"/>
                </a:solidFill>
                <a:latin typeface="Arial" charset="0"/>
              </a:rPr>
              <a:t>食物总量</a:t>
            </a:r>
            <a:r>
              <a:rPr lang="en-US" altLang="zh-CN">
                <a:solidFill>
                  <a:prstClr val="black"/>
                </a:solidFill>
                <a:latin typeface="Arial" charset="0"/>
              </a:rPr>
              <a:t>X</a:t>
            </a:r>
          </a:p>
        </p:txBody>
      </p:sp>
      <p:sp>
        <p:nvSpPr>
          <p:cNvPr id="662555" name="Text Box 27"/>
          <p:cNvSpPr txBox="1">
            <a:spLocks noChangeArrowheads="1"/>
          </p:cNvSpPr>
          <p:nvPr/>
        </p:nvSpPr>
        <p:spPr bwMode="auto">
          <a:xfrm>
            <a:off x="769938" y="3022600"/>
            <a:ext cx="458787" cy="1006475"/>
          </a:xfrm>
          <a:prstGeom prst="rect">
            <a:avLst/>
          </a:prstGeom>
          <a:noFill/>
          <a:ln w="9525">
            <a:noFill/>
            <a:miter lim="800000"/>
            <a:headEnd/>
            <a:tailEnd/>
          </a:ln>
        </p:spPr>
        <p:txBody>
          <a:bodyPr vert="eaVert" wrap="none">
            <a:spAutoFit/>
          </a:bodyPr>
          <a:lstStyle/>
          <a:p>
            <a:pPr eaLnBrk="0" fontAlgn="base" hangingPunct="0">
              <a:spcBef>
                <a:spcPct val="0"/>
              </a:spcBef>
              <a:spcAft>
                <a:spcPct val="0"/>
              </a:spcAft>
            </a:pPr>
            <a:r>
              <a:rPr lang="zh-CN" altLang="en-US">
                <a:solidFill>
                  <a:prstClr val="black"/>
                </a:solidFill>
                <a:latin typeface="Arial" charset="0"/>
              </a:rPr>
              <a:t>衣服总量</a:t>
            </a:r>
          </a:p>
        </p:txBody>
      </p:sp>
      <p:sp>
        <p:nvSpPr>
          <p:cNvPr id="662556" name="Text Box 28"/>
          <p:cNvSpPr txBox="1">
            <a:spLocks noChangeArrowheads="1"/>
          </p:cNvSpPr>
          <p:nvPr/>
        </p:nvSpPr>
        <p:spPr bwMode="auto">
          <a:xfrm>
            <a:off x="808038" y="4024313"/>
            <a:ext cx="3365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Y</a:t>
            </a:r>
          </a:p>
        </p:txBody>
      </p:sp>
      <p:sp>
        <p:nvSpPr>
          <p:cNvPr id="662557" name="Line 29"/>
          <p:cNvSpPr>
            <a:spLocks noChangeShapeType="1"/>
          </p:cNvSpPr>
          <p:nvPr/>
        </p:nvSpPr>
        <p:spPr bwMode="auto">
          <a:xfrm>
            <a:off x="900113" y="4076700"/>
            <a:ext cx="142875" cy="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58" name="Line 30"/>
          <p:cNvSpPr>
            <a:spLocks noChangeShapeType="1"/>
          </p:cNvSpPr>
          <p:nvPr/>
        </p:nvSpPr>
        <p:spPr bwMode="auto">
          <a:xfrm>
            <a:off x="4427538" y="1268413"/>
            <a:ext cx="144462" cy="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59" name="Oval 31"/>
          <p:cNvSpPr>
            <a:spLocks noChangeArrowheads="1"/>
          </p:cNvSpPr>
          <p:nvPr/>
        </p:nvSpPr>
        <p:spPr bwMode="auto">
          <a:xfrm>
            <a:off x="2843213" y="2925763"/>
            <a:ext cx="144462" cy="142875"/>
          </a:xfrm>
          <a:prstGeom prst="ellipse">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zh-CN" altLang="en-US">
              <a:solidFill>
                <a:prstClr val="black"/>
              </a:solidFill>
              <a:latin typeface="Arial" charset="0"/>
            </a:endParaRPr>
          </a:p>
        </p:txBody>
      </p:sp>
      <p:sp>
        <p:nvSpPr>
          <p:cNvPr id="662560" name="Text Box 32"/>
          <p:cNvSpPr txBox="1">
            <a:spLocks noChangeArrowheads="1"/>
          </p:cNvSpPr>
          <p:nvPr/>
        </p:nvSpPr>
        <p:spPr bwMode="auto">
          <a:xfrm>
            <a:off x="2916238" y="2636838"/>
            <a:ext cx="3365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A</a:t>
            </a:r>
          </a:p>
        </p:txBody>
      </p:sp>
      <p:sp>
        <p:nvSpPr>
          <p:cNvPr id="662561" name="Line 33"/>
          <p:cNvSpPr>
            <a:spLocks noChangeShapeType="1"/>
          </p:cNvSpPr>
          <p:nvPr/>
        </p:nvSpPr>
        <p:spPr bwMode="auto">
          <a:xfrm>
            <a:off x="1692275" y="2997200"/>
            <a:ext cx="5543550" cy="0"/>
          </a:xfrm>
          <a:prstGeom prst="line">
            <a:avLst/>
          </a:prstGeom>
          <a:noFill/>
          <a:ln w="9525">
            <a:solidFill>
              <a:schemeClr val="tx1"/>
            </a:solidFill>
            <a:prstDash val="dash"/>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62" name="Line 34"/>
          <p:cNvSpPr>
            <a:spLocks noChangeShapeType="1"/>
          </p:cNvSpPr>
          <p:nvPr/>
        </p:nvSpPr>
        <p:spPr bwMode="auto">
          <a:xfrm>
            <a:off x="2916238" y="2133600"/>
            <a:ext cx="0" cy="3311525"/>
          </a:xfrm>
          <a:prstGeom prst="line">
            <a:avLst/>
          </a:prstGeom>
          <a:noFill/>
          <a:ln w="9525">
            <a:solidFill>
              <a:schemeClr val="tx1"/>
            </a:solidFill>
            <a:prstDash val="dash"/>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63" name="Freeform 35"/>
          <p:cNvSpPr>
            <a:spLocks/>
          </p:cNvSpPr>
          <p:nvPr/>
        </p:nvSpPr>
        <p:spPr bwMode="auto">
          <a:xfrm>
            <a:off x="2555875" y="2276475"/>
            <a:ext cx="2665413" cy="2232025"/>
          </a:xfrm>
          <a:custGeom>
            <a:avLst/>
            <a:gdLst>
              <a:gd name="T0" fmla="*/ 0 w 1678"/>
              <a:gd name="T1" fmla="*/ 0 h 1141"/>
              <a:gd name="T2" fmla="*/ 2147483647 w 1678"/>
              <a:gd name="T3" fmla="*/ 2147483647 h 1141"/>
              <a:gd name="T4" fmla="*/ 2147483647 w 1678"/>
              <a:gd name="T5" fmla="*/ 2147483647 h 1141"/>
              <a:gd name="T6" fmla="*/ 0 60000 65536"/>
              <a:gd name="T7" fmla="*/ 0 60000 65536"/>
              <a:gd name="T8" fmla="*/ 0 60000 65536"/>
              <a:gd name="T9" fmla="*/ 0 w 1678"/>
              <a:gd name="T10" fmla="*/ 0 h 1141"/>
              <a:gd name="T11" fmla="*/ 1678 w 1678"/>
              <a:gd name="T12" fmla="*/ 1141 h 1141"/>
            </a:gdLst>
            <a:ahLst/>
            <a:cxnLst>
              <a:cxn ang="T6">
                <a:pos x="T0" y="T1"/>
              </a:cxn>
              <a:cxn ang="T7">
                <a:pos x="T2" y="T3"/>
              </a:cxn>
              <a:cxn ang="T8">
                <a:pos x="T4" y="T5"/>
              </a:cxn>
            </a:cxnLst>
            <a:rect l="T9" t="T10" r="T11" b="T12"/>
            <a:pathLst>
              <a:path w="1678" h="1141">
                <a:moveTo>
                  <a:pt x="0" y="0"/>
                </a:moveTo>
                <a:cubicBezTo>
                  <a:pt x="245" y="381"/>
                  <a:pt x="491" y="763"/>
                  <a:pt x="771" y="952"/>
                </a:cubicBezTo>
                <a:cubicBezTo>
                  <a:pt x="1051" y="1141"/>
                  <a:pt x="1364" y="1137"/>
                  <a:pt x="1678" y="1134"/>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64" name="Freeform 36"/>
          <p:cNvSpPr>
            <a:spLocks/>
          </p:cNvSpPr>
          <p:nvPr/>
        </p:nvSpPr>
        <p:spPr bwMode="auto">
          <a:xfrm>
            <a:off x="2268538" y="2563813"/>
            <a:ext cx="2159000" cy="2305050"/>
          </a:xfrm>
          <a:custGeom>
            <a:avLst/>
            <a:gdLst>
              <a:gd name="T0" fmla="*/ 0 w 1588"/>
              <a:gd name="T1" fmla="*/ 0 h 1950"/>
              <a:gd name="T2" fmla="*/ 2147483647 w 1588"/>
              <a:gd name="T3" fmla="*/ 2147483647 h 1950"/>
              <a:gd name="T4" fmla="*/ 2147483647 w 1588"/>
              <a:gd name="T5" fmla="*/ 2147483647 h 1950"/>
              <a:gd name="T6" fmla="*/ 0 60000 65536"/>
              <a:gd name="T7" fmla="*/ 0 60000 65536"/>
              <a:gd name="T8" fmla="*/ 0 60000 65536"/>
              <a:gd name="T9" fmla="*/ 0 w 1588"/>
              <a:gd name="T10" fmla="*/ 0 h 1950"/>
              <a:gd name="T11" fmla="*/ 1588 w 1588"/>
              <a:gd name="T12" fmla="*/ 1950 h 1950"/>
            </a:gdLst>
            <a:ahLst/>
            <a:cxnLst>
              <a:cxn ang="T6">
                <a:pos x="T0" y="T1"/>
              </a:cxn>
              <a:cxn ang="T7">
                <a:pos x="T2" y="T3"/>
              </a:cxn>
              <a:cxn ang="T8">
                <a:pos x="T4" y="T5"/>
              </a:cxn>
            </a:cxnLst>
            <a:rect l="T9" t="T10" r="T11" b="T12"/>
            <a:pathLst>
              <a:path w="1588" h="1950">
                <a:moveTo>
                  <a:pt x="0" y="0"/>
                </a:moveTo>
                <a:cubicBezTo>
                  <a:pt x="412" y="313"/>
                  <a:pt x="824" y="627"/>
                  <a:pt x="1089" y="952"/>
                </a:cubicBezTo>
                <a:cubicBezTo>
                  <a:pt x="1354" y="1277"/>
                  <a:pt x="1471" y="1613"/>
                  <a:pt x="1588" y="1950"/>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65" name="Freeform 37"/>
          <p:cNvSpPr>
            <a:spLocks/>
          </p:cNvSpPr>
          <p:nvPr/>
        </p:nvSpPr>
        <p:spPr bwMode="auto">
          <a:xfrm>
            <a:off x="1979613" y="2708275"/>
            <a:ext cx="2159000" cy="2305050"/>
          </a:xfrm>
          <a:custGeom>
            <a:avLst/>
            <a:gdLst>
              <a:gd name="T0" fmla="*/ 0 w 1588"/>
              <a:gd name="T1" fmla="*/ 0 h 1950"/>
              <a:gd name="T2" fmla="*/ 2147483647 w 1588"/>
              <a:gd name="T3" fmla="*/ 2147483647 h 1950"/>
              <a:gd name="T4" fmla="*/ 2147483647 w 1588"/>
              <a:gd name="T5" fmla="*/ 2147483647 h 1950"/>
              <a:gd name="T6" fmla="*/ 0 60000 65536"/>
              <a:gd name="T7" fmla="*/ 0 60000 65536"/>
              <a:gd name="T8" fmla="*/ 0 60000 65536"/>
              <a:gd name="T9" fmla="*/ 0 w 1588"/>
              <a:gd name="T10" fmla="*/ 0 h 1950"/>
              <a:gd name="T11" fmla="*/ 1588 w 1588"/>
              <a:gd name="T12" fmla="*/ 1950 h 1950"/>
            </a:gdLst>
            <a:ahLst/>
            <a:cxnLst>
              <a:cxn ang="T6">
                <a:pos x="T0" y="T1"/>
              </a:cxn>
              <a:cxn ang="T7">
                <a:pos x="T2" y="T3"/>
              </a:cxn>
              <a:cxn ang="T8">
                <a:pos x="T4" y="T5"/>
              </a:cxn>
            </a:cxnLst>
            <a:rect l="T9" t="T10" r="T11" b="T12"/>
            <a:pathLst>
              <a:path w="1588" h="1950">
                <a:moveTo>
                  <a:pt x="0" y="0"/>
                </a:moveTo>
                <a:cubicBezTo>
                  <a:pt x="412" y="313"/>
                  <a:pt x="824" y="627"/>
                  <a:pt x="1089" y="952"/>
                </a:cubicBezTo>
                <a:cubicBezTo>
                  <a:pt x="1354" y="1277"/>
                  <a:pt x="1471" y="1613"/>
                  <a:pt x="1588" y="1950"/>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66" name="Text Box 38"/>
          <p:cNvSpPr txBox="1">
            <a:spLocks noChangeArrowheads="1"/>
          </p:cNvSpPr>
          <p:nvPr/>
        </p:nvSpPr>
        <p:spPr bwMode="auto">
          <a:xfrm>
            <a:off x="2967038" y="5032375"/>
            <a:ext cx="522287"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X</a:t>
            </a:r>
            <a:r>
              <a:rPr lang="en-US" altLang="zh-CN" baseline="-25000">
                <a:solidFill>
                  <a:prstClr val="black"/>
                </a:solidFill>
                <a:latin typeface="Arial" charset="0"/>
              </a:rPr>
              <a:t>A</a:t>
            </a:r>
            <a:r>
              <a:rPr lang="en-US" altLang="zh-CN" baseline="30000">
                <a:solidFill>
                  <a:prstClr val="black"/>
                </a:solidFill>
                <a:latin typeface="Arial" charset="0"/>
              </a:rPr>
              <a:t>1</a:t>
            </a:r>
          </a:p>
        </p:txBody>
      </p:sp>
      <p:sp>
        <p:nvSpPr>
          <p:cNvPr id="662567" name="Text Box 39"/>
          <p:cNvSpPr txBox="1">
            <a:spLocks noChangeArrowheads="1"/>
          </p:cNvSpPr>
          <p:nvPr/>
        </p:nvSpPr>
        <p:spPr bwMode="auto">
          <a:xfrm>
            <a:off x="1692275" y="2997200"/>
            <a:ext cx="522288"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Y</a:t>
            </a:r>
            <a:r>
              <a:rPr lang="en-US" altLang="zh-CN" baseline="-25000">
                <a:solidFill>
                  <a:prstClr val="black"/>
                </a:solidFill>
                <a:latin typeface="Arial" charset="0"/>
              </a:rPr>
              <a:t>A</a:t>
            </a:r>
            <a:r>
              <a:rPr lang="en-US" altLang="zh-CN" baseline="30000">
                <a:solidFill>
                  <a:prstClr val="black"/>
                </a:solidFill>
                <a:latin typeface="Arial" charset="0"/>
              </a:rPr>
              <a:t>1</a:t>
            </a:r>
          </a:p>
        </p:txBody>
      </p:sp>
      <p:sp>
        <p:nvSpPr>
          <p:cNvPr id="662568" name="Text Box 40"/>
          <p:cNvSpPr txBox="1">
            <a:spLocks noChangeArrowheads="1"/>
          </p:cNvSpPr>
          <p:nvPr/>
        </p:nvSpPr>
        <p:spPr bwMode="auto">
          <a:xfrm>
            <a:off x="4408488" y="4600575"/>
            <a:ext cx="534987"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U</a:t>
            </a:r>
            <a:r>
              <a:rPr lang="en-US" altLang="zh-CN" baseline="-25000">
                <a:solidFill>
                  <a:prstClr val="black"/>
                </a:solidFill>
                <a:latin typeface="Arial" charset="0"/>
              </a:rPr>
              <a:t>A</a:t>
            </a:r>
            <a:r>
              <a:rPr lang="en-US" altLang="zh-CN" baseline="30000">
                <a:solidFill>
                  <a:prstClr val="black"/>
                </a:solidFill>
                <a:latin typeface="Arial" charset="0"/>
              </a:rPr>
              <a:t>1</a:t>
            </a:r>
          </a:p>
        </p:txBody>
      </p:sp>
      <p:sp>
        <p:nvSpPr>
          <p:cNvPr id="662569" name="Text Box 41"/>
          <p:cNvSpPr txBox="1">
            <a:spLocks noChangeArrowheads="1"/>
          </p:cNvSpPr>
          <p:nvPr/>
        </p:nvSpPr>
        <p:spPr bwMode="auto">
          <a:xfrm>
            <a:off x="5219700" y="4221163"/>
            <a:ext cx="534988"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U</a:t>
            </a:r>
            <a:r>
              <a:rPr lang="en-US" altLang="zh-CN" baseline="-25000">
                <a:solidFill>
                  <a:prstClr val="black"/>
                </a:solidFill>
                <a:latin typeface="Arial" charset="0"/>
              </a:rPr>
              <a:t>B</a:t>
            </a:r>
            <a:r>
              <a:rPr lang="en-US" altLang="zh-CN" baseline="30000">
                <a:solidFill>
                  <a:prstClr val="black"/>
                </a:solidFill>
                <a:latin typeface="Arial" charset="0"/>
              </a:rPr>
              <a:t>1</a:t>
            </a:r>
            <a:endParaRPr lang="en-US" altLang="zh-CN">
              <a:solidFill>
                <a:prstClr val="black"/>
              </a:solidFill>
              <a:latin typeface="Arial" charset="0"/>
            </a:endParaRPr>
          </a:p>
        </p:txBody>
      </p:sp>
      <p:sp>
        <p:nvSpPr>
          <p:cNvPr id="662570" name="Text Box 42"/>
          <p:cNvSpPr txBox="1">
            <a:spLocks noChangeArrowheads="1"/>
          </p:cNvSpPr>
          <p:nvPr/>
        </p:nvSpPr>
        <p:spPr bwMode="auto">
          <a:xfrm>
            <a:off x="3851275" y="4941888"/>
            <a:ext cx="534988"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U</a:t>
            </a:r>
            <a:r>
              <a:rPr lang="en-US" altLang="zh-CN" baseline="-25000">
                <a:solidFill>
                  <a:prstClr val="black"/>
                </a:solidFill>
                <a:latin typeface="Arial" charset="0"/>
              </a:rPr>
              <a:t>B</a:t>
            </a:r>
            <a:r>
              <a:rPr lang="en-US" altLang="zh-CN" baseline="30000">
                <a:solidFill>
                  <a:prstClr val="black"/>
                </a:solidFill>
                <a:latin typeface="Arial" charset="0"/>
              </a:rPr>
              <a:t>2</a:t>
            </a:r>
            <a:endParaRPr lang="en-US" altLang="zh-CN">
              <a:solidFill>
                <a:prstClr val="black"/>
              </a:solidFill>
              <a:latin typeface="Arial" charset="0"/>
            </a:endParaRPr>
          </a:p>
        </p:txBody>
      </p:sp>
      <p:sp>
        <p:nvSpPr>
          <p:cNvPr id="662571" name="Freeform 43"/>
          <p:cNvSpPr>
            <a:spLocks/>
          </p:cNvSpPr>
          <p:nvPr/>
        </p:nvSpPr>
        <p:spPr bwMode="auto">
          <a:xfrm>
            <a:off x="4572000" y="2349500"/>
            <a:ext cx="1944688" cy="1295400"/>
          </a:xfrm>
          <a:custGeom>
            <a:avLst/>
            <a:gdLst>
              <a:gd name="T0" fmla="*/ 0 w 1678"/>
              <a:gd name="T1" fmla="*/ 0 h 1141"/>
              <a:gd name="T2" fmla="*/ 2147483647 w 1678"/>
              <a:gd name="T3" fmla="*/ 2147483647 h 1141"/>
              <a:gd name="T4" fmla="*/ 2147483647 w 1678"/>
              <a:gd name="T5" fmla="*/ 2147483647 h 1141"/>
              <a:gd name="T6" fmla="*/ 0 60000 65536"/>
              <a:gd name="T7" fmla="*/ 0 60000 65536"/>
              <a:gd name="T8" fmla="*/ 0 60000 65536"/>
              <a:gd name="T9" fmla="*/ 0 w 1678"/>
              <a:gd name="T10" fmla="*/ 0 h 1141"/>
              <a:gd name="T11" fmla="*/ 1678 w 1678"/>
              <a:gd name="T12" fmla="*/ 1141 h 1141"/>
            </a:gdLst>
            <a:ahLst/>
            <a:cxnLst>
              <a:cxn ang="T6">
                <a:pos x="T0" y="T1"/>
              </a:cxn>
              <a:cxn ang="T7">
                <a:pos x="T2" y="T3"/>
              </a:cxn>
              <a:cxn ang="T8">
                <a:pos x="T4" y="T5"/>
              </a:cxn>
            </a:cxnLst>
            <a:rect l="T9" t="T10" r="T11" b="T12"/>
            <a:pathLst>
              <a:path w="1678" h="1141">
                <a:moveTo>
                  <a:pt x="0" y="0"/>
                </a:moveTo>
                <a:cubicBezTo>
                  <a:pt x="245" y="381"/>
                  <a:pt x="491" y="763"/>
                  <a:pt x="771" y="952"/>
                </a:cubicBezTo>
                <a:cubicBezTo>
                  <a:pt x="1051" y="1141"/>
                  <a:pt x="1364" y="1137"/>
                  <a:pt x="1678" y="1134"/>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72" name="Text Box 44"/>
          <p:cNvSpPr txBox="1">
            <a:spLocks noChangeArrowheads="1"/>
          </p:cNvSpPr>
          <p:nvPr/>
        </p:nvSpPr>
        <p:spPr bwMode="auto">
          <a:xfrm>
            <a:off x="6300788" y="3644900"/>
            <a:ext cx="534987"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U</a:t>
            </a:r>
            <a:r>
              <a:rPr lang="en-US" altLang="zh-CN" baseline="-25000">
                <a:solidFill>
                  <a:prstClr val="black"/>
                </a:solidFill>
                <a:latin typeface="Arial" charset="0"/>
              </a:rPr>
              <a:t>A</a:t>
            </a:r>
            <a:r>
              <a:rPr lang="en-US" altLang="zh-CN" baseline="30000">
                <a:solidFill>
                  <a:prstClr val="black"/>
                </a:solidFill>
                <a:latin typeface="Arial" charset="0"/>
              </a:rPr>
              <a:t>2</a:t>
            </a:r>
          </a:p>
        </p:txBody>
      </p:sp>
      <p:sp>
        <p:nvSpPr>
          <p:cNvPr id="662573" name="Freeform 45"/>
          <p:cNvSpPr>
            <a:spLocks/>
          </p:cNvSpPr>
          <p:nvPr/>
        </p:nvSpPr>
        <p:spPr bwMode="auto">
          <a:xfrm>
            <a:off x="4284663" y="2636838"/>
            <a:ext cx="1655762" cy="1584325"/>
          </a:xfrm>
          <a:custGeom>
            <a:avLst/>
            <a:gdLst>
              <a:gd name="T0" fmla="*/ 0 w 1588"/>
              <a:gd name="T1" fmla="*/ 0 h 1950"/>
              <a:gd name="T2" fmla="*/ 2147483647 w 1588"/>
              <a:gd name="T3" fmla="*/ 2147483647 h 1950"/>
              <a:gd name="T4" fmla="*/ 2147483647 w 1588"/>
              <a:gd name="T5" fmla="*/ 2147483647 h 1950"/>
              <a:gd name="T6" fmla="*/ 0 60000 65536"/>
              <a:gd name="T7" fmla="*/ 0 60000 65536"/>
              <a:gd name="T8" fmla="*/ 0 60000 65536"/>
              <a:gd name="T9" fmla="*/ 0 w 1588"/>
              <a:gd name="T10" fmla="*/ 0 h 1950"/>
              <a:gd name="T11" fmla="*/ 1588 w 1588"/>
              <a:gd name="T12" fmla="*/ 1950 h 1950"/>
            </a:gdLst>
            <a:ahLst/>
            <a:cxnLst>
              <a:cxn ang="T6">
                <a:pos x="T0" y="T1"/>
              </a:cxn>
              <a:cxn ang="T7">
                <a:pos x="T2" y="T3"/>
              </a:cxn>
              <a:cxn ang="T8">
                <a:pos x="T4" y="T5"/>
              </a:cxn>
            </a:cxnLst>
            <a:rect l="T9" t="T10" r="T11" b="T12"/>
            <a:pathLst>
              <a:path w="1588" h="1950">
                <a:moveTo>
                  <a:pt x="0" y="0"/>
                </a:moveTo>
                <a:cubicBezTo>
                  <a:pt x="412" y="313"/>
                  <a:pt x="824" y="627"/>
                  <a:pt x="1089" y="952"/>
                </a:cubicBezTo>
                <a:cubicBezTo>
                  <a:pt x="1354" y="1277"/>
                  <a:pt x="1471" y="1613"/>
                  <a:pt x="1588" y="1950"/>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74" name="Text Box 46"/>
          <p:cNvSpPr txBox="1">
            <a:spLocks noChangeArrowheads="1"/>
          </p:cNvSpPr>
          <p:nvPr/>
        </p:nvSpPr>
        <p:spPr bwMode="auto">
          <a:xfrm>
            <a:off x="5795963" y="4149725"/>
            <a:ext cx="534987"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U</a:t>
            </a:r>
            <a:r>
              <a:rPr lang="en-US" altLang="zh-CN" baseline="-25000">
                <a:solidFill>
                  <a:prstClr val="black"/>
                </a:solidFill>
                <a:latin typeface="Arial" charset="0"/>
              </a:rPr>
              <a:t>B</a:t>
            </a:r>
            <a:r>
              <a:rPr lang="en-US" altLang="zh-CN" baseline="30000">
                <a:solidFill>
                  <a:prstClr val="black"/>
                </a:solidFill>
                <a:latin typeface="Arial" charset="0"/>
              </a:rPr>
              <a:t>3</a:t>
            </a:r>
            <a:endParaRPr lang="en-US" altLang="zh-CN">
              <a:solidFill>
                <a:prstClr val="black"/>
              </a:solidFill>
              <a:latin typeface="Arial" charset="0"/>
            </a:endParaRPr>
          </a:p>
        </p:txBody>
      </p:sp>
      <p:sp>
        <p:nvSpPr>
          <p:cNvPr id="662575" name="Text Box 47"/>
          <p:cNvSpPr txBox="1">
            <a:spLocks noChangeArrowheads="1"/>
          </p:cNvSpPr>
          <p:nvPr/>
        </p:nvSpPr>
        <p:spPr bwMode="auto">
          <a:xfrm>
            <a:off x="3132138" y="3709988"/>
            <a:ext cx="407987" cy="366712"/>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ltLang="zh-CN">
                <a:solidFill>
                  <a:prstClr val="black"/>
                </a:solidFill>
                <a:latin typeface="Arial" charset="0"/>
              </a:rPr>
              <a:t>B</a:t>
            </a:r>
          </a:p>
        </p:txBody>
      </p:sp>
      <p:sp>
        <p:nvSpPr>
          <p:cNvPr id="662576" name="Text Box 48"/>
          <p:cNvSpPr txBox="1">
            <a:spLocks noChangeArrowheads="1"/>
          </p:cNvSpPr>
          <p:nvPr/>
        </p:nvSpPr>
        <p:spPr bwMode="auto">
          <a:xfrm>
            <a:off x="5148263" y="2990850"/>
            <a:ext cx="349250"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C</a:t>
            </a:r>
          </a:p>
        </p:txBody>
      </p:sp>
      <p:sp>
        <p:nvSpPr>
          <p:cNvPr id="662577" name="Oval 49"/>
          <p:cNvSpPr>
            <a:spLocks noChangeArrowheads="1"/>
          </p:cNvSpPr>
          <p:nvPr/>
        </p:nvSpPr>
        <p:spPr bwMode="auto">
          <a:xfrm>
            <a:off x="3492500" y="3860800"/>
            <a:ext cx="71438" cy="73025"/>
          </a:xfrm>
          <a:prstGeom prst="ellipse">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zh-CN" altLang="en-US">
              <a:solidFill>
                <a:prstClr val="black"/>
              </a:solidFill>
              <a:latin typeface="Arial" charset="0"/>
            </a:endParaRPr>
          </a:p>
        </p:txBody>
      </p:sp>
      <p:sp>
        <p:nvSpPr>
          <p:cNvPr id="662578" name="Oval 50"/>
          <p:cNvSpPr>
            <a:spLocks noChangeArrowheads="1"/>
          </p:cNvSpPr>
          <p:nvPr/>
        </p:nvSpPr>
        <p:spPr bwMode="auto">
          <a:xfrm>
            <a:off x="5292725" y="3284538"/>
            <a:ext cx="71438" cy="73025"/>
          </a:xfrm>
          <a:prstGeom prst="ellipse">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zh-CN" altLang="en-US">
              <a:solidFill>
                <a:prstClr val="black"/>
              </a:solidFill>
              <a:latin typeface="Arial" charset="0"/>
            </a:endParaRPr>
          </a:p>
        </p:txBody>
      </p:sp>
      <p:sp>
        <p:nvSpPr>
          <p:cNvPr id="662579" name="Freeform 51"/>
          <p:cNvSpPr>
            <a:spLocks/>
          </p:cNvSpPr>
          <p:nvPr/>
        </p:nvSpPr>
        <p:spPr bwMode="auto">
          <a:xfrm>
            <a:off x="1692275" y="2133600"/>
            <a:ext cx="5543550" cy="3311525"/>
          </a:xfrm>
          <a:custGeom>
            <a:avLst/>
            <a:gdLst>
              <a:gd name="T0" fmla="*/ 0 w 3492"/>
              <a:gd name="T1" fmla="*/ 2147483647 h 2086"/>
              <a:gd name="T2" fmla="*/ 2147483647 w 3492"/>
              <a:gd name="T3" fmla="*/ 2147483647 h 2086"/>
              <a:gd name="T4" fmla="*/ 2147483647 w 3492"/>
              <a:gd name="T5" fmla="*/ 2147483647 h 2086"/>
              <a:gd name="T6" fmla="*/ 2147483647 w 3492"/>
              <a:gd name="T7" fmla="*/ 2147483647 h 2086"/>
              <a:gd name="T8" fmla="*/ 2147483647 w 3492"/>
              <a:gd name="T9" fmla="*/ 2147483647 h 2086"/>
              <a:gd name="T10" fmla="*/ 2147483647 w 3492"/>
              <a:gd name="T11" fmla="*/ 0 h 2086"/>
              <a:gd name="T12" fmla="*/ 0 60000 65536"/>
              <a:gd name="T13" fmla="*/ 0 60000 65536"/>
              <a:gd name="T14" fmla="*/ 0 60000 65536"/>
              <a:gd name="T15" fmla="*/ 0 60000 65536"/>
              <a:gd name="T16" fmla="*/ 0 60000 65536"/>
              <a:gd name="T17" fmla="*/ 0 60000 65536"/>
              <a:gd name="T18" fmla="*/ 0 w 3492"/>
              <a:gd name="T19" fmla="*/ 0 h 2086"/>
              <a:gd name="T20" fmla="*/ 3492 w 3492"/>
              <a:gd name="T21" fmla="*/ 2086 h 2086"/>
            </a:gdLst>
            <a:ahLst/>
            <a:cxnLst>
              <a:cxn ang="T12">
                <a:pos x="T0" y="T1"/>
              </a:cxn>
              <a:cxn ang="T13">
                <a:pos x="T2" y="T3"/>
              </a:cxn>
              <a:cxn ang="T14">
                <a:pos x="T4" y="T5"/>
              </a:cxn>
              <a:cxn ang="T15">
                <a:pos x="T6" y="T7"/>
              </a:cxn>
              <a:cxn ang="T16">
                <a:pos x="T8" y="T9"/>
              </a:cxn>
              <a:cxn ang="T17">
                <a:pos x="T10" y="T11"/>
              </a:cxn>
            </a:cxnLst>
            <a:rect l="T18" t="T19" r="T20" b="T21"/>
            <a:pathLst>
              <a:path w="3492" h="2086">
                <a:moveTo>
                  <a:pt x="0" y="2086"/>
                </a:moveTo>
                <a:cubicBezTo>
                  <a:pt x="51" y="2016"/>
                  <a:pt x="158" y="1809"/>
                  <a:pt x="309" y="1666"/>
                </a:cubicBezTo>
                <a:cubicBezTo>
                  <a:pt x="460" y="1523"/>
                  <a:pt x="594" y="1378"/>
                  <a:pt x="904" y="1229"/>
                </a:cubicBezTo>
                <a:cubicBezTo>
                  <a:pt x="1214" y="1080"/>
                  <a:pt x="1820" y="899"/>
                  <a:pt x="2167" y="774"/>
                </a:cubicBezTo>
                <a:cubicBezTo>
                  <a:pt x="2514" y="649"/>
                  <a:pt x="2764" y="606"/>
                  <a:pt x="2985" y="477"/>
                </a:cubicBezTo>
                <a:cubicBezTo>
                  <a:pt x="3206" y="348"/>
                  <a:pt x="3387" y="99"/>
                  <a:pt x="3492" y="0"/>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2580" name="Oval 52"/>
          <p:cNvSpPr>
            <a:spLocks noChangeArrowheads="1"/>
          </p:cNvSpPr>
          <p:nvPr/>
        </p:nvSpPr>
        <p:spPr bwMode="auto">
          <a:xfrm>
            <a:off x="8135938" y="1844675"/>
            <a:ext cx="1008062" cy="1944688"/>
          </a:xfrm>
          <a:prstGeom prst="ellipse">
            <a:avLst/>
          </a:prstGeom>
          <a:noFill/>
          <a:ln w="9525">
            <a:noFill/>
            <a:miter lim="800000"/>
            <a:headEnd/>
            <a:tailEnd/>
          </a:ln>
        </p:spPr>
        <p:txBody>
          <a:bodyPr wrap="none" anchor="ctr"/>
          <a:lstStyle/>
          <a:p>
            <a:pPr algn="ctr" eaLnBrk="0" fontAlgn="base" hangingPunct="0">
              <a:spcBef>
                <a:spcPct val="0"/>
              </a:spcBef>
              <a:spcAft>
                <a:spcPct val="0"/>
              </a:spcAft>
            </a:pPr>
            <a:r>
              <a:rPr lang="zh-CN" altLang="en-US">
                <a:solidFill>
                  <a:prstClr val="black"/>
                </a:solidFill>
                <a:latin typeface="Arial" charset="0"/>
              </a:rPr>
              <a:t>交</a:t>
            </a:r>
          </a:p>
          <a:p>
            <a:pPr algn="ctr" eaLnBrk="0" fontAlgn="base" hangingPunct="0">
              <a:spcBef>
                <a:spcPct val="0"/>
              </a:spcBef>
              <a:spcAft>
                <a:spcPct val="0"/>
              </a:spcAft>
            </a:pPr>
            <a:r>
              <a:rPr lang="zh-CN" altLang="en-US">
                <a:solidFill>
                  <a:prstClr val="black"/>
                </a:solidFill>
                <a:latin typeface="Arial" charset="0"/>
              </a:rPr>
              <a:t>换</a:t>
            </a:r>
          </a:p>
          <a:p>
            <a:pPr algn="ctr" eaLnBrk="0" fontAlgn="base" hangingPunct="0">
              <a:spcBef>
                <a:spcPct val="0"/>
              </a:spcBef>
              <a:spcAft>
                <a:spcPct val="0"/>
              </a:spcAft>
            </a:pPr>
            <a:r>
              <a:rPr lang="zh-CN" altLang="en-US">
                <a:solidFill>
                  <a:prstClr val="black"/>
                </a:solidFill>
                <a:latin typeface="Arial" charset="0"/>
              </a:rPr>
              <a:t>的</a:t>
            </a:r>
          </a:p>
          <a:p>
            <a:pPr algn="ctr" eaLnBrk="0" fontAlgn="base" hangingPunct="0">
              <a:spcBef>
                <a:spcPct val="0"/>
              </a:spcBef>
              <a:spcAft>
                <a:spcPct val="0"/>
              </a:spcAft>
            </a:pPr>
            <a:r>
              <a:rPr lang="zh-CN" altLang="en-US">
                <a:solidFill>
                  <a:prstClr val="black"/>
                </a:solidFill>
                <a:latin typeface="Arial" charset="0"/>
              </a:rPr>
              <a:t>契</a:t>
            </a:r>
          </a:p>
          <a:p>
            <a:pPr algn="ctr" eaLnBrk="0" fontAlgn="base" hangingPunct="0">
              <a:spcBef>
                <a:spcPct val="0"/>
              </a:spcBef>
              <a:spcAft>
                <a:spcPct val="0"/>
              </a:spcAft>
            </a:pPr>
            <a:r>
              <a:rPr lang="zh-CN" altLang="en-US">
                <a:solidFill>
                  <a:prstClr val="black"/>
                </a:solidFill>
                <a:latin typeface="Arial" charset="0"/>
              </a:rPr>
              <a:t>约</a:t>
            </a:r>
          </a:p>
          <a:p>
            <a:pPr algn="ctr" eaLnBrk="0" fontAlgn="base" hangingPunct="0">
              <a:spcBef>
                <a:spcPct val="0"/>
              </a:spcBef>
              <a:spcAft>
                <a:spcPct val="0"/>
              </a:spcAft>
            </a:pPr>
            <a:r>
              <a:rPr lang="zh-CN" altLang="en-US">
                <a:solidFill>
                  <a:prstClr val="black"/>
                </a:solidFill>
                <a:latin typeface="Arial" charset="0"/>
              </a:rPr>
              <a:t>曲</a:t>
            </a:r>
          </a:p>
          <a:p>
            <a:pPr algn="ctr" eaLnBrk="0" fontAlgn="base" hangingPunct="0">
              <a:spcBef>
                <a:spcPct val="0"/>
              </a:spcBef>
              <a:spcAft>
                <a:spcPct val="0"/>
              </a:spcAft>
            </a:pPr>
            <a:r>
              <a:rPr lang="zh-CN" altLang="en-US">
                <a:solidFill>
                  <a:prstClr val="black"/>
                </a:solidFill>
                <a:latin typeface="Arial" charset="0"/>
              </a:rPr>
              <a:t>线</a:t>
            </a:r>
          </a:p>
        </p:txBody>
      </p:sp>
      <p:sp>
        <p:nvSpPr>
          <p:cNvPr id="662581" name="Line 53"/>
          <p:cNvSpPr>
            <a:spLocks noChangeShapeType="1"/>
          </p:cNvSpPr>
          <p:nvPr/>
        </p:nvSpPr>
        <p:spPr bwMode="auto">
          <a:xfrm>
            <a:off x="6732588" y="2781300"/>
            <a:ext cx="1655762" cy="0"/>
          </a:xfrm>
          <a:prstGeom prst="line">
            <a:avLst/>
          </a:prstGeom>
          <a:noFill/>
          <a:ln w="9525">
            <a:solidFill>
              <a:schemeClr val="tx1"/>
            </a:solidFill>
            <a:prstDash val="dash"/>
            <a:miter lim="800000"/>
            <a:headEnd type="arrow" w="med" len="me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49" name="AutoShape 8">
            <a:hlinkClick r:id="rId2" action="ppaction://hlinksldjump" highlightClick="1"/>
          </p:cNvPr>
          <p:cNvSpPr>
            <a:spLocks noChangeArrowheads="1"/>
          </p:cNvSpPr>
          <p:nvPr/>
        </p:nvSpPr>
        <p:spPr bwMode="auto">
          <a:xfrm flipH="1">
            <a:off x="7353300" y="60198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6A357FA0-4584-43DC-94BA-4D8A2EC5CBFF}"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11</a:t>
            </a:fld>
            <a:endParaRPr lang="en-US" altLang="zh-CN" dirty="0">
              <a:solidFill>
                <a:srgbClr val="1F497D"/>
              </a:solidFill>
            </a:endParaRPr>
          </a:p>
        </p:txBody>
      </p:sp>
    </p:spTree>
    <p:extLst>
      <p:ext uri="{BB962C8B-B14F-4D97-AF65-F5344CB8AC3E}">
        <p14:creationId xmlns:p14="http://schemas.microsoft.com/office/powerpoint/2010/main" val="263252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62536"/>
                                        </p:tgtEl>
                                        <p:attrNameLst>
                                          <p:attrName>style.visibility</p:attrName>
                                        </p:attrNameLst>
                                      </p:cBhvr>
                                      <p:to>
                                        <p:strVal val="visible"/>
                                      </p:to>
                                    </p:set>
                                    <p:animEffect transition="in" filter="slide(fromBottom)">
                                      <p:cBhvr>
                                        <p:cTn id="7" dur="500"/>
                                        <p:tgtEl>
                                          <p:spTgt spid="662536"/>
                                        </p:tgtEl>
                                      </p:cBhvr>
                                    </p:animEffect>
                                  </p:childTnLst>
                                </p:cTn>
                              </p:par>
                              <p:par>
                                <p:cTn id="8" presetID="12" presetClass="entr" presetSubtype="4" fill="hold" grpId="0" nodeType="withEffect" nodePh="1">
                                  <p:stCondLst>
                                    <p:cond delay="0"/>
                                  </p:stCondLst>
                                  <p:endCondLst>
                                    <p:cond evt="begin" delay="0">
                                      <p:tn val="8"/>
                                    </p:cond>
                                  </p:endCondLst>
                                  <p:childTnLst>
                                    <p:set>
                                      <p:cBhvr>
                                        <p:cTn id="9" dur="1" fill="hold">
                                          <p:stCondLst>
                                            <p:cond delay="0"/>
                                          </p:stCondLst>
                                        </p:cTn>
                                        <p:tgtEl>
                                          <p:spTgt spid="662537"/>
                                        </p:tgtEl>
                                        <p:attrNameLst>
                                          <p:attrName>style.visibility</p:attrName>
                                        </p:attrNameLst>
                                      </p:cBhvr>
                                      <p:to>
                                        <p:strVal val="visible"/>
                                      </p:to>
                                    </p:set>
                                    <p:animEffect transition="in" filter="slide(fromBottom)">
                                      <p:cBhvr>
                                        <p:cTn id="10" dur="500"/>
                                        <p:tgtEl>
                                          <p:spTgt spid="66253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62538"/>
                                        </p:tgtEl>
                                        <p:attrNameLst>
                                          <p:attrName>style.visibility</p:attrName>
                                        </p:attrNameLst>
                                      </p:cBhvr>
                                      <p:to>
                                        <p:strVal val="visible"/>
                                      </p:to>
                                    </p:set>
                                    <p:animEffect transition="in" filter="checkerboard(across)">
                                      <p:cBhvr>
                                        <p:cTn id="13" dur="500"/>
                                        <p:tgtEl>
                                          <p:spTgt spid="662538"/>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662539"/>
                                        </p:tgtEl>
                                        <p:attrNameLst>
                                          <p:attrName>style.visibility</p:attrName>
                                        </p:attrNameLst>
                                      </p:cBhvr>
                                      <p:to>
                                        <p:strVal val="visible"/>
                                      </p:to>
                                    </p:set>
                                    <p:animEffect transition="in" filter="slide(fromBottom)">
                                      <p:cBhvr>
                                        <p:cTn id="16" dur="500"/>
                                        <p:tgtEl>
                                          <p:spTgt spid="66253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62540"/>
                                        </p:tgtEl>
                                        <p:attrNameLst>
                                          <p:attrName>style.visibility</p:attrName>
                                        </p:attrNameLst>
                                      </p:cBhvr>
                                      <p:to>
                                        <p:strVal val="visible"/>
                                      </p:to>
                                    </p:set>
                                    <p:animEffect transition="in" filter="slide(fromBottom)">
                                      <p:cBhvr>
                                        <p:cTn id="19" dur="500"/>
                                        <p:tgtEl>
                                          <p:spTgt spid="662540"/>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62541"/>
                                        </p:tgtEl>
                                        <p:attrNameLst>
                                          <p:attrName>style.visibility</p:attrName>
                                        </p:attrNameLst>
                                      </p:cBhvr>
                                      <p:to>
                                        <p:strVal val="visible"/>
                                      </p:to>
                                    </p:set>
                                    <p:animEffect transition="in" filter="slide(fromBottom)">
                                      <p:cBhvr>
                                        <p:cTn id="22" dur="500"/>
                                        <p:tgtEl>
                                          <p:spTgt spid="662541"/>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662542"/>
                                        </p:tgtEl>
                                        <p:attrNameLst>
                                          <p:attrName>style.visibility</p:attrName>
                                        </p:attrNameLst>
                                      </p:cBhvr>
                                      <p:to>
                                        <p:strVal val="visible"/>
                                      </p:to>
                                    </p:set>
                                    <p:animEffect transition="in" filter="slide(fromBottom)">
                                      <p:cBhvr>
                                        <p:cTn id="25" dur="500"/>
                                        <p:tgtEl>
                                          <p:spTgt spid="66254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662543"/>
                                        </p:tgtEl>
                                        <p:attrNameLst>
                                          <p:attrName>style.visibility</p:attrName>
                                        </p:attrNameLst>
                                      </p:cBhvr>
                                      <p:to>
                                        <p:strVal val="visible"/>
                                      </p:to>
                                    </p:set>
                                    <p:animEffect transition="in" filter="slide(fromBottom)">
                                      <p:cBhvr>
                                        <p:cTn id="28" dur="500"/>
                                        <p:tgtEl>
                                          <p:spTgt spid="662543"/>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662544"/>
                                        </p:tgtEl>
                                        <p:attrNameLst>
                                          <p:attrName>style.visibility</p:attrName>
                                        </p:attrNameLst>
                                      </p:cBhvr>
                                      <p:to>
                                        <p:strVal val="visible"/>
                                      </p:to>
                                    </p:set>
                                    <p:animEffect transition="in" filter="slide(fromBottom)">
                                      <p:cBhvr>
                                        <p:cTn id="31" dur="500"/>
                                        <p:tgtEl>
                                          <p:spTgt spid="662544"/>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662545"/>
                                        </p:tgtEl>
                                        <p:attrNameLst>
                                          <p:attrName>style.visibility</p:attrName>
                                        </p:attrNameLst>
                                      </p:cBhvr>
                                      <p:to>
                                        <p:strVal val="visible"/>
                                      </p:to>
                                    </p:set>
                                    <p:animEffect transition="in" filter="slide(fromBottom)">
                                      <p:cBhvr>
                                        <p:cTn id="34" dur="500"/>
                                        <p:tgtEl>
                                          <p:spTgt spid="662545"/>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662546"/>
                                        </p:tgtEl>
                                        <p:attrNameLst>
                                          <p:attrName>style.visibility</p:attrName>
                                        </p:attrNameLst>
                                      </p:cBhvr>
                                      <p:to>
                                        <p:strVal val="visible"/>
                                      </p:to>
                                    </p:set>
                                    <p:animEffect transition="in" filter="slide(fromBottom)">
                                      <p:cBhvr>
                                        <p:cTn id="37" dur="500"/>
                                        <p:tgtEl>
                                          <p:spTgt spid="662546"/>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662547"/>
                                        </p:tgtEl>
                                        <p:attrNameLst>
                                          <p:attrName>style.visibility</p:attrName>
                                        </p:attrNameLst>
                                      </p:cBhvr>
                                      <p:to>
                                        <p:strVal val="visible"/>
                                      </p:to>
                                    </p:set>
                                    <p:animEffect transition="in" filter="slide(fromBottom)">
                                      <p:cBhvr>
                                        <p:cTn id="40" dur="500"/>
                                        <p:tgtEl>
                                          <p:spTgt spid="66254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662548"/>
                                        </p:tgtEl>
                                        <p:attrNameLst>
                                          <p:attrName>style.visibility</p:attrName>
                                        </p:attrNameLst>
                                      </p:cBhvr>
                                      <p:to>
                                        <p:strVal val="visible"/>
                                      </p:to>
                                    </p:set>
                                    <p:animEffect transition="in" filter="slide(fromBottom)">
                                      <p:cBhvr>
                                        <p:cTn id="43" dur="500"/>
                                        <p:tgtEl>
                                          <p:spTgt spid="662548"/>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662549"/>
                                        </p:tgtEl>
                                        <p:attrNameLst>
                                          <p:attrName>style.visibility</p:attrName>
                                        </p:attrNameLst>
                                      </p:cBhvr>
                                      <p:to>
                                        <p:strVal val="visible"/>
                                      </p:to>
                                    </p:set>
                                    <p:animEffect transition="in" filter="slide(fromBottom)">
                                      <p:cBhvr>
                                        <p:cTn id="46" dur="500"/>
                                        <p:tgtEl>
                                          <p:spTgt spid="662549"/>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662550"/>
                                        </p:tgtEl>
                                        <p:attrNameLst>
                                          <p:attrName>style.visibility</p:attrName>
                                        </p:attrNameLst>
                                      </p:cBhvr>
                                      <p:to>
                                        <p:strVal val="visible"/>
                                      </p:to>
                                    </p:set>
                                    <p:animEffect transition="in" filter="slide(fromBottom)">
                                      <p:cBhvr>
                                        <p:cTn id="49" dur="500"/>
                                        <p:tgtEl>
                                          <p:spTgt spid="66255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662551"/>
                                        </p:tgtEl>
                                        <p:attrNameLst>
                                          <p:attrName>style.visibility</p:attrName>
                                        </p:attrNameLst>
                                      </p:cBhvr>
                                      <p:to>
                                        <p:strVal val="visible"/>
                                      </p:to>
                                    </p:set>
                                    <p:animEffect transition="in" filter="slide(fromBottom)">
                                      <p:cBhvr>
                                        <p:cTn id="52" dur="500"/>
                                        <p:tgtEl>
                                          <p:spTgt spid="662551"/>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662552"/>
                                        </p:tgtEl>
                                        <p:attrNameLst>
                                          <p:attrName>style.visibility</p:attrName>
                                        </p:attrNameLst>
                                      </p:cBhvr>
                                      <p:to>
                                        <p:strVal val="visible"/>
                                      </p:to>
                                    </p:set>
                                    <p:animEffect transition="in" filter="slide(fromBottom)">
                                      <p:cBhvr>
                                        <p:cTn id="55" dur="500"/>
                                        <p:tgtEl>
                                          <p:spTgt spid="662552"/>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662553"/>
                                        </p:tgtEl>
                                        <p:attrNameLst>
                                          <p:attrName>style.visibility</p:attrName>
                                        </p:attrNameLst>
                                      </p:cBhvr>
                                      <p:to>
                                        <p:strVal val="visible"/>
                                      </p:to>
                                    </p:set>
                                    <p:animEffect transition="in" filter="slide(fromBottom)">
                                      <p:cBhvr>
                                        <p:cTn id="58" dur="500"/>
                                        <p:tgtEl>
                                          <p:spTgt spid="662553"/>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662554"/>
                                        </p:tgtEl>
                                        <p:attrNameLst>
                                          <p:attrName>style.visibility</p:attrName>
                                        </p:attrNameLst>
                                      </p:cBhvr>
                                      <p:to>
                                        <p:strVal val="visible"/>
                                      </p:to>
                                    </p:set>
                                    <p:animEffect transition="in" filter="slide(fromBottom)">
                                      <p:cBhvr>
                                        <p:cTn id="61" dur="500"/>
                                        <p:tgtEl>
                                          <p:spTgt spid="662554"/>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662555"/>
                                        </p:tgtEl>
                                        <p:attrNameLst>
                                          <p:attrName>style.visibility</p:attrName>
                                        </p:attrNameLst>
                                      </p:cBhvr>
                                      <p:to>
                                        <p:strVal val="visible"/>
                                      </p:to>
                                    </p:set>
                                    <p:animEffect transition="in" filter="slide(fromBottom)">
                                      <p:cBhvr>
                                        <p:cTn id="64" dur="500"/>
                                        <p:tgtEl>
                                          <p:spTgt spid="662555"/>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662556"/>
                                        </p:tgtEl>
                                        <p:attrNameLst>
                                          <p:attrName>style.visibility</p:attrName>
                                        </p:attrNameLst>
                                      </p:cBhvr>
                                      <p:to>
                                        <p:strVal val="visible"/>
                                      </p:to>
                                    </p:set>
                                    <p:animEffect transition="in" filter="slide(fromBottom)">
                                      <p:cBhvr>
                                        <p:cTn id="67" dur="500"/>
                                        <p:tgtEl>
                                          <p:spTgt spid="662556"/>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662557"/>
                                        </p:tgtEl>
                                        <p:attrNameLst>
                                          <p:attrName>style.visibility</p:attrName>
                                        </p:attrNameLst>
                                      </p:cBhvr>
                                      <p:to>
                                        <p:strVal val="visible"/>
                                      </p:to>
                                    </p:set>
                                    <p:animEffect transition="in" filter="slide(fromBottom)">
                                      <p:cBhvr>
                                        <p:cTn id="70" dur="500"/>
                                        <p:tgtEl>
                                          <p:spTgt spid="662557"/>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662558"/>
                                        </p:tgtEl>
                                        <p:attrNameLst>
                                          <p:attrName>style.visibility</p:attrName>
                                        </p:attrNameLst>
                                      </p:cBhvr>
                                      <p:to>
                                        <p:strVal val="visible"/>
                                      </p:to>
                                    </p:set>
                                    <p:animEffect transition="in" filter="slide(fromBottom)">
                                      <p:cBhvr>
                                        <p:cTn id="73" dur="500"/>
                                        <p:tgtEl>
                                          <p:spTgt spid="662558"/>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662559"/>
                                        </p:tgtEl>
                                        <p:attrNameLst>
                                          <p:attrName>style.visibility</p:attrName>
                                        </p:attrNameLst>
                                      </p:cBhvr>
                                      <p:to>
                                        <p:strVal val="visible"/>
                                      </p:to>
                                    </p:set>
                                    <p:animEffect transition="in" filter="slide(fromBottom)">
                                      <p:cBhvr>
                                        <p:cTn id="78" dur="500"/>
                                        <p:tgtEl>
                                          <p:spTgt spid="662559"/>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662560"/>
                                        </p:tgtEl>
                                        <p:attrNameLst>
                                          <p:attrName>style.visibility</p:attrName>
                                        </p:attrNameLst>
                                      </p:cBhvr>
                                      <p:to>
                                        <p:strVal val="visible"/>
                                      </p:to>
                                    </p:set>
                                    <p:animEffect transition="in" filter="slide(fromBottom)">
                                      <p:cBhvr>
                                        <p:cTn id="81" dur="500"/>
                                        <p:tgtEl>
                                          <p:spTgt spid="66256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662561"/>
                                        </p:tgtEl>
                                        <p:attrNameLst>
                                          <p:attrName>style.visibility</p:attrName>
                                        </p:attrNameLst>
                                      </p:cBhvr>
                                      <p:to>
                                        <p:strVal val="visible"/>
                                      </p:to>
                                    </p:set>
                                    <p:anim calcmode="lin" valueType="num">
                                      <p:cBhvr additive="base">
                                        <p:cTn id="86" dur="500" fill="hold"/>
                                        <p:tgtEl>
                                          <p:spTgt spid="662561"/>
                                        </p:tgtEl>
                                        <p:attrNameLst>
                                          <p:attrName>ppt_x</p:attrName>
                                        </p:attrNameLst>
                                      </p:cBhvr>
                                      <p:tavLst>
                                        <p:tav tm="0">
                                          <p:val>
                                            <p:strVal val="#ppt_x"/>
                                          </p:val>
                                        </p:tav>
                                        <p:tav tm="100000">
                                          <p:val>
                                            <p:strVal val="#ppt_x"/>
                                          </p:val>
                                        </p:tav>
                                      </p:tavLst>
                                    </p:anim>
                                    <p:anim calcmode="lin" valueType="num">
                                      <p:cBhvr additive="base">
                                        <p:cTn id="87" dur="500" fill="hold"/>
                                        <p:tgtEl>
                                          <p:spTgt spid="662561"/>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662562"/>
                                        </p:tgtEl>
                                        <p:attrNameLst>
                                          <p:attrName>style.visibility</p:attrName>
                                        </p:attrNameLst>
                                      </p:cBhvr>
                                      <p:to>
                                        <p:strVal val="visible"/>
                                      </p:to>
                                    </p:set>
                                    <p:anim calcmode="lin" valueType="num">
                                      <p:cBhvr additive="base">
                                        <p:cTn id="90" dur="500" fill="hold"/>
                                        <p:tgtEl>
                                          <p:spTgt spid="662562"/>
                                        </p:tgtEl>
                                        <p:attrNameLst>
                                          <p:attrName>ppt_x</p:attrName>
                                        </p:attrNameLst>
                                      </p:cBhvr>
                                      <p:tavLst>
                                        <p:tav tm="0">
                                          <p:val>
                                            <p:strVal val="#ppt_x"/>
                                          </p:val>
                                        </p:tav>
                                        <p:tav tm="100000">
                                          <p:val>
                                            <p:strVal val="#ppt_x"/>
                                          </p:val>
                                        </p:tav>
                                      </p:tavLst>
                                    </p:anim>
                                    <p:anim calcmode="lin" valueType="num">
                                      <p:cBhvr additive="base">
                                        <p:cTn id="91" dur="500" fill="hold"/>
                                        <p:tgtEl>
                                          <p:spTgt spid="662562"/>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662567"/>
                                        </p:tgtEl>
                                        <p:attrNameLst>
                                          <p:attrName>style.visibility</p:attrName>
                                        </p:attrNameLst>
                                      </p:cBhvr>
                                      <p:to>
                                        <p:strVal val="visible"/>
                                      </p:to>
                                    </p:set>
                                    <p:anim calcmode="lin" valueType="num">
                                      <p:cBhvr additive="base">
                                        <p:cTn id="94" dur="500" fill="hold"/>
                                        <p:tgtEl>
                                          <p:spTgt spid="662567"/>
                                        </p:tgtEl>
                                        <p:attrNameLst>
                                          <p:attrName>ppt_x</p:attrName>
                                        </p:attrNameLst>
                                      </p:cBhvr>
                                      <p:tavLst>
                                        <p:tav tm="0">
                                          <p:val>
                                            <p:strVal val="#ppt_x"/>
                                          </p:val>
                                        </p:tav>
                                        <p:tav tm="100000">
                                          <p:val>
                                            <p:strVal val="#ppt_x"/>
                                          </p:val>
                                        </p:tav>
                                      </p:tavLst>
                                    </p:anim>
                                    <p:anim calcmode="lin" valueType="num">
                                      <p:cBhvr additive="base">
                                        <p:cTn id="95" dur="500" fill="hold"/>
                                        <p:tgtEl>
                                          <p:spTgt spid="662567"/>
                                        </p:tgtEl>
                                        <p:attrNameLst>
                                          <p:attrName>ppt_y</p:attrName>
                                        </p:attrNameLst>
                                      </p:cBhvr>
                                      <p:tavLst>
                                        <p:tav tm="0">
                                          <p:val>
                                            <p:strVal val="1+#ppt_h/2"/>
                                          </p:val>
                                        </p:tav>
                                        <p:tav tm="100000">
                                          <p:val>
                                            <p:strVal val="#ppt_y"/>
                                          </p:val>
                                        </p:tav>
                                      </p:tavLst>
                                    </p:anim>
                                  </p:childTnLst>
                                </p:cTn>
                              </p:par>
                              <p:par>
                                <p:cTn id="96" presetID="3" presetClass="entr" presetSubtype="10" fill="hold" grpId="0" nodeType="withEffect">
                                  <p:stCondLst>
                                    <p:cond delay="0"/>
                                  </p:stCondLst>
                                  <p:childTnLst>
                                    <p:set>
                                      <p:cBhvr>
                                        <p:cTn id="97" dur="1" fill="hold">
                                          <p:stCondLst>
                                            <p:cond delay="0"/>
                                          </p:stCondLst>
                                        </p:cTn>
                                        <p:tgtEl>
                                          <p:spTgt spid="662566"/>
                                        </p:tgtEl>
                                        <p:attrNameLst>
                                          <p:attrName>style.visibility</p:attrName>
                                        </p:attrNameLst>
                                      </p:cBhvr>
                                      <p:to>
                                        <p:strVal val="visible"/>
                                      </p:to>
                                    </p:set>
                                    <p:animEffect transition="in" filter="blinds(horizontal)">
                                      <p:cBhvr>
                                        <p:cTn id="98" dur="500"/>
                                        <p:tgtEl>
                                          <p:spTgt spid="662566"/>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62564"/>
                                        </p:tgtEl>
                                        <p:attrNameLst>
                                          <p:attrName>style.visibility</p:attrName>
                                        </p:attrNameLst>
                                      </p:cBhvr>
                                      <p:to>
                                        <p:strVal val="visible"/>
                                      </p:to>
                                    </p:set>
                                    <p:animEffect transition="in" filter="blinds(horizontal)">
                                      <p:cBhvr>
                                        <p:cTn id="103" dur="500"/>
                                        <p:tgtEl>
                                          <p:spTgt spid="662564"/>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662563"/>
                                        </p:tgtEl>
                                        <p:attrNameLst>
                                          <p:attrName>style.visibility</p:attrName>
                                        </p:attrNameLst>
                                      </p:cBhvr>
                                      <p:to>
                                        <p:strVal val="visible"/>
                                      </p:to>
                                    </p:set>
                                    <p:animEffect transition="in" filter="blinds(horizontal)">
                                      <p:cBhvr>
                                        <p:cTn id="106" dur="500"/>
                                        <p:tgtEl>
                                          <p:spTgt spid="662563"/>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662568"/>
                                        </p:tgtEl>
                                        <p:attrNameLst>
                                          <p:attrName>style.visibility</p:attrName>
                                        </p:attrNameLst>
                                      </p:cBhvr>
                                      <p:to>
                                        <p:strVal val="visible"/>
                                      </p:to>
                                    </p:set>
                                    <p:animEffect transition="in" filter="blinds(horizontal)">
                                      <p:cBhvr>
                                        <p:cTn id="111" dur="500"/>
                                        <p:tgtEl>
                                          <p:spTgt spid="662568"/>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662569"/>
                                        </p:tgtEl>
                                        <p:attrNameLst>
                                          <p:attrName>style.visibility</p:attrName>
                                        </p:attrNameLst>
                                      </p:cBhvr>
                                      <p:to>
                                        <p:strVal val="visible"/>
                                      </p:to>
                                    </p:set>
                                    <p:animEffect transition="in" filter="blinds(horizontal)">
                                      <p:cBhvr>
                                        <p:cTn id="114" dur="500"/>
                                        <p:tgtEl>
                                          <p:spTgt spid="662569"/>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662565"/>
                                        </p:tgtEl>
                                        <p:attrNameLst>
                                          <p:attrName>style.visibility</p:attrName>
                                        </p:attrNameLst>
                                      </p:cBhvr>
                                      <p:to>
                                        <p:strVal val="visible"/>
                                      </p:to>
                                    </p:set>
                                    <p:animEffect transition="in" filter="blinds(horizontal)">
                                      <p:cBhvr>
                                        <p:cTn id="119" dur="500"/>
                                        <p:tgtEl>
                                          <p:spTgt spid="662565"/>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662570"/>
                                        </p:tgtEl>
                                        <p:attrNameLst>
                                          <p:attrName>style.visibility</p:attrName>
                                        </p:attrNameLst>
                                      </p:cBhvr>
                                      <p:to>
                                        <p:strVal val="visible"/>
                                      </p:to>
                                    </p:set>
                                    <p:animEffect transition="in" filter="blinds(horizontal)">
                                      <p:cBhvr>
                                        <p:cTn id="124" dur="500"/>
                                        <p:tgtEl>
                                          <p:spTgt spid="662570"/>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662577"/>
                                        </p:tgtEl>
                                        <p:attrNameLst>
                                          <p:attrName>style.visibility</p:attrName>
                                        </p:attrNameLst>
                                      </p:cBhvr>
                                      <p:to>
                                        <p:strVal val="visible"/>
                                      </p:to>
                                    </p:set>
                                    <p:anim calcmode="lin" valueType="num">
                                      <p:cBhvr additive="base">
                                        <p:cTn id="129" dur="500" fill="hold"/>
                                        <p:tgtEl>
                                          <p:spTgt spid="662577"/>
                                        </p:tgtEl>
                                        <p:attrNameLst>
                                          <p:attrName>ppt_x</p:attrName>
                                        </p:attrNameLst>
                                      </p:cBhvr>
                                      <p:tavLst>
                                        <p:tav tm="0">
                                          <p:val>
                                            <p:strVal val="#ppt_x"/>
                                          </p:val>
                                        </p:tav>
                                        <p:tav tm="100000">
                                          <p:val>
                                            <p:strVal val="#ppt_x"/>
                                          </p:val>
                                        </p:tav>
                                      </p:tavLst>
                                    </p:anim>
                                    <p:anim calcmode="lin" valueType="num">
                                      <p:cBhvr additive="base">
                                        <p:cTn id="130" dur="500" fill="hold"/>
                                        <p:tgtEl>
                                          <p:spTgt spid="662577"/>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662575"/>
                                        </p:tgtEl>
                                        <p:attrNameLst>
                                          <p:attrName>style.visibility</p:attrName>
                                        </p:attrNameLst>
                                      </p:cBhvr>
                                      <p:to>
                                        <p:strVal val="visible"/>
                                      </p:to>
                                    </p:set>
                                    <p:anim calcmode="lin" valueType="num">
                                      <p:cBhvr additive="base">
                                        <p:cTn id="133" dur="500" fill="hold"/>
                                        <p:tgtEl>
                                          <p:spTgt spid="662575"/>
                                        </p:tgtEl>
                                        <p:attrNameLst>
                                          <p:attrName>ppt_x</p:attrName>
                                        </p:attrNameLst>
                                      </p:cBhvr>
                                      <p:tavLst>
                                        <p:tav tm="0">
                                          <p:val>
                                            <p:strVal val="#ppt_x"/>
                                          </p:val>
                                        </p:tav>
                                        <p:tav tm="100000">
                                          <p:val>
                                            <p:strVal val="#ppt_x"/>
                                          </p:val>
                                        </p:tav>
                                      </p:tavLst>
                                    </p:anim>
                                    <p:anim calcmode="lin" valueType="num">
                                      <p:cBhvr additive="base">
                                        <p:cTn id="134" dur="500" fill="hold"/>
                                        <p:tgtEl>
                                          <p:spTgt spid="66257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662571"/>
                                        </p:tgtEl>
                                        <p:attrNameLst>
                                          <p:attrName>style.visibility</p:attrName>
                                        </p:attrNameLst>
                                      </p:cBhvr>
                                      <p:to>
                                        <p:strVal val="visible"/>
                                      </p:to>
                                    </p:set>
                                    <p:anim calcmode="lin" valueType="num">
                                      <p:cBhvr additive="base">
                                        <p:cTn id="139" dur="500" fill="hold"/>
                                        <p:tgtEl>
                                          <p:spTgt spid="662571"/>
                                        </p:tgtEl>
                                        <p:attrNameLst>
                                          <p:attrName>ppt_x</p:attrName>
                                        </p:attrNameLst>
                                      </p:cBhvr>
                                      <p:tavLst>
                                        <p:tav tm="0">
                                          <p:val>
                                            <p:strVal val="#ppt_x"/>
                                          </p:val>
                                        </p:tav>
                                        <p:tav tm="100000">
                                          <p:val>
                                            <p:strVal val="#ppt_x"/>
                                          </p:val>
                                        </p:tav>
                                      </p:tavLst>
                                    </p:anim>
                                    <p:anim calcmode="lin" valueType="num">
                                      <p:cBhvr additive="base">
                                        <p:cTn id="140" dur="500" fill="hold"/>
                                        <p:tgtEl>
                                          <p:spTgt spid="66257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662572"/>
                                        </p:tgtEl>
                                        <p:attrNameLst>
                                          <p:attrName>style.visibility</p:attrName>
                                        </p:attrNameLst>
                                      </p:cBhvr>
                                      <p:to>
                                        <p:strVal val="visible"/>
                                      </p:to>
                                    </p:set>
                                    <p:anim calcmode="lin" valueType="num">
                                      <p:cBhvr additive="base">
                                        <p:cTn id="143" dur="500" fill="hold"/>
                                        <p:tgtEl>
                                          <p:spTgt spid="662572"/>
                                        </p:tgtEl>
                                        <p:attrNameLst>
                                          <p:attrName>ppt_x</p:attrName>
                                        </p:attrNameLst>
                                      </p:cBhvr>
                                      <p:tavLst>
                                        <p:tav tm="0">
                                          <p:val>
                                            <p:strVal val="#ppt_x"/>
                                          </p:val>
                                        </p:tav>
                                        <p:tav tm="100000">
                                          <p:val>
                                            <p:strVal val="#ppt_x"/>
                                          </p:val>
                                        </p:tav>
                                      </p:tavLst>
                                    </p:anim>
                                    <p:anim calcmode="lin" valueType="num">
                                      <p:cBhvr additive="base">
                                        <p:cTn id="144" dur="500" fill="hold"/>
                                        <p:tgtEl>
                                          <p:spTgt spid="662572"/>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662573"/>
                                        </p:tgtEl>
                                        <p:attrNameLst>
                                          <p:attrName>style.visibility</p:attrName>
                                        </p:attrNameLst>
                                      </p:cBhvr>
                                      <p:to>
                                        <p:strVal val="visible"/>
                                      </p:to>
                                    </p:set>
                                    <p:animEffect transition="in" filter="blinds(horizontal)">
                                      <p:cBhvr>
                                        <p:cTn id="149" dur="500"/>
                                        <p:tgtEl>
                                          <p:spTgt spid="662573"/>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662574"/>
                                        </p:tgtEl>
                                        <p:attrNameLst>
                                          <p:attrName>style.visibility</p:attrName>
                                        </p:attrNameLst>
                                      </p:cBhvr>
                                      <p:to>
                                        <p:strVal val="visible"/>
                                      </p:to>
                                    </p:set>
                                    <p:animEffect transition="in" filter="blinds(horizontal)">
                                      <p:cBhvr>
                                        <p:cTn id="152" dur="500"/>
                                        <p:tgtEl>
                                          <p:spTgt spid="662574"/>
                                        </p:tgtEl>
                                      </p:cBhvr>
                                    </p:animEffect>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662578"/>
                                        </p:tgtEl>
                                        <p:attrNameLst>
                                          <p:attrName>style.visibility</p:attrName>
                                        </p:attrNameLst>
                                      </p:cBhvr>
                                      <p:to>
                                        <p:strVal val="visible"/>
                                      </p:to>
                                    </p:set>
                                    <p:anim calcmode="lin" valueType="num">
                                      <p:cBhvr additive="base">
                                        <p:cTn id="157" dur="500" fill="hold"/>
                                        <p:tgtEl>
                                          <p:spTgt spid="662578"/>
                                        </p:tgtEl>
                                        <p:attrNameLst>
                                          <p:attrName>ppt_x</p:attrName>
                                        </p:attrNameLst>
                                      </p:cBhvr>
                                      <p:tavLst>
                                        <p:tav tm="0">
                                          <p:val>
                                            <p:strVal val="#ppt_x"/>
                                          </p:val>
                                        </p:tav>
                                        <p:tav tm="100000">
                                          <p:val>
                                            <p:strVal val="#ppt_x"/>
                                          </p:val>
                                        </p:tav>
                                      </p:tavLst>
                                    </p:anim>
                                    <p:anim calcmode="lin" valueType="num">
                                      <p:cBhvr additive="base">
                                        <p:cTn id="158" dur="500" fill="hold"/>
                                        <p:tgtEl>
                                          <p:spTgt spid="662578"/>
                                        </p:tgtEl>
                                        <p:attrNameLst>
                                          <p:attrName>ppt_y</p:attrName>
                                        </p:attrNameLst>
                                      </p:cBhvr>
                                      <p:tavLst>
                                        <p:tav tm="0">
                                          <p:val>
                                            <p:strVal val="1+#ppt_h/2"/>
                                          </p:val>
                                        </p:tav>
                                        <p:tav tm="100000">
                                          <p:val>
                                            <p:strVal val="#ppt_y"/>
                                          </p:val>
                                        </p:tav>
                                      </p:tavLst>
                                    </p:anim>
                                  </p:childTnLst>
                                </p:cTn>
                              </p:par>
                              <p:par>
                                <p:cTn id="159" presetID="12" presetClass="entr" presetSubtype="4" fill="hold" nodeType="withEffect">
                                  <p:stCondLst>
                                    <p:cond delay="0"/>
                                  </p:stCondLst>
                                  <p:childTnLst>
                                    <p:set>
                                      <p:cBhvr>
                                        <p:cTn id="160" dur="1" fill="hold">
                                          <p:stCondLst>
                                            <p:cond delay="0"/>
                                          </p:stCondLst>
                                        </p:cTn>
                                        <p:tgtEl>
                                          <p:spTgt spid="662576"/>
                                        </p:tgtEl>
                                        <p:attrNameLst>
                                          <p:attrName>style.visibility</p:attrName>
                                        </p:attrNameLst>
                                      </p:cBhvr>
                                      <p:to>
                                        <p:strVal val="visible"/>
                                      </p:to>
                                    </p:set>
                                    <p:animEffect transition="in" filter="slide(fromBottom)">
                                      <p:cBhvr>
                                        <p:cTn id="161" dur="500"/>
                                        <p:tgtEl>
                                          <p:spTgt spid="662576"/>
                                        </p:tgtEl>
                                      </p:cBhvr>
                                    </p:animEffect>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662579"/>
                                        </p:tgtEl>
                                        <p:attrNameLst>
                                          <p:attrName>style.visibility</p:attrName>
                                        </p:attrNameLst>
                                      </p:cBhvr>
                                      <p:to>
                                        <p:strVal val="visible"/>
                                      </p:to>
                                    </p:set>
                                    <p:anim calcmode="lin" valueType="num">
                                      <p:cBhvr additive="base">
                                        <p:cTn id="166" dur="500" fill="hold"/>
                                        <p:tgtEl>
                                          <p:spTgt spid="662579"/>
                                        </p:tgtEl>
                                        <p:attrNameLst>
                                          <p:attrName>ppt_x</p:attrName>
                                        </p:attrNameLst>
                                      </p:cBhvr>
                                      <p:tavLst>
                                        <p:tav tm="0">
                                          <p:val>
                                            <p:strVal val="#ppt_x"/>
                                          </p:val>
                                        </p:tav>
                                        <p:tav tm="100000">
                                          <p:val>
                                            <p:strVal val="#ppt_x"/>
                                          </p:val>
                                        </p:tav>
                                      </p:tavLst>
                                    </p:anim>
                                    <p:anim calcmode="lin" valueType="num">
                                      <p:cBhvr additive="base">
                                        <p:cTn id="167" dur="500" fill="hold"/>
                                        <p:tgtEl>
                                          <p:spTgt spid="662579"/>
                                        </p:tgtEl>
                                        <p:attrNameLst>
                                          <p:attrName>ppt_y</p:attrName>
                                        </p:attrNameLst>
                                      </p:cBhvr>
                                      <p:tavLst>
                                        <p:tav tm="0">
                                          <p:val>
                                            <p:strVal val="1+#ppt_h/2"/>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662580"/>
                                        </p:tgtEl>
                                        <p:attrNameLst>
                                          <p:attrName>style.visibility</p:attrName>
                                        </p:attrNameLst>
                                      </p:cBhvr>
                                      <p:to>
                                        <p:strVal val="visible"/>
                                      </p:to>
                                    </p:set>
                                    <p:anim calcmode="lin" valueType="num">
                                      <p:cBhvr additive="base">
                                        <p:cTn id="172" dur="500" fill="hold"/>
                                        <p:tgtEl>
                                          <p:spTgt spid="662580"/>
                                        </p:tgtEl>
                                        <p:attrNameLst>
                                          <p:attrName>ppt_x</p:attrName>
                                        </p:attrNameLst>
                                      </p:cBhvr>
                                      <p:tavLst>
                                        <p:tav tm="0">
                                          <p:val>
                                            <p:strVal val="#ppt_x"/>
                                          </p:val>
                                        </p:tav>
                                        <p:tav tm="100000">
                                          <p:val>
                                            <p:strVal val="#ppt_x"/>
                                          </p:val>
                                        </p:tav>
                                      </p:tavLst>
                                    </p:anim>
                                    <p:anim calcmode="lin" valueType="num">
                                      <p:cBhvr additive="base">
                                        <p:cTn id="173" dur="500" fill="hold"/>
                                        <p:tgtEl>
                                          <p:spTgt spid="662580"/>
                                        </p:tgtEl>
                                        <p:attrNameLst>
                                          <p:attrName>ppt_y</p:attrName>
                                        </p:attrNameLst>
                                      </p:cBhvr>
                                      <p:tavLst>
                                        <p:tav tm="0">
                                          <p:val>
                                            <p:strVal val="1+#ppt_h/2"/>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662581"/>
                                        </p:tgtEl>
                                        <p:attrNameLst>
                                          <p:attrName>style.visibility</p:attrName>
                                        </p:attrNameLst>
                                      </p:cBhvr>
                                      <p:to>
                                        <p:strVal val="visible"/>
                                      </p:to>
                                    </p:set>
                                    <p:anim calcmode="lin" valueType="num">
                                      <p:cBhvr additive="base">
                                        <p:cTn id="176" dur="500" fill="hold"/>
                                        <p:tgtEl>
                                          <p:spTgt spid="662581"/>
                                        </p:tgtEl>
                                        <p:attrNameLst>
                                          <p:attrName>ppt_x</p:attrName>
                                        </p:attrNameLst>
                                      </p:cBhvr>
                                      <p:tavLst>
                                        <p:tav tm="0">
                                          <p:val>
                                            <p:strVal val="#ppt_x"/>
                                          </p:val>
                                        </p:tav>
                                        <p:tav tm="100000">
                                          <p:val>
                                            <p:strVal val="#ppt_x"/>
                                          </p:val>
                                        </p:tav>
                                      </p:tavLst>
                                    </p:anim>
                                    <p:anim calcmode="lin" valueType="num">
                                      <p:cBhvr additive="base">
                                        <p:cTn id="177" dur="500" fill="hold"/>
                                        <p:tgtEl>
                                          <p:spTgt spid="662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6" grpId="0" animBg="1"/>
      <p:bldP spid="662537" grpId="0"/>
      <p:bldP spid="662538" grpId="0"/>
      <p:bldP spid="662539" grpId="0"/>
      <p:bldP spid="662540" grpId="0"/>
      <p:bldP spid="662541" grpId="0"/>
      <p:bldP spid="662542" grpId="0" animBg="1"/>
      <p:bldP spid="662543" grpId="0" animBg="1"/>
      <p:bldP spid="662544" grpId="0"/>
      <p:bldP spid="662545" grpId="0"/>
      <p:bldP spid="662546" grpId="0" animBg="1"/>
      <p:bldP spid="662547" grpId="0" animBg="1"/>
      <p:bldP spid="662548" grpId="0" animBg="1"/>
      <p:bldP spid="662549" grpId="0" animBg="1"/>
      <p:bldP spid="662550" grpId="0" animBg="1"/>
      <p:bldP spid="662551" grpId="0" animBg="1"/>
      <p:bldP spid="662552" grpId="0" animBg="1"/>
      <p:bldP spid="662553" grpId="0" animBg="1"/>
      <p:bldP spid="662554" grpId="0"/>
      <p:bldP spid="662555" grpId="0"/>
      <p:bldP spid="662556" grpId="0"/>
      <p:bldP spid="662557" grpId="0" animBg="1"/>
      <p:bldP spid="662558" grpId="0" animBg="1"/>
      <p:bldP spid="662559" grpId="0" animBg="1"/>
      <p:bldP spid="662560" grpId="0"/>
      <p:bldP spid="662561" grpId="0" animBg="1"/>
      <p:bldP spid="662562" grpId="0" animBg="1"/>
      <p:bldP spid="662563" grpId="0" animBg="1"/>
      <p:bldP spid="662564" grpId="0" animBg="1"/>
      <p:bldP spid="662565" grpId="0" animBg="1"/>
      <p:bldP spid="662566" grpId="0"/>
      <p:bldP spid="662567" grpId="0"/>
      <p:bldP spid="662568" grpId="0"/>
      <p:bldP spid="662569" grpId="0"/>
      <p:bldP spid="662570" grpId="0"/>
      <p:bldP spid="662571" grpId="0" animBg="1"/>
      <p:bldP spid="662572" grpId="0"/>
      <p:bldP spid="662573" grpId="0" animBg="1"/>
      <p:bldP spid="662574" grpId="0"/>
      <p:bldP spid="662577" grpId="0" animBg="1"/>
      <p:bldP spid="662578" grpId="0" animBg="1"/>
      <p:bldP spid="662579" grpId="0" animBg="1"/>
      <p:bldP spid="662580" grpId="0"/>
      <p:bldP spid="6625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zh-CN" altLang="en-US" smtClean="0"/>
              <a:t>产品组合的帕累托最优</a:t>
            </a:r>
          </a:p>
        </p:txBody>
      </p:sp>
      <p:sp>
        <p:nvSpPr>
          <p:cNvPr id="129026" name="Rectangle 3"/>
          <p:cNvSpPr>
            <a:spLocks noGrp="1" noChangeArrowheads="1"/>
          </p:cNvSpPr>
          <p:nvPr>
            <p:ph idx="1"/>
          </p:nvPr>
        </p:nvSpPr>
        <p:spPr/>
        <p:txBody>
          <a:bodyPr/>
          <a:lstStyle/>
          <a:p>
            <a:pPr eaLnBrk="1" hangingPunct="1"/>
            <a:r>
              <a:rPr lang="zh-CN" altLang="en-US" dirty="0" smtClean="0"/>
              <a:t>符合生产效率且能实现社会的效用水平最大化的产品组合。</a:t>
            </a:r>
          </a:p>
          <a:p>
            <a:pPr eaLnBrk="1" hangingPunct="1"/>
            <a:r>
              <a:rPr lang="zh-CN" altLang="en-US" dirty="0" smtClean="0"/>
              <a:t>生产的边际转换率等于消费的边际替代率：</a:t>
            </a:r>
            <a:br>
              <a:rPr lang="zh-CN" altLang="en-US" dirty="0" smtClean="0"/>
            </a:br>
            <a:r>
              <a:rPr lang="zh-CN" altLang="en-US" dirty="0" smtClean="0"/>
              <a:t> </a:t>
            </a:r>
            <a:r>
              <a:rPr lang="en-US" altLang="zh-CN" dirty="0" smtClean="0"/>
              <a:t>MRS</a:t>
            </a:r>
            <a:r>
              <a:rPr lang="en-US" altLang="zh-CN" baseline="-25000" dirty="0" smtClean="0"/>
              <a:t>XY</a:t>
            </a:r>
            <a:r>
              <a:rPr lang="en-US" altLang="zh-CN" dirty="0" smtClean="0"/>
              <a:t>=</a:t>
            </a:r>
            <a:r>
              <a:rPr lang="en-US" altLang="zh-CN" baseline="-25000" dirty="0" smtClean="0"/>
              <a:t> </a:t>
            </a:r>
            <a:r>
              <a:rPr lang="en-US" altLang="zh-CN" dirty="0" smtClean="0"/>
              <a:t>MRT</a:t>
            </a:r>
            <a:r>
              <a:rPr lang="en-US" altLang="zh-CN" baseline="-25000" dirty="0" smtClean="0"/>
              <a:t>XY</a:t>
            </a:r>
            <a:endParaRPr lang="en-US" altLang="zh-CN" dirty="0" smtClean="0"/>
          </a:p>
          <a:p>
            <a:pPr eaLnBrk="1" hangingPunct="1"/>
            <a:r>
              <a:rPr lang="zh-CN" altLang="en-US" dirty="0" smtClean="0">
                <a:hlinkClick r:id="" action="ppaction://noaction"/>
              </a:rPr>
              <a:t>图表</a:t>
            </a:r>
            <a:endParaRPr lang="zh-CN" altLang="en-US" dirty="0" smtClean="0"/>
          </a:p>
        </p:txBody>
      </p:sp>
      <p:sp>
        <p:nvSpPr>
          <p:cNvPr id="2" name="日期占位符 1"/>
          <p:cNvSpPr>
            <a:spLocks noGrp="1"/>
          </p:cNvSpPr>
          <p:nvPr>
            <p:ph type="dt" sz="half" idx="10"/>
          </p:nvPr>
        </p:nvSpPr>
        <p:spPr/>
        <p:txBody>
          <a:bodyPr/>
          <a:lstStyle/>
          <a:p>
            <a:pPr>
              <a:defRPr/>
            </a:pPr>
            <a:fld id="{5BB9C530-C965-48A4-BA34-6AF8831574FC}"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12</a:t>
            </a:fld>
            <a:endParaRPr lang="en-US" altLang="zh-CN" dirty="0">
              <a:solidFill>
                <a:srgbClr val="1F497D"/>
              </a:solidFill>
            </a:endParaRPr>
          </a:p>
        </p:txBody>
      </p:sp>
    </p:spTree>
    <p:extLst>
      <p:ext uri="{BB962C8B-B14F-4D97-AF65-F5344CB8AC3E}">
        <p14:creationId xmlns:p14="http://schemas.microsoft.com/office/powerpoint/2010/main" val="1058489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pPr eaLnBrk="1" hangingPunct="1"/>
            <a:r>
              <a:rPr lang="zh-CN" altLang="en-US" smtClean="0"/>
              <a:t>产品组合的帕累托最优图表</a:t>
            </a:r>
          </a:p>
        </p:txBody>
      </p:sp>
      <p:sp>
        <p:nvSpPr>
          <p:cNvPr id="9222" name="AutoShape 8">
            <a:hlinkClick r:id="rId4" action="ppaction://hlinksldjump" highlightClick="1"/>
          </p:cNvPr>
          <p:cNvSpPr>
            <a:spLocks noChangeArrowheads="1"/>
          </p:cNvSpPr>
          <p:nvPr/>
        </p:nvSpPr>
        <p:spPr bwMode="auto">
          <a:xfrm flipH="1">
            <a:off x="7353300" y="60198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6A83A543-23A4-46ED-BD87-70630561E481}"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13</a:t>
            </a:fld>
            <a:endParaRPr lang="en-US" altLang="zh-CN" dirty="0">
              <a:solidFill>
                <a:srgbClr val="1F497D"/>
              </a:solidFill>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958557608"/>
              </p:ext>
            </p:extLst>
          </p:nvPr>
        </p:nvGraphicFramePr>
        <p:xfrm>
          <a:off x="1001389" y="1264920"/>
          <a:ext cx="6845453" cy="4724400"/>
        </p:xfrm>
        <a:graphic>
          <a:graphicData uri="http://schemas.openxmlformats.org/presentationml/2006/ole">
            <mc:AlternateContent xmlns:mc="http://schemas.openxmlformats.org/markup-compatibility/2006">
              <mc:Choice xmlns:v="urn:schemas-microsoft-com:vml" Requires="v">
                <p:oleObj spid="_x0000_s1030" name="位图图像" r:id="rId5" imgW="5885714" imgH="4191585" progId="PBrush">
                  <p:embed/>
                </p:oleObj>
              </mc:Choice>
              <mc:Fallback>
                <p:oleObj name="位图图像" r:id="rId5" imgW="5885714" imgH="4191585"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389" y="1264920"/>
                        <a:ext cx="6845453" cy="4724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76238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标题 3"/>
          <p:cNvSpPr>
            <a:spLocks noGrp="1"/>
          </p:cNvSpPr>
          <p:nvPr>
            <p:ph type="title"/>
          </p:nvPr>
        </p:nvSpPr>
        <p:spPr/>
        <p:txBody>
          <a:bodyPr/>
          <a:lstStyle/>
          <a:p>
            <a:r>
              <a:rPr lang="zh-CN" altLang="en-US" dirty="0" smtClean="0"/>
              <a:t>帕累托最优实现条件的综合</a:t>
            </a:r>
          </a:p>
        </p:txBody>
      </p:sp>
      <p:sp>
        <p:nvSpPr>
          <p:cNvPr id="134146" name="内容占位符 4"/>
          <p:cNvSpPr>
            <a:spLocks noGrp="1"/>
          </p:cNvSpPr>
          <p:nvPr>
            <p:ph idx="1"/>
          </p:nvPr>
        </p:nvSpPr>
        <p:spPr/>
        <p:txBody>
          <a:bodyPr/>
          <a:lstStyle/>
          <a:p>
            <a:r>
              <a:rPr lang="en-US" altLang="zh-CN" dirty="0" smtClean="0"/>
              <a:t>MRS</a:t>
            </a:r>
            <a:r>
              <a:rPr lang="en-US" altLang="zh-CN" baseline="30000" dirty="0" smtClean="0"/>
              <a:t>A</a:t>
            </a:r>
            <a:r>
              <a:rPr lang="en-US" altLang="zh-CN" baseline="-25000" dirty="0" smtClean="0"/>
              <a:t>XY</a:t>
            </a:r>
            <a:r>
              <a:rPr lang="en-US" altLang="zh-CN" dirty="0" smtClean="0"/>
              <a:t>= MRS</a:t>
            </a:r>
            <a:r>
              <a:rPr lang="en-US" altLang="zh-CN" baseline="30000" dirty="0" smtClean="0"/>
              <a:t>B</a:t>
            </a:r>
            <a:r>
              <a:rPr lang="en-US" altLang="zh-CN" baseline="-25000" dirty="0" smtClean="0"/>
              <a:t>XY </a:t>
            </a:r>
            <a:r>
              <a:rPr lang="en-US" altLang="zh-CN" dirty="0" smtClean="0"/>
              <a:t>=MRT</a:t>
            </a:r>
            <a:r>
              <a:rPr lang="en-US" altLang="zh-CN" baseline="-25000" dirty="0" smtClean="0"/>
              <a:t>XY</a:t>
            </a:r>
          </a:p>
          <a:p>
            <a:r>
              <a:rPr lang="zh-CN" altLang="en-US" dirty="0" smtClean="0"/>
              <a:t>一个数字例子：</a:t>
            </a:r>
            <a:endParaRPr lang="en-US" altLang="zh-CN" dirty="0" smtClean="0"/>
          </a:p>
          <a:p>
            <a:r>
              <a:rPr lang="zh-CN" altLang="en-US" dirty="0" smtClean="0"/>
              <a:t>设</a:t>
            </a:r>
            <a:r>
              <a:rPr lang="en-US" altLang="zh-CN" dirty="0" smtClean="0"/>
              <a:t>MRS</a:t>
            </a:r>
            <a:r>
              <a:rPr lang="en-US" altLang="zh-CN" baseline="30000" dirty="0" smtClean="0"/>
              <a:t>A</a:t>
            </a:r>
            <a:r>
              <a:rPr lang="en-US" altLang="zh-CN" baseline="-25000" dirty="0" smtClean="0"/>
              <a:t>XY</a:t>
            </a:r>
            <a:r>
              <a:rPr lang="en-US" altLang="zh-CN" dirty="0" smtClean="0"/>
              <a:t>=1/3, MRT</a:t>
            </a:r>
            <a:r>
              <a:rPr lang="en-US" altLang="zh-CN" baseline="-25000" dirty="0" smtClean="0"/>
              <a:t>XY</a:t>
            </a:r>
            <a:r>
              <a:rPr lang="en-US" altLang="zh-CN" dirty="0" smtClean="0"/>
              <a:t>=2/3，为何此时未实现帕累托最优？</a:t>
            </a:r>
          </a:p>
          <a:p>
            <a:r>
              <a:rPr lang="zh-CN" altLang="en-US" dirty="0" smtClean="0"/>
              <a:t>如何调整才能实现帕累托最优？</a:t>
            </a:r>
            <a:endParaRPr lang="en-US" altLang="zh-CN" dirty="0" smtClean="0"/>
          </a:p>
          <a:p>
            <a:endParaRPr lang="zh-CN" altLang="en-US" dirty="0" smtClean="0"/>
          </a:p>
        </p:txBody>
      </p:sp>
      <p:sp>
        <p:nvSpPr>
          <p:cNvPr id="2" name="日期占位符 1"/>
          <p:cNvSpPr>
            <a:spLocks noGrp="1"/>
          </p:cNvSpPr>
          <p:nvPr>
            <p:ph type="dt" sz="half" idx="10"/>
          </p:nvPr>
        </p:nvSpPr>
        <p:spPr/>
        <p:txBody>
          <a:bodyPr/>
          <a:lstStyle/>
          <a:p>
            <a:pPr>
              <a:defRPr/>
            </a:pPr>
            <a:fld id="{CC30FD91-6966-42DB-B0FB-1A1567F737D6}"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14</a:t>
            </a:fld>
            <a:endParaRPr lang="en-US" altLang="zh-CN" dirty="0">
              <a:solidFill>
                <a:srgbClr val="1F497D"/>
              </a:solidFill>
            </a:endParaRPr>
          </a:p>
        </p:txBody>
      </p:sp>
      <p:sp>
        <p:nvSpPr>
          <p:cNvPr id="7" name="AutoShape 8">
            <a:hlinkClick r:id="rId2" action="ppaction://hlinksldjump" highlightClick="1"/>
          </p:cNvPr>
          <p:cNvSpPr>
            <a:spLocks noChangeArrowheads="1"/>
          </p:cNvSpPr>
          <p:nvPr/>
        </p:nvSpPr>
        <p:spPr bwMode="auto">
          <a:xfrm flipH="1">
            <a:off x="7353300" y="60198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Tree>
    <p:extLst>
      <p:ext uri="{BB962C8B-B14F-4D97-AF65-F5344CB8AC3E}">
        <p14:creationId xmlns:p14="http://schemas.microsoft.com/office/powerpoint/2010/main" val="3120509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pPr eaLnBrk="1" hangingPunct="1"/>
            <a:r>
              <a:rPr lang="zh-CN" altLang="en-US" smtClean="0"/>
              <a:t>经济效率实现的条件</a:t>
            </a:r>
            <a:r>
              <a:rPr lang="en-US" altLang="zh-CN" smtClean="0"/>
              <a:t>——</a:t>
            </a:r>
            <a:r>
              <a:rPr lang="zh-CN" altLang="en-US" smtClean="0"/>
              <a:t>局部均衡分析</a:t>
            </a:r>
          </a:p>
        </p:txBody>
      </p:sp>
      <p:sp>
        <p:nvSpPr>
          <p:cNvPr id="135170" name="Rectangle 3"/>
          <p:cNvSpPr>
            <a:spLocks noGrp="1" noChangeArrowheads="1"/>
          </p:cNvSpPr>
          <p:nvPr>
            <p:ph idx="1"/>
          </p:nvPr>
        </p:nvSpPr>
        <p:spPr/>
        <p:txBody>
          <a:bodyPr/>
          <a:lstStyle/>
          <a:p>
            <a:pPr eaLnBrk="1" hangingPunct="1"/>
            <a:r>
              <a:rPr lang="zh-CN" altLang="en-US" dirty="0" smtClean="0"/>
              <a:t>每一种产品或劳务总的社会净收益最大化。</a:t>
            </a:r>
          </a:p>
          <a:p>
            <a:pPr eaLnBrk="1" hangingPunct="1"/>
            <a:r>
              <a:rPr lang="zh-CN" altLang="en-US" dirty="0" smtClean="0"/>
              <a:t>每一种产品或劳务的社会边际收益等于社会边际成本：</a:t>
            </a:r>
            <a:br>
              <a:rPr lang="zh-CN" altLang="en-US" dirty="0" smtClean="0"/>
            </a:br>
            <a:r>
              <a:rPr lang="en-US" altLang="zh-CN" dirty="0" smtClean="0"/>
              <a:t>MSB=MSC</a:t>
            </a:r>
          </a:p>
          <a:p>
            <a:pPr eaLnBrk="1" hangingPunct="1"/>
            <a:r>
              <a:rPr lang="zh-CN" altLang="en-US" dirty="0" smtClean="0">
                <a:hlinkClick r:id="" action="ppaction://noaction"/>
              </a:rPr>
              <a:t>图表</a:t>
            </a:r>
            <a:endParaRPr lang="zh-CN" altLang="en-US" dirty="0" smtClean="0"/>
          </a:p>
        </p:txBody>
      </p:sp>
      <p:sp>
        <p:nvSpPr>
          <p:cNvPr id="2" name="日期占位符 1"/>
          <p:cNvSpPr>
            <a:spLocks noGrp="1"/>
          </p:cNvSpPr>
          <p:nvPr>
            <p:ph type="dt" sz="half" idx="10"/>
          </p:nvPr>
        </p:nvSpPr>
        <p:spPr/>
        <p:txBody>
          <a:bodyPr/>
          <a:lstStyle/>
          <a:p>
            <a:pPr>
              <a:defRPr/>
            </a:pPr>
            <a:fld id="{8061C9F1-B9FD-474E-B9DF-597E637E7A68}"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15</a:t>
            </a:fld>
            <a:endParaRPr lang="en-US" altLang="zh-CN" dirty="0">
              <a:solidFill>
                <a:srgbClr val="1F497D"/>
              </a:solidFill>
            </a:endParaRPr>
          </a:p>
        </p:txBody>
      </p:sp>
    </p:spTree>
    <p:extLst>
      <p:ext uri="{BB962C8B-B14F-4D97-AF65-F5344CB8AC3E}">
        <p14:creationId xmlns:p14="http://schemas.microsoft.com/office/powerpoint/2010/main" val="3610328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81000" y="37514"/>
            <a:ext cx="8610600" cy="1143000"/>
          </a:xfrm>
        </p:spPr>
        <p:txBody>
          <a:bodyPr/>
          <a:lstStyle/>
          <a:p>
            <a:pPr eaLnBrk="1" hangingPunct="1"/>
            <a:r>
              <a:rPr lang="zh-CN" altLang="en-US" dirty="0" smtClean="0"/>
              <a:t>经济效率实现条件的局部均衡分析</a:t>
            </a:r>
          </a:p>
        </p:txBody>
      </p:sp>
      <p:sp>
        <p:nvSpPr>
          <p:cNvPr id="10244" name="AutoShape 8">
            <a:hlinkClick r:id="rId4" action="ppaction://hlinksldjump" highlightClick="1"/>
          </p:cNvPr>
          <p:cNvSpPr>
            <a:spLocks noChangeArrowheads="1"/>
          </p:cNvSpPr>
          <p:nvPr/>
        </p:nvSpPr>
        <p:spPr bwMode="auto">
          <a:xfrm flipH="1">
            <a:off x="7353300" y="60198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7BEC696C-E563-448F-94E7-C0F3FE34C125}"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16</a:t>
            </a:fld>
            <a:endParaRPr lang="en-US" altLang="zh-CN" dirty="0">
              <a:solidFill>
                <a:srgbClr val="1F497D"/>
              </a:solidFill>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4244370737"/>
              </p:ext>
            </p:extLst>
          </p:nvPr>
        </p:nvGraphicFramePr>
        <p:xfrm>
          <a:off x="1828800" y="1195160"/>
          <a:ext cx="5029200" cy="4824640"/>
        </p:xfrm>
        <a:graphic>
          <a:graphicData uri="http://schemas.openxmlformats.org/presentationml/2006/ole">
            <mc:AlternateContent xmlns:mc="http://schemas.openxmlformats.org/markup-compatibility/2006">
              <mc:Choice xmlns:v="urn:schemas-microsoft-com:vml" Requires="v">
                <p:oleObj spid="_x0000_s2054" name="位图图像" r:id="rId5" imgW="4686954" imgH="4686954" progId="PBrush">
                  <p:embed/>
                </p:oleObj>
              </mc:Choice>
              <mc:Fallback>
                <p:oleObj name="位图图像" r:id="rId5" imgW="4686954" imgH="4686954"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195160"/>
                        <a:ext cx="5029200" cy="48246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89433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pPr eaLnBrk="1" hangingPunct="1"/>
            <a:r>
              <a:rPr lang="zh-CN" altLang="en-US" sz="4000" dirty="0" smtClean="0"/>
              <a:t>收入公平分配问题</a:t>
            </a:r>
          </a:p>
        </p:txBody>
      </p:sp>
      <p:sp>
        <p:nvSpPr>
          <p:cNvPr id="140290" name="Rectangle 3"/>
          <p:cNvSpPr>
            <a:spLocks noGrp="1" noChangeArrowheads="1"/>
          </p:cNvSpPr>
          <p:nvPr>
            <p:ph idx="1"/>
          </p:nvPr>
        </p:nvSpPr>
        <p:spPr/>
        <p:txBody>
          <a:bodyPr/>
          <a:lstStyle/>
          <a:p>
            <a:pPr eaLnBrk="1" hangingPunct="1"/>
            <a:r>
              <a:rPr lang="zh-CN" altLang="en-US" dirty="0" smtClean="0"/>
              <a:t>公平状况的衡量</a:t>
            </a:r>
            <a:endParaRPr lang="en-US" altLang="zh-CN" dirty="0" smtClean="0"/>
          </a:p>
          <a:p>
            <a:pPr lvl="1"/>
            <a:r>
              <a:rPr lang="zh-CN" altLang="en-US" dirty="0">
                <a:hlinkClick r:id="" action="ppaction://noaction"/>
              </a:rPr>
              <a:t>洛伦兹曲线和吉尼</a:t>
            </a:r>
            <a:r>
              <a:rPr lang="zh-CN" altLang="en-US" dirty="0" smtClean="0">
                <a:hlinkClick r:id="" action="ppaction://noaction"/>
              </a:rPr>
              <a:t>系数</a:t>
            </a:r>
            <a:endParaRPr lang="en-US" altLang="zh-CN" dirty="0" smtClean="0"/>
          </a:p>
          <a:p>
            <a:pPr lvl="1"/>
            <a:r>
              <a:rPr lang="zh-CN" altLang="en-US" dirty="0"/>
              <a:t>贫困指数</a:t>
            </a:r>
            <a:endParaRPr lang="en-US" altLang="zh-CN" dirty="0"/>
          </a:p>
          <a:p>
            <a:pPr lvl="1"/>
            <a:r>
              <a:rPr lang="zh-CN" altLang="en-US" dirty="0" smtClean="0"/>
              <a:t>极化系数</a:t>
            </a:r>
            <a:endParaRPr lang="en-US" altLang="zh-CN" dirty="0" smtClean="0"/>
          </a:p>
          <a:p>
            <a:r>
              <a:rPr lang="zh-CN" altLang="en-US" dirty="0"/>
              <a:t>关于公平的不同观点</a:t>
            </a:r>
            <a:r>
              <a:rPr lang="zh-CN" altLang="en-US" dirty="0" smtClean="0"/>
              <a:t/>
            </a:r>
            <a:br>
              <a:rPr lang="zh-CN" altLang="en-US" dirty="0" smtClean="0"/>
            </a:br>
            <a:r>
              <a:rPr lang="zh-CN" altLang="en-US" dirty="0" smtClean="0">
                <a:hlinkClick r:id="" action="ppaction://noaction"/>
              </a:rPr>
              <a:t>社会福利函数</a:t>
            </a:r>
            <a:endParaRPr lang="en-US" altLang="zh-CN" dirty="0" smtClean="0"/>
          </a:p>
          <a:p>
            <a:pPr lvl="2" eaLnBrk="1" hangingPunct="1"/>
            <a:r>
              <a:rPr lang="zh-CN" altLang="en-US" dirty="0" smtClean="0">
                <a:hlinkClick r:id="" action="ppaction://noaction"/>
              </a:rPr>
              <a:t>功利主义</a:t>
            </a:r>
            <a:r>
              <a:rPr lang="zh-CN" altLang="en-US" dirty="0" smtClean="0"/>
              <a:t>   </a:t>
            </a:r>
            <a:r>
              <a:rPr lang="zh-CN" altLang="en-US" dirty="0" smtClean="0">
                <a:hlinkClick r:id="" action="ppaction://noaction"/>
              </a:rPr>
              <a:t>罗</a:t>
            </a:r>
            <a:r>
              <a:rPr lang="zh-CN" altLang="en-US" dirty="0">
                <a:hlinkClick r:id="" action="ppaction://noaction"/>
              </a:rPr>
              <a:t>尔斯主义</a:t>
            </a:r>
            <a:r>
              <a:rPr lang="zh-CN" altLang="en-US" dirty="0"/>
              <a:t/>
            </a:r>
            <a:br>
              <a:rPr lang="zh-CN" altLang="en-US" dirty="0"/>
            </a:br>
            <a:r>
              <a:rPr lang="zh-CN" altLang="en-US" dirty="0" smtClean="0">
                <a:hlinkClick r:id="" action="ppaction://noaction"/>
              </a:rPr>
              <a:t>平均主义</a:t>
            </a:r>
            <a:r>
              <a:rPr lang="zh-CN" altLang="en-US" dirty="0" smtClean="0"/>
              <a:t>  </a:t>
            </a:r>
            <a:r>
              <a:rPr lang="zh-CN" altLang="en-US" dirty="0" smtClean="0">
                <a:hlinkClick r:id="" action="ppaction://noaction"/>
              </a:rPr>
              <a:t>折衷主义</a:t>
            </a:r>
            <a:endParaRPr lang="en-US" altLang="zh-CN" dirty="0" smtClean="0"/>
          </a:p>
          <a:p>
            <a:pPr lvl="1" eaLnBrk="1" hangingPunct="1"/>
            <a:r>
              <a:rPr lang="zh-CN" altLang="en-US" dirty="0" smtClean="0">
                <a:hlinkClick r:id="" action="ppaction://noaction"/>
              </a:rPr>
              <a:t>其他观点</a:t>
            </a:r>
            <a:endParaRPr lang="zh-CN" altLang="en-US" dirty="0"/>
          </a:p>
          <a:p>
            <a:pPr eaLnBrk="1" hangingPunct="1"/>
            <a:endParaRPr lang="zh-CN" altLang="en-US" dirty="0" smtClean="0"/>
          </a:p>
        </p:txBody>
      </p:sp>
      <p:sp>
        <p:nvSpPr>
          <p:cNvPr id="140291" name="AutoShape 8">
            <a:hlinkClick r:id="rId3" action="ppaction://hlinksldjump" highlightClick="1"/>
          </p:cNvPr>
          <p:cNvSpPr>
            <a:spLocks noChangeArrowheads="1"/>
          </p:cNvSpPr>
          <p:nvPr/>
        </p:nvSpPr>
        <p:spPr bwMode="auto">
          <a:xfrm flipH="1">
            <a:off x="8388350" y="6011863"/>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pic>
        <p:nvPicPr>
          <p:cNvPr id="140292" name="图片 1"/>
          <p:cNvPicPr>
            <a:picLocks noChangeAspect="1"/>
          </p:cNvPicPr>
          <p:nvPr/>
        </p:nvPicPr>
        <p:blipFill>
          <a:blip r:embed="rId4"/>
          <a:srcRect/>
          <a:stretch>
            <a:fillRect/>
          </a:stretch>
        </p:blipFill>
        <p:spPr bwMode="auto">
          <a:xfrm>
            <a:off x="6380163" y="1557338"/>
            <a:ext cx="1511300" cy="1878012"/>
          </a:xfrm>
          <a:prstGeom prst="rect">
            <a:avLst/>
          </a:prstGeom>
          <a:noFill/>
          <a:ln w="9525">
            <a:noFill/>
            <a:miter lim="800000"/>
            <a:headEnd/>
            <a:tailEnd/>
          </a:ln>
        </p:spPr>
      </p:pic>
      <p:sp>
        <p:nvSpPr>
          <p:cNvPr id="140293" name="TextBox 2"/>
          <p:cNvSpPr txBox="1">
            <a:spLocks noChangeArrowheads="1"/>
          </p:cNvSpPr>
          <p:nvPr/>
        </p:nvSpPr>
        <p:spPr bwMode="auto">
          <a:xfrm>
            <a:off x="6369050" y="3563938"/>
            <a:ext cx="1595438" cy="646112"/>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b="1">
                <a:solidFill>
                  <a:prstClr val="black"/>
                </a:solidFill>
                <a:latin typeface="Arial" charset="0"/>
              </a:rPr>
              <a:t>Corrado Gini</a:t>
            </a:r>
          </a:p>
          <a:p>
            <a:pPr fontAlgn="base">
              <a:spcBef>
                <a:spcPct val="0"/>
              </a:spcBef>
              <a:spcAft>
                <a:spcPct val="0"/>
              </a:spcAft>
            </a:pPr>
            <a:r>
              <a:rPr lang="en-US" altLang="zh-CN">
                <a:solidFill>
                  <a:prstClr val="black"/>
                </a:solidFill>
                <a:latin typeface="Arial" charset="0"/>
              </a:rPr>
              <a:t>(1884-1965)</a:t>
            </a:r>
            <a:endParaRPr lang="zh-CN" altLang="en-US">
              <a:solidFill>
                <a:prstClr val="black"/>
              </a:solidFill>
              <a:latin typeface="Arial" charset="0"/>
            </a:endParaRPr>
          </a:p>
        </p:txBody>
      </p:sp>
      <p:pic>
        <p:nvPicPr>
          <p:cNvPr id="140294" name="图片 3"/>
          <p:cNvPicPr>
            <a:picLocks noChangeAspect="1"/>
          </p:cNvPicPr>
          <p:nvPr/>
        </p:nvPicPr>
        <p:blipFill>
          <a:blip r:embed="rId5"/>
          <a:srcRect/>
          <a:stretch>
            <a:fillRect/>
          </a:stretch>
        </p:blipFill>
        <p:spPr bwMode="auto">
          <a:xfrm>
            <a:off x="6516688" y="4221163"/>
            <a:ext cx="1330325" cy="1662112"/>
          </a:xfrm>
          <a:prstGeom prst="rect">
            <a:avLst/>
          </a:prstGeom>
          <a:noFill/>
          <a:ln w="9525">
            <a:noFill/>
            <a:miter lim="800000"/>
            <a:headEnd/>
            <a:tailEnd/>
          </a:ln>
        </p:spPr>
      </p:pic>
      <p:sp>
        <p:nvSpPr>
          <p:cNvPr id="140295" name="TextBox 5"/>
          <p:cNvSpPr txBox="1">
            <a:spLocks noChangeArrowheads="1"/>
          </p:cNvSpPr>
          <p:nvPr/>
        </p:nvSpPr>
        <p:spPr bwMode="auto">
          <a:xfrm>
            <a:off x="6227763" y="5822950"/>
            <a:ext cx="2017712" cy="922338"/>
          </a:xfrm>
          <a:prstGeom prst="rect">
            <a:avLst/>
          </a:prstGeom>
          <a:noFill/>
          <a:ln w="9525">
            <a:noFill/>
            <a:miter lim="800000"/>
            <a:headEnd/>
            <a:tailEnd/>
          </a:ln>
        </p:spPr>
        <p:txBody>
          <a:bodyPr>
            <a:spAutoFit/>
          </a:bodyPr>
          <a:lstStyle/>
          <a:p>
            <a:pPr fontAlgn="base">
              <a:spcBef>
                <a:spcPct val="0"/>
              </a:spcBef>
              <a:spcAft>
                <a:spcPct val="0"/>
              </a:spcAft>
            </a:pPr>
            <a:r>
              <a:rPr lang="it-IT" altLang="zh-CN" b="1">
                <a:solidFill>
                  <a:prstClr val="black"/>
                </a:solidFill>
                <a:latin typeface="Arial" charset="0"/>
              </a:rPr>
              <a:t>Max Otto Lorenz</a:t>
            </a:r>
          </a:p>
          <a:p>
            <a:pPr fontAlgn="base">
              <a:spcBef>
                <a:spcPct val="0"/>
              </a:spcBef>
              <a:spcAft>
                <a:spcPct val="0"/>
              </a:spcAft>
            </a:pPr>
            <a:r>
              <a:rPr lang="it-IT" altLang="zh-CN">
                <a:solidFill>
                  <a:prstClr val="black"/>
                </a:solidFill>
                <a:latin typeface="Arial" charset="0"/>
              </a:rPr>
              <a:t> (1880 - 1962)</a:t>
            </a:r>
            <a:endParaRPr lang="zh-CN" altLang="en-US">
              <a:solidFill>
                <a:prstClr val="black"/>
              </a:solidFill>
              <a:latin typeface="Arial" charset="0"/>
            </a:endParaRPr>
          </a:p>
          <a:p>
            <a:pPr fontAlgn="base">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C0143612-B3B9-4FD4-8052-952A7294AFA0}"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17</a:t>
            </a:fld>
            <a:endParaRPr lang="en-US" altLang="zh-CN" dirty="0">
              <a:solidFill>
                <a:srgbClr val="1F497D"/>
              </a:solidFill>
            </a:endParaRPr>
          </a:p>
        </p:txBody>
      </p:sp>
    </p:spTree>
    <p:extLst>
      <p:ext uri="{BB962C8B-B14F-4D97-AF65-F5344CB8AC3E}">
        <p14:creationId xmlns:p14="http://schemas.microsoft.com/office/powerpoint/2010/main" val="2064462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cxnSpLocks noChangeShapeType="1"/>
            <a:stCxn id="123938" idx="3"/>
          </p:cNvCxnSpPr>
          <p:nvPr/>
        </p:nvCxnSpPr>
        <p:spPr bwMode="auto">
          <a:xfrm rot="5400000" flipH="1" flipV="1">
            <a:off x="4664869" y="1269182"/>
            <a:ext cx="1779588" cy="1060450"/>
          </a:xfrm>
          <a:prstGeom prst="line">
            <a:avLst/>
          </a:prstGeom>
          <a:noFill/>
          <a:ln w="9525" algn="ctr">
            <a:solidFill>
              <a:schemeClr val="tx1"/>
            </a:solidFill>
            <a:miter lim="800000"/>
            <a:headEnd/>
            <a:tailEnd/>
          </a:ln>
        </p:spPr>
      </p:cxnSp>
      <p:cxnSp>
        <p:nvCxnSpPr>
          <p:cNvPr id="94" name="直接连接符 93"/>
          <p:cNvCxnSpPr>
            <a:cxnSpLocks noChangeShapeType="1"/>
          </p:cNvCxnSpPr>
          <p:nvPr/>
        </p:nvCxnSpPr>
        <p:spPr bwMode="auto">
          <a:xfrm flipV="1">
            <a:off x="1116013" y="5662588"/>
            <a:ext cx="987425" cy="236538"/>
          </a:xfrm>
          <a:prstGeom prst="line">
            <a:avLst/>
          </a:prstGeom>
          <a:noFill/>
          <a:ln w="9525" algn="ctr">
            <a:solidFill>
              <a:schemeClr val="tx1"/>
            </a:solidFill>
            <a:miter lim="800000"/>
            <a:headEnd/>
            <a:tailEnd/>
          </a:ln>
        </p:spPr>
      </p:cxnSp>
      <p:cxnSp>
        <p:nvCxnSpPr>
          <p:cNvPr id="98" name="直接连接符 97"/>
          <p:cNvCxnSpPr>
            <a:cxnSpLocks noChangeShapeType="1"/>
            <a:stCxn id="123942" idx="6"/>
            <a:endCxn id="123940" idx="3"/>
          </p:cNvCxnSpPr>
          <p:nvPr/>
        </p:nvCxnSpPr>
        <p:spPr bwMode="auto">
          <a:xfrm flipV="1">
            <a:off x="2124075" y="5208563"/>
            <a:ext cx="884238" cy="452438"/>
          </a:xfrm>
          <a:prstGeom prst="line">
            <a:avLst/>
          </a:prstGeom>
          <a:noFill/>
          <a:ln w="9525" algn="ctr">
            <a:solidFill>
              <a:schemeClr val="tx1"/>
            </a:solidFill>
            <a:miter lim="800000"/>
            <a:headEnd/>
            <a:tailEnd/>
          </a:ln>
        </p:spPr>
      </p:cxnSp>
      <p:cxnSp>
        <p:nvCxnSpPr>
          <p:cNvPr id="100" name="直接连接符 99"/>
          <p:cNvCxnSpPr>
            <a:cxnSpLocks noChangeShapeType="1"/>
            <a:stCxn id="123940" idx="7"/>
            <a:endCxn id="123939" idx="7"/>
          </p:cNvCxnSpPr>
          <p:nvPr/>
        </p:nvCxnSpPr>
        <p:spPr bwMode="auto">
          <a:xfrm rot="5400000" flipH="1" flipV="1">
            <a:off x="3112294" y="4099694"/>
            <a:ext cx="1006475" cy="1008063"/>
          </a:xfrm>
          <a:prstGeom prst="line">
            <a:avLst/>
          </a:prstGeom>
          <a:noFill/>
          <a:ln w="9525" algn="ctr">
            <a:solidFill>
              <a:schemeClr val="tx1"/>
            </a:solidFill>
            <a:miter lim="800000"/>
            <a:headEnd/>
            <a:tailEnd/>
          </a:ln>
        </p:spPr>
      </p:cxnSp>
      <p:cxnSp>
        <p:nvCxnSpPr>
          <p:cNvPr id="102" name="直接连接符 101"/>
          <p:cNvCxnSpPr>
            <a:cxnSpLocks noChangeShapeType="1"/>
            <a:stCxn id="123939" idx="7"/>
            <a:endCxn id="123938" idx="3"/>
          </p:cNvCxnSpPr>
          <p:nvPr/>
        </p:nvCxnSpPr>
        <p:spPr bwMode="auto">
          <a:xfrm rot="5400000" flipH="1" flipV="1">
            <a:off x="3866357" y="2942407"/>
            <a:ext cx="1411287" cy="904875"/>
          </a:xfrm>
          <a:prstGeom prst="line">
            <a:avLst/>
          </a:prstGeom>
          <a:noFill/>
          <a:ln w="9525" algn="ctr">
            <a:solidFill>
              <a:schemeClr val="tx1"/>
            </a:solidFill>
            <a:miter lim="800000"/>
            <a:headEnd/>
            <a:tailEnd/>
          </a:ln>
        </p:spPr>
      </p:cxnSp>
      <p:sp>
        <p:nvSpPr>
          <p:cNvPr id="142342" name="标题 1"/>
          <p:cNvSpPr>
            <a:spLocks noGrp="1"/>
          </p:cNvSpPr>
          <p:nvPr>
            <p:ph type="title"/>
          </p:nvPr>
        </p:nvSpPr>
        <p:spPr>
          <a:xfrm>
            <a:off x="560306" y="117451"/>
            <a:ext cx="8229600" cy="503237"/>
          </a:xfrm>
        </p:spPr>
        <p:txBody>
          <a:bodyPr/>
          <a:lstStyle/>
          <a:p>
            <a:r>
              <a:rPr lang="zh-CN" altLang="en-US" dirty="0" smtClean="0"/>
              <a:t>洛伦兹曲线图表</a:t>
            </a:r>
          </a:p>
        </p:txBody>
      </p:sp>
      <p:cxnSp>
        <p:nvCxnSpPr>
          <p:cNvPr id="142343" name="直接箭头连接符 6"/>
          <p:cNvCxnSpPr>
            <a:cxnSpLocks noChangeShapeType="1"/>
          </p:cNvCxnSpPr>
          <p:nvPr/>
        </p:nvCxnSpPr>
        <p:spPr bwMode="auto">
          <a:xfrm>
            <a:off x="1042988" y="5948338"/>
            <a:ext cx="5689600" cy="1588"/>
          </a:xfrm>
          <a:prstGeom prst="straightConnector1">
            <a:avLst/>
          </a:prstGeom>
          <a:noFill/>
          <a:ln w="9525" algn="ctr">
            <a:solidFill>
              <a:schemeClr val="tx1"/>
            </a:solidFill>
            <a:miter lim="800000"/>
            <a:headEnd/>
            <a:tailEnd type="arrow" w="med" len="med"/>
          </a:ln>
        </p:spPr>
      </p:cxnSp>
      <p:cxnSp>
        <p:nvCxnSpPr>
          <p:cNvPr id="142344" name="直接箭头连接符 7"/>
          <p:cNvCxnSpPr>
            <a:cxnSpLocks noChangeShapeType="1"/>
          </p:cNvCxnSpPr>
          <p:nvPr/>
        </p:nvCxnSpPr>
        <p:spPr bwMode="auto">
          <a:xfrm rot="5400000" flipH="1" flipV="1">
            <a:off x="-1619250" y="3289276"/>
            <a:ext cx="5338763" cy="1587"/>
          </a:xfrm>
          <a:prstGeom prst="straightConnector1">
            <a:avLst/>
          </a:prstGeom>
          <a:noFill/>
          <a:ln w="9525" algn="ctr">
            <a:solidFill>
              <a:schemeClr val="tx1"/>
            </a:solidFill>
            <a:miter lim="800000"/>
            <a:headEnd/>
            <a:tailEnd type="arrow" w="med" len="med"/>
          </a:ln>
        </p:spPr>
      </p:cxnSp>
      <p:cxnSp>
        <p:nvCxnSpPr>
          <p:cNvPr id="142345" name="直接连接符 11"/>
          <p:cNvCxnSpPr>
            <a:cxnSpLocks noChangeShapeType="1"/>
          </p:cNvCxnSpPr>
          <p:nvPr/>
        </p:nvCxnSpPr>
        <p:spPr bwMode="auto">
          <a:xfrm>
            <a:off x="1042988" y="908026"/>
            <a:ext cx="5041900" cy="0"/>
          </a:xfrm>
          <a:prstGeom prst="line">
            <a:avLst/>
          </a:prstGeom>
          <a:noFill/>
          <a:ln w="9525" algn="ctr">
            <a:solidFill>
              <a:schemeClr val="tx1"/>
            </a:solidFill>
            <a:miter lim="800000"/>
            <a:headEnd/>
            <a:tailEnd/>
          </a:ln>
        </p:spPr>
      </p:cxnSp>
      <p:cxnSp>
        <p:nvCxnSpPr>
          <p:cNvPr id="142346" name="直接连接符 13"/>
          <p:cNvCxnSpPr>
            <a:cxnSpLocks noChangeShapeType="1"/>
          </p:cNvCxnSpPr>
          <p:nvPr/>
        </p:nvCxnSpPr>
        <p:spPr bwMode="auto">
          <a:xfrm rot="5400000">
            <a:off x="3564732" y="3428182"/>
            <a:ext cx="5040312" cy="0"/>
          </a:xfrm>
          <a:prstGeom prst="line">
            <a:avLst/>
          </a:prstGeom>
          <a:noFill/>
          <a:ln w="9525" algn="ctr">
            <a:solidFill>
              <a:schemeClr val="tx1"/>
            </a:solidFill>
            <a:miter lim="800000"/>
            <a:headEnd/>
            <a:tailEnd/>
          </a:ln>
        </p:spPr>
      </p:cxnSp>
      <p:cxnSp>
        <p:nvCxnSpPr>
          <p:cNvPr id="142347" name="直接连接符 15"/>
          <p:cNvCxnSpPr>
            <a:cxnSpLocks noChangeShapeType="1"/>
          </p:cNvCxnSpPr>
          <p:nvPr/>
        </p:nvCxnSpPr>
        <p:spPr bwMode="auto">
          <a:xfrm rot="5400000" flipH="1" flipV="1">
            <a:off x="1043782" y="907232"/>
            <a:ext cx="5040312" cy="5041900"/>
          </a:xfrm>
          <a:prstGeom prst="line">
            <a:avLst/>
          </a:prstGeom>
          <a:noFill/>
          <a:ln w="9525" algn="ctr">
            <a:solidFill>
              <a:schemeClr val="tx1"/>
            </a:solidFill>
            <a:miter lim="800000"/>
            <a:headEnd/>
            <a:tailEnd/>
          </a:ln>
        </p:spPr>
      </p:cxnSp>
      <p:cxnSp>
        <p:nvCxnSpPr>
          <p:cNvPr id="142348" name="直接连接符 18"/>
          <p:cNvCxnSpPr>
            <a:cxnSpLocks noChangeShapeType="1"/>
          </p:cNvCxnSpPr>
          <p:nvPr/>
        </p:nvCxnSpPr>
        <p:spPr bwMode="auto">
          <a:xfrm>
            <a:off x="1042988" y="5948338"/>
            <a:ext cx="1008062" cy="0"/>
          </a:xfrm>
          <a:prstGeom prst="line">
            <a:avLst/>
          </a:prstGeom>
          <a:noFill/>
          <a:ln w="9525" algn="ctr">
            <a:solidFill>
              <a:schemeClr val="tx1"/>
            </a:solidFill>
            <a:miter lim="800000"/>
            <a:headEnd/>
            <a:tailEnd/>
          </a:ln>
        </p:spPr>
      </p:cxnSp>
      <p:cxnSp>
        <p:nvCxnSpPr>
          <p:cNvPr id="123913" name="直接连接符 23"/>
          <p:cNvCxnSpPr>
            <a:cxnSpLocks noChangeShapeType="1"/>
          </p:cNvCxnSpPr>
          <p:nvPr/>
        </p:nvCxnSpPr>
        <p:spPr bwMode="auto">
          <a:xfrm rot="5400000">
            <a:off x="1907381" y="5804670"/>
            <a:ext cx="287337" cy="0"/>
          </a:xfrm>
          <a:prstGeom prst="line">
            <a:avLst/>
          </a:prstGeom>
          <a:noFill/>
          <a:ln w="9525" algn="ctr">
            <a:solidFill>
              <a:schemeClr val="tx1"/>
            </a:solidFill>
            <a:miter lim="800000"/>
            <a:headEnd/>
            <a:tailEnd/>
          </a:ln>
        </p:spPr>
      </p:cxnSp>
      <p:cxnSp>
        <p:nvCxnSpPr>
          <p:cNvPr id="142350" name="直接连接符 25"/>
          <p:cNvCxnSpPr>
            <a:cxnSpLocks noChangeShapeType="1"/>
          </p:cNvCxnSpPr>
          <p:nvPr/>
        </p:nvCxnSpPr>
        <p:spPr bwMode="auto">
          <a:xfrm>
            <a:off x="2051050" y="5948338"/>
            <a:ext cx="1008063" cy="0"/>
          </a:xfrm>
          <a:prstGeom prst="line">
            <a:avLst/>
          </a:prstGeom>
          <a:noFill/>
          <a:ln w="9525" algn="ctr">
            <a:solidFill>
              <a:schemeClr val="tx1"/>
            </a:solidFill>
            <a:miter lim="800000"/>
            <a:headEnd/>
            <a:tailEnd/>
          </a:ln>
        </p:spPr>
      </p:cxnSp>
      <p:cxnSp>
        <p:nvCxnSpPr>
          <p:cNvPr id="123915" name="直接连接符 26"/>
          <p:cNvCxnSpPr>
            <a:cxnSpLocks noChangeShapeType="1"/>
          </p:cNvCxnSpPr>
          <p:nvPr/>
        </p:nvCxnSpPr>
        <p:spPr bwMode="auto">
          <a:xfrm rot="5400000">
            <a:off x="2663032" y="5552257"/>
            <a:ext cx="792162" cy="0"/>
          </a:xfrm>
          <a:prstGeom prst="line">
            <a:avLst/>
          </a:prstGeom>
          <a:noFill/>
          <a:ln w="9525" algn="ctr">
            <a:solidFill>
              <a:schemeClr val="tx1"/>
            </a:solidFill>
            <a:miter lim="800000"/>
            <a:headEnd/>
            <a:tailEnd/>
          </a:ln>
        </p:spPr>
      </p:cxnSp>
      <p:cxnSp>
        <p:nvCxnSpPr>
          <p:cNvPr id="142352" name="直接连接符 29"/>
          <p:cNvCxnSpPr>
            <a:cxnSpLocks noChangeShapeType="1"/>
          </p:cNvCxnSpPr>
          <p:nvPr/>
        </p:nvCxnSpPr>
        <p:spPr bwMode="auto">
          <a:xfrm>
            <a:off x="3059113" y="5948338"/>
            <a:ext cx="1008062" cy="0"/>
          </a:xfrm>
          <a:prstGeom prst="line">
            <a:avLst/>
          </a:prstGeom>
          <a:noFill/>
          <a:ln w="9525" algn="ctr">
            <a:solidFill>
              <a:schemeClr val="tx1"/>
            </a:solidFill>
            <a:miter lim="800000"/>
            <a:headEnd/>
            <a:tailEnd/>
          </a:ln>
        </p:spPr>
      </p:cxnSp>
      <p:cxnSp>
        <p:nvCxnSpPr>
          <p:cNvPr id="123917" name="直接连接符 30"/>
          <p:cNvCxnSpPr>
            <a:cxnSpLocks noChangeShapeType="1"/>
          </p:cNvCxnSpPr>
          <p:nvPr/>
        </p:nvCxnSpPr>
        <p:spPr bwMode="auto">
          <a:xfrm rot="5400000">
            <a:off x="3131344" y="5012507"/>
            <a:ext cx="1871662" cy="0"/>
          </a:xfrm>
          <a:prstGeom prst="line">
            <a:avLst/>
          </a:prstGeom>
          <a:noFill/>
          <a:ln w="9525" algn="ctr">
            <a:solidFill>
              <a:schemeClr val="tx1"/>
            </a:solidFill>
            <a:miter lim="800000"/>
            <a:headEnd/>
            <a:tailEnd/>
          </a:ln>
        </p:spPr>
      </p:cxnSp>
      <p:cxnSp>
        <p:nvCxnSpPr>
          <p:cNvPr id="142354" name="直接连接符 31"/>
          <p:cNvCxnSpPr>
            <a:cxnSpLocks noChangeShapeType="1"/>
          </p:cNvCxnSpPr>
          <p:nvPr/>
        </p:nvCxnSpPr>
        <p:spPr bwMode="auto">
          <a:xfrm>
            <a:off x="4067175" y="5948338"/>
            <a:ext cx="1009650" cy="0"/>
          </a:xfrm>
          <a:prstGeom prst="line">
            <a:avLst/>
          </a:prstGeom>
          <a:noFill/>
          <a:ln w="9525" algn="ctr">
            <a:solidFill>
              <a:schemeClr val="tx1"/>
            </a:solidFill>
            <a:miter lim="800000"/>
            <a:headEnd/>
            <a:tailEnd/>
          </a:ln>
        </p:spPr>
      </p:cxnSp>
      <p:cxnSp>
        <p:nvCxnSpPr>
          <p:cNvPr id="123919" name="直接连接符 32"/>
          <p:cNvCxnSpPr>
            <a:cxnSpLocks noChangeShapeType="1"/>
          </p:cNvCxnSpPr>
          <p:nvPr/>
        </p:nvCxnSpPr>
        <p:spPr bwMode="auto">
          <a:xfrm rot="5400000">
            <a:off x="3384550" y="4256063"/>
            <a:ext cx="3384550" cy="0"/>
          </a:xfrm>
          <a:prstGeom prst="line">
            <a:avLst/>
          </a:prstGeom>
          <a:noFill/>
          <a:ln w="9525" algn="ctr">
            <a:solidFill>
              <a:schemeClr val="tx1"/>
            </a:solidFill>
            <a:miter lim="800000"/>
            <a:headEnd/>
            <a:tailEnd/>
          </a:ln>
        </p:spPr>
      </p:cxnSp>
      <p:cxnSp>
        <p:nvCxnSpPr>
          <p:cNvPr id="142356" name="直接连接符 33"/>
          <p:cNvCxnSpPr>
            <a:cxnSpLocks noChangeShapeType="1"/>
          </p:cNvCxnSpPr>
          <p:nvPr/>
        </p:nvCxnSpPr>
        <p:spPr bwMode="auto">
          <a:xfrm>
            <a:off x="5076825" y="5948338"/>
            <a:ext cx="1008063" cy="0"/>
          </a:xfrm>
          <a:prstGeom prst="line">
            <a:avLst/>
          </a:prstGeom>
          <a:noFill/>
          <a:ln w="9525" algn="ctr">
            <a:solidFill>
              <a:schemeClr val="tx1"/>
            </a:solidFill>
            <a:miter lim="800000"/>
            <a:headEnd/>
            <a:tailEnd/>
          </a:ln>
        </p:spPr>
      </p:cxnSp>
      <p:cxnSp>
        <p:nvCxnSpPr>
          <p:cNvPr id="142357" name="直接连接符 34"/>
          <p:cNvCxnSpPr>
            <a:cxnSpLocks noChangeShapeType="1"/>
          </p:cNvCxnSpPr>
          <p:nvPr/>
        </p:nvCxnSpPr>
        <p:spPr bwMode="auto">
          <a:xfrm rot="5400000">
            <a:off x="5796757" y="5660207"/>
            <a:ext cx="576262" cy="0"/>
          </a:xfrm>
          <a:prstGeom prst="line">
            <a:avLst/>
          </a:prstGeom>
          <a:noFill/>
          <a:ln w="9525" algn="ctr">
            <a:solidFill>
              <a:schemeClr val="tx1"/>
            </a:solidFill>
            <a:miter lim="800000"/>
            <a:headEnd/>
            <a:tailEnd/>
          </a:ln>
        </p:spPr>
      </p:cxnSp>
      <p:cxnSp>
        <p:nvCxnSpPr>
          <p:cNvPr id="142358" name="直接连接符 38"/>
          <p:cNvCxnSpPr>
            <a:cxnSpLocks noChangeShapeType="1"/>
          </p:cNvCxnSpPr>
          <p:nvPr/>
        </p:nvCxnSpPr>
        <p:spPr bwMode="auto">
          <a:xfrm>
            <a:off x="1042988" y="4940276"/>
            <a:ext cx="144462" cy="0"/>
          </a:xfrm>
          <a:prstGeom prst="line">
            <a:avLst/>
          </a:prstGeom>
          <a:noFill/>
          <a:ln w="9525" algn="ctr">
            <a:solidFill>
              <a:schemeClr val="tx1"/>
            </a:solidFill>
            <a:miter lim="800000"/>
            <a:headEnd/>
            <a:tailEnd/>
          </a:ln>
        </p:spPr>
      </p:cxnSp>
      <p:cxnSp>
        <p:nvCxnSpPr>
          <p:cNvPr id="142359" name="直接连接符 40"/>
          <p:cNvCxnSpPr>
            <a:cxnSpLocks noChangeShapeType="1"/>
          </p:cNvCxnSpPr>
          <p:nvPr/>
        </p:nvCxnSpPr>
        <p:spPr bwMode="auto">
          <a:xfrm>
            <a:off x="1042988" y="3932213"/>
            <a:ext cx="144462" cy="0"/>
          </a:xfrm>
          <a:prstGeom prst="line">
            <a:avLst/>
          </a:prstGeom>
          <a:noFill/>
          <a:ln w="9525" algn="ctr">
            <a:solidFill>
              <a:schemeClr val="tx1"/>
            </a:solidFill>
            <a:miter lim="800000"/>
            <a:headEnd/>
            <a:tailEnd/>
          </a:ln>
        </p:spPr>
      </p:cxnSp>
      <p:cxnSp>
        <p:nvCxnSpPr>
          <p:cNvPr id="142360" name="直接连接符 42"/>
          <p:cNvCxnSpPr>
            <a:cxnSpLocks noChangeShapeType="1"/>
          </p:cNvCxnSpPr>
          <p:nvPr/>
        </p:nvCxnSpPr>
        <p:spPr bwMode="auto">
          <a:xfrm>
            <a:off x="1042988" y="2924151"/>
            <a:ext cx="144462" cy="0"/>
          </a:xfrm>
          <a:prstGeom prst="line">
            <a:avLst/>
          </a:prstGeom>
          <a:noFill/>
          <a:ln w="9525" algn="ctr">
            <a:solidFill>
              <a:schemeClr val="tx1"/>
            </a:solidFill>
            <a:miter lim="800000"/>
            <a:headEnd/>
            <a:tailEnd/>
          </a:ln>
        </p:spPr>
      </p:cxnSp>
      <p:cxnSp>
        <p:nvCxnSpPr>
          <p:cNvPr id="142361" name="直接连接符 44"/>
          <p:cNvCxnSpPr>
            <a:cxnSpLocks noChangeShapeType="1"/>
          </p:cNvCxnSpPr>
          <p:nvPr/>
        </p:nvCxnSpPr>
        <p:spPr bwMode="auto">
          <a:xfrm>
            <a:off x="1042988" y="1916088"/>
            <a:ext cx="144462" cy="0"/>
          </a:xfrm>
          <a:prstGeom prst="line">
            <a:avLst/>
          </a:prstGeom>
          <a:noFill/>
          <a:ln w="9525" algn="ctr">
            <a:solidFill>
              <a:schemeClr val="tx1"/>
            </a:solidFill>
            <a:miter lim="800000"/>
            <a:headEnd/>
            <a:tailEnd/>
          </a:ln>
        </p:spPr>
      </p:cxnSp>
      <p:cxnSp>
        <p:nvCxnSpPr>
          <p:cNvPr id="142362" name="直接连接符 46"/>
          <p:cNvCxnSpPr>
            <a:cxnSpLocks noChangeShapeType="1"/>
          </p:cNvCxnSpPr>
          <p:nvPr/>
        </p:nvCxnSpPr>
        <p:spPr bwMode="auto">
          <a:xfrm>
            <a:off x="1042988" y="908026"/>
            <a:ext cx="576262" cy="0"/>
          </a:xfrm>
          <a:prstGeom prst="line">
            <a:avLst/>
          </a:prstGeom>
          <a:noFill/>
          <a:ln w="9525" algn="ctr">
            <a:solidFill>
              <a:schemeClr val="tx1"/>
            </a:solidFill>
            <a:miter lim="800000"/>
            <a:headEnd/>
            <a:tailEnd/>
          </a:ln>
        </p:spPr>
      </p:cxnSp>
      <p:sp>
        <p:nvSpPr>
          <p:cNvPr id="123937" name="任意多边形 94"/>
          <p:cNvSpPr>
            <a:spLocks/>
          </p:cNvSpPr>
          <p:nvPr/>
        </p:nvSpPr>
        <p:spPr bwMode="auto">
          <a:xfrm>
            <a:off x="1042988" y="909613"/>
            <a:ext cx="5041900" cy="5040313"/>
          </a:xfrm>
          <a:custGeom>
            <a:avLst/>
            <a:gdLst>
              <a:gd name="T0" fmla="*/ 0 w 5098370"/>
              <a:gd name="T1" fmla="*/ 5040560 h 5133635"/>
              <a:gd name="T2" fmla="*/ 5040560 w 5098370"/>
              <a:gd name="T3" fmla="*/ 0 h 5133635"/>
              <a:gd name="T4" fmla="*/ 4046355 w 5098370"/>
              <a:gd name="T5" fmla="*/ 1703852 h 5133635"/>
              <a:gd name="T6" fmla="*/ 3052514 w 5098370"/>
              <a:gd name="T7" fmla="*/ 3194722 h 5133635"/>
              <a:gd name="T8" fmla="*/ 1944216 w 5098370"/>
              <a:gd name="T9" fmla="*/ 4320480 h 5133635"/>
              <a:gd name="T10" fmla="*/ 1064831 w 5098370"/>
              <a:gd name="T11" fmla="*/ 4756588 h 5133635"/>
              <a:gd name="T12" fmla="*/ 0 w 5098370"/>
              <a:gd name="T13" fmla="*/ 5040560 h 51336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98370" h="5133635">
                <a:moveTo>
                  <a:pt x="0" y="5133635"/>
                </a:moveTo>
                <a:lnTo>
                  <a:pt x="5098370" y="0"/>
                </a:lnTo>
                <a:lnTo>
                  <a:pt x="4092763" y="1735313"/>
                </a:lnTo>
                <a:lnTo>
                  <a:pt x="3087523" y="3253712"/>
                </a:lnTo>
                <a:lnTo>
                  <a:pt x="1966514" y="4400259"/>
                </a:lnTo>
                <a:lnTo>
                  <a:pt x="1077043" y="4844416"/>
                </a:lnTo>
                <a:lnTo>
                  <a:pt x="0" y="5133635"/>
                </a:lnTo>
                <a:close/>
              </a:path>
            </a:pathLst>
          </a:custGeom>
          <a:solidFill>
            <a:schemeClr val="accent1"/>
          </a:solidFill>
          <a:ln w="9525" cap="flat" cmpd="sng" algn="ctr">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123938" name="椭圆 95"/>
          <p:cNvSpPr>
            <a:spLocks noChangeArrowheads="1"/>
          </p:cNvSpPr>
          <p:nvPr/>
        </p:nvSpPr>
        <p:spPr bwMode="auto">
          <a:xfrm>
            <a:off x="5003800" y="2565376"/>
            <a:ext cx="144463" cy="144462"/>
          </a:xfrm>
          <a:prstGeom prst="ellipse">
            <a:avLst/>
          </a:prstGeom>
          <a:solidFill>
            <a:srgbClr val="FF0000"/>
          </a:solidFill>
          <a:ln w="9525" algn="ctr">
            <a:solidFill>
              <a:schemeClr val="tx1"/>
            </a:solidFill>
            <a:miter lim="800000"/>
            <a:headEnd/>
            <a:tailEnd/>
          </a:ln>
        </p:spPr>
        <p:txBody>
          <a:bodyPr wrap="none"/>
          <a:lstStyle/>
          <a:p>
            <a:pPr eaLnBrk="0" fontAlgn="base" hangingPunct="0">
              <a:spcBef>
                <a:spcPct val="0"/>
              </a:spcBef>
              <a:spcAft>
                <a:spcPct val="0"/>
              </a:spcAft>
            </a:pPr>
            <a:endParaRPr lang="zh-CN" altLang="en-US">
              <a:solidFill>
                <a:prstClr val="black"/>
              </a:solidFill>
              <a:latin typeface="Arial" charset="0"/>
            </a:endParaRPr>
          </a:p>
        </p:txBody>
      </p:sp>
      <p:sp>
        <p:nvSpPr>
          <p:cNvPr id="123939" name="椭圆 97"/>
          <p:cNvSpPr>
            <a:spLocks noChangeArrowheads="1"/>
          </p:cNvSpPr>
          <p:nvPr/>
        </p:nvSpPr>
        <p:spPr bwMode="auto">
          <a:xfrm>
            <a:off x="3995738" y="4078263"/>
            <a:ext cx="144462" cy="142875"/>
          </a:xfrm>
          <a:prstGeom prst="ellipse">
            <a:avLst/>
          </a:prstGeom>
          <a:solidFill>
            <a:srgbClr val="FF0000"/>
          </a:solidFill>
          <a:ln w="9525" algn="ctr">
            <a:solidFill>
              <a:schemeClr val="tx1"/>
            </a:solidFill>
            <a:miter lim="800000"/>
            <a:headEnd/>
            <a:tailEnd/>
          </a:ln>
        </p:spPr>
        <p:txBody>
          <a:bodyPr wrap="none"/>
          <a:lstStyle/>
          <a:p>
            <a:pPr eaLnBrk="0" fontAlgn="base" hangingPunct="0">
              <a:spcBef>
                <a:spcPct val="0"/>
              </a:spcBef>
              <a:spcAft>
                <a:spcPct val="0"/>
              </a:spcAft>
            </a:pPr>
            <a:endParaRPr lang="zh-CN" altLang="en-US">
              <a:solidFill>
                <a:prstClr val="black"/>
              </a:solidFill>
              <a:latin typeface="Arial" charset="0"/>
            </a:endParaRPr>
          </a:p>
        </p:txBody>
      </p:sp>
      <p:sp>
        <p:nvSpPr>
          <p:cNvPr id="123940" name="椭圆 98"/>
          <p:cNvSpPr>
            <a:spLocks noChangeArrowheads="1"/>
          </p:cNvSpPr>
          <p:nvPr/>
        </p:nvSpPr>
        <p:spPr bwMode="auto">
          <a:xfrm>
            <a:off x="2987675" y="5084738"/>
            <a:ext cx="144463" cy="144463"/>
          </a:xfrm>
          <a:prstGeom prst="ellipse">
            <a:avLst/>
          </a:prstGeom>
          <a:solidFill>
            <a:srgbClr val="FF0000"/>
          </a:solidFill>
          <a:ln w="9525" algn="ctr">
            <a:solidFill>
              <a:schemeClr val="tx1"/>
            </a:solidFill>
            <a:miter lim="800000"/>
            <a:headEnd/>
            <a:tailEnd/>
          </a:ln>
        </p:spPr>
        <p:txBody>
          <a:bodyPr wrap="none"/>
          <a:lstStyle/>
          <a:p>
            <a:pPr eaLnBrk="0" fontAlgn="base" hangingPunct="0">
              <a:spcBef>
                <a:spcPct val="0"/>
              </a:spcBef>
              <a:spcAft>
                <a:spcPct val="0"/>
              </a:spcAft>
            </a:pPr>
            <a:endParaRPr lang="zh-CN" altLang="en-US">
              <a:solidFill>
                <a:prstClr val="black"/>
              </a:solidFill>
              <a:latin typeface="Arial" charset="0"/>
            </a:endParaRPr>
          </a:p>
        </p:txBody>
      </p:sp>
      <p:sp>
        <p:nvSpPr>
          <p:cNvPr id="123941" name="椭圆 99"/>
          <p:cNvSpPr>
            <a:spLocks noChangeArrowheads="1"/>
          </p:cNvSpPr>
          <p:nvPr/>
        </p:nvSpPr>
        <p:spPr bwMode="auto">
          <a:xfrm>
            <a:off x="6011863" y="836588"/>
            <a:ext cx="144462" cy="144463"/>
          </a:xfrm>
          <a:prstGeom prst="ellipse">
            <a:avLst/>
          </a:prstGeom>
          <a:solidFill>
            <a:srgbClr val="FF0000"/>
          </a:solidFill>
          <a:ln w="9525" algn="ctr">
            <a:solidFill>
              <a:schemeClr val="tx1"/>
            </a:solidFill>
            <a:miter lim="800000"/>
            <a:headEnd/>
            <a:tailEnd/>
          </a:ln>
        </p:spPr>
        <p:txBody>
          <a:bodyPr wrap="none"/>
          <a:lstStyle/>
          <a:p>
            <a:pPr eaLnBrk="0" fontAlgn="base" hangingPunct="0">
              <a:spcBef>
                <a:spcPct val="0"/>
              </a:spcBef>
              <a:spcAft>
                <a:spcPct val="0"/>
              </a:spcAft>
            </a:pPr>
            <a:endParaRPr lang="zh-CN" altLang="en-US">
              <a:solidFill>
                <a:prstClr val="black"/>
              </a:solidFill>
              <a:latin typeface="Arial" charset="0"/>
            </a:endParaRPr>
          </a:p>
        </p:txBody>
      </p:sp>
      <p:sp>
        <p:nvSpPr>
          <p:cNvPr id="123942" name="椭圆 100"/>
          <p:cNvSpPr>
            <a:spLocks noChangeArrowheads="1"/>
          </p:cNvSpPr>
          <p:nvPr/>
        </p:nvSpPr>
        <p:spPr bwMode="auto">
          <a:xfrm>
            <a:off x="1979613" y="5589563"/>
            <a:ext cx="144462" cy="142875"/>
          </a:xfrm>
          <a:prstGeom prst="ellipse">
            <a:avLst/>
          </a:prstGeom>
          <a:solidFill>
            <a:srgbClr val="FF0000"/>
          </a:solidFill>
          <a:ln w="9525" algn="ctr">
            <a:solidFill>
              <a:schemeClr val="tx1"/>
            </a:solidFill>
            <a:miter lim="800000"/>
            <a:headEnd/>
            <a:tailEnd/>
          </a:ln>
        </p:spPr>
        <p:txBody>
          <a:bodyPr wrap="none"/>
          <a:lstStyle/>
          <a:p>
            <a:pPr eaLnBrk="0" fontAlgn="base" hangingPunct="0">
              <a:spcBef>
                <a:spcPct val="0"/>
              </a:spcBef>
              <a:spcAft>
                <a:spcPct val="0"/>
              </a:spcAft>
            </a:pPr>
            <a:endParaRPr lang="zh-CN" altLang="en-US">
              <a:solidFill>
                <a:prstClr val="black"/>
              </a:solidFill>
              <a:latin typeface="Arial" charset="0"/>
            </a:endParaRPr>
          </a:p>
        </p:txBody>
      </p:sp>
      <p:sp>
        <p:nvSpPr>
          <p:cNvPr id="123943" name="椭圆 101"/>
          <p:cNvSpPr>
            <a:spLocks noChangeArrowheads="1"/>
          </p:cNvSpPr>
          <p:nvPr/>
        </p:nvSpPr>
        <p:spPr bwMode="auto">
          <a:xfrm>
            <a:off x="971550" y="5876901"/>
            <a:ext cx="144463" cy="144462"/>
          </a:xfrm>
          <a:prstGeom prst="ellipse">
            <a:avLst/>
          </a:prstGeom>
          <a:solidFill>
            <a:srgbClr val="FF0000"/>
          </a:solidFill>
          <a:ln w="9525" algn="ctr">
            <a:solidFill>
              <a:schemeClr val="tx1"/>
            </a:solidFill>
            <a:miter lim="800000"/>
            <a:headEnd/>
            <a:tailEnd/>
          </a:ln>
        </p:spPr>
        <p:txBody>
          <a:bodyPr wrap="none"/>
          <a:lstStyle/>
          <a:p>
            <a:pPr eaLnBrk="0" fontAlgn="base" hangingPunct="0">
              <a:spcBef>
                <a:spcPct val="0"/>
              </a:spcBef>
              <a:spcAft>
                <a:spcPct val="0"/>
              </a:spcAft>
            </a:pPr>
            <a:endParaRPr lang="zh-CN" altLang="en-US">
              <a:solidFill>
                <a:prstClr val="black"/>
              </a:solidFill>
              <a:latin typeface="Arial" charset="0"/>
            </a:endParaRPr>
          </a:p>
        </p:txBody>
      </p:sp>
      <p:sp>
        <p:nvSpPr>
          <p:cNvPr id="142371" name="TextBox 40"/>
          <p:cNvSpPr txBox="1">
            <a:spLocks noChangeArrowheads="1"/>
          </p:cNvSpPr>
          <p:nvPr/>
        </p:nvSpPr>
        <p:spPr bwMode="auto">
          <a:xfrm>
            <a:off x="611188" y="5876901"/>
            <a:ext cx="365125" cy="369887"/>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a:solidFill>
                  <a:prstClr val="black"/>
                </a:solidFill>
                <a:latin typeface="Arial" charset="0"/>
              </a:rPr>
              <a:t>O</a:t>
            </a:r>
            <a:endParaRPr lang="zh-CN" altLang="en-US">
              <a:solidFill>
                <a:prstClr val="black"/>
              </a:solidFill>
              <a:latin typeface="Arial" charset="0"/>
            </a:endParaRPr>
          </a:p>
        </p:txBody>
      </p:sp>
      <p:sp>
        <p:nvSpPr>
          <p:cNvPr id="142372" name="TextBox 41"/>
          <p:cNvSpPr txBox="1">
            <a:spLocks noChangeArrowheads="1"/>
          </p:cNvSpPr>
          <p:nvPr/>
        </p:nvSpPr>
        <p:spPr bwMode="auto">
          <a:xfrm>
            <a:off x="1763713" y="5877272"/>
            <a:ext cx="647700" cy="368300"/>
          </a:xfrm>
          <a:prstGeom prst="rect">
            <a:avLst/>
          </a:prstGeom>
          <a:noFill/>
          <a:ln w="9525">
            <a:noFill/>
            <a:miter lim="800000"/>
            <a:headEnd/>
            <a:tailEnd/>
          </a:ln>
        </p:spPr>
        <p:txBody>
          <a:bodyPr>
            <a:spAutoFit/>
          </a:bodyPr>
          <a:lstStyle/>
          <a:p>
            <a:pPr fontAlgn="base">
              <a:spcBef>
                <a:spcPct val="0"/>
              </a:spcBef>
              <a:spcAft>
                <a:spcPct val="0"/>
              </a:spcAft>
            </a:pPr>
            <a:r>
              <a:rPr lang="en-US" altLang="zh-CN">
                <a:solidFill>
                  <a:prstClr val="black"/>
                </a:solidFill>
                <a:latin typeface="Arial" charset="0"/>
              </a:rPr>
              <a:t>20%</a:t>
            </a:r>
            <a:endParaRPr lang="zh-CN" altLang="en-US">
              <a:solidFill>
                <a:prstClr val="black"/>
              </a:solidFill>
              <a:latin typeface="Arial" charset="0"/>
            </a:endParaRPr>
          </a:p>
        </p:txBody>
      </p:sp>
      <p:sp>
        <p:nvSpPr>
          <p:cNvPr id="142373" name="TextBox 42"/>
          <p:cNvSpPr txBox="1">
            <a:spLocks noChangeArrowheads="1"/>
          </p:cNvSpPr>
          <p:nvPr/>
        </p:nvSpPr>
        <p:spPr bwMode="auto">
          <a:xfrm>
            <a:off x="2843213" y="5877272"/>
            <a:ext cx="649287" cy="368300"/>
          </a:xfrm>
          <a:prstGeom prst="rect">
            <a:avLst/>
          </a:prstGeom>
          <a:noFill/>
          <a:ln w="9525">
            <a:noFill/>
            <a:miter lim="800000"/>
            <a:headEnd/>
            <a:tailEnd/>
          </a:ln>
        </p:spPr>
        <p:txBody>
          <a:bodyPr>
            <a:spAutoFit/>
          </a:bodyPr>
          <a:lstStyle/>
          <a:p>
            <a:pPr fontAlgn="base">
              <a:spcBef>
                <a:spcPct val="0"/>
              </a:spcBef>
              <a:spcAft>
                <a:spcPct val="0"/>
              </a:spcAft>
            </a:pPr>
            <a:r>
              <a:rPr lang="en-US" altLang="zh-CN">
                <a:solidFill>
                  <a:prstClr val="black"/>
                </a:solidFill>
                <a:latin typeface="Arial" charset="0"/>
              </a:rPr>
              <a:t>40%</a:t>
            </a:r>
            <a:endParaRPr lang="zh-CN" altLang="en-US">
              <a:solidFill>
                <a:prstClr val="black"/>
              </a:solidFill>
              <a:latin typeface="Arial" charset="0"/>
            </a:endParaRPr>
          </a:p>
        </p:txBody>
      </p:sp>
      <p:sp>
        <p:nvSpPr>
          <p:cNvPr id="142374" name="TextBox 43"/>
          <p:cNvSpPr txBox="1">
            <a:spLocks noChangeArrowheads="1"/>
          </p:cNvSpPr>
          <p:nvPr/>
        </p:nvSpPr>
        <p:spPr bwMode="auto">
          <a:xfrm>
            <a:off x="3779838" y="5877272"/>
            <a:ext cx="647700" cy="368300"/>
          </a:xfrm>
          <a:prstGeom prst="rect">
            <a:avLst/>
          </a:prstGeom>
          <a:noFill/>
          <a:ln w="9525">
            <a:noFill/>
            <a:miter lim="800000"/>
            <a:headEnd/>
            <a:tailEnd/>
          </a:ln>
        </p:spPr>
        <p:txBody>
          <a:bodyPr>
            <a:spAutoFit/>
          </a:bodyPr>
          <a:lstStyle/>
          <a:p>
            <a:pPr fontAlgn="base">
              <a:spcBef>
                <a:spcPct val="0"/>
              </a:spcBef>
              <a:spcAft>
                <a:spcPct val="0"/>
              </a:spcAft>
            </a:pPr>
            <a:r>
              <a:rPr lang="en-US" altLang="zh-CN">
                <a:solidFill>
                  <a:prstClr val="black"/>
                </a:solidFill>
                <a:latin typeface="Arial" charset="0"/>
              </a:rPr>
              <a:t>60%</a:t>
            </a:r>
            <a:endParaRPr lang="zh-CN" altLang="en-US">
              <a:solidFill>
                <a:prstClr val="black"/>
              </a:solidFill>
              <a:latin typeface="Arial" charset="0"/>
            </a:endParaRPr>
          </a:p>
        </p:txBody>
      </p:sp>
      <p:sp>
        <p:nvSpPr>
          <p:cNvPr id="142375" name="TextBox 44"/>
          <p:cNvSpPr txBox="1">
            <a:spLocks noChangeArrowheads="1"/>
          </p:cNvSpPr>
          <p:nvPr/>
        </p:nvSpPr>
        <p:spPr bwMode="auto">
          <a:xfrm>
            <a:off x="4787900" y="5877272"/>
            <a:ext cx="647700" cy="368300"/>
          </a:xfrm>
          <a:prstGeom prst="rect">
            <a:avLst/>
          </a:prstGeom>
          <a:noFill/>
          <a:ln w="9525">
            <a:noFill/>
            <a:miter lim="800000"/>
            <a:headEnd/>
            <a:tailEnd/>
          </a:ln>
        </p:spPr>
        <p:txBody>
          <a:bodyPr>
            <a:spAutoFit/>
          </a:bodyPr>
          <a:lstStyle/>
          <a:p>
            <a:pPr fontAlgn="base">
              <a:spcBef>
                <a:spcPct val="0"/>
              </a:spcBef>
              <a:spcAft>
                <a:spcPct val="0"/>
              </a:spcAft>
            </a:pPr>
            <a:r>
              <a:rPr lang="en-US" altLang="zh-CN">
                <a:solidFill>
                  <a:prstClr val="black"/>
                </a:solidFill>
                <a:latin typeface="Arial" charset="0"/>
              </a:rPr>
              <a:t>80%</a:t>
            </a:r>
            <a:endParaRPr lang="zh-CN" altLang="en-US">
              <a:solidFill>
                <a:prstClr val="black"/>
              </a:solidFill>
              <a:latin typeface="Arial" charset="0"/>
            </a:endParaRPr>
          </a:p>
        </p:txBody>
      </p:sp>
      <p:sp>
        <p:nvSpPr>
          <p:cNvPr id="142376" name="TextBox 45"/>
          <p:cNvSpPr txBox="1">
            <a:spLocks noChangeArrowheads="1"/>
          </p:cNvSpPr>
          <p:nvPr/>
        </p:nvSpPr>
        <p:spPr bwMode="auto">
          <a:xfrm>
            <a:off x="5795963" y="5877272"/>
            <a:ext cx="792162" cy="368300"/>
          </a:xfrm>
          <a:prstGeom prst="rect">
            <a:avLst/>
          </a:prstGeom>
          <a:noFill/>
          <a:ln w="9525">
            <a:noFill/>
            <a:miter lim="800000"/>
            <a:headEnd/>
            <a:tailEnd/>
          </a:ln>
        </p:spPr>
        <p:txBody>
          <a:bodyPr>
            <a:spAutoFit/>
          </a:bodyPr>
          <a:lstStyle/>
          <a:p>
            <a:pPr fontAlgn="base">
              <a:spcBef>
                <a:spcPct val="0"/>
              </a:spcBef>
              <a:spcAft>
                <a:spcPct val="0"/>
              </a:spcAft>
            </a:pPr>
            <a:r>
              <a:rPr lang="en-US" altLang="zh-CN">
                <a:solidFill>
                  <a:prstClr val="black"/>
                </a:solidFill>
                <a:latin typeface="Arial" charset="0"/>
              </a:rPr>
              <a:t>100%</a:t>
            </a:r>
            <a:endParaRPr lang="zh-CN" altLang="en-US">
              <a:solidFill>
                <a:prstClr val="black"/>
              </a:solidFill>
              <a:latin typeface="Arial" charset="0"/>
            </a:endParaRPr>
          </a:p>
        </p:txBody>
      </p:sp>
      <p:sp>
        <p:nvSpPr>
          <p:cNvPr id="142377" name="TextBox 46"/>
          <p:cNvSpPr txBox="1">
            <a:spLocks noChangeArrowheads="1"/>
          </p:cNvSpPr>
          <p:nvPr/>
        </p:nvSpPr>
        <p:spPr bwMode="auto">
          <a:xfrm>
            <a:off x="395288" y="4725963"/>
            <a:ext cx="647700" cy="368300"/>
          </a:xfrm>
          <a:prstGeom prst="rect">
            <a:avLst/>
          </a:prstGeom>
          <a:noFill/>
          <a:ln w="9525">
            <a:noFill/>
            <a:miter lim="800000"/>
            <a:headEnd/>
            <a:tailEnd/>
          </a:ln>
        </p:spPr>
        <p:txBody>
          <a:bodyPr>
            <a:spAutoFit/>
          </a:bodyPr>
          <a:lstStyle/>
          <a:p>
            <a:pPr fontAlgn="base">
              <a:spcBef>
                <a:spcPct val="0"/>
              </a:spcBef>
              <a:spcAft>
                <a:spcPct val="0"/>
              </a:spcAft>
            </a:pPr>
            <a:r>
              <a:rPr lang="en-US" altLang="zh-CN">
                <a:solidFill>
                  <a:prstClr val="black"/>
                </a:solidFill>
                <a:latin typeface="Arial" charset="0"/>
              </a:rPr>
              <a:t>20%</a:t>
            </a:r>
            <a:endParaRPr lang="zh-CN" altLang="en-US">
              <a:solidFill>
                <a:prstClr val="black"/>
              </a:solidFill>
              <a:latin typeface="Arial" charset="0"/>
            </a:endParaRPr>
          </a:p>
        </p:txBody>
      </p:sp>
      <p:sp>
        <p:nvSpPr>
          <p:cNvPr id="142378" name="TextBox 47"/>
          <p:cNvSpPr txBox="1">
            <a:spLocks noChangeArrowheads="1"/>
          </p:cNvSpPr>
          <p:nvPr/>
        </p:nvSpPr>
        <p:spPr bwMode="auto">
          <a:xfrm>
            <a:off x="395288" y="3717901"/>
            <a:ext cx="647700" cy="368300"/>
          </a:xfrm>
          <a:prstGeom prst="rect">
            <a:avLst/>
          </a:prstGeom>
          <a:noFill/>
          <a:ln w="9525">
            <a:noFill/>
            <a:miter lim="800000"/>
            <a:headEnd/>
            <a:tailEnd/>
          </a:ln>
        </p:spPr>
        <p:txBody>
          <a:bodyPr>
            <a:spAutoFit/>
          </a:bodyPr>
          <a:lstStyle/>
          <a:p>
            <a:pPr fontAlgn="base">
              <a:spcBef>
                <a:spcPct val="0"/>
              </a:spcBef>
              <a:spcAft>
                <a:spcPct val="0"/>
              </a:spcAft>
            </a:pPr>
            <a:r>
              <a:rPr lang="en-US" altLang="zh-CN">
                <a:solidFill>
                  <a:prstClr val="black"/>
                </a:solidFill>
                <a:latin typeface="Arial" charset="0"/>
              </a:rPr>
              <a:t>40%</a:t>
            </a:r>
            <a:endParaRPr lang="zh-CN" altLang="en-US">
              <a:solidFill>
                <a:prstClr val="black"/>
              </a:solidFill>
              <a:latin typeface="Arial" charset="0"/>
            </a:endParaRPr>
          </a:p>
        </p:txBody>
      </p:sp>
      <p:sp>
        <p:nvSpPr>
          <p:cNvPr id="142379" name="TextBox 48"/>
          <p:cNvSpPr txBox="1">
            <a:spLocks noChangeArrowheads="1"/>
          </p:cNvSpPr>
          <p:nvPr/>
        </p:nvSpPr>
        <p:spPr bwMode="auto">
          <a:xfrm>
            <a:off x="395288" y="2709838"/>
            <a:ext cx="647700" cy="368300"/>
          </a:xfrm>
          <a:prstGeom prst="rect">
            <a:avLst/>
          </a:prstGeom>
          <a:noFill/>
          <a:ln w="9525">
            <a:noFill/>
            <a:miter lim="800000"/>
            <a:headEnd/>
            <a:tailEnd/>
          </a:ln>
        </p:spPr>
        <p:txBody>
          <a:bodyPr>
            <a:spAutoFit/>
          </a:bodyPr>
          <a:lstStyle/>
          <a:p>
            <a:pPr fontAlgn="base">
              <a:spcBef>
                <a:spcPct val="0"/>
              </a:spcBef>
              <a:spcAft>
                <a:spcPct val="0"/>
              </a:spcAft>
            </a:pPr>
            <a:r>
              <a:rPr lang="en-US" altLang="zh-CN">
                <a:solidFill>
                  <a:prstClr val="black"/>
                </a:solidFill>
                <a:latin typeface="Arial" charset="0"/>
              </a:rPr>
              <a:t>60%</a:t>
            </a:r>
            <a:endParaRPr lang="zh-CN" altLang="en-US">
              <a:solidFill>
                <a:prstClr val="black"/>
              </a:solidFill>
              <a:latin typeface="Arial" charset="0"/>
            </a:endParaRPr>
          </a:p>
        </p:txBody>
      </p:sp>
      <p:sp>
        <p:nvSpPr>
          <p:cNvPr id="142380" name="TextBox 49"/>
          <p:cNvSpPr txBox="1">
            <a:spLocks noChangeArrowheads="1"/>
          </p:cNvSpPr>
          <p:nvPr/>
        </p:nvSpPr>
        <p:spPr bwMode="auto">
          <a:xfrm>
            <a:off x="395288" y="1701776"/>
            <a:ext cx="647700" cy="368300"/>
          </a:xfrm>
          <a:prstGeom prst="rect">
            <a:avLst/>
          </a:prstGeom>
          <a:noFill/>
          <a:ln w="9525">
            <a:noFill/>
            <a:miter lim="800000"/>
            <a:headEnd/>
            <a:tailEnd/>
          </a:ln>
        </p:spPr>
        <p:txBody>
          <a:bodyPr>
            <a:spAutoFit/>
          </a:bodyPr>
          <a:lstStyle/>
          <a:p>
            <a:pPr fontAlgn="base">
              <a:spcBef>
                <a:spcPct val="0"/>
              </a:spcBef>
              <a:spcAft>
                <a:spcPct val="0"/>
              </a:spcAft>
            </a:pPr>
            <a:r>
              <a:rPr lang="en-US" altLang="zh-CN">
                <a:solidFill>
                  <a:prstClr val="black"/>
                </a:solidFill>
                <a:latin typeface="Arial" charset="0"/>
              </a:rPr>
              <a:t>80%</a:t>
            </a:r>
            <a:endParaRPr lang="zh-CN" altLang="en-US">
              <a:solidFill>
                <a:prstClr val="black"/>
              </a:solidFill>
              <a:latin typeface="Arial" charset="0"/>
            </a:endParaRPr>
          </a:p>
        </p:txBody>
      </p:sp>
      <p:sp>
        <p:nvSpPr>
          <p:cNvPr id="142381" name="TextBox 50"/>
          <p:cNvSpPr txBox="1">
            <a:spLocks noChangeArrowheads="1"/>
          </p:cNvSpPr>
          <p:nvPr/>
        </p:nvSpPr>
        <p:spPr bwMode="auto">
          <a:xfrm>
            <a:off x="250825" y="765151"/>
            <a:ext cx="792163" cy="369887"/>
          </a:xfrm>
          <a:prstGeom prst="rect">
            <a:avLst/>
          </a:prstGeom>
          <a:noFill/>
          <a:ln w="9525">
            <a:noFill/>
            <a:miter lim="800000"/>
            <a:headEnd/>
            <a:tailEnd/>
          </a:ln>
        </p:spPr>
        <p:txBody>
          <a:bodyPr>
            <a:spAutoFit/>
          </a:bodyPr>
          <a:lstStyle/>
          <a:p>
            <a:pPr fontAlgn="base">
              <a:spcBef>
                <a:spcPct val="0"/>
              </a:spcBef>
              <a:spcAft>
                <a:spcPct val="0"/>
              </a:spcAft>
            </a:pPr>
            <a:r>
              <a:rPr lang="en-US" altLang="zh-CN">
                <a:solidFill>
                  <a:prstClr val="black"/>
                </a:solidFill>
                <a:latin typeface="Arial" charset="0"/>
              </a:rPr>
              <a:t>100%</a:t>
            </a:r>
            <a:endParaRPr lang="zh-CN" altLang="en-US">
              <a:solidFill>
                <a:prstClr val="black"/>
              </a:solidFill>
              <a:latin typeface="Arial" charset="0"/>
            </a:endParaRPr>
          </a:p>
        </p:txBody>
      </p:sp>
      <p:sp>
        <p:nvSpPr>
          <p:cNvPr id="142382" name="TextBox 82"/>
          <p:cNvSpPr txBox="1">
            <a:spLocks noChangeArrowheads="1"/>
          </p:cNvSpPr>
          <p:nvPr/>
        </p:nvSpPr>
        <p:spPr bwMode="auto">
          <a:xfrm>
            <a:off x="6732588" y="5805463"/>
            <a:ext cx="1338262" cy="369888"/>
          </a:xfrm>
          <a:prstGeom prst="rect">
            <a:avLst/>
          </a:prstGeom>
          <a:noFill/>
          <a:ln w="9525">
            <a:noFill/>
            <a:miter lim="800000"/>
            <a:headEnd/>
            <a:tailEnd/>
          </a:ln>
        </p:spPr>
        <p:txBody>
          <a:bodyPr wrap="none">
            <a:spAutoFit/>
          </a:bodyPr>
          <a:lstStyle/>
          <a:p>
            <a:pPr fontAlgn="base">
              <a:spcBef>
                <a:spcPct val="0"/>
              </a:spcBef>
              <a:spcAft>
                <a:spcPct val="0"/>
              </a:spcAft>
            </a:pPr>
            <a:r>
              <a:rPr lang="zh-CN" altLang="en-US">
                <a:solidFill>
                  <a:prstClr val="black"/>
                </a:solidFill>
                <a:latin typeface="Arial" charset="0"/>
              </a:rPr>
              <a:t>家庭百分比</a:t>
            </a:r>
          </a:p>
        </p:txBody>
      </p:sp>
      <p:sp>
        <p:nvSpPr>
          <p:cNvPr id="142383" name="TextBox 83"/>
          <p:cNvSpPr txBox="1">
            <a:spLocks noChangeArrowheads="1"/>
          </p:cNvSpPr>
          <p:nvPr/>
        </p:nvSpPr>
        <p:spPr bwMode="auto">
          <a:xfrm>
            <a:off x="1042988" y="909613"/>
            <a:ext cx="2031325" cy="369332"/>
          </a:xfrm>
          <a:prstGeom prst="rect">
            <a:avLst/>
          </a:prstGeom>
          <a:noFill/>
          <a:ln w="9525">
            <a:noFill/>
            <a:miter lim="800000"/>
            <a:headEnd/>
            <a:tailEnd/>
          </a:ln>
        </p:spPr>
        <p:txBody>
          <a:bodyPr wrap="none">
            <a:spAutoFit/>
          </a:bodyPr>
          <a:lstStyle/>
          <a:p>
            <a:pPr fontAlgn="base">
              <a:spcBef>
                <a:spcPct val="0"/>
              </a:spcBef>
              <a:spcAft>
                <a:spcPct val="0"/>
              </a:spcAft>
            </a:pPr>
            <a:r>
              <a:rPr lang="zh-CN" altLang="en-US" dirty="0">
                <a:solidFill>
                  <a:prstClr val="black"/>
                </a:solidFill>
                <a:latin typeface="Arial" charset="0"/>
              </a:rPr>
              <a:t>全社会收入百分比</a:t>
            </a:r>
          </a:p>
        </p:txBody>
      </p:sp>
      <p:sp>
        <p:nvSpPr>
          <p:cNvPr id="142384" name="TextBox 84"/>
          <p:cNvSpPr txBox="1">
            <a:spLocks noChangeArrowheads="1"/>
          </p:cNvSpPr>
          <p:nvPr/>
        </p:nvSpPr>
        <p:spPr bwMode="auto">
          <a:xfrm>
            <a:off x="6419850" y="6453188"/>
            <a:ext cx="2724150" cy="369887"/>
          </a:xfrm>
          <a:prstGeom prst="rect">
            <a:avLst/>
          </a:prstGeom>
          <a:noFill/>
          <a:ln w="9525">
            <a:noFill/>
            <a:miter lim="800000"/>
            <a:headEnd/>
            <a:tailEnd/>
          </a:ln>
        </p:spPr>
        <p:txBody>
          <a:bodyPr wrap="none">
            <a:spAutoFit/>
          </a:bodyPr>
          <a:lstStyle/>
          <a:p>
            <a:pPr fontAlgn="base">
              <a:spcBef>
                <a:spcPct val="0"/>
              </a:spcBef>
              <a:spcAft>
                <a:spcPct val="0"/>
              </a:spcAft>
            </a:pPr>
            <a:r>
              <a:rPr lang="zh-CN" altLang="en-US">
                <a:solidFill>
                  <a:prstClr val="black"/>
                </a:solidFill>
                <a:latin typeface="Arial" charset="0"/>
              </a:rPr>
              <a:t>（按收入由低到高排列）</a:t>
            </a:r>
          </a:p>
        </p:txBody>
      </p:sp>
      <p:sp>
        <p:nvSpPr>
          <p:cNvPr id="133" name="云形标注 132"/>
          <p:cNvSpPr>
            <a:spLocks noChangeArrowheads="1"/>
          </p:cNvSpPr>
          <p:nvPr/>
        </p:nvSpPr>
        <p:spPr bwMode="auto">
          <a:xfrm>
            <a:off x="6443663" y="3429000"/>
            <a:ext cx="2700337" cy="863600"/>
          </a:xfrm>
          <a:prstGeom prst="cloudCallout">
            <a:avLst>
              <a:gd name="adj1" fmla="val -112472"/>
              <a:gd name="adj2" fmla="val -38963"/>
            </a:avLst>
          </a:prstGeom>
          <a:solidFill>
            <a:schemeClr val="accent1">
              <a:lumMod val="60000"/>
              <a:lumOff val="40000"/>
            </a:schemeClr>
          </a:solidFill>
          <a:ln w="9525" algn="ctr">
            <a:solidFill>
              <a:schemeClr val="tx1"/>
            </a:solidFill>
            <a:miter lim="800000"/>
            <a:headEnd/>
            <a:tailEnd/>
          </a:ln>
        </p:spPr>
        <p:txBody>
          <a:bodyPr wrap="none"/>
          <a:lstStyle/>
          <a:p>
            <a:pPr eaLnBrk="0" fontAlgn="base" hangingPunct="0">
              <a:spcBef>
                <a:spcPct val="0"/>
              </a:spcBef>
              <a:spcAft>
                <a:spcPct val="0"/>
              </a:spcAft>
            </a:pPr>
            <a:r>
              <a:rPr lang="zh-CN" altLang="en-US">
                <a:solidFill>
                  <a:prstClr val="black"/>
                </a:solidFill>
                <a:latin typeface="Arial" charset="0"/>
              </a:rPr>
              <a:t>基尼系数</a:t>
            </a:r>
            <a:r>
              <a:rPr lang="en-US" altLang="zh-CN">
                <a:solidFill>
                  <a:prstClr val="black"/>
                </a:solidFill>
                <a:latin typeface="Arial" charset="0"/>
              </a:rPr>
              <a:t>=S1/SOEF</a:t>
            </a:r>
            <a:endParaRPr lang="zh-CN" altLang="en-US">
              <a:solidFill>
                <a:prstClr val="black"/>
              </a:solidFill>
              <a:latin typeface="Arial" charset="0"/>
            </a:endParaRPr>
          </a:p>
        </p:txBody>
      </p:sp>
      <p:sp>
        <p:nvSpPr>
          <p:cNvPr id="134" name="矩形标注 133"/>
          <p:cNvSpPr>
            <a:spLocks noChangeArrowheads="1"/>
          </p:cNvSpPr>
          <p:nvPr/>
        </p:nvSpPr>
        <p:spPr bwMode="auto">
          <a:xfrm>
            <a:off x="6372225" y="2062138"/>
            <a:ext cx="647700" cy="503238"/>
          </a:xfrm>
          <a:prstGeom prst="wedgeRectCallout">
            <a:avLst>
              <a:gd name="adj1" fmla="val -251949"/>
              <a:gd name="adj2" fmla="val -30676"/>
            </a:avLst>
          </a:prstGeom>
          <a:solidFill>
            <a:schemeClr val="accent1">
              <a:lumMod val="60000"/>
              <a:lumOff val="40000"/>
            </a:schemeClr>
          </a:solidFill>
          <a:ln w="9525" algn="ctr">
            <a:solidFill>
              <a:schemeClr val="tx1"/>
            </a:solidFill>
            <a:miter lim="800000"/>
            <a:headEnd/>
            <a:tailEnd/>
          </a:ln>
        </p:spPr>
        <p:txBody>
          <a:bodyPr wrap="none"/>
          <a:lstStyle/>
          <a:p>
            <a:pPr eaLnBrk="0" fontAlgn="base" hangingPunct="0">
              <a:spcBef>
                <a:spcPct val="0"/>
              </a:spcBef>
              <a:spcAft>
                <a:spcPct val="0"/>
              </a:spcAft>
            </a:pPr>
            <a:r>
              <a:rPr lang="en-US" altLang="zh-CN">
                <a:solidFill>
                  <a:prstClr val="black"/>
                </a:solidFill>
                <a:latin typeface="Arial" charset="0"/>
              </a:rPr>
              <a:t>S1</a:t>
            </a:r>
            <a:endParaRPr lang="zh-CN" altLang="en-US">
              <a:solidFill>
                <a:prstClr val="black"/>
              </a:solidFill>
              <a:latin typeface="Arial" charset="0"/>
            </a:endParaRPr>
          </a:p>
        </p:txBody>
      </p:sp>
      <p:sp>
        <p:nvSpPr>
          <p:cNvPr id="135" name="矩形标注 134"/>
          <p:cNvSpPr>
            <a:spLocks noChangeArrowheads="1"/>
          </p:cNvSpPr>
          <p:nvPr/>
        </p:nvSpPr>
        <p:spPr bwMode="auto">
          <a:xfrm>
            <a:off x="6948488" y="1341413"/>
            <a:ext cx="1511300" cy="431800"/>
          </a:xfrm>
          <a:prstGeom prst="wedgeRectCallout">
            <a:avLst>
              <a:gd name="adj1" fmla="val -125171"/>
              <a:gd name="adj2" fmla="val -36269"/>
            </a:avLst>
          </a:prstGeom>
          <a:solidFill>
            <a:schemeClr val="accent1">
              <a:lumMod val="60000"/>
              <a:lumOff val="40000"/>
            </a:schemeClr>
          </a:solidFill>
          <a:ln w="9525" algn="ctr">
            <a:solidFill>
              <a:schemeClr val="tx1"/>
            </a:solidFill>
            <a:miter lim="800000"/>
            <a:headEnd/>
            <a:tailEnd/>
          </a:ln>
        </p:spPr>
        <p:txBody>
          <a:bodyPr wrap="none"/>
          <a:lstStyle/>
          <a:p>
            <a:pPr algn="ctr" eaLnBrk="0" fontAlgn="base" hangingPunct="0">
              <a:spcBef>
                <a:spcPct val="0"/>
              </a:spcBef>
              <a:spcAft>
                <a:spcPct val="0"/>
              </a:spcAft>
            </a:pPr>
            <a:r>
              <a:rPr lang="zh-CN" altLang="en-US">
                <a:solidFill>
                  <a:prstClr val="black"/>
                </a:solidFill>
                <a:latin typeface="Arial" charset="0"/>
              </a:rPr>
              <a:t>洛伦兹曲线</a:t>
            </a:r>
          </a:p>
          <a:p>
            <a:pPr algn="ctr" eaLnBrk="0" fontAlgn="base" hangingPunct="0">
              <a:spcBef>
                <a:spcPct val="0"/>
              </a:spcBef>
              <a:spcAft>
                <a:spcPct val="0"/>
              </a:spcAft>
            </a:pPr>
            <a:endParaRPr lang="zh-CN" altLang="en-US">
              <a:solidFill>
                <a:prstClr val="black"/>
              </a:solidFill>
              <a:latin typeface="Arial" charset="0"/>
            </a:endParaRPr>
          </a:p>
        </p:txBody>
      </p:sp>
      <p:sp>
        <p:nvSpPr>
          <p:cNvPr id="142388" name="TextBox 135"/>
          <p:cNvSpPr txBox="1">
            <a:spLocks noChangeArrowheads="1"/>
          </p:cNvSpPr>
          <p:nvPr/>
        </p:nvSpPr>
        <p:spPr bwMode="auto">
          <a:xfrm>
            <a:off x="6156325" y="693713"/>
            <a:ext cx="338138" cy="368300"/>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a:solidFill>
                  <a:prstClr val="black"/>
                </a:solidFill>
                <a:latin typeface="Arial" charset="0"/>
              </a:rPr>
              <a:t>E</a:t>
            </a:r>
            <a:endParaRPr lang="zh-CN" altLang="en-US">
              <a:solidFill>
                <a:prstClr val="black"/>
              </a:solidFill>
              <a:latin typeface="Arial" charset="0"/>
            </a:endParaRPr>
          </a:p>
        </p:txBody>
      </p:sp>
      <p:sp>
        <p:nvSpPr>
          <p:cNvPr id="142389" name="TextBox 136"/>
          <p:cNvSpPr txBox="1">
            <a:spLocks noChangeArrowheads="1"/>
          </p:cNvSpPr>
          <p:nvPr/>
        </p:nvSpPr>
        <p:spPr bwMode="auto">
          <a:xfrm>
            <a:off x="6084888" y="5589563"/>
            <a:ext cx="338137" cy="369888"/>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a:solidFill>
                  <a:prstClr val="black"/>
                </a:solidFill>
                <a:latin typeface="Arial" charset="0"/>
              </a:rPr>
              <a:t>F</a:t>
            </a:r>
            <a:endParaRPr lang="zh-CN" altLang="en-US">
              <a:solidFill>
                <a:prstClr val="black"/>
              </a:solidFill>
              <a:latin typeface="Arial" charset="0"/>
            </a:endParaRPr>
          </a:p>
        </p:txBody>
      </p:sp>
      <p:sp>
        <p:nvSpPr>
          <p:cNvPr id="55" name="动作按钮: 前进或下一项 6">
            <a:hlinkClick r:id="" action="ppaction://hlinkshowjump?jump=nextslide" highlightClick="1"/>
          </p:cNvPr>
          <p:cNvSpPr>
            <a:spLocks noChangeArrowheads="1"/>
          </p:cNvSpPr>
          <p:nvPr/>
        </p:nvSpPr>
        <p:spPr bwMode="auto">
          <a:xfrm>
            <a:off x="8460680" y="5589910"/>
            <a:ext cx="431800" cy="576262"/>
          </a:xfrm>
          <a:prstGeom prst="actionButtonForwardNext">
            <a:avLst/>
          </a:prstGeom>
          <a:solidFill>
            <a:schemeClr val="accent1"/>
          </a:solidFill>
          <a:ln w="9525" algn="ctr">
            <a:solidFill>
              <a:schemeClr val="tx1"/>
            </a:solidFill>
            <a:miter lim="800000"/>
            <a:headEnd/>
            <a:tailEnd/>
          </a:ln>
        </p:spPr>
        <p:txBody>
          <a:bodyPr wrap="none"/>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F383A753-3A98-4E15-8119-6191550DF82F}"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18</a:t>
            </a:fld>
            <a:endParaRPr lang="en-US" altLang="zh-CN" dirty="0">
              <a:solidFill>
                <a:srgbClr val="1F497D"/>
              </a:solidFill>
            </a:endParaRPr>
          </a:p>
        </p:txBody>
      </p:sp>
    </p:spTree>
    <p:extLst>
      <p:ext uri="{BB962C8B-B14F-4D97-AF65-F5344CB8AC3E}">
        <p14:creationId xmlns:p14="http://schemas.microsoft.com/office/powerpoint/2010/main" val="21030253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913"/>
                                        </p:tgtEl>
                                        <p:attrNameLst>
                                          <p:attrName>style.visibility</p:attrName>
                                        </p:attrNameLst>
                                      </p:cBhvr>
                                      <p:to>
                                        <p:strVal val="visible"/>
                                      </p:to>
                                    </p:set>
                                    <p:anim calcmode="lin" valueType="num">
                                      <p:cBhvr additive="base">
                                        <p:cTn id="7" dur="500" fill="hold"/>
                                        <p:tgtEl>
                                          <p:spTgt spid="123913"/>
                                        </p:tgtEl>
                                        <p:attrNameLst>
                                          <p:attrName>ppt_x</p:attrName>
                                        </p:attrNameLst>
                                      </p:cBhvr>
                                      <p:tavLst>
                                        <p:tav tm="0">
                                          <p:val>
                                            <p:strVal val="#ppt_x"/>
                                          </p:val>
                                        </p:tav>
                                        <p:tav tm="100000">
                                          <p:val>
                                            <p:strVal val="#ppt_x"/>
                                          </p:val>
                                        </p:tav>
                                      </p:tavLst>
                                    </p:anim>
                                    <p:anim calcmode="lin" valueType="num">
                                      <p:cBhvr additive="base">
                                        <p:cTn id="8" dur="500" fill="hold"/>
                                        <p:tgtEl>
                                          <p:spTgt spid="1239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915"/>
                                        </p:tgtEl>
                                        <p:attrNameLst>
                                          <p:attrName>style.visibility</p:attrName>
                                        </p:attrNameLst>
                                      </p:cBhvr>
                                      <p:to>
                                        <p:strVal val="visible"/>
                                      </p:to>
                                    </p:set>
                                    <p:anim calcmode="lin" valueType="num">
                                      <p:cBhvr additive="base">
                                        <p:cTn id="13" dur="500" fill="hold"/>
                                        <p:tgtEl>
                                          <p:spTgt spid="123915"/>
                                        </p:tgtEl>
                                        <p:attrNameLst>
                                          <p:attrName>ppt_x</p:attrName>
                                        </p:attrNameLst>
                                      </p:cBhvr>
                                      <p:tavLst>
                                        <p:tav tm="0">
                                          <p:val>
                                            <p:strVal val="#ppt_x"/>
                                          </p:val>
                                        </p:tav>
                                        <p:tav tm="100000">
                                          <p:val>
                                            <p:strVal val="#ppt_x"/>
                                          </p:val>
                                        </p:tav>
                                      </p:tavLst>
                                    </p:anim>
                                    <p:anim calcmode="lin" valueType="num">
                                      <p:cBhvr additive="base">
                                        <p:cTn id="14" dur="500" fill="hold"/>
                                        <p:tgtEl>
                                          <p:spTgt spid="1239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917"/>
                                        </p:tgtEl>
                                        <p:attrNameLst>
                                          <p:attrName>style.visibility</p:attrName>
                                        </p:attrNameLst>
                                      </p:cBhvr>
                                      <p:to>
                                        <p:strVal val="visible"/>
                                      </p:to>
                                    </p:set>
                                    <p:anim calcmode="lin" valueType="num">
                                      <p:cBhvr additive="base">
                                        <p:cTn id="19" dur="500" fill="hold"/>
                                        <p:tgtEl>
                                          <p:spTgt spid="123917"/>
                                        </p:tgtEl>
                                        <p:attrNameLst>
                                          <p:attrName>ppt_x</p:attrName>
                                        </p:attrNameLst>
                                      </p:cBhvr>
                                      <p:tavLst>
                                        <p:tav tm="0">
                                          <p:val>
                                            <p:strVal val="#ppt_x"/>
                                          </p:val>
                                        </p:tav>
                                        <p:tav tm="100000">
                                          <p:val>
                                            <p:strVal val="#ppt_x"/>
                                          </p:val>
                                        </p:tav>
                                      </p:tavLst>
                                    </p:anim>
                                    <p:anim calcmode="lin" valueType="num">
                                      <p:cBhvr additive="base">
                                        <p:cTn id="20" dur="500" fill="hold"/>
                                        <p:tgtEl>
                                          <p:spTgt spid="1239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3919"/>
                                        </p:tgtEl>
                                        <p:attrNameLst>
                                          <p:attrName>style.visibility</p:attrName>
                                        </p:attrNameLst>
                                      </p:cBhvr>
                                      <p:to>
                                        <p:strVal val="visible"/>
                                      </p:to>
                                    </p:set>
                                    <p:anim calcmode="lin" valueType="num">
                                      <p:cBhvr additive="base">
                                        <p:cTn id="25" dur="500" fill="hold"/>
                                        <p:tgtEl>
                                          <p:spTgt spid="123919"/>
                                        </p:tgtEl>
                                        <p:attrNameLst>
                                          <p:attrName>ppt_x</p:attrName>
                                        </p:attrNameLst>
                                      </p:cBhvr>
                                      <p:tavLst>
                                        <p:tav tm="0">
                                          <p:val>
                                            <p:strVal val="#ppt_x"/>
                                          </p:val>
                                        </p:tav>
                                        <p:tav tm="100000">
                                          <p:val>
                                            <p:strVal val="#ppt_x"/>
                                          </p:val>
                                        </p:tav>
                                      </p:tavLst>
                                    </p:anim>
                                    <p:anim calcmode="lin" valueType="num">
                                      <p:cBhvr additive="base">
                                        <p:cTn id="26" dur="500" fill="hold"/>
                                        <p:tgtEl>
                                          <p:spTgt spid="1239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3942"/>
                                        </p:tgtEl>
                                        <p:attrNameLst>
                                          <p:attrName>style.visibility</p:attrName>
                                        </p:attrNameLst>
                                      </p:cBhvr>
                                      <p:to>
                                        <p:strVal val="visible"/>
                                      </p:to>
                                    </p:set>
                                    <p:anim calcmode="lin" valueType="num">
                                      <p:cBhvr additive="base">
                                        <p:cTn id="31" dur="500" fill="hold"/>
                                        <p:tgtEl>
                                          <p:spTgt spid="123942"/>
                                        </p:tgtEl>
                                        <p:attrNameLst>
                                          <p:attrName>ppt_x</p:attrName>
                                        </p:attrNameLst>
                                      </p:cBhvr>
                                      <p:tavLst>
                                        <p:tav tm="0">
                                          <p:val>
                                            <p:strVal val="#ppt_x"/>
                                          </p:val>
                                        </p:tav>
                                        <p:tav tm="100000">
                                          <p:val>
                                            <p:strVal val="#ppt_x"/>
                                          </p:val>
                                        </p:tav>
                                      </p:tavLst>
                                    </p:anim>
                                    <p:anim calcmode="lin" valueType="num">
                                      <p:cBhvr additive="base">
                                        <p:cTn id="32" dur="500" fill="hold"/>
                                        <p:tgtEl>
                                          <p:spTgt spid="12394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3940"/>
                                        </p:tgtEl>
                                        <p:attrNameLst>
                                          <p:attrName>style.visibility</p:attrName>
                                        </p:attrNameLst>
                                      </p:cBhvr>
                                      <p:to>
                                        <p:strVal val="visible"/>
                                      </p:to>
                                    </p:set>
                                    <p:anim calcmode="lin" valueType="num">
                                      <p:cBhvr additive="base">
                                        <p:cTn id="35" dur="500" fill="hold"/>
                                        <p:tgtEl>
                                          <p:spTgt spid="123940"/>
                                        </p:tgtEl>
                                        <p:attrNameLst>
                                          <p:attrName>ppt_x</p:attrName>
                                        </p:attrNameLst>
                                      </p:cBhvr>
                                      <p:tavLst>
                                        <p:tav tm="0">
                                          <p:val>
                                            <p:strVal val="#ppt_x"/>
                                          </p:val>
                                        </p:tav>
                                        <p:tav tm="100000">
                                          <p:val>
                                            <p:strVal val="#ppt_x"/>
                                          </p:val>
                                        </p:tav>
                                      </p:tavLst>
                                    </p:anim>
                                    <p:anim calcmode="lin" valueType="num">
                                      <p:cBhvr additive="base">
                                        <p:cTn id="36" dur="500" fill="hold"/>
                                        <p:tgtEl>
                                          <p:spTgt spid="1239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3939"/>
                                        </p:tgtEl>
                                        <p:attrNameLst>
                                          <p:attrName>style.visibility</p:attrName>
                                        </p:attrNameLst>
                                      </p:cBhvr>
                                      <p:to>
                                        <p:strVal val="visible"/>
                                      </p:to>
                                    </p:set>
                                    <p:anim calcmode="lin" valueType="num">
                                      <p:cBhvr additive="base">
                                        <p:cTn id="39" dur="500" fill="hold"/>
                                        <p:tgtEl>
                                          <p:spTgt spid="123939"/>
                                        </p:tgtEl>
                                        <p:attrNameLst>
                                          <p:attrName>ppt_x</p:attrName>
                                        </p:attrNameLst>
                                      </p:cBhvr>
                                      <p:tavLst>
                                        <p:tav tm="0">
                                          <p:val>
                                            <p:strVal val="#ppt_x"/>
                                          </p:val>
                                        </p:tav>
                                        <p:tav tm="100000">
                                          <p:val>
                                            <p:strVal val="#ppt_x"/>
                                          </p:val>
                                        </p:tav>
                                      </p:tavLst>
                                    </p:anim>
                                    <p:anim calcmode="lin" valueType="num">
                                      <p:cBhvr additive="base">
                                        <p:cTn id="40" dur="500" fill="hold"/>
                                        <p:tgtEl>
                                          <p:spTgt spid="12393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3938"/>
                                        </p:tgtEl>
                                        <p:attrNameLst>
                                          <p:attrName>style.visibility</p:attrName>
                                        </p:attrNameLst>
                                      </p:cBhvr>
                                      <p:to>
                                        <p:strVal val="visible"/>
                                      </p:to>
                                    </p:set>
                                    <p:anim calcmode="lin" valueType="num">
                                      <p:cBhvr additive="base">
                                        <p:cTn id="43" dur="500" fill="hold"/>
                                        <p:tgtEl>
                                          <p:spTgt spid="123938"/>
                                        </p:tgtEl>
                                        <p:attrNameLst>
                                          <p:attrName>ppt_x</p:attrName>
                                        </p:attrNameLst>
                                      </p:cBhvr>
                                      <p:tavLst>
                                        <p:tav tm="0">
                                          <p:val>
                                            <p:strVal val="#ppt_x"/>
                                          </p:val>
                                        </p:tav>
                                        <p:tav tm="100000">
                                          <p:val>
                                            <p:strVal val="#ppt_x"/>
                                          </p:val>
                                        </p:tav>
                                      </p:tavLst>
                                    </p:anim>
                                    <p:anim calcmode="lin" valueType="num">
                                      <p:cBhvr additive="base">
                                        <p:cTn id="44" dur="500" fill="hold"/>
                                        <p:tgtEl>
                                          <p:spTgt spid="12393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3941"/>
                                        </p:tgtEl>
                                        <p:attrNameLst>
                                          <p:attrName>style.visibility</p:attrName>
                                        </p:attrNameLst>
                                      </p:cBhvr>
                                      <p:to>
                                        <p:strVal val="visible"/>
                                      </p:to>
                                    </p:set>
                                    <p:anim calcmode="lin" valueType="num">
                                      <p:cBhvr additive="base">
                                        <p:cTn id="47" dur="500" fill="hold"/>
                                        <p:tgtEl>
                                          <p:spTgt spid="123941"/>
                                        </p:tgtEl>
                                        <p:attrNameLst>
                                          <p:attrName>ppt_x</p:attrName>
                                        </p:attrNameLst>
                                      </p:cBhvr>
                                      <p:tavLst>
                                        <p:tav tm="0">
                                          <p:val>
                                            <p:strVal val="#ppt_x"/>
                                          </p:val>
                                        </p:tav>
                                        <p:tav tm="100000">
                                          <p:val>
                                            <p:strVal val="#ppt_x"/>
                                          </p:val>
                                        </p:tav>
                                      </p:tavLst>
                                    </p:anim>
                                    <p:anim calcmode="lin" valueType="num">
                                      <p:cBhvr additive="base">
                                        <p:cTn id="48" dur="500" fill="hold"/>
                                        <p:tgtEl>
                                          <p:spTgt spid="12394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3943"/>
                                        </p:tgtEl>
                                        <p:attrNameLst>
                                          <p:attrName>style.visibility</p:attrName>
                                        </p:attrNameLst>
                                      </p:cBhvr>
                                      <p:to>
                                        <p:strVal val="visible"/>
                                      </p:to>
                                    </p:set>
                                    <p:anim calcmode="lin" valueType="num">
                                      <p:cBhvr additive="base">
                                        <p:cTn id="51" dur="500" fill="hold"/>
                                        <p:tgtEl>
                                          <p:spTgt spid="123943"/>
                                        </p:tgtEl>
                                        <p:attrNameLst>
                                          <p:attrName>ppt_x</p:attrName>
                                        </p:attrNameLst>
                                      </p:cBhvr>
                                      <p:tavLst>
                                        <p:tav tm="0">
                                          <p:val>
                                            <p:strVal val="#ppt_x"/>
                                          </p:val>
                                        </p:tav>
                                        <p:tav tm="100000">
                                          <p:val>
                                            <p:strVal val="#ppt_x"/>
                                          </p:val>
                                        </p:tav>
                                      </p:tavLst>
                                    </p:anim>
                                    <p:anim calcmode="lin" valueType="num">
                                      <p:cBhvr additive="base">
                                        <p:cTn id="52" dur="500" fill="hold"/>
                                        <p:tgtEl>
                                          <p:spTgt spid="12394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additive="base">
                                        <p:cTn id="57" dur="500" fill="hold"/>
                                        <p:tgtEl>
                                          <p:spTgt spid="94"/>
                                        </p:tgtEl>
                                        <p:attrNameLst>
                                          <p:attrName>ppt_x</p:attrName>
                                        </p:attrNameLst>
                                      </p:cBhvr>
                                      <p:tavLst>
                                        <p:tav tm="0">
                                          <p:val>
                                            <p:strVal val="#ppt_x"/>
                                          </p:val>
                                        </p:tav>
                                        <p:tav tm="100000">
                                          <p:val>
                                            <p:strVal val="#ppt_x"/>
                                          </p:val>
                                        </p:tav>
                                      </p:tavLst>
                                    </p:anim>
                                    <p:anim calcmode="lin" valueType="num">
                                      <p:cBhvr additive="base">
                                        <p:cTn id="5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0"/>
                                        </p:tgtEl>
                                        <p:attrNameLst>
                                          <p:attrName>style.visibility</p:attrName>
                                        </p:attrNameLst>
                                      </p:cBhvr>
                                      <p:to>
                                        <p:strVal val="visible"/>
                                      </p:to>
                                    </p:set>
                                    <p:anim calcmode="lin" valueType="num">
                                      <p:cBhvr additive="base">
                                        <p:cTn id="69" dur="500" fill="hold"/>
                                        <p:tgtEl>
                                          <p:spTgt spid="100"/>
                                        </p:tgtEl>
                                        <p:attrNameLst>
                                          <p:attrName>ppt_x</p:attrName>
                                        </p:attrNameLst>
                                      </p:cBhvr>
                                      <p:tavLst>
                                        <p:tav tm="0">
                                          <p:val>
                                            <p:strVal val="#ppt_x"/>
                                          </p:val>
                                        </p:tav>
                                        <p:tav tm="100000">
                                          <p:val>
                                            <p:strVal val="#ppt_x"/>
                                          </p:val>
                                        </p:tav>
                                      </p:tavLst>
                                    </p:anim>
                                    <p:anim calcmode="lin" valueType="num">
                                      <p:cBhvr additive="base">
                                        <p:cTn id="7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 calcmode="lin" valueType="num">
                                      <p:cBhvr additive="base">
                                        <p:cTn id="75" dur="500" fill="hold"/>
                                        <p:tgtEl>
                                          <p:spTgt spid="102"/>
                                        </p:tgtEl>
                                        <p:attrNameLst>
                                          <p:attrName>ppt_x</p:attrName>
                                        </p:attrNameLst>
                                      </p:cBhvr>
                                      <p:tavLst>
                                        <p:tav tm="0">
                                          <p:val>
                                            <p:strVal val="#ppt_x"/>
                                          </p:val>
                                        </p:tav>
                                        <p:tav tm="100000">
                                          <p:val>
                                            <p:strVal val="#ppt_x"/>
                                          </p:val>
                                        </p:tav>
                                      </p:tavLst>
                                    </p:anim>
                                    <p:anim calcmode="lin" valueType="num">
                                      <p:cBhvr additive="base">
                                        <p:cTn id="76"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04"/>
                                        </p:tgtEl>
                                        <p:attrNameLst>
                                          <p:attrName>style.visibility</p:attrName>
                                        </p:attrNameLst>
                                      </p:cBhvr>
                                      <p:to>
                                        <p:strVal val="visible"/>
                                      </p:to>
                                    </p:set>
                                    <p:anim calcmode="lin" valueType="num">
                                      <p:cBhvr additive="base">
                                        <p:cTn id="81" dur="500" fill="hold"/>
                                        <p:tgtEl>
                                          <p:spTgt spid="104"/>
                                        </p:tgtEl>
                                        <p:attrNameLst>
                                          <p:attrName>ppt_x</p:attrName>
                                        </p:attrNameLst>
                                      </p:cBhvr>
                                      <p:tavLst>
                                        <p:tav tm="0">
                                          <p:val>
                                            <p:strVal val="#ppt_x"/>
                                          </p:val>
                                        </p:tav>
                                        <p:tav tm="100000">
                                          <p:val>
                                            <p:strVal val="#ppt_x"/>
                                          </p:val>
                                        </p:tav>
                                      </p:tavLst>
                                    </p:anim>
                                    <p:anim calcmode="lin" valueType="num">
                                      <p:cBhvr additive="base">
                                        <p:cTn id="82"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additive="base">
                                        <p:cTn id="87" dur="500" fill="hold"/>
                                        <p:tgtEl>
                                          <p:spTgt spid="135"/>
                                        </p:tgtEl>
                                        <p:attrNameLst>
                                          <p:attrName>ppt_x</p:attrName>
                                        </p:attrNameLst>
                                      </p:cBhvr>
                                      <p:tavLst>
                                        <p:tav tm="0">
                                          <p:val>
                                            <p:strVal val="#ppt_x"/>
                                          </p:val>
                                        </p:tav>
                                        <p:tav tm="100000">
                                          <p:val>
                                            <p:strVal val="#ppt_x"/>
                                          </p:val>
                                        </p:tav>
                                      </p:tavLst>
                                    </p:anim>
                                    <p:anim calcmode="lin" valueType="num">
                                      <p:cBhvr additive="base">
                                        <p:cTn id="88"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23937"/>
                                        </p:tgtEl>
                                        <p:attrNameLst>
                                          <p:attrName>style.visibility</p:attrName>
                                        </p:attrNameLst>
                                      </p:cBhvr>
                                      <p:to>
                                        <p:strVal val="visible"/>
                                      </p:to>
                                    </p:set>
                                    <p:anim calcmode="lin" valueType="num">
                                      <p:cBhvr additive="base">
                                        <p:cTn id="93" dur="500" fill="hold"/>
                                        <p:tgtEl>
                                          <p:spTgt spid="123937"/>
                                        </p:tgtEl>
                                        <p:attrNameLst>
                                          <p:attrName>ppt_x</p:attrName>
                                        </p:attrNameLst>
                                      </p:cBhvr>
                                      <p:tavLst>
                                        <p:tav tm="0">
                                          <p:val>
                                            <p:strVal val="#ppt_x"/>
                                          </p:val>
                                        </p:tav>
                                        <p:tav tm="100000">
                                          <p:val>
                                            <p:strVal val="#ppt_x"/>
                                          </p:val>
                                        </p:tav>
                                      </p:tavLst>
                                    </p:anim>
                                    <p:anim calcmode="lin" valueType="num">
                                      <p:cBhvr additive="base">
                                        <p:cTn id="94" dur="500" fill="hold"/>
                                        <p:tgtEl>
                                          <p:spTgt spid="12393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additive="base">
                                        <p:cTn id="99" dur="500" fill="hold"/>
                                        <p:tgtEl>
                                          <p:spTgt spid="134"/>
                                        </p:tgtEl>
                                        <p:attrNameLst>
                                          <p:attrName>ppt_x</p:attrName>
                                        </p:attrNameLst>
                                      </p:cBhvr>
                                      <p:tavLst>
                                        <p:tav tm="0">
                                          <p:val>
                                            <p:strVal val="#ppt_x"/>
                                          </p:val>
                                        </p:tav>
                                        <p:tav tm="100000">
                                          <p:val>
                                            <p:strVal val="#ppt_x"/>
                                          </p:val>
                                        </p:tav>
                                      </p:tavLst>
                                    </p:anim>
                                    <p:anim calcmode="lin" valueType="num">
                                      <p:cBhvr additive="base">
                                        <p:cTn id="10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33"/>
                                        </p:tgtEl>
                                        <p:attrNameLst>
                                          <p:attrName>style.visibility</p:attrName>
                                        </p:attrNameLst>
                                      </p:cBhvr>
                                      <p:to>
                                        <p:strVal val="visible"/>
                                      </p:to>
                                    </p:set>
                                    <p:anim calcmode="lin" valueType="num">
                                      <p:cBhvr additive="base">
                                        <p:cTn id="105" dur="500" fill="hold"/>
                                        <p:tgtEl>
                                          <p:spTgt spid="133"/>
                                        </p:tgtEl>
                                        <p:attrNameLst>
                                          <p:attrName>ppt_x</p:attrName>
                                        </p:attrNameLst>
                                      </p:cBhvr>
                                      <p:tavLst>
                                        <p:tav tm="0">
                                          <p:val>
                                            <p:strVal val="#ppt_x"/>
                                          </p:val>
                                        </p:tav>
                                        <p:tav tm="100000">
                                          <p:val>
                                            <p:strVal val="#ppt_x"/>
                                          </p:val>
                                        </p:tav>
                                      </p:tavLst>
                                    </p:anim>
                                    <p:anim calcmode="lin" valueType="num">
                                      <p:cBhvr additive="base">
                                        <p:cTn id="106"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7" grpId="0" animBg="1"/>
      <p:bldP spid="123942" grpId="0" animBg="1"/>
      <p:bldP spid="133" grpId="0" animBg="1"/>
      <p:bldP spid="134" grpId="0" animBg="1"/>
      <p:bldP spid="1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057" name="标题 1"/>
          <p:cNvSpPr>
            <a:spLocks noGrp="1"/>
          </p:cNvSpPr>
          <p:nvPr>
            <p:ph type="title"/>
          </p:nvPr>
        </p:nvSpPr>
        <p:spPr/>
        <p:txBody>
          <a:bodyPr/>
          <a:lstStyle/>
          <a:p>
            <a:r>
              <a:rPr lang="zh-CN" altLang="en-US" dirty="0" smtClean="0"/>
              <a:t>基尼系数的几种计算公式</a:t>
            </a:r>
          </a:p>
        </p:txBody>
      </p:sp>
      <p:sp>
        <p:nvSpPr>
          <p:cNvPr id="5520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prstClr val="black"/>
              </a:solidFill>
              <a:latin typeface="Arial" charset="0"/>
            </a:endParaRPr>
          </a:p>
        </p:txBody>
      </p:sp>
      <p:sp>
        <p:nvSpPr>
          <p:cNvPr id="55205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prstClr val="black"/>
              </a:solidFill>
              <a:latin typeface="Arial" charset="0"/>
            </a:endParaRPr>
          </a:p>
        </p:txBody>
      </p:sp>
      <p:sp>
        <p:nvSpPr>
          <p:cNvPr id="55206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prstClr val="black"/>
              </a:solidFill>
              <a:latin typeface="Arial" charset="0"/>
            </a:endParaRPr>
          </a:p>
        </p:txBody>
      </p:sp>
      <p:sp>
        <p:nvSpPr>
          <p:cNvPr id="55206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prstClr val="black"/>
              </a:solidFill>
              <a:latin typeface="Arial" charset="0"/>
            </a:endParaRPr>
          </a:p>
        </p:txBody>
      </p:sp>
      <p:sp>
        <p:nvSpPr>
          <p:cNvPr id="55206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prstClr val="black"/>
              </a:solidFill>
              <a:latin typeface="Arial" charset="0"/>
            </a:endParaRPr>
          </a:p>
        </p:txBody>
      </p:sp>
      <p:sp>
        <p:nvSpPr>
          <p:cNvPr id="55206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prstClr val="black"/>
              </a:solidFill>
              <a:latin typeface="Arial" charset="0"/>
            </a:endParaRPr>
          </a:p>
        </p:txBody>
      </p:sp>
      <p:sp>
        <p:nvSpPr>
          <p:cNvPr id="552064"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prstClr val="black"/>
              </a:solidFill>
              <a:latin typeface="Arial" charset="0"/>
            </a:endParaRPr>
          </a:p>
        </p:txBody>
      </p:sp>
      <p:sp>
        <p:nvSpPr>
          <p:cNvPr id="12" name="动作按钮: 前进或下一项 6">
            <a:hlinkClick r:id="" action="ppaction://hlinkshowjump?jump=nextslide" highlightClick="1"/>
          </p:cNvPr>
          <p:cNvSpPr>
            <a:spLocks noChangeArrowheads="1"/>
          </p:cNvSpPr>
          <p:nvPr/>
        </p:nvSpPr>
        <p:spPr bwMode="auto">
          <a:xfrm>
            <a:off x="7885113" y="6021388"/>
            <a:ext cx="431800" cy="576262"/>
          </a:xfrm>
          <a:prstGeom prst="actionButtonForwardNext">
            <a:avLst/>
          </a:prstGeom>
          <a:solidFill>
            <a:schemeClr val="accent1"/>
          </a:solidFill>
          <a:ln w="9525" algn="ctr">
            <a:solidFill>
              <a:schemeClr val="tx1"/>
            </a:solidFill>
            <a:miter lim="800000"/>
            <a:headEnd/>
            <a:tailEnd/>
          </a:ln>
        </p:spPr>
        <p:txBody>
          <a:bodyPr wrap="none"/>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08F4DB02-52DB-4D54-9664-1D2F515B7AFB}"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19</a:t>
            </a:fld>
            <a:endParaRPr lang="en-US" altLang="zh-CN" dirty="0">
              <a:solidFill>
                <a:srgbClr val="1F497D"/>
              </a:solidFill>
            </a:endParaRPr>
          </a:p>
        </p:txBody>
      </p:sp>
      <mc:AlternateContent xmlns:mc="http://schemas.openxmlformats.org/markup-compatibility/2006" xmlns:a14="http://schemas.microsoft.com/office/drawing/2010/main">
        <mc:Choice Requires="a14">
          <p:sp>
            <p:nvSpPr>
              <p:cNvPr id="5" name="矩形 4"/>
              <p:cNvSpPr/>
              <p:nvPr/>
            </p:nvSpPr>
            <p:spPr>
              <a:xfrm>
                <a:off x="915676" y="2276872"/>
                <a:ext cx="7344817" cy="723788"/>
              </a:xfrm>
              <a:prstGeom prst="rect">
                <a:avLst/>
              </a:prstGeom>
            </p:spPr>
            <p:txBody>
              <a:bodyPr wrap="squar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m:rPr>
                          <m:sty m:val="p"/>
                        </m:rPr>
                        <a:rPr lang="en-US" altLang="zh-CN" dirty="0">
                          <a:solidFill>
                            <a:prstClr val="black"/>
                          </a:solidFill>
                          <a:latin typeface="Cambria Math"/>
                        </a:rPr>
                        <m:t>Gini</m:t>
                      </m:r>
                      <m:r>
                        <a:rPr lang="en-US" altLang="zh-CN" i="1">
                          <a:solidFill>
                            <a:prstClr val="black"/>
                          </a:solidFill>
                          <a:latin typeface="Cambria Math"/>
                        </a:rPr>
                        <m:t>=1+</m:t>
                      </m:r>
                      <m:d>
                        <m:dPr>
                          <m:ctrlPr>
                            <a:rPr lang="zh-CN" altLang="zh-CN" i="1">
                              <a:solidFill>
                                <a:prstClr val="black"/>
                              </a:solidFill>
                              <a:latin typeface="Cambria Math" panose="02040503050406030204" pitchFamily="18" charset="0"/>
                            </a:rPr>
                          </m:ctrlPr>
                        </m:dPr>
                        <m:e>
                          <m:f>
                            <m:fPr>
                              <m:type m:val="lin"/>
                              <m:ctrlPr>
                                <a:rPr lang="zh-CN" altLang="zh-CN" i="1">
                                  <a:solidFill>
                                    <a:prstClr val="black"/>
                                  </a:solidFill>
                                  <a:latin typeface="Cambria Math" panose="02040503050406030204" pitchFamily="18" charset="0"/>
                                </a:rPr>
                              </m:ctrlPr>
                            </m:fPr>
                            <m:num>
                              <m:r>
                                <a:rPr lang="en-US" altLang="zh-CN" i="1">
                                  <a:solidFill>
                                    <a:prstClr val="black"/>
                                  </a:solidFill>
                                  <a:latin typeface="Cambria Math"/>
                                </a:rPr>
                                <m:t>1</m:t>
                              </m:r>
                            </m:num>
                            <m:den>
                              <m:r>
                                <a:rPr lang="en-US" altLang="zh-CN" i="1">
                                  <a:solidFill>
                                    <a:prstClr val="black"/>
                                  </a:solidFill>
                                  <a:latin typeface="Cambria Math"/>
                                </a:rPr>
                                <m:t>𝑛</m:t>
                              </m:r>
                            </m:den>
                          </m:f>
                        </m:e>
                      </m:d>
                      <m:r>
                        <a:rPr lang="en-US" altLang="zh-CN" i="1">
                          <a:solidFill>
                            <a:prstClr val="black"/>
                          </a:solidFill>
                          <a:latin typeface="Cambria Math"/>
                        </a:rPr>
                        <m:t>−</m:t>
                      </m:r>
                      <m:d>
                        <m:dPr>
                          <m:ctrlPr>
                            <a:rPr lang="zh-CN" altLang="zh-CN" i="1">
                              <a:solidFill>
                                <a:prstClr val="black"/>
                              </a:solidFill>
                              <a:latin typeface="Cambria Math" panose="02040503050406030204" pitchFamily="18" charset="0"/>
                            </a:rPr>
                          </m:ctrlPr>
                        </m:dPr>
                        <m:e>
                          <m:f>
                            <m:fPr>
                              <m:type m:val="lin"/>
                              <m:ctrlPr>
                                <a:rPr lang="zh-CN" altLang="zh-CN" i="1">
                                  <a:solidFill>
                                    <a:prstClr val="black"/>
                                  </a:solidFill>
                                  <a:latin typeface="Cambria Math" panose="02040503050406030204" pitchFamily="18" charset="0"/>
                                </a:rPr>
                              </m:ctrlPr>
                            </m:fPr>
                            <m:num>
                              <m:r>
                                <a:rPr lang="en-US" altLang="zh-CN" i="1">
                                  <a:solidFill>
                                    <a:prstClr val="black"/>
                                  </a:solidFill>
                                  <a:latin typeface="Cambria Math"/>
                                </a:rPr>
                                <m:t>2</m:t>
                              </m:r>
                            </m:num>
                            <m:den>
                              <m:sSup>
                                <m:sSupPr>
                                  <m:ctrlPr>
                                    <a:rPr lang="zh-CN" altLang="zh-CN" i="1">
                                      <a:solidFill>
                                        <a:prstClr val="black"/>
                                      </a:solidFill>
                                      <a:latin typeface="Cambria Math" panose="02040503050406030204" pitchFamily="18" charset="0"/>
                                    </a:rPr>
                                  </m:ctrlPr>
                                </m:sSupPr>
                                <m:e>
                                  <m:r>
                                    <a:rPr lang="en-US" altLang="zh-CN" i="1">
                                      <a:solidFill>
                                        <a:prstClr val="black"/>
                                      </a:solidFill>
                                      <a:latin typeface="Cambria Math"/>
                                    </a:rPr>
                                    <m:t>𝑛</m:t>
                                  </m:r>
                                </m:e>
                                <m:sup>
                                  <m:r>
                                    <a:rPr lang="en-US" altLang="zh-CN" i="1">
                                      <a:solidFill>
                                        <a:prstClr val="black"/>
                                      </a:solidFill>
                                      <a:latin typeface="Cambria Math"/>
                                    </a:rPr>
                                    <m:t>2</m:t>
                                  </m:r>
                                </m:sup>
                              </m:sSup>
                              <m:acc>
                                <m:accPr>
                                  <m:chr m:val="̅"/>
                                  <m:ctrlPr>
                                    <a:rPr lang="zh-CN" altLang="zh-CN" i="1">
                                      <a:solidFill>
                                        <a:prstClr val="black"/>
                                      </a:solidFill>
                                      <a:latin typeface="Cambria Math" panose="02040503050406030204" pitchFamily="18" charset="0"/>
                                    </a:rPr>
                                  </m:ctrlPr>
                                </m:accPr>
                                <m:e>
                                  <m:r>
                                    <a:rPr lang="en-US" altLang="zh-CN" i="1">
                                      <a:solidFill>
                                        <a:prstClr val="black"/>
                                      </a:solidFill>
                                      <a:latin typeface="Cambria Math"/>
                                    </a:rPr>
                                    <m:t>𝑦</m:t>
                                  </m:r>
                                </m:e>
                              </m:acc>
                            </m:den>
                          </m:f>
                        </m:e>
                      </m:d>
                      <m:r>
                        <a:rPr lang="en-US" altLang="zh-CN" i="1">
                          <a:solidFill>
                            <a:prstClr val="black"/>
                          </a:solidFill>
                          <a:latin typeface="Cambria Math"/>
                        </a:rPr>
                        <m:t>∙</m:t>
                      </m:r>
                      <m:d>
                        <m:dPr>
                          <m:begChr m:val="["/>
                          <m:endChr m:val="]"/>
                          <m:ctrlPr>
                            <a:rPr lang="zh-CN" altLang="zh-CN" i="1">
                              <a:solidFill>
                                <a:prstClr val="black"/>
                              </a:solidFill>
                              <a:latin typeface="Cambria Math" panose="02040503050406030204" pitchFamily="18" charset="0"/>
                            </a:rPr>
                          </m:ctrlPr>
                        </m:dPr>
                        <m:e>
                          <m:sSub>
                            <m:sSubPr>
                              <m:ctrlPr>
                                <a:rPr lang="zh-CN" altLang="zh-CN" i="1">
                                  <a:solidFill>
                                    <a:prstClr val="black"/>
                                  </a:solidFill>
                                  <a:latin typeface="Cambria Math" panose="02040503050406030204" pitchFamily="18" charset="0"/>
                                </a:rPr>
                              </m:ctrlPr>
                            </m:sSubPr>
                            <m:e>
                              <m:r>
                                <a:rPr lang="en-US" altLang="zh-CN" i="1">
                                  <a:solidFill>
                                    <a:prstClr val="black"/>
                                  </a:solidFill>
                                  <a:latin typeface="Cambria Math"/>
                                </a:rPr>
                                <m:t>𝑦</m:t>
                              </m:r>
                            </m:e>
                            <m:sub>
                              <m:r>
                                <a:rPr lang="en-US" altLang="zh-CN" i="1">
                                  <a:solidFill>
                                    <a:prstClr val="black"/>
                                  </a:solidFill>
                                  <a:latin typeface="Cambria Math"/>
                                </a:rPr>
                                <m:t>1</m:t>
                              </m:r>
                            </m:sub>
                          </m:sSub>
                          <m:r>
                            <a:rPr lang="en-US" altLang="zh-CN" i="1">
                              <a:solidFill>
                                <a:prstClr val="black"/>
                              </a:solidFill>
                              <a:latin typeface="Cambria Math"/>
                            </a:rPr>
                            <m:t>+2</m:t>
                          </m:r>
                          <m:sSub>
                            <m:sSubPr>
                              <m:ctrlPr>
                                <a:rPr lang="zh-CN" altLang="zh-CN" i="1">
                                  <a:solidFill>
                                    <a:prstClr val="black"/>
                                  </a:solidFill>
                                  <a:latin typeface="Cambria Math" panose="02040503050406030204" pitchFamily="18" charset="0"/>
                                </a:rPr>
                              </m:ctrlPr>
                            </m:sSubPr>
                            <m:e>
                              <m:r>
                                <a:rPr lang="en-US" altLang="zh-CN" i="1">
                                  <a:solidFill>
                                    <a:prstClr val="black"/>
                                  </a:solidFill>
                                  <a:latin typeface="Cambria Math"/>
                                </a:rPr>
                                <m:t>𝑦</m:t>
                              </m:r>
                            </m:e>
                            <m:sub>
                              <m:r>
                                <a:rPr lang="en-US" altLang="zh-CN" i="1">
                                  <a:solidFill>
                                    <a:prstClr val="black"/>
                                  </a:solidFill>
                                  <a:latin typeface="Cambria Math"/>
                                </a:rPr>
                                <m:t>2</m:t>
                              </m:r>
                            </m:sub>
                          </m:sSub>
                          <m:r>
                            <a:rPr lang="en-US" altLang="zh-CN" i="1">
                              <a:solidFill>
                                <a:prstClr val="black"/>
                              </a:solidFill>
                              <a:latin typeface="Cambria Math"/>
                            </a:rPr>
                            <m:t>+…+</m:t>
                          </m:r>
                          <m:r>
                            <a:rPr lang="en-US" altLang="zh-CN" i="1">
                              <a:solidFill>
                                <a:prstClr val="black"/>
                              </a:solidFill>
                              <a:latin typeface="Cambria Math"/>
                            </a:rPr>
                            <m:t>𝑛</m:t>
                          </m:r>
                          <m:sSub>
                            <m:sSubPr>
                              <m:ctrlPr>
                                <a:rPr lang="zh-CN" altLang="zh-CN" i="1">
                                  <a:solidFill>
                                    <a:prstClr val="black"/>
                                  </a:solidFill>
                                  <a:latin typeface="Cambria Math" panose="02040503050406030204" pitchFamily="18" charset="0"/>
                                </a:rPr>
                              </m:ctrlPr>
                            </m:sSubPr>
                            <m:e>
                              <m:r>
                                <a:rPr lang="en-US" altLang="zh-CN" i="1">
                                  <a:solidFill>
                                    <a:prstClr val="black"/>
                                  </a:solidFill>
                                  <a:latin typeface="Cambria Math"/>
                                </a:rPr>
                                <m:t>𝑦</m:t>
                              </m:r>
                            </m:e>
                            <m:sub>
                              <m:r>
                                <a:rPr lang="en-US" altLang="zh-CN" i="1">
                                  <a:solidFill>
                                    <a:prstClr val="black"/>
                                  </a:solidFill>
                                  <a:latin typeface="Cambria Math"/>
                                </a:rPr>
                                <m:t>𝑛</m:t>
                              </m:r>
                            </m:sub>
                          </m:sSub>
                        </m:e>
                      </m:d>
                    </m:oMath>
                  </m:oMathPara>
                </a14:m>
                <a:endParaRPr lang="en-US" altLang="zh-CN" i="1" dirty="0">
                  <a:solidFill>
                    <a:prstClr val="black"/>
                  </a:solidFill>
                  <a:latin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zh-CN" altLang="zh-CN" i="1">
                              <a:solidFill>
                                <a:prstClr val="black"/>
                              </a:solidFill>
                              <a:latin typeface="Cambria Math" panose="02040503050406030204" pitchFamily="18" charset="0"/>
                            </a:rPr>
                          </m:ctrlPr>
                        </m:sSubPr>
                        <m:e>
                          <m:r>
                            <a:rPr lang="en-US" altLang="zh-CN" i="1">
                              <a:solidFill>
                                <a:prstClr val="black"/>
                              </a:solidFill>
                              <a:latin typeface="Cambria Math"/>
                            </a:rPr>
                            <m:t>𝑦</m:t>
                          </m:r>
                        </m:e>
                        <m:sub>
                          <m:r>
                            <a:rPr lang="en-US" altLang="zh-CN" i="1">
                              <a:solidFill>
                                <a:prstClr val="black"/>
                              </a:solidFill>
                              <a:latin typeface="Cambria Math"/>
                            </a:rPr>
                            <m:t>1</m:t>
                          </m:r>
                        </m:sub>
                      </m:sSub>
                      <m:r>
                        <a:rPr lang="en-US" altLang="zh-CN" i="1">
                          <a:solidFill>
                            <a:prstClr val="black"/>
                          </a:solidFill>
                          <a:latin typeface="Cambria Math"/>
                        </a:rPr>
                        <m:t>≥</m:t>
                      </m:r>
                      <m:sSub>
                        <m:sSubPr>
                          <m:ctrlPr>
                            <a:rPr lang="zh-CN" altLang="zh-CN" i="1">
                              <a:solidFill>
                                <a:prstClr val="black"/>
                              </a:solidFill>
                              <a:latin typeface="Cambria Math" panose="02040503050406030204" pitchFamily="18" charset="0"/>
                            </a:rPr>
                          </m:ctrlPr>
                        </m:sSubPr>
                        <m:e>
                          <m:r>
                            <a:rPr lang="en-US" altLang="zh-CN" i="1">
                              <a:solidFill>
                                <a:prstClr val="black"/>
                              </a:solidFill>
                              <a:latin typeface="Cambria Math"/>
                            </a:rPr>
                            <m:t>𝑦</m:t>
                          </m:r>
                        </m:e>
                        <m:sub>
                          <m:r>
                            <a:rPr lang="en-US" altLang="zh-CN" i="1">
                              <a:solidFill>
                                <a:prstClr val="black"/>
                              </a:solidFill>
                              <a:latin typeface="Cambria Math"/>
                            </a:rPr>
                            <m:t>2</m:t>
                          </m:r>
                        </m:sub>
                      </m:sSub>
                      <m:r>
                        <a:rPr lang="en-US" altLang="zh-CN" i="1">
                          <a:solidFill>
                            <a:prstClr val="black"/>
                          </a:solidFill>
                          <a:latin typeface="Cambria Math"/>
                        </a:rPr>
                        <m:t>≥…≥</m:t>
                      </m:r>
                      <m:sSub>
                        <m:sSubPr>
                          <m:ctrlPr>
                            <a:rPr lang="zh-CN" altLang="zh-CN" i="1">
                              <a:solidFill>
                                <a:prstClr val="black"/>
                              </a:solidFill>
                              <a:latin typeface="Cambria Math" panose="02040503050406030204" pitchFamily="18" charset="0"/>
                            </a:rPr>
                          </m:ctrlPr>
                        </m:sSubPr>
                        <m:e>
                          <m:r>
                            <a:rPr lang="en-US" altLang="zh-CN" i="1">
                              <a:solidFill>
                                <a:prstClr val="black"/>
                              </a:solidFill>
                              <a:latin typeface="Cambria Math"/>
                            </a:rPr>
                            <m:t>𝑦</m:t>
                          </m:r>
                        </m:e>
                        <m:sub>
                          <m:r>
                            <a:rPr lang="en-US" altLang="zh-CN" i="1">
                              <a:solidFill>
                                <a:prstClr val="black"/>
                              </a:solidFill>
                              <a:latin typeface="Cambria Math"/>
                            </a:rPr>
                            <m:t>𝑛</m:t>
                          </m:r>
                          <m:r>
                            <a:rPr lang="en-US" altLang="zh-CN" i="1">
                              <a:solidFill>
                                <a:prstClr val="black"/>
                              </a:solidFill>
                              <a:latin typeface="Cambria Math"/>
                            </a:rPr>
                            <m:t> </m:t>
                          </m:r>
                        </m:sub>
                      </m:sSub>
                    </m:oMath>
                  </m:oMathPara>
                </a14:m>
                <a:endParaRPr lang="zh-CN" altLang="en-US" dirty="0">
                  <a:solidFill>
                    <a:prstClr val="black"/>
                  </a:solidFill>
                  <a:latin typeface="Arial"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915676" y="2276872"/>
                <a:ext cx="7344817" cy="723788"/>
              </a:xfrm>
              <a:prstGeom prst="rect">
                <a:avLst/>
              </a:prstGeom>
              <a:blipFill rotWithShape="1">
                <a:blip r:embed="rId2"/>
                <a:stretch>
                  <a:fillRect t="-56780" b="-457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323528" y="1355611"/>
                <a:ext cx="7344817" cy="848566"/>
              </a:xfrm>
              <a:prstGeom prst="rect">
                <a:avLst/>
              </a:prstGeom>
            </p:spPr>
            <p:txBody>
              <a:bodyPr wrap="square">
                <a:spAutoFit/>
              </a:bodyPr>
              <a:lstStyle/>
              <a:p>
                <a:pPr fontAlgn="base">
                  <a:spcBef>
                    <a:spcPct val="0"/>
                  </a:spcBef>
                  <a:spcAft>
                    <a:spcPct val="0"/>
                  </a:spcAft>
                </a:pPr>
                <a14:m>
                  <m:oMathPara xmlns:m="http://schemas.openxmlformats.org/officeDocument/2006/math">
                    <m:oMathParaPr>
                      <m:jc m:val="center"/>
                    </m:oMathParaPr>
                    <m:oMath xmlns:m="http://schemas.openxmlformats.org/officeDocument/2006/math">
                      <m:r>
                        <m:rPr>
                          <m:sty m:val="p"/>
                        </m:rPr>
                        <a:rPr lang="en-US" altLang="zh-CN" dirty="0">
                          <a:solidFill>
                            <a:prstClr val="black"/>
                          </a:solidFill>
                          <a:latin typeface="Cambria Math"/>
                        </a:rPr>
                        <m:t>Gini</m:t>
                      </m:r>
                      <m:r>
                        <a:rPr lang="en-US" altLang="zh-CN" i="1">
                          <a:solidFill>
                            <a:prstClr val="black"/>
                          </a:solidFill>
                          <a:latin typeface="Cambria Math"/>
                        </a:rPr>
                        <m:t>=</m:t>
                      </m:r>
                      <m:f>
                        <m:fPr>
                          <m:ctrlPr>
                            <a:rPr lang="en-US" altLang="zh-CN" i="1">
                              <a:solidFill>
                                <a:prstClr val="black"/>
                              </a:solidFill>
                              <a:latin typeface="Cambria Math" panose="02040503050406030204" pitchFamily="18" charset="0"/>
                            </a:rPr>
                          </m:ctrlPr>
                        </m:fPr>
                        <m:num>
                          <m:r>
                            <a:rPr lang="en-US" altLang="zh-CN" i="1">
                              <a:solidFill>
                                <a:prstClr val="black"/>
                              </a:solidFill>
                              <a:latin typeface="Cambria Math"/>
                            </a:rPr>
                            <m:t>2</m:t>
                          </m:r>
                        </m:num>
                        <m:den>
                          <m:r>
                            <a:rPr lang="en-US" altLang="zh-CN" i="1">
                              <a:solidFill>
                                <a:prstClr val="black"/>
                              </a:solidFill>
                              <a:latin typeface="Cambria Math"/>
                            </a:rPr>
                            <m:t>𝑛</m:t>
                          </m:r>
                        </m:den>
                      </m:f>
                      <m:nary>
                        <m:naryPr>
                          <m:chr m:val="∑"/>
                          <m:ctrlPr>
                            <a:rPr lang="en-US" altLang="zh-CN" i="1">
                              <a:solidFill>
                                <a:prstClr val="black"/>
                              </a:solidFill>
                              <a:latin typeface="Cambria Math" panose="02040503050406030204" pitchFamily="18" charset="0"/>
                            </a:rPr>
                          </m:ctrlPr>
                        </m:naryPr>
                        <m:sub>
                          <m:r>
                            <m:rPr>
                              <m:brk m:alnAt="23"/>
                            </m:rPr>
                            <a:rPr lang="en-US" altLang="zh-CN" i="1">
                              <a:solidFill>
                                <a:prstClr val="black"/>
                              </a:solidFill>
                              <a:latin typeface="Cambria Math"/>
                            </a:rPr>
                            <m:t>𝑖</m:t>
                          </m:r>
                          <m:r>
                            <a:rPr lang="en-US" altLang="zh-CN" i="1">
                              <a:solidFill>
                                <a:prstClr val="black"/>
                              </a:solidFill>
                              <a:latin typeface="Cambria Math"/>
                            </a:rPr>
                            <m:t>=1</m:t>
                          </m:r>
                        </m:sub>
                        <m:sup>
                          <m:r>
                            <a:rPr lang="en-US" altLang="zh-CN" i="1">
                              <a:solidFill>
                                <a:prstClr val="black"/>
                              </a:solidFill>
                              <a:latin typeface="Cambria Math"/>
                            </a:rPr>
                            <m:t>𝑛</m:t>
                          </m:r>
                        </m:sup>
                        <m:e>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a:rPr>
                                <m:t>𝑋</m:t>
                              </m:r>
                            </m:e>
                            <m:sub>
                              <m:r>
                                <a:rPr lang="en-US" altLang="zh-CN" i="1">
                                  <a:solidFill>
                                    <a:prstClr val="black"/>
                                  </a:solidFill>
                                  <a:latin typeface="Cambria Math"/>
                                </a:rPr>
                                <m:t>𝑖</m:t>
                              </m:r>
                            </m:sub>
                          </m:sSub>
                          <m:r>
                            <a:rPr lang="en-US" altLang="zh-CN" i="1">
                              <a:solidFill>
                                <a:prstClr val="black"/>
                              </a:solidFill>
                              <a:latin typeface="Cambria Math"/>
                              <a:ea typeface="Cambria Math"/>
                            </a:rPr>
                            <m:t>∙</m:t>
                          </m:r>
                          <m:r>
                            <a:rPr lang="en-US" altLang="zh-CN" i="1">
                              <a:solidFill>
                                <a:prstClr val="black"/>
                              </a:solidFill>
                              <a:latin typeface="Cambria Math"/>
                              <a:ea typeface="Cambria Math"/>
                            </a:rPr>
                            <m:t>𝑖</m:t>
                          </m:r>
                        </m:e>
                      </m:nary>
                      <m:r>
                        <a:rPr lang="en-US" altLang="zh-CN" dirty="0">
                          <a:solidFill>
                            <a:prstClr val="black"/>
                          </a:solidFill>
                          <a:latin typeface="Cambria Math"/>
                          <a:ea typeface="Cambria Math"/>
                        </a:rPr>
                        <m:t>−</m:t>
                      </m:r>
                      <m:f>
                        <m:fPr>
                          <m:ctrlPr>
                            <a:rPr lang="en-US" altLang="zh-CN" i="1" dirty="0">
                              <a:solidFill>
                                <a:prstClr val="black"/>
                              </a:solidFill>
                              <a:latin typeface="Cambria Math" panose="02040503050406030204" pitchFamily="18" charset="0"/>
                              <a:ea typeface="Cambria Math"/>
                            </a:rPr>
                          </m:ctrlPr>
                        </m:fPr>
                        <m:num>
                          <m:r>
                            <a:rPr lang="en-US" altLang="zh-CN" i="1" dirty="0">
                              <a:solidFill>
                                <a:prstClr val="black"/>
                              </a:solidFill>
                              <a:latin typeface="Cambria Math"/>
                              <a:ea typeface="Cambria Math"/>
                            </a:rPr>
                            <m:t>𝑛</m:t>
                          </m:r>
                          <m:r>
                            <a:rPr lang="en-US" altLang="zh-CN" i="1" dirty="0">
                              <a:solidFill>
                                <a:prstClr val="black"/>
                              </a:solidFill>
                              <a:latin typeface="Cambria Math"/>
                              <a:ea typeface="Cambria Math"/>
                            </a:rPr>
                            <m:t>+1</m:t>
                          </m:r>
                        </m:num>
                        <m:den>
                          <m:r>
                            <a:rPr lang="en-US" altLang="zh-CN" i="1" dirty="0">
                              <a:solidFill>
                                <a:prstClr val="black"/>
                              </a:solidFill>
                              <a:latin typeface="Cambria Math"/>
                              <a:ea typeface="Cambria Math"/>
                            </a:rPr>
                            <m:t>𝑛</m:t>
                          </m:r>
                        </m:den>
                      </m:f>
                    </m:oMath>
                  </m:oMathPara>
                </a14:m>
                <a:endParaRPr lang="zh-CN" altLang="en-US" dirty="0">
                  <a:solidFill>
                    <a:prstClr val="black"/>
                  </a:solidFill>
                  <a:latin typeface="Arial" charset="0"/>
                </a:endParaRPr>
              </a:p>
            </p:txBody>
          </p:sp>
        </mc:Choice>
        <mc:Fallback xmlns="">
          <p:sp>
            <p:nvSpPr>
              <p:cNvPr id="18" name="矩形 17"/>
              <p:cNvSpPr>
                <a:spLocks noRot="1" noChangeAspect="1" noMove="1" noResize="1" noEditPoints="1" noAdjustHandles="1" noChangeArrowheads="1" noChangeShapeType="1" noTextEdit="1"/>
              </p:cNvSpPr>
              <p:nvPr/>
            </p:nvSpPr>
            <p:spPr>
              <a:xfrm>
                <a:off x="323528" y="1355611"/>
                <a:ext cx="7344817" cy="848566"/>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611560" y="4049319"/>
                <a:ext cx="7920881" cy="722762"/>
              </a:xfrm>
              <a:prstGeom prst="rect">
                <a:avLst/>
              </a:prstGeom>
            </p:spPr>
            <p:txBody>
              <a:bodyPr wrap="squar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m:rPr>
                          <m:sty m:val="p"/>
                        </m:rPr>
                        <a:rPr lang="en-US" altLang="zh-CN" dirty="0" smtClean="0">
                          <a:solidFill>
                            <a:prstClr val="black"/>
                          </a:solidFill>
                          <a:latin typeface="Cambria Math"/>
                        </a:rPr>
                        <m:t>Gini</m:t>
                      </m:r>
                      <m:r>
                        <a:rPr lang="en-US" altLang="zh-CN" dirty="0" smtClean="0">
                          <a:solidFill>
                            <a:prstClr val="black"/>
                          </a:solidFill>
                          <a:latin typeface="Cambria Math"/>
                        </a:rPr>
                        <m:t>=</m:t>
                      </m:r>
                      <m:f>
                        <m:fPr>
                          <m:ctrlPr>
                            <a:rPr lang="en-US" altLang="zh-CN" b="0" i="1" dirty="0" smtClean="0">
                              <a:solidFill>
                                <a:prstClr val="black"/>
                              </a:solidFill>
                              <a:latin typeface="Cambria Math" panose="02040503050406030204" pitchFamily="18" charset="0"/>
                            </a:rPr>
                          </m:ctrlPr>
                        </m:fPr>
                        <m:num>
                          <m:r>
                            <a:rPr lang="en-US" altLang="zh-CN" b="0" i="1" dirty="0" smtClean="0">
                              <a:solidFill>
                                <a:prstClr val="black"/>
                              </a:solidFill>
                              <a:latin typeface="Cambria Math" panose="02040503050406030204" pitchFamily="18" charset="0"/>
                            </a:rPr>
                            <m:t>𝐴</m:t>
                          </m:r>
                          <m:r>
                            <a:rPr lang="en-US" altLang="zh-CN" b="0" i="1" dirty="0" smtClean="0">
                              <a:solidFill>
                                <a:prstClr val="black"/>
                              </a:solidFill>
                              <a:latin typeface="Cambria Math" panose="02040503050406030204" pitchFamily="18" charset="0"/>
                            </a:rPr>
                            <m:t>−</m:t>
                          </m:r>
                          <m:r>
                            <a:rPr lang="en-US" altLang="zh-CN" b="0" i="1" dirty="0" smtClean="0">
                              <a:solidFill>
                                <a:prstClr val="black"/>
                              </a:solidFill>
                              <a:latin typeface="Cambria Math" panose="02040503050406030204" pitchFamily="18" charset="0"/>
                            </a:rPr>
                            <m:t>𝐵</m:t>
                          </m:r>
                        </m:num>
                        <m:den>
                          <m:r>
                            <a:rPr lang="en-US" altLang="zh-CN" b="0" i="1" dirty="0" smtClean="0">
                              <a:solidFill>
                                <a:prstClr val="black"/>
                              </a:solidFill>
                              <a:latin typeface="Cambria Math" panose="02040503050406030204" pitchFamily="18" charset="0"/>
                            </a:rPr>
                            <m:t>𝐴</m:t>
                          </m:r>
                        </m:den>
                      </m:f>
                      <m:r>
                        <a:rPr lang="en-US" altLang="zh-CN" i="1">
                          <a:solidFill>
                            <a:prstClr val="black"/>
                          </a:solidFill>
                          <a:latin typeface="Cambria Math"/>
                        </a:rPr>
                        <m:t>=</m:t>
                      </m:r>
                      <m:r>
                        <a:rPr lang="en-US" altLang="zh-CN" b="0" i="1" smtClean="0">
                          <a:solidFill>
                            <a:prstClr val="black"/>
                          </a:solidFill>
                          <a:latin typeface="Cambria Math" panose="02040503050406030204" pitchFamily="18" charset="0"/>
                        </a:rPr>
                        <m:t>2</m:t>
                      </m:r>
                      <m:d>
                        <m:dPr>
                          <m:ctrlPr>
                            <a:rPr lang="en-US" altLang="zh-CN" b="0" i="1" smtClean="0">
                              <a:solidFill>
                                <a:prstClr val="black"/>
                              </a:solidFill>
                              <a:latin typeface="Cambria Math" panose="02040503050406030204" pitchFamily="18" charset="0"/>
                            </a:rPr>
                          </m:ctrlPr>
                        </m:dPr>
                        <m:e>
                          <m:r>
                            <a:rPr lang="en-US" altLang="zh-CN" b="0" i="1" smtClean="0">
                              <a:solidFill>
                                <a:prstClr val="black"/>
                              </a:solidFill>
                              <a:latin typeface="Cambria Math" panose="02040503050406030204" pitchFamily="18" charset="0"/>
                            </a:rPr>
                            <m:t>𝐴</m:t>
                          </m:r>
                          <m:r>
                            <a:rPr lang="en-US" altLang="zh-CN" b="0" i="1" smtClean="0">
                              <a:solidFill>
                                <a:prstClr val="black"/>
                              </a:solidFill>
                              <a:latin typeface="Cambria Math" panose="02040503050406030204" pitchFamily="18" charset="0"/>
                            </a:rPr>
                            <m:t>−</m:t>
                          </m:r>
                          <m:r>
                            <a:rPr lang="en-US" altLang="zh-CN" b="0" i="1" smtClean="0">
                              <a:solidFill>
                                <a:prstClr val="black"/>
                              </a:solidFill>
                              <a:latin typeface="Cambria Math" panose="02040503050406030204" pitchFamily="18" charset="0"/>
                            </a:rPr>
                            <m:t>𝐵</m:t>
                          </m:r>
                        </m:e>
                      </m:d>
                      <m:r>
                        <a:rPr lang="en-US" altLang="zh-CN" b="0" i="1" smtClean="0">
                          <a:solidFill>
                            <a:prstClr val="black"/>
                          </a:solidFill>
                          <a:latin typeface="Cambria Math" panose="02040503050406030204" pitchFamily="18" charset="0"/>
                        </a:rPr>
                        <m:t>=</m:t>
                      </m:r>
                      <m:r>
                        <a:rPr lang="en-US" altLang="zh-CN" i="1">
                          <a:solidFill>
                            <a:prstClr val="black"/>
                          </a:solidFill>
                          <a:latin typeface="Cambria Math"/>
                        </a:rPr>
                        <m:t>2</m:t>
                      </m:r>
                      <m:d>
                        <m:dPr>
                          <m:ctrlPr>
                            <a:rPr lang="en-US" altLang="zh-CN" i="1">
                              <a:solidFill>
                                <a:prstClr val="black"/>
                              </a:solidFill>
                              <a:latin typeface="Cambria Math" panose="02040503050406030204" pitchFamily="18" charset="0"/>
                            </a:rPr>
                          </m:ctrlPr>
                        </m:dPr>
                        <m:e>
                          <m:nary>
                            <m:naryPr>
                              <m:ctrlPr>
                                <a:rPr lang="en-US" altLang="zh-CN" i="1">
                                  <a:solidFill>
                                    <a:prstClr val="black"/>
                                  </a:solidFill>
                                  <a:latin typeface="Cambria Math" panose="02040503050406030204" pitchFamily="18" charset="0"/>
                                </a:rPr>
                              </m:ctrlPr>
                            </m:naryPr>
                            <m:sub>
                              <m:r>
                                <m:rPr>
                                  <m:brk m:alnAt="23"/>
                                </m:rPr>
                                <a:rPr lang="en-US" altLang="zh-CN" i="1">
                                  <a:solidFill>
                                    <a:prstClr val="black"/>
                                  </a:solidFill>
                                  <a:latin typeface="Cambria Math"/>
                                </a:rPr>
                                <m:t>0</m:t>
                              </m:r>
                            </m:sub>
                            <m:sup>
                              <m:r>
                                <a:rPr lang="en-US" altLang="zh-CN" i="1">
                                  <a:solidFill>
                                    <a:prstClr val="black"/>
                                  </a:solidFill>
                                  <a:latin typeface="Cambria Math"/>
                                </a:rPr>
                                <m:t>1</m:t>
                              </m:r>
                            </m:sup>
                            <m:e>
                              <m:r>
                                <a:rPr lang="en-US" altLang="zh-CN" i="1">
                                  <a:solidFill>
                                    <a:prstClr val="black"/>
                                  </a:solidFill>
                                  <a:latin typeface="Cambria Math"/>
                                </a:rPr>
                                <m:t>𝑝𝑑𝑝</m:t>
                              </m:r>
                              <m:r>
                                <a:rPr lang="en-US" altLang="zh-CN" i="1">
                                  <a:solidFill>
                                    <a:prstClr val="black"/>
                                  </a:solidFill>
                                  <a:latin typeface="Cambria Math"/>
                                </a:rPr>
                                <m:t>−</m:t>
                              </m:r>
                              <m:nary>
                                <m:naryPr>
                                  <m:ctrlPr>
                                    <a:rPr lang="en-US" altLang="zh-CN" i="1">
                                      <a:solidFill>
                                        <a:prstClr val="black"/>
                                      </a:solidFill>
                                      <a:latin typeface="Cambria Math" panose="02040503050406030204" pitchFamily="18" charset="0"/>
                                    </a:rPr>
                                  </m:ctrlPr>
                                </m:naryPr>
                                <m:sub>
                                  <m:r>
                                    <m:rPr>
                                      <m:brk m:alnAt="23"/>
                                    </m:rPr>
                                    <a:rPr lang="en-US" altLang="zh-CN" i="1">
                                      <a:solidFill>
                                        <a:prstClr val="black"/>
                                      </a:solidFill>
                                      <a:latin typeface="Cambria Math"/>
                                    </a:rPr>
                                    <m:t>0</m:t>
                                  </m:r>
                                </m:sub>
                                <m:sup>
                                  <m:r>
                                    <a:rPr lang="en-US" altLang="zh-CN" i="1">
                                      <a:solidFill>
                                        <a:prstClr val="black"/>
                                      </a:solidFill>
                                      <a:latin typeface="Cambria Math"/>
                                    </a:rPr>
                                    <m:t>1</m:t>
                                  </m:r>
                                </m:sup>
                                <m:e>
                                  <m:r>
                                    <a:rPr lang="en-US" altLang="zh-CN" i="1">
                                      <a:solidFill>
                                        <a:prstClr val="black"/>
                                      </a:solidFill>
                                      <a:latin typeface="Cambria Math"/>
                                    </a:rPr>
                                    <m:t>𝐿</m:t>
                                  </m:r>
                                  <m:d>
                                    <m:dPr>
                                      <m:ctrlPr>
                                        <a:rPr lang="en-US" altLang="zh-CN" i="1">
                                          <a:solidFill>
                                            <a:prstClr val="black"/>
                                          </a:solidFill>
                                          <a:latin typeface="Cambria Math" panose="02040503050406030204" pitchFamily="18" charset="0"/>
                                        </a:rPr>
                                      </m:ctrlPr>
                                    </m:dPr>
                                    <m:e>
                                      <m:r>
                                        <a:rPr lang="en-US" altLang="zh-CN" i="1">
                                          <a:solidFill>
                                            <a:prstClr val="black"/>
                                          </a:solidFill>
                                          <a:latin typeface="Cambria Math"/>
                                        </a:rPr>
                                        <m:t>𝑝</m:t>
                                      </m:r>
                                    </m:e>
                                  </m:d>
                                  <m:r>
                                    <a:rPr lang="en-US" altLang="zh-CN" i="1">
                                      <a:solidFill>
                                        <a:prstClr val="black"/>
                                      </a:solidFill>
                                      <a:latin typeface="Cambria Math"/>
                                    </a:rPr>
                                    <m:t>𝑑𝑝</m:t>
                                  </m:r>
                                </m:e>
                              </m:nary>
                            </m:e>
                          </m:nary>
                        </m:e>
                      </m:d>
                      <m:r>
                        <a:rPr lang="en-US" altLang="zh-CN" i="1">
                          <a:solidFill>
                            <a:prstClr val="black"/>
                          </a:solidFill>
                          <a:latin typeface="Cambria Math"/>
                        </a:rPr>
                        <m:t>=</m:t>
                      </m:r>
                      <m:nary>
                        <m:naryPr>
                          <m:ctrlPr>
                            <a:rPr lang="en-US" altLang="zh-CN" i="1">
                              <a:solidFill>
                                <a:prstClr val="black"/>
                              </a:solidFill>
                              <a:latin typeface="Cambria Math" panose="02040503050406030204" pitchFamily="18" charset="0"/>
                            </a:rPr>
                          </m:ctrlPr>
                        </m:naryPr>
                        <m:sub>
                          <m:r>
                            <m:rPr>
                              <m:brk m:alnAt="23"/>
                            </m:rPr>
                            <a:rPr lang="en-US" altLang="zh-CN" i="1">
                              <a:solidFill>
                                <a:prstClr val="black"/>
                              </a:solidFill>
                              <a:latin typeface="Cambria Math"/>
                            </a:rPr>
                            <m:t>0</m:t>
                          </m:r>
                        </m:sub>
                        <m:sup>
                          <m:r>
                            <a:rPr lang="en-US" altLang="zh-CN" i="1">
                              <a:solidFill>
                                <a:prstClr val="black"/>
                              </a:solidFill>
                              <a:latin typeface="Cambria Math"/>
                            </a:rPr>
                            <m:t>1</m:t>
                          </m:r>
                        </m:sup>
                        <m:e>
                          <m:d>
                            <m:dPr>
                              <m:ctrlPr>
                                <a:rPr lang="en-US" altLang="zh-CN" i="1">
                                  <a:solidFill>
                                    <a:prstClr val="black"/>
                                  </a:solidFill>
                                  <a:latin typeface="Cambria Math" panose="02040503050406030204" pitchFamily="18" charset="0"/>
                                </a:rPr>
                              </m:ctrlPr>
                            </m:dPr>
                            <m:e>
                              <m:r>
                                <a:rPr lang="en-US" altLang="zh-CN" i="1">
                                  <a:solidFill>
                                    <a:prstClr val="black"/>
                                  </a:solidFill>
                                  <a:latin typeface="Cambria Math"/>
                                </a:rPr>
                                <m:t>𝑝</m:t>
                              </m:r>
                              <m:r>
                                <a:rPr lang="en-US" altLang="zh-CN" i="1">
                                  <a:solidFill>
                                    <a:prstClr val="black"/>
                                  </a:solidFill>
                                  <a:latin typeface="Cambria Math"/>
                                </a:rPr>
                                <m:t>−</m:t>
                              </m:r>
                              <m:r>
                                <a:rPr lang="en-US" altLang="zh-CN" i="1">
                                  <a:solidFill>
                                    <a:prstClr val="black"/>
                                  </a:solidFill>
                                  <a:latin typeface="Cambria Math"/>
                                </a:rPr>
                                <m:t>𝐿</m:t>
                              </m:r>
                              <m:d>
                                <m:dPr>
                                  <m:ctrlPr>
                                    <a:rPr lang="en-US" altLang="zh-CN" i="1">
                                      <a:solidFill>
                                        <a:prstClr val="black"/>
                                      </a:solidFill>
                                      <a:latin typeface="Cambria Math" panose="02040503050406030204" pitchFamily="18" charset="0"/>
                                    </a:rPr>
                                  </m:ctrlPr>
                                </m:dPr>
                                <m:e>
                                  <m:r>
                                    <a:rPr lang="en-US" altLang="zh-CN" i="1">
                                      <a:solidFill>
                                        <a:prstClr val="black"/>
                                      </a:solidFill>
                                      <a:latin typeface="Cambria Math"/>
                                    </a:rPr>
                                    <m:t>𝑝</m:t>
                                  </m:r>
                                </m:e>
                              </m:d>
                            </m:e>
                          </m:d>
                          <m:r>
                            <a:rPr lang="en-US" altLang="zh-CN" i="1">
                              <a:solidFill>
                                <a:prstClr val="black"/>
                              </a:solidFill>
                              <a:latin typeface="Cambria Math"/>
                            </a:rPr>
                            <m:t>𝑑𝑝</m:t>
                          </m:r>
                        </m:e>
                      </m:nary>
                    </m:oMath>
                  </m:oMathPara>
                </a14:m>
                <a:endParaRPr lang="zh-CN" altLang="en-US" dirty="0">
                  <a:solidFill>
                    <a:prstClr val="black"/>
                  </a:solidFill>
                  <a:latin typeface="Arial" charset="0"/>
                </a:endParaRPr>
              </a:p>
            </p:txBody>
          </p:sp>
        </mc:Choice>
        <mc:Fallback xmlns="">
          <p:sp>
            <p:nvSpPr>
              <p:cNvPr id="20" name="矩形 19"/>
              <p:cNvSpPr>
                <a:spLocks noRot="1" noChangeAspect="1" noMove="1" noResize="1" noEditPoints="1" noAdjustHandles="1" noChangeArrowheads="1" noChangeShapeType="1" noTextEdit="1"/>
              </p:cNvSpPr>
              <p:nvPr/>
            </p:nvSpPr>
            <p:spPr>
              <a:xfrm>
                <a:off x="611560" y="4049319"/>
                <a:ext cx="7920881" cy="7227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783125" y="3131553"/>
                <a:ext cx="7344817" cy="729495"/>
              </a:xfrm>
              <a:prstGeom prst="rect">
                <a:avLst/>
              </a:prstGeom>
            </p:spPr>
            <p:txBody>
              <a:bodyPr wrap="squar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m:rPr>
                          <m:sty m:val="p"/>
                        </m:rPr>
                        <a:rPr lang="en-US" altLang="zh-CN" dirty="0">
                          <a:solidFill>
                            <a:prstClr val="black"/>
                          </a:solidFill>
                          <a:latin typeface="Cambria Math"/>
                        </a:rPr>
                        <m:t>Gini</m:t>
                      </m:r>
                      <m:r>
                        <a:rPr lang="en-US" altLang="zh-CN" i="1">
                          <a:solidFill>
                            <a:prstClr val="black"/>
                          </a:solidFill>
                          <a:latin typeface="Cambria Math"/>
                        </a:rPr>
                        <m:t>=</m:t>
                      </m:r>
                      <m:f>
                        <m:fPr>
                          <m:ctrlPr>
                            <a:rPr lang="en-US" altLang="zh-CN" i="1">
                              <a:solidFill>
                                <a:prstClr val="black"/>
                              </a:solidFill>
                              <a:latin typeface="Cambria Math" panose="02040503050406030204" pitchFamily="18" charset="0"/>
                            </a:rPr>
                          </m:ctrlPr>
                        </m:fPr>
                        <m:num>
                          <m:nary>
                            <m:naryPr>
                              <m:chr m:val="∑"/>
                              <m:ctrlPr>
                                <a:rPr lang="en-US" altLang="zh-CN" i="1">
                                  <a:solidFill>
                                    <a:prstClr val="black"/>
                                  </a:solidFill>
                                  <a:latin typeface="Cambria Math" panose="02040503050406030204" pitchFamily="18" charset="0"/>
                                </a:rPr>
                              </m:ctrlPr>
                            </m:naryPr>
                            <m:sub>
                              <m:r>
                                <m:rPr>
                                  <m:brk m:alnAt="23"/>
                                </m:rPr>
                                <a:rPr lang="en-US" altLang="zh-CN" i="1">
                                  <a:solidFill>
                                    <a:prstClr val="black"/>
                                  </a:solidFill>
                                  <a:latin typeface="Cambria Math"/>
                                </a:rPr>
                                <m:t>1</m:t>
                              </m:r>
                              <m:r>
                                <a:rPr lang="en-US" altLang="zh-CN" i="1">
                                  <a:solidFill>
                                    <a:prstClr val="black"/>
                                  </a:solidFill>
                                  <a:latin typeface="Cambria Math"/>
                                  <a:ea typeface="Cambria Math"/>
                                </a:rPr>
                                <m:t>≤</m:t>
                              </m:r>
                              <m:r>
                                <a:rPr lang="en-US" altLang="zh-CN" i="1">
                                  <a:solidFill>
                                    <a:prstClr val="black"/>
                                  </a:solidFill>
                                  <a:latin typeface="Cambria Math"/>
                                  <a:ea typeface="Cambria Math"/>
                                </a:rPr>
                                <m:t>𝑗</m:t>
                              </m:r>
                              <m:r>
                                <a:rPr lang="en-US" altLang="zh-CN" i="1">
                                  <a:solidFill>
                                    <a:prstClr val="black"/>
                                  </a:solidFill>
                                  <a:latin typeface="Cambria Math"/>
                                  <a:ea typeface="Cambria Math"/>
                                </a:rPr>
                                <m:t>&lt;</m:t>
                              </m:r>
                              <m:r>
                                <a:rPr lang="en-US" altLang="zh-CN" i="1">
                                  <a:solidFill>
                                    <a:prstClr val="black"/>
                                  </a:solidFill>
                                  <a:latin typeface="Cambria Math"/>
                                  <a:ea typeface="Cambria Math"/>
                                </a:rPr>
                                <m:t>𝑖</m:t>
                              </m:r>
                              <m:r>
                                <a:rPr lang="en-US" altLang="zh-CN" i="1">
                                  <a:solidFill>
                                    <a:prstClr val="black"/>
                                  </a:solidFill>
                                  <a:latin typeface="Cambria Math"/>
                                  <a:ea typeface="Cambria Math"/>
                                </a:rPr>
                                <m:t>≤</m:t>
                              </m:r>
                              <m:r>
                                <a:rPr lang="en-US" altLang="zh-CN" i="1">
                                  <a:solidFill>
                                    <a:prstClr val="black"/>
                                  </a:solidFill>
                                  <a:latin typeface="Cambria Math"/>
                                  <a:ea typeface="Cambria Math"/>
                                </a:rPr>
                                <m:t>𝑛</m:t>
                              </m:r>
                            </m:sub>
                            <m:sup>
                              <m:r>
                                <a:rPr lang="en-US" altLang="zh-CN" i="1">
                                  <a:solidFill>
                                    <a:prstClr val="black"/>
                                  </a:solidFill>
                                  <a:latin typeface="Cambria Math"/>
                                </a:rPr>
                                <m:t>𝑛</m:t>
                              </m:r>
                            </m:sup>
                            <m:e>
                              <m:d>
                                <m:dPr>
                                  <m:begChr m:val="|"/>
                                  <m:endChr m:val="|"/>
                                  <m:ctrlPr>
                                    <a:rPr lang="en-US" altLang="zh-CN" i="1">
                                      <a:solidFill>
                                        <a:prstClr val="black"/>
                                      </a:solidFill>
                                      <a:latin typeface="Cambria Math" panose="02040503050406030204" pitchFamily="18" charset="0"/>
                                    </a:rPr>
                                  </m:ctrlPr>
                                </m:dPr>
                                <m:e>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a:rPr>
                                        <m:t>𝑦</m:t>
                                      </m:r>
                                    </m:e>
                                    <m:sub>
                                      <m:r>
                                        <a:rPr lang="en-US" altLang="zh-CN" i="1">
                                          <a:solidFill>
                                            <a:prstClr val="black"/>
                                          </a:solidFill>
                                          <a:latin typeface="Cambria Math"/>
                                        </a:rPr>
                                        <m:t>𝑖</m:t>
                                      </m:r>
                                    </m:sub>
                                  </m:sSub>
                                  <m:r>
                                    <a:rPr lang="en-US" altLang="zh-CN" i="1">
                                      <a:solidFill>
                                        <a:prstClr val="black"/>
                                      </a:solidFill>
                                      <a:latin typeface="Cambria Math"/>
                                    </a:rPr>
                                    <m:t>−</m:t>
                                  </m:r>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a:rPr>
                                        <m:t>𝑦</m:t>
                                      </m:r>
                                    </m:e>
                                    <m:sub>
                                      <m:r>
                                        <a:rPr lang="en-US" altLang="zh-CN" i="1">
                                          <a:solidFill>
                                            <a:prstClr val="black"/>
                                          </a:solidFill>
                                          <a:latin typeface="Cambria Math"/>
                                        </a:rPr>
                                        <m:t>𝑗</m:t>
                                      </m:r>
                                    </m:sub>
                                  </m:sSub>
                                </m:e>
                              </m:d>
                            </m:e>
                          </m:nary>
                        </m:num>
                        <m:den>
                          <m:r>
                            <a:rPr lang="en-US" altLang="zh-CN" i="1">
                              <a:solidFill>
                                <a:prstClr val="black"/>
                              </a:solidFill>
                              <a:latin typeface="Cambria Math"/>
                            </a:rPr>
                            <m:t>𝑛</m:t>
                          </m:r>
                          <m:r>
                            <a:rPr lang="en-US" altLang="zh-CN" i="1">
                              <a:solidFill>
                                <a:prstClr val="black"/>
                              </a:solidFill>
                              <a:latin typeface="Cambria Math"/>
                            </a:rPr>
                            <m:t>(</m:t>
                          </m:r>
                          <m:r>
                            <a:rPr lang="en-US" altLang="zh-CN" i="1">
                              <a:solidFill>
                                <a:prstClr val="black"/>
                              </a:solidFill>
                              <a:latin typeface="Cambria Math"/>
                            </a:rPr>
                            <m:t>𝑛</m:t>
                          </m:r>
                          <m:r>
                            <a:rPr lang="en-US" altLang="zh-CN" i="1">
                              <a:solidFill>
                                <a:prstClr val="black"/>
                              </a:solidFill>
                              <a:latin typeface="Cambria Math"/>
                            </a:rPr>
                            <m:t>−1)</m:t>
                          </m:r>
                          <m:acc>
                            <m:accPr>
                              <m:chr m:val="̅"/>
                              <m:ctrlPr>
                                <a:rPr lang="en-US" altLang="zh-CN" i="1" dirty="0">
                                  <a:solidFill>
                                    <a:prstClr val="black"/>
                                  </a:solidFill>
                                  <a:latin typeface="Cambria Math" panose="02040503050406030204" pitchFamily="18" charset="0"/>
                                </a:rPr>
                              </m:ctrlPr>
                            </m:accPr>
                            <m:e>
                              <m:r>
                                <a:rPr lang="en-US" altLang="zh-CN" i="1" dirty="0">
                                  <a:solidFill>
                                    <a:prstClr val="black"/>
                                  </a:solidFill>
                                  <a:latin typeface="Cambria Math"/>
                                </a:rPr>
                                <m:t>𝑦</m:t>
                              </m:r>
                            </m:e>
                          </m:acc>
                        </m:den>
                      </m:f>
                    </m:oMath>
                  </m:oMathPara>
                </a14:m>
                <a:endParaRPr lang="zh-CN" altLang="en-US" dirty="0">
                  <a:solidFill>
                    <a:prstClr val="black"/>
                  </a:solidFill>
                  <a:latin typeface="Arial" charset="0"/>
                </a:endParaRPr>
              </a:p>
            </p:txBody>
          </p:sp>
        </mc:Choice>
        <mc:Fallback xmlns="">
          <p:sp>
            <p:nvSpPr>
              <p:cNvPr id="21" name="矩形 20"/>
              <p:cNvSpPr>
                <a:spLocks noRot="1" noChangeAspect="1" noMove="1" noResize="1" noEditPoints="1" noAdjustHandles="1" noChangeArrowheads="1" noChangeShapeType="1" noTextEdit="1"/>
              </p:cNvSpPr>
              <p:nvPr/>
            </p:nvSpPr>
            <p:spPr>
              <a:xfrm>
                <a:off x="783125" y="3131553"/>
                <a:ext cx="7344817" cy="729495"/>
              </a:xfrm>
              <a:prstGeom prst="rect">
                <a:avLst/>
              </a:prstGeom>
              <a:blipFill rotWithShape="1">
                <a:blip r:embed="rId5"/>
                <a:stretch>
                  <a:fillRect/>
                </a:stretch>
              </a:blipFill>
            </p:spPr>
            <p:txBody>
              <a:bodyPr/>
              <a:lstStyle/>
              <a:p>
                <a:r>
                  <a:rPr lang="zh-CN" altLang="en-US">
                    <a:noFill/>
                  </a:rPr>
                  <a:t> </a:t>
                </a:r>
              </a:p>
            </p:txBody>
          </p:sp>
        </mc:Fallback>
      </mc:AlternateContent>
      <p:sp>
        <p:nvSpPr>
          <p:cNvPr id="8" name="TextBox 7"/>
          <p:cNvSpPr txBox="1"/>
          <p:nvPr/>
        </p:nvSpPr>
        <p:spPr>
          <a:xfrm>
            <a:off x="2074654" y="4941168"/>
            <a:ext cx="5801588" cy="646331"/>
          </a:xfrm>
          <a:prstGeom prst="rect">
            <a:avLst/>
          </a:prstGeom>
          <a:noFill/>
        </p:spPr>
        <p:txBody>
          <a:bodyPr wrap="none" rtlCol="0">
            <a:spAutoFit/>
          </a:bodyPr>
          <a:lstStyle/>
          <a:p>
            <a:pPr fontAlgn="base">
              <a:spcBef>
                <a:spcPct val="0"/>
              </a:spcBef>
              <a:spcAft>
                <a:spcPct val="0"/>
              </a:spcAft>
            </a:pPr>
            <a:r>
              <a:rPr lang="zh-CN" altLang="en-US" dirty="0">
                <a:solidFill>
                  <a:prstClr val="black"/>
                </a:solidFill>
                <a:latin typeface="Arial" charset="0"/>
              </a:rPr>
              <a:t>（</a:t>
            </a:r>
            <a:r>
              <a:rPr lang="en-US" altLang="zh-CN" dirty="0">
                <a:solidFill>
                  <a:prstClr val="black"/>
                </a:solidFill>
                <a:latin typeface="Arial" charset="0"/>
              </a:rPr>
              <a:t>A</a:t>
            </a:r>
            <a:r>
              <a:rPr lang="zh-CN" altLang="en-US" dirty="0">
                <a:solidFill>
                  <a:prstClr val="black"/>
                </a:solidFill>
                <a:latin typeface="Arial" charset="0"/>
              </a:rPr>
              <a:t>为绝对平等线下的面积，</a:t>
            </a:r>
            <a:r>
              <a:rPr lang="en-US" altLang="zh-CN" dirty="0">
                <a:solidFill>
                  <a:prstClr val="black"/>
                </a:solidFill>
                <a:latin typeface="Arial" charset="0"/>
              </a:rPr>
              <a:t>B</a:t>
            </a:r>
            <a:r>
              <a:rPr lang="zh-CN" altLang="en-US" dirty="0">
                <a:solidFill>
                  <a:prstClr val="black"/>
                </a:solidFill>
                <a:latin typeface="Arial" charset="0"/>
              </a:rPr>
              <a:t>为洛伦兹曲线下的面积，</a:t>
            </a:r>
            <a:endParaRPr lang="en-US" altLang="zh-CN" dirty="0">
              <a:solidFill>
                <a:prstClr val="black"/>
              </a:solidFill>
              <a:latin typeface="Arial" charset="0"/>
            </a:endParaRPr>
          </a:p>
          <a:p>
            <a:pPr fontAlgn="base">
              <a:spcBef>
                <a:spcPct val="0"/>
              </a:spcBef>
              <a:spcAft>
                <a:spcPct val="0"/>
              </a:spcAft>
            </a:pPr>
            <a:r>
              <a:rPr lang="en-US" altLang="zh-CN" dirty="0">
                <a:solidFill>
                  <a:prstClr val="black"/>
                </a:solidFill>
                <a:latin typeface="Arial" charset="0"/>
              </a:rPr>
              <a:t>p</a:t>
            </a:r>
            <a:r>
              <a:rPr lang="zh-CN" altLang="en-US" dirty="0">
                <a:solidFill>
                  <a:prstClr val="black"/>
                </a:solidFill>
                <a:latin typeface="Arial" charset="0"/>
              </a:rPr>
              <a:t>为累积人口份额，</a:t>
            </a:r>
            <a:r>
              <a:rPr lang="en-US" altLang="zh-CN" dirty="0">
                <a:solidFill>
                  <a:prstClr val="black"/>
                </a:solidFill>
                <a:latin typeface="Arial" charset="0"/>
              </a:rPr>
              <a:t>L(p)</a:t>
            </a:r>
            <a:r>
              <a:rPr lang="zh-CN" altLang="en-US" dirty="0">
                <a:solidFill>
                  <a:prstClr val="black"/>
                </a:solidFill>
                <a:latin typeface="Arial" charset="0"/>
              </a:rPr>
              <a:t>为相应的累积收入份额）</a:t>
            </a:r>
          </a:p>
        </p:txBody>
      </p:sp>
      <p:sp>
        <p:nvSpPr>
          <p:cNvPr id="6" name="TextBox 5"/>
          <p:cNvSpPr txBox="1"/>
          <p:nvPr/>
        </p:nvSpPr>
        <p:spPr>
          <a:xfrm>
            <a:off x="467543" y="1568563"/>
            <a:ext cx="1800493" cy="369332"/>
          </a:xfrm>
          <a:prstGeom prst="rect">
            <a:avLst/>
          </a:prstGeom>
          <a:noFill/>
        </p:spPr>
        <p:txBody>
          <a:bodyPr wrap="none" rtlCol="0">
            <a:spAutoFit/>
          </a:bodyPr>
          <a:lstStyle/>
          <a:p>
            <a:pPr fontAlgn="base">
              <a:spcBef>
                <a:spcPct val="0"/>
              </a:spcBef>
              <a:spcAft>
                <a:spcPct val="0"/>
              </a:spcAft>
            </a:pPr>
            <a:r>
              <a:rPr lang="zh-CN" altLang="en-US" dirty="0">
                <a:solidFill>
                  <a:prstClr val="black"/>
                </a:solidFill>
                <a:latin typeface="Arial" charset="0"/>
              </a:rPr>
              <a:t>针对离散分布：</a:t>
            </a:r>
          </a:p>
        </p:txBody>
      </p:sp>
      <p:sp>
        <p:nvSpPr>
          <p:cNvPr id="22" name="TextBox 21"/>
          <p:cNvSpPr txBox="1"/>
          <p:nvPr/>
        </p:nvSpPr>
        <p:spPr>
          <a:xfrm>
            <a:off x="468820" y="3864653"/>
            <a:ext cx="1800493" cy="369332"/>
          </a:xfrm>
          <a:prstGeom prst="rect">
            <a:avLst/>
          </a:prstGeom>
          <a:noFill/>
        </p:spPr>
        <p:txBody>
          <a:bodyPr wrap="none" rtlCol="0">
            <a:spAutoFit/>
          </a:bodyPr>
          <a:lstStyle/>
          <a:p>
            <a:pPr fontAlgn="base">
              <a:spcBef>
                <a:spcPct val="0"/>
              </a:spcBef>
              <a:spcAft>
                <a:spcPct val="0"/>
              </a:spcAft>
            </a:pPr>
            <a:r>
              <a:rPr lang="zh-CN" altLang="en-US" dirty="0">
                <a:solidFill>
                  <a:prstClr val="black"/>
                </a:solidFill>
                <a:latin typeface="Arial" charset="0"/>
              </a:rPr>
              <a:t>针对连续分布：</a:t>
            </a:r>
          </a:p>
        </p:txBody>
      </p:sp>
    </p:spTree>
    <p:extLst>
      <p:ext uri="{BB962C8B-B14F-4D97-AF65-F5344CB8AC3E}">
        <p14:creationId xmlns:p14="http://schemas.microsoft.com/office/powerpoint/2010/main" val="760728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zh-CN" altLang="en-US" smtClean="0"/>
              <a:t>社会经济福利的准则：</a:t>
            </a:r>
            <a:br>
              <a:rPr lang="zh-CN" altLang="en-US" smtClean="0"/>
            </a:br>
            <a:r>
              <a:rPr lang="zh-CN" altLang="en-US" smtClean="0"/>
              <a:t>效率与公平</a:t>
            </a:r>
          </a:p>
        </p:txBody>
      </p:sp>
      <p:sp>
        <p:nvSpPr>
          <p:cNvPr id="104450" name="Rectangle 3"/>
          <p:cNvSpPr>
            <a:spLocks noGrp="1" noChangeArrowheads="1"/>
          </p:cNvSpPr>
          <p:nvPr>
            <p:ph idx="1"/>
          </p:nvPr>
        </p:nvSpPr>
        <p:spPr>
          <a:xfrm>
            <a:off x="500063" y="2000250"/>
            <a:ext cx="8229600" cy="3886200"/>
          </a:xfrm>
        </p:spPr>
        <p:txBody>
          <a:bodyPr/>
          <a:lstStyle/>
          <a:p>
            <a:pPr marL="609600" indent="-609600" eaLnBrk="1" hangingPunct="1">
              <a:buFont typeface="Wingdings" pitchFamily="2" charset="2"/>
              <a:buAutoNum type="arabicPeriod"/>
            </a:pPr>
            <a:r>
              <a:rPr lang="zh-CN" altLang="en-US" dirty="0" smtClean="0">
                <a:hlinkClick r:id="rId3" action="ppaction://hlinksldjump"/>
              </a:rPr>
              <a:t>经济效率的含义及其实现的条件</a:t>
            </a:r>
            <a:endParaRPr lang="zh-CN" altLang="en-US" dirty="0" smtClean="0"/>
          </a:p>
          <a:p>
            <a:pPr marL="609600" indent="-609600" eaLnBrk="1" hangingPunct="1">
              <a:buFont typeface="Wingdings" pitchFamily="2" charset="2"/>
              <a:buAutoNum type="arabicPeriod"/>
            </a:pPr>
            <a:r>
              <a:rPr lang="zh-CN" altLang="en-US" dirty="0" smtClean="0">
                <a:hlinkClick r:id="" action="ppaction://noaction"/>
              </a:rPr>
              <a:t>收入公平分配问题</a:t>
            </a:r>
            <a:endParaRPr lang="zh-CN" altLang="en-US" dirty="0" smtClean="0"/>
          </a:p>
          <a:p>
            <a:pPr marL="609600" indent="-609600" eaLnBrk="1" hangingPunct="1">
              <a:buFont typeface="Wingdings" pitchFamily="2" charset="2"/>
              <a:buAutoNum type="arabicPeriod"/>
            </a:pPr>
            <a:r>
              <a:rPr lang="zh-CN" altLang="en-US" dirty="0" smtClean="0">
                <a:hlinkClick r:id="" action="ppaction://noaction"/>
              </a:rPr>
              <a:t>最优社会福利的决定</a:t>
            </a:r>
            <a:endParaRPr lang="en-US" altLang="zh-CN" dirty="0" smtClean="0"/>
          </a:p>
        </p:txBody>
      </p:sp>
      <p:sp>
        <p:nvSpPr>
          <p:cNvPr id="104451" name="AutoShape 8">
            <a:hlinkClick r:id="rId4" action="ppaction://hlinksldjump" highlightClick="1"/>
          </p:cNvPr>
          <p:cNvSpPr>
            <a:spLocks noChangeArrowheads="1"/>
          </p:cNvSpPr>
          <p:nvPr/>
        </p:nvSpPr>
        <p:spPr bwMode="auto">
          <a:xfrm flipH="1">
            <a:off x="7313613" y="55626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FEE64CCF-7153-4061-8DB9-7E0E76F2A64C}"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2</a:t>
            </a:fld>
            <a:endParaRPr lang="en-US" altLang="zh-CN" dirty="0">
              <a:solidFill>
                <a:srgbClr val="1F497D"/>
              </a:solidFill>
            </a:endParaRPr>
          </a:p>
        </p:txBody>
      </p:sp>
      <p:sp>
        <p:nvSpPr>
          <p:cNvPr id="8" name="矩形 7"/>
          <p:cNvSpPr/>
          <p:nvPr/>
        </p:nvSpPr>
        <p:spPr bwMode="auto">
          <a:xfrm>
            <a:off x="2555776" y="4653136"/>
            <a:ext cx="2448272" cy="504056"/>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r>
              <a:rPr lang="zh-CN" altLang="en-US" sz="2400" dirty="0">
                <a:solidFill>
                  <a:prstClr val="black"/>
                </a:solidFill>
                <a:latin typeface="Arial" charset="0"/>
              </a:rPr>
              <a:t>效率和公平准则</a:t>
            </a:r>
          </a:p>
        </p:txBody>
      </p:sp>
      <p:sp>
        <p:nvSpPr>
          <p:cNvPr id="9" name="右箭头 8"/>
          <p:cNvSpPr/>
          <p:nvPr/>
        </p:nvSpPr>
        <p:spPr bwMode="auto">
          <a:xfrm>
            <a:off x="5148064" y="4797152"/>
            <a:ext cx="648072" cy="216024"/>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a:solidFill>
                <a:prstClr val="black"/>
              </a:solidFill>
              <a:latin typeface="Arial" charset="0"/>
            </a:endParaRPr>
          </a:p>
        </p:txBody>
      </p:sp>
      <p:sp>
        <p:nvSpPr>
          <p:cNvPr id="10" name="TextBox 9"/>
          <p:cNvSpPr txBox="1"/>
          <p:nvPr/>
        </p:nvSpPr>
        <p:spPr>
          <a:xfrm>
            <a:off x="0" y="4464405"/>
            <a:ext cx="2236510" cy="584775"/>
          </a:xfrm>
          <a:prstGeom prst="rect">
            <a:avLst/>
          </a:prstGeom>
          <a:noFill/>
        </p:spPr>
        <p:txBody>
          <a:bodyPr wrap="none" rtlCol="0">
            <a:spAutoFit/>
          </a:bodyPr>
          <a:lstStyle/>
          <a:p>
            <a:pPr fontAlgn="base">
              <a:spcBef>
                <a:spcPct val="0"/>
              </a:spcBef>
              <a:spcAft>
                <a:spcPct val="0"/>
              </a:spcAft>
            </a:pPr>
            <a:r>
              <a:rPr lang="zh-CN" altLang="en-US" sz="3200" dirty="0">
                <a:solidFill>
                  <a:prstClr val="black"/>
                </a:solidFill>
                <a:latin typeface="Arial" charset="0"/>
              </a:rPr>
              <a:t>基本</a:t>
            </a:r>
            <a:r>
              <a:rPr lang="zh-CN" altLang="en-US" sz="3200" dirty="0" smtClean="0">
                <a:solidFill>
                  <a:prstClr val="black"/>
                </a:solidFill>
                <a:latin typeface="Arial" charset="0"/>
              </a:rPr>
              <a:t>逻</a:t>
            </a:r>
            <a:r>
              <a:rPr lang="zh-CN" altLang="en-US" sz="3200" dirty="0">
                <a:solidFill>
                  <a:prstClr val="black"/>
                </a:solidFill>
                <a:latin typeface="Arial" charset="0"/>
              </a:rPr>
              <a:t>辑：</a:t>
            </a:r>
          </a:p>
        </p:txBody>
      </p:sp>
      <p:sp>
        <p:nvSpPr>
          <p:cNvPr id="11" name="矩形 10"/>
          <p:cNvSpPr/>
          <p:nvPr/>
        </p:nvSpPr>
        <p:spPr bwMode="auto">
          <a:xfrm>
            <a:off x="5868144" y="4653136"/>
            <a:ext cx="2448272" cy="504056"/>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r>
              <a:rPr lang="zh-CN" altLang="en-US" sz="2400" dirty="0">
                <a:solidFill>
                  <a:prstClr val="black"/>
                </a:solidFill>
                <a:latin typeface="Arial" charset="0"/>
              </a:rPr>
              <a:t>公共财政的职能</a:t>
            </a:r>
          </a:p>
        </p:txBody>
      </p:sp>
    </p:spTree>
    <p:extLst>
      <p:ext uri="{BB962C8B-B14F-4D97-AF65-F5344CB8AC3E}">
        <p14:creationId xmlns:p14="http://schemas.microsoft.com/office/powerpoint/2010/main" val="1885387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3057" name="图片 1" descr="全球.png"/>
          <p:cNvPicPr>
            <a:picLocks noChangeAspect="1" noChangeArrowheads="1"/>
          </p:cNvPicPr>
          <p:nvPr/>
        </p:nvPicPr>
        <p:blipFill>
          <a:blip r:embed="rId2"/>
          <a:srcRect t="-375" r="7913"/>
          <a:stretch>
            <a:fillRect/>
          </a:stretch>
        </p:blipFill>
        <p:spPr bwMode="auto">
          <a:xfrm>
            <a:off x="0" y="908050"/>
            <a:ext cx="9144000" cy="5521325"/>
          </a:xfrm>
          <a:prstGeom prst="rect">
            <a:avLst/>
          </a:prstGeom>
          <a:noFill/>
          <a:ln w="9525">
            <a:noFill/>
            <a:miter lim="800000"/>
            <a:headEnd/>
            <a:tailEnd/>
          </a:ln>
        </p:spPr>
      </p:pic>
      <p:sp>
        <p:nvSpPr>
          <p:cNvPr id="81305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prstClr val="black"/>
              </a:solidFill>
            </a:endParaRPr>
          </a:p>
        </p:txBody>
      </p:sp>
      <p:sp>
        <p:nvSpPr>
          <p:cNvPr id="813059" name="Rectangle 3"/>
          <p:cNvSpPr>
            <a:spLocks noChangeArrowheads="1"/>
          </p:cNvSpPr>
          <p:nvPr/>
        </p:nvSpPr>
        <p:spPr bwMode="auto">
          <a:xfrm>
            <a:off x="395288" y="0"/>
            <a:ext cx="5799137" cy="519113"/>
          </a:xfrm>
          <a:prstGeom prst="rect">
            <a:avLst/>
          </a:prstGeom>
          <a:noFill/>
          <a:ln w="9525">
            <a:noFill/>
            <a:miter lim="800000"/>
            <a:headEnd/>
            <a:tailEnd/>
          </a:ln>
        </p:spPr>
        <p:txBody>
          <a:bodyPr anchor="ctr">
            <a:spAutoFit/>
          </a:bodyPr>
          <a:lstStyle/>
          <a:p>
            <a:pPr fontAlgn="base">
              <a:spcBef>
                <a:spcPct val="0"/>
              </a:spcBef>
              <a:spcAft>
                <a:spcPct val="0"/>
              </a:spcAft>
            </a:pPr>
            <a:r>
              <a:rPr lang="zh-CN" altLang="en-US" sz="2800" b="1">
                <a:solidFill>
                  <a:prstClr val="black"/>
                </a:solidFill>
                <a:cs typeface="Times New Roman" pitchFamily="18" charset="0"/>
              </a:rPr>
              <a:t>全球吉尼系数大小世界分布色彩图</a:t>
            </a:r>
            <a:endParaRPr lang="zh-CN" altLang="en-US" sz="2800">
              <a:solidFill>
                <a:prstClr val="black"/>
              </a:solidFill>
              <a:latin typeface="Arial" charset="0"/>
            </a:endParaRPr>
          </a:p>
        </p:txBody>
      </p:sp>
      <p:sp>
        <p:nvSpPr>
          <p:cNvPr id="5" name="AutoShape 8">
            <a:hlinkClick r:id="" action="ppaction://noaction" highlightClick="1"/>
          </p:cNvPr>
          <p:cNvSpPr>
            <a:spLocks noChangeArrowheads="1"/>
          </p:cNvSpPr>
          <p:nvPr/>
        </p:nvSpPr>
        <p:spPr bwMode="auto">
          <a:xfrm flipH="1">
            <a:off x="8459788" y="5847928"/>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330184F8-0696-43F3-BA45-9B43F0C6B037}" type="datetime11">
              <a:rPr lang="zh-CN" altLang="en-US" smtClean="0">
                <a:solidFill>
                  <a:srgbClr val="1F497D"/>
                </a:solidFill>
              </a:rPr>
              <a:pPr>
                <a:defRPr/>
              </a:pPr>
              <a:t>09:04:04</a:t>
            </a:fld>
            <a:endParaRPr lang="en-US" altLang="zh-CN">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E93425B6-1128-4756-AA5D-BE9BD618FA1A}" type="slidenum">
              <a:rPr lang="en-US" altLang="zh-CN" smtClean="0">
                <a:solidFill>
                  <a:srgbClr val="1F497D"/>
                </a:solidFill>
              </a:rPr>
              <a:pPr>
                <a:defRPr/>
              </a:pPr>
              <a:t>20</a:t>
            </a:fld>
            <a:endParaRPr lang="en-US" altLang="zh-CN" dirty="0">
              <a:solidFill>
                <a:srgbClr val="1F497D"/>
              </a:solidFill>
            </a:endParaRPr>
          </a:p>
        </p:txBody>
      </p:sp>
    </p:spTree>
    <p:extLst>
      <p:ext uri="{BB962C8B-B14F-4D97-AF65-F5344CB8AC3E}">
        <p14:creationId xmlns:p14="http://schemas.microsoft.com/office/powerpoint/2010/main" val="210261528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p:nvPr>
        </p:nvSpPr>
        <p:spPr/>
        <p:txBody>
          <a:bodyPr/>
          <a:lstStyle/>
          <a:p>
            <a:pPr eaLnBrk="1" hangingPunct="1"/>
            <a:r>
              <a:rPr lang="zh-CN" altLang="en-US" smtClean="0"/>
              <a:t>社会福利函数</a:t>
            </a:r>
          </a:p>
        </p:txBody>
      </p:sp>
      <p:sp>
        <p:nvSpPr>
          <p:cNvPr id="574466" name="Rectangle 3"/>
          <p:cNvSpPr>
            <a:spLocks noGrp="1" noChangeArrowheads="1"/>
          </p:cNvSpPr>
          <p:nvPr>
            <p:ph idx="1"/>
          </p:nvPr>
        </p:nvSpPr>
        <p:spPr/>
        <p:txBody>
          <a:bodyPr/>
          <a:lstStyle/>
          <a:p>
            <a:pPr eaLnBrk="1" hangingPunct="1"/>
            <a:r>
              <a:rPr lang="zh-CN" altLang="en-US" sz="2800" dirty="0" smtClean="0"/>
              <a:t>社会福利函数的定义</a:t>
            </a:r>
            <a:br>
              <a:rPr lang="zh-CN" altLang="en-US" sz="2800" dirty="0" smtClean="0"/>
            </a:br>
            <a:r>
              <a:rPr lang="zh-CN" altLang="en-US" sz="2800" dirty="0" smtClean="0"/>
              <a:t>将全社会的福利水平表示为所有社会成员效用水平的函数，即</a:t>
            </a:r>
            <a:r>
              <a:rPr lang="en-US" altLang="zh-CN" sz="2800" dirty="0" smtClean="0"/>
              <a:t>W=F</a:t>
            </a:r>
            <a:r>
              <a:rPr lang="zh-CN" altLang="en-US" sz="2800" dirty="0" smtClean="0"/>
              <a:t>（</a:t>
            </a:r>
            <a:r>
              <a:rPr lang="en-US" altLang="zh-CN" sz="2800" dirty="0" smtClean="0"/>
              <a:t>U</a:t>
            </a:r>
            <a:r>
              <a:rPr lang="en-US" altLang="zh-CN" sz="2800" baseline="-25000" dirty="0" smtClean="0"/>
              <a:t>1</a:t>
            </a:r>
            <a:r>
              <a:rPr lang="zh-CN" altLang="en-US" sz="2800" dirty="0" smtClean="0"/>
              <a:t>，</a:t>
            </a:r>
            <a:r>
              <a:rPr lang="en-US" altLang="zh-CN" sz="2800" dirty="0" smtClean="0"/>
              <a:t>U</a:t>
            </a:r>
            <a:r>
              <a:rPr lang="en-US" altLang="zh-CN" sz="2800" baseline="-25000" dirty="0" smtClean="0"/>
              <a:t>2</a:t>
            </a:r>
            <a:r>
              <a:rPr lang="zh-CN" altLang="en-US" sz="2800" dirty="0" smtClean="0"/>
              <a:t>，</a:t>
            </a:r>
            <a:r>
              <a:rPr lang="en-US" altLang="zh-CN" sz="2800" dirty="0" smtClean="0"/>
              <a:t>U</a:t>
            </a:r>
            <a:r>
              <a:rPr lang="en-US" altLang="zh-CN" sz="2800" baseline="-25000" dirty="0" smtClean="0"/>
              <a:t>3</a:t>
            </a:r>
            <a:r>
              <a:rPr lang="zh-CN" altLang="en-US" sz="2800" dirty="0" smtClean="0"/>
              <a:t>，</a:t>
            </a:r>
            <a:r>
              <a:rPr lang="en-US" altLang="zh-CN" sz="2800" dirty="0" smtClean="0"/>
              <a:t>……U</a:t>
            </a:r>
            <a:r>
              <a:rPr lang="en-US" altLang="zh-CN" sz="2800" baseline="-25000" dirty="0" smtClean="0"/>
              <a:t>n</a:t>
            </a:r>
            <a:r>
              <a:rPr lang="zh-CN" altLang="en-US" sz="2800" dirty="0" smtClean="0"/>
              <a:t>）</a:t>
            </a:r>
            <a:endParaRPr lang="en-US" altLang="zh-CN" sz="2800" dirty="0" smtClean="0"/>
          </a:p>
          <a:p>
            <a:pPr eaLnBrk="1" hangingPunct="1"/>
            <a:r>
              <a:rPr lang="zh-CN" altLang="en-US" sz="2800" dirty="0" smtClean="0">
                <a:hlinkClick r:id="" action="ppaction://noaction"/>
              </a:rPr>
              <a:t>社会福利曲线</a:t>
            </a:r>
            <a:endParaRPr lang="zh-CN" altLang="en-US" sz="2800" dirty="0" smtClean="0"/>
          </a:p>
        </p:txBody>
      </p:sp>
      <p:sp>
        <p:nvSpPr>
          <p:cNvPr id="574467" name="AutoShape 8">
            <a:hlinkClick r:id="" action="ppaction://noaction" highlightClick="1"/>
          </p:cNvPr>
          <p:cNvSpPr>
            <a:spLocks noChangeArrowheads="1"/>
          </p:cNvSpPr>
          <p:nvPr/>
        </p:nvSpPr>
        <p:spPr bwMode="auto">
          <a:xfrm flipH="1">
            <a:off x="7466013" y="6316663"/>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3719207E-2F53-4043-A69D-EC99288088F5}"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21</a:t>
            </a:fld>
            <a:endParaRPr lang="en-US" altLang="zh-CN" dirty="0">
              <a:solidFill>
                <a:srgbClr val="1F497D"/>
              </a:solidFill>
            </a:endParaRPr>
          </a:p>
        </p:txBody>
      </p:sp>
    </p:spTree>
    <p:extLst>
      <p:ext uri="{BB962C8B-B14F-4D97-AF65-F5344CB8AC3E}">
        <p14:creationId xmlns:p14="http://schemas.microsoft.com/office/powerpoint/2010/main" val="1243163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2"/>
          <p:cNvSpPr>
            <a:spLocks noGrp="1" noChangeArrowheads="1"/>
          </p:cNvSpPr>
          <p:nvPr>
            <p:ph type="title"/>
          </p:nvPr>
        </p:nvSpPr>
        <p:spPr/>
        <p:txBody>
          <a:bodyPr/>
          <a:lstStyle/>
          <a:p>
            <a:pPr eaLnBrk="1" hangingPunct="1"/>
            <a:r>
              <a:rPr lang="zh-CN" altLang="en-US" smtClean="0"/>
              <a:t>社会福利曲线</a:t>
            </a:r>
          </a:p>
        </p:txBody>
      </p:sp>
      <p:sp>
        <p:nvSpPr>
          <p:cNvPr id="576514" name="内容占位符 5"/>
          <p:cNvSpPr>
            <a:spLocks noGrp="1"/>
          </p:cNvSpPr>
          <p:nvPr>
            <p:ph sz="half" idx="1"/>
          </p:nvPr>
        </p:nvSpPr>
        <p:spPr/>
        <p:txBody>
          <a:bodyPr/>
          <a:lstStyle/>
          <a:p>
            <a:endParaRPr lang="zh-CN" altLang="en-US" smtClean="0"/>
          </a:p>
        </p:txBody>
      </p:sp>
      <p:sp>
        <p:nvSpPr>
          <p:cNvPr id="576515" name="内容占位符 6"/>
          <p:cNvSpPr>
            <a:spLocks noGrp="1"/>
          </p:cNvSpPr>
          <p:nvPr>
            <p:ph sz="half" idx="2"/>
          </p:nvPr>
        </p:nvSpPr>
        <p:spPr>
          <a:xfrm>
            <a:off x="5580063" y="1981200"/>
            <a:ext cx="3106737" cy="3886200"/>
          </a:xfrm>
        </p:spPr>
        <p:txBody>
          <a:bodyPr/>
          <a:lstStyle/>
          <a:p>
            <a:r>
              <a:rPr lang="zh-CN" altLang="en-US" dirty="0" smtClean="0"/>
              <a:t>社会福利曲线的基本性质：</a:t>
            </a:r>
            <a:endParaRPr lang="en-US" altLang="zh-CN" dirty="0" smtClean="0"/>
          </a:p>
          <a:p>
            <a:pPr lvl="1"/>
            <a:r>
              <a:rPr lang="zh-CN" altLang="en-US" dirty="0" smtClean="0"/>
              <a:t>关于</a:t>
            </a:r>
            <a:r>
              <a:rPr lang="en-US" altLang="zh-CN" dirty="0" smtClean="0"/>
              <a:t>45度线对称</a:t>
            </a:r>
            <a:endParaRPr lang="zh-CN" altLang="en-US" dirty="0" smtClean="0"/>
          </a:p>
        </p:txBody>
      </p:sp>
      <p:pic>
        <p:nvPicPr>
          <p:cNvPr id="576516" name="Picture 4" descr="社会福利曲线"/>
          <p:cNvPicPr>
            <a:picLocks noChangeAspect="1" noChangeArrowheads="1"/>
          </p:cNvPicPr>
          <p:nvPr/>
        </p:nvPicPr>
        <p:blipFill>
          <a:blip r:embed="rId3"/>
          <a:srcRect/>
          <a:stretch>
            <a:fillRect/>
          </a:stretch>
        </p:blipFill>
        <p:spPr bwMode="auto">
          <a:xfrm>
            <a:off x="468313" y="1916113"/>
            <a:ext cx="4967287" cy="4100512"/>
          </a:xfrm>
          <a:prstGeom prst="rect">
            <a:avLst/>
          </a:prstGeom>
          <a:noFill/>
          <a:ln w="9525">
            <a:noFill/>
            <a:miter lim="800000"/>
            <a:headEnd/>
            <a:tailEnd/>
          </a:ln>
        </p:spPr>
      </p:pic>
      <p:sp>
        <p:nvSpPr>
          <p:cNvPr id="576517" name="AutoShape 9">
            <a:hlinkClick r:id="" action="ppaction://noaction" highlightClick="1"/>
          </p:cNvPr>
          <p:cNvSpPr>
            <a:spLocks noChangeArrowheads="1"/>
          </p:cNvSpPr>
          <p:nvPr/>
        </p:nvSpPr>
        <p:spPr bwMode="auto">
          <a:xfrm flipH="1">
            <a:off x="7466013" y="63246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EB9071F5-F17B-45FD-88A3-5DDFD8C4D51E}"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6ADC1D38-B5FD-43C8-BB96-2FEF47E9C1C8}" type="slidenum">
              <a:rPr lang="en-US" altLang="zh-CN" smtClean="0">
                <a:solidFill>
                  <a:srgbClr val="1F497D"/>
                </a:solidFill>
              </a:rPr>
              <a:pPr>
                <a:defRPr/>
              </a:pPr>
              <a:t>22</a:t>
            </a:fld>
            <a:endParaRPr lang="en-US" altLang="zh-CN" dirty="0">
              <a:solidFill>
                <a:srgbClr val="1F497D"/>
              </a:solidFill>
            </a:endParaRPr>
          </a:p>
        </p:txBody>
      </p:sp>
    </p:spTree>
    <p:extLst>
      <p:ext uri="{BB962C8B-B14F-4D97-AF65-F5344CB8AC3E}">
        <p14:creationId xmlns:p14="http://schemas.microsoft.com/office/powerpoint/2010/main" val="767883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Rectangle 2"/>
          <p:cNvSpPr>
            <a:spLocks noGrp="1" noChangeArrowheads="1"/>
          </p:cNvSpPr>
          <p:nvPr>
            <p:ph type="title"/>
          </p:nvPr>
        </p:nvSpPr>
        <p:spPr/>
        <p:txBody>
          <a:bodyPr/>
          <a:lstStyle/>
          <a:p>
            <a:pPr eaLnBrk="1" hangingPunct="1"/>
            <a:r>
              <a:rPr lang="zh-CN" altLang="en-US" smtClean="0"/>
              <a:t>功利主义</a:t>
            </a:r>
          </a:p>
        </p:txBody>
      </p:sp>
      <p:pic>
        <p:nvPicPr>
          <p:cNvPr id="578562" name="内容占位符 1"/>
          <p:cNvPicPr>
            <a:picLocks noGrp="1" noChangeAspect="1"/>
          </p:cNvPicPr>
          <p:nvPr>
            <p:ph sz="half" idx="1"/>
          </p:nvPr>
        </p:nvPicPr>
        <p:blipFill>
          <a:blip r:embed="rId3"/>
          <a:stretch>
            <a:fillRect/>
          </a:stretch>
        </p:blipFill>
        <p:spPr>
          <a:xfrm>
            <a:off x="2076450" y="3296444"/>
            <a:ext cx="800100" cy="1133475"/>
          </a:xfrm>
        </p:spPr>
      </p:pic>
      <p:sp>
        <p:nvSpPr>
          <p:cNvPr id="578568" name="内容占位符 6"/>
          <p:cNvSpPr>
            <a:spLocks noGrp="1"/>
          </p:cNvSpPr>
          <p:nvPr>
            <p:ph sz="half" idx="2"/>
          </p:nvPr>
        </p:nvSpPr>
        <p:spPr>
          <a:xfrm>
            <a:off x="1938338" y="6000750"/>
            <a:ext cx="2530475" cy="647700"/>
          </a:xfrm>
        </p:spPr>
        <p:txBody>
          <a:bodyPr/>
          <a:lstStyle/>
          <a:p>
            <a:r>
              <a:rPr lang="en-US" altLang="zh-CN" smtClean="0"/>
              <a:t>W=U</a:t>
            </a:r>
            <a:r>
              <a:rPr lang="en-US" altLang="zh-CN" baseline="-25000" smtClean="0"/>
              <a:t>A</a:t>
            </a:r>
            <a:r>
              <a:rPr lang="en-US" altLang="zh-CN" smtClean="0"/>
              <a:t>+U</a:t>
            </a:r>
            <a:r>
              <a:rPr lang="en-US" altLang="zh-CN" baseline="-25000" smtClean="0"/>
              <a:t>B</a:t>
            </a:r>
            <a:endParaRPr lang="zh-CN" altLang="en-US" baseline="-25000" smtClean="0"/>
          </a:p>
        </p:txBody>
      </p:sp>
      <p:pic>
        <p:nvPicPr>
          <p:cNvPr id="578563" name="Picture 4" descr="功利主义的社会福利曲线"/>
          <p:cNvPicPr>
            <a:picLocks noChangeAspect="1" noChangeArrowheads="1"/>
          </p:cNvPicPr>
          <p:nvPr/>
        </p:nvPicPr>
        <p:blipFill>
          <a:blip r:embed="rId4"/>
          <a:srcRect/>
          <a:stretch>
            <a:fillRect/>
          </a:stretch>
        </p:blipFill>
        <p:spPr bwMode="auto">
          <a:xfrm>
            <a:off x="1058863" y="1386682"/>
            <a:ext cx="5472112" cy="4271962"/>
          </a:xfrm>
          <a:prstGeom prst="rect">
            <a:avLst/>
          </a:prstGeom>
          <a:noFill/>
          <a:ln w="9525">
            <a:noFill/>
            <a:miter lim="800000"/>
            <a:headEnd/>
            <a:tailEnd/>
          </a:ln>
        </p:spPr>
      </p:pic>
      <p:pic>
        <p:nvPicPr>
          <p:cNvPr id="578565" name="图片 2"/>
          <p:cNvPicPr>
            <a:picLocks noChangeAspect="1"/>
          </p:cNvPicPr>
          <p:nvPr/>
        </p:nvPicPr>
        <p:blipFill>
          <a:blip r:embed="rId5"/>
          <a:srcRect/>
          <a:stretch>
            <a:fillRect/>
          </a:stretch>
        </p:blipFill>
        <p:spPr bwMode="auto">
          <a:xfrm>
            <a:off x="6875463" y="938213"/>
            <a:ext cx="1343025" cy="1914525"/>
          </a:xfrm>
          <a:prstGeom prst="rect">
            <a:avLst/>
          </a:prstGeom>
          <a:noFill/>
          <a:ln w="9525">
            <a:noFill/>
            <a:miter lim="800000"/>
            <a:headEnd/>
            <a:tailEnd/>
          </a:ln>
        </p:spPr>
      </p:pic>
      <p:pic>
        <p:nvPicPr>
          <p:cNvPr id="578566" name="图片 3"/>
          <p:cNvPicPr>
            <a:picLocks noChangeAspect="1"/>
          </p:cNvPicPr>
          <p:nvPr/>
        </p:nvPicPr>
        <p:blipFill>
          <a:blip r:embed="rId3"/>
          <a:srcRect/>
          <a:stretch>
            <a:fillRect/>
          </a:stretch>
        </p:blipFill>
        <p:spPr bwMode="auto">
          <a:xfrm>
            <a:off x="6821488" y="4002088"/>
            <a:ext cx="1358900" cy="1924050"/>
          </a:xfrm>
          <a:prstGeom prst="rect">
            <a:avLst/>
          </a:prstGeom>
          <a:noFill/>
          <a:ln w="9525">
            <a:noFill/>
            <a:miter lim="800000"/>
            <a:headEnd/>
            <a:tailEnd/>
          </a:ln>
        </p:spPr>
      </p:pic>
      <p:sp>
        <p:nvSpPr>
          <p:cNvPr id="578567" name="TextBox 4"/>
          <p:cNvSpPr txBox="1">
            <a:spLocks noChangeArrowheads="1"/>
          </p:cNvSpPr>
          <p:nvPr/>
        </p:nvSpPr>
        <p:spPr bwMode="auto">
          <a:xfrm>
            <a:off x="6530975" y="5940425"/>
            <a:ext cx="1955800" cy="646113"/>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a:solidFill>
                  <a:prstClr val="black"/>
                </a:solidFill>
                <a:latin typeface="Arial" charset="0"/>
              </a:rPr>
              <a:t>Jeremy Bentham</a:t>
            </a:r>
          </a:p>
          <a:p>
            <a:pPr fontAlgn="base">
              <a:spcBef>
                <a:spcPct val="0"/>
              </a:spcBef>
              <a:spcAft>
                <a:spcPct val="0"/>
              </a:spcAft>
            </a:pPr>
            <a:r>
              <a:rPr lang="zh-CN" altLang="en-US">
                <a:solidFill>
                  <a:prstClr val="black"/>
                </a:solidFill>
                <a:latin typeface="Arial" charset="0"/>
              </a:rPr>
              <a:t>（</a:t>
            </a:r>
            <a:r>
              <a:rPr lang="en-US" altLang="zh-CN">
                <a:solidFill>
                  <a:prstClr val="black"/>
                </a:solidFill>
                <a:latin typeface="Arial" charset="0"/>
              </a:rPr>
              <a:t>1748 – 1832</a:t>
            </a:r>
            <a:r>
              <a:rPr lang="zh-CN" altLang="en-US">
                <a:solidFill>
                  <a:prstClr val="black"/>
                </a:solidFill>
                <a:latin typeface="Arial" charset="0"/>
              </a:rPr>
              <a:t>）</a:t>
            </a:r>
          </a:p>
        </p:txBody>
      </p:sp>
      <p:sp>
        <p:nvSpPr>
          <p:cNvPr id="578569" name="TextBox 7"/>
          <p:cNvSpPr txBox="1">
            <a:spLocks noChangeArrowheads="1"/>
          </p:cNvSpPr>
          <p:nvPr/>
        </p:nvSpPr>
        <p:spPr bwMode="auto">
          <a:xfrm>
            <a:off x="6821488" y="2876550"/>
            <a:ext cx="1774825" cy="646113"/>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a:solidFill>
                  <a:prstClr val="black"/>
                </a:solidFill>
                <a:latin typeface="Arial" charset="0"/>
              </a:rPr>
              <a:t>John Stuart Mill</a:t>
            </a:r>
          </a:p>
          <a:p>
            <a:pPr fontAlgn="base">
              <a:spcBef>
                <a:spcPct val="0"/>
              </a:spcBef>
              <a:spcAft>
                <a:spcPct val="0"/>
              </a:spcAft>
            </a:pPr>
            <a:r>
              <a:rPr lang="en-US" altLang="zh-CN">
                <a:solidFill>
                  <a:prstClr val="black"/>
                </a:solidFill>
                <a:latin typeface="Arial" charset="0"/>
              </a:rPr>
              <a:t>(1806 –1873)</a:t>
            </a:r>
            <a:endParaRPr lang="zh-CN" altLang="en-US">
              <a:solidFill>
                <a:prstClr val="black"/>
              </a:solidFill>
              <a:latin typeface="Arial" charset="0"/>
            </a:endParaRPr>
          </a:p>
        </p:txBody>
      </p:sp>
      <p:sp>
        <p:nvSpPr>
          <p:cNvPr id="11" name="AutoShape 8">
            <a:hlinkClick r:id="" action="ppaction://noaction" highlightClick="1"/>
          </p:cNvPr>
          <p:cNvSpPr>
            <a:spLocks noChangeArrowheads="1"/>
          </p:cNvSpPr>
          <p:nvPr/>
        </p:nvSpPr>
        <p:spPr bwMode="auto">
          <a:xfrm flipH="1">
            <a:off x="8579296" y="6316663"/>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FC8F05DF-9241-4F1E-AA3D-3E4759EF3D63}"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6ADC1D38-B5FD-43C8-BB96-2FEF47E9C1C8}" type="slidenum">
              <a:rPr lang="en-US" altLang="zh-CN" smtClean="0">
                <a:solidFill>
                  <a:srgbClr val="1F497D"/>
                </a:solidFill>
              </a:rPr>
              <a:pPr>
                <a:defRPr/>
              </a:pPr>
              <a:t>23</a:t>
            </a:fld>
            <a:endParaRPr lang="en-US" altLang="zh-CN" dirty="0">
              <a:solidFill>
                <a:srgbClr val="1F497D"/>
              </a:solidFill>
            </a:endParaRPr>
          </a:p>
        </p:txBody>
      </p:sp>
    </p:spTree>
    <p:extLst>
      <p:ext uri="{BB962C8B-B14F-4D97-AF65-F5344CB8AC3E}">
        <p14:creationId xmlns:p14="http://schemas.microsoft.com/office/powerpoint/2010/main" val="3111205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609" name="Picture 4" descr="罗尔斯主义的社会福利曲线"/>
          <p:cNvPicPr>
            <a:picLocks noChangeAspect="1" noChangeArrowheads="1"/>
          </p:cNvPicPr>
          <p:nvPr/>
        </p:nvPicPr>
        <p:blipFill>
          <a:blip r:embed="rId3">
            <a:lum bright="-12000"/>
          </a:blip>
          <a:srcRect l="11191" r="7988"/>
          <a:stretch>
            <a:fillRect/>
          </a:stretch>
        </p:blipFill>
        <p:spPr bwMode="auto">
          <a:xfrm>
            <a:off x="468313" y="1196181"/>
            <a:ext cx="4679950" cy="4211637"/>
          </a:xfrm>
          <a:prstGeom prst="rect">
            <a:avLst/>
          </a:prstGeom>
          <a:noFill/>
          <a:ln w="9525">
            <a:noFill/>
            <a:miter lim="800000"/>
            <a:headEnd/>
            <a:tailEnd/>
          </a:ln>
        </p:spPr>
      </p:pic>
      <p:sp>
        <p:nvSpPr>
          <p:cNvPr id="580610" name="Rectangle 2"/>
          <p:cNvSpPr>
            <a:spLocks noGrp="1" noChangeArrowheads="1"/>
          </p:cNvSpPr>
          <p:nvPr>
            <p:ph type="title"/>
          </p:nvPr>
        </p:nvSpPr>
        <p:spPr/>
        <p:txBody>
          <a:bodyPr/>
          <a:lstStyle/>
          <a:p>
            <a:pPr algn="l" eaLnBrk="1" hangingPunct="1"/>
            <a:r>
              <a:rPr lang="zh-CN" altLang="en-US" dirty="0" smtClean="0"/>
              <a:t>罗尔斯主义</a:t>
            </a:r>
          </a:p>
        </p:txBody>
      </p:sp>
      <p:pic>
        <p:nvPicPr>
          <p:cNvPr id="580611" name="内容占位符 1"/>
          <p:cNvPicPr>
            <a:picLocks noGrp="1" noChangeAspect="1"/>
          </p:cNvPicPr>
          <p:nvPr>
            <p:ph sz="half" idx="1"/>
          </p:nvPr>
        </p:nvPicPr>
        <p:blipFill>
          <a:blip r:embed="rId4"/>
          <a:srcRect/>
          <a:stretch>
            <a:fillRect/>
          </a:stretch>
        </p:blipFill>
        <p:spPr>
          <a:xfrm>
            <a:off x="5181600" y="908050"/>
            <a:ext cx="2054225" cy="2376488"/>
          </a:xfrm>
        </p:spPr>
      </p:pic>
      <p:sp>
        <p:nvSpPr>
          <p:cNvPr id="580612" name="内容占位符 6"/>
          <p:cNvSpPr>
            <a:spLocks noGrp="1"/>
          </p:cNvSpPr>
          <p:nvPr>
            <p:ph sz="half" idx="2"/>
          </p:nvPr>
        </p:nvSpPr>
        <p:spPr>
          <a:xfrm>
            <a:off x="5508625" y="4365625"/>
            <a:ext cx="3178175" cy="1501775"/>
          </a:xfrm>
        </p:spPr>
        <p:txBody>
          <a:bodyPr/>
          <a:lstStyle/>
          <a:p>
            <a:r>
              <a:rPr lang="en-US" altLang="zh-CN" smtClean="0"/>
              <a:t>W=Min(U</a:t>
            </a:r>
            <a:r>
              <a:rPr lang="en-US" altLang="zh-CN" baseline="-25000" smtClean="0"/>
              <a:t>A</a:t>
            </a:r>
            <a:r>
              <a:rPr lang="en-US" altLang="zh-CN" smtClean="0"/>
              <a:t>,U</a:t>
            </a:r>
            <a:r>
              <a:rPr lang="en-US" altLang="zh-CN" baseline="-25000" smtClean="0"/>
              <a:t>B</a:t>
            </a:r>
            <a:r>
              <a:rPr lang="en-US" altLang="zh-CN" smtClean="0"/>
              <a:t>)</a:t>
            </a:r>
            <a:endParaRPr lang="zh-CN" altLang="en-US" smtClean="0"/>
          </a:p>
        </p:txBody>
      </p:sp>
      <p:pic>
        <p:nvPicPr>
          <p:cNvPr id="580614" name="图片 2"/>
          <p:cNvPicPr>
            <a:picLocks noChangeAspect="1"/>
          </p:cNvPicPr>
          <p:nvPr/>
        </p:nvPicPr>
        <p:blipFill>
          <a:blip r:embed="rId5"/>
          <a:srcRect/>
          <a:stretch>
            <a:fillRect/>
          </a:stretch>
        </p:blipFill>
        <p:spPr bwMode="auto">
          <a:xfrm>
            <a:off x="7234238" y="922338"/>
            <a:ext cx="1585912" cy="2362200"/>
          </a:xfrm>
          <a:prstGeom prst="rect">
            <a:avLst/>
          </a:prstGeom>
          <a:noFill/>
          <a:ln w="9525">
            <a:noFill/>
            <a:miter lim="800000"/>
            <a:headEnd/>
            <a:tailEnd/>
          </a:ln>
        </p:spPr>
      </p:pic>
      <p:sp>
        <p:nvSpPr>
          <p:cNvPr id="580615" name="TextBox 3"/>
          <p:cNvSpPr txBox="1">
            <a:spLocks noChangeArrowheads="1"/>
          </p:cNvSpPr>
          <p:nvPr/>
        </p:nvSpPr>
        <p:spPr bwMode="auto">
          <a:xfrm>
            <a:off x="5464175" y="3302000"/>
            <a:ext cx="1555750" cy="646113"/>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a:solidFill>
                  <a:prstClr val="black"/>
                </a:solidFill>
                <a:latin typeface="Arial" charset="0"/>
              </a:rPr>
              <a:t>John Rawls</a:t>
            </a:r>
          </a:p>
          <a:p>
            <a:pPr fontAlgn="base">
              <a:spcBef>
                <a:spcPct val="0"/>
              </a:spcBef>
              <a:spcAft>
                <a:spcPct val="0"/>
              </a:spcAft>
            </a:pPr>
            <a:r>
              <a:rPr lang="en-US" altLang="zh-CN">
                <a:solidFill>
                  <a:prstClr val="black"/>
                </a:solidFill>
                <a:latin typeface="Arial" charset="0"/>
              </a:rPr>
              <a:t>(1921 –2002)</a:t>
            </a:r>
            <a:endParaRPr lang="zh-CN" altLang="en-US">
              <a:solidFill>
                <a:prstClr val="black"/>
              </a:solidFill>
              <a:latin typeface="Arial" charset="0"/>
            </a:endParaRPr>
          </a:p>
        </p:txBody>
      </p:sp>
      <p:sp>
        <p:nvSpPr>
          <p:cNvPr id="9" name="AutoShape 8">
            <a:hlinkClick r:id="" action="ppaction://noaction" highlightClick="1"/>
          </p:cNvPr>
          <p:cNvSpPr>
            <a:spLocks noChangeArrowheads="1"/>
          </p:cNvSpPr>
          <p:nvPr/>
        </p:nvSpPr>
        <p:spPr bwMode="auto">
          <a:xfrm flipH="1">
            <a:off x="7466013" y="6316663"/>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D284B47C-8360-48A4-96F6-1F5A9FD63852}"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6ADC1D38-B5FD-43C8-BB96-2FEF47E9C1C8}" type="slidenum">
              <a:rPr lang="en-US" altLang="zh-CN" smtClean="0">
                <a:solidFill>
                  <a:srgbClr val="1F497D"/>
                </a:solidFill>
              </a:rPr>
              <a:pPr>
                <a:defRPr/>
              </a:pPr>
              <a:t>24</a:t>
            </a:fld>
            <a:endParaRPr lang="en-US" altLang="zh-CN" dirty="0">
              <a:solidFill>
                <a:srgbClr val="1F497D"/>
              </a:solidFill>
            </a:endParaRPr>
          </a:p>
        </p:txBody>
      </p:sp>
    </p:spTree>
    <p:extLst>
      <p:ext uri="{BB962C8B-B14F-4D97-AF65-F5344CB8AC3E}">
        <p14:creationId xmlns:p14="http://schemas.microsoft.com/office/powerpoint/2010/main" val="2140235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7" name="Rectangle 2"/>
          <p:cNvSpPr>
            <a:spLocks noGrp="1" noChangeArrowheads="1"/>
          </p:cNvSpPr>
          <p:nvPr>
            <p:ph type="title"/>
          </p:nvPr>
        </p:nvSpPr>
        <p:spPr/>
        <p:txBody>
          <a:bodyPr/>
          <a:lstStyle/>
          <a:p>
            <a:pPr eaLnBrk="1" hangingPunct="1"/>
            <a:r>
              <a:rPr lang="zh-CN" altLang="en-US" smtClean="0"/>
              <a:t>平均主义</a:t>
            </a:r>
          </a:p>
        </p:txBody>
      </p:sp>
      <p:sp>
        <p:nvSpPr>
          <p:cNvPr id="582658" name="Rectangle 3"/>
          <p:cNvSpPr>
            <a:spLocks noGrp="1" noChangeArrowheads="1"/>
          </p:cNvSpPr>
          <p:nvPr>
            <p:ph idx="1"/>
          </p:nvPr>
        </p:nvSpPr>
        <p:spPr/>
        <p:txBody>
          <a:bodyPr/>
          <a:lstStyle/>
          <a:p>
            <a:pPr eaLnBrk="1" hangingPunct="1"/>
            <a:endParaRPr lang="zh-CN" altLang="zh-CN" smtClean="0"/>
          </a:p>
        </p:txBody>
      </p:sp>
      <p:pic>
        <p:nvPicPr>
          <p:cNvPr id="582659" name="Picture 4" descr="平均主义的社会福利曲线"/>
          <p:cNvPicPr>
            <a:picLocks noChangeAspect="1" noChangeArrowheads="1"/>
          </p:cNvPicPr>
          <p:nvPr/>
        </p:nvPicPr>
        <p:blipFill>
          <a:blip r:embed="rId3"/>
          <a:srcRect/>
          <a:stretch>
            <a:fillRect/>
          </a:stretch>
        </p:blipFill>
        <p:spPr bwMode="auto">
          <a:xfrm>
            <a:off x="1475656" y="1484784"/>
            <a:ext cx="5867400" cy="4267200"/>
          </a:xfrm>
          <a:prstGeom prst="rect">
            <a:avLst/>
          </a:prstGeom>
          <a:noFill/>
          <a:ln w="9525">
            <a:noFill/>
            <a:miter lim="800000"/>
            <a:headEnd/>
            <a:tailEnd/>
          </a:ln>
        </p:spPr>
      </p:pic>
      <p:sp>
        <p:nvSpPr>
          <p:cNvPr id="6" name="AutoShape 8">
            <a:hlinkClick r:id="" action="ppaction://noaction" highlightClick="1"/>
          </p:cNvPr>
          <p:cNvSpPr>
            <a:spLocks noChangeArrowheads="1"/>
          </p:cNvSpPr>
          <p:nvPr/>
        </p:nvSpPr>
        <p:spPr bwMode="auto">
          <a:xfrm flipH="1">
            <a:off x="8579296" y="6316663"/>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016B0D1E-0570-46F4-A9EA-D671C85CD157}"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25</a:t>
            </a:fld>
            <a:endParaRPr lang="en-US" altLang="zh-CN" dirty="0">
              <a:solidFill>
                <a:srgbClr val="1F497D"/>
              </a:solidFill>
            </a:endParaRPr>
          </a:p>
        </p:txBody>
      </p:sp>
    </p:spTree>
    <p:extLst>
      <p:ext uri="{BB962C8B-B14F-4D97-AF65-F5344CB8AC3E}">
        <p14:creationId xmlns:p14="http://schemas.microsoft.com/office/powerpoint/2010/main" val="244695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zh-CN" altLang="en-US" smtClean="0"/>
              <a:t>折衷的社会福利曲线</a:t>
            </a:r>
          </a:p>
        </p:txBody>
      </p:sp>
      <p:sp>
        <p:nvSpPr>
          <p:cNvPr id="17412" name="AutoShape 8">
            <a:hlinkClick r:id="" action="ppaction://noaction" highlightClick="1"/>
          </p:cNvPr>
          <p:cNvSpPr>
            <a:spLocks noChangeArrowheads="1"/>
          </p:cNvSpPr>
          <p:nvPr/>
        </p:nvSpPr>
        <p:spPr bwMode="auto">
          <a:xfrm flipH="1">
            <a:off x="7466013" y="6316663"/>
            <a:ext cx="457200" cy="533400"/>
          </a:xfrm>
          <a:prstGeom prst="actionButtonReturn">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E88EA898-4316-4A5F-8985-74C662168CB9}"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26</a:t>
            </a:fld>
            <a:endParaRPr lang="en-US" altLang="zh-CN" dirty="0">
              <a:solidFill>
                <a:srgbClr val="1F497D"/>
              </a:solidFill>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501822633"/>
              </p:ext>
            </p:extLst>
          </p:nvPr>
        </p:nvGraphicFramePr>
        <p:xfrm>
          <a:off x="1662113" y="1295400"/>
          <a:ext cx="6032500" cy="4498975"/>
        </p:xfrm>
        <a:graphic>
          <a:graphicData uri="http://schemas.openxmlformats.org/presentationml/2006/ole">
            <mc:AlternateContent xmlns:mc="http://schemas.openxmlformats.org/markup-compatibility/2006">
              <mc:Choice xmlns:v="urn:schemas-microsoft-com:vml" Requires="v">
                <p:oleObj spid="_x0000_s3078" name="位图图像" r:id="rId3" imgW="4600000" imgH="3448531" progId="PBrush">
                  <p:embed/>
                </p:oleObj>
              </mc:Choice>
              <mc:Fallback>
                <p:oleObj name="位图图像" r:id="rId3" imgW="4600000" imgH="3448531"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3" y="1295400"/>
                        <a:ext cx="60325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3818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zh-CN" altLang="en-US" smtClean="0"/>
              <a:t>最优社会福利的决定</a:t>
            </a:r>
          </a:p>
        </p:txBody>
      </p:sp>
      <p:sp>
        <p:nvSpPr>
          <p:cNvPr id="18436" name="AutoShape 8">
            <a:hlinkClick r:id="" action="ppaction://noaction" highlightClick="1"/>
          </p:cNvPr>
          <p:cNvSpPr>
            <a:spLocks noChangeArrowheads="1"/>
          </p:cNvSpPr>
          <p:nvPr/>
        </p:nvSpPr>
        <p:spPr bwMode="auto">
          <a:xfrm flipH="1">
            <a:off x="7466013" y="6316663"/>
            <a:ext cx="457200" cy="533400"/>
          </a:xfrm>
          <a:prstGeom prst="actionButtonReturn">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F574C9E5-8AC4-45F1-B7D7-7F62CAD92100}"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27</a:t>
            </a:fld>
            <a:endParaRPr lang="en-US" altLang="zh-CN" dirty="0">
              <a:solidFill>
                <a:srgbClr val="1F497D"/>
              </a:solidFill>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4246743085"/>
              </p:ext>
            </p:extLst>
          </p:nvPr>
        </p:nvGraphicFramePr>
        <p:xfrm>
          <a:off x="1752600" y="1371600"/>
          <a:ext cx="5551488" cy="4114800"/>
        </p:xfrm>
        <a:graphic>
          <a:graphicData uri="http://schemas.openxmlformats.org/presentationml/2006/ole">
            <mc:AlternateContent xmlns:mc="http://schemas.openxmlformats.org/markup-compatibility/2006">
              <mc:Choice xmlns:v="urn:schemas-microsoft-com:vml" Requires="v">
                <p:oleObj spid="_x0000_s4102" name="位图图像" r:id="rId3" imgW="4896533" imgH="3629532" progId="PBrush">
                  <p:embed/>
                </p:oleObj>
              </mc:Choice>
              <mc:Fallback>
                <p:oleObj name="位图图像" r:id="rId3" imgW="4896533" imgH="362953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55514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5999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p:nvPr>
        </p:nvSpPr>
        <p:spPr>
          <a:xfrm>
            <a:off x="467544" y="0"/>
            <a:ext cx="8229600" cy="836712"/>
          </a:xfrm>
        </p:spPr>
        <p:txBody>
          <a:bodyPr/>
          <a:lstStyle/>
          <a:p>
            <a:pPr eaLnBrk="1" hangingPunct="1"/>
            <a:r>
              <a:rPr lang="zh-CN" altLang="en-US" dirty="0" smtClean="0"/>
              <a:t>基于社会福利函数的不平等指标</a:t>
            </a:r>
          </a:p>
        </p:txBody>
      </p:sp>
      <mc:AlternateContent xmlns:mc="http://schemas.openxmlformats.org/markup-compatibility/2006" xmlns:a14="http://schemas.microsoft.com/office/drawing/2010/main">
        <mc:Choice Requires="a14">
          <p:sp>
            <p:nvSpPr>
              <p:cNvPr id="574466" name="Rectangle 3"/>
              <p:cNvSpPr>
                <a:spLocks noGrp="1" noChangeArrowheads="1"/>
              </p:cNvSpPr>
              <p:nvPr>
                <p:ph idx="1"/>
              </p:nvPr>
            </p:nvSpPr>
            <p:spPr>
              <a:xfrm>
                <a:off x="467544" y="764704"/>
                <a:ext cx="8229600" cy="5400600"/>
              </a:xfrm>
            </p:spPr>
            <p:txBody>
              <a:bodyPr/>
              <a:lstStyle/>
              <a:p>
                <a:pPr eaLnBrk="1" hangingPunct="1"/>
                <a:r>
                  <a:rPr lang="zh-CN" altLang="en-US" sz="2800" dirty="0" smtClean="0"/>
                  <a:t>对社会福利函数性质的假定：</a:t>
                </a:r>
                <a:endParaRPr lang="en-US" altLang="zh-CN" sz="2800" dirty="0" smtClean="0"/>
              </a:p>
              <a:p>
                <a:pPr lvl="1"/>
                <a:r>
                  <a:rPr lang="zh-CN" altLang="en-US" sz="2400" dirty="0" smtClean="0"/>
                  <a:t>是</a:t>
                </a:r>
                <a:r>
                  <a:rPr lang="zh-CN" altLang="en-US" sz="2400" dirty="0"/>
                  <a:t>收入的非减</a:t>
                </a:r>
                <a:r>
                  <a:rPr lang="zh-CN" altLang="en-US" sz="2400" dirty="0" smtClean="0"/>
                  <a:t>函数（收入增加时社会福利增加）</a:t>
                </a:r>
                <a:endParaRPr lang="en-US" altLang="zh-CN" sz="2400" dirty="0" smtClean="0"/>
              </a:p>
              <a:p>
                <a:pPr lvl="2"/>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a:rPr>
                          <m:t>𝑊</m:t>
                        </m:r>
                      </m:e>
                      <m:sub>
                        <m:r>
                          <a:rPr lang="en-US" altLang="zh-CN" sz="2000" b="0" i="1" smtClean="0">
                            <a:latin typeface="Cambria Math"/>
                          </a:rPr>
                          <m:t>𝐵</m:t>
                        </m:r>
                      </m:sub>
                    </m:sSub>
                    <m:r>
                      <a:rPr lang="en-US" altLang="zh-CN" sz="2000" i="1" smtClean="0">
                        <a:latin typeface="Cambria Math"/>
                        <a:ea typeface="Cambria Math"/>
                      </a:rPr>
                      <m:t>≥</m:t>
                    </m:r>
                    <m:sSub>
                      <m:sSubPr>
                        <m:ctrlPr>
                          <a:rPr lang="en-US" altLang="zh-CN" sz="2000" i="1" smtClean="0">
                            <a:latin typeface="Cambria Math" panose="02040503050406030204" pitchFamily="18" charset="0"/>
                            <a:ea typeface="Cambria Math"/>
                          </a:rPr>
                        </m:ctrlPr>
                      </m:sSubPr>
                      <m:e>
                        <m:r>
                          <a:rPr lang="en-US" altLang="zh-CN" sz="2000" b="0" i="1" smtClean="0">
                            <a:latin typeface="Cambria Math"/>
                            <a:ea typeface="Cambria Math"/>
                          </a:rPr>
                          <m:t>𝑊</m:t>
                        </m:r>
                      </m:e>
                      <m:sub>
                        <m:r>
                          <a:rPr lang="en-US" altLang="zh-CN" sz="2000" b="0" i="1" smtClean="0">
                            <a:latin typeface="Cambria Math"/>
                            <a:ea typeface="Cambria Math"/>
                          </a:rPr>
                          <m:t>𝐴</m:t>
                        </m:r>
                      </m:sub>
                    </m:sSub>
                    <m:r>
                      <a:rPr lang="en-US" altLang="zh-CN" sz="2000" b="0" i="1" smtClean="0">
                        <a:latin typeface="Cambria Math"/>
                        <a:ea typeface="Cambria Math"/>
                      </a:rPr>
                      <m:t>, </m:t>
                    </m:r>
                    <m:r>
                      <a:rPr lang="en-US" altLang="zh-CN" sz="2000" b="0" i="1" smtClean="0">
                        <a:latin typeface="Cambria Math"/>
                        <a:ea typeface="Cambria Math"/>
                      </a:rPr>
                      <m:t>𝑖𝑓</m:t>
                    </m:r>
                    <m:sSub>
                      <m:sSubPr>
                        <m:ctrlPr>
                          <a:rPr lang="en-US" altLang="zh-CN" sz="2000" i="1">
                            <a:latin typeface="Cambria Math" panose="02040503050406030204" pitchFamily="18" charset="0"/>
                          </a:rPr>
                        </m:ctrlPr>
                      </m:sSubPr>
                      <m:e>
                        <m:r>
                          <a:rPr lang="en-US" altLang="zh-CN" sz="2000" b="0" i="1" smtClean="0">
                            <a:latin typeface="Cambria Math"/>
                          </a:rPr>
                          <m:t>𝑦</m:t>
                        </m:r>
                      </m:e>
                      <m:sub>
                        <m:r>
                          <a:rPr lang="en-US" altLang="zh-CN" sz="2000" i="1">
                            <a:latin typeface="Cambria Math"/>
                          </a:rPr>
                          <m:t>𝐵</m:t>
                        </m:r>
                      </m:sub>
                    </m:sSub>
                    <m:r>
                      <a:rPr lang="en-US" altLang="zh-CN" sz="2000" i="1">
                        <a:latin typeface="Cambria Math"/>
                        <a:ea typeface="Cambria Math"/>
                      </a:rPr>
                      <m:t>≥</m:t>
                    </m:r>
                    <m:sSub>
                      <m:sSubPr>
                        <m:ctrlPr>
                          <a:rPr lang="en-US" altLang="zh-CN" sz="2000" i="1">
                            <a:latin typeface="Cambria Math" panose="02040503050406030204" pitchFamily="18" charset="0"/>
                            <a:ea typeface="Cambria Math"/>
                          </a:rPr>
                        </m:ctrlPr>
                      </m:sSubPr>
                      <m:e>
                        <m:r>
                          <a:rPr lang="en-US" altLang="zh-CN" sz="2000" b="0" i="1" smtClean="0">
                            <a:latin typeface="Cambria Math"/>
                            <a:ea typeface="Cambria Math"/>
                          </a:rPr>
                          <m:t>𝑦</m:t>
                        </m:r>
                      </m:e>
                      <m:sub>
                        <m:r>
                          <a:rPr lang="en-US" altLang="zh-CN" sz="2000" i="1">
                            <a:latin typeface="Cambria Math"/>
                            <a:ea typeface="Cambria Math"/>
                          </a:rPr>
                          <m:t>𝐴</m:t>
                        </m:r>
                      </m:sub>
                    </m:sSub>
                  </m:oMath>
                </a14:m>
                <a:endParaRPr lang="en-US" altLang="zh-CN" sz="2000" dirty="0"/>
              </a:p>
              <a:p>
                <a:pPr lvl="1"/>
                <a:r>
                  <a:rPr lang="zh-CN" altLang="en-US" sz="2400" dirty="0" smtClean="0"/>
                  <a:t>对称（社会福利函数对社会成员非歧视）</a:t>
                </a:r>
                <a:endParaRPr lang="en-US" altLang="zh-CN" sz="2400" dirty="0" smtClean="0"/>
              </a:p>
              <a:p>
                <a:pPr lvl="2"/>
                <a14:m>
                  <m:oMath xmlns:m="http://schemas.openxmlformats.org/officeDocument/2006/math">
                    <m:r>
                      <a:rPr lang="en-US" altLang="zh-CN" sz="2000" i="1">
                        <a:latin typeface="Cambria Math"/>
                      </a:rPr>
                      <m:t>𝑊</m:t>
                    </m:r>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i="1">
                            <a:latin typeface="Cambria Math"/>
                          </a:rPr>
                          <m:t>1</m:t>
                        </m:r>
                      </m:sub>
                    </m:sSub>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i="1">
                            <a:latin typeface="Cambria Math"/>
                          </a:rPr>
                          <m:t>2</m:t>
                        </m:r>
                      </m:sub>
                    </m:sSub>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i="1">
                            <a:latin typeface="Cambria Math"/>
                          </a:rPr>
                          <m:t>𝑛</m:t>
                        </m:r>
                      </m:sub>
                    </m:sSub>
                    <m:r>
                      <a:rPr lang="en-US" altLang="zh-CN" sz="2000" i="1">
                        <a:latin typeface="Cambria Math"/>
                      </a:rPr>
                      <m:t>)=</m:t>
                    </m:r>
                    <m:r>
                      <a:rPr lang="en-US" altLang="zh-CN" sz="2000" i="1">
                        <a:latin typeface="Cambria Math"/>
                      </a:rPr>
                      <m:t>𝑊</m:t>
                    </m:r>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b="0" i="1" smtClean="0">
                            <a:latin typeface="Cambria Math"/>
                          </a:rPr>
                          <m:t>2</m:t>
                        </m:r>
                      </m:sub>
                    </m:sSub>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b="0" i="1" smtClean="0">
                            <a:latin typeface="Cambria Math"/>
                          </a:rPr>
                          <m:t>1</m:t>
                        </m:r>
                      </m:sub>
                    </m:sSub>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i="1">
                            <a:latin typeface="Cambria Math"/>
                          </a:rPr>
                          <m:t>𝑛</m:t>
                        </m:r>
                      </m:sub>
                    </m:sSub>
                    <m:r>
                      <a:rPr lang="en-US" altLang="zh-CN" sz="2000" i="1">
                        <a:latin typeface="Cambria Math"/>
                      </a:rPr>
                      <m:t>)</m:t>
                    </m:r>
                  </m:oMath>
                </a14:m>
                <a:endParaRPr lang="en-US" altLang="zh-CN" sz="2000" dirty="0"/>
              </a:p>
              <a:p>
                <a:pPr lvl="1"/>
                <a:r>
                  <a:rPr lang="zh-CN" altLang="en-US" sz="2400" dirty="0" smtClean="0"/>
                  <a:t>可加</a:t>
                </a:r>
                <a14:m>
                  <m:oMath xmlns:m="http://schemas.openxmlformats.org/officeDocument/2006/math">
                    <m:r>
                      <a:rPr lang="en-US" altLang="zh-CN" sz="2400" b="0" i="0" smtClean="0">
                        <a:latin typeface="Cambria Math"/>
                      </a:rPr>
                      <m:t>:</m:t>
                    </m:r>
                  </m:oMath>
                </a14:m>
                <a:endParaRPr lang="en-US" altLang="zh-CN" sz="2400" b="0" i="0" dirty="0" smtClean="0">
                  <a:latin typeface="Cambria Math"/>
                </a:endParaRPr>
              </a:p>
              <a:p>
                <a:pPr lvl="2"/>
                <a14:m>
                  <m:oMath xmlns:m="http://schemas.openxmlformats.org/officeDocument/2006/math">
                    <m:r>
                      <a:rPr lang="en-US" altLang="zh-CN" sz="2000" i="1">
                        <a:latin typeface="Cambria Math"/>
                      </a:rPr>
                      <m:t>𝑊</m:t>
                    </m:r>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i="1">
                            <a:latin typeface="Cambria Math"/>
                          </a:rPr>
                          <m:t>1</m:t>
                        </m:r>
                      </m:sub>
                    </m:sSub>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i="1">
                            <a:latin typeface="Cambria Math"/>
                          </a:rPr>
                          <m:t>2</m:t>
                        </m:r>
                      </m:sub>
                    </m:sSub>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i="1">
                            <a:latin typeface="Cambria Math"/>
                          </a:rPr>
                          <m:t>𝑛</m:t>
                        </m:r>
                      </m:sub>
                    </m:sSub>
                    <m:r>
                      <a:rPr lang="en-US" altLang="zh-CN" sz="2000" i="1">
                        <a:latin typeface="Cambria Math"/>
                      </a:rPr>
                      <m:t>)=</m:t>
                    </m:r>
                    <m:nary>
                      <m:naryPr>
                        <m:chr m:val="∑"/>
                        <m:ctrlPr>
                          <a:rPr lang="en-US" altLang="zh-CN" sz="2000" i="1">
                            <a:latin typeface="Cambria Math" panose="02040503050406030204" pitchFamily="18" charset="0"/>
                          </a:rPr>
                        </m:ctrlPr>
                      </m:naryPr>
                      <m:sub>
                        <m:r>
                          <m:rPr>
                            <m:brk m:alnAt="23"/>
                          </m:rPr>
                          <a:rPr lang="en-US" altLang="zh-CN" sz="2000" i="1">
                            <a:latin typeface="Cambria Math"/>
                          </a:rPr>
                          <m:t>𝑖</m:t>
                        </m:r>
                        <m:r>
                          <a:rPr lang="en-US" altLang="zh-CN" sz="2000" i="1">
                            <a:latin typeface="Cambria Math"/>
                          </a:rPr>
                          <m:t>=1</m:t>
                        </m:r>
                      </m:sub>
                      <m:sup>
                        <m:r>
                          <a:rPr lang="en-US" altLang="zh-CN" sz="2000" i="1">
                            <a:latin typeface="Cambria Math"/>
                          </a:rPr>
                          <m:t>𝑛</m:t>
                        </m:r>
                      </m:sup>
                      <m:e>
                        <m:sSub>
                          <m:sSubPr>
                            <m:ctrlPr>
                              <a:rPr lang="en-US" altLang="zh-CN" sz="2000" i="1">
                                <a:latin typeface="Cambria Math" panose="02040503050406030204" pitchFamily="18" charset="0"/>
                              </a:rPr>
                            </m:ctrlPr>
                          </m:sSubPr>
                          <m:e>
                            <m:r>
                              <a:rPr lang="en-US" altLang="zh-CN" sz="2000" i="1">
                                <a:latin typeface="Cambria Math"/>
                              </a:rPr>
                              <m:t>𝑈</m:t>
                            </m:r>
                          </m:e>
                          <m:sub>
                            <m:r>
                              <a:rPr lang="en-US" altLang="zh-CN" sz="2000" i="1">
                                <a:latin typeface="Cambria Math"/>
                              </a:rPr>
                              <m:t>𝑖</m:t>
                            </m:r>
                          </m:sub>
                        </m:sSub>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i="1">
                                    <a:latin typeface="Cambria Math"/>
                                  </a:rPr>
                                  <m:t>𝑖</m:t>
                                </m:r>
                              </m:sub>
                            </m:sSub>
                          </m:e>
                        </m:d>
                        <m:r>
                          <a:rPr lang="en-US" altLang="zh-CN" sz="2000" i="1">
                            <a:latin typeface="Cambria Math"/>
                          </a:rPr>
                          <m:t>=</m:t>
                        </m:r>
                      </m:e>
                    </m:nary>
                    <m:nary>
                      <m:naryPr>
                        <m:chr m:val="∑"/>
                        <m:ctrlPr>
                          <a:rPr lang="en-US" altLang="zh-CN" sz="2000" i="1">
                            <a:latin typeface="Cambria Math" panose="02040503050406030204" pitchFamily="18" charset="0"/>
                          </a:rPr>
                        </m:ctrlPr>
                      </m:naryPr>
                      <m:sub>
                        <m:r>
                          <m:rPr>
                            <m:brk m:alnAt="23"/>
                          </m:rPr>
                          <a:rPr lang="en-US" altLang="zh-CN" sz="2000" i="1">
                            <a:latin typeface="Cambria Math"/>
                          </a:rPr>
                          <m:t>𝑖</m:t>
                        </m:r>
                        <m:r>
                          <a:rPr lang="en-US" altLang="zh-CN" sz="2000" i="1">
                            <a:latin typeface="Cambria Math"/>
                          </a:rPr>
                          <m:t>=1</m:t>
                        </m:r>
                      </m:sub>
                      <m:sup>
                        <m:r>
                          <a:rPr lang="en-US" altLang="zh-CN" sz="2000" i="1">
                            <a:latin typeface="Cambria Math"/>
                          </a:rPr>
                          <m:t>𝑛</m:t>
                        </m:r>
                      </m:sup>
                      <m:e>
                        <m:r>
                          <a:rPr lang="en-US" altLang="zh-CN" sz="2000" i="1">
                            <a:latin typeface="Cambria Math"/>
                          </a:rPr>
                          <m:t>𝑈</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i="1">
                                    <a:latin typeface="Cambria Math"/>
                                  </a:rPr>
                                  <m:t>𝑖</m:t>
                                </m:r>
                              </m:sub>
                            </m:sSub>
                          </m:e>
                        </m:d>
                      </m:e>
                    </m:nary>
                  </m:oMath>
                </a14:m>
                <a:endParaRPr lang="en-US" altLang="zh-CN" sz="2000" dirty="0"/>
              </a:p>
              <a:p>
                <a:pPr lvl="1"/>
                <a:r>
                  <a:rPr lang="zh-CN" altLang="en-US" sz="2400" dirty="0" smtClean="0"/>
                  <a:t>严格凹（收入的边际效用递减）</a:t>
                </a:r>
                <a:endParaRPr lang="en-US" altLang="zh-CN" sz="2400" dirty="0" smtClean="0"/>
              </a:p>
              <a:p>
                <a:pPr lvl="2"/>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a:rPr>
                          <m:t>𝑈</m:t>
                        </m:r>
                      </m:e>
                      <m:sup>
                        <m:r>
                          <a:rPr lang="en-US" altLang="zh-CN" sz="2000" b="0" i="1" smtClean="0">
                            <a:latin typeface="Cambria Math"/>
                          </a:rPr>
                          <m:t>′</m:t>
                        </m:r>
                      </m:sup>
                    </m:sSup>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a:rPr>
                              <m:t>𝑦</m:t>
                            </m:r>
                          </m:e>
                          <m:sub>
                            <m:r>
                              <a:rPr lang="en-US" altLang="zh-CN" sz="2000" b="0" i="1" smtClean="0">
                                <a:latin typeface="Cambria Math"/>
                              </a:rPr>
                              <m:t>𝑖</m:t>
                            </m:r>
                          </m:sub>
                        </m:sSub>
                      </m:e>
                    </m:d>
                    <m:r>
                      <a:rPr lang="en-US" altLang="zh-CN" sz="2000" b="0" i="1" smtClean="0">
                        <a:latin typeface="Cambria Math"/>
                      </a:rPr>
                      <m:t>=</m:t>
                    </m:r>
                    <m:f>
                      <m:fPr>
                        <m:ctrlPr>
                          <a:rPr lang="en-US" altLang="zh-CN" sz="2000" b="0" i="1" smtClean="0">
                            <a:latin typeface="Cambria Math" panose="02040503050406030204" pitchFamily="18" charset="0"/>
                          </a:rPr>
                        </m:ctrlPr>
                      </m:fPr>
                      <m:num>
                        <m:r>
                          <a:rPr lang="en-US" altLang="zh-CN" sz="2000" b="0" i="1" smtClean="0">
                            <a:latin typeface="Cambria Math"/>
                          </a:rPr>
                          <m:t>𝑑𝑈</m:t>
                        </m:r>
                        <m:r>
                          <a:rPr lang="en-US" altLang="zh-CN" sz="2000" b="0" i="1" smtClean="0">
                            <a:latin typeface="Cambria Math"/>
                          </a:rPr>
                          <m:t>(</m:t>
                        </m:r>
                        <m:sSub>
                          <m:sSubPr>
                            <m:ctrlPr>
                              <a:rPr lang="en-US" altLang="zh-CN" sz="2000" b="0" i="1" smtClean="0">
                                <a:latin typeface="Cambria Math" panose="02040503050406030204" pitchFamily="18" charset="0"/>
                              </a:rPr>
                            </m:ctrlPr>
                          </m:sSubPr>
                          <m:e>
                            <m:r>
                              <a:rPr lang="en-US" altLang="zh-CN" sz="2000" b="0" i="1" smtClean="0">
                                <a:latin typeface="Cambria Math"/>
                              </a:rPr>
                              <m:t>𝑦</m:t>
                            </m:r>
                          </m:e>
                          <m:sub>
                            <m:r>
                              <a:rPr lang="en-US" altLang="zh-CN" sz="2000" b="0" i="1" smtClean="0">
                                <a:latin typeface="Cambria Math"/>
                              </a:rPr>
                              <m:t>𝑖</m:t>
                            </m:r>
                          </m:sub>
                        </m:sSub>
                        <m:r>
                          <a:rPr lang="en-US" altLang="zh-CN" sz="2000" b="0" i="1" smtClean="0">
                            <a:latin typeface="Cambria Math"/>
                          </a:rPr>
                          <m:t>)</m:t>
                        </m:r>
                      </m:num>
                      <m:den>
                        <m:r>
                          <a:rPr lang="en-US" altLang="zh-CN" sz="2000" b="0" i="1" smtClean="0">
                            <a:latin typeface="Cambria Math"/>
                          </a:rPr>
                          <m:t>𝑑</m:t>
                        </m:r>
                        <m:sSub>
                          <m:sSubPr>
                            <m:ctrlPr>
                              <a:rPr lang="en-US" altLang="zh-CN" sz="2000" b="0" i="1" smtClean="0">
                                <a:latin typeface="Cambria Math" panose="02040503050406030204" pitchFamily="18" charset="0"/>
                              </a:rPr>
                            </m:ctrlPr>
                          </m:sSubPr>
                          <m:e>
                            <m:r>
                              <a:rPr lang="en-US" altLang="zh-CN" sz="2000" b="0" i="1" smtClean="0">
                                <a:latin typeface="Cambria Math"/>
                              </a:rPr>
                              <m:t>𝑦</m:t>
                            </m:r>
                          </m:e>
                          <m:sub>
                            <m:r>
                              <a:rPr lang="en-US" altLang="zh-CN" sz="2000" b="0" i="1" smtClean="0">
                                <a:latin typeface="Cambria Math"/>
                              </a:rPr>
                              <m:t>𝑖</m:t>
                            </m:r>
                          </m:sub>
                        </m:sSub>
                      </m:den>
                    </m:f>
                  </m:oMath>
                </a14:m>
                <a:endParaRPr lang="en-US" altLang="zh-CN" sz="2000" dirty="0"/>
              </a:p>
              <a:p>
                <a:pPr lvl="1"/>
                <a:r>
                  <a:rPr lang="zh-CN" altLang="en-US" sz="2400" dirty="0"/>
                  <a:t>常数</a:t>
                </a:r>
                <a:r>
                  <a:rPr lang="zh-CN" altLang="en-US" sz="2400" dirty="0" smtClean="0"/>
                  <a:t>弹性（收入变化导致的效用变化的百分比对于不同的收入水平是一致的），</a:t>
                </a:r>
                <a14:m>
                  <m:oMath xmlns:m="http://schemas.openxmlformats.org/officeDocument/2006/math">
                    <m:r>
                      <a:rPr lang="zh-CN" altLang="en-US" sz="2400" i="1" dirty="0">
                        <a:latin typeface="Cambria Math"/>
                      </a:rPr>
                      <m:t>𝜀</m:t>
                    </m:r>
                  </m:oMath>
                </a14:m>
                <a:r>
                  <a:rPr lang="zh-CN" altLang="en-US" sz="2400" dirty="0" smtClean="0"/>
                  <a:t>称为不平等厌恶指数。</a:t>
                </a:r>
                <a:endParaRPr lang="en-US" altLang="zh-CN" sz="2400" dirty="0" smtClean="0"/>
              </a:p>
              <a:p>
                <a:pPr lvl="2"/>
                <a14:m>
                  <m:oMath xmlns:m="http://schemas.openxmlformats.org/officeDocument/2006/math">
                    <m:r>
                      <a:rPr lang="en-US" altLang="zh-CN" sz="2000" b="0" i="1" smtClean="0">
                        <a:latin typeface="Cambria Math"/>
                      </a:rPr>
                      <m:t>𝑈</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i="1">
                                <a:latin typeface="Cambria Math"/>
                              </a:rPr>
                              <m:t>𝑖</m:t>
                            </m:r>
                          </m:sub>
                        </m:sSub>
                      </m:e>
                    </m:d>
                    <m:r>
                      <a:rPr lang="en-US" altLang="zh-CN" sz="2000" i="1">
                        <a:latin typeface="Cambria Math"/>
                      </a:rPr>
                      <m:t>=</m:t>
                    </m:r>
                    <m:f>
                      <m:fPr>
                        <m:ctrlPr>
                          <a:rPr lang="en-US" altLang="zh-CN" sz="2000" i="1">
                            <a:latin typeface="Cambria Math" panose="02040503050406030204" pitchFamily="18" charset="0"/>
                          </a:rPr>
                        </m:ctrlPr>
                      </m:fPr>
                      <m:num>
                        <m:sSup>
                          <m:sSupPr>
                            <m:ctrlPr>
                              <a:rPr lang="en-US" altLang="zh-CN" sz="2000" i="1" smtClean="0">
                                <a:latin typeface="Cambria Math" panose="02040503050406030204" pitchFamily="18" charset="0"/>
                              </a:rPr>
                            </m:ctrlPr>
                          </m:sSupPr>
                          <m:e>
                            <m:sSub>
                              <m:sSubPr>
                                <m:ctrlPr>
                                  <a:rPr lang="en-US" altLang="zh-CN" sz="2000" i="1">
                                    <a:latin typeface="Cambria Math" panose="02040503050406030204" pitchFamily="18" charset="0"/>
                                  </a:rPr>
                                </m:ctrlPr>
                              </m:sSubPr>
                              <m:e>
                                <m:r>
                                  <a:rPr lang="en-US" altLang="zh-CN" sz="2000" i="1">
                                    <a:latin typeface="Cambria Math"/>
                                  </a:rPr>
                                  <m:t>𝑦</m:t>
                                </m:r>
                              </m:e>
                              <m:sub>
                                <m:r>
                                  <a:rPr lang="en-US" altLang="zh-CN" sz="2000" i="1">
                                    <a:latin typeface="Cambria Math"/>
                                  </a:rPr>
                                  <m:t>𝑖</m:t>
                                </m:r>
                              </m:sub>
                            </m:sSub>
                          </m:e>
                          <m:sup>
                            <m:r>
                              <a:rPr lang="en-US" altLang="zh-CN" sz="2000" b="0" i="1" smtClean="0">
                                <a:latin typeface="Cambria Math"/>
                              </a:rPr>
                              <m:t>1−</m:t>
                            </m:r>
                            <m:r>
                              <a:rPr lang="zh-CN" altLang="en-US" sz="2000" b="0" i="1" smtClean="0">
                                <a:latin typeface="Cambria Math"/>
                                <a:ea typeface="Cambria Math"/>
                              </a:rPr>
                              <m:t>𝜀</m:t>
                            </m:r>
                          </m:sup>
                        </m:sSup>
                        <m:r>
                          <a:rPr lang="en-US" altLang="zh-CN" sz="2000" b="0" i="1" smtClean="0">
                            <a:latin typeface="Cambria Math"/>
                          </a:rPr>
                          <m:t>−1</m:t>
                        </m:r>
                      </m:num>
                      <m:den>
                        <m:r>
                          <a:rPr lang="en-US" altLang="zh-CN" sz="2000" b="0" i="1" smtClean="0">
                            <a:latin typeface="Cambria Math"/>
                          </a:rPr>
                          <m:t>1−</m:t>
                        </m:r>
                        <m:r>
                          <a:rPr lang="zh-CN" altLang="en-US" sz="2000" b="0" i="1" smtClean="0">
                            <a:latin typeface="Cambria Math"/>
                          </a:rPr>
                          <m:t>𝜀</m:t>
                        </m:r>
                      </m:den>
                    </m:f>
                  </m:oMath>
                </a14:m>
                <a:r>
                  <a:rPr lang="en-US" altLang="zh-CN" sz="2000" dirty="0" smtClean="0"/>
                  <a:t>     </a:t>
                </a:r>
                <a:r>
                  <a:rPr lang="zh-CN" altLang="en-US" sz="2000" dirty="0" smtClean="0"/>
                  <a:t>（</a:t>
                </a:r>
                <a14:m>
                  <m:oMath xmlns:m="http://schemas.openxmlformats.org/officeDocument/2006/math">
                    <m:r>
                      <a:rPr lang="zh-CN" altLang="en-US" sz="2000" i="1" dirty="0" smtClean="0">
                        <a:latin typeface="Cambria Math"/>
                      </a:rPr>
                      <m:t>𝜂</m:t>
                    </m:r>
                    <m:r>
                      <a:rPr lang="en-US" altLang="zh-CN" sz="2000" b="0" i="1" dirty="0" smtClean="0">
                        <a:latin typeface="Cambria Math"/>
                      </a:rPr>
                      <m:t>=</m:t>
                    </m:r>
                    <m:f>
                      <m:fPr>
                        <m:ctrlPr>
                          <a:rPr lang="en-US" altLang="zh-CN" sz="2000" b="0" i="1" dirty="0" smtClean="0">
                            <a:latin typeface="Cambria Math" panose="02040503050406030204" pitchFamily="18" charset="0"/>
                          </a:rPr>
                        </m:ctrlPr>
                      </m:fPr>
                      <m:num>
                        <m:f>
                          <m:fPr>
                            <m:type m:val="skw"/>
                            <m:ctrlPr>
                              <a:rPr lang="en-US" altLang="zh-CN" sz="2000" b="0" i="1" dirty="0" smtClean="0">
                                <a:latin typeface="Cambria Math" panose="02040503050406030204" pitchFamily="18" charset="0"/>
                              </a:rPr>
                            </m:ctrlPr>
                          </m:fPr>
                          <m:num>
                            <m:r>
                              <a:rPr lang="en-US" altLang="zh-CN" sz="2000" b="0" i="1" dirty="0" smtClean="0">
                                <a:latin typeface="Cambria Math"/>
                              </a:rPr>
                              <m:t>𝑈</m:t>
                            </m:r>
                            <m:r>
                              <a:rPr lang="zh-CN" altLang="en-US" sz="2000" b="0" i="1" dirty="0" smtClean="0">
                                <a:latin typeface="Cambria Math"/>
                              </a:rPr>
                              <m:t>‘’</m:t>
                            </m:r>
                          </m:num>
                          <m:den>
                            <m:r>
                              <a:rPr lang="en-US" altLang="zh-CN" sz="2000" b="0" i="1" dirty="0" smtClean="0">
                                <a:latin typeface="Cambria Math"/>
                              </a:rPr>
                              <m:t>𝑈</m:t>
                            </m:r>
                            <m:r>
                              <a:rPr lang="zh-CN" altLang="en-US" sz="2000" b="0" i="1" dirty="0" smtClean="0">
                                <a:latin typeface="Cambria Math"/>
                              </a:rPr>
                              <m:t>‘</m:t>
                            </m:r>
                          </m:den>
                        </m:f>
                      </m:num>
                      <m:den>
                        <m:f>
                          <m:fPr>
                            <m:type m:val="skw"/>
                            <m:ctrlPr>
                              <a:rPr lang="en-US" altLang="zh-CN" sz="2000" b="0" i="1" dirty="0" smtClean="0">
                                <a:latin typeface="Cambria Math" panose="02040503050406030204" pitchFamily="18" charset="0"/>
                              </a:rPr>
                            </m:ctrlPr>
                          </m:fPr>
                          <m:num>
                            <m:r>
                              <a:rPr lang="en-US" altLang="zh-CN" sz="2000" b="0" i="1" dirty="0" smtClean="0">
                                <a:latin typeface="Cambria Math"/>
                              </a:rPr>
                              <m:t>𝑑𝑦</m:t>
                            </m:r>
                          </m:num>
                          <m:den>
                            <m:r>
                              <a:rPr lang="en-US" altLang="zh-CN" sz="2000" b="0" i="1" dirty="0" smtClean="0">
                                <a:latin typeface="Cambria Math"/>
                              </a:rPr>
                              <m:t>𝑦</m:t>
                            </m:r>
                          </m:den>
                        </m:f>
                      </m:den>
                    </m:f>
                    <m:r>
                      <a:rPr lang="en-US" altLang="zh-CN" sz="2000" b="0" i="1" dirty="0" smtClean="0">
                        <a:latin typeface="Cambria Math"/>
                      </a:rPr>
                      <m:t>=</m:t>
                    </m:r>
                    <m:r>
                      <a:rPr lang="zh-CN" altLang="en-US" sz="2000" b="0" i="1" dirty="0" smtClean="0">
                        <a:latin typeface="Cambria Math"/>
                      </a:rPr>
                      <m:t>𝜀</m:t>
                    </m:r>
                    <m:r>
                      <a:rPr lang="en-US" altLang="zh-CN" sz="2000" i="1" dirty="0">
                        <a:latin typeface="Cambria Math"/>
                      </a:rPr>
                      <m:t>𝑑𝑦</m:t>
                    </m:r>
                    <m:r>
                      <a:rPr lang="zh-CN" altLang="en-US" sz="2000" b="0" i="1" dirty="0" smtClean="0">
                        <a:latin typeface="Cambria Math"/>
                      </a:rPr>
                      <m:t>）</m:t>
                    </m:r>
                  </m:oMath>
                </a14:m>
                <a:endParaRPr lang="en-US" altLang="zh-CN" sz="2000" dirty="0"/>
              </a:p>
              <a:p>
                <a:pPr eaLnBrk="1" hangingPunct="1"/>
                <a:endParaRPr lang="zh-CN" altLang="en-US" sz="2800" dirty="0" smtClean="0"/>
              </a:p>
            </p:txBody>
          </p:sp>
        </mc:Choice>
        <mc:Fallback xmlns="">
          <p:sp>
            <p:nvSpPr>
              <p:cNvPr id="574466" name="Rectangle 3"/>
              <p:cNvSpPr>
                <a:spLocks noGrp="1" noRot="1" noChangeAspect="1" noMove="1" noResize="1" noEditPoints="1" noAdjustHandles="1" noChangeArrowheads="1" noChangeShapeType="1" noTextEdit="1"/>
              </p:cNvSpPr>
              <p:nvPr>
                <p:ph idx="1"/>
              </p:nvPr>
            </p:nvSpPr>
            <p:spPr>
              <a:xfrm>
                <a:off x="467544" y="764704"/>
                <a:ext cx="8229600" cy="5400600"/>
              </a:xfrm>
              <a:blipFill rotWithShape="1">
                <a:blip r:embed="rId3"/>
                <a:stretch>
                  <a:fillRect l="-1333" t="-1580" b="-339"/>
                </a:stretch>
              </a:blipFill>
            </p:spPr>
            <p:txBody>
              <a:bodyPr/>
              <a:lstStyle/>
              <a:p>
                <a:r>
                  <a:rPr lang="zh-CN" altLang="en-US">
                    <a:noFill/>
                  </a:rPr>
                  <a:t> </a:t>
                </a:r>
              </a:p>
            </p:txBody>
          </p:sp>
        </mc:Fallback>
      </mc:AlternateContent>
      <p:sp>
        <p:nvSpPr>
          <p:cNvPr id="574467" name="AutoShape 8">
            <a:hlinkClick r:id="" action="ppaction://noaction" highlightClick="1"/>
          </p:cNvPr>
          <p:cNvSpPr>
            <a:spLocks noChangeArrowheads="1"/>
          </p:cNvSpPr>
          <p:nvPr/>
        </p:nvSpPr>
        <p:spPr bwMode="auto">
          <a:xfrm flipH="1">
            <a:off x="7466013" y="6316663"/>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3719207E-2F53-4043-A69D-EC99288088F5}"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28</a:t>
            </a:fld>
            <a:endParaRPr lang="en-US" altLang="zh-CN" dirty="0">
              <a:solidFill>
                <a:srgbClr val="1F497D"/>
              </a:solidFill>
            </a:endParaRPr>
          </a:p>
        </p:txBody>
      </p:sp>
    </p:spTree>
    <p:extLst>
      <p:ext uri="{BB962C8B-B14F-4D97-AF65-F5344CB8AC3E}">
        <p14:creationId xmlns:p14="http://schemas.microsoft.com/office/powerpoint/2010/main" val="931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基于社会福利函数的不平等指标</a:t>
            </a:r>
          </a:p>
        </p:txBody>
      </p:sp>
      <p:sp>
        <p:nvSpPr>
          <p:cNvPr id="4" name="日期占位符 3"/>
          <p:cNvSpPr>
            <a:spLocks noGrp="1"/>
          </p:cNvSpPr>
          <p:nvPr>
            <p:ph type="dt" sz="half" idx="10"/>
          </p:nvPr>
        </p:nvSpPr>
        <p:spPr/>
        <p:txBody>
          <a:bodyPr/>
          <a:lstStyle/>
          <a:p>
            <a:pPr>
              <a:defRPr/>
            </a:pPr>
            <a:fld id="{C6671BF9-3CAC-464E-B413-407AEEEA47CB}" type="datetime11">
              <a:rPr lang="zh-CN" altLang="en-US" smtClean="0">
                <a:solidFill>
                  <a:srgbClr val="1F497D"/>
                </a:solidFill>
              </a:rPr>
              <a:pPr>
                <a:defRPr/>
              </a:pPr>
              <a:t>09:04:04</a:t>
            </a:fld>
            <a:endParaRPr lang="en-US" altLang="zh-CN" dirty="0" smtClean="0">
              <a:solidFill>
                <a:srgbClr val="1F497D"/>
              </a:solidFill>
            </a:endParaRPr>
          </a:p>
        </p:txBody>
      </p:sp>
      <p:sp>
        <p:nvSpPr>
          <p:cNvPr id="5" name="页脚占位符 4"/>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6" name="灯片编号占位符 5"/>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29</a:t>
            </a:fld>
            <a:endParaRPr lang="en-US" altLang="zh-CN" dirty="0">
              <a:solidFill>
                <a:srgbClr val="1F497D"/>
              </a:solidFill>
            </a:endParaRPr>
          </a:p>
        </p:txBody>
      </p:sp>
      <mc:AlternateContent xmlns:mc="http://schemas.openxmlformats.org/markup-compatibility/2006" xmlns:a14="http://schemas.microsoft.com/office/drawing/2010/main">
        <mc:Choice Requires="a14">
          <p:sp>
            <p:nvSpPr>
              <p:cNvPr id="7" name="TextBox 6"/>
              <p:cNvSpPr txBox="1"/>
              <p:nvPr/>
            </p:nvSpPr>
            <p:spPr>
              <a:xfrm>
                <a:off x="3089799" y="5443349"/>
                <a:ext cx="2606098" cy="369332"/>
              </a:xfrm>
              <a:prstGeom prst="rect">
                <a:avLst/>
              </a:prstGeom>
              <a:noFill/>
            </p:spPr>
            <p:txBody>
              <a:bodyPr wrap="none" rtlCol="0">
                <a:spAutoFit/>
              </a:bodyPr>
              <a:lstStyle/>
              <a:p>
                <a:pPr fontAlgn="base">
                  <a:spcBef>
                    <a:spcPct val="0"/>
                  </a:spcBef>
                  <a:spcAft>
                    <a:spcPct val="0"/>
                  </a:spcAft>
                </a:pPr>
                <a:r>
                  <a:rPr lang="zh-CN" altLang="en-US" dirty="0">
                    <a:solidFill>
                      <a:prstClr val="black"/>
                    </a:solidFill>
                    <a:latin typeface="Arial" charset="0"/>
                  </a:rPr>
                  <a:t>收入的边际效用与</a:t>
                </a:r>
                <a14:m>
                  <m:oMath xmlns:m="http://schemas.openxmlformats.org/officeDocument/2006/math">
                    <m:r>
                      <a:rPr lang="zh-CN" altLang="en-US" i="1" dirty="0">
                        <a:solidFill>
                          <a:prstClr val="black"/>
                        </a:solidFill>
                        <a:latin typeface="Cambria Math"/>
                      </a:rPr>
                      <m:t>𝜀</m:t>
                    </m:r>
                  </m:oMath>
                </a14:m>
                <a:r>
                  <a:rPr lang="zh-CN" altLang="en-US" dirty="0">
                    <a:solidFill>
                      <a:prstClr val="black"/>
                    </a:solidFill>
                    <a:latin typeface="Arial" charset="0"/>
                  </a:rPr>
                  <a:t>取值</a:t>
                </a:r>
              </a:p>
            </p:txBody>
          </p:sp>
        </mc:Choice>
        <mc:Fallback xmlns="">
          <p:sp>
            <p:nvSpPr>
              <p:cNvPr id="7" name="TextBox 6"/>
              <p:cNvSpPr txBox="1">
                <a:spLocks noRot="1" noChangeAspect="1" noMove="1" noResize="1" noEditPoints="1" noAdjustHandles="1" noChangeArrowheads="1" noChangeShapeType="1" noTextEdit="1"/>
              </p:cNvSpPr>
              <p:nvPr/>
            </p:nvSpPr>
            <p:spPr>
              <a:xfrm>
                <a:off x="3089799" y="5443349"/>
                <a:ext cx="2606098" cy="369332"/>
              </a:xfrm>
              <a:prstGeom prst="rect">
                <a:avLst/>
              </a:prstGeom>
              <a:blipFill rotWithShape="1">
                <a:blip r:embed="rId2"/>
                <a:stretch>
                  <a:fillRect l="-2108" t="-11475" r="-1639" b="-21311"/>
                </a:stretch>
              </a:blipFill>
            </p:spPr>
            <p:txBody>
              <a:bodyPr/>
              <a:lstStyle/>
              <a:p>
                <a:r>
                  <a:rPr lang="zh-CN" altLang="en-US">
                    <a:noFill/>
                  </a:rPr>
                  <a:t> </a:t>
                </a:r>
              </a:p>
            </p:txBody>
          </p:sp>
        </mc:Fallback>
      </mc:AlternateContent>
      <p:pic>
        <p:nvPicPr>
          <p:cNvPr id="1625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18567"/>
            <a:ext cx="57531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55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zh-CN" altLang="en-US" smtClean="0"/>
              <a:t>经济效率的含义及其实现的条件</a:t>
            </a:r>
          </a:p>
        </p:txBody>
      </p:sp>
      <p:sp>
        <p:nvSpPr>
          <p:cNvPr id="106498" name="Rectangle 3"/>
          <p:cNvSpPr>
            <a:spLocks noGrp="1" noChangeArrowheads="1"/>
          </p:cNvSpPr>
          <p:nvPr>
            <p:ph idx="1"/>
          </p:nvPr>
        </p:nvSpPr>
        <p:spPr>
          <a:xfrm>
            <a:off x="4284663" y="1604963"/>
            <a:ext cx="4402137" cy="4262437"/>
          </a:xfrm>
        </p:spPr>
        <p:txBody>
          <a:bodyPr/>
          <a:lstStyle/>
          <a:p>
            <a:pPr eaLnBrk="1" hangingPunct="1"/>
            <a:r>
              <a:rPr lang="zh-CN" altLang="en-US" dirty="0" smtClean="0"/>
              <a:t>经济效率的含义</a:t>
            </a:r>
            <a:br>
              <a:rPr lang="zh-CN" altLang="en-US" dirty="0" smtClean="0"/>
            </a:br>
            <a:r>
              <a:rPr lang="zh-CN" altLang="en-US" dirty="0" smtClean="0">
                <a:hlinkClick r:id="rId3" action="ppaction://hlinksldjump"/>
              </a:rPr>
              <a:t>帕累托最优</a:t>
            </a:r>
            <a:r>
              <a:rPr lang="zh-CN" altLang="en-US" dirty="0" smtClean="0"/>
              <a:t/>
            </a:r>
            <a:br>
              <a:rPr lang="zh-CN" altLang="en-US" dirty="0" smtClean="0"/>
            </a:br>
            <a:r>
              <a:rPr lang="zh-CN" altLang="en-US" dirty="0" smtClean="0">
                <a:hlinkClick r:id="rId4" action="ppaction://hlinksldjump"/>
              </a:rPr>
              <a:t>帕累托更优</a:t>
            </a:r>
            <a:br>
              <a:rPr lang="zh-CN" altLang="en-US" dirty="0" smtClean="0">
                <a:hlinkClick r:id="rId4" action="ppaction://hlinksldjump"/>
              </a:rPr>
            </a:br>
            <a:r>
              <a:rPr lang="zh-CN" altLang="en-US" dirty="0" smtClean="0">
                <a:hlinkClick r:id="" action="ppaction://noaction"/>
              </a:rPr>
              <a:t>图表</a:t>
            </a:r>
            <a:endParaRPr lang="zh-CN" altLang="en-US" dirty="0" smtClean="0"/>
          </a:p>
          <a:p>
            <a:pPr eaLnBrk="1" hangingPunct="1"/>
            <a:r>
              <a:rPr lang="zh-CN" altLang="en-US" dirty="0" smtClean="0"/>
              <a:t>经济效率实现的条件</a:t>
            </a:r>
            <a:br>
              <a:rPr lang="zh-CN" altLang="en-US" dirty="0" smtClean="0"/>
            </a:br>
            <a:r>
              <a:rPr lang="zh-CN" altLang="en-US" dirty="0" smtClean="0">
                <a:hlinkClick r:id="rId5" action="ppaction://hlinksldjump"/>
              </a:rPr>
              <a:t>一般均衡分析</a:t>
            </a:r>
            <a:r>
              <a:rPr lang="zh-CN" altLang="en-US" dirty="0" smtClean="0"/>
              <a:t/>
            </a:r>
            <a:br>
              <a:rPr lang="zh-CN" altLang="en-US" dirty="0" smtClean="0"/>
            </a:br>
            <a:r>
              <a:rPr lang="zh-CN" altLang="en-US" dirty="0" smtClean="0">
                <a:hlinkClick r:id="" action="ppaction://noaction"/>
              </a:rPr>
              <a:t>局部均衡分析</a:t>
            </a:r>
            <a:r>
              <a:rPr lang="zh-CN" altLang="en-US" dirty="0" smtClean="0"/>
              <a:t/>
            </a:r>
            <a:br>
              <a:rPr lang="zh-CN" altLang="en-US" dirty="0" smtClean="0"/>
            </a:br>
            <a:endParaRPr lang="zh-CN" altLang="en-US" dirty="0" smtClean="0"/>
          </a:p>
        </p:txBody>
      </p:sp>
      <p:sp>
        <p:nvSpPr>
          <p:cNvPr id="106499" name="AutoShape 8">
            <a:hlinkClick r:id="rId6" action="ppaction://hlinksldjump" highlightClick="1"/>
          </p:cNvPr>
          <p:cNvSpPr>
            <a:spLocks noChangeArrowheads="1"/>
          </p:cNvSpPr>
          <p:nvPr/>
        </p:nvSpPr>
        <p:spPr bwMode="auto">
          <a:xfrm flipH="1">
            <a:off x="7353300" y="60198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pic>
        <p:nvPicPr>
          <p:cNvPr id="106500" name="图片 1"/>
          <p:cNvPicPr>
            <a:picLocks noChangeAspect="1"/>
          </p:cNvPicPr>
          <p:nvPr/>
        </p:nvPicPr>
        <p:blipFill>
          <a:blip r:embed="rId7"/>
          <a:srcRect/>
          <a:stretch>
            <a:fillRect/>
          </a:stretch>
        </p:blipFill>
        <p:spPr bwMode="auto">
          <a:xfrm>
            <a:off x="611188" y="1604963"/>
            <a:ext cx="3168650" cy="4038600"/>
          </a:xfrm>
          <a:prstGeom prst="rect">
            <a:avLst/>
          </a:prstGeom>
          <a:noFill/>
          <a:ln w="9525">
            <a:noFill/>
            <a:miter lim="800000"/>
            <a:headEnd/>
            <a:tailEnd/>
          </a:ln>
        </p:spPr>
      </p:pic>
      <p:sp>
        <p:nvSpPr>
          <p:cNvPr id="106501" name="TextBox 2"/>
          <p:cNvSpPr txBox="1">
            <a:spLocks noChangeArrowheads="1"/>
          </p:cNvSpPr>
          <p:nvPr/>
        </p:nvSpPr>
        <p:spPr bwMode="auto">
          <a:xfrm>
            <a:off x="1476375" y="5643563"/>
            <a:ext cx="1706563" cy="646112"/>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a:solidFill>
                  <a:prstClr val="black"/>
                </a:solidFill>
                <a:latin typeface="Arial" charset="0"/>
              </a:rPr>
              <a:t>Vilfredo Pareto</a:t>
            </a:r>
          </a:p>
          <a:p>
            <a:pPr fontAlgn="base">
              <a:spcBef>
                <a:spcPct val="0"/>
              </a:spcBef>
              <a:spcAft>
                <a:spcPct val="0"/>
              </a:spcAft>
            </a:pPr>
            <a:r>
              <a:rPr lang="en-US" altLang="zh-CN">
                <a:solidFill>
                  <a:prstClr val="black"/>
                </a:solidFill>
                <a:latin typeface="Arial" charset="0"/>
              </a:rPr>
              <a:t>(1848—1923)</a:t>
            </a: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EE463898-E874-44ED-906B-2E16889AF172}"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3</a:t>
            </a:fld>
            <a:endParaRPr lang="en-US" altLang="zh-CN" dirty="0">
              <a:solidFill>
                <a:srgbClr val="1F497D"/>
              </a:solidFill>
            </a:endParaRPr>
          </a:p>
        </p:txBody>
      </p:sp>
    </p:spTree>
    <p:extLst>
      <p:ext uri="{BB962C8B-B14F-4D97-AF65-F5344CB8AC3E}">
        <p14:creationId xmlns:p14="http://schemas.microsoft.com/office/powerpoint/2010/main" val="1491966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基于社会福利函数的不平等指标</a:t>
            </a:r>
          </a:p>
        </p:txBody>
      </p:sp>
      <p:sp>
        <p:nvSpPr>
          <p:cNvPr id="4" name="日期占位符 3"/>
          <p:cNvSpPr>
            <a:spLocks noGrp="1"/>
          </p:cNvSpPr>
          <p:nvPr>
            <p:ph type="dt" sz="half" idx="10"/>
          </p:nvPr>
        </p:nvSpPr>
        <p:spPr/>
        <p:txBody>
          <a:bodyPr/>
          <a:lstStyle/>
          <a:p>
            <a:pPr>
              <a:defRPr/>
            </a:pPr>
            <a:fld id="{C6671BF9-3CAC-464E-B413-407AEEEA47CB}" type="datetime11">
              <a:rPr lang="zh-CN" altLang="en-US" smtClean="0">
                <a:solidFill>
                  <a:srgbClr val="1F497D"/>
                </a:solidFill>
              </a:rPr>
              <a:pPr>
                <a:defRPr/>
              </a:pPr>
              <a:t>09:04:04</a:t>
            </a:fld>
            <a:endParaRPr lang="en-US" altLang="zh-CN" dirty="0" smtClean="0">
              <a:solidFill>
                <a:srgbClr val="1F497D"/>
              </a:solidFill>
            </a:endParaRPr>
          </a:p>
        </p:txBody>
      </p:sp>
      <p:sp>
        <p:nvSpPr>
          <p:cNvPr id="5" name="页脚占位符 4"/>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6" name="灯片编号占位符 5"/>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30</a:t>
            </a:fld>
            <a:endParaRPr lang="en-US" altLang="zh-CN" dirty="0">
              <a:solidFill>
                <a:srgbClr val="1F497D"/>
              </a:solidFill>
            </a:endParaRPr>
          </a:p>
        </p:txBody>
      </p:sp>
      <p:cxnSp>
        <p:nvCxnSpPr>
          <p:cNvPr id="8" name="直接箭头连接符 7"/>
          <p:cNvCxnSpPr/>
          <p:nvPr/>
        </p:nvCxnSpPr>
        <p:spPr>
          <a:xfrm>
            <a:off x="2555776" y="3068960"/>
            <a:ext cx="30963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2555776" y="1124744"/>
            <a:ext cx="0" cy="19442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任意多边形 10"/>
          <p:cNvSpPr/>
          <p:nvPr/>
        </p:nvSpPr>
        <p:spPr>
          <a:xfrm>
            <a:off x="2732314" y="1303944"/>
            <a:ext cx="2275115" cy="1635200"/>
          </a:xfrm>
          <a:custGeom>
            <a:avLst/>
            <a:gdLst>
              <a:gd name="connsiteX0" fmla="*/ 0 w 2013857"/>
              <a:gd name="connsiteY0" fmla="*/ 1608881 h 1652424"/>
              <a:gd name="connsiteX1" fmla="*/ 511629 w 2013857"/>
              <a:gd name="connsiteY1" fmla="*/ 8681 h 1652424"/>
              <a:gd name="connsiteX2" fmla="*/ 849086 w 2013857"/>
              <a:gd name="connsiteY2" fmla="*/ 999281 h 1652424"/>
              <a:gd name="connsiteX3" fmla="*/ 2013857 w 2013857"/>
              <a:gd name="connsiteY3" fmla="*/ 1652424 h 1652424"/>
              <a:gd name="connsiteX0" fmla="*/ 0 w 2013857"/>
              <a:gd name="connsiteY0" fmla="*/ 1602547 h 1646090"/>
              <a:gd name="connsiteX1" fmla="*/ 511629 w 2013857"/>
              <a:gd name="connsiteY1" fmla="*/ 2347 h 1646090"/>
              <a:gd name="connsiteX2" fmla="*/ 1045029 w 2013857"/>
              <a:gd name="connsiteY2" fmla="*/ 1254204 h 1646090"/>
              <a:gd name="connsiteX3" fmla="*/ 2013857 w 2013857"/>
              <a:gd name="connsiteY3" fmla="*/ 1646090 h 1646090"/>
              <a:gd name="connsiteX0" fmla="*/ 0 w 2188029"/>
              <a:gd name="connsiteY0" fmla="*/ 1602528 h 1602528"/>
              <a:gd name="connsiteX1" fmla="*/ 511629 w 2188029"/>
              <a:gd name="connsiteY1" fmla="*/ 2328 h 1602528"/>
              <a:gd name="connsiteX2" fmla="*/ 1045029 w 2188029"/>
              <a:gd name="connsiteY2" fmla="*/ 1254185 h 1602528"/>
              <a:gd name="connsiteX3" fmla="*/ 2188029 w 2188029"/>
              <a:gd name="connsiteY3" fmla="*/ 1591643 h 1602528"/>
              <a:gd name="connsiteX0" fmla="*/ 0 w 2188029"/>
              <a:gd name="connsiteY0" fmla="*/ 1602528 h 1602528"/>
              <a:gd name="connsiteX1" fmla="*/ 511629 w 2188029"/>
              <a:gd name="connsiteY1" fmla="*/ 2328 h 1602528"/>
              <a:gd name="connsiteX2" fmla="*/ 1045029 w 2188029"/>
              <a:gd name="connsiteY2" fmla="*/ 1254185 h 1602528"/>
              <a:gd name="connsiteX3" fmla="*/ 2188029 w 2188029"/>
              <a:gd name="connsiteY3" fmla="*/ 1591643 h 1602528"/>
              <a:gd name="connsiteX0" fmla="*/ 0 w 2188029"/>
              <a:gd name="connsiteY0" fmla="*/ 1602528 h 1602528"/>
              <a:gd name="connsiteX1" fmla="*/ 511629 w 2188029"/>
              <a:gd name="connsiteY1" fmla="*/ 2328 h 1602528"/>
              <a:gd name="connsiteX2" fmla="*/ 1045029 w 2188029"/>
              <a:gd name="connsiteY2" fmla="*/ 1254185 h 1602528"/>
              <a:gd name="connsiteX3" fmla="*/ 2188029 w 2188029"/>
              <a:gd name="connsiteY3" fmla="*/ 1591643 h 1602528"/>
              <a:gd name="connsiteX0" fmla="*/ 0 w 2275115"/>
              <a:gd name="connsiteY0" fmla="*/ 1602542 h 1635200"/>
              <a:gd name="connsiteX1" fmla="*/ 511629 w 2275115"/>
              <a:gd name="connsiteY1" fmla="*/ 2342 h 1635200"/>
              <a:gd name="connsiteX2" fmla="*/ 1045029 w 2275115"/>
              <a:gd name="connsiteY2" fmla="*/ 1254199 h 1635200"/>
              <a:gd name="connsiteX3" fmla="*/ 2275115 w 2275115"/>
              <a:gd name="connsiteY3" fmla="*/ 1635200 h 1635200"/>
            </a:gdLst>
            <a:ahLst/>
            <a:cxnLst>
              <a:cxn ang="0">
                <a:pos x="connsiteX0" y="connsiteY0"/>
              </a:cxn>
              <a:cxn ang="0">
                <a:pos x="connsiteX1" y="connsiteY1"/>
              </a:cxn>
              <a:cxn ang="0">
                <a:pos x="connsiteX2" y="connsiteY2"/>
              </a:cxn>
              <a:cxn ang="0">
                <a:pos x="connsiteX3" y="connsiteY3"/>
              </a:cxn>
            </a:cxnLst>
            <a:rect l="l" t="t" r="r" b="b"/>
            <a:pathLst>
              <a:path w="2275115" h="1635200">
                <a:moveTo>
                  <a:pt x="0" y="1602542"/>
                </a:moveTo>
                <a:cubicBezTo>
                  <a:pt x="185057" y="853242"/>
                  <a:pt x="337458" y="60399"/>
                  <a:pt x="511629" y="2342"/>
                </a:cubicBezTo>
                <a:cubicBezTo>
                  <a:pt x="685800" y="-55715"/>
                  <a:pt x="751115" y="982056"/>
                  <a:pt x="1045029" y="1254199"/>
                </a:cubicBezTo>
                <a:cubicBezTo>
                  <a:pt x="1338943" y="1526342"/>
                  <a:pt x="1763487" y="1598007"/>
                  <a:pt x="2275115" y="16352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cxnSp>
        <p:nvCxnSpPr>
          <p:cNvPr id="12" name="直接箭头连接符 11"/>
          <p:cNvCxnSpPr/>
          <p:nvPr/>
        </p:nvCxnSpPr>
        <p:spPr>
          <a:xfrm>
            <a:off x="2562537" y="5266024"/>
            <a:ext cx="308958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2562537" y="3321808"/>
            <a:ext cx="0" cy="19442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a:off x="2739076" y="3502412"/>
            <a:ext cx="2570652" cy="1655568"/>
          </a:xfrm>
          <a:custGeom>
            <a:avLst/>
            <a:gdLst>
              <a:gd name="connsiteX0" fmla="*/ 0 w 2013857"/>
              <a:gd name="connsiteY0" fmla="*/ 1608881 h 1652424"/>
              <a:gd name="connsiteX1" fmla="*/ 511629 w 2013857"/>
              <a:gd name="connsiteY1" fmla="*/ 8681 h 1652424"/>
              <a:gd name="connsiteX2" fmla="*/ 849086 w 2013857"/>
              <a:gd name="connsiteY2" fmla="*/ 999281 h 1652424"/>
              <a:gd name="connsiteX3" fmla="*/ 2013857 w 2013857"/>
              <a:gd name="connsiteY3" fmla="*/ 1652424 h 1652424"/>
              <a:gd name="connsiteX0" fmla="*/ 0 w 2013857"/>
              <a:gd name="connsiteY0" fmla="*/ 1602547 h 1646090"/>
              <a:gd name="connsiteX1" fmla="*/ 511629 w 2013857"/>
              <a:gd name="connsiteY1" fmla="*/ 2347 h 1646090"/>
              <a:gd name="connsiteX2" fmla="*/ 1045029 w 2013857"/>
              <a:gd name="connsiteY2" fmla="*/ 1254204 h 1646090"/>
              <a:gd name="connsiteX3" fmla="*/ 2013857 w 2013857"/>
              <a:gd name="connsiteY3" fmla="*/ 1646090 h 1646090"/>
              <a:gd name="connsiteX0" fmla="*/ 0 w 2188029"/>
              <a:gd name="connsiteY0" fmla="*/ 1602528 h 1602528"/>
              <a:gd name="connsiteX1" fmla="*/ 511629 w 2188029"/>
              <a:gd name="connsiteY1" fmla="*/ 2328 h 1602528"/>
              <a:gd name="connsiteX2" fmla="*/ 1045029 w 2188029"/>
              <a:gd name="connsiteY2" fmla="*/ 1254185 h 1602528"/>
              <a:gd name="connsiteX3" fmla="*/ 2188029 w 2188029"/>
              <a:gd name="connsiteY3" fmla="*/ 1591643 h 1602528"/>
              <a:gd name="connsiteX0" fmla="*/ 0 w 2188029"/>
              <a:gd name="connsiteY0" fmla="*/ 1602528 h 1602528"/>
              <a:gd name="connsiteX1" fmla="*/ 511629 w 2188029"/>
              <a:gd name="connsiteY1" fmla="*/ 2328 h 1602528"/>
              <a:gd name="connsiteX2" fmla="*/ 1045029 w 2188029"/>
              <a:gd name="connsiteY2" fmla="*/ 1254185 h 1602528"/>
              <a:gd name="connsiteX3" fmla="*/ 2188029 w 2188029"/>
              <a:gd name="connsiteY3" fmla="*/ 1591643 h 1602528"/>
              <a:gd name="connsiteX0" fmla="*/ 0 w 2188029"/>
              <a:gd name="connsiteY0" fmla="*/ 1602528 h 1602528"/>
              <a:gd name="connsiteX1" fmla="*/ 511629 w 2188029"/>
              <a:gd name="connsiteY1" fmla="*/ 2328 h 1602528"/>
              <a:gd name="connsiteX2" fmla="*/ 1045029 w 2188029"/>
              <a:gd name="connsiteY2" fmla="*/ 1254185 h 1602528"/>
              <a:gd name="connsiteX3" fmla="*/ 2188029 w 2188029"/>
              <a:gd name="connsiteY3" fmla="*/ 1591643 h 1602528"/>
              <a:gd name="connsiteX0" fmla="*/ 0 w 2275115"/>
              <a:gd name="connsiteY0" fmla="*/ 1602542 h 1635200"/>
              <a:gd name="connsiteX1" fmla="*/ 511629 w 2275115"/>
              <a:gd name="connsiteY1" fmla="*/ 2342 h 1635200"/>
              <a:gd name="connsiteX2" fmla="*/ 1045029 w 2275115"/>
              <a:gd name="connsiteY2" fmla="*/ 1254199 h 1635200"/>
              <a:gd name="connsiteX3" fmla="*/ 2275115 w 2275115"/>
              <a:gd name="connsiteY3" fmla="*/ 1635200 h 1635200"/>
              <a:gd name="connsiteX0" fmla="*/ 0 w 3462904"/>
              <a:gd name="connsiteY0" fmla="*/ 1602550 h 1656980"/>
              <a:gd name="connsiteX1" fmla="*/ 511629 w 3462904"/>
              <a:gd name="connsiteY1" fmla="*/ 2350 h 1656980"/>
              <a:gd name="connsiteX2" fmla="*/ 1045029 w 3462904"/>
              <a:gd name="connsiteY2" fmla="*/ 1254207 h 1656980"/>
              <a:gd name="connsiteX3" fmla="*/ 3462904 w 3462904"/>
              <a:gd name="connsiteY3" fmla="*/ 1656980 h 1656980"/>
              <a:gd name="connsiteX0" fmla="*/ 0 w 3462904"/>
              <a:gd name="connsiteY0" fmla="*/ 1601138 h 1655568"/>
              <a:gd name="connsiteX1" fmla="*/ 511629 w 3462904"/>
              <a:gd name="connsiteY1" fmla="*/ 938 h 1655568"/>
              <a:gd name="connsiteX2" fmla="*/ 1074358 w 3462904"/>
              <a:gd name="connsiteY2" fmla="*/ 1372538 h 1655568"/>
              <a:gd name="connsiteX3" fmla="*/ 3462904 w 3462904"/>
              <a:gd name="connsiteY3" fmla="*/ 1655568 h 1655568"/>
            </a:gdLst>
            <a:ahLst/>
            <a:cxnLst>
              <a:cxn ang="0">
                <a:pos x="connsiteX0" y="connsiteY0"/>
              </a:cxn>
              <a:cxn ang="0">
                <a:pos x="connsiteX1" y="connsiteY1"/>
              </a:cxn>
              <a:cxn ang="0">
                <a:pos x="connsiteX2" y="connsiteY2"/>
              </a:cxn>
              <a:cxn ang="0">
                <a:pos x="connsiteX3" y="connsiteY3"/>
              </a:cxn>
            </a:cxnLst>
            <a:rect l="l" t="t" r="r" b="b"/>
            <a:pathLst>
              <a:path w="3462904" h="1655568">
                <a:moveTo>
                  <a:pt x="0" y="1601138"/>
                </a:moveTo>
                <a:cubicBezTo>
                  <a:pt x="185057" y="851838"/>
                  <a:pt x="332569" y="39038"/>
                  <a:pt x="511629" y="938"/>
                </a:cubicBezTo>
                <a:cubicBezTo>
                  <a:pt x="690689" y="-37162"/>
                  <a:pt x="582479" y="1096766"/>
                  <a:pt x="1074358" y="1372538"/>
                </a:cubicBezTo>
                <a:cubicBezTo>
                  <a:pt x="1566237" y="1648310"/>
                  <a:pt x="2951276" y="1618375"/>
                  <a:pt x="3462904" y="16555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19" name="TextBox 18"/>
          <p:cNvSpPr txBox="1"/>
          <p:nvPr/>
        </p:nvSpPr>
        <p:spPr>
          <a:xfrm>
            <a:off x="2334883" y="5266024"/>
            <a:ext cx="312906" cy="369332"/>
          </a:xfrm>
          <a:prstGeom prst="rect">
            <a:avLst/>
          </a:prstGeom>
          <a:noFill/>
        </p:spPr>
        <p:txBody>
          <a:bodyPr wrap="none" rtlCol="0">
            <a:spAutoFit/>
          </a:bodyPr>
          <a:lstStyle/>
          <a:p>
            <a:pPr fontAlgn="base">
              <a:spcBef>
                <a:spcPct val="0"/>
              </a:spcBef>
              <a:spcAft>
                <a:spcPct val="0"/>
              </a:spcAft>
            </a:pPr>
            <a:r>
              <a:rPr lang="en-US" altLang="zh-CN" dirty="0">
                <a:solidFill>
                  <a:prstClr val="black"/>
                </a:solidFill>
                <a:latin typeface="Arial" charset="0"/>
              </a:rPr>
              <a:t>0</a:t>
            </a:r>
            <a:endParaRPr lang="zh-CN" altLang="en-US" dirty="0">
              <a:solidFill>
                <a:prstClr val="black"/>
              </a:solidFill>
              <a:latin typeface="Arial" charset="0"/>
            </a:endParaRPr>
          </a:p>
        </p:txBody>
      </p:sp>
      <mc:AlternateContent xmlns:mc="http://schemas.openxmlformats.org/markup-compatibility/2006" xmlns:a14="http://schemas.microsoft.com/office/drawing/2010/main">
        <mc:Choice Requires="a14">
          <p:sp>
            <p:nvSpPr>
              <p:cNvPr id="20" name="TextBox 19"/>
              <p:cNvSpPr txBox="1"/>
              <p:nvPr/>
            </p:nvSpPr>
            <p:spPr>
              <a:xfrm>
                <a:off x="5668346" y="5266024"/>
                <a:ext cx="411972" cy="369332"/>
              </a:xfrm>
              <a:prstGeom prst="rect">
                <a:avLst/>
              </a:prstGeom>
              <a:noFill/>
            </p:spPr>
            <p:txBody>
              <a:bodyPr wrap="non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altLang="zh-CN" i="1" dirty="0">
                          <a:solidFill>
                            <a:prstClr val="black"/>
                          </a:solidFill>
                          <a:latin typeface="Cambria Math"/>
                        </a:rPr>
                        <m:t>𝑈</m:t>
                      </m:r>
                    </m:oMath>
                  </m:oMathPara>
                </a14:m>
                <a:endParaRPr lang="zh-CN" altLang="en-US" dirty="0">
                  <a:solidFill>
                    <a:prstClr val="black"/>
                  </a:solidFill>
                  <a:latin typeface="Arial"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668346" y="5266024"/>
                <a:ext cx="411972" cy="369332"/>
              </a:xfrm>
              <a:prstGeom prst="rect">
                <a:avLst/>
              </a:prstGeom>
              <a:blipFill rotWithShape="1">
                <a:blip r:embed="rId2"/>
                <a:stretch>
                  <a:fillRect/>
                </a:stretch>
              </a:blipFill>
            </p:spPr>
            <p:txBody>
              <a:bodyPr/>
              <a:lstStyle/>
              <a:p>
                <a:r>
                  <a:rPr lang="zh-CN" altLang="en-US">
                    <a:noFill/>
                  </a:rPr>
                  <a:t> </a:t>
                </a:r>
              </a:p>
            </p:txBody>
          </p:sp>
        </mc:Fallback>
      </mc:AlternateContent>
      <p:sp>
        <p:nvSpPr>
          <p:cNvPr id="21" name="TextBox 20"/>
          <p:cNvSpPr txBox="1"/>
          <p:nvPr/>
        </p:nvSpPr>
        <p:spPr>
          <a:xfrm>
            <a:off x="2317577" y="2952476"/>
            <a:ext cx="312906" cy="369332"/>
          </a:xfrm>
          <a:prstGeom prst="rect">
            <a:avLst/>
          </a:prstGeom>
          <a:noFill/>
        </p:spPr>
        <p:txBody>
          <a:bodyPr wrap="none" rtlCol="0">
            <a:spAutoFit/>
          </a:bodyPr>
          <a:lstStyle/>
          <a:p>
            <a:pPr fontAlgn="base">
              <a:spcBef>
                <a:spcPct val="0"/>
              </a:spcBef>
              <a:spcAft>
                <a:spcPct val="0"/>
              </a:spcAft>
            </a:pPr>
            <a:r>
              <a:rPr lang="en-US" altLang="zh-CN" dirty="0">
                <a:solidFill>
                  <a:prstClr val="black"/>
                </a:solidFill>
                <a:latin typeface="Arial" charset="0"/>
              </a:rPr>
              <a:t>0</a:t>
            </a:r>
            <a:endParaRPr lang="zh-CN" altLang="en-US" dirty="0">
              <a:solidFill>
                <a:prstClr val="black"/>
              </a:solidFill>
              <a:latin typeface="Arial" charset="0"/>
            </a:endParaRPr>
          </a:p>
        </p:txBody>
      </p:sp>
      <mc:AlternateContent xmlns:mc="http://schemas.openxmlformats.org/markup-compatibility/2006" xmlns:a14="http://schemas.microsoft.com/office/drawing/2010/main">
        <mc:Choice Requires="a14">
          <p:sp>
            <p:nvSpPr>
              <p:cNvPr id="22" name="TextBox 21"/>
              <p:cNvSpPr txBox="1"/>
              <p:nvPr/>
            </p:nvSpPr>
            <p:spPr>
              <a:xfrm>
                <a:off x="5628591" y="3055413"/>
                <a:ext cx="382605" cy="369332"/>
              </a:xfrm>
              <a:prstGeom prst="rect">
                <a:avLst/>
              </a:prstGeom>
              <a:noFill/>
            </p:spPr>
            <p:txBody>
              <a:bodyPr wrap="non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altLang="zh-CN" i="1">
                          <a:solidFill>
                            <a:prstClr val="black"/>
                          </a:solidFill>
                          <a:latin typeface="Cambria Math"/>
                        </a:rPr>
                        <m:t>𝑦</m:t>
                      </m:r>
                    </m:oMath>
                  </m:oMathPara>
                </a14:m>
                <a:endParaRPr lang="zh-CN" altLang="en-US" dirty="0">
                  <a:solidFill>
                    <a:prstClr val="black"/>
                  </a:solidFill>
                  <a:latin typeface="Arial"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628591" y="3055413"/>
                <a:ext cx="382605" cy="369332"/>
              </a:xfrm>
              <a:prstGeom prst="rect">
                <a:avLst/>
              </a:prstGeom>
              <a:blipFill rotWithShape="1">
                <a:blip r:embed="rId3"/>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057694" y="5295628"/>
                <a:ext cx="658322" cy="369332"/>
              </a:xfrm>
              <a:prstGeom prst="rect">
                <a:avLst/>
              </a:prstGeom>
              <a:noFill/>
            </p:spPr>
            <p:txBody>
              <a:bodyPr wrap="none" rtlCol="0">
                <a:spAutoFit/>
              </a:bodyPr>
              <a:lstStyle/>
              <a:p>
                <a:pPr fontAlgn="base">
                  <a:spcBef>
                    <a:spcPct val="0"/>
                  </a:spcBef>
                  <a:spcAft>
                    <a:spcPct val="0"/>
                  </a:spcAft>
                </a:pPr>
                <a14:m>
                  <m:oMath xmlns:m="http://schemas.openxmlformats.org/officeDocument/2006/math">
                    <m:r>
                      <a:rPr lang="en-US" altLang="zh-CN" i="1" dirty="0">
                        <a:solidFill>
                          <a:prstClr val="black"/>
                        </a:solidFill>
                        <a:latin typeface="Cambria Math"/>
                      </a:rPr>
                      <m:t>𝑈</m:t>
                    </m:r>
                    <m:r>
                      <a:rPr lang="en-US" altLang="zh-CN" dirty="0">
                        <a:solidFill>
                          <a:prstClr val="black"/>
                        </a:solidFill>
                        <a:latin typeface="Cambria Math"/>
                      </a:rPr>
                      <m:t>(</m:t>
                    </m:r>
                    <m:acc>
                      <m:accPr>
                        <m:chr m:val="̅"/>
                        <m:ctrlPr>
                          <a:rPr lang="en-US" altLang="zh-CN" i="1" dirty="0">
                            <a:solidFill>
                              <a:prstClr val="black"/>
                            </a:solidFill>
                            <a:latin typeface="Cambria Math" panose="02040503050406030204" pitchFamily="18" charset="0"/>
                          </a:rPr>
                        </m:ctrlPr>
                      </m:accPr>
                      <m:e>
                        <m:r>
                          <a:rPr lang="en-US" altLang="zh-CN" i="1" dirty="0">
                            <a:solidFill>
                              <a:prstClr val="black"/>
                            </a:solidFill>
                            <a:latin typeface="Cambria Math"/>
                          </a:rPr>
                          <m:t>𝑦</m:t>
                        </m:r>
                      </m:e>
                    </m:acc>
                  </m:oMath>
                </a14:m>
                <a:r>
                  <a:rPr lang="en-US" altLang="zh-CN" dirty="0">
                    <a:solidFill>
                      <a:prstClr val="black"/>
                    </a:solidFill>
                    <a:latin typeface="Arial" charset="0"/>
                  </a:rPr>
                  <a:t>)</a:t>
                </a:r>
                <a:endParaRPr lang="zh-CN" altLang="en-US" dirty="0">
                  <a:solidFill>
                    <a:prstClr val="black"/>
                  </a:solidFill>
                  <a:latin typeface="Arial"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057694" y="5295628"/>
                <a:ext cx="658322" cy="369332"/>
              </a:xfrm>
              <a:prstGeom prst="rect">
                <a:avLst/>
              </a:prstGeom>
              <a:blipFill rotWithShape="1">
                <a:blip r:embed="rId4"/>
                <a:stretch>
                  <a:fillRect t="-8333" r="-25000" b="-26667"/>
                </a:stretch>
              </a:blipFill>
            </p:spPr>
            <p:txBody>
              <a:bodyPr/>
              <a:lstStyle/>
              <a:p>
                <a:r>
                  <a:rPr lang="zh-CN" altLang="en-US">
                    <a:noFill/>
                  </a:rPr>
                  <a:t> </a:t>
                </a:r>
              </a:p>
            </p:txBody>
          </p:sp>
        </mc:Fallback>
      </mc:AlternateContent>
      <p:sp>
        <p:nvSpPr>
          <p:cNvPr id="24" name="TextBox 23"/>
          <p:cNvSpPr txBox="1"/>
          <p:nvPr/>
        </p:nvSpPr>
        <p:spPr>
          <a:xfrm>
            <a:off x="2030025" y="1092222"/>
            <a:ext cx="518091" cy="369332"/>
          </a:xfrm>
          <a:prstGeom prst="rect">
            <a:avLst/>
          </a:prstGeom>
          <a:noFill/>
        </p:spPr>
        <p:txBody>
          <a:bodyPr wrap="none" rtlCol="0">
            <a:spAutoFit/>
          </a:bodyPr>
          <a:lstStyle/>
          <a:p>
            <a:pPr fontAlgn="base">
              <a:spcBef>
                <a:spcPct val="0"/>
              </a:spcBef>
              <a:spcAft>
                <a:spcPct val="0"/>
              </a:spcAft>
            </a:pPr>
            <a:r>
              <a:rPr lang="en-US" altLang="zh-CN" dirty="0">
                <a:solidFill>
                  <a:prstClr val="black"/>
                </a:solidFill>
                <a:latin typeface="Arial" charset="0"/>
              </a:rPr>
              <a:t>f(y)</a:t>
            </a:r>
            <a:endParaRPr lang="zh-CN" altLang="en-US" dirty="0">
              <a:solidFill>
                <a:prstClr val="black"/>
              </a:solidFill>
              <a:latin typeface="Arial" charset="0"/>
            </a:endParaRPr>
          </a:p>
        </p:txBody>
      </p:sp>
      <mc:AlternateContent xmlns:mc="http://schemas.openxmlformats.org/markup-compatibility/2006" xmlns:a14="http://schemas.microsoft.com/office/drawing/2010/main">
        <mc:Choice Requires="a14">
          <p:sp>
            <p:nvSpPr>
              <p:cNvPr id="25" name="矩形 24"/>
              <p:cNvSpPr/>
              <p:nvPr/>
            </p:nvSpPr>
            <p:spPr>
              <a:xfrm>
                <a:off x="3131840" y="5294240"/>
                <a:ext cx="411972" cy="369332"/>
              </a:xfrm>
              <a:prstGeom prst="rect">
                <a:avLst/>
              </a:prstGeom>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dirty="0">
                              <a:solidFill>
                                <a:prstClr val="black"/>
                              </a:solidFill>
                              <a:latin typeface="Cambria Math" panose="02040503050406030204" pitchFamily="18" charset="0"/>
                            </a:rPr>
                          </m:ctrlPr>
                        </m:accPr>
                        <m:e>
                          <m:r>
                            <a:rPr lang="en-US" altLang="zh-CN" i="1" dirty="0">
                              <a:solidFill>
                                <a:prstClr val="black"/>
                              </a:solidFill>
                              <a:latin typeface="Cambria Math"/>
                            </a:rPr>
                            <m:t>𝑈</m:t>
                          </m:r>
                        </m:e>
                      </m:acc>
                    </m:oMath>
                  </m:oMathPara>
                </a14:m>
                <a:endParaRPr lang="zh-CN" altLang="en-US" dirty="0">
                  <a:solidFill>
                    <a:prstClr val="black"/>
                  </a:solidFill>
                  <a:latin typeface="Arial" charset="0"/>
                </a:endParaRPr>
              </a:p>
            </p:txBody>
          </p:sp>
        </mc:Choice>
        <mc:Fallback xmlns="">
          <p:sp>
            <p:nvSpPr>
              <p:cNvPr id="25" name="矩形 24"/>
              <p:cNvSpPr>
                <a:spLocks noRot="1" noChangeAspect="1" noMove="1" noResize="1" noEditPoints="1" noAdjustHandles="1" noChangeArrowheads="1" noChangeShapeType="1" noTextEdit="1"/>
              </p:cNvSpPr>
              <p:nvPr/>
            </p:nvSpPr>
            <p:spPr>
              <a:xfrm>
                <a:off x="3131840" y="5294240"/>
                <a:ext cx="411972" cy="369332"/>
              </a:xfrm>
              <a:prstGeom prst="rect">
                <a:avLst/>
              </a:prstGeom>
              <a:blipFill rotWithShape="1">
                <a:blip r:embed="rId5"/>
                <a:stretch>
                  <a:fillRect/>
                </a:stretch>
              </a:blipFill>
            </p:spPr>
            <p:txBody>
              <a:bodyPr/>
              <a:lstStyle/>
              <a:p>
                <a:r>
                  <a:rPr lang="zh-CN" altLang="en-US">
                    <a:noFill/>
                  </a:rPr>
                  <a:t> </a:t>
                </a:r>
              </a:p>
            </p:txBody>
          </p:sp>
        </mc:Fallback>
      </mc:AlternateContent>
      <p:sp>
        <p:nvSpPr>
          <p:cNvPr id="26" name="椭圆 25"/>
          <p:cNvSpPr/>
          <p:nvPr/>
        </p:nvSpPr>
        <p:spPr>
          <a:xfrm>
            <a:off x="3532903" y="2951724"/>
            <a:ext cx="102993" cy="1172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mc:AlternateContent xmlns:mc="http://schemas.openxmlformats.org/markup-compatibility/2006" xmlns:a14="http://schemas.microsoft.com/office/drawing/2010/main">
        <mc:Choice Requires="a14">
          <p:sp>
            <p:nvSpPr>
              <p:cNvPr id="27" name="矩形 26"/>
              <p:cNvSpPr/>
              <p:nvPr/>
            </p:nvSpPr>
            <p:spPr>
              <a:xfrm>
                <a:off x="4091606" y="3122001"/>
                <a:ext cx="382605" cy="369332"/>
              </a:xfrm>
              <a:prstGeom prst="rect">
                <a:avLst/>
              </a:prstGeom>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dirty="0">
                              <a:solidFill>
                                <a:prstClr val="black"/>
                              </a:solidFill>
                              <a:latin typeface="Cambria Math" panose="02040503050406030204" pitchFamily="18" charset="0"/>
                            </a:rPr>
                          </m:ctrlPr>
                        </m:accPr>
                        <m:e>
                          <m:r>
                            <a:rPr lang="en-US" altLang="zh-CN" i="1" dirty="0">
                              <a:solidFill>
                                <a:prstClr val="black"/>
                              </a:solidFill>
                              <a:latin typeface="Cambria Math"/>
                            </a:rPr>
                            <m:t>𝑦</m:t>
                          </m:r>
                        </m:e>
                      </m:acc>
                    </m:oMath>
                  </m:oMathPara>
                </a14:m>
                <a:endParaRPr lang="zh-CN" altLang="en-US" dirty="0">
                  <a:solidFill>
                    <a:prstClr val="black"/>
                  </a:solidFill>
                  <a:latin typeface="Arial" charset="0"/>
                </a:endParaRPr>
              </a:p>
            </p:txBody>
          </p:sp>
        </mc:Choice>
        <mc:Fallback xmlns="">
          <p:sp>
            <p:nvSpPr>
              <p:cNvPr id="27" name="矩形 26"/>
              <p:cNvSpPr>
                <a:spLocks noRot="1" noChangeAspect="1" noMove="1" noResize="1" noEditPoints="1" noAdjustHandles="1" noChangeArrowheads="1" noChangeShapeType="1" noTextEdit="1"/>
              </p:cNvSpPr>
              <p:nvPr/>
            </p:nvSpPr>
            <p:spPr>
              <a:xfrm>
                <a:off x="4091606" y="3122001"/>
                <a:ext cx="382605" cy="369332"/>
              </a:xfrm>
              <a:prstGeom prst="rect">
                <a:avLst/>
              </a:prstGeom>
              <a:blipFill rotWithShape="1">
                <a:blip r:embed="rId6"/>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27"/>
              <p:cNvSpPr/>
              <p:nvPr/>
            </p:nvSpPr>
            <p:spPr>
              <a:xfrm>
                <a:off x="3300806" y="3096366"/>
                <a:ext cx="464358" cy="369332"/>
              </a:xfrm>
              <a:prstGeom prst="rect">
                <a:avLst/>
              </a:prstGeom>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a:rPr>
                            <m:t>𝑦</m:t>
                          </m:r>
                        </m:e>
                        <m:sub>
                          <m:r>
                            <a:rPr lang="en-US" altLang="zh-CN" i="1">
                              <a:solidFill>
                                <a:prstClr val="black"/>
                              </a:solidFill>
                              <a:latin typeface="Cambria Math"/>
                            </a:rPr>
                            <m:t>𝑒</m:t>
                          </m:r>
                        </m:sub>
                      </m:sSub>
                    </m:oMath>
                  </m:oMathPara>
                </a14:m>
                <a:endParaRPr lang="zh-CN" altLang="en-US" dirty="0">
                  <a:solidFill>
                    <a:prstClr val="black"/>
                  </a:solidFill>
                  <a:latin typeface="Arial" charset="0"/>
                </a:endParaRPr>
              </a:p>
            </p:txBody>
          </p:sp>
        </mc:Choice>
        <mc:Fallback xmlns="">
          <p:sp>
            <p:nvSpPr>
              <p:cNvPr id="28" name="矩形 27"/>
              <p:cNvSpPr>
                <a:spLocks noRot="1" noChangeAspect="1" noMove="1" noResize="1" noEditPoints="1" noAdjustHandles="1" noChangeArrowheads="1" noChangeShapeType="1" noTextEdit="1"/>
              </p:cNvSpPr>
              <p:nvPr/>
            </p:nvSpPr>
            <p:spPr>
              <a:xfrm>
                <a:off x="3300806" y="3096366"/>
                <a:ext cx="464358" cy="369332"/>
              </a:xfrm>
              <a:prstGeom prst="rect">
                <a:avLst/>
              </a:prstGeom>
              <a:blipFill rotWithShape="1">
                <a:blip r:embed="rId7"/>
                <a:stretch>
                  <a:fillRect b="-6557"/>
                </a:stretch>
              </a:blipFill>
            </p:spPr>
            <p:txBody>
              <a:bodyPr/>
              <a:lstStyle/>
              <a:p>
                <a:r>
                  <a:rPr lang="zh-CN" altLang="en-US">
                    <a:noFill/>
                  </a:rPr>
                  <a:t> </a:t>
                </a:r>
              </a:p>
            </p:txBody>
          </p:sp>
        </mc:Fallback>
      </mc:AlternateContent>
      <p:sp>
        <p:nvSpPr>
          <p:cNvPr id="29" name="椭圆 28"/>
          <p:cNvSpPr/>
          <p:nvPr/>
        </p:nvSpPr>
        <p:spPr>
          <a:xfrm>
            <a:off x="3300654" y="5139255"/>
            <a:ext cx="102993" cy="1267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0" name="椭圆 29"/>
          <p:cNvSpPr/>
          <p:nvPr/>
        </p:nvSpPr>
        <p:spPr>
          <a:xfrm>
            <a:off x="4179915" y="2965808"/>
            <a:ext cx="102993" cy="896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1" name="椭圆 30"/>
          <p:cNvSpPr/>
          <p:nvPr/>
        </p:nvSpPr>
        <p:spPr>
          <a:xfrm>
            <a:off x="4167987" y="5151989"/>
            <a:ext cx="114921" cy="1436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cxnSp>
        <p:nvCxnSpPr>
          <p:cNvPr id="33" name="直接连接符 32"/>
          <p:cNvCxnSpPr>
            <a:stCxn id="30" idx="4"/>
            <a:endCxn id="31" idx="0"/>
          </p:cNvCxnSpPr>
          <p:nvPr/>
        </p:nvCxnSpPr>
        <p:spPr>
          <a:xfrm flipH="1">
            <a:off x="4225448" y="3055413"/>
            <a:ext cx="5964" cy="209657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29" idx="0"/>
          </p:cNvCxnSpPr>
          <p:nvPr/>
        </p:nvCxnSpPr>
        <p:spPr>
          <a:xfrm flipH="1">
            <a:off x="3352151" y="3140968"/>
            <a:ext cx="207578" cy="19982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830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p:nvPr>
        </p:nvSpPr>
        <p:spPr>
          <a:xfrm>
            <a:off x="395536" y="332656"/>
            <a:ext cx="8229600" cy="836712"/>
          </a:xfrm>
        </p:spPr>
        <p:txBody>
          <a:bodyPr/>
          <a:lstStyle/>
          <a:p>
            <a:pPr eaLnBrk="1" hangingPunct="1"/>
            <a:r>
              <a:rPr lang="zh-CN" altLang="en-US" dirty="0" smtClean="0"/>
              <a:t>基于社会福利函数的不平等指标</a:t>
            </a:r>
          </a:p>
        </p:txBody>
      </p:sp>
      <mc:AlternateContent xmlns:mc="http://schemas.openxmlformats.org/markup-compatibility/2006" xmlns:a14="http://schemas.microsoft.com/office/drawing/2010/main">
        <mc:Choice Requires="a14">
          <p:sp>
            <p:nvSpPr>
              <p:cNvPr id="574466" name="Rectangle 3"/>
              <p:cNvSpPr>
                <a:spLocks noGrp="1" noChangeArrowheads="1"/>
              </p:cNvSpPr>
              <p:nvPr>
                <p:ph idx="1"/>
              </p:nvPr>
            </p:nvSpPr>
            <p:spPr>
              <a:xfrm>
                <a:off x="467544" y="1268760"/>
                <a:ext cx="8229600" cy="4896544"/>
              </a:xfrm>
            </p:spPr>
            <p:txBody>
              <a:bodyPr/>
              <a:lstStyle/>
              <a:p>
                <a:pPr eaLnBrk="1" hangingPunct="1"/>
                <a:r>
                  <a:rPr lang="zh-CN" altLang="en-US" sz="2800" dirty="0" smtClean="0"/>
                  <a:t>阿特金森指数：</a:t>
                </a:r>
                <a:endParaRPr lang="en-US" altLang="zh-CN" sz="2800" dirty="0" smtClean="0"/>
              </a:p>
              <a:p>
                <a:pPr marL="457200" lvl="1" indent="0">
                  <a:buNone/>
                </a:pPr>
                <a14:m>
                  <m:oMathPara xmlns:m="http://schemas.openxmlformats.org/officeDocument/2006/math">
                    <m:oMathParaPr>
                      <m:jc m:val="centerGroup"/>
                    </m:oMathParaPr>
                    <m:oMath xmlns:m="http://schemas.openxmlformats.org/officeDocument/2006/math">
                      <m:sSup>
                        <m:sSupPr>
                          <m:ctrlPr>
                            <a:rPr lang="en-US" altLang="zh-CN" sz="2400" i="1" dirty="0" smtClean="0">
                              <a:latin typeface="Cambria Math" panose="02040503050406030204" pitchFamily="18" charset="0"/>
                            </a:rPr>
                          </m:ctrlPr>
                        </m:sSupPr>
                        <m:e>
                          <m:r>
                            <a:rPr lang="en-US" altLang="zh-CN" sz="2400" b="0" i="1" dirty="0" smtClean="0">
                              <a:latin typeface="Cambria Math"/>
                            </a:rPr>
                            <m:t>𝐴</m:t>
                          </m:r>
                        </m:e>
                        <m:sup>
                          <m:r>
                            <a:rPr lang="zh-CN" altLang="en-US" sz="2400" i="1" dirty="0" smtClean="0">
                              <a:latin typeface="Cambria Math"/>
                            </a:rPr>
                            <m:t>𝜀</m:t>
                          </m:r>
                        </m:sup>
                      </m:sSup>
                      <m:r>
                        <a:rPr lang="en-US" altLang="zh-CN" sz="2400" b="0" i="1" dirty="0" smtClean="0">
                          <a:latin typeface="Cambria Math"/>
                        </a:rPr>
                        <m:t>=1−</m:t>
                      </m:r>
                      <m:f>
                        <m:fPr>
                          <m:ctrlPr>
                            <a:rPr lang="en-US" altLang="zh-CN" sz="2400" b="0" i="1" dirty="0" smtClean="0">
                              <a:latin typeface="Cambria Math" panose="02040503050406030204" pitchFamily="18" charset="0"/>
                            </a:rPr>
                          </m:ctrlPr>
                        </m:fPr>
                        <m:num>
                          <m:sSup>
                            <m:sSupPr>
                              <m:ctrlPr>
                                <a:rPr lang="en-US" altLang="zh-CN" sz="2400" b="0" i="1" dirty="0" smtClean="0">
                                  <a:latin typeface="Cambria Math" panose="02040503050406030204" pitchFamily="18" charset="0"/>
                                </a:rPr>
                              </m:ctrlPr>
                            </m:sSupPr>
                            <m:e>
                              <m:r>
                                <a:rPr lang="en-US" altLang="zh-CN" sz="2400" b="0" i="1" dirty="0" smtClean="0">
                                  <a:latin typeface="Cambria Math"/>
                                </a:rPr>
                                <m:t>𝑈</m:t>
                              </m:r>
                            </m:e>
                            <m:sup>
                              <m:r>
                                <a:rPr lang="en-US" altLang="zh-CN" sz="2400" b="0" i="1" dirty="0" smtClean="0">
                                  <a:latin typeface="Cambria Math"/>
                                </a:rPr>
                                <m:t>−1</m:t>
                              </m:r>
                            </m:sup>
                          </m:sSup>
                          <m:d>
                            <m:dPr>
                              <m:ctrlPr>
                                <a:rPr lang="en-US" altLang="zh-CN" sz="2400" b="0" i="1" dirty="0" smtClean="0">
                                  <a:latin typeface="Cambria Math" panose="02040503050406030204" pitchFamily="18" charset="0"/>
                                </a:rPr>
                              </m:ctrlPr>
                            </m:dPr>
                            <m:e>
                              <m:acc>
                                <m:accPr>
                                  <m:chr m:val="̅"/>
                                  <m:ctrlPr>
                                    <a:rPr lang="en-US" altLang="zh-CN" sz="2400" b="0" i="1" dirty="0" smtClean="0">
                                      <a:latin typeface="Cambria Math" panose="02040503050406030204" pitchFamily="18" charset="0"/>
                                    </a:rPr>
                                  </m:ctrlPr>
                                </m:accPr>
                                <m:e>
                                  <m:r>
                                    <a:rPr lang="en-US" altLang="zh-CN" sz="2400" i="1" dirty="0">
                                      <a:latin typeface="Cambria Math"/>
                                    </a:rPr>
                                    <m:t>𝑈</m:t>
                                  </m:r>
                                </m:e>
                              </m:acc>
                            </m:e>
                          </m:d>
                        </m:num>
                        <m:den>
                          <m:acc>
                            <m:accPr>
                              <m:chr m:val="̅"/>
                              <m:ctrlPr>
                                <a:rPr lang="en-US" altLang="zh-CN" sz="2400" b="0" i="1" dirty="0" smtClean="0">
                                  <a:latin typeface="Cambria Math" panose="02040503050406030204" pitchFamily="18" charset="0"/>
                                </a:rPr>
                              </m:ctrlPr>
                            </m:accPr>
                            <m:e>
                              <m:r>
                                <a:rPr lang="en-US" altLang="zh-CN" sz="2400" b="0" i="1" dirty="0" smtClean="0">
                                  <a:latin typeface="Cambria Math"/>
                                </a:rPr>
                                <m:t>𝑦</m:t>
                              </m:r>
                            </m:e>
                          </m:acc>
                        </m:den>
                      </m:f>
                      <m:r>
                        <a:rPr lang="en-US" altLang="zh-CN" sz="2400" b="0" i="1" dirty="0" smtClean="0">
                          <a:latin typeface="Cambria Math"/>
                        </a:rPr>
                        <m:t>=1−</m:t>
                      </m:r>
                      <m:sSup>
                        <m:sSupPr>
                          <m:ctrlPr>
                            <a:rPr lang="en-US" altLang="zh-CN" sz="2400" b="0" i="1" dirty="0" smtClean="0">
                              <a:latin typeface="Cambria Math" panose="02040503050406030204" pitchFamily="18" charset="0"/>
                            </a:rPr>
                          </m:ctrlPr>
                        </m:sSupPr>
                        <m:e>
                          <m:d>
                            <m:dPr>
                              <m:begChr m:val="["/>
                              <m:endChr m:val="]"/>
                              <m:ctrlPr>
                                <a:rPr lang="en-US" altLang="zh-CN" sz="2400" i="1" dirty="0">
                                  <a:latin typeface="Cambria Math" panose="02040503050406030204" pitchFamily="18" charset="0"/>
                                </a:rPr>
                              </m:ctrlPr>
                            </m:dPr>
                            <m:e>
                              <m:f>
                                <m:fPr>
                                  <m:ctrlPr>
                                    <a:rPr lang="en-US" altLang="zh-CN" sz="2400" i="1" dirty="0">
                                      <a:latin typeface="Cambria Math" panose="02040503050406030204" pitchFamily="18" charset="0"/>
                                    </a:rPr>
                                  </m:ctrlPr>
                                </m:fPr>
                                <m:num>
                                  <m:r>
                                    <a:rPr lang="en-US" altLang="zh-CN" sz="2400" i="1" dirty="0">
                                      <a:latin typeface="Cambria Math"/>
                                    </a:rPr>
                                    <m:t>1</m:t>
                                  </m:r>
                                </m:num>
                                <m:den>
                                  <m:r>
                                    <a:rPr lang="en-US" altLang="zh-CN" sz="2400" i="1" dirty="0">
                                      <a:latin typeface="Cambria Math"/>
                                    </a:rPr>
                                    <m:t>𝑛</m:t>
                                  </m:r>
                                </m:den>
                              </m:f>
                              <m:nary>
                                <m:naryPr>
                                  <m:chr m:val="∑"/>
                                  <m:ctrlPr>
                                    <a:rPr lang="en-US" altLang="zh-CN" sz="2400" i="1" dirty="0">
                                      <a:latin typeface="Cambria Math" panose="02040503050406030204" pitchFamily="18" charset="0"/>
                                    </a:rPr>
                                  </m:ctrlPr>
                                </m:naryPr>
                                <m:sub>
                                  <m:r>
                                    <m:rPr>
                                      <m:brk m:alnAt="23"/>
                                    </m:rPr>
                                    <a:rPr lang="en-US" altLang="zh-CN" sz="2400" i="1" dirty="0">
                                      <a:latin typeface="Cambria Math"/>
                                    </a:rPr>
                                    <m:t>𝑖</m:t>
                                  </m:r>
                                  <m:r>
                                    <a:rPr lang="en-US" altLang="zh-CN" sz="2400" i="1" dirty="0">
                                      <a:latin typeface="Cambria Math"/>
                                    </a:rPr>
                                    <m:t>=1</m:t>
                                  </m:r>
                                </m:sub>
                                <m:sup>
                                  <m:r>
                                    <a:rPr lang="en-US" altLang="zh-CN" sz="2400" i="1" dirty="0">
                                      <a:latin typeface="Cambria Math"/>
                                    </a:rPr>
                                    <m:t>𝑛</m:t>
                                  </m:r>
                                </m:sup>
                                <m:e>
                                  <m:sSup>
                                    <m:sSupPr>
                                      <m:ctrlPr>
                                        <a:rPr lang="en-US" altLang="zh-CN" sz="2400" i="1" dirty="0">
                                          <a:latin typeface="Cambria Math" panose="02040503050406030204" pitchFamily="18" charset="0"/>
                                        </a:rPr>
                                      </m:ctrlPr>
                                    </m:sSupPr>
                                    <m:e>
                                      <m:d>
                                        <m:dPr>
                                          <m:begChr m:val="["/>
                                          <m:endChr m:val="]"/>
                                          <m:ctrlPr>
                                            <a:rPr lang="en-US" altLang="zh-CN" sz="2400" i="1" dirty="0">
                                              <a:latin typeface="Cambria Math" panose="02040503050406030204" pitchFamily="18" charset="0"/>
                                            </a:rPr>
                                          </m:ctrlPr>
                                        </m:dPr>
                                        <m:e>
                                          <m:f>
                                            <m:fPr>
                                              <m:ctrlPr>
                                                <a:rPr lang="en-US" altLang="zh-CN" sz="2400" i="1" dirty="0">
                                                  <a:latin typeface="Cambria Math" panose="02040503050406030204" pitchFamily="18" charset="0"/>
                                                </a:rPr>
                                              </m:ctrlPr>
                                            </m:fPr>
                                            <m:num>
                                              <m:sSub>
                                                <m:sSubPr>
                                                  <m:ctrlPr>
                                                    <a:rPr lang="en-US" altLang="zh-CN" sz="2400" i="1" dirty="0">
                                                      <a:latin typeface="Cambria Math" panose="02040503050406030204" pitchFamily="18" charset="0"/>
                                                    </a:rPr>
                                                  </m:ctrlPr>
                                                </m:sSubPr>
                                                <m:e>
                                                  <m:r>
                                                    <a:rPr lang="en-US" altLang="zh-CN" sz="2400" i="1" dirty="0">
                                                      <a:latin typeface="Cambria Math"/>
                                                    </a:rPr>
                                                    <m:t>𝑦</m:t>
                                                  </m:r>
                                                </m:e>
                                                <m:sub>
                                                  <m:r>
                                                    <a:rPr lang="en-US" altLang="zh-CN" sz="2400" i="1" dirty="0">
                                                      <a:latin typeface="Cambria Math"/>
                                                    </a:rPr>
                                                    <m:t>𝑖</m:t>
                                                  </m:r>
                                                </m:sub>
                                              </m:sSub>
                                            </m:num>
                                            <m:den>
                                              <m:acc>
                                                <m:accPr>
                                                  <m:chr m:val="̅"/>
                                                  <m:ctrlPr>
                                                    <a:rPr lang="en-US" altLang="zh-CN" sz="2400" i="1" dirty="0">
                                                      <a:latin typeface="Cambria Math" panose="02040503050406030204" pitchFamily="18" charset="0"/>
                                                    </a:rPr>
                                                  </m:ctrlPr>
                                                </m:accPr>
                                                <m:e>
                                                  <m:r>
                                                    <a:rPr lang="en-US" altLang="zh-CN" sz="2400" i="1" dirty="0">
                                                      <a:latin typeface="Cambria Math"/>
                                                    </a:rPr>
                                                    <m:t>𝑦</m:t>
                                                  </m:r>
                                                </m:e>
                                              </m:acc>
                                            </m:den>
                                          </m:f>
                                        </m:e>
                                      </m:d>
                                    </m:e>
                                    <m:sup>
                                      <m:r>
                                        <a:rPr lang="en-US" altLang="zh-CN" sz="2400" i="1" dirty="0">
                                          <a:latin typeface="Cambria Math"/>
                                        </a:rPr>
                                        <m:t>1−</m:t>
                                      </m:r>
                                      <m:r>
                                        <a:rPr lang="zh-CN" altLang="en-US" sz="2400" i="1" dirty="0">
                                          <a:latin typeface="Cambria Math"/>
                                        </a:rPr>
                                        <m:t>𝜀</m:t>
                                      </m:r>
                                    </m:sup>
                                  </m:sSup>
                                </m:e>
                              </m:nary>
                            </m:e>
                          </m:d>
                        </m:e>
                        <m:sup>
                          <m:f>
                            <m:fPr>
                              <m:ctrlPr>
                                <a:rPr lang="en-US" altLang="zh-CN" sz="2400" b="0" i="1" dirty="0" smtClean="0">
                                  <a:latin typeface="Cambria Math" panose="02040503050406030204" pitchFamily="18" charset="0"/>
                                </a:rPr>
                              </m:ctrlPr>
                            </m:fPr>
                            <m:num>
                              <m:r>
                                <a:rPr lang="en-US" altLang="zh-CN" sz="2400" b="0" i="1" dirty="0" smtClean="0">
                                  <a:latin typeface="Cambria Math"/>
                                </a:rPr>
                                <m:t>1</m:t>
                              </m:r>
                            </m:num>
                            <m:den>
                              <m:r>
                                <a:rPr lang="en-US" altLang="zh-CN" sz="2400" b="0" i="1" dirty="0" smtClean="0">
                                  <a:latin typeface="Cambria Math"/>
                                </a:rPr>
                                <m:t>1−</m:t>
                              </m:r>
                              <m:r>
                                <a:rPr lang="zh-CN" altLang="en-US" sz="2400" b="0" i="1" dirty="0" smtClean="0">
                                  <a:latin typeface="Cambria Math"/>
                                </a:rPr>
                                <m:t>𝜀</m:t>
                              </m:r>
                            </m:den>
                          </m:f>
                        </m:sup>
                      </m:sSup>
                    </m:oMath>
                  </m:oMathPara>
                </a14:m>
                <a:endParaRPr lang="en-US" altLang="zh-CN" sz="2400" dirty="0" smtClean="0"/>
              </a:p>
              <a:p>
                <a:pPr marL="457200" lvl="1" indent="0">
                  <a:buNone/>
                </a:pPr>
                <a:r>
                  <a:rPr lang="zh-CN" altLang="en-US" sz="2400" dirty="0" smtClean="0"/>
                  <a:t>其中</a:t>
                </a:r>
                <a14:m>
                  <m:oMath xmlns:m="http://schemas.openxmlformats.org/officeDocument/2006/math">
                    <m:acc>
                      <m:accPr>
                        <m:chr m:val="̅"/>
                        <m:ctrlPr>
                          <a:rPr lang="zh-CN" altLang="en-US" sz="2400" i="1" smtClean="0">
                            <a:latin typeface="Cambria Math" panose="02040503050406030204" pitchFamily="18" charset="0"/>
                          </a:rPr>
                        </m:ctrlPr>
                      </m:accPr>
                      <m:e>
                        <m:r>
                          <a:rPr lang="en-US" altLang="zh-CN" sz="2400" b="0" i="1" smtClean="0">
                            <a:latin typeface="Cambria Math"/>
                          </a:rPr>
                          <m:t>𝑈</m:t>
                        </m:r>
                      </m:e>
                    </m:acc>
                  </m:oMath>
                </a14:m>
                <a:r>
                  <a:rPr lang="zh-CN" altLang="en-US" sz="2400" dirty="0" smtClean="0"/>
                  <a:t>为现有收入分配状况下的平均效用水平，</a:t>
                </a:r>
                <a14:m>
                  <m:oMath xmlns:m="http://schemas.openxmlformats.org/officeDocument/2006/math">
                    <m:sSup>
                      <m:sSupPr>
                        <m:ctrlPr>
                          <a:rPr lang="en-US" altLang="zh-CN" sz="2400" i="1" dirty="0">
                            <a:latin typeface="Cambria Math" panose="02040503050406030204" pitchFamily="18" charset="0"/>
                          </a:rPr>
                        </m:ctrlPr>
                      </m:sSupPr>
                      <m:e>
                        <m:r>
                          <a:rPr lang="en-US" altLang="zh-CN" sz="2400" i="1" dirty="0">
                            <a:latin typeface="Cambria Math"/>
                          </a:rPr>
                          <m:t>𝑈</m:t>
                        </m:r>
                      </m:e>
                      <m:sup>
                        <m:r>
                          <a:rPr lang="en-US" altLang="zh-CN" sz="2400" i="1" dirty="0">
                            <a:latin typeface="Cambria Math"/>
                          </a:rPr>
                          <m:t>−1</m:t>
                        </m:r>
                      </m:sup>
                    </m:sSup>
                    <m:d>
                      <m:dPr>
                        <m:ctrlPr>
                          <a:rPr lang="en-US" altLang="zh-CN" sz="2400" i="1" dirty="0">
                            <a:latin typeface="Cambria Math" panose="02040503050406030204" pitchFamily="18" charset="0"/>
                          </a:rPr>
                        </m:ctrlPr>
                      </m:dPr>
                      <m:e>
                        <m:acc>
                          <m:accPr>
                            <m:chr m:val="̅"/>
                            <m:ctrlPr>
                              <a:rPr lang="en-US" altLang="zh-CN" sz="2400" i="1" dirty="0">
                                <a:latin typeface="Cambria Math" panose="02040503050406030204" pitchFamily="18" charset="0"/>
                              </a:rPr>
                            </m:ctrlPr>
                          </m:accPr>
                          <m:e>
                            <m:r>
                              <a:rPr lang="en-US" altLang="zh-CN" sz="2400" i="1" dirty="0">
                                <a:latin typeface="Cambria Math"/>
                              </a:rPr>
                              <m:t>𝑈</m:t>
                            </m:r>
                          </m:e>
                        </m:acc>
                      </m:e>
                    </m:d>
                  </m:oMath>
                </a14:m>
                <a:r>
                  <a:rPr lang="zh-CN" altLang="en-US" sz="2400" dirty="0" smtClean="0"/>
                  <a:t>为通过将收入平均分配实现原有效用水平时的人均收入水平，</a:t>
                </a:r>
                <a:r>
                  <a:rPr lang="en-US" altLang="zh-CN" sz="2400" dirty="0"/>
                  <a:t> </a:t>
                </a:r>
                <a14:m>
                  <m:oMath xmlns:m="http://schemas.openxmlformats.org/officeDocument/2006/math">
                    <m:sSup>
                      <m:sSupPr>
                        <m:ctrlPr>
                          <a:rPr lang="en-US" altLang="zh-CN" sz="2400" i="1" dirty="0">
                            <a:latin typeface="Cambria Math" panose="02040503050406030204" pitchFamily="18" charset="0"/>
                          </a:rPr>
                        </m:ctrlPr>
                      </m:sSupPr>
                      <m:e>
                        <m:r>
                          <a:rPr lang="en-US" altLang="zh-CN" sz="2400" i="1" dirty="0">
                            <a:latin typeface="Cambria Math"/>
                          </a:rPr>
                          <m:t>𝑈</m:t>
                        </m:r>
                      </m:e>
                      <m:sup>
                        <m:r>
                          <a:rPr lang="en-US" altLang="zh-CN" sz="2400" i="1" dirty="0">
                            <a:latin typeface="Cambria Math"/>
                          </a:rPr>
                          <m:t>−1</m:t>
                        </m:r>
                      </m:sup>
                    </m:sSup>
                    <m:d>
                      <m:dPr>
                        <m:ctrlPr>
                          <a:rPr lang="en-US" altLang="zh-CN" sz="2400" i="1" dirty="0">
                            <a:latin typeface="Cambria Math" panose="02040503050406030204" pitchFamily="18" charset="0"/>
                          </a:rPr>
                        </m:ctrlPr>
                      </m:dPr>
                      <m:e>
                        <m:acc>
                          <m:accPr>
                            <m:chr m:val="̅"/>
                            <m:ctrlPr>
                              <a:rPr lang="en-US" altLang="zh-CN" sz="2400" i="1" dirty="0">
                                <a:latin typeface="Cambria Math" panose="02040503050406030204" pitchFamily="18" charset="0"/>
                              </a:rPr>
                            </m:ctrlPr>
                          </m:accPr>
                          <m:e>
                            <m:r>
                              <a:rPr lang="en-US" altLang="zh-CN" sz="2400" i="1" dirty="0">
                                <a:latin typeface="Cambria Math"/>
                              </a:rPr>
                              <m:t>𝑈</m:t>
                            </m:r>
                          </m:e>
                        </m:acc>
                      </m:e>
                    </m:d>
                    <m:r>
                      <a:rPr lang="en-US" altLang="zh-CN" sz="2400" i="1" dirty="0">
                        <a:latin typeface="Cambria Math"/>
                      </a:rPr>
                      <m:t> </m:t>
                    </m:r>
                  </m:oMath>
                </a14:m>
                <a:r>
                  <a:rPr lang="zh-CN" altLang="en-US" sz="2400" dirty="0" smtClean="0"/>
                  <a:t>将低于</a:t>
                </a:r>
                <a14:m>
                  <m:oMath xmlns:m="http://schemas.openxmlformats.org/officeDocument/2006/math">
                    <m:acc>
                      <m:accPr>
                        <m:chr m:val="̅"/>
                        <m:ctrlPr>
                          <a:rPr lang="en-US" altLang="zh-CN" sz="2400" i="1" dirty="0">
                            <a:latin typeface="Cambria Math" panose="02040503050406030204" pitchFamily="18" charset="0"/>
                          </a:rPr>
                        </m:ctrlPr>
                      </m:accPr>
                      <m:e>
                        <m:r>
                          <a:rPr lang="en-US" altLang="zh-CN" sz="2400" i="1" dirty="0">
                            <a:latin typeface="Cambria Math"/>
                          </a:rPr>
                          <m:t>𝑦</m:t>
                        </m:r>
                      </m:e>
                    </m:acc>
                  </m:oMath>
                </a14:m>
                <a:r>
                  <a:rPr lang="zh-CN" altLang="en-US" sz="2400" dirty="0" smtClean="0"/>
                  <a:t>，差距越大，</a:t>
                </a:r>
                <a:r>
                  <a:rPr lang="en-US" altLang="zh-CN" sz="2400" dirty="0"/>
                  <a:t> </a:t>
                </a:r>
                <a14:m>
                  <m:oMath xmlns:m="http://schemas.openxmlformats.org/officeDocument/2006/math">
                    <m:sSup>
                      <m:sSupPr>
                        <m:ctrlPr>
                          <a:rPr lang="en-US" altLang="zh-CN" sz="2400" i="1" dirty="0">
                            <a:latin typeface="Cambria Math" panose="02040503050406030204" pitchFamily="18" charset="0"/>
                          </a:rPr>
                        </m:ctrlPr>
                      </m:sSupPr>
                      <m:e>
                        <m:r>
                          <a:rPr lang="en-US" altLang="zh-CN" sz="2400" i="1" dirty="0">
                            <a:latin typeface="Cambria Math"/>
                          </a:rPr>
                          <m:t>𝐴</m:t>
                        </m:r>
                      </m:e>
                      <m:sup>
                        <m:r>
                          <a:rPr lang="zh-CN" altLang="en-US" sz="2400" i="1" dirty="0">
                            <a:latin typeface="Cambria Math"/>
                          </a:rPr>
                          <m:t>𝜀</m:t>
                        </m:r>
                      </m:sup>
                    </m:sSup>
                  </m:oMath>
                </a14:m>
                <a:r>
                  <a:rPr lang="zh-CN" altLang="en-US" sz="2400" dirty="0"/>
                  <a:t>越大，表明现有的收入分配状况越</a:t>
                </a:r>
                <a:r>
                  <a:rPr lang="zh-CN" altLang="en-US" sz="2400" dirty="0" smtClean="0"/>
                  <a:t>不公平。</a:t>
                </a:r>
              </a:p>
            </p:txBody>
          </p:sp>
        </mc:Choice>
        <mc:Fallback xmlns="">
          <p:sp>
            <p:nvSpPr>
              <p:cNvPr id="574466" name="Rectangle 3"/>
              <p:cNvSpPr>
                <a:spLocks noGrp="1" noRot="1" noChangeAspect="1" noMove="1" noResize="1" noEditPoints="1" noAdjustHandles="1" noChangeArrowheads="1" noChangeShapeType="1" noTextEdit="1"/>
              </p:cNvSpPr>
              <p:nvPr>
                <p:ph idx="1"/>
              </p:nvPr>
            </p:nvSpPr>
            <p:spPr>
              <a:xfrm>
                <a:off x="467544" y="1268760"/>
                <a:ext cx="8229600" cy="4896544"/>
              </a:xfrm>
              <a:blipFill rotWithShape="1">
                <a:blip r:embed="rId3"/>
                <a:stretch>
                  <a:fillRect l="-1333" t="-1743" r="-815"/>
                </a:stretch>
              </a:blipFill>
            </p:spPr>
            <p:txBody>
              <a:bodyPr/>
              <a:lstStyle/>
              <a:p>
                <a:r>
                  <a:rPr lang="zh-CN" altLang="en-US">
                    <a:noFill/>
                  </a:rPr>
                  <a:t> </a:t>
                </a:r>
              </a:p>
            </p:txBody>
          </p:sp>
        </mc:Fallback>
      </mc:AlternateContent>
      <p:sp>
        <p:nvSpPr>
          <p:cNvPr id="574467" name="AutoShape 8">
            <a:hlinkClick r:id="" action="ppaction://noaction" highlightClick="1"/>
          </p:cNvPr>
          <p:cNvSpPr>
            <a:spLocks noChangeArrowheads="1"/>
          </p:cNvSpPr>
          <p:nvPr/>
        </p:nvSpPr>
        <p:spPr bwMode="auto">
          <a:xfrm flipH="1">
            <a:off x="7466013" y="6316663"/>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3719207E-2F53-4043-A69D-EC99288088F5}"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31</a:t>
            </a:fld>
            <a:endParaRPr lang="en-US" altLang="zh-CN" dirty="0">
              <a:solidFill>
                <a:srgbClr val="1F497D"/>
              </a:solidFill>
            </a:endParaRPr>
          </a:p>
        </p:txBody>
      </p:sp>
    </p:spTree>
    <p:extLst>
      <p:ext uri="{BB962C8B-B14F-4D97-AF65-F5344CB8AC3E}">
        <p14:creationId xmlns:p14="http://schemas.microsoft.com/office/powerpoint/2010/main" val="531833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p:nvPr>
        </p:nvSpPr>
        <p:spPr>
          <a:xfrm>
            <a:off x="395536" y="332656"/>
            <a:ext cx="8229600" cy="836712"/>
          </a:xfrm>
        </p:spPr>
        <p:txBody>
          <a:bodyPr/>
          <a:lstStyle/>
          <a:p>
            <a:pPr eaLnBrk="1" hangingPunct="1"/>
            <a:r>
              <a:rPr lang="zh-CN" altLang="en-US" dirty="0" smtClean="0"/>
              <a:t>关于不平等指标的参考文献</a:t>
            </a:r>
          </a:p>
        </p:txBody>
      </p:sp>
      <p:sp>
        <p:nvSpPr>
          <p:cNvPr id="574466" name="Rectangle 3"/>
          <p:cNvSpPr>
            <a:spLocks noGrp="1" noChangeArrowheads="1"/>
          </p:cNvSpPr>
          <p:nvPr>
            <p:ph idx="1"/>
          </p:nvPr>
        </p:nvSpPr>
        <p:spPr>
          <a:xfrm>
            <a:off x="467544" y="1268760"/>
            <a:ext cx="8229600" cy="4896544"/>
          </a:xfrm>
        </p:spPr>
        <p:txBody>
          <a:bodyPr/>
          <a:lstStyle/>
          <a:p>
            <a:r>
              <a:rPr lang="en-US" altLang="zh-CN" sz="2400" dirty="0" smtClean="0"/>
              <a:t>(</a:t>
            </a:r>
            <a:r>
              <a:rPr lang="en-US" altLang="zh-CN" sz="2400" dirty="0"/>
              <a:t>1) Atkinson, A. B., 1985, </a:t>
            </a:r>
            <a:r>
              <a:rPr lang="en-US" altLang="zh-CN" sz="2400" i="1" dirty="0"/>
              <a:t>The Economics of Inequality</a:t>
            </a:r>
            <a:r>
              <a:rPr lang="en-US" altLang="zh-CN" sz="2400" dirty="0"/>
              <a:t>. Clarendon Press, Oxford.</a:t>
            </a:r>
            <a:endParaRPr lang="zh-CN" altLang="zh-CN" sz="2400" dirty="0"/>
          </a:p>
          <a:p>
            <a:r>
              <a:rPr lang="en-US" altLang="zh-CN" sz="2400" dirty="0"/>
              <a:t>(2) Cowell, F., 2011, </a:t>
            </a:r>
            <a:r>
              <a:rPr lang="en-US" altLang="zh-CN" sz="2400" i="1" dirty="0"/>
              <a:t>Measuring Inequality</a:t>
            </a:r>
            <a:r>
              <a:rPr lang="en-US" altLang="zh-CN" sz="2400" dirty="0"/>
              <a:t>. Oxford University Press.</a:t>
            </a:r>
            <a:endParaRPr lang="zh-CN" altLang="zh-CN" sz="2400" dirty="0"/>
          </a:p>
          <a:p>
            <a:r>
              <a:rPr lang="en-US" altLang="zh-CN" sz="2400" dirty="0"/>
              <a:t>(3) </a:t>
            </a:r>
            <a:r>
              <a:rPr lang="en-US" altLang="zh-CN" sz="2400" dirty="0" err="1"/>
              <a:t>Hao</a:t>
            </a:r>
            <a:r>
              <a:rPr lang="en-US" altLang="zh-CN" sz="2400" dirty="0"/>
              <a:t>, L. &amp; D. Q. </a:t>
            </a:r>
            <a:r>
              <a:rPr lang="en-US" altLang="zh-CN" sz="2400" dirty="0" err="1"/>
              <a:t>Naiman</a:t>
            </a:r>
            <a:r>
              <a:rPr lang="en-US" altLang="zh-CN" sz="2400" dirty="0"/>
              <a:t>, 2010, </a:t>
            </a:r>
            <a:r>
              <a:rPr lang="en-US" altLang="zh-CN" sz="2400" i="1" dirty="0"/>
              <a:t>Assessing Inequality</a:t>
            </a:r>
            <a:r>
              <a:rPr lang="en-US" altLang="zh-CN" sz="2400" dirty="0"/>
              <a:t>. Sage Publications.</a:t>
            </a:r>
            <a:endParaRPr lang="zh-CN" altLang="zh-CN" sz="2400" dirty="0"/>
          </a:p>
          <a:p>
            <a:r>
              <a:rPr lang="en-US" altLang="zh-CN" sz="2400" dirty="0"/>
              <a:t>(4) Sen, A. &amp; J. Foster, 1973, </a:t>
            </a:r>
            <a:r>
              <a:rPr lang="en-US" altLang="zh-CN" sz="2400" i="1" dirty="0"/>
              <a:t>On Economic Inequality</a:t>
            </a:r>
            <a:r>
              <a:rPr lang="en-US" altLang="zh-CN" sz="2400" dirty="0"/>
              <a:t>. Oxford University Press, Oxford.</a:t>
            </a:r>
            <a:endParaRPr lang="zh-CN" altLang="en-US" sz="2400" dirty="0" smtClean="0"/>
          </a:p>
        </p:txBody>
      </p:sp>
      <p:sp>
        <p:nvSpPr>
          <p:cNvPr id="574467" name="AutoShape 8">
            <a:hlinkClick r:id="" action="ppaction://noaction" highlightClick="1"/>
          </p:cNvPr>
          <p:cNvSpPr>
            <a:spLocks noChangeArrowheads="1"/>
          </p:cNvSpPr>
          <p:nvPr/>
        </p:nvSpPr>
        <p:spPr bwMode="auto">
          <a:xfrm flipH="1">
            <a:off x="7466013" y="6316663"/>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3719207E-2F53-4043-A69D-EC99288088F5}"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32</a:t>
            </a:fld>
            <a:endParaRPr lang="en-US" altLang="zh-CN" dirty="0">
              <a:solidFill>
                <a:srgbClr val="1F497D"/>
              </a:solidFill>
            </a:endParaRPr>
          </a:p>
        </p:txBody>
      </p:sp>
    </p:spTree>
    <p:extLst>
      <p:ext uri="{BB962C8B-B14F-4D97-AF65-F5344CB8AC3E}">
        <p14:creationId xmlns:p14="http://schemas.microsoft.com/office/powerpoint/2010/main" val="1143375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3" name="标题 1"/>
          <p:cNvSpPr>
            <a:spLocks noGrp="1"/>
          </p:cNvSpPr>
          <p:nvPr>
            <p:ph type="title"/>
          </p:nvPr>
        </p:nvSpPr>
        <p:spPr/>
        <p:txBody>
          <a:bodyPr/>
          <a:lstStyle/>
          <a:p>
            <a:r>
              <a:rPr lang="zh-CN" altLang="en-US" dirty="0" smtClean="0"/>
              <a:t>思考：其他关于公平</a:t>
            </a:r>
            <a:r>
              <a:rPr lang="zh-CN" altLang="en-US" smtClean="0"/>
              <a:t>的观点</a:t>
            </a:r>
            <a:endParaRPr lang="zh-CN" altLang="en-US" dirty="0" smtClean="0"/>
          </a:p>
        </p:txBody>
      </p:sp>
      <p:sp>
        <p:nvSpPr>
          <p:cNvPr id="586754" name="内容占位符 2"/>
          <p:cNvSpPr>
            <a:spLocks noGrp="1"/>
          </p:cNvSpPr>
          <p:nvPr>
            <p:ph idx="1"/>
          </p:nvPr>
        </p:nvSpPr>
        <p:spPr/>
        <p:txBody>
          <a:bodyPr/>
          <a:lstStyle/>
          <a:p>
            <a:r>
              <a:rPr lang="zh-CN" altLang="en-US" dirty="0" smtClean="0"/>
              <a:t>结果公平还是规则公平 ？</a:t>
            </a:r>
            <a:endParaRPr lang="en-US" altLang="zh-CN" dirty="0" smtClean="0"/>
          </a:p>
          <a:p>
            <a:r>
              <a:rPr lang="zh-CN" altLang="en-US" dirty="0" smtClean="0"/>
              <a:t>收入公平、财产公平还是消费公平？</a:t>
            </a:r>
          </a:p>
        </p:txBody>
      </p:sp>
      <p:sp>
        <p:nvSpPr>
          <p:cNvPr id="4" name="AutoShape 8">
            <a:hlinkClick r:id="" action="ppaction://noaction" highlightClick="1"/>
          </p:cNvPr>
          <p:cNvSpPr>
            <a:spLocks noChangeArrowheads="1"/>
          </p:cNvSpPr>
          <p:nvPr/>
        </p:nvSpPr>
        <p:spPr bwMode="auto">
          <a:xfrm flipH="1">
            <a:off x="8579296" y="6316663"/>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CC94CABA-AB99-4D7E-A14C-01E0612B728B}"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5" name="灯片编号占位符 4"/>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33</a:t>
            </a:fld>
            <a:endParaRPr lang="en-US" altLang="zh-CN" dirty="0">
              <a:solidFill>
                <a:srgbClr val="1F497D"/>
              </a:solidFill>
            </a:endParaRPr>
          </a:p>
        </p:txBody>
      </p:sp>
    </p:spTree>
    <p:extLst>
      <p:ext uri="{BB962C8B-B14F-4D97-AF65-F5344CB8AC3E}">
        <p14:creationId xmlns:p14="http://schemas.microsoft.com/office/powerpoint/2010/main" val="4173859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思考：效率和公平的关系</a:t>
            </a:r>
            <a:endParaRPr lang="zh-CN" altLang="en-US" dirty="0"/>
          </a:p>
        </p:txBody>
      </p:sp>
      <p:sp>
        <p:nvSpPr>
          <p:cNvPr id="3" name="内容占位符 2"/>
          <p:cNvSpPr>
            <a:spLocks noGrp="1"/>
          </p:cNvSpPr>
          <p:nvPr>
            <p:ph idx="1"/>
          </p:nvPr>
        </p:nvSpPr>
        <p:spPr>
          <a:xfrm>
            <a:off x="467544" y="1412776"/>
            <a:ext cx="8229600" cy="4680520"/>
          </a:xfrm>
        </p:spPr>
        <p:txBody>
          <a:bodyPr/>
          <a:lstStyle/>
          <a:p>
            <a:pPr eaLnBrk="1" hangingPunct="1"/>
            <a:r>
              <a:rPr lang="zh-CN" altLang="en-US" dirty="0"/>
              <a:t>公平和效率的替代</a:t>
            </a:r>
            <a:r>
              <a:rPr lang="zh-CN" altLang="en-US" dirty="0" smtClean="0"/>
              <a:t>关系？</a:t>
            </a:r>
            <a:r>
              <a:rPr lang="zh-CN" altLang="en-US" dirty="0"/>
              <a:t/>
            </a:r>
            <a:br>
              <a:rPr lang="zh-CN" altLang="en-US" dirty="0"/>
            </a:br>
            <a:r>
              <a:rPr lang="zh-CN" altLang="en-US" dirty="0">
                <a:hlinkClick r:id="" action="ppaction://noaction"/>
              </a:rPr>
              <a:t>机会</a:t>
            </a:r>
            <a:r>
              <a:rPr lang="zh-CN" altLang="en-US" dirty="0" smtClean="0">
                <a:hlinkClick r:id="" action="ppaction://noaction"/>
              </a:rPr>
              <a:t>轨迹</a:t>
            </a:r>
            <a:r>
              <a:rPr lang="en-US" altLang="zh-CN" dirty="0" smtClean="0"/>
              <a:t/>
            </a:r>
            <a:br>
              <a:rPr lang="en-US" altLang="zh-CN" dirty="0" smtClean="0"/>
            </a:br>
            <a:r>
              <a:rPr lang="zh-CN" altLang="en-US" dirty="0" smtClean="0">
                <a:hlinkClick r:id="" action="ppaction://noaction"/>
              </a:rPr>
              <a:t>图表</a:t>
            </a:r>
            <a:r>
              <a:rPr lang="en-US" altLang="zh-CN" dirty="0" smtClean="0"/>
              <a:t/>
            </a:r>
            <a:br>
              <a:rPr lang="en-US" altLang="zh-CN" dirty="0" smtClean="0"/>
            </a:br>
            <a:r>
              <a:rPr lang="zh-CN" altLang="en-US" dirty="0">
                <a:hlinkClick r:id="" action="ppaction://noaction"/>
              </a:rPr>
              <a:t>再分配政策与居民行为调整</a:t>
            </a:r>
            <a:endParaRPr lang="zh-CN" altLang="en-US" dirty="0"/>
          </a:p>
          <a:p>
            <a:pPr eaLnBrk="1" hangingPunct="1"/>
            <a:r>
              <a:rPr lang="zh-CN" altLang="en-US" dirty="0" smtClean="0"/>
              <a:t>效率</a:t>
            </a:r>
            <a:r>
              <a:rPr lang="zh-CN" altLang="en-US" dirty="0"/>
              <a:t>和</a:t>
            </a:r>
            <a:r>
              <a:rPr lang="zh-CN" altLang="en-US" dirty="0" smtClean="0"/>
              <a:t>公平是否可能兼顾？</a:t>
            </a:r>
            <a:endParaRPr lang="en-US" altLang="zh-CN" dirty="0" smtClean="0"/>
          </a:p>
          <a:p>
            <a:pPr lvl="1" eaLnBrk="1" hangingPunct="1"/>
            <a:r>
              <a:rPr lang="zh-CN" altLang="en-US" dirty="0">
                <a:hlinkClick r:id="" action="ppaction://noaction"/>
              </a:rPr>
              <a:t>固定总收入的收入再分配</a:t>
            </a:r>
            <a:endParaRPr lang="zh-CN" altLang="en-US" sz="1400" dirty="0"/>
          </a:p>
          <a:p>
            <a:pPr lvl="1" eaLnBrk="1" hangingPunct="1"/>
            <a:r>
              <a:rPr lang="zh-CN" altLang="en-US" dirty="0" smtClean="0"/>
              <a:t>与</a:t>
            </a:r>
            <a:r>
              <a:rPr lang="zh-CN" altLang="en-US" dirty="0"/>
              <a:t>资本市场不完善相关的对低收入者的</a:t>
            </a:r>
            <a:r>
              <a:rPr lang="zh-CN" altLang="en-US" dirty="0" smtClean="0"/>
              <a:t>补助？</a:t>
            </a:r>
            <a:endParaRPr lang="en-US" altLang="zh-CN" dirty="0" smtClean="0"/>
          </a:p>
          <a:p>
            <a:pPr lvl="1" eaLnBrk="1" hangingPunct="1"/>
            <a:r>
              <a:rPr lang="zh-CN" altLang="en-US" dirty="0" smtClean="0"/>
              <a:t>收入分配差距对居民消费和经济增长的影响？</a:t>
            </a:r>
            <a:endParaRPr lang="en-US" altLang="zh-CN" dirty="0" smtClean="0"/>
          </a:p>
          <a:p>
            <a:pPr lvl="1" eaLnBrk="1" hangingPunct="1"/>
            <a:r>
              <a:rPr lang="zh-CN" altLang="en-US" dirty="0" smtClean="0"/>
              <a:t>追求效率最终是否会促进公平？</a:t>
            </a:r>
            <a:endParaRPr lang="en-US" altLang="zh-CN" dirty="0" smtClean="0">
              <a:hlinkClick r:id="" action="ppaction://noaction"/>
            </a:endParaRPr>
          </a:p>
          <a:p>
            <a:endParaRPr lang="zh-CN" altLang="en-US" dirty="0"/>
          </a:p>
        </p:txBody>
      </p:sp>
      <p:sp>
        <p:nvSpPr>
          <p:cNvPr id="4" name="AutoShape 8">
            <a:hlinkClick r:id="rId2" action="ppaction://hlinksldjump" highlightClick="1"/>
          </p:cNvPr>
          <p:cNvSpPr>
            <a:spLocks noChangeArrowheads="1"/>
          </p:cNvSpPr>
          <p:nvPr/>
        </p:nvSpPr>
        <p:spPr bwMode="auto">
          <a:xfrm flipH="1">
            <a:off x="8579296" y="6316663"/>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5" name="日期占位符 4"/>
          <p:cNvSpPr>
            <a:spLocks noGrp="1"/>
          </p:cNvSpPr>
          <p:nvPr>
            <p:ph type="dt" sz="half" idx="10"/>
          </p:nvPr>
        </p:nvSpPr>
        <p:spPr/>
        <p:txBody>
          <a:bodyPr/>
          <a:lstStyle/>
          <a:p>
            <a:pPr>
              <a:defRPr/>
            </a:pPr>
            <a:fld id="{1DB9AD54-9F8A-432E-BA10-B4A13F0D4F53}" type="datetime11">
              <a:rPr lang="zh-CN" altLang="en-US" smtClean="0">
                <a:solidFill>
                  <a:srgbClr val="1F497D"/>
                </a:solidFill>
              </a:rPr>
              <a:pPr>
                <a:defRPr/>
              </a:pPr>
              <a:t>09:04:04</a:t>
            </a:fld>
            <a:endParaRPr lang="en-US" altLang="zh-CN" dirty="0" smtClean="0">
              <a:solidFill>
                <a:srgbClr val="1F497D"/>
              </a:solidFill>
            </a:endParaRPr>
          </a:p>
        </p:txBody>
      </p:sp>
      <p:sp>
        <p:nvSpPr>
          <p:cNvPr id="6" name="页脚占位符 5"/>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7" name="灯片编号占位符 6"/>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34</a:t>
            </a:fld>
            <a:endParaRPr lang="en-US" altLang="zh-CN" dirty="0">
              <a:solidFill>
                <a:srgbClr val="1F497D"/>
              </a:solidFill>
            </a:endParaRPr>
          </a:p>
        </p:txBody>
      </p:sp>
    </p:spTree>
    <p:extLst>
      <p:ext uri="{BB962C8B-B14F-4D97-AF65-F5344CB8AC3E}">
        <p14:creationId xmlns:p14="http://schemas.microsoft.com/office/powerpoint/2010/main" val="2867752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8" name="Rectangle 2"/>
          <p:cNvSpPr>
            <a:spLocks noGrp="1" noChangeArrowheads="1"/>
          </p:cNvSpPr>
          <p:nvPr>
            <p:ph type="title"/>
          </p:nvPr>
        </p:nvSpPr>
        <p:spPr/>
        <p:txBody>
          <a:bodyPr/>
          <a:lstStyle/>
          <a:p>
            <a:r>
              <a:rPr lang="zh-CN" altLang="en-US" sz="4000" dirty="0" smtClean="0"/>
              <a:t>机会轨迹</a:t>
            </a:r>
          </a:p>
        </p:txBody>
      </p:sp>
      <p:sp>
        <p:nvSpPr>
          <p:cNvPr id="13339" name="AutoShape 8">
            <a:hlinkClick r:id="" action="ppaction://noaction" highlightClick="1"/>
          </p:cNvPr>
          <p:cNvSpPr>
            <a:spLocks noChangeArrowheads="1"/>
          </p:cNvSpPr>
          <p:nvPr/>
        </p:nvSpPr>
        <p:spPr bwMode="auto">
          <a:xfrm flipH="1">
            <a:off x="7353300" y="60198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pic>
        <p:nvPicPr>
          <p:cNvPr id="13337" name="ShockwaveFlash1"/>
          <p:cNvPicPr preferRelativeResize="0">
            <a:picLocks noChangeArrowheads="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989138"/>
            <a:ext cx="8135938" cy="39608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占位符 1"/>
          <p:cNvSpPr>
            <a:spLocks noGrp="1"/>
          </p:cNvSpPr>
          <p:nvPr>
            <p:ph type="dt" sz="half" idx="10"/>
          </p:nvPr>
        </p:nvSpPr>
        <p:spPr/>
        <p:txBody>
          <a:bodyPr/>
          <a:lstStyle/>
          <a:p>
            <a:pPr>
              <a:defRPr/>
            </a:pPr>
            <a:fld id="{CF0B7F7A-F6D1-485A-A658-54B9CF0C5B81}"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35</a:t>
            </a:fld>
            <a:endParaRPr lang="en-US" altLang="zh-CN" dirty="0">
              <a:solidFill>
                <a:srgbClr val="1F497D"/>
              </a:solidFill>
            </a:endParaRPr>
          </a:p>
        </p:txBody>
      </p:sp>
    </p:spTree>
    <p:extLst>
      <p:ext uri="{BB962C8B-B14F-4D97-AF65-F5344CB8AC3E}">
        <p14:creationId xmlns:p14="http://schemas.microsoft.com/office/powerpoint/2010/main" val="3886063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5867400" y="274638"/>
            <a:ext cx="3048000" cy="1554162"/>
          </a:xfrm>
        </p:spPr>
        <p:txBody>
          <a:bodyPr/>
          <a:lstStyle/>
          <a:p>
            <a:r>
              <a:rPr lang="zh-CN" altLang="en-US" sz="4000" dirty="0" smtClean="0"/>
              <a:t>公平和效率的替代</a:t>
            </a:r>
          </a:p>
        </p:txBody>
      </p:sp>
      <p:sp>
        <p:nvSpPr>
          <p:cNvPr id="14342" name="AutoShape 7">
            <a:hlinkClick r:id="" action="ppaction://noaction" highlightClick="1"/>
          </p:cNvPr>
          <p:cNvSpPr>
            <a:spLocks noChangeArrowheads="1"/>
          </p:cNvSpPr>
          <p:nvPr/>
        </p:nvSpPr>
        <p:spPr bwMode="auto">
          <a:xfrm flipH="1">
            <a:off x="7353300" y="60198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E4C32AE7-773C-4A5D-9B57-4CA31E604494}"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36</a:t>
            </a:fld>
            <a:endParaRPr lang="en-US" altLang="zh-CN" dirty="0">
              <a:solidFill>
                <a:srgbClr val="1F497D"/>
              </a:solidFill>
            </a:endParaRPr>
          </a:p>
        </p:txBody>
      </p:sp>
      <p:graphicFrame>
        <p:nvGraphicFramePr>
          <p:cNvPr id="5" name="对象 4"/>
          <p:cNvGraphicFramePr>
            <a:graphicFrameLocks noChangeAspect="1"/>
          </p:cNvGraphicFramePr>
          <p:nvPr/>
        </p:nvGraphicFramePr>
        <p:xfrm>
          <a:off x="152400" y="80963"/>
          <a:ext cx="5610225" cy="3276600"/>
        </p:xfrm>
        <a:graphic>
          <a:graphicData uri="http://schemas.openxmlformats.org/presentationml/2006/ole">
            <mc:AlternateContent xmlns:mc="http://schemas.openxmlformats.org/markup-compatibility/2006">
              <mc:Choice xmlns:v="urn:schemas-microsoft-com:vml" Requires="v">
                <p:oleObj spid="_x0000_s5130" name="位图图像" r:id="rId4" imgW="5609524" imgH="3277057" progId="PBrush">
                  <p:embed/>
                </p:oleObj>
              </mc:Choice>
              <mc:Fallback>
                <p:oleObj name="位图图像" r:id="rId4" imgW="5609524" imgH="3277057"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0963"/>
                        <a:ext cx="56102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对象 5"/>
          <p:cNvGraphicFramePr>
            <a:graphicFrameLocks noChangeAspect="1"/>
          </p:cNvGraphicFramePr>
          <p:nvPr/>
        </p:nvGraphicFramePr>
        <p:xfrm>
          <a:off x="3581400" y="2971800"/>
          <a:ext cx="5562600" cy="3505200"/>
        </p:xfrm>
        <a:graphic>
          <a:graphicData uri="http://schemas.openxmlformats.org/presentationml/2006/ole">
            <mc:AlternateContent xmlns:mc="http://schemas.openxmlformats.org/markup-compatibility/2006">
              <mc:Choice xmlns:v="urn:schemas-microsoft-com:vml" Requires="v">
                <p:oleObj spid="_x0000_s5131" name="位图图像" r:id="rId6" imgW="5323810" imgH="3561905" progId="PBrush">
                  <p:embed/>
                </p:oleObj>
              </mc:Choice>
              <mc:Fallback>
                <p:oleObj name="位图图像" r:id="rId6" imgW="5323810" imgH="3561905"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971800"/>
                        <a:ext cx="5562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1747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152400"/>
            <a:ext cx="8229600" cy="1143000"/>
          </a:xfrm>
        </p:spPr>
        <p:txBody>
          <a:bodyPr>
            <a:normAutofit/>
          </a:bodyPr>
          <a:lstStyle/>
          <a:p>
            <a:pPr>
              <a:defRPr/>
            </a:pPr>
            <a:r>
              <a:rPr lang="zh-CN" altLang="en-US" dirty="0" smtClean="0"/>
              <a:t>再分配政策与行为调整</a:t>
            </a:r>
            <a:endParaRPr lang="zh-CN" altLang="en-US" dirty="0"/>
          </a:p>
        </p:txBody>
      </p:sp>
      <p:sp>
        <p:nvSpPr>
          <p:cNvPr id="563201" name="内容占位符 6"/>
          <p:cNvSpPr>
            <a:spLocks noGrp="1"/>
          </p:cNvSpPr>
          <p:nvPr>
            <p:ph idx="1"/>
          </p:nvPr>
        </p:nvSpPr>
        <p:spPr>
          <a:xfrm>
            <a:off x="457200" y="1219200"/>
            <a:ext cx="8229600" cy="5013325"/>
          </a:xfrm>
        </p:spPr>
        <p:txBody>
          <a:bodyPr/>
          <a:lstStyle/>
          <a:p>
            <a:r>
              <a:rPr lang="zh-CN" altLang="en-US" sz="2800" dirty="0" smtClean="0"/>
              <a:t>累进所得税下高收入者的行为调整</a:t>
            </a:r>
            <a:endParaRPr lang="en-US" altLang="zh-CN" sz="2800" dirty="0" smtClean="0"/>
          </a:p>
          <a:p>
            <a:pPr lvl="1"/>
            <a:r>
              <a:rPr lang="zh-CN" altLang="en-US" dirty="0" smtClean="0"/>
              <a:t>减少工作</a:t>
            </a:r>
            <a:endParaRPr lang="en-US" altLang="zh-CN" dirty="0" smtClean="0"/>
          </a:p>
          <a:p>
            <a:pPr lvl="1"/>
            <a:r>
              <a:rPr lang="zh-CN" altLang="en-US" dirty="0" smtClean="0"/>
              <a:t>移居国外</a:t>
            </a:r>
            <a:r>
              <a:rPr lang="en-US" altLang="zh-CN" dirty="0" smtClean="0"/>
              <a:t/>
            </a:r>
            <a:br>
              <a:rPr lang="en-US" altLang="zh-CN" dirty="0" smtClean="0"/>
            </a:br>
            <a:r>
              <a:rPr lang="en-US" altLang="zh-CN" dirty="0" smtClean="0"/>
              <a:t>（</a:t>
            </a:r>
            <a:r>
              <a:rPr lang="en-US" altLang="zh-CN" dirty="0" err="1" smtClean="0"/>
              <a:t>链接：</a:t>
            </a:r>
            <a:r>
              <a:rPr lang="en-US" altLang="zh-CN" dirty="0" err="1" smtClean="0">
                <a:hlinkClick r:id="" action="ppaction://noaction"/>
              </a:rPr>
              <a:t>美</a:t>
            </a:r>
            <a:r>
              <a:rPr lang="zh-CN" altLang="en-US" dirty="0" smtClean="0">
                <a:hlinkClick r:id="" action="ppaction://noaction"/>
              </a:rPr>
              <a:t>国</a:t>
            </a:r>
            <a:r>
              <a:rPr lang="en-US" altLang="zh-CN" dirty="0" smtClean="0">
                <a:hlinkClick r:id="" action="ppaction://noaction"/>
              </a:rPr>
              <a:t>1944-1945年的高个人所得税边际税率</a:t>
            </a:r>
            <a:r>
              <a:rPr lang="en-US" altLang="zh-CN" dirty="0" smtClean="0"/>
              <a:t>）</a:t>
            </a:r>
          </a:p>
          <a:p>
            <a:r>
              <a:rPr lang="zh-CN" altLang="en-US" sz="2800" dirty="0" smtClean="0"/>
              <a:t>社会救济、补助等福利政策下低收入者的行为调整</a:t>
            </a:r>
            <a:endParaRPr lang="en-US" altLang="zh-CN" sz="2800" dirty="0" smtClean="0"/>
          </a:p>
          <a:p>
            <a:pPr lvl="1"/>
            <a:r>
              <a:rPr lang="zh-CN" altLang="en-US" dirty="0" smtClean="0"/>
              <a:t>减少工作</a:t>
            </a:r>
            <a:endParaRPr lang="en-US" altLang="zh-CN" dirty="0" smtClean="0"/>
          </a:p>
          <a:p>
            <a:r>
              <a:rPr lang="zh-CN" altLang="en-US" sz="2800" dirty="0" smtClean="0"/>
              <a:t>以上调整的后果：</a:t>
            </a:r>
            <a:endParaRPr lang="en-US" altLang="zh-CN" sz="2800" dirty="0" smtClean="0"/>
          </a:p>
          <a:p>
            <a:pPr lvl="1"/>
            <a:r>
              <a:rPr lang="zh-CN" altLang="en-US" dirty="0" smtClean="0"/>
              <a:t>影响社会福利</a:t>
            </a:r>
            <a:r>
              <a:rPr lang="en-US" altLang="zh-CN" dirty="0" smtClean="0"/>
              <a:t>“</a:t>
            </a:r>
            <a:r>
              <a:rPr lang="zh-CN" altLang="en-US" dirty="0" smtClean="0"/>
              <a:t>蛋糕</a:t>
            </a:r>
            <a:r>
              <a:rPr lang="en-US" altLang="zh-CN" dirty="0" smtClean="0"/>
              <a:t>”变</a:t>
            </a:r>
            <a:r>
              <a:rPr lang="zh-CN" altLang="en-US" dirty="0" smtClean="0"/>
              <a:t>大</a:t>
            </a:r>
            <a:endParaRPr lang="en-US" altLang="zh-CN" dirty="0" smtClean="0"/>
          </a:p>
          <a:p>
            <a:pPr lvl="1">
              <a:buFont typeface="Wingdings" pitchFamily="2" charset="2"/>
              <a:buNone/>
            </a:pPr>
            <a:endParaRPr lang="zh-CN" altLang="en-US" dirty="0" smtClean="0"/>
          </a:p>
        </p:txBody>
      </p:sp>
      <p:sp>
        <p:nvSpPr>
          <p:cNvPr id="6" name="AutoShape 8">
            <a:hlinkClick r:id="" action="ppaction://noaction" highlightClick="1"/>
          </p:cNvPr>
          <p:cNvSpPr>
            <a:spLocks noChangeArrowheads="1"/>
          </p:cNvSpPr>
          <p:nvPr/>
        </p:nvSpPr>
        <p:spPr bwMode="auto">
          <a:xfrm flipH="1">
            <a:off x="7787208" y="613596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625CDD45-B454-414A-A38A-3D2A46B749F0}" type="datetime11">
              <a:rPr lang="zh-CN" altLang="en-US" smtClean="0">
                <a:solidFill>
                  <a:srgbClr val="1F497D"/>
                </a:solidFill>
              </a:rPr>
              <a:pPr>
                <a:defRPr/>
              </a:pPr>
              <a:t>09:04:04</a:t>
            </a:fld>
            <a:endParaRPr lang="en-US" altLang="zh-CN" dirty="0" smtClean="0">
              <a:solidFill>
                <a:srgbClr val="1F497D"/>
              </a:solidFill>
            </a:endParaRPr>
          </a:p>
        </p:txBody>
      </p:sp>
      <p:sp>
        <p:nvSpPr>
          <p:cNvPr id="4" name="页脚占位符 3"/>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5" name="灯片编号占位符 4"/>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37</a:t>
            </a:fld>
            <a:endParaRPr lang="en-US" altLang="zh-CN" dirty="0">
              <a:solidFill>
                <a:srgbClr val="1F497D"/>
              </a:solidFill>
            </a:endParaRPr>
          </a:p>
        </p:txBody>
      </p:sp>
    </p:spTree>
    <p:extLst>
      <p:ext uri="{BB962C8B-B14F-4D97-AF65-F5344CB8AC3E}">
        <p14:creationId xmlns:p14="http://schemas.microsoft.com/office/powerpoint/2010/main" val="2888431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标题 1"/>
          <p:cNvSpPr>
            <a:spLocks noGrp="1"/>
          </p:cNvSpPr>
          <p:nvPr>
            <p:ph type="title"/>
          </p:nvPr>
        </p:nvSpPr>
        <p:spPr/>
        <p:txBody>
          <a:bodyPr/>
          <a:lstStyle/>
          <a:p>
            <a:r>
              <a:rPr lang="zh-CN" altLang="en-US" sz="4000" dirty="0" smtClean="0"/>
              <a:t>美国</a:t>
            </a:r>
            <a:r>
              <a:rPr lang="en-US" altLang="zh-CN" sz="4000" dirty="0" smtClean="0"/>
              <a:t>1944-1945联邦个人所得税率</a:t>
            </a:r>
            <a:endParaRPr lang="zh-CN" altLang="en-US" sz="4000" dirty="0" smtClean="0"/>
          </a:p>
        </p:txBody>
      </p:sp>
      <p:pic>
        <p:nvPicPr>
          <p:cNvPr id="564226" name="Picture 2"/>
          <p:cNvPicPr>
            <a:picLocks noChangeAspect="1" noChangeArrowheads="1"/>
          </p:cNvPicPr>
          <p:nvPr/>
        </p:nvPicPr>
        <p:blipFill>
          <a:blip r:embed="rId2"/>
          <a:srcRect/>
          <a:stretch>
            <a:fillRect/>
          </a:stretch>
        </p:blipFill>
        <p:spPr bwMode="auto">
          <a:xfrm>
            <a:off x="115888" y="1628775"/>
            <a:ext cx="8848725" cy="4248150"/>
          </a:xfrm>
          <a:prstGeom prst="rect">
            <a:avLst/>
          </a:prstGeom>
          <a:noFill/>
          <a:ln w="9525">
            <a:noFill/>
            <a:miter lim="800000"/>
            <a:headEnd/>
            <a:tailEnd/>
          </a:ln>
        </p:spPr>
      </p:pic>
      <p:sp>
        <p:nvSpPr>
          <p:cNvPr id="564227" name="矩形标注 3"/>
          <p:cNvSpPr>
            <a:spLocks noChangeArrowheads="1"/>
          </p:cNvSpPr>
          <p:nvPr/>
        </p:nvSpPr>
        <p:spPr bwMode="auto">
          <a:xfrm>
            <a:off x="5795963" y="6165850"/>
            <a:ext cx="1800225" cy="431800"/>
          </a:xfrm>
          <a:prstGeom prst="wedgeRectCallout">
            <a:avLst>
              <a:gd name="adj1" fmla="val 26361"/>
              <a:gd name="adj2" fmla="val -278245"/>
            </a:avLst>
          </a:prstGeom>
          <a:solidFill>
            <a:schemeClr val="accent1">
              <a:lumMod val="60000"/>
              <a:lumOff val="40000"/>
            </a:schemeClr>
          </a:solidFill>
          <a:ln w="9525" algn="ctr">
            <a:solidFill>
              <a:schemeClr val="tx1"/>
            </a:solidFill>
            <a:miter lim="800000"/>
            <a:headEnd/>
            <a:tailEnd/>
          </a:ln>
        </p:spPr>
        <p:txBody>
          <a:bodyPr wrap="none"/>
          <a:lstStyle/>
          <a:p>
            <a:pPr algn="ctr" eaLnBrk="0" fontAlgn="base" hangingPunct="0">
              <a:spcBef>
                <a:spcPct val="0"/>
              </a:spcBef>
              <a:spcAft>
                <a:spcPct val="0"/>
              </a:spcAft>
            </a:pPr>
            <a:r>
              <a:rPr lang="zh-CN" altLang="en-US" dirty="0">
                <a:solidFill>
                  <a:prstClr val="black"/>
                </a:solidFill>
                <a:latin typeface="Arial" charset="0"/>
              </a:rPr>
              <a:t>最高边际税率</a:t>
            </a:r>
          </a:p>
        </p:txBody>
      </p:sp>
      <p:sp>
        <p:nvSpPr>
          <p:cNvPr id="564228" name="AutoShape 7">
            <a:hlinkClick r:id="" action="ppaction://noaction" highlightClick="1"/>
          </p:cNvPr>
          <p:cNvSpPr>
            <a:spLocks noChangeArrowheads="1"/>
          </p:cNvSpPr>
          <p:nvPr/>
        </p:nvSpPr>
        <p:spPr bwMode="auto">
          <a:xfrm flipH="1">
            <a:off x="8027988" y="6021388"/>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E2FCDC85-CE4E-42CB-B445-E1D5D4BF37D1}" type="datetime11">
              <a:rPr lang="zh-CN" altLang="en-US" smtClean="0">
                <a:solidFill>
                  <a:srgbClr val="1F497D"/>
                </a:solidFill>
              </a:rPr>
              <a:pPr>
                <a:defRPr/>
              </a:pPr>
              <a:t>09:04:04</a:t>
            </a:fld>
            <a:endParaRPr lang="en-US" altLang="zh-CN">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62D67006-F601-4AA5-863A-340E45248184}" type="slidenum">
              <a:rPr lang="en-US" altLang="zh-CN" smtClean="0">
                <a:solidFill>
                  <a:srgbClr val="1F497D"/>
                </a:solidFill>
              </a:rPr>
              <a:pPr>
                <a:defRPr/>
              </a:pPr>
              <a:t>38</a:t>
            </a:fld>
            <a:endParaRPr lang="en-US" altLang="zh-CN" dirty="0">
              <a:solidFill>
                <a:srgbClr val="1F497D"/>
              </a:solidFill>
            </a:endParaRPr>
          </a:p>
        </p:txBody>
      </p:sp>
    </p:spTree>
    <p:extLst>
      <p:ext uri="{BB962C8B-B14F-4D97-AF65-F5344CB8AC3E}">
        <p14:creationId xmlns:p14="http://schemas.microsoft.com/office/powerpoint/2010/main" val="2835793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5" name="Rectangle 2"/>
          <p:cNvSpPr>
            <a:spLocks noGrp="1" noChangeArrowheads="1"/>
          </p:cNvSpPr>
          <p:nvPr>
            <p:ph type="title"/>
          </p:nvPr>
        </p:nvSpPr>
        <p:spPr>
          <a:xfrm>
            <a:off x="685800" y="260350"/>
            <a:ext cx="7772400" cy="1554163"/>
          </a:xfrm>
        </p:spPr>
        <p:txBody>
          <a:bodyPr/>
          <a:lstStyle/>
          <a:p>
            <a:r>
              <a:rPr lang="zh-CN" altLang="en-US" sz="3600" dirty="0" smtClean="0"/>
              <a:t>固定总收入的收入再分配</a:t>
            </a:r>
          </a:p>
        </p:txBody>
      </p:sp>
      <p:graphicFrame>
        <p:nvGraphicFramePr>
          <p:cNvPr id="15464" name="Object 104"/>
          <p:cNvGraphicFramePr>
            <a:graphicFrameLocks noGrp="1" noChangeAspect="1"/>
          </p:cNvGraphicFramePr>
          <p:nvPr>
            <p:ph idx="1"/>
            <p:extLst>
              <p:ext uri="{D42A27DB-BD31-4B8C-83A1-F6EECF244321}">
                <p14:modId xmlns:p14="http://schemas.microsoft.com/office/powerpoint/2010/main" val="295956069"/>
              </p:ext>
            </p:extLst>
          </p:nvPr>
        </p:nvGraphicFramePr>
        <p:xfrm>
          <a:off x="1981200" y="1484784"/>
          <a:ext cx="4876800" cy="4519612"/>
        </p:xfrm>
        <a:graphic>
          <a:graphicData uri="http://schemas.openxmlformats.org/presentationml/2006/ole">
            <mc:AlternateContent xmlns:mc="http://schemas.openxmlformats.org/markup-compatibility/2006">
              <mc:Choice xmlns:v="urn:schemas-microsoft-com:vml" Requires="v">
                <p:oleObj spid="_x0000_s6150" name="位图图像" r:id="rId4" imgW="3905795" imgH="3619048" progId="PBrush">
                  <p:embed/>
                </p:oleObj>
              </mc:Choice>
              <mc:Fallback>
                <p:oleObj name="位图图像" r:id="rId4" imgW="3905795" imgH="3619048" progId="PBrush">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484784"/>
                        <a:ext cx="4876800" cy="451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66" name="AutoShape 7">
            <a:hlinkClick r:id="" action="ppaction://noaction" highlightClick="1"/>
          </p:cNvPr>
          <p:cNvSpPr>
            <a:spLocks noChangeArrowheads="1"/>
          </p:cNvSpPr>
          <p:nvPr/>
        </p:nvSpPr>
        <p:spPr bwMode="auto">
          <a:xfrm flipH="1">
            <a:off x="7353300" y="60198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2CB3028F-686D-4EEF-A692-FA55F276F0D8}"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39</a:t>
            </a:fld>
            <a:endParaRPr lang="en-US" altLang="zh-CN" dirty="0">
              <a:solidFill>
                <a:srgbClr val="1F497D"/>
              </a:solidFill>
            </a:endParaRPr>
          </a:p>
        </p:txBody>
      </p:sp>
    </p:spTree>
    <p:extLst>
      <p:ext uri="{BB962C8B-B14F-4D97-AF65-F5344CB8AC3E}">
        <p14:creationId xmlns:p14="http://schemas.microsoft.com/office/powerpoint/2010/main" val="3933207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zh-CN" altLang="en-US" smtClean="0"/>
              <a:t>帕累托最优</a:t>
            </a:r>
          </a:p>
        </p:txBody>
      </p:sp>
      <p:sp>
        <p:nvSpPr>
          <p:cNvPr id="108546" name="Rectangle 3"/>
          <p:cNvSpPr>
            <a:spLocks noGrp="1" noChangeArrowheads="1"/>
          </p:cNvSpPr>
          <p:nvPr>
            <p:ph idx="1"/>
          </p:nvPr>
        </p:nvSpPr>
        <p:spPr/>
        <p:txBody>
          <a:bodyPr/>
          <a:lstStyle/>
          <a:p>
            <a:pPr algn="just" eaLnBrk="1" hangingPunct="1">
              <a:lnSpc>
                <a:spcPct val="80000"/>
              </a:lnSpc>
            </a:pPr>
            <a:r>
              <a:rPr lang="zh-CN" altLang="en-US" sz="2800" smtClean="0"/>
              <a:t>当资源配置已达到了这样一种境地，无论作任何改变都不可能使一部分人受益而没有其他的人受损，或者说一部分人改善处境必须以另一些人处境恶化为代价，这种状态就是</a:t>
            </a:r>
            <a:r>
              <a:rPr lang="zh-CN" altLang="en-US" sz="2800" smtClean="0">
                <a:latin typeface="Courier New" pitchFamily="49" charset="0"/>
              </a:rPr>
              <a:t>“</a:t>
            </a:r>
            <a:r>
              <a:rPr lang="zh-CN" altLang="en-US" sz="2800" smtClean="0"/>
              <a:t>帕累托最优</a:t>
            </a:r>
            <a:r>
              <a:rPr lang="zh-CN" altLang="en-US" sz="2800" smtClean="0">
                <a:latin typeface="Courier New" pitchFamily="49" charset="0"/>
              </a:rPr>
              <a:t>”</a:t>
            </a:r>
            <a:r>
              <a:rPr lang="en-US" altLang="zh-CN" sz="2800" smtClean="0"/>
              <a:t>(Pareto Optimum)</a:t>
            </a:r>
            <a:r>
              <a:rPr lang="zh-CN" altLang="en-US" sz="2800" smtClean="0"/>
              <a:t>状态。</a:t>
            </a:r>
          </a:p>
          <a:p>
            <a:pPr algn="just" eaLnBrk="1" hangingPunct="1">
              <a:lnSpc>
                <a:spcPct val="80000"/>
              </a:lnSpc>
            </a:pPr>
            <a:r>
              <a:rPr lang="zh-CN" altLang="en-US" sz="2800" smtClean="0"/>
              <a:t>帕累托最优状态就是经济学意义上的效率状态。</a:t>
            </a:r>
          </a:p>
          <a:p>
            <a:pPr algn="just" eaLnBrk="1" hangingPunct="1">
              <a:lnSpc>
                <a:spcPct val="80000"/>
              </a:lnSpc>
            </a:pPr>
            <a:r>
              <a:rPr lang="zh-CN" altLang="en-US" sz="2800" smtClean="0"/>
              <a:t>它是以意大利经济学家帕累托</a:t>
            </a:r>
            <a:r>
              <a:rPr lang="en-US" altLang="zh-CN" sz="2800" smtClean="0"/>
              <a:t>(Vilfredo Pareto, 1848</a:t>
            </a:r>
            <a:r>
              <a:rPr lang="en-US" altLang="zh-CN" sz="2800" smtClean="0">
                <a:latin typeface="Courier New" pitchFamily="49" charset="0"/>
              </a:rPr>
              <a:t>—</a:t>
            </a:r>
            <a:r>
              <a:rPr lang="en-US" altLang="zh-CN" sz="2800" smtClean="0"/>
              <a:t>1923)</a:t>
            </a:r>
            <a:r>
              <a:rPr lang="zh-CN" altLang="en-US" sz="2800" smtClean="0"/>
              <a:t>的名字命名的，帕累托在</a:t>
            </a:r>
            <a:r>
              <a:rPr lang="en-US" altLang="zh-CN" sz="2800" smtClean="0"/>
              <a:t>《</a:t>
            </a:r>
            <a:r>
              <a:rPr lang="zh-CN" altLang="en-US" sz="2800" smtClean="0"/>
              <a:t>政治经济学讲义</a:t>
            </a:r>
            <a:r>
              <a:rPr lang="en-US" altLang="zh-CN" sz="2800" smtClean="0"/>
              <a:t>》</a:t>
            </a:r>
            <a:r>
              <a:rPr lang="zh-CN" altLang="en-US" sz="2800" smtClean="0"/>
              <a:t>一书中首先提出了生产资源的最适度配置问题。 </a:t>
            </a:r>
          </a:p>
        </p:txBody>
      </p:sp>
      <p:sp>
        <p:nvSpPr>
          <p:cNvPr id="108547" name="AutoShape 8">
            <a:hlinkClick r:id="rId3" action="ppaction://hlinksldjump" highlightClick="1"/>
          </p:cNvPr>
          <p:cNvSpPr>
            <a:spLocks noChangeArrowheads="1"/>
          </p:cNvSpPr>
          <p:nvPr/>
        </p:nvSpPr>
        <p:spPr bwMode="auto">
          <a:xfrm flipH="1">
            <a:off x="7467600" y="62484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8ADC3739-5B7E-4080-8363-C49F7E22E5D4}"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4</a:t>
            </a:fld>
            <a:endParaRPr lang="en-US" altLang="zh-CN" dirty="0">
              <a:solidFill>
                <a:srgbClr val="1F497D"/>
              </a:solidFill>
            </a:endParaRPr>
          </a:p>
        </p:txBody>
      </p:sp>
    </p:spTree>
    <p:extLst>
      <p:ext uri="{BB962C8B-B14F-4D97-AF65-F5344CB8AC3E}">
        <p14:creationId xmlns:p14="http://schemas.microsoft.com/office/powerpoint/2010/main" val="4190339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zh-CN" altLang="en-US" smtClean="0"/>
              <a:t>帕累托更优</a:t>
            </a:r>
          </a:p>
        </p:txBody>
      </p:sp>
      <p:sp>
        <p:nvSpPr>
          <p:cNvPr id="110594" name="Rectangle 3"/>
          <p:cNvSpPr>
            <a:spLocks noGrp="1" noChangeArrowheads="1"/>
          </p:cNvSpPr>
          <p:nvPr>
            <p:ph idx="1"/>
          </p:nvPr>
        </p:nvSpPr>
        <p:spPr/>
        <p:txBody>
          <a:bodyPr/>
          <a:lstStyle/>
          <a:p>
            <a:pPr algn="just" eaLnBrk="1" hangingPunct="1"/>
            <a:r>
              <a:rPr lang="zh-CN" altLang="en-US" smtClean="0"/>
              <a:t>如果改变资源配置后与改变前相比，同时符合以下两个条件：</a:t>
            </a:r>
            <a:r>
              <a:rPr lang="en-US" altLang="zh-CN" smtClean="0"/>
              <a:t>(1) </a:t>
            </a:r>
            <a:r>
              <a:rPr lang="zh-CN" altLang="en-US" smtClean="0"/>
              <a:t>至少有一个人处境变好；</a:t>
            </a:r>
            <a:r>
              <a:rPr lang="en-US" altLang="zh-CN" smtClean="0"/>
              <a:t>(2) </a:t>
            </a:r>
            <a:r>
              <a:rPr lang="zh-CN" altLang="en-US" smtClean="0"/>
              <a:t>没有一个人处境变坏。那么，我们改变资源配置可达到</a:t>
            </a:r>
            <a:r>
              <a:rPr lang="zh-CN" altLang="en-US" smtClean="0">
                <a:latin typeface="Courier New" pitchFamily="49" charset="0"/>
              </a:rPr>
              <a:t>“</a:t>
            </a:r>
            <a:r>
              <a:rPr lang="zh-CN" altLang="en-US" smtClean="0"/>
              <a:t>帕累托更优</a:t>
            </a:r>
            <a:r>
              <a:rPr lang="zh-CN" altLang="en-US" smtClean="0">
                <a:latin typeface="Courier New" pitchFamily="49" charset="0"/>
              </a:rPr>
              <a:t>”</a:t>
            </a:r>
            <a:r>
              <a:rPr lang="zh-CN" altLang="en-US" smtClean="0"/>
              <a:t>，这种资源配置的改变称为“帕累托改善”。 </a:t>
            </a:r>
          </a:p>
        </p:txBody>
      </p:sp>
      <p:sp>
        <p:nvSpPr>
          <p:cNvPr id="110595" name="AutoShape 10">
            <a:hlinkClick r:id="rId3" action="ppaction://hlinksldjump" highlightClick="1"/>
          </p:cNvPr>
          <p:cNvSpPr>
            <a:spLocks noChangeArrowheads="1"/>
          </p:cNvSpPr>
          <p:nvPr/>
        </p:nvSpPr>
        <p:spPr bwMode="auto">
          <a:xfrm flipH="1">
            <a:off x="7353300" y="60198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63610749-5601-4CC8-BFA6-31406126B139}"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5</a:t>
            </a:fld>
            <a:endParaRPr lang="en-US" altLang="zh-CN" dirty="0">
              <a:solidFill>
                <a:srgbClr val="1F497D"/>
              </a:solidFill>
            </a:endParaRPr>
          </a:p>
        </p:txBody>
      </p:sp>
    </p:spTree>
    <p:extLst>
      <p:ext uri="{BB962C8B-B14F-4D97-AF65-F5344CB8AC3E}">
        <p14:creationId xmlns:p14="http://schemas.microsoft.com/office/powerpoint/2010/main" val="3622350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457200" y="61546"/>
            <a:ext cx="8229600" cy="1143000"/>
          </a:xfrm>
        </p:spPr>
        <p:txBody>
          <a:bodyPr/>
          <a:lstStyle/>
          <a:p>
            <a:r>
              <a:rPr lang="zh-CN" altLang="en-US" dirty="0" smtClean="0"/>
              <a:t>福利边界</a:t>
            </a:r>
          </a:p>
        </p:txBody>
      </p:sp>
      <p:sp>
        <p:nvSpPr>
          <p:cNvPr id="6150" name="AutoShape 8">
            <a:hlinkClick r:id="rId2" action="ppaction://hlinksldjump" highlightClick="1"/>
          </p:cNvPr>
          <p:cNvSpPr>
            <a:spLocks noChangeArrowheads="1"/>
          </p:cNvSpPr>
          <p:nvPr/>
        </p:nvSpPr>
        <p:spPr bwMode="auto">
          <a:xfrm flipH="1">
            <a:off x="7467600" y="6248400"/>
            <a:ext cx="457200" cy="533400"/>
          </a:xfrm>
          <a:prstGeom prst="actionButtonReturn">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260490CA-8328-458E-9E46-32DD208E8E1D}"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6</a:t>
            </a:fld>
            <a:endParaRPr lang="en-US" altLang="zh-CN" dirty="0">
              <a:solidFill>
                <a:srgbClr val="1F497D"/>
              </a:solidFill>
            </a:endParaRPr>
          </a:p>
        </p:txBody>
      </p:sp>
      <p:pic>
        <p:nvPicPr>
          <p:cNvPr id="7" name="Picture 6" descr="帕累托最优福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990600"/>
            <a:ext cx="843280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303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zh-CN" altLang="en-US" smtClean="0"/>
              <a:t>经济效率实现的条件</a:t>
            </a:r>
            <a:r>
              <a:rPr lang="en-US" altLang="zh-CN" smtClean="0"/>
              <a:t>——</a:t>
            </a:r>
            <a:r>
              <a:rPr lang="zh-CN" altLang="en-US" smtClean="0"/>
              <a:t>一般均衡分析</a:t>
            </a:r>
          </a:p>
        </p:txBody>
      </p:sp>
      <p:sp>
        <p:nvSpPr>
          <p:cNvPr id="114690" name="Rectangle 3"/>
          <p:cNvSpPr>
            <a:spLocks noGrp="1" noChangeArrowheads="1"/>
          </p:cNvSpPr>
          <p:nvPr>
            <p:ph idx="1"/>
          </p:nvPr>
        </p:nvSpPr>
        <p:spPr/>
        <p:txBody>
          <a:bodyPr/>
          <a:lstStyle/>
          <a:p>
            <a:pPr eaLnBrk="1" hangingPunct="1"/>
            <a:r>
              <a:rPr lang="zh-CN" altLang="en-US" dirty="0" smtClean="0">
                <a:hlinkClick r:id="rId3" action="ppaction://hlinksldjump"/>
              </a:rPr>
              <a:t>生产的帕累托最优</a:t>
            </a:r>
            <a:endParaRPr lang="zh-CN" altLang="en-US" dirty="0" smtClean="0"/>
          </a:p>
          <a:p>
            <a:pPr eaLnBrk="1" hangingPunct="1"/>
            <a:r>
              <a:rPr lang="zh-CN" altLang="en-US" dirty="0" smtClean="0">
                <a:hlinkClick r:id="rId4" action="ppaction://hlinksldjump"/>
              </a:rPr>
              <a:t>交换的帕累托最优</a:t>
            </a:r>
            <a:endParaRPr lang="zh-CN" altLang="en-US" dirty="0" smtClean="0"/>
          </a:p>
          <a:p>
            <a:pPr eaLnBrk="1" hangingPunct="1"/>
            <a:r>
              <a:rPr lang="zh-CN" altLang="en-US" dirty="0" smtClean="0">
                <a:hlinkClick r:id="rId5" action="ppaction://hlinksldjump"/>
              </a:rPr>
              <a:t>产品组合的帕累托最优</a:t>
            </a:r>
            <a:endParaRPr lang="en-US" altLang="zh-CN" dirty="0" smtClean="0"/>
          </a:p>
          <a:p>
            <a:r>
              <a:rPr lang="zh-CN" altLang="en-US" dirty="0">
                <a:hlinkClick r:id="" action="ppaction://noaction"/>
              </a:rPr>
              <a:t>帕累托最优实现条件的综合</a:t>
            </a:r>
            <a:endParaRPr lang="zh-CN" altLang="en-US" dirty="0" smtClean="0"/>
          </a:p>
        </p:txBody>
      </p:sp>
      <p:sp>
        <p:nvSpPr>
          <p:cNvPr id="114691" name="AutoShape 8">
            <a:hlinkClick r:id="rId6" action="ppaction://hlinksldjump" highlightClick="1"/>
          </p:cNvPr>
          <p:cNvSpPr>
            <a:spLocks noChangeArrowheads="1"/>
          </p:cNvSpPr>
          <p:nvPr/>
        </p:nvSpPr>
        <p:spPr bwMode="auto">
          <a:xfrm flipH="1">
            <a:off x="7353300" y="57150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AB8B2DD4-598D-4311-A531-C2A208637AD6}"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7</a:t>
            </a:fld>
            <a:endParaRPr lang="en-US" altLang="zh-CN" dirty="0">
              <a:solidFill>
                <a:srgbClr val="1F497D"/>
              </a:solidFill>
            </a:endParaRPr>
          </a:p>
        </p:txBody>
      </p:sp>
    </p:spTree>
    <p:extLst>
      <p:ext uri="{BB962C8B-B14F-4D97-AF65-F5344CB8AC3E}">
        <p14:creationId xmlns:p14="http://schemas.microsoft.com/office/powerpoint/2010/main" val="909555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zh-CN" altLang="en-US" smtClean="0"/>
              <a:t>生产的帕累托最优</a:t>
            </a:r>
          </a:p>
        </p:txBody>
      </p:sp>
      <p:sp>
        <p:nvSpPr>
          <p:cNvPr id="116738" name="Rectangle 3"/>
          <p:cNvSpPr>
            <a:spLocks noGrp="1" noChangeArrowheads="1"/>
          </p:cNvSpPr>
          <p:nvPr>
            <p:ph idx="1"/>
          </p:nvPr>
        </p:nvSpPr>
        <p:spPr/>
        <p:txBody>
          <a:bodyPr/>
          <a:lstStyle/>
          <a:p>
            <a:pPr eaLnBrk="1" hangingPunct="1"/>
            <a:r>
              <a:rPr lang="zh-CN" altLang="en-US" dirty="0" smtClean="0"/>
              <a:t>每种产品的产出水平在其他产品的产出水平既定时达到最大。</a:t>
            </a:r>
          </a:p>
          <a:p>
            <a:pPr eaLnBrk="1" hangingPunct="1"/>
            <a:r>
              <a:rPr lang="zh-CN" altLang="en-US" dirty="0" smtClean="0"/>
              <a:t>任何一种产品所使用的任何两种相同生产要素的边际技术替代率都相等：</a:t>
            </a:r>
            <a:br>
              <a:rPr lang="zh-CN" altLang="en-US" dirty="0" smtClean="0"/>
            </a:br>
            <a:r>
              <a:rPr lang="en-US" altLang="zh-CN" dirty="0" smtClean="0"/>
              <a:t>MRTS</a:t>
            </a:r>
            <a:r>
              <a:rPr lang="en-US" altLang="zh-CN" baseline="30000" dirty="0" smtClean="0"/>
              <a:t>X</a:t>
            </a:r>
            <a:r>
              <a:rPr lang="en-US" altLang="zh-CN" baseline="-25000" dirty="0" smtClean="0"/>
              <a:t>LK</a:t>
            </a:r>
            <a:r>
              <a:rPr lang="en-US" altLang="zh-CN" dirty="0" smtClean="0"/>
              <a:t>=</a:t>
            </a:r>
            <a:r>
              <a:rPr lang="en-US" altLang="zh-CN" baseline="-25000" dirty="0" smtClean="0"/>
              <a:t> </a:t>
            </a:r>
            <a:r>
              <a:rPr lang="en-US" altLang="zh-CN" dirty="0" smtClean="0"/>
              <a:t>MRTS</a:t>
            </a:r>
            <a:r>
              <a:rPr lang="en-US" altLang="zh-CN" baseline="30000" dirty="0" smtClean="0"/>
              <a:t>Y</a:t>
            </a:r>
            <a:r>
              <a:rPr lang="en-US" altLang="zh-CN" baseline="-25000" dirty="0" smtClean="0"/>
              <a:t>LK </a:t>
            </a:r>
            <a:r>
              <a:rPr lang="en-US" altLang="zh-CN" dirty="0" smtClean="0"/>
              <a:t>=</a:t>
            </a:r>
            <a:r>
              <a:rPr lang="en-US" altLang="zh-CN" baseline="-25000" dirty="0" smtClean="0"/>
              <a:t> </a:t>
            </a:r>
            <a:r>
              <a:rPr lang="en-US" altLang="zh-CN" dirty="0" smtClean="0"/>
              <a:t>MRTS</a:t>
            </a:r>
            <a:r>
              <a:rPr lang="en-US" altLang="zh-CN" baseline="30000" dirty="0" smtClean="0"/>
              <a:t>Z</a:t>
            </a:r>
            <a:r>
              <a:rPr lang="en-US" altLang="zh-CN" baseline="-25000" dirty="0" smtClean="0"/>
              <a:t>LK </a:t>
            </a:r>
            <a:r>
              <a:rPr lang="en-US" altLang="zh-CN" dirty="0" smtClean="0"/>
              <a:t>=……</a:t>
            </a:r>
          </a:p>
          <a:p>
            <a:pPr eaLnBrk="1" hangingPunct="1"/>
            <a:r>
              <a:rPr lang="zh-CN" altLang="en-US" dirty="0" smtClean="0">
                <a:hlinkClick r:id="" action="ppaction://noaction"/>
              </a:rPr>
              <a:t>图表</a:t>
            </a:r>
            <a:endParaRPr lang="zh-CN" altLang="en-US" dirty="0" smtClean="0"/>
          </a:p>
        </p:txBody>
      </p:sp>
      <p:sp>
        <p:nvSpPr>
          <p:cNvPr id="2" name="日期占位符 1"/>
          <p:cNvSpPr>
            <a:spLocks noGrp="1"/>
          </p:cNvSpPr>
          <p:nvPr>
            <p:ph type="dt" sz="half" idx="10"/>
          </p:nvPr>
        </p:nvSpPr>
        <p:spPr/>
        <p:txBody>
          <a:bodyPr/>
          <a:lstStyle/>
          <a:p>
            <a:pPr>
              <a:defRPr/>
            </a:pPr>
            <a:fld id="{F499CA6F-088C-4241-B588-AF7BEE651D09}"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8</a:t>
            </a:fld>
            <a:endParaRPr lang="en-US" altLang="zh-CN" dirty="0">
              <a:solidFill>
                <a:srgbClr val="1F497D"/>
              </a:solidFill>
            </a:endParaRPr>
          </a:p>
        </p:txBody>
      </p:sp>
    </p:spTree>
    <p:extLst>
      <p:ext uri="{BB962C8B-B14F-4D97-AF65-F5344CB8AC3E}">
        <p14:creationId xmlns:p14="http://schemas.microsoft.com/office/powerpoint/2010/main" val="426592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468313" y="404813"/>
            <a:ext cx="8229600" cy="811212"/>
          </a:xfrm>
        </p:spPr>
        <p:txBody>
          <a:bodyPr/>
          <a:lstStyle/>
          <a:p>
            <a:r>
              <a:rPr lang="zh-CN" altLang="en-US" smtClean="0"/>
              <a:t>生产的帕累托最优图表</a:t>
            </a:r>
          </a:p>
        </p:txBody>
      </p:sp>
      <p:sp>
        <p:nvSpPr>
          <p:cNvPr id="661512" name="Rectangle 8"/>
          <p:cNvSpPr>
            <a:spLocks noChangeArrowheads="1"/>
          </p:cNvSpPr>
          <p:nvPr/>
        </p:nvSpPr>
        <p:spPr bwMode="auto">
          <a:xfrm>
            <a:off x="1692275" y="2125663"/>
            <a:ext cx="5543550" cy="3313112"/>
          </a:xfrm>
          <a:prstGeom prst="rect">
            <a:avLst/>
          </a:prstGeom>
          <a:solidFill>
            <a:srgbClr val="FF00FF">
              <a:alpha val="12157"/>
            </a:srgbClr>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zh-CN" altLang="en-US">
              <a:solidFill>
                <a:prstClr val="black"/>
              </a:solidFill>
              <a:latin typeface="Arial" charset="0"/>
            </a:endParaRPr>
          </a:p>
        </p:txBody>
      </p:sp>
      <p:sp>
        <p:nvSpPr>
          <p:cNvPr id="661513" name="Text Box 9"/>
          <p:cNvSpPr txBox="1">
            <a:spLocks noChangeArrowheads="1"/>
          </p:cNvSpPr>
          <p:nvPr/>
        </p:nvSpPr>
        <p:spPr bwMode="auto">
          <a:xfrm>
            <a:off x="1958975" y="5307013"/>
            <a:ext cx="1841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zh-CN" altLang="en-US">
              <a:solidFill>
                <a:prstClr val="black"/>
              </a:solidFill>
              <a:latin typeface="Arial" charset="0"/>
            </a:endParaRPr>
          </a:p>
        </p:txBody>
      </p:sp>
      <p:sp>
        <p:nvSpPr>
          <p:cNvPr id="661514" name="Text Box 10"/>
          <p:cNvSpPr txBox="1">
            <a:spLocks noChangeArrowheads="1"/>
          </p:cNvSpPr>
          <p:nvPr/>
        </p:nvSpPr>
        <p:spPr bwMode="auto">
          <a:xfrm>
            <a:off x="1258888" y="5367338"/>
            <a:ext cx="4635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O</a:t>
            </a:r>
            <a:r>
              <a:rPr lang="en-US" altLang="zh-CN" sz="1600">
                <a:solidFill>
                  <a:prstClr val="black"/>
                </a:solidFill>
                <a:latin typeface="Arial" charset="0"/>
              </a:rPr>
              <a:t>x</a:t>
            </a:r>
          </a:p>
        </p:txBody>
      </p:sp>
      <p:sp>
        <p:nvSpPr>
          <p:cNvPr id="661515" name="Text Box 11"/>
          <p:cNvSpPr txBox="1">
            <a:spLocks noChangeArrowheads="1"/>
          </p:cNvSpPr>
          <p:nvPr/>
        </p:nvSpPr>
        <p:spPr bwMode="auto">
          <a:xfrm>
            <a:off x="7164388" y="1909763"/>
            <a:ext cx="4635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O</a:t>
            </a:r>
            <a:r>
              <a:rPr lang="en-US" altLang="zh-CN" sz="1600">
                <a:solidFill>
                  <a:prstClr val="black"/>
                </a:solidFill>
                <a:latin typeface="Arial" charset="0"/>
              </a:rPr>
              <a:t>y</a:t>
            </a:r>
          </a:p>
        </p:txBody>
      </p:sp>
      <p:sp>
        <p:nvSpPr>
          <p:cNvPr id="661516" name="Text Box 12"/>
          <p:cNvSpPr txBox="1">
            <a:spLocks noChangeArrowheads="1"/>
          </p:cNvSpPr>
          <p:nvPr/>
        </p:nvSpPr>
        <p:spPr bwMode="auto">
          <a:xfrm>
            <a:off x="3276600" y="5516563"/>
            <a:ext cx="19367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zh-CN" altLang="en-US">
                <a:solidFill>
                  <a:prstClr val="black"/>
                </a:solidFill>
                <a:latin typeface="Arial" charset="0"/>
              </a:rPr>
              <a:t>投入</a:t>
            </a:r>
            <a:r>
              <a:rPr lang="en-US" altLang="zh-CN">
                <a:solidFill>
                  <a:prstClr val="black"/>
                </a:solidFill>
                <a:latin typeface="Arial" charset="0"/>
              </a:rPr>
              <a:t>X</a:t>
            </a:r>
            <a:r>
              <a:rPr lang="zh-CN" altLang="en-US">
                <a:solidFill>
                  <a:prstClr val="black"/>
                </a:solidFill>
                <a:latin typeface="Arial" charset="0"/>
              </a:rPr>
              <a:t>部门的劳动</a:t>
            </a:r>
          </a:p>
        </p:txBody>
      </p:sp>
      <p:sp>
        <p:nvSpPr>
          <p:cNvPr id="661517" name="Text Box 13"/>
          <p:cNvSpPr txBox="1">
            <a:spLocks noChangeArrowheads="1"/>
          </p:cNvSpPr>
          <p:nvPr/>
        </p:nvSpPr>
        <p:spPr bwMode="auto">
          <a:xfrm>
            <a:off x="3419475" y="1700213"/>
            <a:ext cx="19367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zh-CN" altLang="en-US">
                <a:solidFill>
                  <a:prstClr val="black"/>
                </a:solidFill>
                <a:latin typeface="Arial" charset="0"/>
              </a:rPr>
              <a:t>投入</a:t>
            </a:r>
            <a:r>
              <a:rPr lang="en-US" altLang="zh-CN">
                <a:solidFill>
                  <a:prstClr val="black"/>
                </a:solidFill>
                <a:latin typeface="Arial" charset="0"/>
              </a:rPr>
              <a:t>Y</a:t>
            </a:r>
            <a:r>
              <a:rPr lang="zh-CN" altLang="en-US">
                <a:solidFill>
                  <a:prstClr val="black"/>
                </a:solidFill>
                <a:latin typeface="Arial" charset="0"/>
              </a:rPr>
              <a:t>部门的劳动</a:t>
            </a:r>
          </a:p>
        </p:txBody>
      </p:sp>
      <p:sp>
        <p:nvSpPr>
          <p:cNvPr id="661518" name="Line 14"/>
          <p:cNvSpPr>
            <a:spLocks noChangeShapeType="1"/>
          </p:cNvSpPr>
          <p:nvPr/>
        </p:nvSpPr>
        <p:spPr bwMode="auto">
          <a:xfrm>
            <a:off x="1692275" y="5661025"/>
            <a:ext cx="1584325" cy="0"/>
          </a:xfrm>
          <a:prstGeom prst="line">
            <a:avLst/>
          </a:prstGeom>
          <a:noFill/>
          <a:ln w="9525">
            <a:solidFill>
              <a:schemeClr val="tx1"/>
            </a:solidFill>
            <a:miter lim="800000"/>
            <a:headEnd/>
            <a:tailEnd type="triangl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19" name="Line 15"/>
          <p:cNvSpPr>
            <a:spLocks noChangeShapeType="1"/>
          </p:cNvSpPr>
          <p:nvPr/>
        </p:nvSpPr>
        <p:spPr bwMode="auto">
          <a:xfrm flipH="1">
            <a:off x="5435600" y="1844675"/>
            <a:ext cx="1655763" cy="0"/>
          </a:xfrm>
          <a:prstGeom prst="line">
            <a:avLst/>
          </a:prstGeom>
          <a:noFill/>
          <a:ln w="9525">
            <a:solidFill>
              <a:schemeClr val="tx1"/>
            </a:solidFill>
            <a:miter lim="800000"/>
            <a:headEnd/>
            <a:tailEnd type="triangl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20" name="Text Box 16"/>
          <p:cNvSpPr txBox="1">
            <a:spLocks noChangeArrowheads="1"/>
          </p:cNvSpPr>
          <p:nvPr/>
        </p:nvSpPr>
        <p:spPr bwMode="auto">
          <a:xfrm>
            <a:off x="1233488" y="2276475"/>
            <a:ext cx="458787" cy="1844675"/>
          </a:xfrm>
          <a:prstGeom prst="rect">
            <a:avLst/>
          </a:prstGeom>
          <a:noFill/>
          <a:ln w="9525">
            <a:noFill/>
            <a:miter lim="800000"/>
            <a:headEnd/>
            <a:tailEnd/>
          </a:ln>
        </p:spPr>
        <p:txBody>
          <a:bodyPr vert="eaVert">
            <a:spAutoFit/>
          </a:bodyPr>
          <a:lstStyle/>
          <a:p>
            <a:pPr eaLnBrk="0" fontAlgn="base" hangingPunct="0">
              <a:spcBef>
                <a:spcPct val="0"/>
              </a:spcBef>
              <a:spcAft>
                <a:spcPct val="0"/>
              </a:spcAft>
            </a:pPr>
            <a:r>
              <a:rPr lang="zh-CN" altLang="en-US">
                <a:solidFill>
                  <a:prstClr val="black"/>
                </a:solidFill>
                <a:latin typeface="Arial" charset="0"/>
              </a:rPr>
              <a:t>投入</a:t>
            </a:r>
            <a:r>
              <a:rPr lang="en-US" altLang="zh-CN">
                <a:solidFill>
                  <a:prstClr val="black"/>
                </a:solidFill>
                <a:latin typeface="Arial" charset="0"/>
              </a:rPr>
              <a:t>X</a:t>
            </a:r>
            <a:r>
              <a:rPr lang="zh-CN" altLang="en-US">
                <a:solidFill>
                  <a:prstClr val="black"/>
                </a:solidFill>
                <a:latin typeface="Arial" charset="0"/>
              </a:rPr>
              <a:t>部门的资本</a:t>
            </a:r>
          </a:p>
        </p:txBody>
      </p:sp>
      <p:sp>
        <p:nvSpPr>
          <p:cNvPr id="661521" name="Text Box 17"/>
          <p:cNvSpPr txBox="1">
            <a:spLocks noChangeArrowheads="1"/>
          </p:cNvSpPr>
          <p:nvPr/>
        </p:nvSpPr>
        <p:spPr bwMode="auto">
          <a:xfrm>
            <a:off x="7235825" y="3284538"/>
            <a:ext cx="458788" cy="1844675"/>
          </a:xfrm>
          <a:prstGeom prst="rect">
            <a:avLst/>
          </a:prstGeom>
          <a:noFill/>
          <a:ln w="9525">
            <a:noFill/>
            <a:miter lim="800000"/>
            <a:headEnd/>
            <a:tailEnd/>
          </a:ln>
        </p:spPr>
        <p:txBody>
          <a:bodyPr vert="eaVert" wrap="none">
            <a:spAutoFit/>
          </a:bodyPr>
          <a:lstStyle/>
          <a:p>
            <a:pPr eaLnBrk="0" fontAlgn="base" hangingPunct="0">
              <a:spcBef>
                <a:spcPct val="0"/>
              </a:spcBef>
              <a:spcAft>
                <a:spcPct val="0"/>
              </a:spcAft>
            </a:pPr>
            <a:r>
              <a:rPr lang="zh-CN" altLang="en-US">
                <a:solidFill>
                  <a:prstClr val="black"/>
                </a:solidFill>
                <a:latin typeface="Arial" charset="0"/>
              </a:rPr>
              <a:t>投入</a:t>
            </a:r>
            <a:r>
              <a:rPr lang="en-US" altLang="zh-CN">
                <a:solidFill>
                  <a:prstClr val="black"/>
                </a:solidFill>
                <a:latin typeface="Arial" charset="0"/>
              </a:rPr>
              <a:t>Y</a:t>
            </a:r>
            <a:r>
              <a:rPr lang="zh-CN" altLang="en-US">
                <a:solidFill>
                  <a:prstClr val="black"/>
                </a:solidFill>
                <a:latin typeface="Arial" charset="0"/>
              </a:rPr>
              <a:t>部门的资本</a:t>
            </a:r>
          </a:p>
        </p:txBody>
      </p:sp>
      <p:sp>
        <p:nvSpPr>
          <p:cNvPr id="661522" name="Line 18"/>
          <p:cNvSpPr>
            <a:spLocks noChangeShapeType="1"/>
          </p:cNvSpPr>
          <p:nvPr/>
        </p:nvSpPr>
        <p:spPr bwMode="auto">
          <a:xfrm flipV="1">
            <a:off x="1476375" y="4149725"/>
            <a:ext cx="0" cy="1008063"/>
          </a:xfrm>
          <a:prstGeom prst="line">
            <a:avLst/>
          </a:prstGeom>
          <a:noFill/>
          <a:ln w="9525">
            <a:solidFill>
              <a:schemeClr val="tx1"/>
            </a:solidFill>
            <a:miter lim="800000"/>
            <a:headEnd/>
            <a:tailEnd type="triangl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23" name="Line 19"/>
          <p:cNvSpPr>
            <a:spLocks noChangeShapeType="1"/>
          </p:cNvSpPr>
          <p:nvPr/>
        </p:nvSpPr>
        <p:spPr bwMode="auto">
          <a:xfrm>
            <a:off x="7451725" y="2349500"/>
            <a:ext cx="0" cy="792163"/>
          </a:xfrm>
          <a:prstGeom prst="line">
            <a:avLst/>
          </a:prstGeom>
          <a:noFill/>
          <a:ln w="9525">
            <a:solidFill>
              <a:schemeClr val="tx1"/>
            </a:solidFill>
            <a:miter lim="800000"/>
            <a:headEnd/>
            <a:tailEnd type="triangl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24" name="Line 20"/>
          <p:cNvSpPr>
            <a:spLocks noChangeShapeType="1"/>
          </p:cNvSpPr>
          <p:nvPr/>
        </p:nvSpPr>
        <p:spPr bwMode="auto">
          <a:xfrm flipV="1">
            <a:off x="1690688" y="1412875"/>
            <a:ext cx="0" cy="43180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25" name="Line 21"/>
          <p:cNvSpPr>
            <a:spLocks noChangeShapeType="1"/>
          </p:cNvSpPr>
          <p:nvPr/>
        </p:nvSpPr>
        <p:spPr bwMode="auto">
          <a:xfrm flipV="1">
            <a:off x="7235825" y="1412875"/>
            <a:ext cx="0" cy="43180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26" name="Line 22"/>
          <p:cNvSpPr>
            <a:spLocks noChangeShapeType="1"/>
          </p:cNvSpPr>
          <p:nvPr/>
        </p:nvSpPr>
        <p:spPr bwMode="auto">
          <a:xfrm>
            <a:off x="1690688" y="1557338"/>
            <a:ext cx="5545137" cy="0"/>
          </a:xfrm>
          <a:prstGeom prst="line">
            <a:avLst/>
          </a:prstGeom>
          <a:noFill/>
          <a:ln w="9525">
            <a:solidFill>
              <a:schemeClr val="tx1"/>
            </a:solidFill>
            <a:miter lim="800000"/>
            <a:headEnd type="arrow" w="med" len="med"/>
            <a:tailEnd type="arrow"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27" name="Line 23"/>
          <p:cNvSpPr>
            <a:spLocks noChangeShapeType="1"/>
          </p:cNvSpPr>
          <p:nvPr/>
        </p:nvSpPr>
        <p:spPr bwMode="auto">
          <a:xfrm flipH="1">
            <a:off x="971550" y="2133600"/>
            <a:ext cx="287338" cy="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28" name="Line 24"/>
          <p:cNvSpPr>
            <a:spLocks noChangeShapeType="1"/>
          </p:cNvSpPr>
          <p:nvPr/>
        </p:nvSpPr>
        <p:spPr bwMode="auto">
          <a:xfrm flipH="1">
            <a:off x="971550" y="5445125"/>
            <a:ext cx="287338" cy="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29" name="Line 25"/>
          <p:cNvSpPr>
            <a:spLocks noChangeShapeType="1"/>
          </p:cNvSpPr>
          <p:nvPr/>
        </p:nvSpPr>
        <p:spPr bwMode="auto">
          <a:xfrm>
            <a:off x="1116013" y="2133600"/>
            <a:ext cx="0" cy="3311525"/>
          </a:xfrm>
          <a:prstGeom prst="line">
            <a:avLst/>
          </a:prstGeom>
          <a:noFill/>
          <a:ln w="9525">
            <a:solidFill>
              <a:schemeClr val="tx1"/>
            </a:solidFill>
            <a:miter lim="800000"/>
            <a:headEnd type="arrow" w="med" len="med"/>
            <a:tailEnd type="arrow"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30" name="Text Box 26"/>
          <p:cNvSpPr txBox="1">
            <a:spLocks noChangeArrowheads="1"/>
          </p:cNvSpPr>
          <p:nvPr/>
        </p:nvSpPr>
        <p:spPr bwMode="auto">
          <a:xfrm>
            <a:off x="3400425" y="1216025"/>
            <a:ext cx="1225550"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zh-CN" altLang="en-US">
                <a:solidFill>
                  <a:prstClr val="black"/>
                </a:solidFill>
                <a:latin typeface="Arial" charset="0"/>
              </a:rPr>
              <a:t>劳动总量</a:t>
            </a:r>
            <a:r>
              <a:rPr lang="en-US" altLang="zh-CN">
                <a:solidFill>
                  <a:prstClr val="black"/>
                </a:solidFill>
                <a:latin typeface="Arial" charset="0"/>
              </a:rPr>
              <a:t>L</a:t>
            </a:r>
          </a:p>
        </p:txBody>
      </p:sp>
      <p:sp>
        <p:nvSpPr>
          <p:cNvPr id="661531" name="Text Box 27"/>
          <p:cNvSpPr txBox="1">
            <a:spLocks noChangeArrowheads="1"/>
          </p:cNvSpPr>
          <p:nvPr/>
        </p:nvSpPr>
        <p:spPr bwMode="auto">
          <a:xfrm>
            <a:off x="769938" y="3022600"/>
            <a:ext cx="458787" cy="1006475"/>
          </a:xfrm>
          <a:prstGeom prst="rect">
            <a:avLst/>
          </a:prstGeom>
          <a:noFill/>
          <a:ln w="9525">
            <a:noFill/>
            <a:miter lim="800000"/>
            <a:headEnd/>
            <a:tailEnd/>
          </a:ln>
        </p:spPr>
        <p:txBody>
          <a:bodyPr vert="eaVert" wrap="none">
            <a:spAutoFit/>
          </a:bodyPr>
          <a:lstStyle/>
          <a:p>
            <a:pPr eaLnBrk="0" fontAlgn="base" hangingPunct="0">
              <a:spcBef>
                <a:spcPct val="0"/>
              </a:spcBef>
              <a:spcAft>
                <a:spcPct val="0"/>
              </a:spcAft>
            </a:pPr>
            <a:r>
              <a:rPr lang="zh-CN" altLang="en-US">
                <a:solidFill>
                  <a:prstClr val="black"/>
                </a:solidFill>
                <a:latin typeface="Arial" charset="0"/>
              </a:rPr>
              <a:t>资本总量</a:t>
            </a:r>
          </a:p>
        </p:txBody>
      </p:sp>
      <p:sp>
        <p:nvSpPr>
          <p:cNvPr id="661532" name="Text Box 28"/>
          <p:cNvSpPr txBox="1">
            <a:spLocks noChangeArrowheads="1"/>
          </p:cNvSpPr>
          <p:nvPr/>
        </p:nvSpPr>
        <p:spPr bwMode="auto">
          <a:xfrm>
            <a:off x="808038" y="4024313"/>
            <a:ext cx="3365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K</a:t>
            </a:r>
          </a:p>
        </p:txBody>
      </p:sp>
      <p:sp>
        <p:nvSpPr>
          <p:cNvPr id="661533" name="Line 29"/>
          <p:cNvSpPr>
            <a:spLocks noChangeShapeType="1"/>
          </p:cNvSpPr>
          <p:nvPr/>
        </p:nvSpPr>
        <p:spPr bwMode="auto">
          <a:xfrm>
            <a:off x="900113" y="4076700"/>
            <a:ext cx="142875" cy="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34" name="Line 30"/>
          <p:cNvSpPr>
            <a:spLocks noChangeShapeType="1"/>
          </p:cNvSpPr>
          <p:nvPr/>
        </p:nvSpPr>
        <p:spPr bwMode="auto">
          <a:xfrm>
            <a:off x="4427538" y="1268413"/>
            <a:ext cx="144462" cy="0"/>
          </a:xfrm>
          <a:prstGeom prst="line">
            <a:avLst/>
          </a:prstGeom>
          <a:noFill/>
          <a:ln w="9525">
            <a:solidFill>
              <a:schemeClr val="tx1"/>
            </a:solidFill>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35" name="Oval 31"/>
          <p:cNvSpPr>
            <a:spLocks noChangeArrowheads="1"/>
          </p:cNvSpPr>
          <p:nvPr/>
        </p:nvSpPr>
        <p:spPr bwMode="auto">
          <a:xfrm>
            <a:off x="2843213" y="2925763"/>
            <a:ext cx="144462" cy="142875"/>
          </a:xfrm>
          <a:prstGeom prst="ellipse">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zh-CN" altLang="en-US">
              <a:solidFill>
                <a:prstClr val="black"/>
              </a:solidFill>
              <a:latin typeface="Arial" charset="0"/>
            </a:endParaRPr>
          </a:p>
        </p:txBody>
      </p:sp>
      <p:sp>
        <p:nvSpPr>
          <p:cNvPr id="661536" name="Text Box 32"/>
          <p:cNvSpPr txBox="1">
            <a:spLocks noChangeArrowheads="1"/>
          </p:cNvSpPr>
          <p:nvPr/>
        </p:nvSpPr>
        <p:spPr bwMode="auto">
          <a:xfrm>
            <a:off x="2916238" y="2636838"/>
            <a:ext cx="3365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A</a:t>
            </a:r>
          </a:p>
        </p:txBody>
      </p:sp>
      <p:sp>
        <p:nvSpPr>
          <p:cNvPr id="661537" name="Line 33"/>
          <p:cNvSpPr>
            <a:spLocks noChangeShapeType="1"/>
          </p:cNvSpPr>
          <p:nvPr/>
        </p:nvSpPr>
        <p:spPr bwMode="auto">
          <a:xfrm>
            <a:off x="1692275" y="2997200"/>
            <a:ext cx="5543550" cy="0"/>
          </a:xfrm>
          <a:prstGeom prst="line">
            <a:avLst/>
          </a:prstGeom>
          <a:noFill/>
          <a:ln w="9525">
            <a:solidFill>
              <a:schemeClr val="tx1"/>
            </a:solidFill>
            <a:prstDash val="dash"/>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38" name="Line 34"/>
          <p:cNvSpPr>
            <a:spLocks noChangeShapeType="1"/>
          </p:cNvSpPr>
          <p:nvPr/>
        </p:nvSpPr>
        <p:spPr bwMode="auto">
          <a:xfrm>
            <a:off x="2916238" y="2133600"/>
            <a:ext cx="0" cy="3311525"/>
          </a:xfrm>
          <a:prstGeom prst="line">
            <a:avLst/>
          </a:prstGeom>
          <a:noFill/>
          <a:ln w="9525">
            <a:solidFill>
              <a:schemeClr val="tx1"/>
            </a:solidFill>
            <a:prstDash val="dash"/>
            <a:miter lim="800000"/>
            <a:headEn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39" name="Freeform 35"/>
          <p:cNvSpPr>
            <a:spLocks/>
          </p:cNvSpPr>
          <p:nvPr/>
        </p:nvSpPr>
        <p:spPr bwMode="auto">
          <a:xfrm>
            <a:off x="2555875" y="2276475"/>
            <a:ext cx="2665413" cy="2232025"/>
          </a:xfrm>
          <a:custGeom>
            <a:avLst/>
            <a:gdLst>
              <a:gd name="T0" fmla="*/ 0 w 1678"/>
              <a:gd name="T1" fmla="*/ 0 h 1141"/>
              <a:gd name="T2" fmla="*/ 2147483647 w 1678"/>
              <a:gd name="T3" fmla="*/ 2147483647 h 1141"/>
              <a:gd name="T4" fmla="*/ 2147483647 w 1678"/>
              <a:gd name="T5" fmla="*/ 2147483647 h 1141"/>
              <a:gd name="T6" fmla="*/ 0 60000 65536"/>
              <a:gd name="T7" fmla="*/ 0 60000 65536"/>
              <a:gd name="T8" fmla="*/ 0 60000 65536"/>
              <a:gd name="T9" fmla="*/ 0 w 1678"/>
              <a:gd name="T10" fmla="*/ 0 h 1141"/>
              <a:gd name="T11" fmla="*/ 1678 w 1678"/>
              <a:gd name="T12" fmla="*/ 1141 h 1141"/>
            </a:gdLst>
            <a:ahLst/>
            <a:cxnLst>
              <a:cxn ang="T6">
                <a:pos x="T0" y="T1"/>
              </a:cxn>
              <a:cxn ang="T7">
                <a:pos x="T2" y="T3"/>
              </a:cxn>
              <a:cxn ang="T8">
                <a:pos x="T4" y="T5"/>
              </a:cxn>
            </a:cxnLst>
            <a:rect l="T9" t="T10" r="T11" b="T12"/>
            <a:pathLst>
              <a:path w="1678" h="1141">
                <a:moveTo>
                  <a:pt x="0" y="0"/>
                </a:moveTo>
                <a:cubicBezTo>
                  <a:pt x="245" y="381"/>
                  <a:pt x="491" y="763"/>
                  <a:pt x="771" y="952"/>
                </a:cubicBezTo>
                <a:cubicBezTo>
                  <a:pt x="1051" y="1141"/>
                  <a:pt x="1364" y="1137"/>
                  <a:pt x="1678" y="1134"/>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40" name="Freeform 36"/>
          <p:cNvSpPr>
            <a:spLocks/>
          </p:cNvSpPr>
          <p:nvPr/>
        </p:nvSpPr>
        <p:spPr bwMode="auto">
          <a:xfrm>
            <a:off x="2268538" y="2563813"/>
            <a:ext cx="2159000" cy="2305050"/>
          </a:xfrm>
          <a:custGeom>
            <a:avLst/>
            <a:gdLst>
              <a:gd name="T0" fmla="*/ 0 w 1588"/>
              <a:gd name="T1" fmla="*/ 0 h 1950"/>
              <a:gd name="T2" fmla="*/ 2147483647 w 1588"/>
              <a:gd name="T3" fmla="*/ 2147483647 h 1950"/>
              <a:gd name="T4" fmla="*/ 2147483647 w 1588"/>
              <a:gd name="T5" fmla="*/ 2147483647 h 1950"/>
              <a:gd name="T6" fmla="*/ 0 60000 65536"/>
              <a:gd name="T7" fmla="*/ 0 60000 65536"/>
              <a:gd name="T8" fmla="*/ 0 60000 65536"/>
              <a:gd name="T9" fmla="*/ 0 w 1588"/>
              <a:gd name="T10" fmla="*/ 0 h 1950"/>
              <a:gd name="T11" fmla="*/ 1588 w 1588"/>
              <a:gd name="T12" fmla="*/ 1950 h 1950"/>
            </a:gdLst>
            <a:ahLst/>
            <a:cxnLst>
              <a:cxn ang="T6">
                <a:pos x="T0" y="T1"/>
              </a:cxn>
              <a:cxn ang="T7">
                <a:pos x="T2" y="T3"/>
              </a:cxn>
              <a:cxn ang="T8">
                <a:pos x="T4" y="T5"/>
              </a:cxn>
            </a:cxnLst>
            <a:rect l="T9" t="T10" r="T11" b="T12"/>
            <a:pathLst>
              <a:path w="1588" h="1950">
                <a:moveTo>
                  <a:pt x="0" y="0"/>
                </a:moveTo>
                <a:cubicBezTo>
                  <a:pt x="412" y="313"/>
                  <a:pt x="824" y="627"/>
                  <a:pt x="1089" y="952"/>
                </a:cubicBezTo>
                <a:cubicBezTo>
                  <a:pt x="1354" y="1277"/>
                  <a:pt x="1471" y="1613"/>
                  <a:pt x="1588" y="1950"/>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41" name="Freeform 37"/>
          <p:cNvSpPr>
            <a:spLocks/>
          </p:cNvSpPr>
          <p:nvPr/>
        </p:nvSpPr>
        <p:spPr bwMode="auto">
          <a:xfrm>
            <a:off x="1979613" y="2708275"/>
            <a:ext cx="2159000" cy="2305050"/>
          </a:xfrm>
          <a:custGeom>
            <a:avLst/>
            <a:gdLst>
              <a:gd name="T0" fmla="*/ 0 w 1588"/>
              <a:gd name="T1" fmla="*/ 0 h 1950"/>
              <a:gd name="T2" fmla="*/ 2147483647 w 1588"/>
              <a:gd name="T3" fmla="*/ 2147483647 h 1950"/>
              <a:gd name="T4" fmla="*/ 2147483647 w 1588"/>
              <a:gd name="T5" fmla="*/ 2147483647 h 1950"/>
              <a:gd name="T6" fmla="*/ 0 60000 65536"/>
              <a:gd name="T7" fmla="*/ 0 60000 65536"/>
              <a:gd name="T8" fmla="*/ 0 60000 65536"/>
              <a:gd name="T9" fmla="*/ 0 w 1588"/>
              <a:gd name="T10" fmla="*/ 0 h 1950"/>
              <a:gd name="T11" fmla="*/ 1588 w 1588"/>
              <a:gd name="T12" fmla="*/ 1950 h 1950"/>
            </a:gdLst>
            <a:ahLst/>
            <a:cxnLst>
              <a:cxn ang="T6">
                <a:pos x="T0" y="T1"/>
              </a:cxn>
              <a:cxn ang="T7">
                <a:pos x="T2" y="T3"/>
              </a:cxn>
              <a:cxn ang="T8">
                <a:pos x="T4" y="T5"/>
              </a:cxn>
            </a:cxnLst>
            <a:rect l="T9" t="T10" r="T11" b="T12"/>
            <a:pathLst>
              <a:path w="1588" h="1950">
                <a:moveTo>
                  <a:pt x="0" y="0"/>
                </a:moveTo>
                <a:cubicBezTo>
                  <a:pt x="412" y="313"/>
                  <a:pt x="824" y="627"/>
                  <a:pt x="1089" y="952"/>
                </a:cubicBezTo>
                <a:cubicBezTo>
                  <a:pt x="1354" y="1277"/>
                  <a:pt x="1471" y="1613"/>
                  <a:pt x="1588" y="1950"/>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42" name="Text Box 38"/>
          <p:cNvSpPr txBox="1">
            <a:spLocks noChangeArrowheads="1"/>
          </p:cNvSpPr>
          <p:nvPr/>
        </p:nvSpPr>
        <p:spPr bwMode="auto">
          <a:xfrm>
            <a:off x="2967038" y="5032375"/>
            <a:ext cx="509587"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Lx</a:t>
            </a:r>
            <a:r>
              <a:rPr lang="en-US" altLang="zh-CN" baseline="30000">
                <a:solidFill>
                  <a:prstClr val="black"/>
                </a:solidFill>
                <a:latin typeface="Arial" charset="0"/>
              </a:rPr>
              <a:t>1</a:t>
            </a:r>
          </a:p>
        </p:txBody>
      </p:sp>
      <p:sp>
        <p:nvSpPr>
          <p:cNvPr id="661543" name="Text Box 39"/>
          <p:cNvSpPr txBox="1">
            <a:spLocks noChangeArrowheads="1"/>
          </p:cNvSpPr>
          <p:nvPr/>
        </p:nvSpPr>
        <p:spPr bwMode="auto">
          <a:xfrm>
            <a:off x="1692275" y="2997200"/>
            <a:ext cx="534988"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Ky</a:t>
            </a:r>
            <a:r>
              <a:rPr lang="en-US" altLang="zh-CN" baseline="30000">
                <a:solidFill>
                  <a:prstClr val="black"/>
                </a:solidFill>
                <a:latin typeface="Arial" charset="0"/>
              </a:rPr>
              <a:t>1</a:t>
            </a:r>
          </a:p>
        </p:txBody>
      </p:sp>
      <p:sp>
        <p:nvSpPr>
          <p:cNvPr id="661544" name="Text Box 40"/>
          <p:cNvSpPr txBox="1">
            <a:spLocks noChangeArrowheads="1"/>
          </p:cNvSpPr>
          <p:nvPr/>
        </p:nvSpPr>
        <p:spPr bwMode="auto">
          <a:xfrm>
            <a:off x="4643438" y="4149725"/>
            <a:ext cx="560387"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Qx</a:t>
            </a:r>
            <a:r>
              <a:rPr lang="en-US" altLang="zh-CN" baseline="30000">
                <a:solidFill>
                  <a:prstClr val="black"/>
                </a:solidFill>
                <a:latin typeface="Arial" charset="0"/>
              </a:rPr>
              <a:t>1</a:t>
            </a:r>
            <a:endParaRPr lang="en-US" altLang="zh-CN">
              <a:solidFill>
                <a:prstClr val="black"/>
              </a:solidFill>
              <a:latin typeface="Arial" charset="0"/>
            </a:endParaRPr>
          </a:p>
        </p:txBody>
      </p:sp>
      <p:sp>
        <p:nvSpPr>
          <p:cNvPr id="661545" name="Text Box 41"/>
          <p:cNvSpPr txBox="1">
            <a:spLocks noChangeArrowheads="1"/>
          </p:cNvSpPr>
          <p:nvPr/>
        </p:nvSpPr>
        <p:spPr bwMode="auto">
          <a:xfrm>
            <a:off x="4356100" y="4652963"/>
            <a:ext cx="560388"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Qy</a:t>
            </a:r>
            <a:r>
              <a:rPr lang="en-US" altLang="zh-CN" baseline="30000">
                <a:solidFill>
                  <a:prstClr val="black"/>
                </a:solidFill>
                <a:latin typeface="Arial" charset="0"/>
              </a:rPr>
              <a:t>1</a:t>
            </a:r>
            <a:endParaRPr lang="en-US" altLang="zh-CN">
              <a:solidFill>
                <a:prstClr val="black"/>
              </a:solidFill>
              <a:latin typeface="Arial" charset="0"/>
            </a:endParaRPr>
          </a:p>
        </p:txBody>
      </p:sp>
      <p:sp>
        <p:nvSpPr>
          <p:cNvPr id="661546" name="Text Box 42"/>
          <p:cNvSpPr txBox="1">
            <a:spLocks noChangeArrowheads="1"/>
          </p:cNvSpPr>
          <p:nvPr/>
        </p:nvSpPr>
        <p:spPr bwMode="auto">
          <a:xfrm>
            <a:off x="3851275" y="4941888"/>
            <a:ext cx="560388"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Qy</a:t>
            </a:r>
            <a:r>
              <a:rPr lang="en-US" altLang="zh-CN" baseline="30000">
                <a:solidFill>
                  <a:prstClr val="black"/>
                </a:solidFill>
                <a:latin typeface="Arial" charset="0"/>
              </a:rPr>
              <a:t>2</a:t>
            </a:r>
            <a:endParaRPr lang="en-US" altLang="zh-CN">
              <a:solidFill>
                <a:prstClr val="black"/>
              </a:solidFill>
              <a:latin typeface="Arial" charset="0"/>
            </a:endParaRPr>
          </a:p>
        </p:txBody>
      </p:sp>
      <p:sp>
        <p:nvSpPr>
          <p:cNvPr id="661547" name="Freeform 43"/>
          <p:cNvSpPr>
            <a:spLocks/>
          </p:cNvSpPr>
          <p:nvPr/>
        </p:nvSpPr>
        <p:spPr bwMode="auto">
          <a:xfrm>
            <a:off x="4572000" y="2349500"/>
            <a:ext cx="1944688" cy="1295400"/>
          </a:xfrm>
          <a:custGeom>
            <a:avLst/>
            <a:gdLst>
              <a:gd name="T0" fmla="*/ 0 w 1678"/>
              <a:gd name="T1" fmla="*/ 0 h 1141"/>
              <a:gd name="T2" fmla="*/ 2147483647 w 1678"/>
              <a:gd name="T3" fmla="*/ 2147483647 h 1141"/>
              <a:gd name="T4" fmla="*/ 2147483647 w 1678"/>
              <a:gd name="T5" fmla="*/ 2147483647 h 1141"/>
              <a:gd name="T6" fmla="*/ 0 60000 65536"/>
              <a:gd name="T7" fmla="*/ 0 60000 65536"/>
              <a:gd name="T8" fmla="*/ 0 60000 65536"/>
              <a:gd name="T9" fmla="*/ 0 w 1678"/>
              <a:gd name="T10" fmla="*/ 0 h 1141"/>
              <a:gd name="T11" fmla="*/ 1678 w 1678"/>
              <a:gd name="T12" fmla="*/ 1141 h 1141"/>
            </a:gdLst>
            <a:ahLst/>
            <a:cxnLst>
              <a:cxn ang="T6">
                <a:pos x="T0" y="T1"/>
              </a:cxn>
              <a:cxn ang="T7">
                <a:pos x="T2" y="T3"/>
              </a:cxn>
              <a:cxn ang="T8">
                <a:pos x="T4" y="T5"/>
              </a:cxn>
            </a:cxnLst>
            <a:rect l="T9" t="T10" r="T11" b="T12"/>
            <a:pathLst>
              <a:path w="1678" h="1141">
                <a:moveTo>
                  <a:pt x="0" y="0"/>
                </a:moveTo>
                <a:cubicBezTo>
                  <a:pt x="245" y="381"/>
                  <a:pt x="491" y="763"/>
                  <a:pt x="771" y="952"/>
                </a:cubicBezTo>
                <a:cubicBezTo>
                  <a:pt x="1051" y="1141"/>
                  <a:pt x="1364" y="1137"/>
                  <a:pt x="1678" y="1134"/>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48" name="Text Box 44"/>
          <p:cNvSpPr txBox="1">
            <a:spLocks noChangeArrowheads="1"/>
          </p:cNvSpPr>
          <p:nvPr/>
        </p:nvSpPr>
        <p:spPr bwMode="auto">
          <a:xfrm>
            <a:off x="6300788" y="3644900"/>
            <a:ext cx="560387"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Qx</a:t>
            </a:r>
            <a:r>
              <a:rPr lang="en-US" altLang="zh-CN" baseline="30000">
                <a:solidFill>
                  <a:prstClr val="black"/>
                </a:solidFill>
                <a:latin typeface="Arial" charset="0"/>
              </a:rPr>
              <a:t>2</a:t>
            </a:r>
            <a:endParaRPr lang="en-US" altLang="zh-CN">
              <a:solidFill>
                <a:prstClr val="black"/>
              </a:solidFill>
              <a:latin typeface="Arial" charset="0"/>
            </a:endParaRPr>
          </a:p>
        </p:txBody>
      </p:sp>
      <p:sp>
        <p:nvSpPr>
          <p:cNvPr id="661549" name="Freeform 45"/>
          <p:cNvSpPr>
            <a:spLocks/>
          </p:cNvSpPr>
          <p:nvPr/>
        </p:nvSpPr>
        <p:spPr bwMode="auto">
          <a:xfrm>
            <a:off x="4284663" y="2636838"/>
            <a:ext cx="1655762" cy="1584325"/>
          </a:xfrm>
          <a:custGeom>
            <a:avLst/>
            <a:gdLst>
              <a:gd name="T0" fmla="*/ 0 w 1588"/>
              <a:gd name="T1" fmla="*/ 0 h 1950"/>
              <a:gd name="T2" fmla="*/ 2147483647 w 1588"/>
              <a:gd name="T3" fmla="*/ 2147483647 h 1950"/>
              <a:gd name="T4" fmla="*/ 2147483647 w 1588"/>
              <a:gd name="T5" fmla="*/ 2147483647 h 1950"/>
              <a:gd name="T6" fmla="*/ 0 60000 65536"/>
              <a:gd name="T7" fmla="*/ 0 60000 65536"/>
              <a:gd name="T8" fmla="*/ 0 60000 65536"/>
              <a:gd name="T9" fmla="*/ 0 w 1588"/>
              <a:gd name="T10" fmla="*/ 0 h 1950"/>
              <a:gd name="T11" fmla="*/ 1588 w 1588"/>
              <a:gd name="T12" fmla="*/ 1950 h 1950"/>
            </a:gdLst>
            <a:ahLst/>
            <a:cxnLst>
              <a:cxn ang="T6">
                <a:pos x="T0" y="T1"/>
              </a:cxn>
              <a:cxn ang="T7">
                <a:pos x="T2" y="T3"/>
              </a:cxn>
              <a:cxn ang="T8">
                <a:pos x="T4" y="T5"/>
              </a:cxn>
            </a:cxnLst>
            <a:rect l="T9" t="T10" r="T11" b="T12"/>
            <a:pathLst>
              <a:path w="1588" h="1950">
                <a:moveTo>
                  <a:pt x="0" y="0"/>
                </a:moveTo>
                <a:cubicBezTo>
                  <a:pt x="412" y="313"/>
                  <a:pt x="824" y="627"/>
                  <a:pt x="1089" y="952"/>
                </a:cubicBezTo>
                <a:cubicBezTo>
                  <a:pt x="1354" y="1277"/>
                  <a:pt x="1471" y="1613"/>
                  <a:pt x="1588" y="1950"/>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50" name="Text Box 46"/>
          <p:cNvSpPr txBox="1">
            <a:spLocks noChangeArrowheads="1"/>
          </p:cNvSpPr>
          <p:nvPr/>
        </p:nvSpPr>
        <p:spPr bwMode="auto">
          <a:xfrm>
            <a:off x="5795963" y="4149725"/>
            <a:ext cx="560387"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Qy</a:t>
            </a:r>
            <a:r>
              <a:rPr lang="en-US" altLang="zh-CN" baseline="30000">
                <a:solidFill>
                  <a:prstClr val="black"/>
                </a:solidFill>
                <a:latin typeface="Arial" charset="0"/>
              </a:rPr>
              <a:t>3</a:t>
            </a:r>
            <a:endParaRPr lang="en-US" altLang="zh-CN">
              <a:solidFill>
                <a:prstClr val="black"/>
              </a:solidFill>
              <a:latin typeface="Arial" charset="0"/>
            </a:endParaRPr>
          </a:p>
        </p:txBody>
      </p:sp>
      <p:sp>
        <p:nvSpPr>
          <p:cNvPr id="661551" name="Text Box 47"/>
          <p:cNvSpPr txBox="1">
            <a:spLocks noChangeArrowheads="1"/>
          </p:cNvSpPr>
          <p:nvPr/>
        </p:nvSpPr>
        <p:spPr bwMode="auto">
          <a:xfrm>
            <a:off x="3132138" y="3709988"/>
            <a:ext cx="407987" cy="366712"/>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ltLang="zh-CN">
                <a:solidFill>
                  <a:prstClr val="black"/>
                </a:solidFill>
                <a:latin typeface="Arial" charset="0"/>
              </a:rPr>
              <a:t>B</a:t>
            </a:r>
          </a:p>
        </p:txBody>
      </p:sp>
      <p:sp>
        <p:nvSpPr>
          <p:cNvPr id="661552" name="Text Box 48"/>
          <p:cNvSpPr txBox="1">
            <a:spLocks noChangeArrowheads="1"/>
          </p:cNvSpPr>
          <p:nvPr/>
        </p:nvSpPr>
        <p:spPr bwMode="auto">
          <a:xfrm>
            <a:off x="5148263" y="2990850"/>
            <a:ext cx="349250"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a:solidFill>
                  <a:prstClr val="black"/>
                </a:solidFill>
                <a:latin typeface="Arial" charset="0"/>
              </a:rPr>
              <a:t>C</a:t>
            </a:r>
          </a:p>
        </p:txBody>
      </p:sp>
      <p:sp>
        <p:nvSpPr>
          <p:cNvPr id="661553" name="Oval 49"/>
          <p:cNvSpPr>
            <a:spLocks noChangeArrowheads="1"/>
          </p:cNvSpPr>
          <p:nvPr/>
        </p:nvSpPr>
        <p:spPr bwMode="auto">
          <a:xfrm>
            <a:off x="3492500" y="3860800"/>
            <a:ext cx="71438" cy="73025"/>
          </a:xfrm>
          <a:prstGeom prst="ellipse">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zh-CN" altLang="en-US">
              <a:solidFill>
                <a:prstClr val="black"/>
              </a:solidFill>
              <a:latin typeface="Arial" charset="0"/>
            </a:endParaRPr>
          </a:p>
        </p:txBody>
      </p:sp>
      <p:sp>
        <p:nvSpPr>
          <p:cNvPr id="661554" name="Oval 50"/>
          <p:cNvSpPr>
            <a:spLocks noChangeArrowheads="1"/>
          </p:cNvSpPr>
          <p:nvPr/>
        </p:nvSpPr>
        <p:spPr bwMode="auto">
          <a:xfrm>
            <a:off x="5292725" y="3284538"/>
            <a:ext cx="71438" cy="73025"/>
          </a:xfrm>
          <a:prstGeom prst="ellipse">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zh-CN" altLang="en-US">
              <a:solidFill>
                <a:prstClr val="black"/>
              </a:solidFill>
              <a:latin typeface="Arial" charset="0"/>
            </a:endParaRPr>
          </a:p>
        </p:txBody>
      </p:sp>
      <p:sp>
        <p:nvSpPr>
          <p:cNvPr id="661555" name="Freeform 51"/>
          <p:cNvSpPr>
            <a:spLocks/>
          </p:cNvSpPr>
          <p:nvPr/>
        </p:nvSpPr>
        <p:spPr bwMode="auto">
          <a:xfrm>
            <a:off x="1692275" y="2133600"/>
            <a:ext cx="5543550" cy="3311525"/>
          </a:xfrm>
          <a:custGeom>
            <a:avLst/>
            <a:gdLst>
              <a:gd name="T0" fmla="*/ 0 w 3492"/>
              <a:gd name="T1" fmla="*/ 2147483647 h 2086"/>
              <a:gd name="T2" fmla="*/ 2147483647 w 3492"/>
              <a:gd name="T3" fmla="*/ 2147483647 h 2086"/>
              <a:gd name="T4" fmla="*/ 2147483647 w 3492"/>
              <a:gd name="T5" fmla="*/ 2147483647 h 2086"/>
              <a:gd name="T6" fmla="*/ 2147483647 w 3492"/>
              <a:gd name="T7" fmla="*/ 2147483647 h 2086"/>
              <a:gd name="T8" fmla="*/ 2147483647 w 3492"/>
              <a:gd name="T9" fmla="*/ 2147483647 h 2086"/>
              <a:gd name="T10" fmla="*/ 2147483647 w 3492"/>
              <a:gd name="T11" fmla="*/ 0 h 2086"/>
              <a:gd name="T12" fmla="*/ 0 60000 65536"/>
              <a:gd name="T13" fmla="*/ 0 60000 65536"/>
              <a:gd name="T14" fmla="*/ 0 60000 65536"/>
              <a:gd name="T15" fmla="*/ 0 60000 65536"/>
              <a:gd name="T16" fmla="*/ 0 60000 65536"/>
              <a:gd name="T17" fmla="*/ 0 60000 65536"/>
              <a:gd name="T18" fmla="*/ 0 w 3492"/>
              <a:gd name="T19" fmla="*/ 0 h 2086"/>
              <a:gd name="T20" fmla="*/ 3492 w 3492"/>
              <a:gd name="T21" fmla="*/ 2086 h 2086"/>
            </a:gdLst>
            <a:ahLst/>
            <a:cxnLst>
              <a:cxn ang="T12">
                <a:pos x="T0" y="T1"/>
              </a:cxn>
              <a:cxn ang="T13">
                <a:pos x="T2" y="T3"/>
              </a:cxn>
              <a:cxn ang="T14">
                <a:pos x="T4" y="T5"/>
              </a:cxn>
              <a:cxn ang="T15">
                <a:pos x="T6" y="T7"/>
              </a:cxn>
              <a:cxn ang="T16">
                <a:pos x="T8" y="T9"/>
              </a:cxn>
              <a:cxn ang="T17">
                <a:pos x="T10" y="T11"/>
              </a:cxn>
            </a:cxnLst>
            <a:rect l="T18" t="T19" r="T20" b="T21"/>
            <a:pathLst>
              <a:path w="3492" h="2086">
                <a:moveTo>
                  <a:pt x="0" y="2086"/>
                </a:moveTo>
                <a:cubicBezTo>
                  <a:pt x="51" y="2016"/>
                  <a:pt x="158" y="1809"/>
                  <a:pt x="309" y="1666"/>
                </a:cubicBezTo>
                <a:cubicBezTo>
                  <a:pt x="460" y="1523"/>
                  <a:pt x="594" y="1378"/>
                  <a:pt x="904" y="1229"/>
                </a:cubicBezTo>
                <a:cubicBezTo>
                  <a:pt x="1214" y="1080"/>
                  <a:pt x="1820" y="899"/>
                  <a:pt x="2167" y="774"/>
                </a:cubicBezTo>
                <a:cubicBezTo>
                  <a:pt x="2514" y="649"/>
                  <a:pt x="2764" y="606"/>
                  <a:pt x="2985" y="477"/>
                </a:cubicBezTo>
                <a:cubicBezTo>
                  <a:pt x="3206" y="348"/>
                  <a:pt x="3387" y="99"/>
                  <a:pt x="3492" y="0"/>
                </a:cubicBezTo>
              </a:path>
            </a:pathLst>
          </a:custGeom>
          <a:noFill/>
          <a:ln w="28575" cap="flat" cmpd="sng">
            <a:solidFill>
              <a:schemeClr val="tx1"/>
            </a:solidFill>
            <a:prstDash val="solid"/>
            <a:miter lim="800000"/>
            <a:headEnd type="none" w="med" len="med"/>
            <a:tailEnd type="none" w="med" len="me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661556" name="Oval 52"/>
          <p:cNvSpPr>
            <a:spLocks noChangeArrowheads="1"/>
          </p:cNvSpPr>
          <p:nvPr/>
        </p:nvSpPr>
        <p:spPr bwMode="auto">
          <a:xfrm>
            <a:off x="8135938" y="1844675"/>
            <a:ext cx="1008062" cy="1798638"/>
          </a:xfrm>
          <a:prstGeom prst="ellipse">
            <a:avLst/>
          </a:prstGeom>
          <a:noFill/>
          <a:ln w="9525">
            <a:noFill/>
            <a:miter lim="800000"/>
            <a:headEnd/>
            <a:tailEnd/>
          </a:ln>
        </p:spPr>
        <p:txBody>
          <a:bodyPr wrap="none" anchor="ctr"/>
          <a:lstStyle/>
          <a:p>
            <a:pPr algn="ctr" eaLnBrk="0" fontAlgn="base" hangingPunct="0">
              <a:spcBef>
                <a:spcPct val="0"/>
              </a:spcBef>
              <a:spcAft>
                <a:spcPct val="0"/>
              </a:spcAft>
            </a:pPr>
            <a:r>
              <a:rPr lang="zh-CN" altLang="en-US">
                <a:solidFill>
                  <a:prstClr val="black"/>
                </a:solidFill>
                <a:latin typeface="Arial" charset="0"/>
              </a:rPr>
              <a:t>生</a:t>
            </a:r>
          </a:p>
          <a:p>
            <a:pPr algn="ctr" eaLnBrk="0" fontAlgn="base" hangingPunct="0">
              <a:spcBef>
                <a:spcPct val="0"/>
              </a:spcBef>
              <a:spcAft>
                <a:spcPct val="0"/>
              </a:spcAft>
            </a:pPr>
            <a:r>
              <a:rPr lang="zh-CN" altLang="en-US">
                <a:solidFill>
                  <a:prstClr val="black"/>
                </a:solidFill>
                <a:latin typeface="Arial" charset="0"/>
              </a:rPr>
              <a:t>产</a:t>
            </a:r>
          </a:p>
          <a:p>
            <a:pPr algn="ctr" eaLnBrk="0" fontAlgn="base" hangingPunct="0">
              <a:spcBef>
                <a:spcPct val="0"/>
              </a:spcBef>
              <a:spcAft>
                <a:spcPct val="0"/>
              </a:spcAft>
            </a:pPr>
            <a:r>
              <a:rPr lang="zh-CN" altLang="en-US">
                <a:solidFill>
                  <a:prstClr val="black"/>
                </a:solidFill>
                <a:latin typeface="Arial" charset="0"/>
              </a:rPr>
              <a:t>的</a:t>
            </a:r>
          </a:p>
          <a:p>
            <a:pPr algn="ctr" eaLnBrk="0" fontAlgn="base" hangingPunct="0">
              <a:spcBef>
                <a:spcPct val="0"/>
              </a:spcBef>
              <a:spcAft>
                <a:spcPct val="0"/>
              </a:spcAft>
            </a:pPr>
            <a:r>
              <a:rPr lang="zh-CN" altLang="en-US">
                <a:solidFill>
                  <a:prstClr val="black"/>
                </a:solidFill>
                <a:latin typeface="Arial" charset="0"/>
              </a:rPr>
              <a:t>契</a:t>
            </a:r>
          </a:p>
          <a:p>
            <a:pPr algn="ctr" eaLnBrk="0" fontAlgn="base" hangingPunct="0">
              <a:spcBef>
                <a:spcPct val="0"/>
              </a:spcBef>
              <a:spcAft>
                <a:spcPct val="0"/>
              </a:spcAft>
            </a:pPr>
            <a:r>
              <a:rPr lang="zh-CN" altLang="en-US">
                <a:solidFill>
                  <a:prstClr val="black"/>
                </a:solidFill>
                <a:latin typeface="Arial" charset="0"/>
              </a:rPr>
              <a:t>约</a:t>
            </a:r>
          </a:p>
          <a:p>
            <a:pPr algn="ctr" eaLnBrk="0" fontAlgn="base" hangingPunct="0">
              <a:spcBef>
                <a:spcPct val="0"/>
              </a:spcBef>
              <a:spcAft>
                <a:spcPct val="0"/>
              </a:spcAft>
            </a:pPr>
            <a:r>
              <a:rPr lang="zh-CN" altLang="en-US">
                <a:solidFill>
                  <a:prstClr val="black"/>
                </a:solidFill>
                <a:latin typeface="Arial" charset="0"/>
              </a:rPr>
              <a:t>曲</a:t>
            </a:r>
          </a:p>
          <a:p>
            <a:pPr algn="ctr" eaLnBrk="0" fontAlgn="base" hangingPunct="0">
              <a:spcBef>
                <a:spcPct val="0"/>
              </a:spcBef>
              <a:spcAft>
                <a:spcPct val="0"/>
              </a:spcAft>
            </a:pPr>
            <a:r>
              <a:rPr lang="zh-CN" altLang="en-US">
                <a:solidFill>
                  <a:prstClr val="black"/>
                </a:solidFill>
                <a:latin typeface="Arial" charset="0"/>
              </a:rPr>
              <a:t>线</a:t>
            </a:r>
          </a:p>
        </p:txBody>
      </p:sp>
      <p:sp>
        <p:nvSpPr>
          <p:cNvPr id="661557" name="Line 53"/>
          <p:cNvSpPr>
            <a:spLocks noChangeShapeType="1"/>
          </p:cNvSpPr>
          <p:nvPr/>
        </p:nvSpPr>
        <p:spPr bwMode="auto">
          <a:xfrm>
            <a:off x="6732588" y="2781300"/>
            <a:ext cx="1655762" cy="0"/>
          </a:xfrm>
          <a:prstGeom prst="line">
            <a:avLst/>
          </a:prstGeom>
          <a:noFill/>
          <a:ln w="9525">
            <a:solidFill>
              <a:schemeClr val="tx1"/>
            </a:solidFill>
            <a:prstDash val="dash"/>
            <a:miter lim="800000"/>
            <a:headEnd type="arrow" w="med" len="med"/>
            <a:tailEnd/>
          </a:ln>
        </p:spPr>
        <p:txBody>
          <a:bodyPr wrap="none"/>
          <a:lstStyle/>
          <a:p>
            <a:pPr fontAlgn="base">
              <a:spcBef>
                <a:spcPct val="0"/>
              </a:spcBef>
              <a:spcAft>
                <a:spcPct val="0"/>
              </a:spcAft>
            </a:pPr>
            <a:endParaRPr lang="zh-CN" altLang="en-US">
              <a:solidFill>
                <a:prstClr val="black"/>
              </a:solidFill>
              <a:latin typeface="Arial" charset="0"/>
            </a:endParaRPr>
          </a:p>
        </p:txBody>
      </p:sp>
      <p:sp>
        <p:nvSpPr>
          <p:cNvPr id="49" name="AutoShape 8">
            <a:hlinkClick r:id="rId2" action="ppaction://hlinksldjump" highlightClick="1"/>
          </p:cNvPr>
          <p:cNvSpPr>
            <a:spLocks noChangeArrowheads="1"/>
          </p:cNvSpPr>
          <p:nvPr/>
        </p:nvSpPr>
        <p:spPr bwMode="auto">
          <a:xfrm flipH="1">
            <a:off x="7353300" y="6019800"/>
            <a:ext cx="457200" cy="533400"/>
          </a:xfrm>
          <a:prstGeom prst="actionButtonReturn">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a:solidFill>
                <a:prstClr val="black"/>
              </a:solidFill>
              <a:latin typeface="Arial" charset="0"/>
            </a:endParaRPr>
          </a:p>
        </p:txBody>
      </p:sp>
      <p:sp>
        <p:nvSpPr>
          <p:cNvPr id="2" name="日期占位符 1"/>
          <p:cNvSpPr>
            <a:spLocks noGrp="1"/>
          </p:cNvSpPr>
          <p:nvPr>
            <p:ph type="dt" sz="half" idx="10"/>
          </p:nvPr>
        </p:nvSpPr>
        <p:spPr/>
        <p:txBody>
          <a:bodyPr/>
          <a:lstStyle/>
          <a:p>
            <a:pPr>
              <a:defRPr/>
            </a:pPr>
            <a:fld id="{F1D61F4B-F6BC-4654-986C-411C5B8980CB}" type="datetime11">
              <a:rPr lang="zh-CN" altLang="en-US" smtClean="0">
                <a:solidFill>
                  <a:srgbClr val="1F497D"/>
                </a:solidFill>
              </a:rPr>
              <a:pPr>
                <a:defRPr/>
              </a:pPr>
              <a:t>09:04:04</a:t>
            </a:fld>
            <a:endParaRPr lang="en-US" altLang="zh-CN" dirty="0" smtClean="0">
              <a:solidFill>
                <a:srgbClr val="1F497D"/>
              </a:solidFill>
            </a:endParaRPr>
          </a:p>
        </p:txBody>
      </p:sp>
      <p:sp>
        <p:nvSpPr>
          <p:cNvPr id="3" name="页脚占位符 2"/>
          <p:cNvSpPr>
            <a:spLocks noGrp="1"/>
          </p:cNvSpPr>
          <p:nvPr>
            <p:ph type="ftr" sz="quarter" idx="11"/>
          </p:nvPr>
        </p:nvSpPr>
        <p:spPr/>
        <p:txBody>
          <a:bodyPr/>
          <a:lstStyle/>
          <a:p>
            <a:pPr>
              <a:defRPr/>
            </a:pPr>
            <a:r>
              <a:rPr lang="zh-CN" altLang="en-US" smtClean="0">
                <a:solidFill>
                  <a:srgbClr val="1F497D"/>
                </a:solidFill>
              </a:rPr>
              <a:t>复旦大学公共经济学系 杜莉</a:t>
            </a:r>
            <a:endParaRPr lang="en-US" altLang="zh-CN">
              <a:solidFill>
                <a:srgbClr val="1F497D"/>
              </a:solidFill>
            </a:endParaRPr>
          </a:p>
        </p:txBody>
      </p:sp>
      <p:sp>
        <p:nvSpPr>
          <p:cNvPr id="4" name="灯片编号占位符 3"/>
          <p:cNvSpPr>
            <a:spLocks noGrp="1"/>
          </p:cNvSpPr>
          <p:nvPr>
            <p:ph type="sldNum" sz="quarter" idx="12"/>
          </p:nvPr>
        </p:nvSpPr>
        <p:spPr/>
        <p:txBody>
          <a:bodyPr/>
          <a:lstStyle/>
          <a:p>
            <a:pPr>
              <a:defRPr/>
            </a:pPr>
            <a:fld id="{14EE2314-9E62-4A01-A314-FD31B0BB8673}" type="slidenum">
              <a:rPr lang="en-US" altLang="zh-CN" smtClean="0">
                <a:solidFill>
                  <a:srgbClr val="1F497D"/>
                </a:solidFill>
              </a:rPr>
              <a:pPr>
                <a:defRPr/>
              </a:pPr>
              <a:t>9</a:t>
            </a:fld>
            <a:endParaRPr lang="en-US" altLang="zh-CN" dirty="0">
              <a:solidFill>
                <a:srgbClr val="1F497D"/>
              </a:solidFill>
            </a:endParaRPr>
          </a:p>
        </p:txBody>
      </p:sp>
    </p:spTree>
    <p:extLst>
      <p:ext uri="{BB962C8B-B14F-4D97-AF65-F5344CB8AC3E}">
        <p14:creationId xmlns:p14="http://schemas.microsoft.com/office/powerpoint/2010/main" val="31600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61512"/>
                                        </p:tgtEl>
                                        <p:attrNameLst>
                                          <p:attrName>style.visibility</p:attrName>
                                        </p:attrNameLst>
                                      </p:cBhvr>
                                      <p:to>
                                        <p:strVal val="visible"/>
                                      </p:to>
                                    </p:set>
                                    <p:animEffect transition="in" filter="slide(fromBottom)">
                                      <p:cBhvr>
                                        <p:cTn id="7" dur="500"/>
                                        <p:tgtEl>
                                          <p:spTgt spid="661512"/>
                                        </p:tgtEl>
                                      </p:cBhvr>
                                    </p:animEffect>
                                  </p:childTnLst>
                                </p:cTn>
                              </p:par>
                              <p:par>
                                <p:cTn id="8" presetID="12" presetClass="entr" presetSubtype="4" fill="hold" grpId="0" nodeType="withEffect" nodePh="1">
                                  <p:stCondLst>
                                    <p:cond delay="0"/>
                                  </p:stCondLst>
                                  <p:endCondLst>
                                    <p:cond evt="begin" delay="0">
                                      <p:tn val="8"/>
                                    </p:cond>
                                  </p:endCondLst>
                                  <p:childTnLst>
                                    <p:set>
                                      <p:cBhvr>
                                        <p:cTn id="9" dur="1" fill="hold">
                                          <p:stCondLst>
                                            <p:cond delay="0"/>
                                          </p:stCondLst>
                                        </p:cTn>
                                        <p:tgtEl>
                                          <p:spTgt spid="661513"/>
                                        </p:tgtEl>
                                        <p:attrNameLst>
                                          <p:attrName>style.visibility</p:attrName>
                                        </p:attrNameLst>
                                      </p:cBhvr>
                                      <p:to>
                                        <p:strVal val="visible"/>
                                      </p:to>
                                    </p:set>
                                    <p:animEffect transition="in" filter="slide(fromBottom)">
                                      <p:cBhvr>
                                        <p:cTn id="10" dur="500"/>
                                        <p:tgtEl>
                                          <p:spTgt spid="66151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61514"/>
                                        </p:tgtEl>
                                        <p:attrNameLst>
                                          <p:attrName>style.visibility</p:attrName>
                                        </p:attrNameLst>
                                      </p:cBhvr>
                                      <p:to>
                                        <p:strVal val="visible"/>
                                      </p:to>
                                    </p:set>
                                    <p:animEffect transition="in" filter="checkerboard(across)">
                                      <p:cBhvr>
                                        <p:cTn id="13" dur="500"/>
                                        <p:tgtEl>
                                          <p:spTgt spid="66151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661515"/>
                                        </p:tgtEl>
                                        <p:attrNameLst>
                                          <p:attrName>style.visibility</p:attrName>
                                        </p:attrNameLst>
                                      </p:cBhvr>
                                      <p:to>
                                        <p:strVal val="visible"/>
                                      </p:to>
                                    </p:set>
                                    <p:animEffect transition="in" filter="slide(fromBottom)">
                                      <p:cBhvr>
                                        <p:cTn id="16" dur="500"/>
                                        <p:tgtEl>
                                          <p:spTgt spid="66151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61516"/>
                                        </p:tgtEl>
                                        <p:attrNameLst>
                                          <p:attrName>style.visibility</p:attrName>
                                        </p:attrNameLst>
                                      </p:cBhvr>
                                      <p:to>
                                        <p:strVal val="visible"/>
                                      </p:to>
                                    </p:set>
                                    <p:animEffect transition="in" filter="slide(fromBottom)">
                                      <p:cBhvr>
                                        <p:cTn id="19" dur="500"/>
                                        <p:tgtEl>
                                          <p:spTgt spid="661516"/>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61517"/>
                                        </p:tgtEl>
                                        <p:attrNameLst>
                                          <p:attrName>style.visibility</p:attrName>
                                        </p:attrNameLst>
                                      </p:cBhvr>
                                      <p:to>
                                        <p:strVal val="visible"/>
                                      </p:to>
                                    </p:set>
                                    <p:animEffect transition="in" filter="slide(fromBottom)">
                                      <p:cBhvr>
                                        <p:cTn id="22" dur="500"/>
                                        <p:tgtEl>
                                          <p:spTgt spid="661517"/>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661518"/>
                                        </p:tgtEl>
                                        <p:attrNameLst>
                                          <p:attrName>style.visibility</p:attrName>
                                        </p:attrNameLst>
                                      </p:cBhvr>
                                      <p:to>
                                        <p:strVal val="visible"/>
                                      </p:to>
                                    </p:set>
                                    <p:animEffect transition="in" filter="slide(fromBottom)">
                                      <p:cBhvr>
                                        <p:cTn id="25" dur="500"/>
                                        <p:tgtEl>
                                          <p:spTgt spid="661518"/>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661519"/>
                                        </p:tgtEl>
                                        <p:attrNameLst>
                                          <p:attrName>style.visibility</p:attrName>
                                        </p:attrNameLst>
                                      </p:cBhvr>
                                      <p:to>
                                        <p:strVal val="visible"/>
                                      </p:to>
                                    </p:set>
                                    <p:animEffect transition="in" filter="slide(fromBottom)">
                                      <p:cBhvr>
                                        <p:cTn id="28" dur="500"/>
                                        <p:tgtEl>
                                          <p:spTgt spid="661519"/>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661520"/>
                                        </p:tgtEl>
                                        <p:attrNameLst>
                                          <p:attrName>style.visibility</p:attrName>
                                        </p:attrNameLst>
                                      </p:cBhvr>
                                      <p:to>
                                        <p:strVal val="visible"/>
                                      </p:to>
                                    </p:set>
                                    <p:animEffect transition="in" filter="slide(fromBottom)">
                                      <p:cBhvr>
                                        <p:cTn id="31" dur="500"/>
                                        <p:tgtEl>
                                          <p:spTgt spid="661520"/>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661521"/>
                                        </p:tgtEl>
                                        <p:attrNameLst>
                                          <p:attrName>style.visibility</p:attrName>
                                        </p:attrNameLst>
                                      </p:cBhvr>
                                      <p:to>
                                        <p:strVal val="visible"/>
                                      </p:to>
                                    </p:set>
                                    <p:animEffect transition="in" filter="slide(fromBottom)">
                                      <p:cBhvr>
                                        <p:cTn id="34" dur="500"/>
                                        <p:tgtEl>
                                          <p:spTgt spid="66152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661522"/>
                                        </p:tgtEl>
                                        <p:attrNameLst>
                                          <p:attrName>style.visibility</p:attrName>
                                        </p:attrNameLst>
                                      </p:cBhvr>
                                      <p:to>
                                        <p:strVal val="visible"/>
                                      </p:to>
                                    </p:set>
                                    <p:animEffect transition="in" filter="slide(fromBottom)">
                                      <p:cBhvr>
                                        <p:cTn id="37" dur="500"/>
                                        <p:tgtEl>
                                          <p:spTgt spid="66152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661523"/>
                                        </p:tgtEl>
                                        <p:attrNameLst>
                                          <p:attrName>style.visibility</p:attrName>
                                        </p:attrNameLst>
                                      </p:cBhvr>
                                      <p:to>
                                        <p:strVal val="visible"/>
                                      </p:to>
                                    </p:set>
                                    <p:animEffect transition="in" filter="slide(fromBottom)">
                                      <p:cBhvr>
                                        <p:cTn id="40" dur="500"/>
                                        <p:tgtEl>
                                          <p:spTgt spid="66152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661524"/>
                                        </p:tgtEl>
                                        <p:attrNameLst>
                                          <p:attrName>style.visibility</p:attrName>
                                        </p:attrNameLst>
                                      </p:cBhvr>
                                      <p:to>
                                        <p:strVal val="visible"/>
                                      </p:to>
                                    </p:set>
                                    <p:animEffect transition="in" filter="slide(fromBottom)">
                                      <p:cBhvr>
                                        <p:cTn id="43" dur="500"/>
                                        <p:tgtEl>
                                          <p:spTgt spid="661524"/>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661525"/>
                                        </p:tgtEl>
                                        <p:attrNameLst>
                                          <p:attrName>style.visibility</p:attrName>
                                        </p:attrNameLst>
                                      </p:cBhvr>
                                      <p:to>
                                        <p:strVal val="visible"/>
                                      </p:to>
                                    </p:set>
                                    <p:animEffect transition="in" filter="slide(fromBottom)">
                                      <p:cBhvr>
                                        <p:cTn id="46" dur="500"/>
                                        <p:tgtEl>
                                          <p:spTgt spid="661525"/>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661526"/>
                                        </p:tgtEl>
                                        <p:attrNameLst>
                                          <p:attrName>style.visibility</p:attrName>
                                        </p:attrNameLst>
                                      </p:cBhvr>
                                      <p:to>
                                        <p:strVal val="visible"/>
                                      </p:to>
                                    </p:set>
                                    <p:animEffect transition="in" filter="slide(fromBottom)">
                                      <p:cBhvr>
                                        <p:cTn id="49" dur="500"/>
                                        <p:tgtEl>
                                          <p:spTgt spid="661526"/>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661527"/>
                                        </p:tgtEl>
                                        <p:attrNameLst>
                                          <p:attrName>style.visibility</p:attrName>
                                        </p:attrNameLst>
                                      </p:cBhvr>
                                      <p:to>
                                        <p:strVal val="visible"/>
                                      </p:to>
                                    </p:set>
                                    <p:animEffect transition="in" filter="slide(fromBottom)">
                                      <p:cBhvr>
                                        <p:cTn id="52" dur="500"/>
                                        <p:tgtEl>
                                          <p:spTgt spid="661527"/>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661528"/>
                                        </p:tgtEl>
                                        <p:attrNameLst>
                                          <p:attrName>style.visibility</p:attrName>
                                        </p:attrNameLst>
                                      </p:cBhvr>
                                      <p:to>
                                        <p:strVal val="visible"/>
                                      </p:to>
                                    </p:set>
                                    <p:animEffect transition="in" filter="slide(fromBottom)">
                                      <p:cBhvr>
                                        <p:cTn id="55" dur="500"/>
                                        <p:tgtEl>
                                          <p:spTgt spid="661528"/>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661529"/>
                                        </p:tgtEl>
                                        <p:attrNameLst>
                                          <p:attrName>style.visibility</p:attrName>
                                        </p:attrNameLst>
                                      </p:cBhvr>
                                      <p:to>
                                        <p:strVal val="visible"/>
                                      </p:to>
                                    </p:set>
                                    <p:animEffect transition="in" filter="slide(fromBottom)">
                                      <p:cBhvr>
                                        <p:cTn id="58" dur="500"/>
                                        <p:tgtEl>
                                          <p:spTgt spid="66152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661530"/>
                                        </p:tgtEl>
                                        <p:attrNameLst>
                                          <p:attrName>style.visibility</p:attrName>
                                        </p:attrNameLst>
                                      </p:cBhvr>
                                      <p:to>
                                        <p:strVal val="visible"/>
                                      </p:to>
                                    </p:set>
                                    <p:animEffect transition="in" filter="slide(fromBottom)">
                                      <p:cBhvr>
                                        <p:cTn id="61" dur="500"/>
                                        <p:tgtEl>
                                          <p:spTgt spid="661530"/>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661531"/>
                                        </p:tgtEl>
                                        <p:attrNameLst>
                                          <p:attrName>style.visibility</p:attrName>
                                        </p:attrNameLst>
                                      </p:cBhvr>
                                      <p:to>
                                        <p:strVal val="visible"/>
                                      </p:to>
                                    </p:set>
                                    <p:animEffect transition="in" filter="slide(fromBottom)">
                                      <p:cBhvr>
                                        <p:cTn id="64" dur="500"/>
                                        <p:tgtEl>
                                          <p:spTgt spid="661531"/>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661532"/>
                                        </p:tgtEl>
                                        <p:attrNameLst>
                                          <p:attrName>style.visibility</p:attrName>
                                        </p:attrNameLst>
                                      </p:cBhvr>
                                      <p:to>
                                        <p:strVal val="visible"/>
                                      </p:to>
                                    </p:set>
                                    <p:animEffect transition="in" filter="slide(fromBottom)">
                                      <p:cBhvr>
                                        <p:cTn id="67" dur="500"/>
                                        <p:tgtEl>
                                          <p:spTgt spid="661532"/>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661533"/>
                                        </p:tgtEl>
                                        <p:attrNameLst>
                                          <p:attrName>style.visibility</p:attrName>
                                        </p:attrNameLst>
                                      </p:cBhvr>
                                      <p:to>
                                        <p:strVal val="visible"/>
                                      </p:to>
                                    </p:set>
                                    <p:animEffect transition="in" filter="slide(fromBottom)">
                                      <p:cBhvr>
                                        <p:cTn id="70" dur="500"/>
                                        <p:tgtEl>
                                          <p:spTgt spid="661533"/>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661534"/>
                                        </p:tgtEl>
                                        <p:attrNameLst>
                                          <p:attrName>style.visibility</p:attrName>
                                        </p:attrNameLst>
                                      </p:cBhvr>
                                      <p:to>
                                        <p:strVal val="visible"/>
                                      </p:to>
                                    </p:set>
                                    <p:animEffect transition="in" filter="slide(fromBottom)">
                                      <p:cBhvr>
                                        <p:cTn id="73" dur="500"/>
                                        <p:tgtEl>
                                          <p:spTgt spid="661534"/>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661535"/>
                                        </p:tgtEl>
                                        <p:attrNameLst>
                                          <p:attrName>style.visibility</p:attrName>
                                        </p:attrNameLst>
                                      </p:cBhvr>
                                      <p:to>
                                        <p:strVal val="visible"/>
                                      </p:to>
                                    </p:set>
                                    <p:animEffect transition="in" filter="slide(fromBottom)">
                                      <p:cBhvr>
                                        <p:cTn id="78" dur="500"/>
                                        <p:tgtEl>
                                          <p:spTgt spid="661535"/>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661536"/>
                                        </p:tgtEl>
                                        <p:attrNameLst>
                                          <p:attrName>style.visibility</p:attrName>
                                        </p:attrNameLst>
                                      </p:cBhvr>
                                      <p:to>
                                        <p:strVal val="visible"/>
                                      </p:to>
                                    </p:set>
                                    <p:animEffect transition="in" filter="slide(fromBottom)">
                                      <p:cBhvr>
                                        <p:cTn id="81" dur="500"/>
                                        <p:tgtEl>
                                          <p:spTgt spid="661536"/>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661537"/>
                                        </p:tgtEl>
                                        <p:attrNameLst>
                                          <p:attrName>style.visibility</p:attrName>
                                        </p:attrNameLst>
                                      </p:cBhvr>
                                      <p:to>
                                        <p:strVal val="visible"/>
                                      </p:to>
                                    </p:set>
                                    <p:anim calcmode="lin" valueType="num">
                                      <p:cBhvr additive="base">
                                        <p:cTn id="86" dur="500" fill="hold"/>
                                        <p:tgtEl>
                                          <p:spTgt spid="661537"/>
                                        </p:tgtEl>
                                        <p:attrNameLst>
                                          <p:attrName>ppt_x</p:attrName>
                                        </p:attrNameLst>
                                      </p:cBhvr>
                                      <p:tavLst>
                                        <p:tav tm="0">
                                          <p:val>
                                            <p:strVal val="#ppt_x"/>
                                          </p:val>
                                        </p:tav>
                                        <p:tav tm="100000">
                                          <p:val>
                                            <p:strVal val="#ppt_x"/>
                                          </p:val>
                                        </p:tav>
                                      </p:tavLst>
                                    </p:anim>
                                    <p:anim calcmode="lin" valueType="num">
                                      <p:cBhvr additive="base">
                                        <p:cTn id="87" dur="500" fill="hold"/>
                                        <p:tgtEl>
                                          <p:spTgt spid="66153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661538"/>
                                        </p:tgtEl>
                                        <p:attrNameLst>
                                          <p:attrName>style.visibility</p:attrName>
                                        </p:attrNameLst>
                                      </p:cBhvr>
                                      <p:to>
                                        <p:strVal val="visible"/>
                                      </p:to>
                                    </p:set>
                                    <p:anim calcmode="lin" valueType="num">
                                      <p:cBhvr additive="base">
                                        <p:cTn id="90" dur="500" fill="hold"/>
                                        <p:tgtEl>
                                          <p:spTgt spid="661538"/>
                                        </p:tgtEl>
                                        <p:attrNameLst>
                                          <p:attrName>ppt_x</p:attrName>
                                        </p:attrNameLst>
                                      </p:cBhvr>
                                      <p:tavLst>
                                        <p:tav tm="0">
                                          <p:val>
                                            <p:strVal val="#ppt_x"/>
                                          </p:val>
                                        </p:tav>
                                        <p:tav tm="100000">
                                          <p:val>
                                            <p:strVal val="#ppt_x"/>
                                          </p:val>
                                        </p:tav>
                                      </p:tavLst>
                                    </p:anim>
                                    <p:anim calcmode="lin" valueType="num">
                                      <p:cBhvr additive="base">
                                        <p:cTn id="91" dur="500" fill="hold"/>
                                        <p:tgtEl>
                                          <p:spTgt spid="661538"/>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661543"/>
                                        </p:tgtEl>
                                        <p:attrNameLst>
                                          <p:attrName>style.visibility</p:attrName>
                                        </p:attrNameLst>
                                      </p:cBhvr>
                                      <p:to>
                                        <p:strVal val="visible"/>
                                      </p:to>
                                    </p:set>
                                    <p:anim calcmode="lin" valueType="num">
                                      <p:cBhvr additive="base">
                                        <p:cTn id="94" dur="500" fill="hold"/>
                                        <p:tgtEl>
                                          <p:spTgt spid="661543"/>
                                        </p:tgtEl>
                                        <p:attrNameLst>
                                          <p:attrName>ppt_x</p:attrName>
                                        </p:attrNameLst>
                                      </p:cBhvr>
                                      <p:tavLst>
                                        <p:tav tm="0">
                                          <p:val>
                                            <p:strVal val="#ppt_x"/>
                                          </p:val>
                                        </p:tav>
                                        <p:tav tm="100000">
                                          <p:val>
                                            <p:strVal val="#ppt_x"/>
                                          </p:val>
                                        </p:tav>
                                      </p:tavLst>
                                    </p:anim>
                                    <p:anim calcmode="lin" valueType="num">
                                      <p:cBhvr additive="base">
                                        <p:cTn id="95" dur="500" fill="hold"/>
                                        <p:tgtEl>
                                          <p:spTgt spid="661543"/>
                                        </p:tgtEl>
                                        <p:attrNameLst>
                                          <p:attrName>ppt_y</p:attrName>
                                        </p:attrNameLst>
                                      </p:cBhvr>
                                      <p:tavLst>
                                        <p:tav tm="0">
                                          <p:val>
                                            <p:strVal val="1+#ppt_h/2"/>
                                          </p:val>
                                        </p:tav>
                                        <p:tav tm="100000">
                                          <p:val>
                                            <p:strVal val="#ppt_y"/>
                                          </p:val>
                                        </p:tav>
                                      </p:tavLst>
                                    </p:anim>
                                  </p:childTnLst>
                                </p:cTn>
                              </p:par>
                              <p:par>
                                <p:cTn id="96" presetID="3" presetClass="entr" presetSubtype="10" fill="hold" grpId="0" nodeType="withEffect">
                                  <p:stCondLst>
                                    <p:cond delay="0"/>
                                  </p:stCondLst>
                                  <p:childTnLst>
                                    <p:set>
                                      <p:cBhvr>
                                        <p:cTn id="97" dur="1" fill="hold">
                                          <p:stCondLst>
                                            <p:cond delay="0"/>
                                          </p:stCondLst>
                                        </p:cTn>
                                        <p:tgtEl>
                                          <p:spTgt spid="661542"/>
                                        </p:tgtEl>
                                        <p:attrNameLst>
                                          <p:attrName>style.visibility</p:attrName>
                                        </p:attrNameLst>
                                      </p:cBhvr>
                                      <p:to>
                                        <p:strVal val="visible"/>
                                      </p:to>
                                    </p:set>
                                    <p:animEffect transition="in" filter="blinds(horizontal)">
                                      <p:cBhvr>
                                        <p:cTn id="98" dur="500"/>
                                        <p:tgtEl>
                                          <p:spTgt spid="661542"/>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61540"/>
                                        </p:tgtEl>
                                        <p:attrNameLst>
                                          <p:attrName>style.visibility</p:attrName>
                                        </p:attrNameLst>
                                      </p:cBhvr>
                                      <p:to>
                                        <p:strVal val="visible"/>
                                      </p:to>
                                    </p:set>
                                    <p:animEffect transition="in" filter="blinds(horizontal)">
                                      <p:cBhvr>
                                        <p:cTn id="103" dur="500"/>
                                        <p:tgtEl>
                                          <p:spTgt spid="661540"/>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661539"/>
                                        </p:tgtEl>
                                        <p:attrNameLst>
                                          <p:attrName>style.visibility</p:attrName>
                                        </p:attrNameLst>
                                      </p:cBhvr>
                                      <p:to>
                                        <p:strVal val="visible"/>
                                      </p:to>
                                    </p:set>
                                    <p:animEffect transition="in" filter="blinds(horizontal)">
                                      <p:cBhvr>
                                        <p:cTn id="106" dur="500"/>
                                        <p:tgtEl>
                                          <p:spTgt spid="661539"/>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661544"/>
                                        </p:tgtEl>
                                        <p:attrNameLst>
                                          <p:attrName>style.visibility</p:attrName>
                                        </p:attrNameLst>
                                      </p:cBhvr>
                                      <p:to>
                                        <p:strVal val="visible"/>
                                      </p:to>
                                    </p:set>
                                    <p:animEffect transition="in" filter="blinds(horizontal)">
                                      <p:cBhvr>
                                        <p:cTn id="111" dur="500"/>
                                        <p:tgtEl>
                                          <p:spTgt spid="661544"/>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661545"/>
                                        </p:tgtEl>
                                        <p:attrNameLst>
                                          <p:attrName>style.visibility</p:attrName>
                                        </p:attrNameLst>
                                      </p:cBhvr>
                                      <p:to>
                                        <p:strVal val="visible"/>
                                      </p:to>
                                    </p:set>
                                    <p:animEffect transition="in" filter="blinds(horizontal)">
                                      <p:cBhvr>
                                        <p:cTn id="114" dur="500"/>
                                        <p:tgtEl>
                                          <p:spTgt spid="66154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661541"/>
                                        </p:tgtEl>
                                        <p:attrNameLst>
                                          <p:attrName>style.visibility</p:attrName>
                                        </p:attrNameLst>
                                      </p:cBhvr>
                                      <p:to>
                                        <p:strVal val="visible"/>
                                      </p:to>
                                    </p:set>
                                    <p:animEffect transition="in" filter="blinds(horizontal)">
                                      <p:cBhvr>
                                        <p:cTn id="119" dur="500"/>
                                        <p:tgtEl>
                                          <p:spTgt spid="661541"/>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661546"/>
                                        </p:tgtEl>
                                        <p:attrNameLst>
                                          <p:attrName>style.visibility</p:attrName>
                                        </p:attrNameLst>
                                      </p:cBhvr>
                                      <p:to>
                                        <p:strVal val="visible"/>
                                      </p:to>
                                    </p:set>
                                    <p:animEffect transition="in" filter="blinds(horizontal)">
                                      <p:cBhvr>
                                        <p:cTn id="124" dur="500"/>
                                        <p:tgtEl>
                                          <p:spTgt spid="661546"/>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661553"/>
                                        </p:tgtEl>
                                        <p:attrNameLst>
                                          <p:attrName>style.visibility</p:attrName>
                                        </p:attrNameLst>
                                      </p:cBhvr>
                                      <p:to>
                                        <p:strVal val="visible"/>
                                      </p:to>
                                    </p:set>
                                    <p:anim calcmode="lin" valueType="num">
                                      <p:cBhvr additive="base">
                                        <p:cTn id="129" dur="500" fill="hold"/>
                                        <p:tgtEl>
                                          <p:spTgt spid="661553"/>
                                        </p:tgtEl>
                                        <p:attrNameLst>
                                          <p:attrName>ppt_x</p:attrName>
                                        </p:attrNameLst>
                                      </p:cBhvr>
                                      <p:tavLst>
                                        <p:tav tm="0">
                                          <p:val>
                                            <p:strVal val="#ppt_x"/>
                                          </p:val>
                                        </p:tav>
                                        <p:tav tm="100000">
                                          <p:val>
                                            <p:strVal val="#ppt_x"/>
                                          </p:val>
                                        </p:tav>
                                      </p:tavLst>
                                    </p:anim>
                                    <p:anim calcmode="lin" valueType="num">
                                      <p:cBhvr additive="base">
                                        <p:cTn id="130" dur="500" fill="hold"/>
                                        <p:tgtEl>
                                          <p:spTgt spid="661553"/>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661551"/>
                                        </p:tgtEl>
                                        <p:attrNameLst>
                                          <p:attrName>style.visibility</p:attrName>
                                        </p:attrNameLst>
                                      </p:cBhvr>
                                      <p:to>
                                        <p:strVal val="visible"/>
                                      </p:to>
                                    </p:set>
                                    <p:anim calcmode="lin" valueType="num">
                                      <p:cBhvr additive="base">
                                        <p:cTn id="133" dur="500" fill="hold"/>
                                        <p:tgtEl>
                                          <p:spTgt spid="661551"/>
                                        </p:tgtEl>
                                        <p:attrNameLst>
                                          <p:attrName>ppt_x</p:attrName>
                                        </p:attrNameLst>
                                      </p:cBhvr>
                                      <p:tavLst>
                                        <p:tav tm="0">
                                          <p:val>
                                            <p:strVal val="#ppt_x"/>
                                          </p:val>
                                        </p:tav>
                                        <p:tav tm="100000">
                                          <p:val>
                                            <p:strVal val="#ppt_x"/>
                                          </p:val>
                                        </p:tav>
                                      </p:tavLst>
                                    </p:anim>
                                    <p:anim calcmode="lin" valueType="num">
                                      <p:cBhvr additive="base">
                                        <p:cTn id="134" dur="500" fill="hold"/>
                                        <p:tgtEl>
                                          <p:spTgt spid="66155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661547"/>
                                        </p:tgtEl>
                                        <p:attrNameLst>
                                          <p:attrName>style.visibility</p:attrName>
                                        </p:attrNameLst>
                                      </p:cBhvr>
                                      <p:to>
                                        <p:strVal val="visible"/>
                                      </p:to>
                                    </p:set>
                                    <p:anim calcmode="lin" valueType="num">
                                      <p:cBhvr additive="base">
                                        <p:cTn id="139" dur="500" fill="hold"/>
                                        <p:tgtEl>
                                          <p:spTgt spid="661547"/>
                                        </p:tgtEl>
                                        <p:attrNameLst>
                                          <p:attrName>ppt_x</p:attrName>
                                        </p:attrNameLst>
                                      </p:cBhvr>
                                      <p:tavLst>
                                        <p:tav tm="0">
                                          <p:val>
                                            <p:strVal val="#ppt_x"/>
                                          </p:val>
                                        </p:tav>
                                        <p:tav tm="100000">
                                          <p:val>
                                            <p:strVal val="#ppt_x"/>
                                          </p:val>
                                        </p:tav>
                                      </p:tavLst>
                                    </p:anim>
                                    <p:anim calcmode="lin" valueType="num">
                                      <p:cBhvr additive="base">
                                        <p:cTn id="140" dur="500" fill="hold"/>
                                        <p:tgtEl>
                                          <p:spTgt spid="6615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661548"/>
                                        </p:tgtEl>
                                        <p:attrNameLst>
                                          <p:attrName>style.visibility</p:attrName>
                                        </p:attrNameLst>
                                      </p:cBhvr>
                                      <p:to>
                                        <p:strVal val="visible"/>
                                      </p:to>
                                    </p:set>
                                    <p:anim calcmode="lin" valueType="num">
                                      <p:cBhvr additive="base">
                                        <p:cTn id="143" dur="500" fill="hold"/>
                                        <p:tgtEl>
                                          <p:spTgt spid="661548"/>
                                        </p:tgtEl>
                                        <p:attrNameLst>
                                          <p:attrName>ppt_x</p:attrName>
                                        </p:attrNameLst>
                                      </p:cBhvr>
                                      <p:tavLst>
                                        <p:tav tm="0">
                                          <p:val>
                                            <p:strVal val="#ppt_x"/>
                                          </p:val>
                                        </p:tav>
                                        <p:tav tm="100000">
                                          <p:val>
                                            <p:strVal val="#ppt_x"/>
                                          </p:val>
                                        </p:tav>
                                      </p:tavLst>
                                    </p:anim>
                                    <p:anim calcmode="lin" valueType="num">
                                      <p:cBhvr additive="base">
                                        <p:cTn id="144" dur="500" fill="hold"/>
                                        <p:tgtEl>
                                          <p:spTgt spid="661548"/>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661549"/>
                                        </p:tgtEl>
                                        <p:attrNameLst>
                                          <p:attrName>style.visibility</p:attrName>
                                        </p:attrNameLst>
                                      </p:cBhvr>
                                      <p:to>
                                        <p:strVal val="visible"/>
                                      </p:to>
                                    </p:set>
                                    <p:animEffect transition="in" filter="blinds(horizontal)">
                                      <p:cBhvr>
                                        <p:cTn id="149" dur="500"/>
                                        <p:tgtEl>
                                          <p:spTgt spid="661549"/>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661550"/>
                                        </p:tgtEl>
                                        <p:attrNameLst>
                                          <p:attrName>style.visibility</p:attrName>
                                        </p:attrNameLst>
                                      </p:cBhvr>
                                      <p:to>
                                        <p:strVal val="visible"/>
                                      </p:to>
                                    </p:set>
                                    <p:animEffect transition="in" filter="blinds(horizontal)">
                                      <p:cBhvr>
                                        <p:cTn id="152" dur="500"/>
                                        <p:tgtEl>
                                          <p:spTgt spid="661550"/>
                                        </p:tgtEl>
                                      </p:cBhvr>
                                    </p:animEffect>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661554"/>
                                        </p:tgtEl>
                                        <p:attrNameLst>
                                          <p:attrName>style.visibility</p:attrName>
                                        </p:attrNameLst>
                                      </p:cBhvr>
                                      <p:to>
                                        <p:strVal val="visible"/>
                                      </p:to>
                                    </p:set>
                                    <p:anim calcmode="lin" valueType="num">
                                      <p:cBhvr additive="base">
                                        <p:cTn id="157" dur="500" fill="hold"/>
                                        <p:tgtEl>
                                          <p:spTgt spid="661554"/>
                                        </p:tgtEl>
                                        <p:attrNameLst>
                                          <p:attrName>ppt_x</p:attrName>
                                        </p:attrNameLst>
                                      </p:cBhvr>
                                      <p:tavLst>
                                        <p:tav tm="0">
                                          <p:val>
                                            <p:strVal val="#ppt_x"/>
                                          </p:val>
                                        </p:tav>
                                        <p:tav tm="100000">
                                          <p:val>
                                            <p:strVal val="#ppt_x"/>
                                          </p:val>
                                        </p:tav>
                                      </p:tavLst>
                                    </p:anim>
                                    <p:anim calcmode="lin" valueType="num">
                                      <p:cBhvr additive="base">
                                        <p:cTn id="158" dur="500" fill="hold"/>
                                        <p:tgtEl>
                                          <p:spTgt spid="661554"/>
                                        </p:tgtEl>
                                        <p:attrNameLst>
                                          <p:attrName>ppt_y</p:attrName>
                                        </p:attrNameLst>
                                      </p:cBhvr>
                                      <p:tavLst>
                                        <p:tav tm="0">
                                          <p:val>
                                            <p:strVal val="1+#ppt_h/2"/>
                                          </p:val>
                                        </p:tav>
                                        <p:tav tm="100000">
                                          <p:val>
                                            <p:strVal val="#ppt_y"/>
                                          </p:val>
                                        </p:tav>
                                      </p:tavLst>
                                    </p:anim>
                                  </p:childTnLst>
                                </p:cTn>
                              </p:par>
                              <p:par>
                                <p:cTn id="159" presetID="12" presetClass="entr" presetSubtype="4" fill="hold" nodeType="withEffect">
                                  <p:stCondLst>
                                    <p:cond delay="0"/>
                                  </p:stCondLst>
                                  <p:childTnLst>
                                    <p:set>
                                      <p:cBhvr>
                                        <p:cTn id="160" dur="1" fill="hold">
                                          <p:stCondLst>
                                            <p:cond delay="0"/>
                                          </p:stCondLst>
                                        </p:cTn>
                                        <p:tgtEl>
                                          <p:spTgt spid="661552"/>
                                        </p:tgtEl>
                                        <p:attrNameLst>
                                          <p:attrName>style.visibility</p:attrName>
                                        </p:attrNameLst>
                                      </p:cBhvr>
                                      <p:to>
                                        <p:strVal val="visible"/>
                                      </p:to>
                                    </p:set>
                                    <p:animEffect transition="in" filter="slide(fromBottom)">
                                      <p:cBhvr>
                                        <p:cTn id="161" dur="500"/>
                                        <p:tgtEl>
                                          <p:spTgt spid="661552"/>
                                        </p:tgtEl>
                                      </p:cBhvr>
                                    </p:animEffect>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661555"/>
                                        </p:tgtEl>
                                        <p:attrNameLst>
                                          <p:attrName>style.visibility</p:attrName>
                                        </p:attrNameLst>
                                      </p:cBhvr>
                                      <p:to>
                                        <p:strVal val="visible"/>
                                      </p:to>
                                    </p:set>
                                    <p:anim calcmode="lin" valueType="num">
                                      <p:cBhvr additive="base">
                                        <p:cTn id="166" dur="500" fill="hold"/>
                                        <p:tgtEl>
                                          <p:spTgt spid="661555"/>
                                        </p:tgtEl>
                                        <p:attrNameLst>
                                          <p:attrName>ppt_x</p:attrName>
                                        </p:attrNameLst>
                                      </p:cBhvr>
                                      <p:tavLst>
                                        <p:tav tm="0">
                                          <p:val>
                                            <p:strVal val="#ppt_x"/>
                                          </p:val>
                                        </p:tav>
                                        <p:tav tm="100000">
                                          <p:val>
                                            <p:strVal val="#ppt_x"/>
                                          </p:val>
                                        </p:tav>
                                      </p:tavLst>
                                    </p:anim>
                                    <p:anim calcmode="lin" valueType="num">
                                      <p:cBhvr additive="base">
                                        <p:cTn id="167" dur="500" fill="hold"/>
                                        <p:tgtEl>
                                          <p:spTgt spid="661555"/>
                                        </p:tgtEl>
                                        <p:attrNameLst>
                                          <p:attrName>ppt_y</p:attrName>
                                        </p:attrNameLst>
                                      </p:cBhvr>
                                      <p:tavLst>
                                        <p:tav tm="0">
                                          <p:val>
                                            <p:strVal val="1+#ppt_h/2"/>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661556"/>
                                        </p:tgtEl>
                                        <p:attrNameLst>
                                          <p:attrName>style.visibility</p:attrName>
                                        </p:attrNameLst>
                                      </p:cBhvr>
                                      <p:to>
                                        <p:strVal val="visible"/>
                                      </p:to>
                                    </p:set>
                                    <p:anim calcmode="lin" valueType="num">
                                      <p:cBhvr additive="base">
                                        <p:cTn id="172" dur="500" fill="hold"/>
                                        <p:tgtEl>
                                          <p:spTgt spid="661556"/>
                                        </p:tgtEl>
                                        <p:attrNameLst>
                                          <p:attrName>ppt_x</p:attrName>
                                        </p:attrNameLst>
                                      </p:cBhvr>
                                      <p:tavLst>
                                        <p:tav tm="0">
                                          <p:val>
                                            <p:strVal val="#ppt_x"/>
                                          </p:val>
                                        </p:tav>
                                        <p:tav tm="100000">
                                          <p:val>
                                            <p:strVal val="#ppt_x"/>
                                          </p:val>
                                        </p:tav>
                                      </p:tavLst>
                                    </p:anim>
                                    <p:anim calcmode="lin" valueType="num">
                                      <p:cBhvr additive="base">
                                        <p:cTn id="173" dur="500" fill="hold"/>
                                        <p:tgtEl>
                                          <p:spTgt spid="661556"/>
                                        </p:tgtEl>
                                        <p:attrNameLst>
                                          <p:attrName>ppt_y</p:attrName>
                                        </p:attrNameLst>
                                      </p:cBhvr>
                                      <p:tavLst>
                                        <p:tav tm="0">
                                          <p:val>
                                            <p:strVal val="1+#ppt_h/2"/>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661557"/>
                                        </p:tgtEl>
                                        <p:attrNameLst>
                                          <p:attrName>style.visibility</p:attrName>
                                        </p:attrNameLst>
                                      </p:cBhvr>
                                      <p:to>
                                        <p:strVal val="visible"/>
                                      </p:to>
                                    </p:set>
                                    <p:anim calcmode="lin" valueType="num">
                                      <p:cBhvr additive="base">
                                        <p:cTn id="176" dur="500" fill="hold"/>
                                        <p:tgtEl>
                                          <p:spTgt spid="661557"/>
                                        </p:tgtEl>
                                        <p:attrNameLst>
                                          <p:attrName>ppt_x</p:attrName>
                                        </p:attrNameLst>
                                      </p:cBhvr>
                                      <p:tavLst>
                                        <p:tav tm="0">
                                          <p:val>
                                            <p:strVal val="#ppt_x"/>
                                          </p:val>
                                        </p:tav>
                                        <p:tav tm="100000">
                                          <p:val>
                                            <p:strVal val="#ppt_x"/>
                                          </p:val>
                                        </p:tav>
                                      </p:tavLst>
                                    </p:anim>
                                    <p:anim calcmode="lin" valueType="num">
                                      <p:cBhvr additive="base">
                                        <p:cTn id="177" dur="500" fill="hold"/>
                                        <p:tgtEl>
                                          <p:spTgt spid="661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12" grpId="0" animBg="1"/>
      <p:bldP spid="661513" grpId="0"/>
      <p:bldP spid="661514" grpId="0"/>
      <p:bldP spid="661515" grpId="0"/>
      <p:bldP spid="661516" grpId="0"/>
      <p:bldP spid="661517" grpId="0"/>
      <p:bldP spid="661518" grpId="0" animBg="1"/>
      <p:bldP spid="661519" grpId="0" animBg="1"/>
      <p:bldP spid="661520" grpId="0"/>
      <p:bldP spid="661521" grpId="0"/>
      <p:bldP spid="661522" grpId="0" animBg="1"/>
      <p:bldP spid="661523" grpId="0" animBg="1"/>
      <p:bldP spid="661524" grpId="0" animBg="1"/>
      <p:bldP spid="661525" grpId="0" animBg="1"/>
      <p:bldP spid="661526" grpId="0" animBg="1"/>
      <p:bldP spid="661527" grpId="0" animBg="1"/>
      <p:bldP spid="661528" grpId="0" animBg="1"/>
      <p:bldP spid="661529" grpId="0" animBg="1"/>
      <p:bldP spid="661530" grpId="0"/>
      <p:bldP spid="661531" grpId="0"/>
      <p:bldP spid="661532" grpId="0"/>
      <p:bldP spid="661533" grpId="0" animBg="1"/>
      <p:bldP spid="661534" grpId="0" animBg="1"/>
      <p:bldP spid="661535" grpId="0" animBg="1"/>
      <p:bldP spid="661536" grpId="0"/>
      <p:bldP spid="661537" grpId="0" animBg="1"/>
      <p:bldP spid="661538" grpId="0" animBg="1"/>
      <p:bldP spid="661539" grpId="0" animBg="1"/>
      <p:bldP spid="661540" grpId="0" animBg="1"/>
      <p:bldP spid="661541" grpId="0" animBg="1"/>
      <p:bldP spid="661542" grpId="0"/>
      <p:bldP spid="661543" grpId="0"/>
      <p:bldP spid="661544" grpId="0"/>
      <p:bldP spid="661545" grpId="0"/>
      <p:bldP spid="661546" grpId="0"/>
      <p:bldP spid="661547" grpId="0" animBg="1"/>
      <p:bldP spid="661548" grpId="0"/>
      <p:bldP spid="661549" grpId="0" animBg="1"/>
      <p:bldP spid="661550" grpId="0"/>
      <p:bldP spid="661553" grpId="0" animBg="1"/>
      <p:bldP spid="661554" grpId="0" animBg="1"/>
      <p:bldP spid="661555" grpId="0" animBg="1"/>
      <p:bldP spid="661556" grpId="0"/>
      <p:bldP spid="661557" grpId="0" animBg="1"/>
    </p:bldLst>
  </p:timing>
</p:sld>
</file>

<file path=ppt/theme/theme1.xml><?xml version="1.0" encoding="utf-8"?>
<a:theme xmlns:a="http://schemas.openxmlformats.org/drawingml/2006/main" name="主题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1455</Words>
  <Application>Microsoft Office PowerPoint</Application>
  <PresentationFormat>全屏显示(4:3)</PresentationFormat>
  <Paragraphs>383</Paragraphs>
  <Slides>39</Slides>
  <Notes>24</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48" baseType="lpstr">
      <vt:lpstr>宋体</vt:lpstr>
      <vt:lpstr>Arial</vt:lpstr>
      <vt:lpstr>Calibri</vt:lpstr>
      <vt:lpstr>Cambria Math</vt:lpstr>
      <vt:lpstr>Courier New</vt:lpstr>
      <vt:lpstr>Times New Roman</vt:lpstr>
      <vt:lpstr>Wingdings</vt:lpstr>
      <vt:lpstr>主题2</vt:lpstr>
      <vt:lpstr>位图图像</vt:lpstr>
      <vt:lpstr>财政学（第二讲）</vt:lpstr>
      <vt:lpstr>社会经济福利的准则： 效率与公平</vt:lpstr>
      <vt:lpstr>经济效率的含义及其实现的条件</vt:lpstr>
      <vt:lpstr>帕累托最优</vt:lpstr>
      <vt:lpstr>帕累托更优</vt:lpstr>
      <vt:lpstr>福利边界</vt:lpstr>
      <vt:lpstr>经济效率实现的条件——一般均衡分析</vt:lpstr>
      <vt:lpstr>生产的帕累托最优</vt:lpstr>
      <vt:lpstr>生产的帕累托最优图表</vt:lpstr>
      <vt:lpstr>交换的帕累托最优</vt:lpstr>
      <vt:lpstr>交换的帕累托最优图表</vt:lpstr>
      <vt:lpstr>产品组合的帕累托最优</vt:lpstr>
      <vt:lpstr>产品组合的帕累托最优图表</vt:lpstr>
      <vt:lpstr>帕累托最优实现条件的综合</vt:lpstr>
      <vt:lpstr>经济效率实现的条件——局部均衡分析</vt:lpstr>
      <vt:lpstr>经济效率实现条件的局部均衡分析</vt:lpstr>
      <vt:lpstr>收入公平分配问题</vt:lpstr>
      <vt:lpstr>洛伦兹曲线图表</vt:lpstr>
      <vt:lpstr>基尼系数的几种计算公式</vt:lpstr>
      <vt:lpstr>PowerPoint 演示文稿</vt:lpstr>
      <vt:lpstr>社会福利函数</vt:lpstr>
      <vt:lpstr>社会福利曲线</vt:lpstr>
      <vt:lpstr>功利主义</vt:lpstr>
      <vt:lpstr>罗尔斯主义</vt:lpstr>
      <vt:lpstr>平均主义</vt:lpstr>
      <vt:lpstr>折衷的社会福利曲线</vt:lpstr>
      <vt:lpstr>最优社会福利的决定</vt:lpstr>
      <vt:lpstr>基于社会福利函数的不平等指标</vt:lpstr>
      <vt:lpstr>基于社会福利函数的不平等指标</vt:lpstr>
      <vt:lpstr>基于社会福利函数的不平等指标</vt:lpstr>
      <vt:lpstr>基于社会福利函数的不平等指标</vt:lpstr>
      <vt:lpstr>关于不平等指标的参考文献</vt:lpstr>
      <vt:lpstr>思考：其他关于公平的观点</vt:lpstr>
      <vt:lpstr>思考：效率和公平的关系</vt:lpstr>
      <vt:lpstr>机会轨迹</vt:lpstr>
      <vt:lpstr>公平和效率的替代</vt:lpstr>
      <vt:lpstr>再分配政策与行为调整</vt:lpstr>
      <vt:lpstr>美国1944-1945联邦个人所得税率</vt:lpstr>
      <vt:lpstr>固定总收入的收入再分配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财政学（第二讲）</dc:title>
  <dc:creator>杜莉</dc:creator>
  <cp:lastModifiedBy>DU Li</cp:lastModifiedBy>
  <cp:revision>5</cp:revision>
  <dcterms:created xsi:type="dcterms:W3CDTF">2016-02-28T02:13:38Z</dcterms:created>
  <dcterms:modified xsi:type="dcterms:W3CDTF">2018-09-26T01:08:49Z</dcterms:modified>
</cp:coreProperties>
</file>