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4" r:id="rId3"/>
    <p:sldId id="257" r:id="rId4"/>
    <p:sldId id="258" r:id="rId5"/>
    <p:sldId id="259" r:id="rId6"/>
    <p:sldId id="260" r:id="rId7"/>
    <p:sldId id="261" r:id="rId8"/>
    <p:sldId id="262" r:id="rId9"/>
    <p:sldId id="275" r:id="rId10"/>
    <p:sldId id="276" r:id="rId11"/>
    <p:sldId id="27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snapToObjects="1">
      <p:cViewPr>
        <p:scale>
          <a:sx n="69" d="100"/>
          <a:sy n="69" d="100"/>
        </p:scale>
        <p:origin x="2232" y="10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题注">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标题的引述">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引述">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4/11/17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4/11/17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381285" y="2048858"/>
            <a:ext cx="10642764" cy="2262781"/>
          </a:xfrm>
        </p:spPr>
        <p:txBody>
          <a:bodyPr>
            <a:normAutofit fontScale="90000"/>
          </a:bodyPr>
          <a:lstStyle/>
          <a:p>
            <a:pPr algn="ct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a:t/>
            </a:r>
            <a:br>
              <a:rPr lang="en-US" altLang="zh-CN" sz="4900" b="1" dirty="0"/>
            </a:br>
            <a:r>
              <a:rPr lang="en-US" altLang="zh-CN" sz="4900" b="1" dirty="0" smtClean="0"/>
              <a:t/>
            </a:r>
            <a:br>
              <a:rPr lang="en-US" altLang="zh-CN" sz="4900" b="1" dirty="0" smtClean="0"/>
            </a:br>
            <a:r>
              <a:rPr lang="en-US" altLang="zh-CN" sz="4900" b="1" dirty="0" smtClean="0"/>
              <a:t/>
            </a:r>
            <a:br>
              <a:rPr lang="en-US" altLang="zh-CN" sz="4900" b="1" dirty="0" smtClean="0"/>
            </a:br>
            <a:r>
              <a:rPr kumimoji="1" lang="zh-TW" altLang="en-US" sz="7300" dirty="0" smtClean="0"/>
              <a:t>德性論倫理學</a:t>
            </a:r>
            <a:r>
              <a:rPr kumimoji="1" lang="zh-CN" altLang="en-US" sz="7300" dirty="0" smtClean="0"/>
              <a:t>（续）</a:t>
            </a:r>
            <a:br>
              <a:rPr kumimoji="1" lang="zh-CN" altLang="en-US" sz="7300" dirty="0" smtClean="0"/>
            </a:br>
            <a:r>
              <a:rPr kumimoji="1" lang="zh-CN" altLang="en-US" sz="7300" dirty="0" smtClean="0"/>
              <a:t>                        </a:t>
            </a:r>
            <a:r>
              <a:rPr lang="en-US" altLang="zh-CN" sz="7300" dirty="0" smtClean="0"/>
              <a:t>Virtue Ethics</a:t>
            </a:r>
            <a:endParaRPr kumimoji="1" lang="zh-CN" altLang="en-US" sz="7300" dirty="0"/>
          </a:p>
        </p:txBody>
      </p:sp>
      <p:sp>
        <p:nvSpPr>
          <p:cNvPr id="4" name="文本框 3"/>
          <p:cNvSpPr txBox="1"/>
          <p:nvPr/>
        </p:nvSpPr>
        <p:spPr>
          <a:xfrm>
            <a:off x="9977718" y="5265065"/>
            <a:ext cx="3146612" cy="1200329"/>
          </a:xfrm>
          <a:prstGeom prst="rect">
            <a:avLst/>
          </a:prstGeom>
          <a:noFill/>
        </p:spPr>
        <p:txBody>
          <a:bodyPr wrap="square" rtlCol="0">
            <a:spAutoFit/>
          </a:bodyPr>
          <a:lstStyle/>
          <a:p>
            <a:r>
              <a:rPr kumimoji="1" lang="zh-CN" altLang="en-US" sz="2400" dirty="0" smtClean="0">
                <a:latin typeface="STFangsong" charset="-122"/>
                <a:ea typeface="STFangsong" charset="-122"/>
                <a:cs typeface="STFangsong" charset="-122"/>
              </a:rPr>
              <a:t>伦理学基础</a:t>
            </a:r>
            <a:endParaRPr kumimoji="1" lang="en-US" altLang="zh-CN" sz="2400" dirty="0" smtClean="0">
              <a:latin typeface="STFangsong" charset="-122"/>
              <a:ea typeface="STFangsong" charset="-122"/>
              <a:cs typeface="STFangsong" charset="-122"/>
            </a:endParaRPr>
          </a:p>
          <a:p>
            <a:endParaRPr kumimoji="1" lang="en-US" altLang="zh-CN" sz="2400" dirty="0" smtClean="0">
              <a:latin typeface="STFangsong" charset="-122"/>
              <a:ea typeface="STFangsong" charset="-122"/>
              <a:cs typeface="STFangsong" charset="-122"/>
            </a:endParaRPr>
          </a:p>
          <a:p>
            <a:r>
              <a:rPr kumimoji="1" lang="zh-CN" altLang="en-US" sz="2400" dirty="0" smtClean="0">
                <a:latin typeface="STFangsong" charset="-122"/>
                <a:ea typeface="STFangsong" charset="-122"/>
                <a:cs typeface="STFangsong" charset="-122"/>
              </a:rPr>
              <a:t>邓安庆教授</a:t>
            </a:r>
            <a:endParaRPr kumimoji="1" lang="zh-CN" altLang="en-US" sz="2400" dirty="0">
              <a:latin typeface="STFangsong" charset="-122"/>
              <a:ea typeface="STFangsong" charset="-122"/>
              <a:cs typeface="STFangsong" charset="-122"/>
            </a:endParaRPr>
          </a:p>
        </p:txBody>
      </p:sp>
      <p:sp>
        <p:nvSpPr>
          <p:cNvPr id="5" name="文本框 4"/>
          <p:cNvSpPr txBox="1"/>
          <p:nvPr/>
        </p:nvSpPr>
        <p:spPr>
          <a:xfrm>
            <a:off x="416859" y="147918"/>
            <a:ext cx="3173506" cy="707886"/>
          </a:xfrm>
          <a:prstGeom prst="rect">
            <a:avLst/>
          </a:prstGeom>
          <a:noFill/>
        </p:spPr>
        <p:txBody>
          <a:bodyPr wrap="square" rtlCol="0">
            <a:spAutoFit/>
          </a:bodyPr>
          <a:lstStyle/>
          <a:p>
            <a:r>
              <a:rPr kumimoji="1" lang="zh-CN" altLang="en-US" sz="4000" dirty="0" smtClean="0">
                <a:latin typeface="STHupo" charset="-122"/>
                <a:ea typeface="STHupo" charset="-122"/>
                <a:cs typeface="STHupo" charset="-122"/>
              </a:rPr>
              <a:t>第六讲</a:t>
            </a:r>
            <a:r>
              <a:rPr kumimoji="1" lang="zh-CN" altLang="en-US" sz="4000" dirty="0" smtClean="0">
                <a:latin typeface="STHupo" charset="-122"/>
                <a:ea typeface="STHupo" charset="-122"/>
                <a:cs typeface="STHupo" charset="-122"/>
              </a:rPr>
              <a:t>：</a:t>
            </a:r>
            <a:endParaRPr kumimoji="1" lang="zh-CN" altLang="en-US" sz="4000" dirty="0">
              <a:latin typeface="STHupo" charset="-122"/>
              <a:ea typeface="STHupo" charset="-122"/>
              <a:cs typeface="STHupo" charset="-122"/>
            </a:endParaRPr>
          </a:p>
        </p:txBody>
      </p:sp>
    </p:spTree>
    <p:extLst>
      <p:ext uri="{BB962C8B-B14F-4D97-AF65-F5344CB8AC3E}">
        <p14:creationId xmlns:p14="http://schemas.microsoft.com/office/powerpoint/2010/main" val="1197274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66123" y="578498"/>
            <a:ext cx="10325877" cy="6858000"/>
          </a:xfrm>
        </p:spPr>
        <p:txBody>
          <a:bodyPr>
            <a:normAutofit/>
          </a:bodyPr>
          <a:lstStyle/>
          <a:p>
            <a:r>
              <a:rPr kumimoji="1" lang="zh-TW" altLang="en-US" b="1" dirty="0">
                <a:solidFill>
                  <a:srgbClr val="00B0F0"/>
                </a:solidFill>
                <a:latin typeface="STFangsong" charset="-122"/>
                <a:ea typeface="STFangsong" charset="-122"/>
                <a:cs typeface="STFangsong" charset="-122"/>
              </a:rPr>
              <a:t>黑格爾對德性的</a:t>
            </a:r>
            <a:r>
              <a:rPr kumimoji="1" lang="zh-TW" altLang="en-US" b="1" dirty="0" smtClean="0">
                <a:solidFill>
                  <a:srgbClr val="00B0F0"/>
                </a:solidFill>
                <a:latin typeface="STFangsong" charset="-122"/>
                <a:ea typeface="STFangsong" charset="-122"/>
                <a:cs typeface="STFangsong" charset="-122"/>
              </a:rPr>
              <a:t>闡釋</a:t>
            </a:r>
            <a:r>
              <a:rPr kumimoji="1" lang="en-US" altLang="zh-TW" dirty="0" smtClean="0">
                <a:latin typeface="STFangsong" charset="-122"/>
                <a:ea typeface="STFangsong" charset="-122"/>
                <a:cs typeface="STFangsong" charset="-122"/>
              </a:rPr>
              <a:t/>
            </a:r>
            <a:br>
              <a:rPr kumimoji="1" lang="en-US" altLang="zh-TW" dirty="0" smtClean="0">
                <a:latin typeface="STFangsong" charset="-122"/>
                <a:ea typeface="STFangsong" charset="-122"/>
                <a:cs typeface="STFangsong" charset="-122"/>
              </a:rPr>
            </a:br>
            <a:r>
              <a:rPr kumimoji="1" lang="en-US" altLang="zh-TW" dirty="0" smtClean="0">
                <a:latin typeface="STFangsong" charset="-122"/>
                <a:ea typeface="STFangsong" charset="-122"/>
                <a:cs typeface="STFangsong" charset="-122"/>
              </a:rPr>
              <a:t/>
            </a:r>
            <a:br>
              <a:rPr kumimoji="1" lang="en-US" altLang="zh-TW" dirty="0" smtClean="0">
                <a:latin typeface="STFangsong" charset="-122"/>
                <a:ea typeface="STFangsong" charset="-122"/>
                <a:cs typeface="STFangsong" charset="-122"/>
              </a:rPr>
            </a:br>
            <a:r>
              <a:rPr lang="en-US" altLang="zh-CN" dirty="0">
                <a:solidFill>
                  <a:srgbClr val="FF0000"/>
                </a:solidFill>
                <a:latin typeface="STFangsong" charset="-122"/>
                <a:ea typeface="STFangsong" charset="-122"/>
                <a:cs typeface="STFangsong" charset="-122"/>
              </a:rPr>
              <a:t>第１５０节</a:t>
            </a:r>
            <a:r>
              <a:rPr lang="en-US" altLang="zh-CN" dirty="0">
                <a:latin typeface="STFangsong" charset="-122"/>
                <a:ea typeface="STFangsong" charset="-122"/>
                <a:cs typeface="STFangsong" charset="-122"/>
              </a:rPr>
              <a:t/>
            </a:r>
            <a:br>
              <a:rPr lang="en-US" altLang="zh-CN" dirty="0">
                <a:latin typeface="STFangsong" charset="-122"/>
                <a:ea typeface="STFangsong" charset="-122"/>
                <a:cs typeface="STFangsong" charset="-122"/>
              </a:rPr>
            </a:br>
            <a:r>
              <a:rPr lang="zh-CN" altLang="zh-CN" dirty="0">
                <a:latin typeface="STFangsong" charset="-122"/>
                <a:ea typeface="STFangsong" charset="-122"/>
                <a:cs typeface="STFangsong" charset="-122"/>
              </a:rPr>
              <a:t/>
            </a:r>
            <a:br>
              <a:rPr lang="zh-CN" altLang="zh-CN" dirty="0">
                <a:latin typeface="STFangsong" charset="-122"/>
                <a:ea typeface="STFangsong" charset="-122"/>
                <a:cs typeface="STFangsong" charset="-122"/>
              </a:rPr>
            </a:br>
            <a:r>
              <a:rPr lang="zh-CN" altLang="en-US" dirty="0" smtClean="0">
                <a:latin typeface="STFangsong" charset="-122"/>
                <a:ea typeface="STFangsong" charset="-122"/>
                <a:cs typeface="STFangsong" charset="-122"/>
              </a:rPr>
              <a:t>       </a:t>
            </a:r>
            <a:r>
              <a:rPr lang="en-US" altLang="zh-CN" dirty="0" smtClean="0">
                <a:latin typeface="STFangsong" charset="-122"/>
                <a:ea typeface="STFangsong" charset="-122"/>
                <a:cs typeface="STFangsong" charset="-122"/>
              </a:rPr>
              <a:t>伦理性东西</a:t>
            </a:r>
            <a:r>
              <a:rPr lang="en-US" altLang="zh-CN" dirty="0">
                <a:latin typeface="STFangsong" charset="-122"/>
                <a:ea typeface="STFangsong" charset="-122"/>
                <a:cs typeface="STFangsong" charset="-122"/>
              </a:rPr>
              <a:t>，只要它在</a:t>
            </a:r>
            <a:r>
              <a:rPr lang="en-US" altLang="zh-CN" dirty="0">
                <a:solidFill>
                  <a:srgbClr val="FF0000"/>
                </a:solidFill>
                <a:latin typeface="STFangsong" charset="-122"/>
                <a:ea typeface="STFangsong" charset="-122"/>
                <a:cs typeface="STFangsong" charset="-122"/>
              </a:rPr>
              <a:t>个人由本性所规定的品格上</a:t>
            </a:r>
            <a:r>
              <a:rPr lang="en-US" altLang="zh-CN" dirty="0">
                <a:latin typeface="STFangsong" charset="-122"/>
                <a:ea typeface="STFangsong" charset="-122"/>
                <a:cs typeface="STFangsong" charset="-122"/>
              </a:rPr>
              <a:t>作为品格得到反映，那便是德性。这种德性，只要它不外乎表现为个人在其所属的义务关系上单纯地尽其应尽的本分，</a:t>
            </a:r>
            <a:r>
              <a:rPr lang="en-US" altLang="zh-CN" dirty="0" smtClean="0">
                <a:latin typeface="STFangsong" charset="-122"/>
                <a:ea typeface="STFangsong" charset="-122"/>
                <a:cs typeface="STFangsong" charset="-122"/>
              </a:rPr>
              <a:t>那就是正直</a:t>
            </a:r>
            <a:r>
              <a:rPr lang="zh-CN" altLang="en-US" dirty="0" smtClean="0">
                <a:latin typeface="STFangsong" charset="-122"/>
                <a:ea typeface="STFangsong" charset="-122"/>
                <a:cs typeface="STFangsong" charset="-122"/>
              </a:rPr>
              <a:t>。</a:t>
            </a:r>
            <a:r>
              <a:rPr kumimoji="1" lang="zh-CN" altLang="en-US" dirty="0">
                <a:latin typeface="STFangsong" charset="-122"/>
                <a:ea typeface="STFangsong" charset="-122"/>
                <a:cs typeface="STFangsong" charset="-122"/>
              </a:rPr>
              <a:t/>
            </a:r>
            <a:br>
              <a:rPr kumimoji="1" lang="zh-CN" altLang="en-US" dirty="0">
                <a:latin typeface="STFangsong" charset="-122"/>
                <a:ea typeface="STFangsong" charset="-122"/>
                <a:cs typeface="STFangsong" charset="-122"/>
              </a:rPr>
            </a:br>
            <a:r>
              <a:rPr kumimoji="1" lang="zh-CN" altLang="en-US" dirty="0"/>
              <a:t/>
            </a:r>
            <a:br>
              <a:rPr kumimoji="1" lang="zh-CN" altLang="en-US" dirty="0"/>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2640181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963885" y="3041779"/>
            <a:ext cx="2942069" cy="923330"/>
          </a:xfrm>
          <a:prstGeom prst="rect">
            <a:avLst/>
          </a:prstGeom>
          <a:noFill/>
        </p:spPr>
        <p:txBody>
          <a:bodyPr wrap="square" lIns="91440" tIns="45720" rIns="91440" bIns="45720">
            <a:spAutoFit/>
          </a:bodyPr>
          <a:lstStyle/>
          <a:p>
            <a:pPr algn="ctr"/>
            <a:r>
              <a:rPr lang="zh-CN" altLang="en-US" sz="5400" b="1" cap="none" spc="0" smtClean="0">
                <a:ln w="22225">
                  <a:solidFill>
                    <a:schemeClr val="accent2"/>
                  </a:solidFill>
                  <a:prstDash val="solid"/>
                </a:ln>
                <a:solidFill>
                  <a:schemeClr val="accent2">
                    <a:lumMod val="40000"/>
                    <a:lumOff val="60000"/>
                  </a:schemeClr>
                </a:solidFill>
                <a:effectLst/>
              </a:rPr>
              <a:t>谢       谢！</a:t>
            </a:r>
            <a:endParaRPr lang="zh-CN" altLang="en-US"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71262204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01014" y="0"/>
            <a:ext cx="10923036" cy="7184571"/>
          </a:xfrm>
        </p:spPr>
        <p:txBody>
          <a:bodyPr>
            <a:normAutofit fontScale="90000"/>
          </a:bodyPr>
          <a:lstStyle/>
          <a:p>
            <a:r>
              <a:rPr lang="zh-TW" altLang="en-US" sz="4400" b="1" dirty="0" smtClean="0">
                <a:solidFill>
                  <a:srgbClr val="00B0F0"/>
                </a:solidFill>
                <a:latin typeface="STFangsong" charset="-122"/>
                <a:ea typeface="STFangsong" charset="-122"/>
                <a:cs typeface="STFangsong" charset="-122"/>
              </a:rPr>
              <a:t>亞里士</a:t>
            </a:r>
            <a:r>
              <a:rPr lang="zh-TW" altLang="en-US" sz="4400" b="1" dirty="0">
                <a:solidFill>
                  <a:srgbClr val="00B0F0"/>
                </a:solidFill>
                <a:latin typeface="STFangsong" charset="-122"/>
                <a:ea typeface="STFangsong" charset="-122"/>
                <a:cs typeface="STFangsong" charset="-122"/>
              </a:rPr>
              <a:t>多德德性論的關鍵論証</a:t>
            </a:r>
            <a:r>
              <a:rPr lang="zh-TW" altLang="en-US" sz="4400" b="1" dirty="0" smtClean="0">
                <a:solidFill>
                  <a:srgbClr val="00B0F0"/>
                </a:solidFill>
                <a:latin typeface="STFangsong" charset="-122"/>
                <a:ea typeface="STFangsong" charset="-122"/>
                <a:cs typeface="STFangsong" charset="-122"/>
              </a:rPr>
              <a:t>：</a:t>
            </a:r>
            <a:r>
              <a:rPr lang="en-US" altLang="zh-TW" sz="4400" b="1" dirty="0" smtClean="0">
                <a:solidFill>
                  <a:srgbClr val="00B0F0"/>
                </a:solidFill>
                <a:latin typeface="STFangsong" charset="-122"/>
                <a:ea typeface="STFangsong" charset="-122"/>
                <a:cs typeface="STFangsong" charset="-122"/>
              </a:rPr>
              <a:t/>
            </a:r>
            <a:br>
              <a:rPr lang="en-US" altLang="zh-TW" sz="4400" b="1" dirty="0" smtClean="0">
                <a:solidFill>
                  <a:srgbClr val="00B0F0"/>
                </a:solidFill>
                <a:latin typeface="STFangsong" charset="-122"/>
                <a:ea typeface="STFangsong" charset="-122"/>
                <a:cs typeface="STFangsong" charset="-122"/>
              </a:rPr>
            </a:br>
            <a:r>
              <a:rPr lang="en-US" altLang="zh-CN" sz="4400" b="1" dirty="0" smtClean="0">
                <a:solidFill>
                  <a:srgbClr val="0070C0"/>
                </a:solidFill>
                <a:latin typeface="STFangsong" charset="-122"/>
                <a:ea typeface="STFangsong" charset="-122"/>
                <a:cs typeface="STFangsong" charset="-122"/>
              </a:rPr>
              <a:t/>
            </a:r>
            <a:br>
              <a:rPr lang="en-US" altLang="zh-CN" sz="4400" b="1" dirty="0" smtClean="0">
                <a:solidFill>
                  <a:srgbClr val="0070C0"/>
                </a:solidFill>
                <a:latin typeface="STFangsong" charset="-122"/>
                <a:ea typeface="STFangsong" charset="-122"/>
                <a:cs typeface="STFangsong" charset="-122"/>
              </a:rPr>
            </a:br>
            <a:r>
              <a:rPr lang="zh-CN" altLang="en-US" sz="4400" dirty="0">
                <a:latin typeface="STFangsong" charset="-122"/>
                <a:ea typeface="STFangsong" charset="-122"/>
                <a:cs typeface="STFangsong" charset="-122"/>
              </a:rPr>
              <a:t> </a:t>
            </a:r>
            <a:r>
              <a:rPr lang="zh-CN" altLang="en-US" sz="4400" dirty="0" smtClean="0">
                <a:latin typeface="STFangsong" charset="-122"/>
                <a:ea typeface="STFangsong" charset="-122"/>
                <a:cs typeface="STFangsong" charset="-122"/>
              </a:rPr>
              <a:t>     </a:t>
            </a:r>
            <a:r>
              <a:rPr kumimoji="1" lang="zh-TW" altLang="en-US" b="1" dirty="0" smtClean="0"/>
              <a:t>自然</a:t>
            </a:r>
            <a:r>
              <a:rPr kumimoji="1" lang="zh-TW" altLang="en-US" b="1" dirty="0"/>
              <a:t>主義目的論（</a:t>
            </a:r>
            <a:r>
              <a:rPr kumimoji="1" lang="zh-TW" altLang="en-US" b="1" dirty="0">
                <a:solidFill>
                  <a:srgbClr val="FF0000"/>
                </a:solidFill>
              </a:rPr>
              <a:t>重事實推導出價值</a:t>
            </a:r>
            <a:r>
              <a:rPr kumimoji="1" lang="zh-TW" altLang="en-US" b="1" dirty="0"/>
              <a:t>）</a:t>
            </a:r>
            <a:r>
              <a:rPr kumimoji="1" lang="zh-TW" altLang="en-US" dirty="0"/>
              <a:t/>
            </a:r>
            <a:br>
              <a:rPr kumimoji="1" lang="zh-TW" altLang="en-US" dirty="0"/>
            </a:br>
            <a:r>
              <a:rPr kumimoji="1" lang="en-US" altLang="zh-CN" dirty="0" smtClean="0"/>
              <a:t>------</a:t>
            </a:r>
            <a:r>
              <a:rPr kumimoji="1" lang="zh-TW" altLang="en-US" dirty="0" smtClean="0"/>
              <a:t>從</a:t>
            </a:r>
            <a:r>
              <a:rPr kumimoji="1" lang="zh-TW" altLang="en-US" dirty="0"/>
              <a:t>一種自然目標（</a:t>
            </a:r>
            <a:r>
              <a:rPr kumimoji="1" lang="en-US" altLang="zh-TW" dirty="0" err="1"/>
              <a:t>telos</a:t>
            </a:r>
            <a:r>
              <a:rPr kumimoji="1" lang="zh-TW" altLang="en-US" dirty="0"/>
              <a:t>）的實現能力推導出好／善（價值）</a:t>
            </a:r>
            <a:br>
              <a:rPr kumimoji="1" lang="zh-TW" altLang="en-US" dirty="0"/>
            </a:br>
            <a:r>
              <a:rPr kumimoji="1" lang="en-US" altLang="zh-CN" dirty="0" smtClean="0"/>
              <a:t>------</a:t>
            </a:r>
            <a:r>
              <a:rPr kumimoji="1" lang="zh-TW" altLang="en-US" dirty="0" smtClean="0"/>
              <a:t>藝術</a:t>
            </a:r>
            <a:r>
              <a:rPr kumimoji="1" lang="zh-TW" altLang="en-US" dirty="0"/>
              <a:t>的目標是健康；理財術的目標是財富，戰術的目標是取勝</a:t>
            </a:r>
            <a:br>
              <a:rPr kumimoji="1" lang="zh-TW" altLang="en-US" dirty="0"/>
            </a:br>
            <a:r>
              <a:rPr kumimoji="1" lang="en-US" altLang="zh-CN" dirty="0" smtClean="0"/>
              <a:t>------</a:t>
            </a:r>
            <a:r>
              <a:rPr kumimoji="1" lang="zh-TW" altLang="en-US" dirty="0" smtClean="0"/>
              <a:t>特點</a:t>
            </a:r>
            <a:r>
              <a:rPr kumimoji="1" lang="zh-TW" altLang="en-US" dirty="0"/>
              <a:t>：價值在活動之外，作為活動的結果</a:t>
            </a:r>
            <a:br>
              <a:rPr kumimoji="1" lang="zh-TW" altLang="en-US" dirty="0"/>
            </a:br>
            <a:r>
              <a:rPr kumimoji="1" lang="zh-TW" altLang="en-US" dirty="0"/>
              <a:t>              </a:t>
            </a:r>
            <a:r>
              <a:rPr kumimoji="1" lang="zh-CN" altLang="en-US" dirty="0" smtClean="0"/>
              <a:t>    </a:t>
            </a:r>
            <a:r>
              <a:rPr kumimoji="1" lang="zh-TW" altLang="en-US" dirty="0" smtClean="0"/>
              <a:t>因</a:t>
            </a:r>
            <a:r>
              <a:rPr kumimoji="1" lang="zh-TW" altLang="en-US" dirty="0"/>
              <a:t>他物之故的善</a:t>
            </a:r>
            <a:br>
              <a:rPr kumimoji="1" lang="zh-TW" altLang="en-US" dirty="0"/>
            </a:br>
            <a:r>
              <a:rPr kumimoji="1" lang="zh-TW" altLang="en-US" dirty="0"/>
              <a:t>              </a:t>
            </a:r>
            <a:r>
              <a:rPr kumimoji="1" lang="zh-CN" altLang="en-US" dirty="0" smtClean="0"/>
              <a:t>    </a:t>
            </a:r>
            <a:r>
              <a:rPr kumimoji="1" lang="zh-TW" altLang="en-US" dirty="0" smtClean="0"/>
              <a:t>因</a:t>
            </a:r>
            <a:r>
              <a:rPr kumimoji="1" lang="zh-TW" altLang="en-US" dirty="0"/>
              <a:t>自身之故的善</a:t>
            </a:r>
            <a:br>
              <a:rPr kumimoji="1" lang="zh-TW" altLang="en-US" dirty="0"/>
            </a:br>
            <a:r>
              <a:rPr kumimoji="1" lang="zh-CN" altLang="en-US" dirty="0" smtClean="0"/>
              <a:t>                  </a:t>
            </a:r>
            <a:r>
              <a:rPr kumimoji="1" lang="zh-TW" altLang="en-US" dirty="0" smtClean="0">
                <a:solidFill>
                  <a:srgbClr val="FF0000"/>
                </a:solidFill>
              </a:rPr>
              <a:t>物</a:t>
            </a:r>
            <a:r>
              <a:rPr kumimoji="1" lang="en-US" altLang="zh-TW" dirty="0" smtClean="0">
                <a:solidFill>
                  <a:srgbClr val="FF0000"/>
                </a:solidFill>
              </a:rPr>
              <a:t>—</a:t>
            </a:r>
            <a:r>
              <a:rPr kumimoji="1" lang="zh-TW" altLang="en-US" dirty="0" smtClean="0">
                <a:solidFill>
                  <a:srgbClr val="FF0000"/>
                </a:solidFill>
              </a:rPr>
              <a:t>性質</a:t>
            </a:r>
            <a:r>
              <a:rPr kumimoji="1" lang="zh-TW" altLang="en-US" dirty="0">
                <a:solidFill>
                  <a:srgbClr val="FF0000"/>
                </a:solidFill>
              </a:rPr>
              <a:t>（本性）</a:t>
            </a:r>
            <a:r>
              <a:rPr kumimoji="1" lang="en-US" altLang="zh-TW" dirty="0">
                <a:solidFill>
                  <a:srgbClr val="FF0000"/>
                </a:solidFill>
              </a:rPr>
              <a:t>--</a:t>
            </a:r>
            <a:r>
              <a:rPr kumimoji="1" lang="zh-TW" altLang="en-US" dirty="0">
                <a:solidFill>
                  <a:srgbClr val="FF0000"/>
                </a:solidFill>
              </a:rPr>
              <a:t>實現</a:t>
            </a:r>
            <a:r>
              <a:rPr kumimoji="1" lang="zh-TW" altLang="en-US" dirty="0"/>
              <a:t/>
            </a:r>
            <a:br>
              <a:rPr kumimoji="1" lang="zh-TW" altLang="en-US" dirty="0"/>
            </a:br>
            <a:r>
              <a:rPr kumimoji="1" lang="zh-TW" altLang="en-US" dirty="0"/>
              <a:t>      </a:t>
            </a:r>
            <a:r>
              <a:rPr kumimoji="1" lang="zh-CN" altLang="en-US" dirty="0" smtClean="0"/>
              <a:t> </a:t>
            </a:r>
            <a:r>
              <a:rPr kumimoji="1" lang="zh-TW" altLang="en-US" dirty="0" smtClean="0"/>
              <a:t>本性</a:t>
            </a:r>
            <a:r>
              <a:rPr kumimoji="1" lang="zh-TW" altLang="en-US" dirty="0"/>
              <a:t>（潛在可能性</a:t>
            </a:r>
            <a:r>
              <a:rPr kumimoji="1" lang="en-US" altLang="zh-TW" dirty="0"/>
              <a:t>--</a:t>
            </a:r>
            <a:r>
              <a:rPr kumimoji="1" lang="zh-TW" altLang="en-US" dirty="0"/>
              <a:t>多樣性）</a:t>
            </a:r>
            <a:r>
              <a:rPr kumimoji="1" lang="en-US" altLang="zh-TW" dirty="0"/>
              <a:t>--</a:t>
            </a:r>
            <a:r>
              <a:rPr kumimoji="1" lang="zh-TW" altLang="en-US" dirty="0"/>
              <a:t>原慾（意願／意志）</a:t>
            </a:r>
            <a:r>
              <a:rPr kumimoji="1" lang="en-US" altLang="zh-TW" dirty="0"/>
              <a:t>--</a:t>
            </a:r>
            <a:r>
              <a:rPr kumimoji="1" lang="zh-TW" altLang="en-US" dirty="0"/>
              <a:t>實現力量</a:t>
            </a:r>
            <a:r>
              <a:rPr kumimoji="1" lang="en-US" altLang="zh-TW" dirty="0"/>
              <a:t>—</a:t>
            </a:r>
            <a:r>
              <a:rPr kumimoji="1" lang="zh-TW" altLang="en-US" dirty="0"/>
              <a:t>應該存在</a:t>
            </a:r>
            <a:r>
              <a:rPr kumimoji="1" lang="en-US" altLang="zh-TW" dirty="0"/>
              <a:t>—</a:t>
            </a:r>
            <a:r>
              <a:rPr kumimoji="1" lang="zh-TW" altLang="en-US" dirty="0"/>
              <a:t>必然存在</a:t>
            </a:r>
            <a:r>
              <a:rPr kumimoji="1" lang="en-US" altLang="zh-TW" dirty="0"/>
              <a:t>--</a:t>
            </a:r>
            <a:r>
              <a:rPr kumimoji="1" lang="zh-TW" altLang="en-US" dirty="0"/>
              <a:t>實現（事物自身的生成能力）</a:t>
            </a:r>
            <a:endParaRPr kumimoji="1" lang="zh-CN" altLang="en-US" dirty="0"/>
          </a:p>
        </p:txBody>
      </p:sp>
    </p:spTree>
    <p:extLst>
      <p:ext uri="{BB962C8B-B14F-4D97-AF65-F5344CB8AC3E}">
        <p14:creationId xmlns:p14="http://schemas.microsoft.com/office/powerpoint/2010/main" val="370861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2055" y="0"/>
            <a:ext cx="10493096" cy="6858000"/>
          </a:xfrm>
        </p:spPr>
        <p:txBody>
          <a:bodyPr>
            <a:noAutofit/>
          </a:bodyPr>
          <a:lstStyle/>
          <a:p>
            <a:r>
              <a:rPr lang="zh-TW" altLang="en-US" sz="3200" b="1" dirty="0" smtClean="0">
                <a:solidFill>
                  <a:srgbClr val="00B0F0"/>
                </a:solidFill>
                <a:latin typeface="STFangsong" charset="-122"/>
                <a:ea typeface="STFangsong" charset="-122"/>
                <a:cs typeface="STFangsong" charset="-122"/>
              </a:rPr>
              <a:t>亞里士</a:t>
            </a:r>
            <a:r>
              <a:rPr lang="zh-TW" altLang="en-US" sz="3200" b="1" dirty="0">
                <a:solidFill>
                  <a:srgbClr val="00B0F0"/>
                </a:solidFill>
                <a:latin typeface="STFangsong" charset="-122"/>
                <a:ea typeface="STFangsong" charset="-122"/>
                <a:cs typeface="STFangsong" charset="-122"/>
              </a:rPr>
              <a:t>多德的功能論証（</a:t>
            </a:r>
            <a:r>
              <a:rPr lang="en-US" altLang="zh-TW" sz="3200" b="1" dirty="0">
                <a:solidFill>
                  <a:srgbClr val="00B0F0"/>
                </a:solidFill>
                <a:latin typeface="STFangsong" charset="-122"/>
                <a:ea typeface="STFangsong" charset="-122"/>
                <a:cs typeface="STFangsong" charset="-122"/>
              </a:rPr>
              <a:t>function-argument</a:t>
            </a:r>
            <a:r>
              <a:rPr lang="en-US" altLang="zh-TW" sz="3200" b="1" dirty="0" smtClean="0">
                <a:solidFill>
                  <a:srgbClr val="00B0F0"/>
                </a:solidFill>
                <a:latin typeface="STFangsong" charset="-122"/>
                <a:ea typeface="STFangsong" charset="-122"/>
                <a:cs typeface="STFangsong" charset="-122"/>
              </a:rPr>
              <a:t>)</a:t>
            </a:r>
            <a:r>
              <a:rPr lang="en-US" altLang="zh-CN" sz="3200" dirty="0" smtClean="0">
                <a:latin typeface="STFangsong" charset="-122"/>
                <a:ea typeface="STFangsong" charset="-122"/>
                <a:cs typeface="STFangsong" charset="-122"/>
              </a:rPr>
              <a:t/>
            </a:r>
            <a:br>
              <a:rPr lang="en-US" altLang="zh-CN" sz="3200" dirty="0" smtClean="0">
                <a:latin typeface="STFangsong" charset="-122"/>
                <a:ea typeface="STFangsong" charset="-122"/>
                <a:cs typeface="STFangsong" charset="-122"/>
              </a:rPr>
            </a:br>
            <a:r>
              <a:rPr lang="zh-CN" altLang="en-US" sz="3200" dirty="0" smtClean="0">
                <a:latin typeface="STFangsong" charset="-122"/>
                <a:ea typeface="STFangsong" charset="-122"/>
                <a:cs typeface="STFangsong" charset="-122"/>
              </a:rPr>
              <a:t>        </a:t>
            </a:r>
            <a:r>
              <a:rPr kumimoji="1" lang="zh-TW" altLang="en-US" sz="3200" dirty="0" smtClean="0"/>
              <a:t>眼睛</a:t>
            </a:r>
            <a:r>
              <a:rPr kumimoji="1" lang="zh-TW" altLang="en-US" sz="3200" dirty="0"/>
              <a:t>的</a:t>
            </a:r>
            <a:r>
              <a:rPr kumimoji="1" lang="zh-TW" altLang="en-US" sz="3200" dirty="0" smtClean="0"/>
              <a:t>功能</a:t>
            </a:r>
            <a:r>
              <a:rPr kumimoji="1" lang="en-US" altLang="zh-CN" sz="3200" dirty="0"/>
              <a:t>——</a:t>
            </a:r>
            <a:r>
              <a:rPr kumimoji="1" lang="zh-TW" altLang="en-US" sz="3200" dirty="0" smtClean="0"/>
              <a:t>視力</a:t>
            </a:r>
            <a:r>
              <a:rPr kumimoji="1" lang="zh-TW" altLang="en-US" sz="3200" dirty="0"/>
              <a:t>；鼻子的</a:t>
            </a:r>
            <a:r>
              <a:rPr kumimoji="1" lang="zh-TW" altLang="en-US" sz="3200" dirty="0" smtClean="0"/>
              <a:t>功能</a:t>
            </a:r>
            <a:r>
              <a:rPr kumimoji="1" lang="en-US" altLang="zh-CN" sz="3200" dirty="0" smtClean="0"/>
              <a:t>——</a:t>
            </a:r>
            <a:r>
              <a:rPr kumimoji="1" lang="zh-TW" altLang="en-US" sz="3200" dirty="0" smtClean="0"/>
              <a:t>嗅覺</a:t>
            </a:r>
            <a:r>
              <a:rPr kumimoji="1" lang="zh-TW" altLang="en-US" sz="3200" dirty="0"/>
              <a:t>；身體的每一個部分都有其特殊的功能；鞋匠、木匠、醫生、軍人都各有其特有的功能（使命）。</a:t>
            </a:r>
            <a:r>
              <a:rPr kumimoji="1" lang="zh-TW" altLang="en-US" sz="3200" dirty="0">
                <a:solidFill>
                  <a:srgbClr val="FF0000"/>
                </a:solidFill>
              </a:rPr>
              <a:t>它們的德性就是特有功能或使命的</a:t>
            </a:r>
            <a:r>
              <a:rPr kumimoji="1" lang="zh-TW" altLang="en-US" sz="3200" dirty="0" smtClean="0">
                <a:solidFill>
                  <a:srgbClr val="FF0000"/>
                </a:solidFill>
              </a:rPr>
              <a:t>實現</a:t>
            </a:r>
            <a:r>
              <a:rPr kumimoji="1" lang="zh-CN" altLang="en-US" sz="3200" dirty="0" smtClean="0">
                <a:solidFill>
                  <a:srgbClr val="FF0000"/>
                </a:solidFill>
              </a:rPr>
              <a:t>。</a:t>
            </a:r>
            <a:r>
              <a:rPr kumimoji="1" lang="zh-TW" altLang="en-US" sz="3200" dirty="0"/>
              <a:t/>
            </a:r>
            <a:br>
              <a:rPr kumimoji="1" lang="zh-TW" altLang="en-US" sz="3200" dirty="0"/>
            </a:br>
            <a:r>
              <a:rPr kumimoji="1" lang="zh-CN" altLang="en-US" sz="3200" dirty="0" smtClean="0"/>
              <a:t>       </a:t>
            </a:r>
            <a:r>
              <a:rPr kumimoji="1" lang="zh-TW" altLang="en-US" sz="3200" dirty="0" smtClean="0"/>
              <a:t>人</a:t>
            </a:r>
            <a:r>
              <a:rPr kumimoji="1" lang="zh-TW" altLang="en-US" sz="3200" dirty="0"/>
              <a:t>也有其固有的功能和活動，這是什麼呢？不是植物性生命，不是動物（感覺）性生命；而是</a:t>
            </a:r>
            <a:r>
              <a:rPr kumimoji="1" lang="zh-TW" altLang="en-US" sz="3200" dirty="0">
                <a:solidFill>
                  <a:srgbClr val="FF0000"/>
                </a:solidFill>
              </a:rPr>
              <a:t>靈魂的有理性天賦的</a:t>
            </a:r>
            <a:r>
              <a:rPr kumimoji="1" lang="zh-TW" altLang="en-US" sz="3200" dirty="0" smtClean="0">
                <a:solidFill>
                  <a:srgbClr val="FF0000"/>
                </a:solidFill>
              </a:rPr>
              <a:t>生命</a:t>
            </a:r>
            <a:r>
              <a:rPr kumimoji="1" lang="zh-CN" altLang="en-US" sz="3200" dirty="0" smtClean="0">
                <a:solidFill>
                  <a:srgbClr val="FF0000"/>
                </a:solidFill>
              </a:rPr>
              <a:t>。</a:t>
            </a:r>
            <a:r>
              <a:rPr kumimoji="1" lang="zh-TW" altLang="en-US" sz="3200" dirty="0">
                <a:solidFill>
                  <a:srgbClr val="FF0000"/>
                </a:solidFill>
              </a:rPr>
              <a:t/>
            </a:r>
            <a:br>
              <a:rPr kumimoji="1" lang="zh-TW" altLang="en-US" sz="3200" dirty="0">
                <a:solidFill>
                  <a:srgbClr val="FF0000"/>
                </a:solidFill>
              </a:rPr>
            </a:br>
            <a:r>
              <a:rPr kumimoji="1" lang="zh-CN" altLang="en-US" sz="3200" dirty="0" smtClean="0">
                <a:solidFill>
                  <a:srgbClr val="FF0000"/>
                </a:solidFill>
              </a:rPr>
              <a:t>       </a:t>
            </a:r>
            <a:r>
              <a:rPr kumimoji="1" lang="zh-TW" altLang="en-US" sz="3200" dirty="0" smtClean="0"/>
              <a:t>靈魂</a:t>
            </a:r>
            <a:r>
              <a:rPr kumimoji="1" lang="zh-TW" altLang="en-US" sz="3200" dirty="0"/>
              <a:t>有理性天賦的生命分兩種：</a:t>
            </a:r>
            <a:r>
              <a:rPr kumimoji="1" lang="zh-TW" altLang="en-US" sz="3200" dirty="0">
                <a:solidFill>
                  <a:srgbClr val="FF0000"/>
                </a:solidFill>
              </a:rPr>
              <a:t>自身非理性</a:t>
            </a:r>
            <a:r>
              <a:rPr kumimoji="1" lang="zh-TW" altLang="en-US" sz="3200" dirty="0"/>
              <a:t>，但能夠順從理性的指導；</a:t>
            </a:r>
            <a:r>
              <a:rPr kumimoji="1" lang="zh-TW" altLang="en-US" sz="3200" dirty="0">
                <a:solidFill>
                  <a:srgbClr val="FF0000"/>
                </a:solidFill>
              </a:rPr>
              <a:t>自身是理性的</a:t>
            </a:r>
            <a:r>
              <a:rPr kumimoji="1" lang="zh-TW" altLang="en-US" sz="3200" dirty="0"/>
              <a:t>（技藝、知識、智慧、靈智慧）</a:t>
            </a:r>
            <a:br>
              <a:rPr kumimoji="1" lang="zh-TW" altLang="en-US" sz="3200" dirty="0"/>
            </a:br>
            <a:r>
              <a:rPr kumimoji="1" lang="zh-CN" altLang="en-US" sz="3200" dirty="0" smtClean="0"/>
              <a:t>       </a:t>
            </a:r>
            <a:r>
              <a:rPr kumimoji="1" lang="zh-TW" altLang="en-US" sz="3200" b="1" dirty="0" smtClean="0">
                <a:solidFill>
                  <a:srgbClr val="FF0000"/>
                </a:solidFill>
              </a:rPr>
              <a:t>德性</a:t>
            </a:r>
            <a:r>
              <a:rPr kumimoji="1" lang="zh-TW" altLang="en-US" sz="3200" b="1" dirty="0">
                <a:solidFill>
                  <a:srgbClr val="FF0000"/>
                </a:solidFill>
              </a:rPr>
              <a:t>作為固有天賦的實現，人的德性就是人的靈魂的立己實現活動（</a:t>
            </a:r>
            <a:r>
              <a:rPr kumimoji="1" lang="de-DE" altLang="zh-TW" sz="3200" b="1" dirty="0">
                <a:solidFill>
                  <a:srgbClr val="FF0000"/>
                </a:solidFill>
              </a:rPr>
              <a:t>eigenständige Tätig-sein</a:t>
            </a:r>
            <a:r>
              <a:rPr kumimoji="1" lang="zh-TW" altLang="en-US" sz="3200" b="1" dirty="0">
                <a:solidFill>
                  <a:srgbClr val="FF0000"/>
                </a:solidFill>
              </a:rPr>
              <a:t>），這就是人的卓越的生成或塑造活動。</a:t>
            </a:r>
          </a:p>
        </p:txBody>
      </p:sp>
    </p:spTree>
    <p:extLst>
      <p:ext uri="{BB962C8B-B14F-4D97-AF65-F5344CB8AC3E}">
        <p14:creationId xmlns:p14="http://schemas.microsoft.com/office/powerpoint/2010/main" val="13330364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9815" y="733274"/>
            <a:ext cx="10207688" cy="2904565"/>
          </a:xfrm>
        </p:spPr>
        <p:txBody>
          <a:bodyPr>
            <a:normAutofit fontScale="90000"/>
          </a:bodyPr>
          <a:lstStyle/>
          <a:p>
            <a:r>
              <a:rPr kumimoji="1" lang="zh-TW" altLang="en-US" sz="6000" b="1" dirty="0" smtClean="0">
                <a:solidFill>
                  <a:srgbClr val="00B0F0"/>
                </a:solidFill>
                <a:latin typeface="STFangsong" charset="-122"/>
                <a:ea typeface="STFangsong" charset="-122"/>
                <a:cs typeface="STFangsong" charset="-122"/>
              </a:rPr>
              <a:t>德性</a:t>
            </a:r>
            <a:r>
              <a:rPr kumimoji="1" lang="zh-TW" altLang="en-US" sz="6000" b="1" dirty="0">
                <a:solidFill>
                  <a:srgbClr val="00B0F0"/>
                </a:solidFill>
                <a:latin typeface="STFangsong" charset="-122"/>
                <a:ea typeface="STFangsong" charset="-122"/>
                <a:cs typeface="STFangsong" charset="-122"/>
              </a:rPr>
              <a:t>倫理學的基本類型</a:t>
            </a:r>
            <a:r>
              <a:rPr kumimoji="1" lang="en-US" altLang="zh-TW" sz="4000" b="1" dirty="0" smtClean="0">
                <a:solidFill>
                  <a:srgbClr val="00B0F0"/>
                </a:solidFill>
                <a:latin typeface="STFangsong" charset="-122"/>
                <a:ea typeface="STFangsong" charset="-122"/>
                <a:cs typeface="STFangsong" charset="-122"/>
              </a:rPr>
              <a:t/>
            </a:r>
            <a:br>
              <a:rPr kumimoji="1" lang="en-US" altLang="zh-TW" sz="4000" b="1" dirty="0" smtClean="0">
                <a:solidFill>
                  <a:srgbClr val="00B0F0"/>
                </a:solidFill>
                <a:latin typeface="STFangsong" charset="-122"/>
                <a:ea typeface="STFangsong" charset="-122"/>
                <a:cs typeface="STFangsong" charset="-122"/>
              </a:rPr>
            </a:br>
            <a:r>
              <a:rPr kumimoji="1" lang="en-US" altLang="zh-TW" sz="4000" dirty="0" smtClean="0">
                <a:latin typeface="STFangsong" charset="-122"/>
                <a:ea typeface="STFangsong" charset="-122"/>
                <a:cs typeface="STFangsong" charset="-122"/>
              </a:rPr>
              <a:t/>
            </a:r>
            <a:br>
              <a:rPr kumimoji="1" lang="en-US" altLang="zh-TW" sz="4000" dirty="0" smtClean="0">
                <a:latin typeface="STFangsong" charset="-122"/>
                <a:ea typeface="STFangsong" charset="-122"/>
                <a:cs typeface="STFangsong" charset="-122"/>
              </a:rPr>
            </a:br>
            <a:r>
              <a:rPr kumimoji="1" lang="zh-TW" altLang="en-US" sz="4000" dirty="0"/>
              <a:t>一、亞里士多德主義的德性</a:t>
            </a:r>
            <a:r>
              <a:rPr kumimoji="1" lang="zh-TW" altLang="en-US" sz="4000" dirty="0" smtClean="0"/>
              <a:t>論</a:t>
            </a:r>
            <a:r>
              <a:rPr kumimoji="1" lang="en-US" altLang="zh-CN" sz="4000" dirty="0" smtClean="0"/>
              <a:t/>
            </a:r>
            <a:br>
              <a:rPr kumimoji="1" lang="en-US" altLang="zh-CN" sz="4000" dirty="0" smtClean="0"/>
            </a:br>
            <a:r>
              <a:rPr kumimoji="1" lang="zh-TW" altLang="en-US" sz="4000" dirty="0" smtClean="0"/>
              <a:t>二</a:t>
            </a:r>
            <a:r>
              <a:rPr kumimoji="1" lang="zh-TW" altLang="en-US" sz="4000" dirty="0"/>
              <a:t>、斯多亞學派的個人德性論</a:t>
            </a:r>
            <a:br>
              <a:rPr kumimoji="1" lang="zh-TW" altLang="en-US" sz="4000" dirty="0"/>
            </a:br>
            <a:r>
              <a:rPr kumimoji="1" lang="zh-TW" altLang="en-US" sz="4000" dirty="0"/>
              <a:t>三、基督教神學的德性</a:t>
            </a:r>
            <a:r>
              <a:rPr kumimoji="1" lang="zh-TW" altLang="en-US" sz="4000" dirty="0" smtClean="0"/>
              <a:t>論</a:t>
            </a:r>
            <a:r>
              <a:rPr kumimoji="1" lang="en-US" altLang="zh-TW" sz="4000" dirty="0" smtClean="0"/>
              <a:t/>
            </a:r>
            <a:br>
              <a:rPr kumimoji="1" lang="en-US" altLang="zh-TW" sz="4000" dirty="0" smtClean="0"/>
            </a:br>
            <a:r>
              <a:rPr kumimoji="1" lang="zh-TW" altLang="en-US" sz="4000" dirty="0"/>
              <a:t/>
            </a:r>
            <a:br>
              <a:rPr kumimoji="1" lang="zh-TW" altLang="en-US" sz="4000" dirty="0"/>
            </a:br>
            <a:r>
              <a:rPr kumimoji="1" lang="zh-TW" altLang="en-US" sz="4000" dirty="0"/>
              <a:t>四、康德的義務</a:t>
            </a:r>
            <a:r>
              <a:rPr kumimoji="1" lang="en-US" altLang="zh-TW" sz="4000" dirty="0"/>
              <a:t>-</a:t>
            </a:r>
            <a:r>
              <a:rPr kumimoji="1" lang="zh-TW" altLang="en-US" sz="4000" dirty="0"/>
              <a:t>德性論</a:t>
            </a:r>
            <a:br>
              <a:rPr kumimoji="1" lang="zh-TW" altLang="en-US" sz="4000" dirty="0"/>
            </a:br>
            <a:r>
              <a:rPr kumimoji="1" lang="zh-TW" altLang="en-US" sz="4000" dirty="0"/>
              <a:t>五、黑格爾道德法</a:t>
            </a:r>
            <a:r>
              <a:rPr kumimoji="1" lang="en-US" altLang="zh-TW" sz="4000" dirty="0"/>
              <a:t>-</a:t>
            </a:r>
            <a:r>
              <a:rPr kumimoji="1" lang="zh-TW" altLang="en-US" sz="4000" dirty="0"/>
              <a:t>德性論</a:t>
            </a:r>
            <a:br>
              <a:rPr kumimoji="1" lang="zh-TW" altLang="en-US" sz="4000" dirty="0"/>
            </a:br>
            <a:r>
              <a:rPr kumimoji="1" lang="zh-TW" altLang="en-US" sz="4000" dirty="0"/>
              <a:t>六、尼采的強力意志德性論</a:t>
            </a:r>
            <a:r>
              <a:rPr kumimoji="1" lang="zh-CN" altLang="en-US" dirty="0"/>
              <a:t/>
            </a:r>
            <a:br>
              <a:rPr kumimoji="1" lang="zh-CN" altLang="en-US" dirty="0"/>
            </a:br>
            <a:r>
              <a:rPr kumimoji="1" lang="zh-CN" altLang="en-US" dirty="0"/>
              <a:t/>
            </a:r>
            <a:br>
              <a:rPr kumimoji="1" lang="zh-CN" altLang="en-US"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5572512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98398" y="426463"/>
            <a:ext cx="9552899" cy="6431537"/>
          </a:xfrm>
        </p:spPr>
        <p:txBody>
          <a:bodyPr>
            <a:normAutofit/>
          </a:bodyPr>
          <a:lstStyle/>
          <a:p>
            <a:r>
              <a:rPr kumimoji="1" lang="zh-TW" altLang="en-US" sz="4800" b="1" dirty="0" smtClean="0">
                <a:solidFill>
                  <a:srgbClr val="00B0F0"/>
                </a:solidFill>
                <a:latin typeface="STFangsong" charset="-122"/>
                <a:ea typeface="STFangsong" charset="-122"/>
                <a:cs typeface="STFangsong" charset="-122"/>
              </a:rPr>
              <a:t>亞里士</a:t>
            </a:r>
            <a:r>
              <a:rPr kumimoji="1" lang="zh-TW" altLang="en-US" sz="4800" b="1" dirty="0">
                <a:solidFill>
                  <a:srgbClr val="00B0F0"/>
                </a:solidFill>
                <a:latin typeface="STFangsong" charset="-122"/>
                <a:ea typeface="STFangsong" charset="-122"/>
                <a:cs typeface="STFangsong" charset="-122"/>
              </a:rPr>
              <a:t>多德德性論的基本特徵</a:t>
            </a:r>
            <a:r>
              <a:rPr kumimoji="1" lang="en-US" altLang="zh-TW" sz="4800" dirty="0" smtClean="0">
                <a:latin typeface="STFangsong" charset="-122"/>
                <a:ea typeface="STFangsong" charset="-122"/>
                <a:cs typeface="STFangsong" charset="-122"/>
              </a:rPr>
              <a:t/>
            </a:r>
            <a:br>
              <a:rPr kumimoji="1" lang="en-US" altLang="zh-TW" sz="4800" dirty="0" smtClean="0">
                <a:latin typeface="STFangsong" charset="-122"/>
                <a:ea typeface="STFangsong" charset="-122"/>
                <a:cs typeface="STFangsong" charset="-122"/>
              </a:rPr>
            </a:br>
            <a:r>
              <a:rPr kumimoji="1" lang="en-US" altLang="zh-TW" sz="4800" dirty="0" smtClean="0">
                <a:latin typeface="STFangsong" charset="-122"/>
                <a:ea typeface="STFangsong" charset="-122"/>
                <a:cs typeface="STFangsong" charset="-122"/>
              </a:rPr>
              <a:t/>
            </a:r>
            <a:br>
              <a:rPr kumimoji="1" lang="en-US" altLang="zh-TW" sz="4800" dirty="0" smtClean="0">
                <a:latin typeface="STFangsong" charset="-122"/>
                <a:ea typeface="STFangsong" charset="-122"/>
                <a:cs typeface="STFangsong" charset="-122"/>
              </a:rPr>
            </a:br>
            <a:r>
              <a:rPr kumimoji="1" lang="zh-TW" altLang="en-US" sz="4800" dirty="0" smtClean="0"/>
              <a:t>以</a:t>
            </a:r>
            <a:r>
              <a:rPr kumimoji="1" lang="zh-TW" altLang="en-US" sz="4800" dirty="0"/>
              <a:t>城邦德性為</a:t>
            </a:r>
            <a:r>
              <a:rPr kumimoji="1" lang="zh-TW" altLang="en-US" sz="4800" dirty="0" smtClean="0"/>
              <a:t>核心</a:t>
            </a:r>
            <a:r>
              <a:rPr kumimoji="1" lang="en-US" altLang="zh-TW" sz="4800" dirty="0" smtClean="0"/>
              <a:t/>
            </a:r>
            <a:br>
              <a:rPr kumimoji="1" lang="en-US" altLang="zh-TW" sz="4800" dirty="0" smtClean="0"/>
            </a:br>
            <a:r>
              <a:rPr kumimoji="1" lang="zh-TW" altLang="en-US" sz="4800" dirty="0"/>
              <a:t/>
            </a:r>
            <a:br>
              <a:rPr kumimoji="1" lang="zh-TW" altLang="en-US" sz="4800" dirty="0"/>
            </a:br>
            <a:r>
              <a:rPr kumimoji="1" lang="zh-TW" altLang="en-US" sz="4800" dirty="0"/>
              <a:t>以正義為總德和</a:t>
            </a:r>
            <a:r>
              <a:rPr kumimoji="1" lang="zh-TW" altLang="en-US" sz="4800" dirty="0" smtClean="0"/>
              <a:t>首德</a:t>
            </a:r>
            <a:r>
              <a:rPr kumimoji="1" lang="en-US" altLang="zh-TW" sz="4800" dirty="0" smtClean="0"/>
              <a:t/>
            </a:r>
            <a:br>
              <a:rPr kumimoji="1" lang="en-US" altLang="zh-TW" sz="4800" dirty="0" smtClean="0"/>
            </a:br>
            <a:r>
              <a:rPr kumimoji="1" lang="zh-TW" altLang="en-US" sz="4800" dirty="0"/>
              <a:t/>
            </a:r>
            <a:br>
              <a:rPr kumimoji="1" lang="zh-TW" altLang="en-US" sz="4800" dirty="0"/>
            </a:br>
            <a:r>
              <a:rPr kumimoji="1" lang="zh-TW" altLang="en-US" sz="4800" dirty="0"/>
              <a:t>以德性作為實現幸福的主要途徑</a:t>
            </a:r>
            <a:r>
              <a:rPr kumimoji="1" lang="zh-TW" altLang="en-US" dirty="0"/>
              <a:t/>
            </a:r>
            <a:br>
              <a:rPr kumimoji="1" lang="zh-TW" altLang="en-US" dirty="0"/>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1526962993"/>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11559" y="0"/>
            <a:ext cx="10823510" cy="6858000"/>
          </a:xfrm>
        </p:spPr>
        <p:txBody>
          <a:bodyPr>
            <a:normAutofit fontScale="90000"/>
          </a:bodyPr>
          <a:lstStyle/>
          <a:p>
            <a:r>
              <a:rPr kumimoji="1" lang="zh-TW" altLang="en-US" b="1" dirty="0" smtClean="0">
                <a:solidFill>
                  <a:srgbClr val="00B0F0"/>
                </a:solidFill>
                <a:latin typeface="STFangsong" charset="-122"/>
                <a:ea typeface="STFangsong" charset="-122"/>
                <a:cs typeface="STFangsong" charset="-122"/>
              </a:rPr>
              <a:t>二</a:t>
            </a:r>
            <a:r>
              <a:rPr kumimoji="1" lang="zh-TW" altLang="en-US" b="1" dirty="0">
                <a:solidFill>
                  <a:srgbClr val="00B0F0"/>
                </a:solidFill>
                <a:latin typeface="STFangsong" charset="-122"/>
                <a:ea typeface="STFangsong" charset="-122"/>
                <a:cs typeface="STFangsong" charset="-122"/>
              </a:rPr>
              <a:t>、斯多亞學派的個人德性論</a:t>
            </a:r>
            <a:r>
              <a:rPr kumimoji="1" lang="en-US" altLang="zh-TW" sz="4000" dirty="0" smtClean="0">
                <a:latin typeface="STFangsong" charset="-122"/>
                <a:ea typeface="STFangsong" charset="-122"/>
                <a:cs typeface="STFangsong" charset="-122"/>
              </a:rPr>
              <a:t/>
            </a:r>
            <a:br>
              <a:rPr kumimoji="1" lang="en-US" altLang="zh-TW" sz="4000" dirty="0" smtClean="0">
                <a:latin typeface="STFangsong" charset="-122"/>
                <a:ea typeface="STFangsong" charset="-122"/>
                <a:cs typeface="STFangsong" charset="-122"/>
              </a:rPr>
            </a:br>
            <a:r>
              <a:rPr kumimoji="1" lang="en-US" altLang="zh-TW" sz="3100" dirty="0" smtClean="0">
                <a:latin typeface="STFangsong" charset="-122"/>
                <a:ea typeface="STFangsong" charset="-122"/>
                <a:cs typeface="STFangsong" charset="-122"/>
              </a:rPr>
              <a:t/>
            </a:r>
            <a:br>
              <a:rPr kumimoji="1" lang="en-US" altLang="zh-TW" sz="3100" dirty="0" smtClean="0">
                <a:latin typeface="STFangsong" charset="-122"/>
                <a:ea typeface="STFangsong" charset="-122"/>
                <a:cs typeface="STFangsong" charset="-122"/>
              </a:rPr>
            </a:br>
            <a:r>
              <a:rPr kumimoji="1" lang="en-US" altLang="zh-TW" sz="3100" dirty="0"/>
              <a:t>1</a:t>
            </a:r>
            <a:r>
              <a:rPr kumimoji="1" lang="zh-TW" altLang="en-US" sz="3100" dirty="0"/>
              <a:t>、個人的產生</a:t>
            </a:r>
            <a:br>
              <a:rPr kumimoji="1" lang="zh-TW" altLang="en-US" sz="3100" dirty="0"/>
            </a:br>
            <a:r>
              <a:rPr kumimoji="1" lang="en-US" altLang="zh-TW" sz="3100" dirty="0"/>
              <a:t>2</a:t>
            </a:r>
            <a:r>
              <a:rPr kumimoji="1" lang="zh-TW" altLang="en-US" sz="3100" dirty="0"/>
              <a:t>、斯多亞派（</a:t>
            </a:r>
            <a:r>
              <a:rPr kumimoji="1" lang="en-US" altLang="zh-TW" sz="3100" dirty="0" err="1"/>
              <a:t>Stoa-Stoc</a:t>
            </a:r>
            <a:r>
              <a:rPr kumimoji="1" lang="zh-TW" altLang="en-US" sz="3100" dirty="0"/>
              <a:t>）哲學的主要代表人物</a:t>
            </a:r>
            <a:br>
              <a:rPr kumimoji="1" lang="zh-TW" altLang="en-US" sz="3100" dirty="0"/>
            </a:br>
            <a:r>
              <a:rPr kumimoji="1" lang="zh-CN" altLang="en-US" sz="3100" dirty="0" smtClean="0"/>
              <a:t>       </a:t>
            </a:r>
            <a:r>
              <a:rPr kumimoji="1" lang="zh-TW" altLang="en-US" sz="3100" dirty="0" smtClean="0">
                <a:latin typeface="STKaiti" charset="-122"/>
                <a:ea typeface="STKaiti" charset="-122"/>
                <a:cs typeface="STKaiti" charset="-122"/>
              </a:rPr>
              <a:t>創立人</a:t>
            </a:r>
            <a:r>
              <a:rPr kumimoji="1" lang="zh-TW" altLang="en-US" sz="3100" dirty="0">
                <a:latin typeface="STKaiti" charset="-122"/>
                <a:ea typeface="STKaiti" charset="-122"/>
                <a:cs typeface="STKaiti" charset="-122"/>
              </a:rPr>
              <a:t>：芝諾（</a:t>
            </a:r>
            <a:r>
              <a:rPr kumimoji="1" lang="en-US" altLang="zh-TW" sz="3100" dirty="0">
                <a:latin typeface="STKaiti" charset="-122"/>
                <a:ea typeface="STKaiti" charset="-122"/>
                <a:cs typeface="STKaiti" charset="-122"/>
              </a:rPr>
              <a:t>Zero,</a:t>
            </a:r>
            <a:r>
              <a:rPr kumimoji="1" lang="zh-TW" altLang="en-US" sz="3100" dirty="0">
                <a:latin typeface="STKaiti" charset="-122"/>
                <a:ea typeface="STKaiti" charset="-122"/>
                <a:cs typeface="STKaiti" charset="-122"/>
              </a:rPr>
              <a:t>約公元前</a:t>
            </a:r>
            <a:r>
              <a:rPr kumimoji="1" lang="en-US" altLang="zh-TW" sz="3100" dirty="0">
                <a:latin typeface="STKaiti" charset="-122"/>
                <a:ea typeface="STKaiti" charset="-122"/>
                <a:cs typeface="STKaiti" charset="-122"/>
              </a:rPr>
              <a:t>336-264</a:t>
            </a:r>
            <a:r>
              <a:rPr kumimoji="1" lang="zh-TW" altLang="en-US" sz="3100" dirty="0">
                <a:latin typeface="STKaiti" charset="-122"/>
                <a:ea typeface="STKaiti" charset="-122"/>
                <a:cs typeface="STKaiti" charset="-122"/>
              </a:rPr>
              <a:t>。塞浦路斯島的芝諾，不是愛利亞的芝諾）。他的父親到雅典經商帶回大量書籍，引起其哲學的興趣。他本人去雅典旅行，船沉了，喪失了所有的財物，反而增強了他為哲學而生的信念。因為他認識到，財物可喪失，但他精神上受過教養的高尚品質和對理性知識的興趣卻沒有喪失。</a:t>
            </a:r>
            <a:br>
              <a:rPr kumimoji="1" lang="zh-TW" altLang="en-US" sz="3100" dirty="0">
                <a:latin typeface="STKaiti" charset="-122"/>
                <a:ea typeface="STKaiti" charset="-122"/>
                <a:cs typeface="STKaiti" charset="-122"/>
              </a:rPr>
            </a:br>
            <a:r>
              <a:rPr kumimoji="1" lang="zh-CN" altLang="en-US" sz="3100" dirty="0" smtClean="0">
                <a:latin typeface="STKaiti" charset="-122"/>
                <a:ea typeface="STKaiti" charset="-122"/>
                <a:cs typeface="STKaiti" charset="-122"/>
              </a:rPr>
              <a:t>        </a:t>
            </a:r>
            <a:r>
              <a:rPr kumimoji="1" lang="zh-TW" altLang="en-US" sz="3100" dirty="0" smtClean="0">
                <a:latin typeface="STKaiti" charset="-122"/>
                <a:ea typeface="STKaiti" charset="-122"/>
                <a:cs typeface="STKaiti" charset="-122"/>
              </a:rPr>
              <a:t>早期</a:t>
            </a:r>
            <a:r>
              <a:rPr kumimoji="1" lang="zh-TW" altLang="en-US" sz="3100" dirty="0">
                <a:latin typeface="STKaiti" charset="-122"/>
                <a:ea typeface="STKaiti" charset="-122"/>
                <a:cs typeface="STKaiti" charset="-122"/>
              </a:rPr>
              <a:t>代表人物：克利安提斯（</a:t>
            </a:r>
            <a:r>
              <a:rPr kumimoji="1" lang="en-US" altLang="zh-TW" sz="3100" dirty="0">
                <a:latin typeface="STKaiti" charset="-122"/>
                <a:ea typeface="STKaiti" charset="-122"/>
                <a:cs typeface="STKaiti" charset="-122"/>
              </a:rPr>
              <a:t>Cleanthes,</a:t>
            </a:r>
            <a:r>
              <a:rPr kumimoji="1" lang="zh-TW" altLang="en-US" sz="3100" dirty="0">
                <a:latin typeface="STKaiti" charset="-122"/>
                <a:ea typeface="STKaiti" charset="-122"/>
                <a:cs typeface="STKaiti" charset="-122"/>
              </a:rPr>
              <a:t>前</a:t>
            </a:r>
            <a:r>
              <a:rPr kumimoji="1" lang="en-US" altLang="zh-TW" sz="3100" dirty="0">
                <a:latin typeface="STKaiti" charset="-122"/>
                <a:ea typeface="STKaiti" charset="-122"/>
                <a:cs typeface="STKaiti" charset="-122"/>
              </a:rPr>
              <a:t>331-232</a:t>
            </a:r>
            <a:r>
              <a:rPr kumimoji="1" lang="zh-TW" altLang="en-US" sz="3100" dirty="0">
                <a:latin typeface="STKaiti" charset="-122"/>
                <a:ea typeface="STKaiti" charset="-122"/>
                <a:cs typeface="STKaiti" charset="-122"/>
              </a:rPr>
              <a:t>）、克呂西普（</a:t>
            </a:r>
            <a:r>
              <a:rPr kumimoji="1" lang="en-US" altLang="zh-TW" sz="3100" dirty="0" err="1">
                <a:latin typeface="STKaiti" charset="-122"/>
                <a:ea typeface="STKaiti" charset="-122"/>
                <a:cs typeface="STKaiti" charset="-122"/>
              </a:rPr>
              <a:t>Chrisippus</a:t>
            </a:r>
            <a:r>
              <a:rPr kumimoji="1" lang="en-US" altLang="zh-TW" sz="3100" dirty="0">
                <a:latin typeface="STKaiti" charset="-122"/>
                <a:ea typeface="STKaiti" charset="-122"/>
                <a:cs typeface="STKaiti" charset="-122"/>
              </a:rPr>
              <a:t>,</a:t>
            </a:r>
            <a:r>
              <a:rPr kumimoji="1" lang="zh-TW" altLang="en-US" sz="3100" dirty="0">
                <a:latin typeface="STKaiti" charset="-122"/>
                <a:ea typeface="STKaiti" charset="-122"/>
                <a:cs typeface="STKaiti" charset="-122"/>
              </a:rPr>
              <a:t>前</a:t>
            </a:r>
            <a:r>
              <a:rPr kumimoji="1" lang="en-US" altLang="zh-TW" sz="3100" dirty="0">
                <a:latin typeface="STKaiti" charset="-122"/>
                <a:ea typeface="STKaiti" charset="-122"/>
                <a:cs typeface="STKaiti" charset="-122"/>
              </a:rPr>
              <a:t>280-206</a:t>
            </a:r>
            <a:r>
              <a:rPr kumimoji="1" lang="zh-TW" altLang="en-US" sz="3100" dirty="0">
                <a:latin typeface="STKaiti" charset="-122"/>
                <a:ea typeface="STKaiti" charset="-122"/>
                <a:cs typeface="STKaiti" charset="-122"/>
              </a:rPr>
              <a:t>）。</a:t>
            </a:r>
            <a:br>
              <a:rPr kumimoji="1" lang="zh-TW" altLang="en-US" sz="3100" dirty="0">
                <a:latin typeface="STKaiti" charset="-122"/>
                <a:ea typeface="STKaiti" charset="-122"/>
                <a:cs typeface="STKaiti" charset="-122"/>
              </a:rPr>
            </a:br>
            <a:r>
              <a:rPr kumimoji="1" lang="zh-CN" altLang="en-US" sz="3100" dirty="0" smtClean="0">
                <a:latin typeface="STKaiti" charset="-122"/>
                <a:ea typeface="STKaiti" charset="-122"/>
                <a:cs typeface="STKaiti" charset="-122"/>
              </a:rPr>
              <a:t>        </a:t>
            </a:r>
            <a:r>
              <a:rPr kumimoji="1" lang="zh-TW" altLang="en-US" sz="3100" dirty="0" smtClean="0">
                <a:latin typeface="STKaiti" charset="-122"/>
                <a:ea typeface="STKaiti" charset="-122"/>
                <a:cs typeface="STKaiti" charset="-122"/>
              </a:rPr>
              <a:t>中期</a:t>
            </a:r>
            <a:r>
              <a:rPr kumimoji="1" lang="zh-TW" altLang="en-US" sz="3100" dirty="0">
                <a:latin typeface="STKaiti" charset="-122"/>
                <a:ea typeface="STKaiti" charset="-122"/>
                <a:cs typeface="STKaiti" charset="-122"/>
              </a:rPr>
              <a:t>代表人物：巴比倫塞露西亞的第歐根尼</a:t>
            </a:r>
            <a:br>
              <a:rPr kumimoji="1" lang="zh-TW" altLang="en-US" sz="3100" dirty="0">
                <a:latin typeface="STKaiti" charset="-122"/>
                <a:ea typeface="STKaiti" charset="-122"/>
                <a:cs typeface="STKaiti" charset="-122"/>
              </a:rPr>
            </a:br>
            <a:r>
              <a:rPr kumimoji="1" lang="zh-CN" altLang="en-US" sz="3100" dirty="0" smtClean="0">
                <a:latin typeface="STKaiti" charset="-122"/>
                <a:ea typeface="STKaiti" charset="-122"/>
                <a:cs typeface="STKaiti" charset="-122"/>
              </a:rPr>
              <a:t>        </a:t>
            </a:r>
            <a:r>
              <a:rPr kumimoji="1" lang="zh-TW" altLang="en-US" sz="3100" dirty="0" smtClean="0">
                <a:latin typeface="STKaiti" charset="-122"/>
                <a:ea typeface="STKaiti" charset="-122"/>
                <a:cs typeface="STKaiti" charset="-122"/>
              </a:rPr>
              <a:t>晚期</a:t>
            </a:r>
            <a:r>
              <a:rPr kumimoji="1" lang="zh-TW" altLang="en-US" sz="3100" dirty="0">
                <a:latin typeface="STKaiti" charset="-122"/>
                <a:ea typeface="STKaiti" charset="-122"/>
                <a:cs typeface="STKaiti" charset="-122"/>
              </a:rPr>
              <a:t>代表人物：羅馬共和國末期元老，雄辯家和思想家西塞羅（</a:t>
            </a:r>
            <a:r>
              <a:rPr kumimoji="1" lang="en-US" altLang="zh-TW" sz="3100" dirty="0">
                <a:latin typeface="STKaiti" charset="-122"/>
                <a:ea typeface="STKaiti" charset="-122"/>
                <a:cs typeface="STKaiti" charset="-122"/>
              </a:rPr>
              <a:t>Cicero,</a:t>
            </a:r>
            <a:r>
              <a:rPr kumimoji="1" lang="zh-TW" altLang="en-US" sz="3100" dirty="0">
                <a:latin typeface="STKaiti" charset="-122"/>
                <a:ea typeface="STKaiti" charset="-122"/>
                <a:cs typeface="STKaiti" charset="-122"/>
              </a:rPr>
              <a:t>前</a:t>
            </a:r>
            <a:r>
              <a:rPr kumimoji="1" lang="en-US" altLang="zh-TW" sz="3100" dirty="0">
                <a:latin typeface="STKaiti" charset="-122"/>
                <a:ea typeface="STKaiti" charset="-122"/>
                <a:cs typeface="STKaiti" charset="-122"/>
              </a:rPr>
              <a:t>106-43</a:t>
            </a:r>
            <a:r>
              <a:rPr kumimoji="1" lang="zh-TW" altLang="en-US" sz="3100" dirty="0">
                <a:latin typeface="STKaiti" charset="-122"/>
                <a:ea typeface="STKaiti" charset="-122"/>
                <a:cs typeface="STKaiti" charset="-122"/>
              </a:rPr>
              <a:t>）；羅馬大臣塞涅卡（</a:t>
            </a:r>
            <a:r>
              <a:rPr kumimoji="1" lang="en-US" altLang="zh-TW" sz="3100" dirty="0">
                <a:latin typeface="STKaiti" charset="-122"/>
                <a:ea typeface="STKaiti" charset="-122"/>
                <a:cs typeface="STKaiti" charset="-122"/>
              </a:rPr>
              <a:t>Seneca,</a:t>
            </a:r>
            <a:r>
              <a:rPr kumimoji="1" lang="zh-TW" altLang="en-US" sz="3100" dirty="0">
                <a:latin typeface="STKaiti" charset="-122"/>
                <a:ea typeface="STKaiti" charset="-122"/>
                <a:cs typeface="STKaiti" charset="-122"/>
              </a:rPr>
              <a:t>前</a:t>
            </a:r>
            <a:r>
              <a:rPr kumimoji="1" lang="en-US" altLang="zh-TW" sz="3100" dirty="0">
                <a:latin typeface="STKaiti" charset="-122"/>
                <a:ea typeface="STKaiti" charset="-122"/>
                <a:cs typeface="STKaiti" charset="-122"/>
              </a:rPr>
              <a:t>4-65</a:t>
            </a:r>
            <a:r>
              <a:rPr kumimoji="1" lang="zh-TW" altLang="en-US" sz="3100" dirty="0">
                <a:latin typeface="STKaiti" charset="-122"/>
                <a:ea typeface="STKaiti" charset="-122"/>
                <a:cs typeface="STKaiti" charset="-122"/>
              </a:rPr>
              <a:t>），奴隸愛比克泰德（</a:t>
            </a:r>
            <a:r>
              <a:rPr kumimoji="1" lang="en-US" altLang="zh-TW" sz="3100" dirty="0">
                <a:latin typeface="STKaiti" charset="-122"/>
                <a:ea typeface="STKaiti" charset="-122"/>
                <a:cs typeface="STKaiti" charset="-122"/>
              </a:rPr>
              <a:t>Epictetus,55-135);</a:t>
            </a:r>
            <a:r>
              <a:rPr kumimoji="1" lang="zh-TW" altLang="en-US" sz="3100" dirty="0">
                <a:latin typeface="STKaiti" charset="-122"/>
                <a:ea typeface="STKaiti" charset="-122"/>
                <a:cs typeface="STKaiti" charset="-122"/>
              </a:rPr>
              <a:t>羅馬皇帝奧勒留（</a:t>
            </a:r>
            <a:r>
              <a:rPr kumimoji="1" lang="en-US" altLang="zh-TW" sz="3100" dirty="0">
                <a:latin typeface="STKaiti" charset="-122"/>
                <a:ea typeface="STKaiti" charset="-122"/>
                <a:cs typeface="STKaiti" charset="-122"/>
              </a:rPr>
              <a:t>Marcus Aurelius,121-180)</a:t>
            </a:r>
            <a:r>
              <a:rPr kumimoji="1" lang="en-US" altLang="zh-TW" dirty="0">
                <a:latin typeface="STKaiti" charset="-122"/>
                <a:ea typeface="STKaiti" charset="-122"/>
                <a:cs typeface="STKaiti" charset="-122"/>
              </a:rPr>
              <a:t/>
            </a:r>
            <a:br>
              <a:rPr kumimoji="1" lang="en-US" altLang="zh-TW" dirty="0">
                <a:latin typeface="STKaiti" charset="-122"/>
                <a:ea typeface="STKaiti" charset="-122"/>
                <a:cs typeface="STKaiti" charset="-122"/>
              </a:rPr>
            </a:br>
            <a:r>
              <a:rPr kumimoji="1" lang="zh-CN" altLang="en-US" dirty="0">
                <a:latin typeface="STSong" charset="-122"/>
                <a:ea typeface="STSong" charset="-122"/>
                <a:cs typeface="STSong" charset="-122"/>
              </a:rPr>
              <a:t/>
            </a:r>
            <a:br>
              <a:rPr kumimoji="1" lang="zh-CN" altLang="en-US" dirty="0">
                <a:latin typeface="STSong" charset="-122"/>
                <a:ea typeface="STSong" charset="-122"/>
                <a:cs typeface="STSong" charset="-122"/>
              </a:rPr>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159498085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47315" y="578498"/>
            <a:ext cx="10183427" cy="6858000"/>
          </a:xfrm>
        </p:spPr>
        <p:txBody>
          <a:bodyPr>
            <a:normAutofit fontScale="90000"/>
          </a:bodyPr>
          <a:lstStyle/>
          <a:p>
            <a:r>
              <a:rPr kumimoji="1" lang="zh-TW" altLang="en-US" b="1" dirty="0">
                <a:solidFill>
                  <a:srgbClr val="00B0F0"/>
                </a:solidFill>
                <a:latin typeface="STFangsong" charset="-122"/>
                <a:ea typeface="STFangsong" charset="-122"/>
                <a:cs typeface="STFangsong" charset="-122"/>
              </a:rPr>
              <a:t>斯多亞派倫理學的主要</a:t>
            </a:r>
            <a:r>
              <a:rPr kumimoji="1" lang="zh-TW" altLang="en-US" b="1" dirty="0" smtClean="0">
                <a:solidFill>
                  <a:srgbClr val="00B0F0"/>
                </a:solidFill>
                <a:latin typeface="STFangsong" charset="-122"/>
                <a:ea typeface="STFangsong" charset="-122"/>
                <a:cs typeface="STFangsong" charset="-122"/>
              </a:rPr>
              <a:t>觀念</a:t>
            </a:r>
            <a:r>
              <a:rPr kumimoji="1" lang="zh-CN" altLang="en-US" b="1" dirty="0">
                <a:solidFill>
                  <a:srgbClr val="00B0F0"/>
                </a:solidFill>
                <a:latin typeface="STFangsong" charset="-122"/>
                <a:ea typeface="STFangsong" charset="-122"/>
                <a:cs typeface="STFangsong" charset="-122"/>
              </a:rPr>
              <a:t>：</a:t>
            </a:r>
            <a:r>
              <a:rPr lang="en-US" altLang="zh-TW" b="1" dirty="0" smtClean="0">
                <a:solidFill>
                  <a:srgbClr val="00B0F0"/>
                </a:solidFill>
                <a:latin typeface="STFangsong" charset="-122"/>
                <a:ea typeface="STFangsong" charset="-122"/>
                <a:cs typeface="STFangsong" charset="-122"/>
              </a:rPr>
              <a:t/>
            </a:r>
            <a:br>
              <a:rPr lang="en-US" altLang="zh-TW" b="1" dirty="0" smtClean="0">
                <a:solidFill>
                  <a:srgbClr val="00B0F0"/>
                </a:solidFill>
                <a:latin typeface="STFangsong" charset="-122"/>
                <a:ea typeface="STFangsong" charset="-122"/>
                <a:cs typeface="STFangsong" charset="-122"/>
              </a:rPr>
            </a:br>
            <a:r>
              <a:rPr lang="en-US" altLang="zh-TW" b="1" dirty="0" smtClean="0">
                <a:solidFill>
                  <a:srgbClr val="00B0F0"/>
                </a:solidFill>
                <a:latin typeface="STFangsong" charset="-122"/>
                <a:ea typeface="STFangsong" charset="-122"/>
                <a:cs typeface="STFangsong" charset="-122"/>
              </a:rPr>
              <a:t/>
            </a:r>
            <a:br>
              <a:rPr lang="en-US" altLang="zh-TW" b="1" dirty="0" smtClean="0">
                <a:solidFill>
                  <a:srgbClr val="00B0F0"/>
                </a:solidFill>
                <a:latin typeface="STFangsong" charset="-122"/>
                <a:ea typeface="STFangsong" charset="-122"/>
                <a:cs typeface="STFangsong" charset="-122"/>
              </a:rPr>
            </a:br>
            <a:r>
              <a:rPr lang="zh-CN" altLang="en-US" b="1" dirty="0" smtClean="0">
                <a:solidFill>
                  <a:srgbClr val="00B0F0"/>
                </a:solidFill>
                <a:latin typeface="STFangsong" charset="-122"/>
                <a:ea typeface="STFangsong" charset="-122"/>
                <a:cs typeface="STFangsong" charset="-122"/>
              </a:rPr>
              <a:t>        </a:t>
            </a:r>
            <a:r>
              <a:rPr kumimoji="1" lang="zh-TW" altLang="en-US" b="1" dirty="0" smtClean="0">
                <a:solidFill>
                  <a:srgbClr val="FF0000"/>
                </a:solidFill>
                <a:latin typeface="STFangsong" charset="-122"/>
                <a:ea typeface="STFangsong" charset="-122"/>
                <a:cs typeface="STFangsong" charset="-122"/>
              </a:rPr>
              <a:t>宇宙</a:t>
            </a:r>
            <a:r>
              <a:rPr kumimoji="1" lang="en-US" altLang="zh-TW" b="1" dirty="0">
                <a:solidFill>
                  <a:srgbClr val="FF0000"/>
                </a:solidFill>
                <a:latin typeface="STFangsong" charset="-122"/>
                <a:ea typeface="STFangsong" charset="-122"/>
                <a:cs typeface="STFangsong" charset="-122"/>
              </a:rPr>
              <a:t>-</a:t>
            </a:r>
            <a:r>
              <a:rPr kumimoji="1" lang="zh-TW" altLang="en-US" b="1" dirty="0">
                <a:solidFill>
                  <a:srgbClr val="FF0000"/>
                </a:solidFill>
                <a:latin typeface="STFangsong" charset="-122"/>
                <a:ea typeface="STFangsong" charset="-122"/>
                <a:cs typeface="STFangsong" charset="-122"/>
              </a:rPr>
              <a:t>邏各斯</a:t>
            </a:r>
            <a:r>
              <a:rPr kumimoji="1" lang="en-US" altLang="zh-TW" b="1" dirty="0">
                <a:solidFill>
                  <a:srgbClr val="FF0000"/>
                </a:solidFill>
                <a:latin typeface="STFangsong" charset="-122"/>
                <a:ea typeface="STFangsong" charset="-122"/>
                <a:cs typeface="STFangsong" charset="-122"/>
              </a:rPr>
              <a:t>—</a:t>
            </a:r>
            <a:r>
              <a:rPr kumimoji="1" lang="zh-TW" altLang="en-US" b="1" dirty="0">
                <a:solidFill>
                  <a:srgbClr val="FF0000"/>
                </a:solidFill>
                <a:latin typeface="STFangsong" charset="-122"/>
                <a:ea typeface="STFangsong" charset="-122"/>
                <a:cs typeface="STFangsong" charset="-122"/>
              </a:rPr>
              <a:t>火</a:t>
            </a:r>
            <a:r>
              <a:rPr kumimoji="1" lang="en-US" altLang="zh-TW" b="1" dirty="0">
                <a:solidFill>
                  <a:srgbClr val="FF0000"/>
                </a:solidFill>
                <a:latin typeface="STFangsong" charset="-122"/>
                <a:ea typeface="STFangsong" charset="-122"/>
                <a:cs typeface="STFangsong" charset="-122"/>
              </a:rPr>
              <a:t>—</a:t>
            </a:r>
            <a:r>
              <a:rPr kumimoji="1" lang="zh-TW" altLang="en-US" b="1" dirty="0">
                <a:solidFill>
                  <a:srgbClr val="FF0000"/>
                </a:solidFill>
                <a:latin typeface="STFangsong" charset="-122"/>
                <a:ea typeface="STFangsong" charset="-122"/>
                <a:cs typeface="STFangsong" charset="-122"/>
              </a:rPr>
              <a:t>命運</a:t>
            </a:r>
            <a:r>
              <a:rPr kumimoji="1" lang="zh-TW" altLang="en-US" dirty="0">
                <a:latin typeface="STFangsong" charset="-122"/>
                <a:ea typeface="STFangsong" charset="-122"/>
                <a:cs typeface="STFangsong" charset="-122"/>
              </a:rPr>
              <a:t/>
            </a:r>
            <a:br>
              <a:rPr kumimoji="1" lang="zh-TW" altLang="en-US" dirty="0">
                <a:latin typeface="STFangsong" charset="-122"/>
                <a:ea typeface="STFangsong" charset="-122"/>
                <a:cs typeface="STFangsong" charset="-122"/>
              </a:rPr>
            </a:br>
            <a:r>
              <a:rPr kumimoji="1" lang="zh-CN" altLang="en-US" dirty="0">
                <a:latin typeface="STFangsong" charset="-122"/>
                <a:ea typeface="STFangsong" charset="-122"/>
                <a:cs typeface="STFangsong" charset="-122"/>
              </a:rPr>
              <a:t> </a:t>
            </a: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塞涅卡</a:t>
            </a:r>
            <a:r>
              <a:rPr kumimoji="1" lang="zh-TW" altLang="en-US" dirty="0">
                <a:latin typeface="STFangsong" charset="-122"/>
                <a:ea typeface="STFangsong" charset="-122"/>
                <a:cs typeface="STFangsong" charset="-122"/>
              </a:rPr>
              <a:t>的名言：</a:t>
            </a:r>
            <a:r>
              <a:rPr kumimoji="1" lang="zh-TW" altLang="en-US" dirty="0">
                <a:solidFill>
                  <a:srgbClr val="00B0F0"/>
                </a:solidFill>
                <a:latin typeface="STFangsong" charset="-122"/>
                <a:ea typeface="STFangsong" charset="-122"/>
                <a:cs typeface="STFangsong" charset="-122"/>
              </a:rPr>
              <a:t>願意的人被命運領著走；不願意的人被命運拖著</a:t>
            </a:r>
            <a:r>
              <a:rPr kumimoji="1" lang="zh-TW" altLang="en-US" dirty="0" smtClean="0">
                <a:solidFill>
                  <a:srgbClr val="00B0F0"/>
                </a:solidFill>
                <a:latin typeface="STFangsong" charset="-122"/>
                <a:ea typeface="STFangsong" charset="-122"/>
                <a:cs typeface="STFangsong" charset="-122"/>
              </a:rPr>
              <a:t>走</a:t>
            </a:r>
            <a:r>
              <a:rPr kumimoji="1" lang="zh-TW" altLang="en-US" dirty="0">
                <a:latin typeface="STFangsong" charset="-122"/>
                <a:ea typeface="STFangsong" charset="-122"/>
                <a:cs typeface="STFangsong" charset="-122"/>
              </a:rPr>
              <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按本性</a:t>
            </a:r>
            <a:r>
              <a:rPr kumimoji="1" lang="zh-TW" altLang="en-US" dirty="0">
                <a:latin typeface="STFangsong" charset="-122"/>
                <a:ea typeface="STFangsong" charset="-122"/>
                <a:cs typeface="STFangsong" charset="-122"/>
              </a:rPr>
              <a:t>生活：順應自然，服從天命。以不動心抵禦一切慾望和激情的騷擾。</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b="1" dirty="0" smtClean="0">
                <a:solidFill>
                  <a:srgbClr val="FF0000"/>
                </a:solidFill>
                <a:latin typeface="STFangsong" charset="-122"/>
                <a:ea typeface="STFangsong" charset="-122"/>
                <a:cs typeface="STFangsong" charset="-122"/>
              </a:rPr>
              <a:t>美德</a:t>
            </a:r>
            <a:r>
              <a:rPr kumimoji="1" lang="zh-TW" altLang="en-US" b="1" dirty="0">
                <a:solidFill>
                  <a:srgbClr val="FF0000"/>
                </a:solidFill>
                <a:latin typeface="STFangsong" charset="-122"/>
                <a:ea typeface="STFangsong" charset="-122"/>
                <a:cs typeface="STFangsong" charset="-122"/>
              </a:rPr>
              <a:t>即幸福：</a:t>
            </a:r>
            <a:r>
              <a:rPr kumimoji="1" lang="zh-TW" altLang="en-US" dirty="0">
                <a:latin typeface="STFangsong" charset="-122"/>
                <a:ea typeface="STFangsong" charset="-122"/>
                <a:cs typeface="STFangsong" charset="-122"/>
              </a:rPr>
              <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美德</a:t>
            </a:r>
            <a:r>
              <a:rPr kumimoji="1" lang="zh-TW" altLang="en-US" dirty="0">
                <a:latin typeface="STFangsong" charset="-122"/>
                <a:ea typeface="STFangsong" charset="-122"/>
                <a:cs typeface="STFangsong" charset="-122"/>
              </a:rPr>
              <a:t>：樸素，嚴肅，剛毅，節制，忍耐，冷漠（不動心）</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不</a:t>
            </a:r>
            <a:r>
              <a:rPr kumimoji="1" lang="zh-TW" altLang="en-US" dirty="0">
                <a:latin typeface="STFangsong" charset="-122"/>
                <a:ea typeface="STFangsong" charset="-122"/>
                <a:cs typeface="STFangsong" charset="-122"/>
              </a:rPr>
              <a:t>主張同情、憐憫、傷感</a:t>
            </a:r>
            <a:br>
              <a:rPr kumimoji="1" lang="zh-TW" altLang="en-US" dirty="0">
                <a:latin typeface="STFangsong" charset="-122"/>
                <a:ea typeface="STFangsong" charset="-122"/>
                <a:cs typeface="STFangsong" charset="-122"/>
              </a:rPr>
            </a:br>
            <a:r>
              <a:rPr kumimoji="1" lang="zh-CN" altLang="en-US" dirty="0" smtClean="0">
                <a:latin typeface="STFangsong" charset="-122"/>
                <a:ea typeface="STFangsong" charset="-122"/>
                <a:cs typeface="STFangsong" charset="-122"/>
              </a:rPr>
              <a:t>        </a:t>
            </a:r>
            <a:r>
              <a:rPr kumimoji="1" lang="zh-TW" altLang="en-US" dirty="0" smtClean="0">
                <a:latin typeface="STFangsong" charset="-122"/>
                <a:ea typeface="STFangsong" charset="-122"/>
                <a:cs typeface="STFangsong" charset="-122"/>
              </a:rPr>
              <a:t>眾人</a:t>
            </a:r>
            <a:r>
              <a:rPr kumimoji="1" lang="zh-TW" altLang="en-US" dirty="0">
                <a:latin typeface="STFangsong" charset="-122"/>
                <a:ea typeface="STFangsong" charset="-122"/>
                <a:cs typeface="STFangsong" charset="-122"/>
              </a:rPr>
              <a:t>皆兄弟，人人平等，世界公民和睦友善</a:t>
            </a:r>
            <a:r>
              <a:rPr kumimoji="1" lang="zh-CN" altLang="en-US" dirty="0">
                <a:latin typeface="STKaiti" charset="-122"/>
                <a:ea typeface="STKaiti" charset="-122"/>
                <a:cs typeface="STKaiti" charset="-122"/>
              </a:rPr>
              <a:t/>
            </a:r>
            <a:br>
              <a:rPr kumimoji="1" lang="zh-CN" altLang="en-US" dirty="0">
                <a:latin typeface="STKaiti" charset="-122"/>
                <a:ea typeface="STKaiti" charset="-122"/>
                <a:cs typeface="STKaiti" charset="-122"/>
              </a:rPr>
            </a:br>
            <a:r>
              <a:rPr lang="zh-CN" altLang="zh-CN" dirty="0"/>
              <a:t/>
            </a:r>
            <a:br>
              <a:rPr lang="zh-CN" altLang="zh-CN" dirty="0"/>
            </a:br>
            <a:endParaRPr kumimoji="1" lang="zh-CN" altLang="en-US" dirty="0"/>
          </a:p>
        </p:txBody>
      </p:sp>
    </p:spTree>
    <p:extLst>
      <p:ext uri="{BB962C8B-B14F-4D97-AF65-F5344CB8AC3E}">
        <p14:creationId xmlns:p14="http://schemas.microsoft.com/office/powerpoint/2010/main" val="309291359"/>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47462" y="653143"/>
            <a:ext cx="10736424" cy="6858000"/>
          </a:xfrm>
        </p:spPr>
        <p:txBody>
          <a:bodyPr>
            <a:normAutofit/>
          </a:bodyPr>
          <a:lstStyle/>
          <a:p>
            <a:r>
              <a:rPr kumimoji="1" lang="zh-TW" altLang="en-US" sz="4400" b="1" dirty="0">
                <a:solidFill>
                  <a:srgbClr val="00B0F0"/>
                </a:solidFill>
                <a:latin typeface="STFangsong" charset="-122"/>
                <a:ea typeface="STFangsong" charset="-122"/>
                <a:cs typeface="STFangsong" charset="-122"/>
              </a:rPr>
              <a:t>基督教（天主教）的德性</a:t>
            </a:r>
            <a:r>
              <a:rPr kumimoji="1" lang="zh-TW" altLang="en-US" sz="4400" b="1" dirty="0" smtClean="0">
                <a:solidFill>
                  <a:srgbClr val="00B0F0"/>
                </a:solidFill>
                <a:latin typeface="STFangsong" charset="-122"/>
                <a:ea typeface="STFangsong" charset="-122"/>
                <a:cs typeface="STFangsong" charset="-122"/>
              </a:rPr>
              <a:t>論</a:t>
            </a:r>
            <a:r>
              <a:rPr kumimoji="1" lang="zh-CN" altLang="en-US" sz="4400" b="1" dirty="0" smtClean="0">
                <a:solidFill>
                  <a:srgbClr val="00B0F0"/>
                </a:solidFill>
                <a:latin typeface="STFangsong" charset="-122"/>
                <a:ea typeface="STFangsong" charset="-122"/>
                <a:cs typeface="STFangsong" charset="-122"/>
              </a:rPr>
              <a:t>：</a:t>
            </a:r>
            <a:r>
              <a:rPr kumimoji="1" lang="en-US" altLang="zh-CN" sz="4400" b="1" dirty="0" smtClean="0">
                <a:solidFill>
                  <a:srgbClr val="00B0F0"/>
                </a:solidFill>
                <a:latin typeface="STFangsong" charset="-122"/>
                <a:ea typeface="STFangsong" charset="-122"/>
                <a:cs typeface="STFangsong" charset="-122"/>
              </a:rPr>
              <a:t/>
            </a:r>
            <a:br>
              <a:rPr kumimoji="1" lang="en-US" altLang="zh-CN" sz="4400" b="1" dirty="0" smtClean="0">
                <a:solidFill>
                  <a:srgbClr val="00B0F0"/>
                </a:solidFill>
                <a:latin typeface="STFangsong" charset="-122"/>
                <a:ea typeface="STFangsong" charset="-122"/>
                <a:cs typeface="STFangsong" charset="-122"/>
              </a:rPr>
            </a:br>
            <a:r>
              <a:rPr kumimoji="1" lang="en-US" altLang="zh-TW" sz="4400" dirty="0" smtClean="0">
                <a:latin typeface="STFangsong" charset="-122"/>
                <a:ea typeface="STFangsong" charset="-122"/>
                <a:cs typeface="STFangsong" charset="-122"/>
              </a:rPr>
              <a:t/>
            </a:r>
            <a:br>
              <a:rPr kumimoji="1" lang="en-US" altLang="zh-TW" sz="4400" dirty="0" smtClean="0">
                <a:latin typeface="STFangsong" charset="-122"/>
                <a:ea typeface="STFangsong" charset="-122"/>
                <a:cs typeface="STFangsong" charset="-122"/>
              </a:rPr>
            </a:br>
            <a:r>
              <a:rPr kumimoji="1" lang="zh-TW" altLang="en-US" sz="4400" dirty="0">
                <a:latin typeface="STFangsong" charset="-122"/>
                <a:ea typeface="STFangsong" charset="-122"/>
                <a:cs typeface="STFangsong" charset="-122"/>
              </a:rPr>
              <a:t>三聖德：</a:t>
            </a:r>
            <a:br>
              <a:rPr kumimoji="1" lang="zh-TW" altLang="en-US" sz="4400" dirty="0">
                <a:latin typeface="STFangsong" charset="-122"/>
                <a:ea typeface="STFangsong" charset="-122"/>
                <a:cs typeface="STFangsong" charset="-122"/>
              </a:rPr>
            </a:br>
            <a:r>
              <a:rPr kumimoji="1" lang="zh-CN" altLang="en-US" sz="4400" dirty="0" smtClean="0">
                <a:latin typeface="STFangsong" charset="-122"/>
                <a:ea typeface="STFangsong" charset="-122"/>
                <a:cs typeface="STFangsong" charset="-122"/>
              </a:rPr>
              <a:t>              </a:t>
            </a:r>
            <a:r>
              <a:rPr kumimoji="1" lang="zh-TW" altLang="en-US" sz="4400" dirty="0" smtClean="0">
                <a:solidFill>
                  <a:srgbClr val="FF0000"/>
                </a:solidFill>
                <a:latin typeface="STFangsong" charset="-122"/>
                <a:ea typeface="STFangsong" charset="-122"/>
                <a:cs typeface="STFangsong" charset="-122"/>
              </a:rPr>
              <a:t>信仰</a:t>
            </a:r>
            <a:r>
              <a:rPr kumimoji="1" lang="zh-TW" altLang="en-US" sz="4400" dirty="0">
                <a:solidFill>
                  <a:srgbClr val="FF0000"/>
                </a:solidFill>
                <a:latin typeface="STFangsong" charset="-122"/>
                <a:ea typeface="STFangsong" charset="-122"/>
                <a:cs typeface="STFangsong" charset="-122"/>
              </a:rPr>
              <a:t>、希望、博愛</a:t>
            </a:r>
            <a:r>
              <a:rPr kumimoji="1" lang="zh-TW" altLang="en-US" sz="4400" dirty="0">
                <a:latin typeface="STFangsong" charset="-122"/>
                <a:ea typeface="STFangsong" charset="-122"/>
                <a:cs typeface="STFangsong" charset="-122"/>
              </a:rPr>
              <a:t/>
            </a:r>
            <a:br>
              <a:rPr kumimoji="1" lang="zh-TW" altLang="en-US" sz="4400" dirty="0">
                <a:latin typeface="STFangsong" charset="-122"/>
                <a:ea typeface="STFangsong" charset="-122"/>
                <a:cs typeface="STFangsong" charset="-122"/>
              </a:rPr>
            </a:br>
            <a:r>
              <a:rPr kumimoji="1" lang="en-US" altLang="zh-TW" sz="4400" dirty="0" smtClean="0">
                <a:latin typeface="STFangsong" charset="-122"/>
                <a:ea typeface="STFangsong" charset="-122"/>
                <a:cs typeface="STFangsong" charset="-122"/>
              </a:rPr>
              <a:t/>
            </a:r>
            <a:br>
              <a:rPr kumimoji="1" lang="en-US" altLang="zh-TW" sz="4400" dirty="0" smtClean="0">
                <a:latin typeface="STFangsong" charset="-122"/>
                <a:ea typeface="STFangsong" charset="-122"/>
                <a:cs typeface="STFangsong" charset="-122"/>
              </a:rPr>
            </a:br>
            <a:r>
              <a:rPr kumimoji="1" lang="zh-TW" altLang="en-US" sz="4400" dirty="0" smtClean="0">
                <a:latin typeface="STFangsong" charset="-122"/>
                <a:ea typeface="STFangsong" charset="-122"/>
                <a:cs typeface="STFangsong" charset="-122"/>
              </a:rPr>
              <a:t>苦行</a:t>
            </a:r>
            <a:r>
              <a:rPr kumimoji="1" lang="zh-TW" altLang="en-US" sz="4400" dirty="0">
                <a:latin typeface="STFangsong" charset="-122"/>
                <a:ea typeface="STFangsong" charset="-122"/>
                <a:cs typeface="STFangsong" charset="-122"/>
              </a:rPr>
              <a:t>的</a:t>
            </a:r>
            <a:r>
              <a:rPr kumimoji="1" lang="zh-TW" altLang="en-US" sz="4400" dirty="0" smtClean="0">
                <a:latin typeface="STFangsong" charset="-122"/>
                <a:ea typeface="STFangsong" charset="-122"/>
                <a:cs typeface="STFangsong" charset="-122"/>
              </a:rPr>
              <a:t>意義</a:t>
            </a:r>
            <a:r>
              <a:rPr kumimoji="1" lang="en-US" altLang="zh-TW" sz="4400" dirty="0" smtClean="0">
                <a:latin typeface="STFangsong" charset="-122"/>
                <a:ea typeface="STFangsong" charset="-122"/>
                <a:cs typeface="STFangsong" charset="-122"/>
              </a:rPr>
              <a:t/>
            </a:r>
            <a:br>
              <a:rPr kumimoji="1" lang="en-US" altLang="zh-TW" sz="4400" dirty="0" smtClean="0">
                <a:latin typeface="STFangsong" charset="-122"/>
                <a:ea typeface="STFangsong" charset="-122"/>
                <a:cs typeface="STFangsong" charset="-122"/>
              </a:rPr>
            </a:br>
            <a:r>
              <a:rPr kumimoji="1" lang="zh-TW" altLang="en-US" sz="4400" dirty="0">
                <a:latin typeface="STFangsong" charset="-122"/>
                <a:ea typeface="STFangsong" charset="-122"/>
                <a:cs typeface="STFangsong" charset="-122"/>
              </a:rPr>
              <a:t/>
            </a:r>
            <a:br>
              <a:rPr kumimoji="1" lang="zh-TW" altLang="en-US" sz="4400" dirty="0">
                <a:latin typeface="STFangsong" charset="-122"/>
                <a:ea typeface="STFangsong" charset="-122"/>
                <a:cs typeface="STFangsong" charset="-122"/>
              </a:rPr>
            </a:br>
            <a:r>
              <a:rPr kumimoji="1" lang="zh-TW" altLang="en-US" sz="4400" dirty="0">
                <a:latin typeface="STFangsong" charset="-122"/>
                <a:ea typeface="STFangsong" charset="-122"/>
                <a:cs typeface="STFangsong" charset="-122"/>
              </a:rPr>
              <a:t>亞里士多德德性論重新闡發</a:t>
            </a:r>
            <a:r>
              <a:rPr kumimoji="1" lang="zh-CN" altLang="en-US" dirty="0"/>
              <a:t/>
            </a:r>
            <a:br>
              <a:rPr kumimoji="1" lang="zh-CN" altLang="en-US" dirty="0"/>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909601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1478" y="615820"/>
            <a:ext cx="10736424" cy="6858000"/>
          </a:xfrm>
        </p:spPr>
        <p:txBody>
          <a:bodyPr>
            <a:normAutofit fontScale="90000"/>
          </a:bodyPr>
          <a:lstStyle/>
          <a:p>
            <a:r>
              <a:rPr kumimoji="1" lang="zh-TW" altLang="en-US" sz="4000" b="1" dirty="0">
                <a:solidFill>
                  <a:srgbClr val="00B0F0"/>
                </a:solidFill>
                <a:latin typeface="STFangsong" charset="-122"/>
                <a:ea typeface="STFangsong" charset="-122"/>
                <a:cs typeface="STFangsong" charset="-122"/>
              </a:rPr>
              <a:t>康德義務論的德性</a:t>
            </a:r>
            <a:r>
              <a:rPr kumimoji="1" lang="zh-TW" altLang="en-US" sz="4000" b="1" dirty="0" smtClean="0">
                <a:solidFill>
                  <a:srgbClr val="00B0F0"/>
                </a:solidFill>
                <a:latin typeface="STFangsong" charset="-122"/>
                <a:ea typeface="STFangsong" charset="-122"/>
                <a:cs typeface="STFangsong" charset="-122"/>
              </a:rPr>
              <a:t>論</a:t>
            </a:r>
            <a:r>
              <a:rPr kumimoji="1" lang="zh-CN" altLang="en-US" sz="4000" b="1" dirty="0" smtClean="0">
                <a:solidFill>
                  <a:srgbClr val="00B0F0"/>
                </a:solidFill>
                <a:latin typeface="STFangsong" charset="-122"/>
                <a:ea typeface="STFangsong" charset="-122"/>
                <a:cs typeface="STFangsong" charset="-122"/>
              </a:rPr>
              <a:t>：</a:t>
            </a:r>
            <a:r>
              <a:rPr kumimoji="1" lang="en-US" altLang="zh-TW" sz="4000" dirty="0" smtClean="0">
                <a:latin typeface="STFangsong" charset="-122"/>
                <a:ea typeface="STFangsong" charset="-122"/>
                <a:cs typeface="STFangsong" charset="-122"/>
              </a:rPr>
              <a:t/>
            </a:r>
            <a:br>
              <a:rPr kumimoji="1" lang="en-US" altLang="zh-TW" sz="4000" dirty="0" smtClean="0">
                <a:latin typeface="STFangsong" charset="-122"/>
                <a:ea typeface="STFangsong" charset="-122"/>
                <a:cs typeface="STFangsong" charset="-122"/>
              </a:rPr>
            </a:br>
            <a:r>
              <a:rPr kumimoji="1" lang="zh-CN" altLang="en-US" sz="4000" dirty="0" smtClean="0">
                <a:latin typeface="STFangsong" charset="-122"/>
                <a:ea typeface="STFangsong" charset="-122"/>
                <a:cs typeface="STFangsong" charset="-122"/>
              </a:rPr>
              <a:t>       </a:t>
            </a:r>
            <a:r>
              <a:rPr kumimoji="1" lang="zh-TW" altLang="en-US" sz="4000" dirty="0" smtClean="0">
                <a:latin typeface="STFangsong" charset="-122"/>
                <a:ea typeface="STFangsong" charset="-122"/>
                <a:cs typeface="STFangsong" charset="-122"/>
              </a:rPr>
              <a:t>以</a:t>
            </a:r>
            <a:r>
              <a:rPr kumimoji="1" lang="zh-TW" altLang="en-US" sz="4000" dirty="0">
                <a:latin typeface="STFangsong" charset="-122"/>
                <a:ea typeface="STFangsong" charset="-122"/>
                <a:cs typeface="STFangsong" charset="-122"/>
              </a:rPr>
              <a:t>自律的道德原則為基礎</a:t>
            </a:r>
            <a:br>
              <a:rPr kumimoji="1" lang="zh-TW" altLang="en-US" sz="4000" dirty="0">
                <a:latin typeface="STFangsong" charset="-122"/>
                <a:ea typeface="STFangsong" charset="-122"/>
                <a:cs typeface="STFangsong" charset="-122"/>
              </a:rPr>
            </a:br>
            <a:r>
              <a:rPr kumimoji="1" lang="zh-CN" altLang="en-US" sz="4000" dirty="0" smtClean="0">
                <a:latin typeface="STFangsong" charset="-122"/>
                <a:ea typeface="STFangsong" charset="-122"/>
                <a:cs typeface="STFangsong" charset="-122"/>
              </a:rPr>
              <a:t>       </a:t>
            </a:r>
            <a:r>
              <a:rPr kumimoji="1" lang="zh-TW" altLang="en-US" sz="4000" dirty="0" smtClean="0">
                <a:latin typeface="STFangsong" charset="-122"/>
                <a:ea typeface="STFangsong" charset="-122"/>
                <a:cs typeface="STFangsong" charset="-122"/>
              </a:rPr>
              <a:t>義務</a:t>
            </a:r>
            <a:r>
              <a:rPr kumimoji="1" lang="zh-TW" altLang="en-US" sz="4000" dirty="0">
                <a:latin typeface="STFangsong" charset="-122"/>
                <a:ea typeface="STFangsong" charset="-122"/>
                <a:cs typeface="STFangsong" charset="-122"/>
              </a:rPr>
              <a:t>：</a:t>
            </a:r>
            <a:r>
              <a:rPr kumimoji="1" lang="zh-TW" altLang="en-US" sz="4000" dirty="0">
                <a:solidFill>
                  <a:srgbClr val="FF0000"/>
                </a:solidFill>
                <a:latin typeface="STFangsong" charset="-122"/>
                <a:ea typeface="STFangsong" charset="-122"/>
                <a:cs typeface="STFangsong" charset="-122"/>
              </a:rPr>
              <a:t>法權義務，德性</a:t>
            </a:r>
            <a:r>
              <a:rPr kumimoji="1" lang="zh-TW" altLang="en-US" sz="4000" dirty="0" smtClean="0">
                <a:solidFill>
                  <a:srgbClr val="FF0000"/>
                </a:solidFill>
                <a:latin typeface="STFangsong" charset="-122"/>
                <a:ea typeface="STFangsong" charset="-122"/>
                <a:cs typeface="STFangsong" charset="-122"/>
              </a:rPr>
              <a:t>義務</a:t>
            </a:r>
            <a:r>
              <a:rPr kumimoji="1" lang="en-US" altLang="zh-TW" sz="4000" dirty="0" smtClean="0">
                <a:solidFill>
                  <a:srgbClr val="FF0000"/>
                </a:solidFill>
                <a:latin typeface="STFangsong" charset="-122"/>
                <a:ea typeface="STFangsong" charset="-122"/>
                <a:cs typeface="STFangsong" charset="-122"/>
              </a:rPr>
              <a:t/>
            </a:r>
            <a:br>
              <a:rPr kumimoji="1" lang="en-US" altLang="zh-TW" sz="4000" dirty="0" smtClean="0">
                <a:solidFill>
                  <a:srgbClr val="FF0000"/>
                </a:solidFill>
                <a:latin typeface="STFangsong" charset="-122"/>
                <a:ea typeface="STFangsong" charset="-122"/>
                <a:cs typeface="STFangsong" charset="-122"/>
              </a:rPr>
            </a:br>
            <a:r>
              <a:rPr kumimoji="1" lang="zh-TW" altLang="en-US" sz="4000" dirty="0">
                <a:latin typeface="STFangsong" charset="-122"/>
                <a:ea typeface="STFangsong" charset="-122"/>
                <a:cs typeface="STFangsong" charset="-122"/>
              </a:rPr>
              <a:t/>
            </a:r>
            <a:br>
              <a:rPr kumimoji="1" lang="zh-TW" altLang="en-US" sz="4000" dirty="0">
                <a:latin typeface="STFangsong" charset="-122"/>
                <a:ea typeface="STFangsong" charset="-122"/>
                <a:cs typeface="STFangsong" charset="-122"/>
              </a:rPr>
            </a:br>
            <a:r>
              <a:rPr kumimoji="1" lang="zh-CN" altLang="en-US" sz="4000" dirty="0" smtClean="0">
                <a:latin typeface="STFangsong" charset="-122"/>
                <a:ea typeface="STFangsong" charset="-122"/>
                <a:cs typeface="STFangsong" charset="-122"/>
              </a:rPr>
              <a:t>       </a:t>
            </a:r>
            <a:r>
              <a:rPr kumimoji="1" lang="zh-TW" altLang="en-US" sz="4000" dirty="0" smtClean="0">
                <a:latin typeface="STFangsong" charset="-122"/>
                <a:ea typeface="STFangsong" charset="-122"/>
                <a:cs typeface="STFangsong" charset="-122"/>
              </a:rPr>
              <a:t>對</a:t>
            </a:r>
            <a:r>
              <a:rPr kumimoji="1" lang="zh-TW" altLang="en-US" sz="4000" b="1" dirty="0">
                <a:solidFill>
                  <a:srgbClr val="FF0000"/>
                </a:solidFill>
                <a:latin typeface="STFangsong" charset="-122"/>
                <a:ea typeface="STFangsong" charset="-122"/>
                <a:cs typeface="STFangsong" charset="-122"/>
              </a:rPr>
              <a:t>自己</a:t>
            </a:r>
            <a:r>
              <a:rPr kumimoji="1" lang="zh-TW" altLang="en-US" sz="4000" dirty="0">
                <a:latin typeface="STFangsong" charset="-122"/>
                <a:ea typeface="STFangsong" charset="-122"/>
                <a:cs typeface="STFangsong" charset="-122"/>
              </a:rPr>
              <a:t>的德性義務：發展和增強自己的自然完善性方面的</a:t>
            </a:r>
            <a:r>
              <a:rPr kumimoji="1" lang="zh-TW" altLang="en-US" sz="4000" dirty="0" smtClean="0">
                <a:latin typeface="STFangsong" charset="-122"/>
                <a:ea typeface="STFangsong" charset="-122"/>
                <a:cs typeface="STFangsong" charset="-122"/>
              </a:rPr>
              <a:t>義務</a:t>
            </a:r>
            <a:r>
              <a:rPr kumimoji="1" lang="zh-CN" altLang="en-US" sz="4000" dirty="0" smtClean="0">
                <a:latin typeface="STFangsong" charset="-122"/>
                <a:ea typeface="STFangsong" charset="-122"/>
                <a:cs typeface="STFangsong" charset="-122"/>
              </a:rPr>
              <a:t>、</a:t>
            </a:r>
            <a:r>
              <a:rPr kumimoji="1" lang="zh-TW" altLang="en-US" sz="4000" dirty="0" smtClean="0">
                <a:latin typeface="STFangsong" charset="-122"/>
                <a:ea typeface="STFangsong" charset="-122"/>
                <a:cs typeface="STFangsong" charset="-122"/>
              </a:rPr>
              <a:t>提高</a:t>
            </a:r>
            <a:r>
              <a:rPr kumimoji="1" lang="zh-TW" altLang="en-US" sz="4000" dirty="0">
                <a:latin typeface="STFangsong" charset="-122"/>
                <a:ea typeface="STFangsong" charset="-122"/>
                <a:cs typeface="STFangsong" charset="-122"/>
              </a:rPr>
              <a:t>自己道德完善性方面的</a:t>
            </a:r>
            <a:r>
              <a:rPr kumimoji="1" lang="zh-TW" altLang="en-US" sz="4000" dirty="0" smtClean="0">
                <a:latin typeface="STFangsong" charset="-122"/>
                <a:ea typeface="STFangsong" charset="-122"/>
                <a:cs typeface="STFangsong" charset="-122"/>
              </a:rPr>
              <a:t>義務</a:t>
            </a:r>
            <a:r>
              <a:rPr kumimoji="1" lang="en-US" altLang="zh-TW" sz="4000" dirty="0" smtClean="0">
                <a:latin typeface="STFangsong" charset="-122"/>
                <a:ea typeface="STFangsong" charset="-122"/>
                <a:cs typeface="STFangsong" charset="-122"/>
              </a:rPr>
              <a:t/>
            </a:r>
            <a:br>
              <a:rPr kumimoji="1" lang="en-US" altLang="zh-TW" sz="4000" dirty="0" smtClean="0">
                <a:latin typeface="STFangsong" charset="-122"/>
                <a:ea typeface="STFangsong" charset="-122"/>
                <a:cs typeface="STFangsong" charset="-122"/>
              </a:rPr>
            </a:br>
            <a:r>
              <a:rPr kumimoji="1" lang="zh-TW" altLang="en-US" sz="4000" dirty="0">
                <a:latin typeface="STFangsong" charset="-122"/>
                <a:ea typeface="STFangsong" charset="-122"/>
                <a:cs typeface="STFangsong" charset="-122"/>
              </a:rPr>
              <a:t/>
            </a:r>
            <a:br>
              <a:rPr kumimoji="1" lang="zh-TW" altLang="en-US" sz="4000" dirty="0">
                <a:latin typeface="STFangsong" charset="-122"/>
                <a:ea typeface="STFangsong" charset="-122"/>
                <a:cs typeface="STFangsong" charset="-122"/>
              </a:rPr>
            </a:br>
            <a:r>
              <a:rPr kumimoji="1" lang="zh-CN" altLang="en-US" sz="4000" dirty="0" smtClean="0">
                <a:latin typeface="STFangsong" charset="-122"/>
                <a:ea typeface="STFangsong" charset="-122"/>
                <a:cs typeface="STFangsong" charset="-122"/>
              </a:rPr>
              <a:t>       </a:t>
            </a:r>
            <a:r>
              <a:rPr kumimoji="1" lang="zh-TW" altLang="en-US" sz="4000" dirty="0" smtClean="0">
                <a:latin typeface="STFangsong" charset="-122"/>
                <a:ea typeface="STFangsong" charset="-122"/>
                <a:cs typeface="STFangsong" charset="-122"/>
              </a:rPr>
              <a:t>對</a:t>
            </a:r>
            <a:r>
              <a:rPr kumimoji="1" lang="zh-TW" altLang="en-US" sz="4000" b="1" dirty="0">
                <a:solidFill>
                  <a:srgbClr val="FF0000"/>
                </a:solidFill>
                <a:latin typeface="STFangsong" charset="-122"/>
                <a:ea typeface="STFangsong" charset="-122"/>
                <a:cs typeface="STFangsong" charset="-122"/>
              </a:rPr>
              <a:t>他人</a:t>
            </a:r>
            <a:r>
              <a:rPr kumimoji="1" lang="zh-TW" altLang="en-US" sz="4000" dirty="0">
                <a:latin typeface="STFangsong" charset="-122"/>
                <a:ea typeface="STFangsong" charset="-122"/>
                <a:cs typeface="STFangsong" charset="-122"/>
              </a:rPr>
              <a:t>的義務：愛的義務</a:t>
            </a:r>
            <a:br>
              <a:rPr kumimoji="1" lang="zh-TW" altLang="en-US" sz="4000" dirty="0">
                <a:latin typeface="STFangsong" charset="-122"/>
                <a:ea typeface="STFangsong" charset="-122"/>
                <a:cs typeface="STFangsong" charset="-122"/>
              </a:rPr>
            </a:br>
            <a:r>
              <a:rPr kumimoji="1" lang="zh-TW" altLang="en-US" sz="4000" dirty="0">
                <a:latin typeface="STFangsong" charset="-122"/>
                <a:ea typeface="STFangsong" charset="-122"/>
                <a:cs typeface="STFangsong" charset="-122"/>
              </a:rPr>
              <a:t>                                 </a:t>
            </a:r>
            <a:r>
              <a:rPr kumimoji="1" lang="zh-CN" altLang="en-US" sz="4000" dirty="0" smtClean="0">
                <a:latin typeface="STFangsong" charset="-122"/>
                <a:ea typeface="STFangsong" charset="-122"/>
                <a:cs typeface="STFangsong" charset="-122"/>
              </a:rPr>
              <a:t>  </a:t>
            </a:r>
            <a:r>
              <a:rPr kumimoji="1" lang="zh-TW" altLang="en-US" sz="4000" dirty="0" smtClean="0">
                <a:latin typeface="STFangsong" charset="-122"/>
                <a:ea typeface="STFangsong" charset="-122"/>
                <a:cs typeface="STFangsong" charset="-122"/>
              </a:rPr>
              <a:t>行善</a:t>
            </a:r>
            <a:r>
              <a:rPr kumimoji="1" lang="zh-TW" altLang="en-US" sz="4000" dirty="0">
                <a:latin typeface="STFangsong" charset="-122"/>
                <a:ea typeface="STFangsong" charset="-122"/>
                <a:cs typeface="STFangsong" charset="-122"/>
              </a:rPr>
              <a:t>的義務</a:t>
            </a:r>
            <a:br>
              <a:rPr kumimoji="1" lang="zh-TW" altLang="en-US" sz="4000" dirty="0">
                <a:latin typeface="STFangsong" charset="-122"/>
                <a:ea typeface="STFangsong" charset="-122"/>
                <a:cs typeface="STFangsong" charset="-122"/>
              </a:rPr>
            </a:br>
            <a:r>
              <a:rPr kumimoji="1" lang="zh-TW" altLang="en-US" sz="4000" dirty="0">
                <a:latin typeface="STFangsong" charset="-122"/>
                <a:ea typeface="STFangsong" charset="-122"/>
                <a:cs typeface="STFangsong" charset="-122"/>
              </a:rPr>
              <a:t>                                  </a:t>
            </a:r>
            <a:r>
              <a:rPr kumimoji="1" lang="zh-CN" altLang="en-US" sz="4000" dirty="0" smtClean="0">
                <a:latin typeface="STFangsong" charset="-122"/>
                <a:ea typeface="STFangsong" charset="-122"/>
                <a:cs typeface="STFangsong" charset="-122"/>
              </a:rPr>
              <a:t> </a:t>
            </a:r>
            <a:r>
              <a:rPr kumimoji="1" lang="zh-TW" altLang="en-US" sz="4000" dirty="0" smtClean="0">
                <a:latin typeface="STFangsong" charset="-122"/>
                <a:ea typeface="STFangsong" charset="-122"/>
                <a:cs typeface="STFangsong" charset="-122"/>
              </a:rPr>
              <a:t>感激</a:t>
            </a:r>
            <a:r>
              <a:rPr kumimoji="1" lang="zh-TW" altLang="en-US" sz="4000" dirty="0">
                <a:latin typeface="STFangsong" charset="-122"/>
                <a:ea typeface="STFangsong" charset="-122"/>
                <a:cs typeface="STFangsong" charset="-122"/>
              </a:rPr>
              <a:t>的義務</a:t>
            </a:r>
            <a:br>
              <a:rPr kumimoji="1" lang="zh-TW" altLang="en-US" sz="4000" dirty="0">
                <a:latin typeface="STFangsong" charset="-122"/>
                <a:ea typeface="STFangsong" charset="-122"/>
                <a:cs typeface="STFangsong" charset="-122"/>
              </a:rPr>
            </a:br>
            <a:r>
              <a:rPr kumimoji="1" lang="zh-TW" altLang="en-US" sz="4000" dirty="0">
                <a:latin typeface="STFangsong" charset="-122"/>
                <a:ea typeface="STFangsong" charset="-122"/>
                <a:cs typeface="STFangsong" charset="-122"/>
              </a:rPr>
              <a:t>                                  </a:t>
            </a:r>
            <a:r>
              <a:rPr kumimoji="1" lang="zh-CN" altLang="en-US" sz="4000" dirty="0" smtClean="0">
                <a:latin typeface="STFangsong" charset="-122"/>
                <a:ea typeface="STFangsong" charset="-122"/>
                <a:cs typeface="STFangsong" charset="-122"/>
              </a:rPr>
              <a:t> </a:t>
            </a:r>
            <a:r>
              <a:rPr kumimoji="1" lang="zh-TW" altLang="en-US" sz="4000" dirty="0" smtClean="0">
                <a:latin typeface="STFangsong" charset="-122"/>
                <a:ea typeface="STFangsong" charset="-122"/>
                <a:cs typeface="STFangsong" charset="-122"/>
              </a:rPr>
              <a:t>同情</a:t>
            </a:r>
            <a:r>
              <a:rPr kumimoji="1" lang="zh-TW" altLang="en-US" sz="4000" dirty="0">
                <a:latin typeface="STFangsong" charset="-122"/>
                <a:ea typeface="STFangsong" charset="-122"/>
                <a:cs typeface="STFangsong" charset="-122"/>
              </a:rPr>
              <a:t>的義務</a:t>
            </a:r>
            <a:r>
              <a:rPr kumimoji="1" lang="zh-CN" altLang="en-US" dirty="0"/>
              <a:t/>
            </a:r>
            <a:br>
              <a:rPr kumimoji="1" lang="zh-CN" altLang="en-US" dirty="0"/>
            </a:br>
            <a:r>
              <a:rPr kumimoji="1" lang="zh-CN" altLang="en-US" dirty="0"/>
              <a:t/>
            </a:r>
            <a:br>
              <a:rPr kumimoji="1" lang="zh-CN" altLang="en-US" dirty="0"/>
            </a:br>
            <a:endParaRPr kumimoji="1" lang="zh-TW" altLang="en-US" b="1" dirty="0">
              <a:latin typeface="STFangsong" charset="-122"/>
              <a:ea typeface="STFangsong" charset="-122"/>
              <a:cs typeface="STFangsong" charset="-122"/>
            </a:endParaRPr>
          </a:p>
        </p:txBody>
      </p:sp>
    </p:spTree>
    <p:extLst>
      <p:ext uri="{BB962C8B-B14F-4D97-AF65-F5344CB8AC3E}">
        <p14:creationId xmlns:p14="http://schemas.microsoft.com/office/powerpoint/2010/main" val="143673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丝状">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丝状</Template>
  <TotalTime>284</TotalTime>
  <Words>71</Words>
  <Application>Microsoft Macintosh PowerPoint</Application>
  <PresentationFormat>宽屏</PresentationFormat>
  <Paragraphs>15</Paragraphs>
  <Slides>11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Century Gothic</vt:lpstr>
      <vt:lpstr>STFangsong</vt:lpstr>
      <vt:lpstr>STHupo</vt:lpstr>
      <vt:lpstr>STKaiti</vt:lpstr>
      <vt:lpstr>STSong</vt:lpstr>
      <vt:lpstr>Wingdings 3</vt:lpstr>
      <vt:lpstr>微軟正黑體</vt:lpstr>
      <vt:lpstr>幼圆</vt:lpstr>
      <vt:lpstr>Arial</vt:lpstr>
      <vt:lpstr>丝状</vt:lpstr>
      <vt:lpstr>          德性論倫理學（续）                         Virtue Ethics</vt:lpstr>
      <vt:lpstr>亞里士多德德性論的關鍵論証：        自然主義目的論（重事實推導出價值） ------從一種自然目標（telos）的實現能力推導出好／善（價值） ------藝術的目標是健康；理財術的目標是財富，戰術的目標是取勝 ------特點：價值在活動之外，作為活動的結果                   因他物之故的善                   因自身之故的善                   物—性質（本性）--實現        本性（潛在可能性--多樣性）--原慾（意願／意志）--實現力量—應該存在—必然存在--實現（事物自身的生成能力）</vt:lpstr>
      <vt:lpstr>亞里士多德的功能論証（function-argument)         眼睛的功能——視力；鼻子的功能——嗅覺；身體的每一個部分都有其特殊的功能；鞋匠、木匠、醫生、軍人都各有其特有的功能（使命）。它們的德性就是特有功能或使命的實現。        人也有其固有的功能和活動，這是什麼呢？不是植物性生命，不是動物（感覺）性生命；而是靈魂的有理性天賦的生命。        靈魂有理性天賦的生命分兩種：自身非理性，但能夠順從理性的指導；自身是理性的（技藝、知識、智慧、靈智慧）        德性作為固有天賦的實現，人的德性就是人的靈魂的立己實現活動（eigenständige Tätig-sein），這就是人的卓越的生成或塑造活動。</vt:lpstr>
      <vt:lpstr>德性倫理學的基本類型  一、亞里士多德主義的德性論 二、斯多亞學派的個人德性論 三、基督教神學的德性論  四、康德的義務-德性論 五、黑格爾道德法-德性論 六、尼采的強力意志德性論   </vt:lpstr>
      <vt:lpstr>亞里士多德德性論的基本特徵  以城邦德性為核心  以正義為總德和首德  以德性作為實現幸福的主要途徑  </vt:lpstr>
      <vt:lpstr>二、斯多亞學派的個人德性論  1、個人的產生 2、斯多亞派（Stoa-Stoc）哲學的主要代表人物        創立人：芝諾（Zero,約公元前336-264。塞浦路斯島的芝諾，不是愛利亞的芝諾）。他的父親到雅典經商帶回大量書籍，引起其哲學的興趣。他本人去雅典旅行，船沉了，喪失了所有的財物，反而增強了他為哲學而生的信念。因為他認識到，財物可喪失，但他精神上受過教養的高尚品質和對理性知識的興趣卻沒有喪失。         早期代表人物：克利安提斯（Cleanthes,前331-232）、克呂西普（Chrisippus,前280-206）。         中期代表人物：巴比倫塞露西亞的第歐根尼         晚期代表人物：羅馬共和國末期元老，雄辯家和思想家西塞羅（Cicero,前106-43）；羅馬大臣塞涅卡（Seneca,前4-65），奴隸愛比克泰德（Epictetus,55-135);羅馬皇帝奧勒留（Marcus Aurelius,121-180)   </vt:lpstr>
      <vt:lpstr>斯多亞派倫理學的主要觀念：          宇宙-邏各斯—火—命運         塞涅卡的名言：願意的人被命運領著走；不願意的人被命運拖著走         按本性生活：順應自然，服從天命。以不動心抵禦一切慾望和激情的騷擾。        美德即幸福：        美德：樸素，嚴肅，剛毅，節制，忍耐，冷漠（不動心）         不主張同情、憐憫、傷感         眾人皆兄弟，人人平等，世界公民和睦友善  </vt:lpstr>
      <vt:lpstr>基督教（天主教）的德性論：  三聖德：               信仰、希望、博愛  苦行的意義  亞里士多德德性論重新闡發 </vt:lpstr>
      <vt:lpstr>康德義務論的德性論：        以自律的道德原則為基礎        義務：法權義務，德性義務         對自己的德性義務：發展和增強自己的自然完善性方面的義務、提高自己道德完善性方面的義務         對他人的義務：愛的義務                                    行善的義務                                    感激的義務                                    同情的義務  </vt:lpstr>
      <vt:lpstr>黑格爾對德性的闡釋  第１５０节         伦理性东西，只要它在个人由本性所规定的品格上作为品格得到反映，那便是德性。这种德性，只要它不外乎表现为个人在其所属的义务关系上单纯地尽其应尽的本分，那就是正直。  </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從倫理（ethos）之本义論說什麼是伦理学 </dc:title>
  <dc:creator>User</dc:creator>
  <cp:lastModifiedBy>User</cp:lastModifiedBy>
  <cp:revision>18</cp:revision>
  <dcterms:created xsi:type="dcterms:W3CDTF">2017-03-07T13:54:38Z</dcterms:created>
  <dcterms:modified xsi:type="dcterms:W3CDTF">2017-04-11T15:43:15Z</dcterms:modified>
</cp:coreProperties>
</file>