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3" r:id="rId3"/>
  </p:sldMasterIdLst>
  <p:notesMasterIdLst>
    <p:notesMasterId r:id="rId54"/>
  </p:notesMasterIdLst>
  <p:sldIdLst>
    <p:sldId id="296" r:id="rId4"/>
    <p:sldId id="297" r:id="rId5"/>
    <p:sldId id="276" r:id="rId6"/>
    <p:sldId id="259" r:id="rId7"/>
    <p:sldId id="260" r:id="rId8"/>
    <p:sldId id="278" r:id="rId9"/>
    <p:sldId id="261" r:id="rId10"/>
    <p:sldId id="279" r:id="rId11"/>
    <p:sldId id="277" r:id="rId12"/>
    <p:sldId id="280" r:id="rId13"/>
    <p:sldId id="281" r:id="rId14"/>
    <p:sldId id="284" r:id="rId15"/>
    <p:sldId id="282" r:id="rId16"/>
    <p:sldId id="283" r:id="rId17"/>
    <p:sldId id="298" r:id="rId18"/>
    <p:sldId id="299" r:id="rId19"/>
    <p:sldId id="317" r:id="rId20"/>
    <p:sldId id="262" r:id="rId21"/>
    <p:sldId id="263" r:id="rId22"/>
    <p:sldId id="292" r:id="rId23"/>
    <p:sldId id="293" r:id="rId24"/>
    <p:sldId id="294" r:id="rId25"/>
    <p:sldId id="295" r:id="rId26"/>
    <p:sldId id="312" r:id="rId27"/>
    <p:sldId id="313" r:id="rId28"/>
    <p:sldId id="301" r:id="rId29"/>
    <p:sldId id="268" r:id="rId30"/>
    <p:sldId id="314" r:id="rId31"/>
    <p:sldId id="269" r:id="rId32"/>
    <p:sldId id="270" r:id="rId33"/>
    <p:sldId id="271" r:id="rId34"/>
    <p:sldId id="315" r:id="rId35"/>
    <p:sldId id="304" r:id="rId36"/>
    <p:sldId id="305" r:id="rId37"/>
    <p:sldId id="306" r:id="rId38"/>
    <p:sldId id="310" r:id="rId39"/>
    <p:sldId id="311" r:id="rId40"/>
    <p:sldId id="286" r:id="rId41"/>
    <p:sldId id="285" r:id="rId42"/>
    <p:sldId id="287" r:id="rId43"/>
    <p:sldId id="288" r:id="rId44"/>
    <p:sldId id="289" r:id="rId45"/>
    <p:sldId id="290" r:id="rId46"/>
    <p:sldId id="291" r:id="rId47"/>
    <p:sldId id="302" r:id="rId48"/>
    <p:sldId id="307" r:id="rId49"/>
    <p:sldId id="308" r:id="rId50"/>
    <p:sldId id="309" r:id="rId51"/>
    <p:sldId id="275" r:id="rId52"/>
    <p:sldId id="316" r:id="rId53"/>
  </p:sldIdLst>
  <p:sldSz cx="9144000" cy="6858000" type="screen4x3"/>
  <p:notesSz cx="6858000" cy="9144000"/>
  <p:defaultTextStyle>
    <a:defPPr>
      <a:defRPr lang="zh-CN"/>
    </a:defPPr>
    <a:lvl1pPr algn="l" rtl="0" fontAlgn="base">
      <a:spcBef>
        <a:spcPct val="0"/>
      </a:spcBef>
      <a:spcAft>
        <a:spcPct val="0"/>
      </a:spcAft>
      <a:defRPr sz="2400" kern="1200">
        <a:solidFill>
          <a:schemeClr val="tx1"/>
        </a:solidFill>
        <a:latin typeface="Arial" charset="0"/>
        <a:ea typeface="宋体" charset="-122"/>
        <a:cs typeface="+mn-cs"/>
      </a:defRPr>
    </a:lvl1pPr>
    <a:lvl2pPr marL="457200" algn="l" rtl="0" fontAlgn="base">
      <a:spcBef>
        <a:spcPct val="0"/>
      </a:spcBef>
      <a:spcAft>
        <a:spcPct val="0"/>
      </a:spcAft>
      <a:defRPr sz="2400" kern="1200">
        <a:solidFill>
          <a:schemeClr val="tx1"/>
        </a:solidFill>
        <a:latin typeface="Arial" charset="0"/>
        <a:ea typeface="宋体" charset="-122"/>
        <a:cs typeface="+mn-cs"/>
      </a:defRPr>
    </a:lvl2pPr>
    <a:lvl3pPr marL="914400" algn="l" rtl="0" fontAlgn="base">
      <a:spcBef>
        <a:spcPct val="0"/>
      </a:spcBef>
      <a:spcAft>
        <a:spcPct val="0"/>
      </a:spcAft>
      <a:defRPr sz="2400" kern="1200">
        <a:solidFill>
          <a:schemeClr val="tx1"/>
        </a:solidFill>
        <a:latin typeface="Arial" charset="0"/>
        <a:ea typeface="宋体" charset="-122"/>
        <a:cs typeface="+mn-cs"/>
      </a:defRPr>
    </a:lvl3pPr>
    <a:lvl4pPr marL="1371600" algn="l" rtl="0" fontAlgn="base">
      <a:spcBef>
        <a:spcPct val="0"/>
      </a:spcBef>
      <a:spcAft>
        <a:spcPct val="0"/>
      </a:spcAft>
      <a:defRPr sz="2400" kern="1200">
        <a:solidFill>
          <a:schemeClr val="tx1"/>
        </a:solidFill>
        <a:latin typeface="Arial" charset="0"/>
        <a:ea typeface="宋体" charset="-122"/>
        <a:cs typeface="+mn-cs"/>
      </a:defRPr>
    </a:lvl4pPr>
    <a:lvl5pPr marL="1828800" algn="l" rtl="0" fontAlgn="base">
      <a:spcBef>
        <a:spcPct val="0"/>
      </a:spcBef>
      <a:spcAft>
        <a:spcPct val="0"/>
      </a:spcAft>
      <a:defRPr sz="2400" kern="1200">
        <a:solidFill>
          <a:schemeClr val="tx1"/>
        </a:solidFill>
        <a:latin typeface="Arial" charset="0"/>
        <a:ea typeface="宋体" charset="-122"/>
        <a:cs typeface="+mn-cs"/>
      </a:defRPr>
    </a:lvl5pPr>
    <a:lvl6pPr marL="2286000" algn="l" defTabSz="914400" rtl="0" eaLnBrk="1" latinLnBrk="0" hangingPunct="1">
      <a:defRPr sz="2400" kern="1200">
        <a:solidFill>
          <a:schemeClr val="tx1"/>
        </a:solidFill>
        <a:latin typeface="Arial" charset="0"/>
        <a:ea typeface="宋体" charset="-122"/>
        <a:cs typeface="+mn-cs"/>
      </a:defRPr>
    </a:lvl6pPr>
    <a:lvl7pPr marL="2743200" algn="l" defTabSz="914400" rtl="0" eaLnBrk="1" latinLnBrk="0" hangingPunct="1">
      <a:defRPr sz="2400" kern="1200">
        <a:solidFill>
          <a:schemeClr val="tx1"/>
        </a:solidFill>
        <a:latin typeface="Arial" charset="0"/>
        <a:ea typeface="宋体" charset="-122"/>
        <a:cs typeface="+mn-cs"/>
      </a:defRPr>
    </a:lvl7pPr>
    <a:lvl8pPr marL="3200400" algn="l" defTabSz="914400" rtl="0" eaLnBrk="1" latinLnBrk="0" hangingPunct="1">
      <a:defRPr sz="2400" kern="1200">
        <a:solidFill>
          <a:schemeClr val="tx1"/>
        </a:solidFill>
        <a:latin typeface="Arial" charset="0"/>
        <a:ea typeface="宋体" charset="-122"/>
        <a:cs typeface="+mn-cs"/>
      </a:defRPr>
    </a:lvl8pPr>
    <a:lvl9pPr marL="3657600" algn="l" defTabSz="914400" rtl="0" eaLnBrk="1" latinLnBrk="0" hangingPunct="1">
      <a:defRPr sz="2400"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27" autoAdjust="0"/>
  </p:normalViewPr>
  <p:slideViewPr>
    <p:cSldViewPr>
      <p:cViewPr varScale="1">
        <p:scale>
          <a:sx n="89" d="100"/>
          <a:sy n="89" d="100"/>
        </p:scale>
        <p:origin x="-120" y="-3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6DAC90D-2116-439E-BE41-7469F5D01AB9}" type="datetimeFigureOut">
              <a:rPr lang="zh-CN" altLang="en-US"/>
              <a:pPr>
                <a:defRPr/>
              </a:pPr>
              <a:t>2013-04-01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1D1111C6-5346-4B59-9FF8-912548FAE02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E1988C-9B61-478F-98D7-45D119D97DB4}" type="slidenum">
              <a:rPr lang="zh-CN" altLang="en-US">
                <a:solidFill>
                  <a:srgbClr val="000000"/>
                </a:solidFill>
              </a:rPr>
              <a:pPr/>
              <a:t>33</a:t>
            </a:fld>
            <a:endParaRPr lang="en-US" altLang="zh-CN">
              <a:solidFill>
                <a:srgbClr val="000000"/>
              </a:solidFill>
            </a:endParaRPr>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46ECC9D-68CD-4971-9EFC-746EEC30639D}" type="slidenum">
              <a:rPr lang="zh-CN" altLang="en-US"/>
              <a:pPr/>
              <a:t>34</a:t>
            </a:fld>
            <a:endParaRPr lang="en-US" altLang="zh-CN"/>
          </a:p>
        </p:txBody>
      </p:sp>
      <p:sp>
        <p:nvSpPr>
          <p:cNvPr id="97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8777369-FCA2-4300-BD73-D6DD205CE2C8}" type="slidenum">
              <a:rPr lang="zh-CN" altLang="en-US"/>
              <a:pPr/>
              <a:t>35</a:t>
            </a:fld>
            <a:endParaRPr lang="en-US" altLang="zh-CN"/>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74D0044-BE86-4C83-BCC4-B1E8985A3DC3}" type="slidenum">
              <a:rPr lang="zh-CN" altLang="en-US"/>
              <a:pPr/>
              <a:t>48</a:t>
            </a:fld>
            <a:endParaRPr lang="en-US" altLang="zh-CN"/>
          </a:p>
        </p:txBody>
      </p:sp>
      <p:sp>
        <p:nvSpPr>
          <p:cNvPr id="114691"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zh-CN" altLang="en-US"/>
          </a:p>
        </p:txBody>
      </p:sp>
      <p:sp>
        <p:nvSpPr>
          <p:cNvPr id="114692" name="Rectangle 3"/>
          <p:cNvSpPr>
            <a:spLocks noGrp="1" noChangeArrowheads="1"/>
          </p:cNvSpPr>
          <p:nvPr>
            <p:ph type="body"/>
          </p:nvPr>
        </p:nvSpPr>
        <p:spPr bwMode="auto">
          <a:xfrm>
            <a:off x="685800" y="4343400"/>
            <a:ext cx="5475288" cy="4103688"/>
          </a:xfrm>
          <a:noFill/>
        </p:spPr>
        <p:txBody>
          <a:bodyPr wrap="none" numCol="1" anchor="ctr" anchorCtr="0" compatLnSpc="1">
            <a:prstTxWarp prst="textNoShape">
              <a:avLst/>
            </a:prstTxWarp>
          </a:bodyPr>
          <a:lstStyle/>
          <a:p>
            <a:pPr>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F85DFB01-9AE0-48C6-9C66-1BD6307CB0E3}" type="datetimeFigureOut">
              <a:rPr lang="zh-CN" altLang="en-US"/>
              <a:pPr>
                <a:defRPr/>
              </a:pPr>
              <a:t>2013-04-01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9EFA6D-EE35-484E-91BF-06E4D7A4BF57}"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4BDA8CB-8A36-46B2-9687-48CB8EA55A98}" type="datetimeFigureOut">
              <a:rPr lang="zh-CN" altLang="en-US"/>
              <a:pPr>
                <a:defRPr/>
              </a:pPr>
              <a:t>2013-04-01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C3AA939-AE7A-447B-8552-3B597558B725}"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B0893D3-6F02-4C92-9871-A3F0CD62C37D}" type="datetimeFigureOut">
              <a:rPr lang="zh-CN" altLang="en-US"/>
              <a:pPr>
                <a:defRPr/>
              </a:pPr>
              <a:t>2013-04-01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18B3351-64EB-4291-98F0-680FCD3BCA74}"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eaLnBrk="1" hangingPunct="1">
              <a:defRPr/>
            </a:lvl1pPr>
          </a:lstStyle>
          <a:p>
            <a:pPr>
              <a:defRPr/>
            </a:pPr>
            <a:endParaRPr lang="en-US" altLang="zh-CN"/>
          </a:p>
        </p:txBody>
      </p:sp>
      <p:sp>
        <p:nvSpPr>
          <p:cNvPr id="5" name="页脚占位符 4"/>
          <p:cNvSpPr>
            <a:spLocks noGrp="1"/>
          </p:cNvSpPr>
          <p:nvPr>
            <p:ph type="ftr" sz="quarter" idx="11"/>
          </p:nvPr>
        </p:nvSpPr>
        <p:spPr/>
        <p:txBody>
          <a:bodyPr/>
          <a:lstStyle>
            <a:lvl1pPr eaLnBrk="1" hangingPunct="1">
              <a:defRPr/>
            </a:lvl1pPr>
          </a:lstStyle>
          <a:p>
            <a:pPr>
              <a:defRPr/>
            </a:pPr>
            <a:r>
              <a:rPr lang="en-US" altLang="zh-CN"/>
              <a:t>Ionizing Radiation</a:t>
            </a:r>
            <a:endParaRPr lang="en-US" altLang="zh-CN" sz="1400">
              <a:solidFill>
                <a:srgbClr val="000000"/>
              </a:solidFill>
            </a:endParaRPr>
          </a:p>
        </p:txBody>
      </p:sp>
      <p:sp>
        <p:nvSpPr>
          <p:cNvPr id="6" name="灯片编号占位符 5"/>
          <p:cNvSpPr>
            <a:spLocks noGrp="1"/>
          </p:cNvSpPr>
          <p:nvPr>
            <p:ph type="sldNum" sz="quarter" idx="12"/>
          </p:nvPr>
        </p:nvSpPr>
        <p:spPr/>
        <p:txBody>
          <a:bodyPr/>
          <a:lstStyle>
            <a:lvl1pPr eaLnBrk="1" hangingPunct="1">
              <a:defRPr/>
            </a:lvl1pPr>
          </a:lstStyle>
          <a:p>
            <a:pPr>
              <a:defRPr/>
            </a:pPr>
            <a:fld id="{F2790422-1646-4D77-AE08-A606570232FA}"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eaLnBrk="1" hangingPunct="1">
              <a:defRPr/>
            </a:lvl1pPr>
          </a:lstStyle>
          <a:p>
            <a:pPr>
              <a:defRPr/>
            </a:pPr>
            <a:endParaRPr lang="en-US" altLang="zh-CN"/>
          </a:p>
        </p:txBody>
      </p:sp>
      <p:sp>
        <p:nvSpPr>
          <p:cNvPr id="5" name="页脚占位符 4"/>
          <p:cNvSpPr>
            <a:spLocks noGrp="1"/>
          </p:cNvSpPr>
          <p:nvPr>
            <p:ph type="ftr" sz="quarter" idx="11"/>
          </p:nvPr>
        </p:nvSpPr>
        <p:spPr/>
        <p:txBody>
          <a:bodyPr/>
          <a:lstStyle>
            <a:lvl1pPr eaLnBrk="1" hangingPunct="1">
              <a:defRPr/>
            </a:lvl1pPr>
          </a:lstStyle>
          <a:p>
            <a:pPr>
              <a:defRPr/>
            </a:pPr>
            <a:r>
              <a:rPr lang="en-US" altLang="zh-CN"/>
              <a:t>Ionizing Radiation</a:t>
            </a:r>
            <a:endParaRPr lang="en-US" altLang="zh-CN" sz="1400">
              <a:solidFill>
                <a:srgbClr val="000000"/>
              </a:solidFill>
            </a:endParaRPr>
          </a:p>
        </p:txBody>
      </p:sp>
      <p:sp>
        <p:nvSpPr>
          <p:cNvPr id="6" name="灯片编号占位符 5"/>
          <p:cNvSpPr>
            <a:spLocks noGrp="1"/>
          </p:cNvSpPr>
          <p:nvPr>
            <p:ph type="sldNum" sz="quarter" idx="12"/>
          </p:nvPr>
        </p:nvSpPr>
        <p:spPr/>
        <p:txBody>
          <a:bodyPr/>
          <a:lstStyle>
            <a:lvl1pPr eaLnBrk="1" hangingPunct="1">
              <a:defRPr/>
            </a:lvl1pPr>
          </a:lstStyle>
          <a:p>
            <a:pPr>
              <a:defRPr/>
            </a:pPr>
            <a:fld id="{D36D9A3F-618F-4BCF-8669-48EDC0DB134F}"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eaLnBrk="1" hangingPunct="1">
              <a:defRPr/>
            </a:lvl1pPr>
          </a:lstStyle>
          <a:p>
            <a:pPr>
              <a:defRPr/>
            </a:pPr>
            <a:endParaRPr lang="en-US" altLang="zh-CN"/>
          </a:p>
        </p:txBody>
      </p:sp>
      <p:sp>
        <p:nvSpPr>
          <p:cNvPr id="5" name="页脚占位符 4"/>
          <p:cNvSpPr>
            <a:spLocks noGrp="1"/>
          </p:cNvSpPr>
          <p:nvPr>
            <p:ph type="ftr" sz="quarter" idx="11"/>
          </p:nvPr>
        </p:nvSpPr>
        <p:spPr/>
        <p:txBody>
          <a:bodyPr/>
          <a:lstStyle>
            <a:lvl1pPr eaLnBrk="1" hangingPunct="1">
              <a:defRPr/>
            </a:lvl1pPr>
          </a:lstStyle>
          <a:p>
            <a:pPr>
              <a:defRPr/>
            </a:pPr>
            <a:r>
              <a:rPr lang="en-US" altLang="zh-CN"/>
              <a:t>Ionizing Radiation</a:t>
            </a:r>
            <a:endParaRPr lang="en-US" altLang="zh-CN" sz="1400">
              <a:solidFill>
                <a:srgbClr val="000000"/>
              </a:solidFill>
            </a:endParaRPr>
          </a:p>
        </p:txBody>
      </p:sp>
      <p:sp>
        <p:nvSpPr>
          <p:cNvPr id="6" name="灯片编号占位符 5"/>
          <p:cNvSpPr>
            <a:spLocks noGrp="1"/>
          </p:cNvSpPr>
          <p:nvPr>
            <p:ph type="sldNum" sz="quarter" idx="12"/>
          </p:nvPr>
        </p:nvSpPr>
        <p:spPr/>
        <p:txBody>
          <a:bodyPr/>
          <a:lstStyle>
            <a:lvl1pPr eaLnBrk="1" hangingPunct="1">
              <a:defRPr/>
            </a:lvl1pPr>
          </a:lstStyle>
          <a:p>
            <a:pPr>
              <a:defRPr/>
            </a:pPr>
            <a:fld id="{A8A6BAE1-CA55-4C84-AADC-0DD17A2C157A}"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eaLnBrk="1" hangingPunct="1">
              <a:defRPr/>
            </a:lvl1pPr>
          </a:lstStyle>
          <a:p>
            <a:pPr>
              <a:defRPr/>
            </a:pPr>
            <a:endParaRPr lang="en-US" altLang="zh-CN"/>
          </a:p>
        </p:txBody>
      </p:sp>
      <p:sp>
        <p:nvSpPr>
          <p:cNvPr id="6" name="页脚占位符 5"/>
          <p:cNvSpPr>
            <a:spLocks noGrp="1"/>
          </p:cNvSpPr>
          <p:nvPr>
            <p:ph type="ftr" sz="quarter" idx="11"/>
          </p:nvPr>
        </p:nvSpPr>
        <p:spPr/>
        <p:txBody>
          <a:bodyPr/>
          <a:lstStyle>
            <a:lvl1pPr eaLnBrk="1" hangingPunct="1">
              <a:defRPr/>
            </a:lvl1pPr>
          </a:lstStyle>
          <a:p>
            <a:pPr>
              <a:defRPr/>
            </a:pPr>
            <a:r>
              <a:rPr lang="en-US" altLang="zh-CN"/>
              <a:t>Ionizing Radiation</a:t>
            </a:r>
            <a:endParaRPr lang="en-US" altLang="zh-CN" sz="1400">
              <a:solidFill>
                <a:srgbClr val="000000"/>
              </a:solidFill>
            </a:endParaRPr>
          </a:p>
        </p:txBody>
      </p:sp>
      <p:sp>
        <p:nvSpPr>
          <p:cNvPr id="7" name="灯片编号占位符 6"/>
          <p:cNvSpPr>
            <a:spLocks noGrp="1"/>
          </p:cNvSpPr>
          <p:nvPr>
            <p:ph type="sldNum" sz="quarter" idx="12"/>
          </p:nvPr>
        </p:nvSpPr>
        <p:spPr/>
        <p:txBody>
          <a:bodyPr/>
          <a:lstStyle>
            <a:lvl1pPr eaLnBrk="1" hangingPunct="1">
              <a:defRPr/>
            </a:lvl1pPr>
          </a:lstStyle>
          <a:p>
            <a:pPr>
              <a:defRPr/>
            </a:pPr>
            <a:fld id="{40625AA0-D577-4C02-9E75-61D7BD4023FD}" type="slidenum">
              <a:rPr lang="en-US" altLang="zh-CN"/>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eaLnBrk="1" hangingPunct="1">
              <a:defRPr/>
            </a:lvl1pPr>
          </a:lstStyle>
          <a:p>
            <a:pPr>
              <a:defRPr/>
            </a:pPr>
            <a:endParaRPr lang="en-US" altLang="zh-CN"/>
          </a:p>
        </p:txBody>
      </p:sp>
      <p:sp>
        <p:nvSpPr>
          <p:cNvPr id="8" name="页脚占位符 7"/>
          <p:cNvSpPr>
            <a:spLocks noGrp="1"/>
          </p:cNvSpPr>
          <p:nvPr>
            <p:ph type="ftr" sz="quarter" idx="11"/>
          </p:nvPr>
        </p:nvSpPr>
        <p:spPr/>
        <p:txBody>
          <a:bodyPr/>
          <a:lstStyle>
            <a:lvl1pPr eaLnBrk="1" hangingPunct="1">
              <a:defRPr/>
            </a:lvl1pPr>
          </a:lstStyle>
          <a:p>
            <a:pPr>
              <a:defRPr/>
            </a:pPr>
            <a:r>
              <a:rPr lang="en-US" altLang="zh-CN"/>
              <a:t>Ionizing Radiation</a:t>
            </a:r>
            <a:endParaRPr lang="en-US" altLang="zh-CN" sz="1400">
              <a:solidFill>
                <a:srgbClr val="000000"/>
              </a:solidFill>
            </a:endParaRPr>
          </a:p>
        </p:txBody>
      </p:sp>
      <p:sp>
        <p:nvSpPr>
          <p:cNvPr id="9" name="灯片编号占位符 8"/>
          <p:cNvSpPr>
            <a:spLocks noGrp="1"/>
          </p:cNvSpPr>
          <p:nvPr>
            <p:ph type="sldNum" sz="quarter" idx="12"/>
          </p:nvPr>
        </p:nvSpPr>
        <p:spPr/>
        <p:txBody>
          <a:bodyPr/>
          <a:lstStyle>
            <a:lvl1pPr eaLnBrk="1" hangingPunct="1">
              <a:defRPr/>
            </a:lvl1pPr>
          </a:lstStyle>
          <a:p>
            <a:pPr>
              <a:defRPr/>
            </a:pPr>
            <a:fld id="{840BAF8B-2050-413E-8AB3-54BDBF21F28C}" type="slidenum">
              <a:rPr lang="en-US" altLang="zh-CN"/>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eaLnBrk="1" hangingPunct="1">
              <a:defRPr/>
            </a:lvl1pPr>
          </a:lstStyle>
          <a:p>
            <a:pPr>
              <a:defRPr/>
            </a:pPr>
            <a:endParaRPr lang="en-US" altLang="zh-CN"/>
          </a:p>
        </p:txBody>
      </p:sp>
      <p:sp>
        <p:nvSpPr>
          <p:cNvPr id="4" name="页脚占位符 3"/>
          <p:cNvSpPr>
            <a:spLocks noGrp="1"/>
          </p:cNvSpPr>
          <p:nvPr>
            <p:ph type="ftr" sz="quarter" idx="11"/>
          </p:nvPr>
        </p:nvSpPr>
        <p:spPr/>
        <p:txBody>
          <a:bodyPr/>
          <a:lstStyle>
            <a:lvl1pPr eaLnBrk="1" hangingPunct="1">
              <a:defRPr/>
            </a:lvl1pPr>
          </a:lstStyle>
          <a:p>
            <a:pPr>
              <a:defRPr/>
            </a:pPr>
            <a:r>
              <a:rPr lang="en-US" altLang="zh-CN"/>
              <a:t>Ionizing Radiation</a:t>
            </a:r>
            <a:endParaRPr lang="en-US" altLang="zh-CN" sz="1400">
              <a:solidFill>
                <a:srgbClr val="000000"/>
              </a:solidFill>
            </a:endParaRPr>
          </a:p>
        </p:txBody>
      </p:sp>
      <p:sp>
        <p:nvSpPr>
          <p:cNvPr id="5" name="灯片编号占位符 4"/>
          <p:cNvSpPr>
            <a:spLocks noGrp="1"/>
          </p:cNvSpPr>
          <p:nvPr>
            <p:ph type="sldNum" sz="quarter" idx="12"/>
          </p:nvPr>
        </p:nvSpPr>
        <p:spPr/>
        <p:txBody>
          <a:bodyPr/>
          <a:lstStyle>
            <a:lvl1pPr eaLnBrk="1" hangingPunct="1">
              <a:defRPr/>
            </a:lvl1pPr>
          </a:lstStyle>
          <a:p>
            <a:pPr>
              <a:defRPr/>
            </a:pPr>
            <a:fld id="{0A17C4D0-FA39-49C6-B641-C72E9F3B5844}" type="slidenum">
              <a:rPr lang="en-US" altLang="zh-CN"/>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eaLnBrk="1" hangingPunct="1">
              <a:defRPr/>
            </a:lvl1pPr>
          </a:lstStyle>
          <a:p>
            <a:pPr>
              <a:defRPr/>
            </a:pPr>
            <a:endParaRPr lang="en-US" altLang="zh-CN"/>
          </a:p>
        </p:txBody>
      </p:sp>
      <p:sp>
        <p:nvSpPr>
          <p:cNvPr id="6" name="页脚占位符 5"/>
          <p:cNvSpPr>
            <a:spLocks noGrp="1"/>
          </p:cNvSpPr>
          <p:nvPr>
            <p:ph type="ftr" sz="quarter" idx="11"/>
          </p:nvPr>
        </p:nvSpPr>
        <p:spPr/>
        <p:txBody>
          <a:bodyPr/>
          <a:lstStyle>
            <a:lvl1pPr eaLnBrk="1" hangingPunct="1">
              <a:defRPr/>
            </a:lvl1pPr>
          </a:lstStyle>
          <a:p>
            <a:pPr>
              <a:defRPr/>
            </a:pPr>
            <a:r>
              <a:rPr lang="en-US" altLang="zh-CN"/>
              <a:t>Ionizing Radiation</a:t>
            </a:r>
            <a:endParaRPr lang="en-US" altLang="zh-CN" sz="1400">
              <a:solidFill>
                <a:srgbClr val="000000"/>
              </a:solidFill>
            </a:endParaRPr>
          </a:p>
        </p:txBody>
      </p:sp>
      <p:sp>
        <p:nvSpPr>
          <p:cNvPr id="7" name="灯片编号占位符 6"/>
          <p:cNvSpPr>
            <a:spLocks noGrp="1"/>
          </p:cNvSpPr>
          <p:nvPr>
            <p:ph type="sldNum" sz="quarter" idx="12"/>
          </p:nvPr>
        </p:nvSpPr>
        <p:spPr/>
        <p:txBody>
          <a:bodyPr/>
          <a:lstStyle>
            <a:lvl1pPr eaLnBrk="1" hangingPunct="1">
              <a:defRPr/>
            </a:lvl1pPr>
          </a:lstStyle>
          <a:p>
            <a:pPr>
              <a:defRPr/>
            </a:pPr>
            <a:fld id="{888E7644-2333-4D7F-A21F-AFD198FF2192}" type="slidenum">
              <a:rPr lang="en-US" altLang="zh-CN"/>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eaLnBrk="1" hangingPunct="1">
              <a:defRPr/>
            </a:lvl1pPr>
          </a:lstStyle>
          <a:p>
            <a:pPr>
              <a:defRPr/>
            </a:pPr>
            <a:endParaRPr lang="en-US" altLang="zh-CN"/>
          </a:p>
        </p:txBody>
      </p:sp>
      <p:sp>
        <p:nvSpPr>
          <p:cNvPr id="6" name="页脚占位符 5"/>
          <p:cNvSpPr>
            <a:spLocks noGrp="1"/>
          </p:cNvSpPr>
          <p:nvPr>
            <p:ph type="ftr" sz="quarter" idx="11"/>
          </p:nvPr>
        </p:nvSpPr>
        <p:spPr/>
        <p:txBody>
          <a:bodyPr/>
          <a:lstStyle>
            <a:lvl1pPr eaLnBrk="1" hangingPunct="1">
              <a:defRPr/>
            </a:lvl1pPr>
          </a:lstStyle>
          <a:p>
            <a:pPr>
              <a:defRPr/>
            </a:pPr>
            <a:r>
              <a:rPr lang="en-US" altLang="zh-CN"/>
              <a:t>Ionizing Radiation</a:t>
            </a:r>
            <a:endParaRPr lang="en-US" altLang="zh-CN" sz="1400">
              <a:solidFill>
                <a:srgbClr val="000000"/>
              </a:solidFill>
            </a:endParaRPr>
          </a:p>
        </p:txBody>
      </p:sp>
      <p:sp>
        <p:nvSpPr>
          <p:cNvPr id="7" name="灯片编号占位符 6"/>
          <p:cNvSpPr>
            <a:spLocks noGrp="1"/>
          </p:cNvSpPr>
          <p:nvPr>
            <p:ph type="sldNum" sz="quarter" idx="12"/>
          </p:nvPr>
        </p:nvSpPr>
        <p:spPr/>
        <p:txBody>
          <a:bodyPr/>
          <a:lstStyle>
            <a:lvl1pPr eaLnBrk="1" hangingPunct="1">
              <a:defRPr/>
            </a:lvl1pPr>
          </a:lstStyle>
          <a:p>
            <a:pPr>
              <a:defRPr/>
            </a:pPr>
            <a:fld id="{577C1C60-AC45-4D91-84C7-1F44484741D6}"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753692A-D9BC-4135-87B9-6275118AD9F1}" type="datetimeFigureOut">
              <a:rPr lang="zh-CN" altLang="en-US"/>
              <a:pPr>
                <a:defRPr/>
              </a:pPr>
              <a:t>2013-04-01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DDDC05F-5999-423B-B29C-2551FC90AAFD}"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eaLnBrk="1" hangingPunct="1">
              <a:defRPr/>
            </a:lvl1pPr>
          </a:lstStyle>
          <a:p>
            <a:pPr>
              <a:defRPr/>
            </a:pPr>
            <a:endParaRPr lang="en-US" altLang="zh-CN"/>
          </a:p>
        </p:txBody>
      </p:sp>
      <p:sp>
        <p:nvSpPr>
          <p:cNvPr id="5" name="页脚占位符 4"/>
          <p:cNvSpPr>
            <a:spLocks noGrp="1"/>
          </p:cNvSpPr>
          <p:nvPr>
            <p:ph type="ftr" sz="quarter" idx="11"/>
          </p:nvPr>
        </p:nvSpPr>
        <p:spPr/>
        <p:txBody>
          <a:bodyPr/>
          <a:lstStyle>
            <a:lvl1pPr eaLnBrk="1" hangingPunct="1">
              <a:defRPr/>
            </a:lvl1pPr>
          </a:lstStyle>
          <a:p>
            <a:pPr>
              <a:defRPr/>
            </a:pPr>
            <a:r>
              <a:rPr lang="en-US" altLang="zh-CN"/>
              <a:t>Ionizing Radiation</a:t>
            </a:r>
            <a:endParaRPr lang="en-US" altLang="zh-CN" sz="1400">
              <a:solidFill>
                <a:srgbClr val="000000"/>
              </a:solidFill>
            </a:endParaRPr>
          </a:p>
        </p:txBody>
      </p:sp>
      <p:sp>
        <p:nvSpPr>
          <p:cNvPr id="6" name="灯片编号占位符 5"/>
          <p:cNvSpPr>
            <a:spLocks noGrp="1"/>
          </p:cNvSpPr>
          <p:nvPr>
            <p:ph type="sldNum" sz="quarter" idx="12"/>
          </p:nvPr>
        </p:nvSpPr>
        <p:spPr/>
        <p:txBody>
          <a:bodyPr/>
          <a:lstStyle>
            <a:lvl1pPr eaLnBrk="1" hangingPunct="1">
              <a:defRPr/>
            </a:lvl1pPr>
          </a:lstStyle>
          <a:p>
            <a:pPr>
              <a:defRPr/>
            </a:pPr>
            <a:fld id="{55931C2E-FA2C-4948-BE7D-1428DF23AD18}" type="slidenum">
              <a:rPr lang="en-US" altLang="zh-CN"/>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96050" y="228600"/>
            <a:ext cx="1962150" cy="5867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28600"/>
            <a:ext cx="5734050" cy="5867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eaLnBrk="1" hangingPunct="1">
              <a:defRPr/>
            </a:lvl1pPr>
          </a:lstStyle>
          <a:p>
            <a:pPr>
              <a:defRPr/>
            </a:pPr>
            <a:endParaRPr lang="en-US" altLang="zh-CN"/>
          </a:p>
        </p:txBody>
      </p:sp>
      <p:sp>
        <p:nvSpPr>
          <p:cNvPr id="5" name="页脚占位符 4"/>
          <p:cNvSpPr>
            <a:spLocks noGrp="1"/>
          </p:cNvSpPr>
          <p:nvPr>
            <p:ph type="ftr" sz="quarter" idx="11"/>
          </p:nvPr>
        </p:nvSpPr>
        <p:spPr/>
        <p:txBody>
          <a:bodyPr/>
          <a:lstStyle>
            <a:lvl1pPr eaLnBrk="1" hangingPunct="1">
              <a:defRPr/>
            </a:lvl1pPr>
          </a:lstStyle>
          <a:p>
            <a:pPr>
              <a:defRPr/>
            </a:pPr>
            <a:r>
              <a:rPr lang="en-US" altLang="zh-CN"/>
              <a:t>Ionizing Radiation</a:t>
            </a:r>
            <a:endParaRPr lang="en-US" altLang="zh-CN" sz="1400">
              <a:solidFill>
                <a:srgbClr val="000000"/>
              </a:solidFill>
            </a:endParaRPr>
          </a:p>
        </p:txBody>
      </p:sp>
      <p:sp>
        <p:nvSpPr>
          <p:cNvPr id="6" name="灯片编号占位符 5"/>
          <p:cNvSpPr>
            <a:spLocks noGrp="1"/>
          </p:cNvSpPr>
          <p:nvPr>
            <p:ph type="sldNum" sz="quarter" idx="12"/>
          </p:nvPr>
        </p:nvSpPr>
        <p:spPr/>
        <p:txBody>
          <a:bodyPr/>
          <a:lstStyle>
            <a:lvl1pPr eaLnBrk="1" hangingPunct="1">
              <a:defRPr/>
            </a:lvl1pPr>
          </a:lstStyle>
          <a:p>
            <a:pPr>
              <a:defRPr/>
            </a:pPr>
            <a:fld id="{2A757044-A053-412B-87B1-8426FCF1206A}" type="slidenum">
              <a:rPr lang="en-US" altLang="zh-CN"/>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zh-CN" altLang="en-US">
                <a:solidFill>
                  <a:srgbClr val="000000"/>
                </a:solidFill>
                <a:latin typeface="Times New Roman" pitchFamily="18" charset="0"/>
                <a:ea typeface="宋体" pitchFamily="2" charset="-122"/>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zh-CN" altLang="en-US">
                <a:solidFill>
                  <a:srgbClr val="000000"/>
                </a:solidFill>
                <a:latin typeface="Times New Roman" pitchFamily="18" charset="0"/>
                <a:ea typeface="宋体" pitchFamily="2" charset="-122"/>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zh-CN" altLang="en-US">
                  <a:solidFill>
                    <a:srgbClr val="000000"/>
                  </a:solidFill>
                  <a:latin typeface="Times New Roman" pitchFamily="18" charset="0"/>
                  <a:ea typeface="宋体" pitchFamily="2" charset="-122"/>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zh-CN" altLang="en-US">
                  <a:solidFill>
                    <a:srgbClr val="000000"/>
                  </a:solidFill>
                  <a:latin typeface="Times New Roman" pitchFamily="18" charset="0"/>
                  <a:ea typeface="宋体" pitchFamily="2" charset="-122"/>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zh-CN" altLang="en-US">
                  <a:solidFill>
                    <a:srgbClr val="000000"/>
                  </a:solidFill>
                  <a:latin typeface="Times New Roman" pitchFamily="18" charset="0"/>
                  <a:ea typeface="宋体" pitchFamily="2" charset="-122"/>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zh-CN" altLang="en-US">
                  <a:solidFill>
                    <a:srgbClr val="000000"/>
                  </a:solidFill>
                  <a:latin typeface="Times New Roman" pitchFamily="18" charset="0"/>
                  <a:ea typeface="宋体" pitchFamily="2" charset="-122"/>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zh-CN" altLang="en-US">
                  <a:solidFill>
                    <a:srgbClr val="000000"/>
                  </a:solidFill>
                  <a:latin typeface="Times New Roman" pitchFamily="18" charset="0"/>
                  <a:ea typeface="宋体" pitchFamily="2" charset="-122"/>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zh-CN" altLang="en-US">
                  <a:solidFill>
                    <a:srgbClr val="000000"/>
                  </a:solidFill>
                  <a:latin typeface="Times New Roman" pitchFamily="18" charset="0"/>
                  <a:ea typeface="宋体" pitchFamily="2" charset="-122"/>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zh-CN" altLang="en-US">
                  <a:solidFill>
                    <a:srgbClr val="000000"/>
                  </a:solidFill>
                  <a:latin typeface="Times New Roman" pitchFamily="18" charset="0"/>
                  <a:ea typeface="宋体" pitchFamily="2" charset="-122"/>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zh-CN" altLang="en-US">
                  <a:solidFill>
                    <a:srgbClr val="000000"/>
                  </a:solidFill>
                  <a:latin typeface="Times New Roman" pitchFamily="18" charset="0"/>
                  <a:ea typeface="宋体" pitchFamily="2" charset="-122"/>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zh-CN" altLang="en-US">
                  <a:solidFill>
                    <a:srgbClr val="000000"/>
                  </a:solidFill>
                  <a:latin typeface="Times New Roman" pitchFamily="18" charset="0"/>
                  <a:ea typeface="宋体" pitchFamily="2" charset="-122"/>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zh-CN" altLang="en-US">
                  <a:solidFill>
                    <a:srgbClr val="000000"/>
                  </a:solidFill>
                  <a:latin typeface="Times New Roman" pitchFamily="18" charset="0"/>
                  <a:ea typeface="宋体" pitchFamily="2" charset="-122"/>
                </a:endParaRPr>
              </a:p>
            </p:txBody>
          </p:sp>
        </p:grpSp>
      </p:grpSp>
      <p:sp>
        <p:nvSpPr>
          <p:cNvPr id="30312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zh-CN" altLang="en-US"/>
              <a:t>单击此处编辑母版标题样式</a:t>
            </a:r>
          </a:p>
        </p:txBody>
      </p:sp>
      <p:sp>
        <p:nvSpPr>
          <p:cNvPr id="30312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zh-CN" altLang="en-US"/>
              <a:t>单击此处编辑母版副标题样式</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CN"/>
          </a:p>
        </p:txBody>
      </p:sp>
      <p:sp>
        <p:nvSpPr>
          <p:cNvPr id="19" name="Rectangle 17"/>
          <p:cNvSpPr>
            <a:spLocks noGrp="1" noChangeArrowheads="1"/>
          </p:cNvSpPr>
          <p:nvPr>
            <p:ph type="ftr" sz="quarter" idx="11"/>
          </p:nvPr>
        </p:nvSpPr>
        <p:spPr/>
        <p:txBody>
          <a:bodyPr/>
          <a:lstStyle>
            <a:lvl1pPr>
              <a:defRPr/>
            </a:lvl1pPr>
          </a:lstStyle>
          <a:p>
            <a:pPr>
              <a:defRPr/>
            </a:pPr>
            <a:endParaRPr lang="en-US" altLang="zh-CN"/>
          </a:p>
        </p:txBody>
      </p:sp>
      <p:sp>
        <p:nvSpPr>
          <p:cNvPr id="20" name="Rectangle 18"/>
          <p:cNvSpPr>
            <a:spLocks noGrp="1" noChangeArrowheads="1"/>
          </p:cNvSpPr>
          <p:nvPr>
            <p:ph type="sldNum" sz="quarter" idx="12"/>
          </p:nvPr>
        </p:nvSpPr>
        <p:spPr/>
        <p:txBody>
          <a:bodyPr/>
          <a:lstStyle>
            <a:lvl1pPr>
              <a:defRPr/>
            </a:lvl1pPr>
          </a:lstStyle>
          <a:p>
            <a:pPr>
              <a:defRPr/>
            </a:pPr>
            <a:fld id="{29266E9D-BBB3-421F-8444-DA34B4748C34}" type="slidenum">
              <a:rPr lang="zh-CN" altLang="en-US"/>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82A6093F-11E4-448F-8F46-EF8CDAC046B9}" type="slidenum">
              <a:rPr lang="zh-CN" altLang="en-US"/>
              <a:pPr>
                <a:defRPr/>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3C32C208-C03C-4A12-A329-E3BDFF9242C1}" type="slidenum">
              <a:rPr lang="zh-CN" altLang="en-US"/>
              <a:pPr>
                <a:defRPr/>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pPr>
              <a:defRPr/>
            </a:pPr>
            <a:fld id="{23670CE9-81A1-45C5-98B6-89FDCB0B3669}" type="slidenum">
              <a:rPr lang="zh-CN" altLang="en-US"/>
              <a:pPr>
                <a:defRPr/>
              </a:pPr>
              <a:t>‹#›</a:t>
            </a:fld>
            <a:endParaRPr lang="en-US" altLang="zh-CN"/>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3"/>
          <p:cNvSpPr>
            <a:spLocks noGrp="1" noChangeArrowheads="1"/>
          </p:cNvSpPr>
          <p:nvPr>
            <p:ph type="sldNum" sz="quarter" idx="11"/>
          </p:nvPr>
        </p:nvSpPr>
        <p:spPr>
          <a:ln/>
        </p:spPr>
        <p:txBody>
          <a:bodyPr/>
          <a:lstStyle>
            <a:lvl1pPr>
              <a:defRPr/>
            </a:lvl1pPr>
          </a:lstStyle>
          <a:p>
            <a:pPr>
              <a:defRPr/>
            </a:pPr>
            <a:fld id="{4C951054-3612-4BAA-B5CA-1CC91ACBA077}" type="slidenum">
              <a:rPr lang="zh-CN" altLang="en-US"/>
              <a:pPr>
                <a:defRPr/>
              </a:pPr>
              <a:t>‹#›</a:t>
            </a:fld>
            <a:endParaRPr lang="en-US" altLang="zh-CN"/>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4" name="Rectangle 3"/>
          <p:cNvSpPr>
            <a:spLocks noGrp="1" noChangeArrowheads="1"/>
          </p:cNvSpPr>
          <p:nvPr>
            <p:ph type="sldNum" sz="quarter" idx="11"/>
          </p:nvPr>
        </p:nvSpPr>
        <p:spPr>
          <a:ln/>
        </p:spPr>
        <p:txBody>
          <a:bodyPr/>
          <a:lstStyle>
            <a:lvl1pPr>
              <a:defRPr/>
            </a:lvl1pPr>
          </a:lstStyle>
          <a:p>
            <a:pPr>
              <a:defRPr/>
            </a:pPr>
            <a:fld id="{9AB9DF44-6A7B-45A9-93E9-563DC7D4535B}" type="slidenum">
              <a:rPr lang="zh-CN" altLang="en-US"/>
              <a:pPr>
                <a:defRPr/>
              </a:pPr>
              <a:t>‹#›</a:t>
            </a:fld>
            <a:endParaRPr lang="en-US" altLang="zh-CN"/>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3"/>
          <p:cNvSpPr>
            <a:spLocks noGrp="1" noChangeArrowheads="1"/>
          </p:cNvSpPr>
          <p:nvPr>
            <p:ph type="sldNum" sz="quarter" idx="11"/>
          </p:nvPr>
        </p:nvSpPr>
        <p:spPr>
          <a:ln/>
        </p:spPr>
        <p:txBody>
          <a:bodyPr/>
          <a:lstStyle>
            <a:lvl1pPr>
              <a:defRPr/>
            </a:lvl1pPr>
          </a:lstStyle>
          <a:p>
            <a:pPr>
              <a:defRPr/>
            </a:pPr>
            <a:fld id="{FDB2342B-2B0A-4E25-9B11-CF2F13691DF1}" type="slidenum">
              <a:rPr lang="zh-CN" altLang="en-US"/>
              <a:pPr>
                <a:defRPr/>
              </a:pPr>
              <a:t>‹#›</a:t>
            </a:fld>
            <a:endParaRPr lang="en-US" altLang="zh-CN"/>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pPr>
              <a:defRPr/>
            </a:pPr>
            <a:fld id="{9B9063FE-F9C8-459C-B0E6-145E2AF4BF9C}" type="slidenum">
              <a:rPr lang="zh-CN" altLang="en-US"/>
              <a:pPr>
                <a:defRPr/>
              </a:pPr>
              <a:t>‹#›</a:t>
            </a:fld>
            <a:endParaRPr lang="en-US" altLang="zh-CN"/>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52CDC6E-278C-41E0-B22E-147524D12E5E}" type="datetimeFigureOut">
              <a:rPr lang="zh-CN" altLang="en-US"/>
              <a:pPr>
                <a:defRPr/>
              </a:pPr>
              <a:t>2013-04-01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6E090E8-944C-4EC3-9D1D-E97E1952FAE0}"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pPr>
              <a:defRPr/>
            </a:pPr>
            <a:fld id="{D138407B-6951-4D0A-82E1-6C16A2E0AC1B}" type="slidenum">
              <a:rPr lang="zh-CN" altLang="en-US"/>
              <a:pPr>
                <a:defRPr/>
              </a:pPr>
              <a:t>‹#›</a:t>
            </a:fld>
            <a:endParaRPr lang="en-US" altLang="zh-CN"/>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54855644-AC3B-43FC-B9DB-B2C9CC9A026D}" type="slidenum">
              <a:rPr lang="zh-CN" altLang="en-US"/>
              <a:pPr>
                <a:defRPr/>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410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57200"/>
            <a:ext cx="6019800" cy="5410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4228A797-66EF-478D-B02F-17064A2E3AC1}" type="slidenum">
              <a:rPr lang="zh-CN" altLang="en-US"/>
              <a:pPr>
                <a:defRPr/>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981200"/>
            <a:ext cx="40386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40386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pPr>
              <a:defRPr/>
            </a:pPr>
            <a:fld id="{FCDA4915-8A38-4C6A-8FAB-5A7FA56C68A6}" type="slidenum">
              <a:rPr lang="zh-CN" altLang="en-US"/>
              <a:pPr>
                <a:defRPr/>
              </a:pPr>
              <a:t>‹#›</a:t>
            </a:fld>
            <a:endParaRPr lang="en-US" altLang="zh-CN"/>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981200"/>
            <a:ext cx="40386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981200"/>
            <a:ext cx="40386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4000500"/>
            <a:ext cx="40386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7" name="Rectangle 3"/>
          <p:cNvSpPr>
            <a:spLocks noGrp="1" noChangeArrowheads="1"/>
          </p:cNvSpPr>
          <p:nvPr>
            <p:ph type="sldNum" sz="quarter" idx="11"/>
          </p:nvPr>
        </p:nvSpPr>
        <p:spPr>
          <a:ln/>
        </p:spPr>
        <p:txBody>
          <a:bodyPr/>
          <a:lstStyle>
            <a:lvl1pPr>
              <a:defRPr/>
            </a:lvl1pPr>
          </a:lstStyle>
          <a:p>
            <a:pPr>
              <a:defRPr/>
            </a:pPr>
            <a:fld id="{9BA2A22F-D571-4CCC-9CA0-6E8576E91F07}" type="slidenum">
              <a:rPr lang="zh-CN" altLang="en-US"/>
              <a:pPr>
                <a:defRPr/>
              </a:pPr>
              <a:t>‹#›</a:t>
            </a:fld>
            <a:endParaRPr lang="en-US" altLang="zh-CN"/>
          </a:p>
        </p:txBody>
      </p:sp>
      <p:sp>
        <p:nvSpPr>
          <p:cNvPr id="8"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6E7F872D-C00F-4719-9C1D-E6BB8F38B958}" type="datetimeFigureOut">
              <a:rPr lang="zh-CN" altLang="en-US"/>
              <a:pPr>
                <a:defRPr/>
              </a:pPr>
              <a:t>2013-04-01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6F0E109-1B85-4528-82E4-6BB6DDF189BA}"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828FC841-A9D3-45FB-81F7-0A8CDBB545A7}" type="datetimeFigureOut">
              <a:rPr lang="zh-CN" altLang="en-US"/>
              <a:pPr>
                <a:defRPr/>
              </a:pPr>
              <a:t>2013-04-01</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63C3D32-3447-4992-94CE-260DC9BD89D5}"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DFD39D94-84FA-45AC-8BC3-F2CA205AA1B5}" type="datetimeFigureOut">
              <a:rPr lang="zh-CN" altLang="en-US"/>
              <a:pPr>
                <a:defRPr/>
              </a:pPr>
              <a:t>2013-04-01</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BD5FF8C5-639F-4229-B84A-545DAECB05BE}"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FB5DA02-B642-4B56-8E7C-E92258B90B6E}" type="datetimeFigureOut">
              <a:rPr lang="zh-CN" altLang="en-US"/>
              <a:pPr>
                <a:defRPr/>
              </a:pPr>
              <a:t>2013-04-01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A1D6B63-AC2C-4CFF-B92E-06479A7C3C8A}"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8595581-DAF7-4C94-A6F0-A3499DE4B829}" type="datetimeFigureOut">
              <a:rPr lang="zh-CN" altLang="en-US"/>
              <a:pPr>
                <a:defRPr/>
              </a:pPr>
              <a:t>2013-04-01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6F23DA4-4F89-48F0-8BF5-28FD6746FFD2}"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1F2263E-98B2-4014-99D4-8B65BD26FB39}" type="datetimeFigureOut">
              <a:rPr lang="zh-CN" altLang="en-US"/>
              <a:pPr>
                <a:defRPr/>
              </a:pPr>
              <a:t>2013-04-01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C6277A5-433A-47EE-9CFC-B5FCF893A84A}"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424CEE35-B5EF-4493-A8BC-DC95565EE512}" type="datetimeFigureOut">
              <a:rPr lang="zh-CN" altLang="en-US"/>
              <a:pPr>
                <a:defRPr/>
              </a:pPr>
              <a:t>2013-04-01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3402110-67DD-4F20-906B-5EFB6028098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 id="2147483713" r:id="rId3"/>
    <p:sldLayoutId id="2147483712" r:id="rId4"/>
    <p:sldLayoutId id="2147483711" r:id="rId5"/>
    <p:sldLayoutId id="2147483710" r:id="rId6"/>
    <p:sldLayoutId id="2147483709" r:id="rId7"/>
    <p:sldLayoutId id="2147483708" r:id="rId8"/>
    <p:sldLayoutId id="2147483707" r:id="rId9"/>
    <p:sldLayoutId id="2147483706" r:id="rId10"/>
    <p:sldLayoutId id="21474837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2286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800">
                <a:solidFill>
                  <a:srgbClr val="FF3300"/>
                </a:solidFill>
                <a:latin typeface="+mn-lt"/>
                <a:ea typeface="宋体" pitchFamily="2" charset="-122"/>
              </a:defRPr>
            </a:lvl1pPr>
          </a:lstStyle>
          <a:p>
            <a:pPr>
              <a:defRPr/>
            </a:pPr>
            <a:r>
              <a:rPr lang="en-US" altLang="zh-CN"/>
              <a:t>Ionizing Radiation</a:t>
            </a:r>
            <a:endParaRPr lang="en-US" altLang="zh-CN" sz="140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CC9900"/>
                </a:solidFill>
                <a:latin typeface="+mn-lt"/>
                <a:ea typeface="宋体" pitchFamily="2" charset="-122"/>
              </a:defRPr>
            </a:lvl1pPr>
          </a:lstStyle>
          <a:p>
            <a:pPr>
              <a:defRPr/>
            </a:pPr>
            <a:fld id="{3CB648A7-6B0E-4460-AEE1-37B3405B98C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Lst>
  <p:hf hdr="0" dt="0"/>
  <p:txStyles>
    <p:titleStyle>
      <a:lvl1pPr algn="ctr" rtl="0" eaLnBrk="0" fontAlgn="base" hangingPunct="0">
        <a:spcBef>
          <a:spcPct val="0"/>
        </a:spcBef>
        <a:spcAft>
          <a:spcPct val="0"/>
        </a:spcAft>
        <a:defRPr sz="4400">
          <a:solidFill>
            <a:srgbClr val="FF3300"/>
          </a:solidFill>
          <a:latin typeface="+mj-lt"/>
          <a:ea typeface="+mj-ea"/>
          <a:cs typeface="+mj-cs"/>
        </a:defRPr>
      </a:lvl1pPr>
      <a:lvl2pPr algn="ctr" rtl="0" eaLnBrk="0" fontAlgn="base" hangingPunct="0">
        <a:spcBef>
          <a:spcPct val="0"/>
        </a:spcBef>
        <a:spcAft>
          <a:spcPct val="0"/>
        </a:spcAft>
        <a:defRPr sz="4400">
          <a:solidFill>
            <a:srgbClr val="FF3300"/>
          </a:solidFill>
          <a:latin typeface="Arial" pitchFamily="34" charset="0"/>
        </a:defRPr>
      </a:lvl2pPr>
      <a:lvl3pPr algn="ctr" rtl="0" eaLnBrk="0" fontAlgn="base" hangingPunct="0">
        <a:spcBef>
          <a:spcPct val="0"/>
        </a:spcBef>
        <a:spcAft>
          <a:spcPct val="0"/>
        </a:spcAft>
        <a:defRPr sz="4400">
          <a:solidFill>
            <a:srgbClr val="FF3300"/>
          </a:solidFill>
          <a:latin typeface="Arial" pitchFamily="34" charset="0"/>
        </a:defRPr>
      </a:lvl3pPr>
      <a:lvl4pPr algn="ctr" rtl="0" eaLnBrk="0" fontAlgn="base" hangingPunct="0">
        <a:spcBef>
          <a:spcPct val="0"/>
        </a:spcBef>
        <a:spcAft>
          <a:spcPct val="0"/>
        </a:spcAft>
        <a:defRPr sz="4400">
          <a:solidFill>
            <a:srgbClr val="FF3300"/>
          </a:solidFill>
          <a:latin typeface="Arial" pitchFamily="34" charset="0"/>
        </a:defRPr>
      </a:lvl4pPr>
      <a:lvl5pPr algn="ctr" rtl="0" eaLnBrk="0" fontAlgn="base" hangingPunct="0">
        <a:spcBef>
          <a:spcPct val="0"/>
        </a:spcBef>
        <a:spcAft>
          <a:spcPct val="0"/>
        </a:spcAft>
        <a:defRPr sz="4400">
          <a:solidFill>
            <a:srgbClr val="FF3300"/>
          </a:solidFill>
          <a:latin typeface="Arial" pitchFamily="34" charset="0"/>
        </a:defRPr>
      </a:lvl5pPr>
      <a:lvl6pPr marL="457200" algn="ctr" rtl="0" eaLnBrk="0" fontAlgn="base" hangingPunct="0">
        <a:spcBef>
          <a:spcPct val="0"/>
        </a:spcBef>
        <a:spcAft>
          <a:spcPct val="0"/>
        </a:spcAft>
        <a:defRPr sz="4400">
          <a:solidFill>
            <a:srgbClr val="FF3300"/>
          </a:solidFill>
          <a:latin typeface="Arial" pitchFamily="34" charset="0"/>
        </a:defRPr>
      </a:lvl6pPr>
      <a:lvl7pPr marL="914400" algn="ctr" rtl="0" eaLnBrk="0" fontAlgn="base" hangingPunct="0">
        <a:spcBef>
          <a:spcPct val="0"/>
        </a:spcBef>
        <a:spcAft>
          <a:spcPct val="0"/>
        </a:spcAft>
        <a:defRPr sz="4400">
          <a:solidFill>
            <a:srgbClr val="FF3300"/>
          </a:solidFill>
          <a:latin typeface="Arial" pitchFamily="34" charset="0"/>
        </a:defRPr>
      </a:lvl7pPr>
      <a:lvl8pPr marL="1371600" algn="ctr" rtl="0" eaLnBrk="0" fontAlgn="base" hangingPunct="0">
        <a:spcBef>
          <a:spcPct val="0"/>
        </a:spcBef>
        <a:spcAft>
          <a:spcPct val="0"/>
        </a:spcAft>
        <a:defRPr sz="4400">
          <a:solidFill>
            <a:srgbClr val="FF3300"/>
          </a:solidFill>
          <a:latin typeface="Arial" pitchFamily="34" charset="0"/>
        </a:defRPr>
      </a:lvl8pPr>
      <a:lvl9pPr marL="1828800" algn="ctr" rtl="0" eaLnBrk="0" fontAlgn="base" hangingPunct="0">
        <a:spcBef>
          <a:spcPct val="0"/>
        </a:spcBef>
        <a:spcAft>
          <a:spcPct val="0"/>
        </a:spcAft>
        <a:defRPr sz="4400">
          <a:solidFill>
            <a:srgbClr val="FF3300"/>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208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ea typeface="宋体" pitchFamily="2" charset="-122"/>
              </a:defRPr>
            </a:lvl1pPr>
          </a:lstStyle>
          <a:p>
            <a:pPr>
              <a:defRPr/>
            </a:pPr>
            <a:endParaRPr lang="en-US" altLang="zh-CN"/>
          </a:p>
        </p:txBody>
      </p:sp>
      <p:sp>
        <p:nvSpPr>
          <p:cNvPr id="30208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ea typeface="宋体" pitchFamily="2" charset="-122"/>
              </a:defRPr>
            </a:lvl1pPr>
          </a:lstStyle>
          <a:p>
            <a:pPr>
              <a:defRPr/>
            </a:pPr>
            <a:fld id="{2BD45808-1595-4799-972F-950248FB7B0F}" type="slidenum">
              <a:rPr lang="zh-CN" altLang="en-US"/>
              <a:pPr>
                <a:defRPr/>
              </a:pPr>
              <a:t>‹#›</a:t>
            </a:fld>
            <a:endParaRPr lang="en-US" altLang="zh-CN"/>
          </a:p>
        </p:txBody>
      </p:sp>
      <p:grpSp>
        <p:nvGrpSpPr>
          <p:cNvPr id="86020" name="Group 4"/>
          <p:cNvGrpSpPr>
            <a:grpSpLocks/>
          </p:cNvGrpSpPr>
          <p:nvPr/>
        </p:nvGrpSpPr>
        <p:grpSpPr bwMode="auto">
          <a:xfrm>
            <a:off x="0" y="0"/>
            <a:ext cx="9144000" cy="546100"/>
            <a:chOff x="0" y="0"/>
            <a:chExt cx="5760" cy="344"/>
          </a:xfrm>
        </p:grpSpPr>
        <p:sp>
          <p:nvSpPr>
            <p:cNvPr id="30208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zh-CN" altLang="en-US">
                <a:solidFill>
                  <a:srgbClr val="000000"/>
                </a:solidFill>
                <a:latin typeface="Times New Roman" pitchFamily="18" charset="0"/>
                <a:ea typeface="宋体" pitchFamily="2" charset="-122"/>
              </a:endParaRPr>
            </a:p>
          </p:txBody>
        </p:sp>
        <p:sp>
          <p:nvSpPr>
            <p:cNvPr id="30208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zh-CN" altLang="en-US">
                <a:solidFill>
                  <a:srgbClr val="000000"/>
                </a:solidFill>
                <a:latin typeface="Times New Roman" pitchFamily="18" charset="0"/>
                <a:ea typeface="宋体" pitchFamily="2" charset="-122"/>
              </a:endParaRPr>
            </a:p>
          </p:txBody>
        </p:sp>
        <p:sp>
          <p:nvSpPr>
            <p:cNvPr id="30208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zh-CN" altLang="en-US" sz="1800">
                <a:solidFill>
                  <a:srgbClr val="666699"/>
                </a:solidFill>
                <a:ea typeface="宋体" pitchFamily="2" charset="-122"/>
              </a:endParaRPr>
            </a:p>
          </p:txBody>
        </p:sp>
        <p:sp>
          <p:nvSpPr>
            <p:cNvPr id="30208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zh-CN" altLang="en-US" sz="1800">
                <a:solidFill>
                  <a:srgbClr val="666699"/>
                </a:solidFill>
                <a:ea typeface="宋体" pitchFamily="2" charset="-122"/>
              </a:endParaRPr>
            </a:p>
          </p:txBody>
        </p:sp>
        <p:sp>
          <p:nvSpPr>
            <p:cNvPr id="30208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zh-CN" altLang="en-US" sz="1800">
                <a:solidFill>
                  <a:srgbClr val="9999CC"/>
                </a:solidFill>
                <a:ea typeface="宋体" pitchFamily="2" charset="-122"/>
              </a:endParaRPr>
            </a:p>
          </p:txBody>
        </p:sp>
        <p:sp>
          <p:nvSpPr>
            <p:cNvPr id="30209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zh-CN" altLang="en-US" sz="1800">
                <a:solidFill>
                  <a:srgbClr val="666699"/>
                </a:solidFill>
                <a:ea typeface="宋体" pitchFamily="2" charset="-122"/>
              </a:endParaRPr>
            </a:p>
          </p:txBody>
        </p:sp>
        <p:sp>
          <p:nvSpPr>
            <p:cNvPr id="30209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zh-CN" altLang="en-US">
                <a:solidFill>
                  <a:srgbClr val="000000"/>
                </a:solidFill>
                <a:latin typeface="Times New Roman" pitchFamily="18" charset="0"/>
                <a:ea typeface="宋体" pitchFamily="2" charset="-122"/>
              </a:endParaRPr>
            </a:p>
          </p:txBody>
        </p:sp>
        <p:sp>
          <p:nvSpPr>
            <p:cNvPr id="30209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zh-CN" altLang="en-US" sz="1800">
                <a:solidFill>
                  <a:srgbClr val="9999CC"/>
                </a:solidFill>
                <a:ea typeface="宋体" pitchFamily="2" charset="-122"/>
              </a:endParaRPr>
            </a:p>
          </p:txBody>
        </p:sp>
        <p:sp>
          <p:nvSpPr>
            <p:cNvPr id="30209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zh-CN" altLang="en-US" sz="1800">
                <a:solidFill>
                  <a:srgbClr val="9999CC"/>
                </a:solidFill>
                <a:ea typeface="宋体" pitchFamily="2" charset="-122"/>
              </a:endParaRPr>
            </a:p>
          </p:txBody>
        </p:sp>
      </p:grpSp>
      <p:sp>
        <p:nvSpPr>
          <p:cNvPr id="86021"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86022"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209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000000"/>
                </a:solidFill>
                <a:ea typeface="宋体" pitchFamily="2" charset="-122"/>
              </a:defRPr>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6" r:id="rId3"/>
    <p:sldLayoutId id="2147483725" r:id="rId4"/>
    <p:sldLayoutId id="2147483724" r:id="rId5"/>
    <p:sldLayoutId id="2147483723" r:id="rId6"/>
    <p:sldLayoutId id="2147483722" r:id="rId7"/>
    <p:sldLayoutId id="2147483721" r:id="rId8"/>
    <p:sldLayoutId id="2147483720" r:id="rId9"/>
    <p:sldLayoutId id="2147483719" r:id="rId10"/>
    <p:sldLayoutId id="2147483718" r:id="rId11"/>
    <p:sldLayoutId id="2147483717" r:id="rId12"/>
    <p:sldLayoutId id="2147483716" r:id="rId13"/>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ea typeface="宋体" pitchFamily="2" charset="-122"/>
        </a:defRPr>
      </a:lvl2pPr>
      <a:lvl3pPr algn="l" rtl="0" eaLnBrk="0" fontAlgn="base" hangingPunct="0">
        <a:spcBef>
          <a:spcPct val="0"/>
        </a:spcBef>
        <a:spcAft>
          <a:spcPct val="0"/>
        </a:spcAft>
        <a:defRPr sz="4400">
          <a:solidFill>
            <a:schemeClr val="tx1"/>
          </a:solidFill>
          <a:latin typeface="Arial" charset="0"/>
          <a:ea typeface="宋体" pitchFamily="2" charset="-122"/>
        </a:defRPr>
      </a:lvl3pPr>
      <a:lvl4pPr algn="l" rtl="0" eaLnBrk="0" fontAlgn="base" hangingPunct="0">
        <a:spcBef>
          <a:spcPct val="0"/>
        </a:spcBef>
        <a:spcAft>
          <a:spcPct val="0"/>
        </a:spcAft>
        <a:defRPr sz="4400">
          <a:solidFill>
            <a:schemeClr val="tx1"/>
          </a:solidFill>
          <a:latin typeface="Arial" charset="0"/>
          <a:ea typeface="宋体" pitchFamily="2" charset="-122"/>
        </a:defRPr>
      </a:lvl4pPr>
      <a:lvl5pPr algn="l" rtl="0" eaLnBrk="0" fontAlgn="base" hangingPunct="0">
        <a:spcBef>
          <a:spcPct val="0"/>
        </a:spcBef>
        <a:spcAft>
          <a:spcPct val="0"/>
        </a:spcAft>
        <a:defRPr sz="4400">
          <a:solidFill>
            <a:schemeClr val="tx1"/>
          </a:solidFill>
          <a:latin typeface="Arial" charset="0"/>
          <a:ea typeface="宋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Word_97_-_2003___6.doc"/><Relationship Id="rId2" Type="http://schemas.openxmlformats.org/officeDocument/2006/relationships/slideLayout" Target="../slideLayouts/slideLayout17.xml"/><Relationship Id="rId1" Type="http://schemas.openxmlformats.org/officeDocument/2006/relationships/vmlDrawing" Target="../drawings/vmlDrawing5.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Office_Word_97_-_2003___7.doc"/><Relationship Id="rId2" Type="http://schemas.openxmlformats.org/officeDocument/2006/relationships/slideLayout" Target="../slideLayouts/slideLayout17.xml"/><Relationship Id="rId1" Type="http://schemas.openxmlformats.org/officeDocument/2006/relationships/vmlDrawing" Target="../drawings/vmlDrawing6.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vmlDrawing" Target="../drawings/vmlDrawing7.vml"/><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vmlDrawing" Target="../drawings/vmlDrawing8.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Word_97_-_2003___1.doc"/><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oleObject" Target="../embeddings/oleObject6.bin"/><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Word_97_-_2003___2.doc"/><Relationship Id="rId2" Type="http://schemas.openxmlformats.org/officeDocument/2006/relationships/slideLayout" Target="../slideLayouts/slideLayout17.xml"/><Relationship Id="rId1" Type="http://schemas.openxmlformats.org/officeDocument/2006/relationships/vmlDrawing" Target="../drawings/vmlDrawing2.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Word_97_-_2003___3.doc"/><Relationship Id="rId2" Type="http://schemas.openxmlformats.org/officeDocument/2006/relationships/slideLayout" Target="../slideLayouts/slideLayout17.xml"/><Relationship Id="rId1" Type="http://schemas.openxmlformats.org/officeDocument/2006/relationships/vmlDrawing" Target="../drawings/vmlDrawing3.vml"/><Relationship Id="rId5" Type="http://schemas.openxmlformats.org/officeDocument/2006/relationships/oleObject" Target="../embeddings/Microsoft_Office_Word_97_-_2003___5.doc"/><Relationship Id="rId4" Type="http://schemas.openxmlformats.org/officeDocument/2006/relationships/oleObject" Target="../embeddings/Microsoft_Office_Word_97_-_2003___4.doc"/></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539750" y="188913"/>
            <a:ext cx="8229600" cy="1143000"/>
          </a:xfrm>
        </p:spPr>
        <p:txBody>
          <a:bodyPr rtlCol="0">
            <a:normAutofit fontScale="90000"/>
          </a:bodyPr>
          <a:lstStyle/>
          <a:p>
            <a:pPr eaLnBrk="1" fontAlgn="auto" hangingPunct="1">
              <a:spcAft>
                <a:spcPts val="0"/>
              </a:spcAft>
              <a:defRPr/>
            </a:pPr>
            <a:r>
              <a:rPr lang="en-US" altLang="zh-CN" b="1" smtClean="0">
                <a:latin typeface="Times New Roman" pitchFamily="18" charset="0"/>
                <a:cs typeface="Times New Roman" pitchFamily="18" charset="0"/>
              </a:rPr>
              <a:t>Chapter 3. Basic Instrumentation for Nuclear Technology</a:t>
            </a:r>
            <a:endParaRPr lang="zh-CN" altLang="en-US" smtClean="0"/>
          </a:p>
        </p:txBody>
      </p:sp>
      <p:sp>
        <p:nvSpPr>
          <p:cNvPr id="39938" name="内容占位符 2"/>
          <p:cNvSpPr>
            <a:spLocks noGrp="1"/>
          </p:cNvSpPr>
          <p:nvPr>
            <p:ph idx="1"/>
          </p:nvPr>
        </p:nvSpPr>
        <p:spPr>
          <a:xfrm>
            <a:off x="0" y="2276475"/>
            <a:ext cx="3311525" cy="2549525"/>
          </a:xfrm>
        </p:spPr>
        <p:txBody>
          <a:bodyPr/>
          <a:lstStyle/>
          <a:p>
            <a:pPr marL="990600" lvl="1" indent="-533400" eaLnBrk="1" hangingPunct="1">
              <a:buFontTx/>
              <a:buAutoNum type="arabicPeriod"/>
              <a:tabLst>
                <a:tab pos="647700" algn="l"/>
              </a:tabLst>
            </a:pPr>
            <a:r>
              <a:rPr lang="en-US" altLang="zh-CN" sz="3200" smtClean="0">
                <a:latin typeface="Times New Roman" pitchFamily="18" charset="0"/>
                <a:cs typeface="Times New Roman" pitchFamily="18" charset="0"/>
              </a:rPr>
              <a:t>Accelerators</a:t>
            </a:r>
            <a:r>
              <a:rPr lang="en-US" altLang="zh-CN" sz="2000" smtClean="0">
                <a:latin typeface="Times New Roman" pitchFamily="18" charset="0"/>
                <a:cs typeface="Times New Roman" pitchFamily="18" charset="0"/>
              </a:rPr>
              <a:t>     </a:t>
            </a:r>
          </a:p>
          <a:p>
            <a:pPr marL="990600" lvl="1" indent="-533400" eaLnBrk="1" hangingPunct="1">
              <a:buFontTx/>
              <a:buAutoNum type="arabicPeriod"/>
              <a:tabLst>
                <a:tab pos="647700" algn="l"/>
              </a:tabLst>
            </a:pPr>
            <a:endParaRPr lang="en-US" altLang="zh-CN" sz="2000" smtClean="0"/>
          </a:p>
          <a:p>
            <a:pPr marL="990600" lvl="1" indent="-533400" eaLnBrk="1" hangingPunct="1">
              <a:buFontTx/>
              <a:buAutoNum type="arabicPeriod"/>
              <a:tabLst>
                <a:tab pos="647700" algn="l"/>
              </a:tabLst>
            </a:pPr>
            <a:r>
              <a:rPr lang="en-US" altLang="zh-CN" sz="3200" smtClean="0">
                <a:latin typeface="Times New Roman" pitchFamily="18" charset="0"/>
                <a:cs typeface="Times New Roman" pitchFamily="18" charset="0"/>
              </a:rPr>
              <a:t>Detectors</a:t>
            </a:r>
          </a:p>
          <a:p>
            <a:pPr marL="990600" lvl="1" indent="-533400" eaLnBrk="1" hangingPunct="1">
              <a:buFontTx/>
              <a:buAutoNum type="arabicPeriod"/>
              <a:tabLst>
                <a:tab pos="647700" algn="l"/>
              </a:tabLst>
            </a:pPr>
            <a:endParaRPr lang="en-US" altLang="zh-CN" sz="2000" smtClean="0"/>
          </a:p>
          <a:p>
            <a:pPr marL="990600" lvl="1" indent="-533400" eaLnBrk="1" hangingPunct="1">
              <a:buFontTx/>
              <a:buAutoNum type="arabicPeriod"/>
              <a:tabLst>
                <a:tab pos="647700" algn="l"/>
              </a:tabLst>
            </a:pPr>
            <a:r>
              <a:rPr lang="en-US" altLang="zh-CN" sz="3200" smtClean="0">
                <a:latin typeface="Times New Roman" pitchFamily="18" charset="0"/>
                <a:cs typeface="Times New Roman" pitchFamily="18" charset="0"/>
              </a:rPr>
              <a:t>Reactors</a:t>
            </a:r>
          </a:p>
          <a:p>
            <a:pPr marL="990600" lvl="1" indent="-533400" eaLnBrk="1" hangingPunct="1">
              <a:buFont typeface="Arial" charset="0"/>
              <a:buNone/>
              <a:tabLst>
                <a:tab pos="647700" algn="l"/>
              </a:tabLst>
            </a:pPr>
            <a:endParaRPr lang="en-US" altLang="zh-CN" sz="2000" smtClean="0">
              <a:latin typeface="Times New Roman" pitchFamily="18" charset="0"/>
              <a:cs typeface="Times New Roman" pitchFamily="18" charset="0"/>
            </a:endParaRPr>
          </a:p>
        </p:txBody>
      </p:sp>
      <p:sp>
        <p:nvSpPr>
          <p:cNvPr id="54275" name="Rectangle 6"/>
          <p:cNvSpPr>
            <a:spLocks noChangeArrowheads="1"/>
          </p:cNvSpPr>
          <p:nvPr/>
        </p:nvSpPr>
        <p:spPr bwMode="auto">
          <a:xfrm>
            <a:off x="4102100" y="2133600"/>
            <a:ext cx="5041900" cy="2676525"/>
          </a:xfrm>
          <a:prstGeom prst="rect">
            <a:avLst/>
          </a:prstGeom>
          <a:noFill/>
          <a:ln w="9525">
            <a:noFill/>
            <a:miter lim="800000"/>
            <a:headEnd/>
            <a:tailEnd/>
          </a:ln>
        </p:spPr>
        <p:txBody>
          <a:bodyPr>
            <a:spAutoFit/>
          </a:bodyPr>
          <a:lstStyle/>
          <a:p>
            <a:pPr>
              <a:defRPr/>
            </a:pPr>
            <a:r>
              <a:rPr lang="en-US" altLang="zh-CN" dirty="0">
                <a:solidFill>
                  <a:schemeClr val="tx2">
                    <a:lumMod val="60000"/>
                    <a:lumOff val="40000"/>
                  </a:schemeClr>
                </a:solidFill>
                <a:latin typeface="Times New Roman" pitchFamily="18" charset="0"/>
              </a:rPr>
              <a:t>Outline of experiment:</a:t>
            </a:r>
          </a:p>
          <a:p>
            <a:pPr>
              <a:defRPr/>
            </a:pPr>
            <a:endParaRPr lang="en-US" altLang="zh-CN" dirty="0">
              <a:solidFill>
                <a:schemeClr val="tx2">
                  <a:lumMod val="60000"/>
                  <a:lumOff val="40000"/>
                </a:schemeClr>
              </a:solidFill>
              <a:latin typeface="Times New Roman" pitchFamily="18" charset="0"/>
            </a:endParaRPr>
          </a:p>
          <a:p>
            <a:pPr>
              <a:buFontTx/>
              <a:buChar char="•"/>
              <a:defRPr/>
            </a:pPr>
            <a:r>
              <a:rPr lang="en-US" altLang="zh-CN" dirty="0">
                <a:solidFill>
                  <a:schemeClr val="tx2">
                    <a:lumMod val="60000"/>
                    <a:lumOff val="40000"/>
                  </a:schemeClr>
                </a:solidFill>
                <a:latin typeface="Times New Roman" pitchFamily="18" charset="0"/>
              </a:rPr>
              <a:t>􀂄 get particles (e.g. protons, …)</a:t>
            </a:r>
          </a:p>
          <a:p>
            <a:pPr>
              <a:buFontTx/>
              <a:buChar char="•"/>
              <a:defRPr/>
            </a:pPr>
            <a:r>
              <a:rPr lang="en-US" altLang="zh-CN" dirty="0">
                <a:solidFill>
                  <a:schemeClr val="tx2">
                    <a:lumMod val="60000"/>
                    <a:lumOff val="40000"/>
                  </a:schemeClr>
                </a:solidFill>
                <a:latin typeface="Times New Roman" pitchFamily="18" charset="0"/>
              </a:rPr>
              <a:t>􀂄 accelerate them</a:t>
            </a:r>
          </a:p>
          <a:p>
            <a:pPr>
              <a:buFontTx/>
              <a:buChar char="•"/>
              <a:defRPr/>
            </a:pPr>
            <a:r>
              <a:rPr lang="en-US" altLang="zh-CN" dirty="0">
                <a:solidFill>
                  <a:schemeClr val="tx2">
                    <a:lumMod val="60000"/>
                    <a:lumOff val="40000"/>
                  </a:schemeClr>
                </a:solidFill>
                <a:latin typeface="Times New Roman" pitchFamily="18" charset="0"/>
              </a:rPr>
              <a:t>􀂄 throw them against each other</a:t>
            </a:r>
          </a:p>
          <a:p>
            <a:pPr>
              <a:buFontTx/>
              <a:buChar char="•"/>
              <a:defRPr/>
            </a:pPr>
            <a:r>
              <a:rPr lang="en-US" altLang="zh-CN" dirty="0">
                <a:solidFill>
                  <a:schemeClr val="tx2">
                    <a:lumMod val="60000"/>
                    <a:lumOff val="40000"/>
                  </a:schemeClr>
                </a:solidFill>
                <a:latin typeface="Times New Roman" pitchFamily="18" charset="0"/>
              </a:rPr>
              <a:t>􀂄 observe and record what happens</a:t>
            </a:r>
          </a:p>
          <a:p>
            <a:pPr>
              <a:buFontTx/>
              <a:buChar char="•"/>
              <a:defRPr/>
            </a:pPr>
            <a:r>
              <a:rPr lang="en-US" altLang="zh-CN" dirty="0">
                <a:solidFill>
                  <a:schemeClr val="tx2">
                    <a:lumMod val="60000"/>
                    <a:lumOff val="40000"/>
                  </a:schemeClr>
                </a:solidFill>
                <a:latin typeface="Times New Roman" pitchFamily="18" charset="0"/>
              </a:rPr>
              <a:t>􀂄 </a:t>
            </a:r>
            <a:r>
              <a:rPr lang="en-US" altLang="zh-CN" dirty="0" err="1">
                <a:solidFill>
                  <a:schemeClr val="tx2">
                    <a:lumMod val="60000"/>
                    <a:lumOff val="40000"/>
                  </a:schemeClr>
                </a:solidFill>
                <a:latin typeface="Times New Roman" pitchFamily="18" charset="0"/>
              </a:rPr>
              <a:t>analyse</a:t>
            </a:r>
            <a:r>
              <a:rPr lang="en-US" altLang="zh-CN" dirty="0">
                <a:solidFill>
                  <a:schemeClr val="tx2">
                    <a:lumMod val="60000"/>
                    <a:lumOff val="40000"/>
                  </a:schemeClr>
                </a:solidFill>
                <a:latin typeface="Times New Roman" pitchFamily="18" charset="0"/>
              </a:rPr>
              <a:t> and interpret the data</a:t>
            </a:r>
            <a:endParaRPr lang="zh-CN" altLang="en-US" dirty="0">
              <a:solidFill>
                <a:schemeClr val="tx2">
                  <a:lumMod val="60000"/>
                  <a:lumOff val="40000"/>
                </a:schemeClr>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803079E2-10CB-4C72-B76C-C0AACBEAD74F}" type="slidenum">
              <a:rPr lang="en-US" altLang="zh-CN" sz="1400">
                <a:solidFill>
                  <a:srgbClr val="CC9900"/>
                </a:solidFill>
                <a:latin typeface="+mn-lt"/>
                <a:ea typeface="宋体" pitchFamily="2" charset="-122"/>
              </a:rPr>
              <a:pPr algn="r">
                <a:defRPr/>
              </a:pPr>
              <a:t>10</a:t>
            </a:fld>
            <a:endParaRPr lang="en-US" altLang="zh-CN" sz="1400">
              <a:solidFill>
                <a:srgbClr val="CC9900"/>
              </a:solidFill>
              <a:latin typeface="+mn-lt"/>
              <a:ea typeface="宋体" pitchFamily="2" charset="-122"/>
            </a:endParaRPr>
          </a:p>
        </p:txBody>
      </p:sp>
      <p:sp>
        <p:nvSpPr>
          <p:cNvPr id="67591" name="Rectangle 2"/>
          <p:cNvSpPr>
            <a:spLocks noGrp="1" noChangeArrowheads="1"/>
          </p:cNvSpPr>
          <p:nvPr>
            <p:ph type="title" idx="4294967295"/>
          </p:nvPr>
        </p:nvSpPr>
        <p:spPr>
          <a:xfrm>
            <a:off x="900113" y="188913"/>
            <a:ext cx="5334000" cy="381000"/>
          </a:xfrm>
        </p:spPr>
        <p:txBody>
          <a:bodyPr/>
          <a:lstStyle/>
          <a:p>
            <a:r>
              <a:rPr lang="en-GB" altLang="zh-CN" sz="4000" smtClean="0">
                <a:ea typeface="宋体" charset="-122"/>
              </a:rPr>
              <a:t>Scintillation Counters</a:t>
            </a:r>
            <a:endParaRPr lang="en-GB" altLang="zh-CN" sz="3600" smtClean="0">
              <a:ea typeface="宋体" charset="-122"/>
            </a:endParaRPr>
          </a:p>
        </p:txBody>
      </p:sp>
      <p:graphicFrame>
        <p:nvGraphicFramePr>
          <p:cNvPr id="67589" name="Object 5"/>
          <p:cNvGraphicFramePr>
            <a:graphicFrameLocks noChangeAspect="1"/>
          </p:cNvGraphicFramePr>
          <p:nvPr/>
        </p:nvGraphicFramePr>
        <p:xfrm>
          <a:off x="0" y="1844824"/>
          <a:ext cx="5400675" cy="2674937"/>
        </p:xfrm>
        <a:graphic>
          <a:graphicData uri="http://schemas.openxmlformats.org/presentationml/2006/ole">
            <p:oleObj spid="_x0000_s67589" name="Picture" r:id="rId3" imgW="5657040" imgH="2801160" progId="Word.Picture.8">
              <p:embed/>
            </p:oleObj>
          </a:graphicData>
        </a:graphic>
      </p:graphicFrame>
      <p:sp>
        <p:nvSpPr>
          <p:cNvPr id="25604" name="Text Box 4"/>
          <p:cNvSpPr txBox="1">
            <a:spLocks noChangeArrowheads="1"/>
          </p:cNvSpPr>
          <p:nvPr/>
        </p:nvSpPr>
        <p:spPr bwMode="auto">
          <a:xfrm>
            <a:off x="1" y="4868863"/>
            <a:ext cx="5076056" cy="1569660"/>
          </a:xfrm>
          <a:prstGeom prst="rect">
            <a:avLst/>
          </a:prstGeom>
          <a:solidFill>
            <a:srgbClr val="FFFFCC"/>
          </a:solidFill>
          <a:ln w="12700">
            <a:noFill/>
            <a:miter lim="800000"/>
            <a:headEnd/>
            <a:tailEnd/>
          </a:ln>
          <a:effectLst/>
        </p:spPr>
        <p:txBody>
          <a:bodyPr wrap="square">
            <a:spAutoFit/>
          </a:bodyPr>
          <a:lstStyle/>
          <a:p>
            <a:pPr eaLnBrk="0" hangingPunct="0">
              <a:spcBef>
                <a:spcPct val="50000"/>
              </a:spcBef>
              <a:defRPr/>
            </a:pPr>
            <a:r>
              <a:rPr lang="en-GB" dirty="0">
                <a:solidFill>
                  <a:srgbClr val="000000"/>
                </a:solidFill>
                <a:latin typeface="Arial Narrow" pitchFamily="34" charset="0"/>
                <a:ea typeface="+mn-ea"/>
              </a:rPr>
              <a:t>Photons cause the emission of a short flash in the Na(</a:t>
            </a:r>
            <a:r>
              <a:rPr lang="en-GB" dirty="0" err="1">
                <a:solidFill>
                  <a:srgbClr val="000000"/>
                </a:solidFill>
                <a:latin typeface="Arial Narrow" pitchFamily="34" charset="0"/>
                <a:ea typeface="+mn-ea"/>
              </a:rPr>
              <a:t>Tl</a:t>
            </a:r>
            <a:r>
              <a:rPr lang="en-GB" dirty="0">
                <a:solidFill>
                  <a:srgbClr val="000000"/>
                </a:solidFill>
                <a:latin typeface="Arial Narrow" pitchFamily="34" charset="0"/>
                <a:ea typeface="+mn-ea"/>
              </a:rPr>
              <a:t>)I crystal.</a:t>
            </a:r>
            <a:br>
              <a:rPr lang="en-GB" dirty="0">
                <a:solidFill>
                  <a:srgbClr val="000000"/>
                </a:solidFill>
                <a:latin typeface="Arial Narrow" pitchFamily="34" charset="0"/>
                <a:ea typeface="+mn-ea"/>
              </a:rPr>
            </a:br>
            <a:r>
              <a:rPr lang="en-GB" dirty="0">
                <a:solidFill>
                  <a:srgbClr val="000000"/>
                </a:solidFill>
                <a:latin typeface="Arial Narrow" pitchFamily="34" charset="0"/>
                <a:ea typeface="+mn-ea"/>
              </a:rPr>
              <a:t>The flashes cause the photo-cathode to emit electrons.</a:t>
            </a:r>
            <a:endParaRPr lang="en-GB" dirty="0">
              <a:solidFill>
                <a:srgbClr val="000000"/>
              </a:solidFill>
              <a:latin typeface="Times New Roman" pitchFamily="18" charset="0"/>
              <a:ea typeface="+mn-ea"/>
            </a:endParaRPr>
          </a:p>
        </p:txBody>
      </p:sp>
      <p:sp>
        <p:nvSpPr>
          <p:cNvPr id="67593" name="Rectangle 8"/>
          <p:cNvSpPr>
            <a:spLocks noChangeArrowheads="1"/>
          </p:cNvSpPr>
          <p:nvPr/>
        </p:nvSpPr>
        <p:spPr bwMode="auto">
          <a:xfrm>
            <a:off x="755576" y="692696"/>
            <a:ext cx="7356475" cy="457200"/>
          </a:xfrm>
          <a:prstGeom prst="rect">
            <a:avLst/>
          </a:prstGeom>
          <a:noFill/>
          <a:ln w="9525">
            <a:noFill/>
            <a:miter lim="800000"/>
            <a:headEnd/>
            <a:tailEnd/>
          </a:ln>
        </p:spPr>
        <p:txBody>
          <a:bodyPr wrap="none" anchor="ctr">
            <a:spAutoFit/>
          </a:bodyPr>
          <a:lstStyle/>
          <a:p>
            <a:r>
              <a:rPr lang="en-GB" altLang="zh-CN" dirty="0"/>
              <a:t>not based on ionization, but based on light emission. </a:t>
            </a:r>
          </a:p>
        </p:txBody>
      </p:sp>
      <p:sp>
        <p:nvSpPr>
          <p:cNvPr id="67594" name="Rectangle 9"/>
          <p:cNvSpPr>
            <a:spLocks noChangeArrowheads="1"/>
          </p:cNvSpPr>
          <p:nvPr/>
        </p:nvSpPr>
        <p:spPr bwMode="auto">
          <a:xfrm>
            <a:off x="4932040" y="2852936"/>
            <a:ext cx="4211960" cy="1938992"/>
          </a:xfrm>
          <a:prstGeom prst="rect">
            <a:avLst/>
          </a:prstGeom>
          <a:noFill/>
          <a:ln w="9525">
            <a:noFill/>
            <a:miter lim="800000"/>
            <a:headEnd/>
            <a:tailEnd/>
          </a:ln>
        </p:spPr>
        <p:txBody>
          <a:bodyPr wrap="square" anchor="ctr">
            <a:spAutoFit/>
          </a:bodyPr>
          <a:lstStyle/>
          <a:p>
            <a:r>
              <a:rPr lang="en-GB" altLang="zh-CN" dirty="0">
                <a:latin typeface="Arial Narrow" pitchFamily="34" charset="0"/>
              </a:rPr>
              <a:t>sodium iodide (</a:t>
            </a:r>
            <a:r>
              <a:rPr lang="en-GB" altLang="zh-CN" dirty="0" err="1">
                <a:latin typeface="Arial Narrow" pitchFamily="34" charset="0"/>
              </a:rPr>
              <a:t>NaI</a:t>
            </a:r>
            <a:r>
              <a:rPr lang="en-GB" altLang="zh-CN" dirty="0">
                <a:latin typeface="Arial Narrow" pitchFamily="34" charset="0"/>
              </a:rPr>
              <a:t>) crystal, contains 0.5 mole percent of thallium iodide (</a:t>
            </a:r>
            <a:r>
              <a:rPr lang="en-GB" altLang="zh-CN" dirty="0" err="1">
                <a:latin typeface="Arial Narrow" pitchFamily="34" charset="0"/>
              </a:rPr>
              <a:t>TlI</a:t>
            </a:r>
            <a:r>
              <a:rPr lang="en-GB" altLang="zh-CN" dirty="0">
                <a:latin typeface="Arial Narrow" pitchFamily="34" charset="0"/>
              </a:rPr>
              <a:t>) - activator</a:t>
            </a:r>
            <a:r>
              <a:rPr lang="en-GB" altLang="zh-CN" dirty="0" smtClean="0">
                <a:latin typeface="Arial Narrow" pitchFamily="34" charset="0"/>
              </a:rPr>
              <a:t>,</a:t>
            </a:r>
          </a:p>
          <a:p>
            <a:endParaRPr lang="en-GB" altLang="zh-CN" dirty="0" smtClean="0">
              <a:latin typeface="Arial Narrow" pitchFamily="34" charset="0"/>
            </a:endParaRPr>
          </a:p>
          <a:p>
            <a:r>
              <a:rPr lang="en-US" altLang="zh-CN" dirty="0" smtClean="0">
                <a:latin typeface="Arial Narrow" pitchFamily="34" charset="0"/>
              </a:rPr>
              <a:t>.</a:t>
            </a:r>
            <a:endParaRPr lang="en-US" altLang="zh-CN" dirty="0" smtClean="0">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txBox="1">
            <a:spLocks noGrp="1"/>
          </p:cNvSpPr>
          <p:nvPr/>
        </p:nvSpPr>
        <p:spPr bwMode="auto">
          <a:xfrm>
            <a:off x="3124200" y="6248400"/>
            <a:ext cx="2895600" cy="457200"/>
          </a:xfrm>
          <a:prstGeom prst="rect">
            <a:avLst/>
          </a:prstGeom>
          <a:noFill/>
          <a:ln>
            <a:miter lim="800000"/>
            <a:headEnd/>
            <a:tailEnd/>
          </a:ln>
        </p:spPr>
        <p:txBody>
          <a:bodyPr/>
          <a:lstStyle/>
          <a:p>
            <a:pPr algn="ctr">
              <a:defRPr/>
            </a:pPr>
            <a:r>
              <a:rPr lang="en-US" altLang="zh-CN" sz="1800">
                <a:solidFill>
                  <a:srgbClr val="FF3300"/>
                </a:solidFill>
                <a:latin typeface="+mn-lt"/>
                <a:ea typeface="宋体" pitchFamily="2" charset="-122"/>
              </a:rPr>
              <a:t>Ionizing Radiation</a:t>
            </a:r>
            <a:endParaRPr lang="en-US" altLang="zh-CN" sz="1400">
              <a:solidFill>
                <a:srgbClr val="000000"/>
              </a:solidFill>
              <a:latin typeface="+mn-lt"/>
              <a:ea typeface="宋体" pitchFamily="2" charset="-122"/>
            </a:endParaRPr>
          </a:p>
        </p:txBody>
      </p:sp>
      <p:sp>
        <p:nvSpPr>
          <p:cNvPr id="6" name="灯片编号占位符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15F2E780-42B1-4FCC-B0BE-876C659BAD24}" type="slidenum">
              <a:rPr lang="en-US" altLang="zh-CN" sz="1400">
                <a:solidFill>
                  <a:srgbClr val="CC9900"/>
                </a:solidFill>
                <a:latin typeface="+mn-lt"/>
                <a:ea typeface="宋体" pitchFamily="2" charset="-122"/>
              </a:rPr>
              <a:pPr algn="r">
                <a:defRPr/>
              </a:pPr>
              <a:t>11</a:t>
            </a:fld>
            <a:endParaRPr lang="en-US" altLang="zh-CN" sz="1400">
              <a:solidFill>
                <a:srgbClr val="CC9900"/>
              </a:solidFill>
              <a:latin typeface="+mn-lt"/>
              <a:ea typeface="宋体" pitchFamily="2" charset="-122"/>
            </a:endParaRPr>
          </a:p>
        </p:txBody>
      </p:sp>
      <p:sp>
        <p:nvSpPr>
          <p:cNvPr id="68611" name="Rectangle 2"/>
          <p:cNvSpPr>
            <a:spLocks noGrp="1" noChangeArrowheads="1"/>
          </p:cNvSpPr>
          <p:nvPr>
            <p:ph type="title" idx="4294967295"/>
          </p:nvPr>
        </p:nvSpPr>
        <p:spPr>
          <a:xfrm>
            <a:off x="0" y="0"/>
            <a:ext cx="3505200" cy="3429000"/>
          </a:xfrm>
        </p:spPr>
        <p:txBody>
          <a:bodyPr/>
          <a:lstStyle/>
          <a:p>
            <a:r>
              <a:rPr lang="en-US" altLang="zh-CN" sz="3600" smtClean="0">
                <a:ea typeface="宋体" charset="-122"/>
              </a:rPr>
              <a:t>Scintillation Detector </a:t>
            </a:r>
            <a:br>
              <a:rPr lang="en-US" altLang="zh-CN" sz="3600" smtClean="0">
                <a:ea typeface="宋体" charset="-122"/>
              </a:rPr>
            </a:br>
            <a:r>
              <a:rPr lang="en-US" altLang="zh-CN" sz="3600" smtClean="0">
                <a:ea typeface="宋体" charset="-122"/>
              </a:rPr>
              <a:t>and </a:t>
            </a:r>
            <a:br>
              <a:rPr lang="en-US" altLang="zh-CN" sz="3600" smtClean="0">
                <a:ea typeface="宋体" charset="-122"/>
              </a:rPr>
            </a:br>
            <a:r>
              <a:rPr lang="en-US" altLang="zh-CN" sz="3600" smtClean="0">
                <a:ea typeface="宋体" charset="-122"/>
              </a:rPr>
              <a:t>Photomultiplier tube</a:t>
            </a:r>
          </a:p>
        </p:txBody>
      </p:sp>
      <p:pic>
        <p:nvPicPr>
          <p:cNvPr id="68612" name="Picture 4" descr="http://www.airynothing.com/high_energy_tutorial/detection/images/scintillator.gif"/>
          <p:cNvPicPr>
            <a:picLocks noChangeAspect="1" noChangeArrowheads="1"/>
          </p:cNvPicPr>
          <p:nvPr/>
        </p:nvPicPr>
        <p:blipFill>
          <a:blip r:embed="rId2" cstate="print"/>
          <a:srcRect/>
          <a:stretch>
            <a:fillRect/>
          </a:stretch>
        </p:blipFill>
        <p:spPr bwMode="auto">
          <a:xfrm>
            <a:off x="3448110" y="0"/>
            <a:ext cx="5848289" cy="4437112"/>
          </a:xfrm>
          <a:prstGeom prst="rect">
            <a:avLst/>
          </a:prstGeom>
          <a:noFill/>
          <a:ln w="9525">
            <a:noFill/>
            <a:miter lim="800000"/>
            <a:headEnd/>
            <a:tailEnd/>
          </a:ln>
        </p:spPr>
      </p:pic>
      <p:pic>
        <p:nvPicPr>
          <p:cNvPr id="68613" name="Picture 5" descr="[illustration]"/>
          <p:cNvPicPr>
            <a:picLocks noChangeAspect="1" noChangeArrowheads="1"/>
          </p:cNvPicPr>
          <p:nvPr/>
        </p:nvPicPr>
        <p:blipFill>
          <a:blip r:embed="rId3" cstate="print"/>
          <a:srcRect/>
          <a:stretch>
            <a:fillRect/>
          </a:stretch>
        </p:blipFill>
        <p:spPr bwMode="auto">
          <a:xfrm>
            <a:off x="0" y="3950284"/>
            <a:ext cx="5004048" cy="2766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p:txBody>
          <a:bodyPr/>
          <a:lstStyle/>
          <a:p>
            <a:endParaRPr lang="zh-CN" altLang="en-US" smtClean="0">
              <a:ea typeface="宋体" charset="-122"/>
            </a:endParaRPr>
          </a:p>
        </p:txBody>
      </p:sp>
      <p:sp>
        <p:nvSpPr>
          <p:cNvPr id="69634" name="Rectangle 3"/>
          <p:cNvSpPr>
            <a:spLocks noGrp="1" noChangeArrowheads="1"/>
          </p:cNvSpPr>
          <p:nvPr>
            <p:ph type="body" idx="4294967295"/>
          </p:nvPr>
        </p:nvSpPr>
        <p:spPr>
          <a:xfrm>
            <a:off x="685800" y="1484313"/>
            <a:ext cx="7772400" cy="4611687"/>
          </a:xfrm>
        </p:spPr>
        <p:txBody>
          <a:bodyPr/>
          <a:lstStyle/>
          <a:p>
            <a:pPr>
              <a:buFontTx/>
              <a:buNone/>
            </a:pPr>
            <a:r>
              <a:rPr lang="en-GB" altLang="zh-CN" sz="2800" smtClean="0">
                <a:ea typeface="宋体" charset="-122"/>
              </a:rPr>
              <a:t>   The output pulses from a scintillation counter are proportional to the energy of the radiation. </a:t>
            </a:r>
          </a:p>
          <a:p>
            <a:pPr>
              <a:buFontTx/>
              <a:buNone/>
            </a:pPr>
            <a:r>
              <a:rPr lang="en-GB" altLang="zh-CN" sz="2800" smtClean="0">
                <a:ea typeface="宋体" charset="-122"/>
              </a:rPr>
              <a:t>   Electronic devices have been built not only to detect the pulses, but also to measure the pulse heights. </a:t>
            </a:r>
          </a:p>
          <a:p>
            <a:pPr>
              <a:buFontTx/>
              <a:buNone/>
            </a:pPr>
            <a:r>
              <a:rPr lang="en-GB" altLang="zh-CN" sz="2800" smtClean="0">
                <a:ea typeface="宋体" charset="-122"/>
              </a:rPr>
              <a:t>    The measurements enable us to plot the intensity (number of pulses) versus energy (pulse height), yielding a spectrum of the source. </a:t>
            </a:r>
            <a:endParaRPr lang="zh-CN" altLang="en-US" sz="2800" smtClean="0">
              <a:ea typeface="宋体"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2"/>
          <p:cNvSpPr txBox="1">
            <a:spLocks noGrp="1"/>
          </p:cNvSpPr>
          <p:nvPr/>
        </p:nvSpPr>
        <p:spPr bwMode="auto">
          <a:xfrm>
            <a:off x="3124200" y="6248400"/>
            <a:ext cx="2895600" cy="457200"/>
          </a:xfrm>
          <a:prstGeom prst="rect">
            <a:avLst/>
          </a:prstGeom>
          <a:noFill/>
          <a:ln>
            <a:miter lim="800000"/>
            <a:headEnd/>
            <a:tailEnd/>
          </a:ln>
        </p:spPr>
        <p:txBody>
          <a:bodyPr/>
          <a:lstStyle/>
          <a:p>
            <a:pPr algn="ctr">
              <a:defRPr/>
            </a:pPr>
            <a:r>
              <a:rPr lang="en-US" altLang="zh-CN" sz="1800">
                <a:solidFill>
                  <a:srgbClr val="FF3300"/>
                </a:solidFill>
                <a:latin typeface="+mn-lt"/>
                <a:ea typeface="宋体" pitchFamily="2" charset="-122"/>
              </a:rPr>
              <a:t>Ionizing Radiation</a:t>
            </a:r>
            <a:endParaRPr lang="en-US" altLang="zh-CN" sz="1400">
              <a:solidFill>
                <a:srgbClr val="000000"/>
              </a:solidFill>
              <a:latin typeface="+mn-lt"/>
              <a:ea typeface="宋体" pitchFamily="2" charset="-122"/>
            </a:endParaRPr>
          </a:p>
        </p:txBody>
      </p:sp>
      <p:sp>
        <p:nvSpPr>
          <p:cNvPr id="8" name="灯片编号占位符 3"/>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1A898E45-2CC7-4CCF-8C36-82DC888FB6C4}" type="slidenum">
              <a:rPr lang="en-US" altLang="zh-CN" sz="1400">
                <a:solidFill>
                  <a:srgbClr val="CC9900"/>
                </a:solidFill>
                <a:latin typeface="+mn-lt"/>
                <a:ea typeface="宋体" pitchFamily="2" charset="-122"/>
              </a:rPr>
              <a:pPr algn="r">
                <a:defRPr/>
              </a:pPr>
              <a:t>13</a:t>
            </a:fld>
            <a:endParaRPr lang="en-US" altLang="zh-CN" sz="1400">
              <a:solidFill>
                <a:srgbClr val="CC9900"/>
              </a:solidFill>
              <a:latin typeface="+mn-lt"/>
              <a:ea typeface="宋体" pitchFamily="2" charset="-122"/>
            </a:endParaRPr>
          </a:p>
        </p:txBody>
      </p:sp>
      <p:sp>
        <p:nvSpPr>
          <p:cNvPr id="34818" name="Text Box 2"/>
          <p:cNvSpPr txBox="1">
            <a:spLocks noChangeArrowheads="1"/>
          </p:cNvSpPr>
          <p:nvPr/>
        </p:nvSpPr>
        <p:spPr bwMode="auto">
          <a:xfrm>
            <a:off x="304800" y="233363"/>
            <a:ext cx="7467600" cy="6416675"/>
          </a:xfrm>
          <a:prstGeom prst="rect">
            <a:avLst/>
          </a:prstGeom>
          <a:solidFill>
            <a:srgbClr val="FFFFCC"/>
          </a:solidFill>
          <a:ln w="9525">
            <a:noFill/>
            <a:miter lim="800000"/>
            <a:headEnd/>
            <a:tailEnd/>
          </a:ln>
          <a:effectLst/>
        </p:spPr>
        <p:txBody>
          <a:bodyPr>
            <a:spAutoFit/>
          </a:bodyPr>
          <a:lstStyle/>
          <a:p>
            <a:pPr algn="ctr" eaLnBrk="0" hangingPunct="0">
              <a:spcAft>
                <a:spcPts val="1200"/>
              </a:spcAft>
              <a:defRPr/>
            </a:pPr>
            <a:r>
              <a:rPr lang="en-GB" sz="1800" b="1">
                <a:solidFill>
                  <a:srgbClr val="000000"/>
                </a:solidFill>
                <a:latin typeface="Times New Roman" pitchFamily="18" charset="0"/>
                <a:ea typeface="+mn-ea"/>
              </a:rPr>
              <a:t>Gamma ray spectrum of </a:t>
            </a:r>
            <a:r>
              <a:rPr lang="en-GB" sz="1800" b="1" baseline="30000">
                <a:solidFill>
                  <a:srgbClr val="000000"/>
                </a:solidFill>
                <a:latin typeface="Times New Roman" pitchFamily="18" charset="0"/>
                <a:ea typeface="+mn-ea"/>
              </a:rPr>
              <a:t>207m</a:t>
            </a:r>
            <a:r>
              <a:rPr lang="en-GB" sz="1800" b="1">
                <a:solidFill>
                  <a:srgbClr val="000000"/>
                </a:solidFill>
                <a:latin typeface="Times New Roman" pitchFamily="18" charset="0"/>
                <a:ea typeface="+mn-ea"/>
              </a:rPr>
              <a:t>Pb (half-life 0.806 sec)</a:t>
            </a:r>
          </a:p>
          <a:p>
            <a:pPr eaLnBrk="0" hangingPunct="0">
              <a:defRPr/>
            </a:pPr>
            <a:r>
              <a:rPr lang="en-GB" sz="1600" baseline="30000">
                <a:solidFill>
                  <a:srgbClr val="000000"/>
                </a:solidFill>
                <a:latin typeface="Times New Roman" pitchFamily="18" charset="0"/>
                <a:ea typeface="+mn-ea"/>
              </a:rPr>
              <a:t>                                                                                                         </a:t>
            </a:r>
            <a:r>
              <a:rPr lang="en-GB" sz="1800" b="1" baseline="30000">
                <a:solidFill>
                  <a:srgbClr val="000000"/>
                </a:solidFill>
                <a:latin typeface="Times New Roman" pitchFamily="18" charset="0"/>
                <a:ea typeface="+mn-ea"/>
              </a:rPr>
              <a:t>207m</a:t>
            </a:r>
            <a:r>
              <a:rPr lang="en-GB" sz="1800" b="1">
                <a:solidFill>
                  <a:srgbClr val="000000"/>
                </a:solidFill>
                <a:latin typeface="Times New Roman" pitchFamily="18" charset="0"/>
                <a:ea typeface="+mn-ea"/>
              </a:rPr>
              <a:t>Pb Decay Scheme</a:t>
            </a:r>
            <a:endParaRPr lang="en-GB" sz="1600">
              <a:solidFill>
                <a:srgbClr val="000000"/>
              </a:solidFill>
              <a:latin typeface="Courier New" pitchFamily="49" charset="0"/>
              <a:ea typeface="+mn-ea"/>
            </a:endParaRPr>
          </a:p>
          <a:p>
            <a:pPr eaLnBrk="0" hangingPunct="0">
              <a:defRPr/>
            </a:pPr>
            <a:endParaRPr lang="en-GB" sz="1600">
              <a:solidFill>
                <a:srgbClr val="000000"/>
              </a:solidFill>
              <a:latin typeface="Courier New" pitchFamily="49" charset="0"/>
              <a:ea typeface="+mn-ea"/>
            </a:endParaRPr>
          </a:p>
          <a:p>
            <a:pPr eaLnBrk="0" hangingPunct="0">
              <a:defRPr/>
            </a:pPr>
            <a:r>
              <a:rPr lang="en-GB" sz="1600">
                <a:solidFill>
                  <a:srgbClr val="000000"/>
                </a:solidFill>
                <a:latin typeface="Courier New" pitchFamily="49" charset="0"/>
                <a:ea typeface="+mn-ea"/>
              </a:rPr>
              <a:t>                              </a:t>
            </a:r>
            <a:r>
              <a:rPr lang="en-GB" sz="1600" b="1" baseline="30000">
                <a:solidFill>
                  <a:srgbClr val="000000"/>
                </a:solidFill>
                <a:latin typeface="Times New Roman" pitchFamily="18" charset="0"/>
                <a:ea typeface="+mn-ea"/>
              </a:rPr>
              <a:t>13</a:t>
            </a:r>
            <a:r>
              <a:rPr lang="en-GB" sz="1600" b="1">
                <a:solidFill>
                  <a:srgbClr val="000000"/>
                </a:solidFill>
                <a:latin typeface="Times New Roman" pitchFamily="18" charset="0"/>
                <a:ea typeface="+mn-ea"/>
              </a:rPr>
              <a:t>/</a:t>
            </a:r>
            <a:r>
              <a:rPr lang="en-GB" sz="1600" b="1" baseline="-25000">
                <a:solidFill>
                  <a:srgbClr val="000000"/>
                </a:solidFill>
                <a:latin typeface="Times New Roman" pitchFamily="18" charset="0"/>
                <a:ea typeface="+mn-ea"/>
              </a:rPr>
              <a:t>2</a:t>
            </a:r>
            <a:r>
              <a:rPr lang="en-GB" sz="1600" b="1">
                <a:solidFill>
                  <a:srgbClr val="000000"/>
                </a:solidFill>
                <a:latin typeface="Times New Roman" pitchFamily="18" charset="0"/>
                <a:ea typeface="+mn-ea"/>
              </a:rPr>
              <a:t>+____________1633.4 keV</a:t>
            </a:r>
          </a:p>
          <a:p>
            <a:pPr eaLnBrk="0" hangingPunct="0">
              <a:defRPr/>
            </a:pPr>
            <a:r>
              <a:rPr lang="en-GB" sz="1600">
                <a:solidFill>
                  <a:srgbClr val="000000"/>
                </a:solidFill>
                <a:latin typeface="Courier New" pitchFamily="49" charset="0"/>
                <a:ea typeface="+mn-ea"/>
              </a:rPr>
              <a:t>- Intensity (log scale)</a:t>
            </a:r>
          </a:p>
          <a:p>
            <a:pPr eaLnBrk="0" hangingPunct="0">
              <a:defRPr/>
            </a:pPr>
            <a:endParaRPr lang="en-GB" sz="1600">
              <a:solidFill>
                <a:srgbClr val="000000"/>
              </a:solidFill>
              <a:latin typeface="Courier New" pitchFamily="49" charset="0"/>
              <a:ea typeface="+mn-ea"/>
            </a:endParaRPr>
          </a:p>
          <a:p>
            <a:pPr eaLnBrk="0" hangingPunct="0">
              <a:defRPr/>
            </a:pPr>
            <a:endParaRPr lang="en-GB" sz="1600">
              <a:solidFill>
                <a:srgbClr val="000000"/>
              </a:solidFill>
              <a:latin typeface="Courier New" pitchFamily="49" charset="0"/>
              <a:ea typeface="+mn-ea"/>
            </a:endParaRPr>
          </a:p>
          <a:p>
            <a:pPr eaLnBrk="0" hangingPunct="0">
              <a:defRPr/>
            </a:pPr>
            <a:r>
              <a:rPr lang="en-GB" sz="1600">
                <a:solidFill>
                  <a:srgbClr val="000000"/>
                </a:solidFill>
                <a:latin typeface="Courier New" pitchFamily="49" charset="0"/>
                <a:ea typeface="+mn-ea"/>
              </a:rPr>
              <a:t>                                   </a:t>
            </a:r>
            <a:r>
              <a:rPr lang="en-GB" sz="1600">
                <a:solidFill>
                  <a:srgbClr val="000000"/>
                </a:solidFill>
                <a:latin typeface="Times New Roman" pitchFamily="18" charset="0"/>
                <a:ea typeface="+mn-ea"/>
              </a:rPr>
              <a:t>1063</a:t>
            </a:r>
          </a:p>
          <a:p>
            <a:pPr eaLnBrk="0" hangingPunct="0">
              <a:defRPr/>
            </a:pPr>
            <a:r>
              <a:rPr lang="en-GB" sz="1600">
                <a:solidFill>
                  <a:srgbClr val="000000"/>
                </a:solidFill>
                <a:latin typeface="Courier New" pitchFamily="49" charset="0"/>
                <a:ea typeface="+mn-ea"/>
              </a:rPr>
              <a:t>-1e4 </a:t>
            </a:r>
          </a:p>
          <a:p>
            <a:pPr eaLnBrk="0" hangingPunct="0">
              <a:defRPr/>
            </a:pPr>
            <a:r>
              <a:rPr lang="en-GB" sz="1600">
                <a:solidFill>
                  <a:srgbClr val="000000"/>
                </a:solidFill>
                <a:latin typeface="Courier New" pitchFamily="49" charset="0"/>
                <a:ea typeface="+mn-ea"/>
              </a:rPr>
              <a:t>           </a:t>
            </a:r>
            <a:r>
              <a:rPr lang="en-GB" sz="1600">
                <a:solidFill>
                  <a:srgbClr val="000000"/>
                </a:solidFill>
                <a:latin typeface="Times New Roman" pitchFamily="18" charset="0"/>
                <a:ea typeface="+mn-ea"/>
              </a:rPr>
              <a:t>569</a:t>
            </a:r>
          </a:p>
          <a:p>
            <a:pPr eaLnBrk="0" hangingPunct="0">
              <a:defRPr/>
            </a:pPr>
            <a:r>
              <a:rPr lang="en-GB" sz="1600" baseline="30000">
                <a:solidFill>
                  <a:srgbClr val="000000"/>
                </a:solidFill>
                <a:latin typeface="Courier New" pitchFamily="49" charset="0"/>
                <a:ea typeface="+mn-ea"/>
              </a:rPr>
              <a:t>                                            </a:t>
            </a:r>
            <a:r>
              <a:rPr lang="en-GB" sz="1600" baseline="30000">
                <a:solidFill>
                  <a:srgbClr val="000000"/>
                </a:solidFill>
                <a:latin typeface="Times New Roman" pitchFamily="18" charset="0"/>
                <a:ea typeface="+mn-ea"/>
              </a:rPr>
              <a:t> </a:t>
            </a:r>
            <a:r>
              <a:rPr lang="en-GB" sz="1600" b="1" baseline="30000">
                <a:solidFill>
                  <a:srgbClr val="000000"/>
                </a:solidFill>
                <a:latin typeface="Times New Roman" pitchFamily="18" charset="0"/>
                <a:ea typeface="+mn-ea"/>
              </a:rPr>
              <a:t>5</a:t>
            </a:r>
            <a:r>
              <a:rPr lang="en-GB" sz="1600" b="1">
                <a:solidFill>
                  <a:srgbClr val="000000"/>
                </a:solidFill>
                <a:latin typeface="Times New Roman" pitchFamily="18" charset="0"/>
                <a:ea typeface="+mn-ea"/>
              </a:rPr>
              <a:t>/</a:t>
            </a:r>
            <a:r>
              <a:rPr lang="en-GB" sz="1600" b="1" baseline="-25000">
                <a:solidFill>
                  <a:srgbClr val="000000"/>
                </a:solidFill>
                <a:latin typeface="Times New Roman" pitchFamily="18" charset="0"/>
                <a:ea typeface="+mn-ea"/>
              </a:rPr>
              <a:t>2</a:t>
            </a:r>
            <a:r>
              <a:rPr lang="en-GB" sz="1600" b="1">
                <a:solidFill>
                  <a:srgbClr val="000000"/>
                </a:solidFill>
                <a:latin typeface="Times New Roman" pitchFamily="18" charset="0"/>
                <a:ea typeface="+mn-ea"/>
              </a:rPr>
              <a:t>-____________569.7 keV</a:t>
            </a:r>
          </a:p>
          <a:p>
            <a:pPr eaLnBrk="0" hangingPunct="0">
              <a:defRPr/>
            </a:pPr>
            <a:r>
              <a:rPr lang="en-GB" sz="1600">
                <a:solidFill>
                  <a:srgbClr val="000000"/>
                </a:solidFill>
                <a:latin typeface="Courier New" pitchFamily="49" charset="0"/>
                <a:ea typeface="+mn-ea"/>
              </a:rPr>
              <a:t>                     </a:t>
            </a:r>
            <a:r>
              <a:rPr lang="en-GB" sz="1600">
                <a:solidFill>
                  <a:srgbClr val="000000"/>
                </a:solidFill>
                <a:latin typeface="Times New Roman" pitchFamily="18" charset="0"/>
                <a:ea typeface="+mn-ea"/>
              </a:rPr>
              <a:t>1063</a:t>
            </a:r>
          </a:p>
          <a:p>
            <a:pPr eaLnBrk="0" hangingPunct="0">
              <a:defRPr/>
            </a:pPr>
            <a:r>
              <a:rPr lang="en-GB" sz="1600">
                <a:solidFill>
                  <a:srgbClr val="000000"/>
                </a:solidFill>
                <a:latin typeface="Courier New" pitchFamily="49" charset="0"/>
                <a:ea typeface="+mn-ea"/>
              </a:rPr>
              <a:t>-1e3   </a:t>
            </a:r>
          </a:p>
          <a:p>
            <a:pPr eaLnBrk="0" hangingPunct="0">
              <a:defRPr/>
            </a:pPr>
            <a:r>
              <a:rPr lang="en-GB" sz="1600">
                <a:solidFill>
                  <a:srgbClr val="000000"/>
                </a:solidFill>
                <a:latin typeface="Courier New" pitchFamily="49" charset="0"/>
                <a:ea typeface="+mn-ea"/>
              </a:rPr>
              <a:t>                                   </a:t>
            </a:r>
            <a:r>
              <a:rPr lang="en-GB" sz="1600">
                <a:solidFill>
                  <a:srgbClr val="000000"/>
                </a:solidFill>
                <a:latin typeface="Times New Roman" pitchFamily="18" charset="0"/>
                <a:ea typeface="+mn-ea"/>
              </a:rPr>
              <a:t>569 </a:t>
            </a:r>
            <a:endParaRPr lang="en-GB" sz="1600">
              <a:solidFill>
                <a:srgbClr val="000000"/>
              </a:solidFill>
              <a:latin typeface="Courier New" pitchFamily="49" charset="0"/>
              <a:ea typeface="+mn-ea"/>
            </a:endParaRPr>
          </a:p>
          <a:p>
            <a:pPr eaLnBrk="0" hangingPunct="0">
              <a:defRPr/>
            </a:pPr>
            <a:r>
              <a:rPr lang="en-GB" sz="1600">
                <a:solidFill>
                  <a:srgbClr val="000000"/>
                </a:solidFill>
                <a:latin typeface="Courier New" pitchFamily="49" charset="0"/>
                <a:ea typeface="+mn-ea"/>
              </a:rPr>
              <a:t>    </a:t>
            </a:r>
          </a:p>
          <a:p>
            <a:pPr eaLnBrk="0" hangingPunct="0">
              <a:defRPr/>
            </a:pPr>
            <a:r>
              <a:rPr lang="en-GB" sz="1600">
                <a:solidFill>
                  <a:srgbClr val="000000"/>
                </a:solidFill>
                <a:latin typeface="Courier New" pitchFamily="49" charset="0"/>
                <a:ea typeface="+mn-ea"/>
              </a:rPr>
              <a:t>                               </a:t>
            </a:r>
            <a:r>
              <a:rPr lang="en-GB" sz="1600">
                <a:solidFill>
                  <a:srgbClr val="000000"/>
                </a:solidFill>
                <a:latin typeface="Times New Roman" pitchFamily="18" charset="0"/>
                <a:ea typeface="+mn-ea"/>
              </a:rPr>
              <a:t> </a:t>
            </a:r>
            <a:r>
              <a:rPr lang="en-GB" sz="1600" b="1" baseline="30000">
                <a:solidFill>
                  <a:srgbClr val="000000"/>
                </a:solidFill>
                <a:latin typeface="Times New Roman" pitchFamily="18" charset="0"/>
                <a:ea typeface="+mn-ea"/>
              </a:rPr>
              <a:t>1</a:t>
            </a:r>
            <a:r>
              <a:rPr lang="en-GB" sz="1600" b="1">
                <a:solidFill>
                  <a:srgbClr val="000000"/>
                </a:solidFill>
                <a:latin typeface="Times New Roman" pitchFamily="18" charset="0"/>
                <a:ea typeface="+mn-ea"/>
              </a:rPr>
              <a:t>/</a:t>
            </a:r>
            <a:r>
              <a:rPr lang="en-GB" sz="1600" b="1" baseline="-25000">
                <a:solidFill>
                  <a:srgbClr val="000000"/>
                </a:solidFill>
                <a:latin typeface="Times New Roman" pitchFamily="18" charset="0"/>
                <a:ea typeface="+mn-ea"/>
              </a:rPr>
              <a:t>2</a:t>
            </a:r>
            <a:r>
              <a:rPr lang="en-GB" sz="1600" b="1">
                <a:solidFill>
                  <a:srgbClr val="000000"/>
                </a:solidFill>
                <a:latin typeface="Times New Roman" pitchFamily="18" charset="0"/>
                <a:ea typeface="+mn-ea"/>
              </a:rPr>
              <a:t>-____________0.0 stable</a:t>
            </a:r>
          </a:p>
          <a:p>
            <a:pPr eaLnBrk="0" hangingPunct="0">
              <a:defRPr/>
            </a:pPr>
            <a:r>
              <a:rPr lang="en-GB" sz="1600">
                <a:solidFill>
                  <a:srgbClr val="000000"/>
                </a:solidFill>
                <a:latin typeface="Courier New" pitchFamily="49" charset="0"/>
                <a:ea typeface="+mn-ea"/>
              </a:rPr>
              <a:t>-1e2</a:t>
            </a:r>
          </a:p>
          <a:p>
            <a:pPr eaLnBrk="0" hangingPunct="0">
              <a:defRPr/>
            </a:pPr>
            <a:r>
              <a:rPr lang="en-GB" sz="1600">
                <a:solidFill>
                  <a:srgbClr val="000000"/>
                </a:solidFill>
                <a:latin typeface="Courier New" pitchFamily="49" charset="0"/>
                <a:ea typeface="+mn-ea"/>
              </a:rPr>
              <a:t>    </a:t>
            </a:r>
          </a:p>
          <a:p>
            <a:pPr eaLnBrk="0" hangingPunct="0">
              <a:defRPr/>
            </a:pPr>
            <a:r>
              <a:rPr lang="en-GB" sz="1600">
                <a:solidFill>
                  <a:srgbClr val="000000"/>
                </a:solidFill>
                <a:latin typeface="Courier New" pitchFamily="49" charset="0"/>
                <a:ea typeface="+mn-ea"/>
              </a:rPr>
              <a:t>    </a:t>
            </a:r>
          </a:p>
          <a:p>
            <a:pPr eaLnBrk="0" hangingPunct="0">
              <a:defRPr/>
            </a:pPr>
            <a:r>
              <a:rPr lang="en-GB" sz="1600">
                <a:solidFill>
                  <a:srgbClr val="000000"/>
                </a:solidFill>
                <a:latin typeface="Courier New" pitchFamily="49" charset="0"/>
                <a:ea typeface="+mn-ea"/>
              </a:rPr>
              <a:t>    </a:t>
            </a:r>
          </a:p>
          <a:p>
            <a:pPr eaLnBrk="0" hangingPunct="0">
              <a:defRPr/>
            </a:pPr>
            <a:r>
              <a:rPr lang="en-GB" sz="1600">
                <a:solidFill>
                  <a:srgbClr val="000000"/>
                </a:solidFill>
                <a:latin typeface="Courier New" pitchFamily="49" charset="0"/>
                <a:ea typeface="+mn-ea"/>
              </a:rPr>
              <a:t>-10                           </a:t>
            </a:r>
            <a:r>
              <a:rPr lang="en-GB" sz="1600">
                <a:solidFill>
                  <a:srgbClr val="000000"/>
                </a:solidFill>
                <a:latin typeface="Times New Roman" pitchFamily="18" charset="0"/>
                <a:ea typeface="+mn-ea"/>
              </a:rPr>
              <a:t>569 + 1063</a:t>
            </a:r>
            <a:endParaRPr lang="en-GB" sz="1600">
              <a:solidFill>
                <a:srgbClr val="000000"/>
              </a:solidFill>
              <a:latin typeface="Courier New" pitchFamily="49" charset="0"/>
              <a:ea typeface="+mn-ea"/>
            </a:endParaRPr>
          </a:p>
          <a:p>
            <a:pPr eaLnBrk="0" hangingPunct="0">
              <a:defRPr/>
            </a:pPr>
            <a:r>
              <a:rPr lang="en-GB" sz="1600">
                <a:solidFill>
                  <a:srgbClr val="000000"/>
                </a:solidFill>
                <a:latin typeface="Courier New" pitchFamily="49" charset="0"/>
                <a:ea typeface="+mn-ea"/>
              </a:rPr>
              <a:t> </a:t>
            </a:r>
          </a:p>
          <a:p>
            <a:pPr eaLnBrk="0" hangingPunct="0">
              <a:defRPr/>
            </a:pPr>
            <a:r>
              <a:rPr lang="en-GB" sz="1600">
                <a:solidFill>
                  <a:srgbClr val="000000"/>
                </a:solidFill>
                <a:latin typeface="Courier New" pitchFamily="49" charset="0"/>
                <a:ea typeface="+mn-ea"/>
              </a:rPr>
              <a:t> </a:t>
            </a:r>
          </a:p>
          <a:p>
            <a:pPr eaLnBrk="0" hangingPunct="0">
              <a:defRPr/>
            </a:pPr>
            <a:endParaRPr lang="en-GB" sz="1600">
              <a:solidFill>
                <a:srgbClr val="000000"/>
              </a:solidFill>
              <a:latin typeface="Courier New" pitchFamily="49" charset="0"/>
              <a:ea typeface="+mn-ea"/>
            </a:endParaRPr>
          </a:p>
          <a:p>
            <a:pPr eaLnBrk="0" hangingPunct="0">
              <a:defRPr/>
            </a:pPr>
            <a:r>
              <a:rPr lang="en-GB" sz="1600">
                <a:solidFill>
                  <a:srgbClr val="000000"/>
                </a:solidFill>
                <a:latin typeface="Courier New" pitchFamily="49" charset="0"/>
                <a:ea typeface="+mn-ea"/>
              </a:rPr>
              <a:t>-1                                          Energy</a:t>
            </a:r>
            <a:endParaRPr lang="en-GB">
              <a:solidFill>
                <a:srgbClr val="000000"/>
              </a:solidFill>
              <a:latin typeface="Courier New" pitchFamily="49" charset="0"/>
              <a:ea typeface="+mn-ea"/>
            </a:endParaRPr>
          </a:p>
        </p:txBody>
      </p:sp>
      <p:sp>
        <p:nvSpPr>
          <p:cNvPr id="34819" name="Freeform 3"/>
          <p:cNvSpPr>
            <a:spLocks/>
          </p:cNvSpPr>
          <p:nvPr/>
        </p:nvSpPr>
        <p:spPr bwMode="auto">
          <a:xfrm>
            <a:off x="914400" y="2971800"/>
            <a:ext cx="4572000" cy="3581400"/>
          </a:xfrm>
          <a:custGeom>
            <a:avLst/>
            <a:gdLst/>
            <a:ahLst/>
            <a:cxnLst>
              <a:cxn ang="0">
                <a:pos x="24" y="456"/>
              </a:cxn>
              <a:cxn ang="0">
                <a:pos x="24" y="888"/>
              </a:cxn>
              <a:cxn ang="0">
                <a:pos x="168" y="456"/>
              </a:cxn>
              <a:cxn ang="0">
                <a:pos x="168" y="888"/>
              </a:cxn>
              <a:cxn ang="0">
                <a:pos x="312" y="600"/>
              </a:cxn>
              <a:cxn ang="0">
                <a:pos x="312" y="1032"/>
              </a:cxn>
              <a:cxn ang="0">
                <a:pos x="456" y="744"/>
              </a:cxn>
              <a:cxn ang="0">
                <a:pos x="456" y="1032"/>
              </a:cxn>
              <a:cxn ang="0">
                <a:pos x="744" y="1032"/>
              </a:cxn>
              <a:cxn ang="0">
                <a:pos x="888" y="1320"/>
              </a:cxn>
              <a:cxn ang="0">
                <a:pos x="888" y="1608"/>
              </a:cxn>
              <a:cxn ang="0">
                <a:pos x="1032" y="1752"/>
              </a:cxn>
              <a:cxn ang="0">
                <a:pos x="1320" y="24"/>
              </a:cxn>
              <a:cxn ang="0">
                <a:pos x="1464" y="1896"/>
              </a:cxn>
              <a:cxn ang="0">
                <a:pos x="1608" y="2184"/>
              </a:cxn>
              <a:cxn ang="0">
                <a:pos x="1752" y="2184"/>
              </a:cxn>
              <a:cxn ang="0">
                <a:pos x="1896" y="2040"/>
              </a:cxn>
              <a:cxn ang="0">
                <a:pos x="2040" y="2184"/>
              </a:cxn>
              <a:cxn ang="0">
                <a:pos x="2184" y="2472"/>
              </a:cxn>
              <a:cxn ang="0">
                <a:pos x="2328" y="2616"/>
              </a:cxn>
              <a:cxn ang="0">
                <a:pos x="2472" y="2760"/>
              </a:cxn>
              <a:cxn ang="0">
                <a:pos x="2760" y="456"/>
              </a:cxn>
              <a:cxn ang="0">
                <a:pos x="2904" y="3048"/>
              </a:cxn>
              <a:cxn ang="0">
                <a:pos x="3336" y="3048"/>
              </a:cxn>
              <a:cxn ang="0">
                <a:pos x="3912" y="3480"/>
              </a:cxn>
              <a:cxn ang="0">
                <a:pos x="4056" y="3624"/>
              </a:cxn>
              <a:cxn ang="0">
                <a:pos x="4344" y="3624"/>
              </a:cxn>
              <a:cxn ang="0">
                <a:pos x="4488" y="2904"/>
              </a:cxn>
              <a:cxn ang="0">
                <a:pos x="4776" y="3768"/>
              </a:cxn>
              <a:cxn ang="0">
                <a:pos x="5208" y="3912"/>
              </a:cxn>
              <a:cxn ang="0">
                <a:pos x="5784" y="3912"/>
              </a:cxn>
            </a:cxnLst>
            <a:rect l="0" t="0" r="r" b="b"/>
            <a:pathLst>
              <a:path w="5784" h="3936">
                <a:moveTo>
                  <a:pt x="24" y="456"/>
                </a:moveTo>
                <a:cubicBezTo>
                  <a:pt x="12" y="672"/>
                  <a:pt x="0" y="888"/>
                  <a:pt x="24" y="888"/>
                </a:cubicBezTo>
                <a:cubicBezTo>
                  <a:pt x="48" y="888"/>
                  <a:pt x="144" y="456"/>
                  <a:pt x="168" y="456"/>
                </a:cubicBezTo>
                <a:cubicBezTo>
                  <a:pt x="192" y="456"/>
                  <a:pt x="144" y="864"/>
                  <a:pt x="168" y="888"/>
                </a:cubicBezTo>
                <a:cubicBezTo>
                  <a:pt x="192" y="912"/>
                  <a:pt x="288" y="576"/>
                  <a:pt x="312" y="600"/>
                </a:cubicBezTo>
                <a:cubicBezTo>
                  <a:pt x="336" y="624"/>
                  <a:pt x="288" y="1008"/>
                  <a:pt x="312" y="1032"/>
                </a:cubicBezTo>
                <a:cubicBezTo>
                  <a:pt x="336" y="1056"/>
                  <a:pt x="432" y="744"/>
                  <a:pt x="456" y="744"/>
                </a:cubicBezTo>
                <a:cubicBezTo>
                  <a:pt x="480" y="744"/>
                  <a:pt x="408" y="984"/>
                  <a:pt x="456" y="1032"/>
                </a:cubicBezTo>
                <a:cubicBezTo>
                  <a:pt x="504" y="1080"/>
                  <a:pt x="672" y="984"/>
                  <a:pt x="744" y="1032"/>
                </a:cubicBezTo>
                <a:cubicBezTo>
                  <a:pt x="816" y="1080"/>
                  <a:pt x="864" y="1224"/>
                  <a:pt x="888" y="1320"/>
                </a:cubicBezTo>
                <a:cubicBezTo>
                  <a:pt x="912" y="1416"/>
                  <a:pt x="864" y="1536"/>
                  <a:pt x="888" y="1608"/>
                </a:cubicBezTo>
                <a:cubicBezTo>
                  <a:pt x="912" y="1680"/>
                  <a:pt x="960" y="2016"/>
                  <a:pt x="1032" y="1752"/>
                </a:cubicBezTo>
                <a:cubicBezTo>
                  <a:pt x="1104" y="1488"/>
                  <a:pt x="1248" y="0"/>
                  <a:pt x="1320" y="24"/>
                </a:cubicBezTo>
                <a:cubicBezTo>
                  <a:pt x="1392" y="48"/>
                  <a:pt x="1416" y="1536"/>
                  <a:pt x="1464" y="1896"/>
                </a:cubicBezTo>
                <a:cubicBezTo>
                  <a:pt x="1512" y="2256"/>
                  <a:pt x="1560" y="2136"/>
                  <a:pt x="1608" y="2184"/>
                </a:cubicBezTo>
                <a:cubicBezTo>
                  <a:pt x="1656" y="2232"/>
                  <a:pt x="1704" y="2208"/>
                  <a:pt x="1752" y="2184"/>
                </a:cubicBezTo>
                <a:cubicBezTo>
                  <a:pt x="1800" y="2160"/>
                  <a:pt x="1848" y="2040"/>
                  <a:pt x="1896" y="2040"/>
                </a:cubicBezTo>
                <a:cubicBezTo>
                  <a:pt x="1944" y="2040"/>
                  <a:pt x="1992" y="2112"/>
                  <a:pt x="2040" y="2184"/>
                </a:cubicBezTo>
                <a:cubicBezTo>
                  <a:pt x="2088" y="2256"/>
                  <a:pt x="2136" y="2400"/>
                  <a:pt x="2184" y="2472"/>
                </a:cubicBezTo>
                <a:cubicBezTo>
                  <a:pt x="2232" y="2544"/>
                  <a:pt x="2280" y="2568"/>
                  <a:pt x="2328" y="2616"/>
                </a:cubicBezTo>
                <a:cubicBezTo>
                  <a:pt x="2376" y="2664"/>
                  <a:pt x="2400" y="3120"/>
                  <a:pt x="2472" y="2760"/>
                </a:cubicBezTo>
                <a:cubicBezTo>
                  <a:pt x="2544" y="2400"/>
                  <a:pt x="2688" y="408"/>
                  <a:pt x="2760" y="456"/>
                </a:cubicBezTo>
                <a:cubicBezTo>
                  <a:pt x="2832" y="504"/>
                  <a:pt x="2808" y="2616"/>
                  <a:pt x="2904" y="3048"/>
                </a:cubicBezTo>
                <a:cubicBezTo>
                  <a:pt x="3000" y="3480"/>
                  <a:pt x="3168" y="2976"/>
                  <a:pt x="3336" y="3048"/>
                </a:cubicBezTo>
                <a:cubicBezTo>
                  <a:pt x="3504" y="3120"/>
                  <a:pt x="3792" y="3384"/>
                  <a:pt x="3912" y="3480"/>
                </a:cubicBezTo>
                <a:cubicBezTo>
                  <a:pt x="4032" y="3576"/>
                  <a:pt x="3984" y="3600"/>
                  <a:pt x="4056" y="3624"/>
                </a:cubicBezTo>
                <a:cubicBezTo>
                  <a:pt x="4128" y="3648"/>
                  <a:pt x="4272" y="3744"/>
                  <a:pt x="4344" y="3624"/>
                </a:cubicBezTo>
                <a:cubicBezTo>
                  <a:pt x="4416" y="3504"/>
                  <a:pt x="4416" y="2880"/>
                  <a:pt x="4488" y="2904"/>
                </a:cubicBezTo>
                <a:cubicBezTo>
                  <a:pt x="4560" y="2928"/>
                  <a:pt x="4656" y="3600"/>
                  <a:pt x="4776" y="3768"/>
                </a:cubicBezTo>
                <a:cubicBezTo>
                  <a:pt x="4896" y="3936"/>
                  <a:pt x="5040" y="3888"/>
                  <a:pt x="5208" y="3912"/>
                </a:cubicBezTo>
                <a:cubicBezTo>
                  <a:pt x="5376" y="3936"/>
                  <a:pt x="5688" y="3912"/>
                  <a:pt x="5784" y="3912"/>
                </a:cubicBezTo>
              </a:path>
            </a:pathLst>
          </a:custGeom>
          <a:noFill/>
          <a:ln w="28575" cmpd="sng">
            <a:solidFill>
              <a:srgbClr val="CC3300"/>
            </a:solidFill>
            <a:round/>
            <a:headEnd/>
            <a:tailEnd/>
          </a:ln>
        </p:spPr>
        <p:txBody>
          <a:bodyPr/>
          <a:lstStyle/>
          <a:p>
            <a:pPr eaLnBrk="0" hangingPunct="0">
              <a:defRPr/>
            </a:pPr>
            <a:endParaRPr lang="zh-CN" altLang="en-US">
              <a:solidFill>
                <a:srgbClr val="000000"/>
              </a:solidFill>
              <a:latin typeface="Arial Narrow" pitchFamily="34" charset="0"/>
              <a:ea typeface="+mn-ea"/>
            </a:endParaRPr>
          </a:p>
        </p:txBody>
      </p:sp>
      <p:sp>
        <p:nvSpPr>
          <p:cNvPr id="34820" name="Line 4"/>
          <p:cNvSpPr>
            <a:spLocks noChangeShapeType="1"/>
          </p:cNvSpPr>
          <p:nvPr/>
        </p:nvSpPr>
        <p:spPr bwMode="auto">
          <a:xfrm>
            <a:off x="4648200" y="1447800"/>
            <a:ext cx="0" cy="1676400"/>
          </a:xfrm>
          <a:prstGeom prst="line">
            <a:avLst/>
          </a:prstGeom>
          <a:noFill/>
          <a:ln w="28575">
            <a:solidFill>
              <a:srgbClr val="CC3300"/>
            </a:solidFill>
            <a:round/>
            <a:headEnd/>
            <a:tailEnd type="triangle" w="med" len="med"/>
          </a:ln>
          <a:effectLst/>
        </p:spPr>
        <p:txBody>
          <a:bodyPr wrap="none" anchor="ctr"/>
          <a:lstStyle/>
          <a:p>
            <a:pPr eaLnBrk="0" hangingPunct="0">
              <a:defRPr/>
            </a:pPr>
            <a:endParaRPr lang="zh-CN" altLang="en-US">
              <a:solidFill>
                <a:srgbClr val="000000"/>
              </a:solidFill>
              <a:latin typeface="Arial Narrow" pitchFamily="34" charset="0"/>
              <a:ea typeface="+mn-ea"/>
            </a:endParaRPr>
          </a:p>
        </p:txBody>
      </p:sp>
      <p:sp>
        <p:nvSpPr>
          <p:cNvPr id="34821" name="Line 5"/>
          <p:cNvSpPr>
            <a:spLocks noChangeShapeType="1"/>
          </p:cNvSpPr>
          <p:nvPr/>
        </p:nvSpPr>
        <p:spPr bwMode="auto">
          <a:xfrm>
            <a:off x="5334000" y="3200400"/>
            <a:ext cx="0" cy="1219200"/>
          </a:xfrm>
          <a:prstGeom prst="line">
            <a:avLst/>
          </a:prstGeom>
          <a:noFill/>
          <a:ln w="28575">
            <a:solidFill>
              <a:srgbClr val="CC3300"/>
            </a:solidFill>
            <a:round/>
            <a:headEnd/>
            <a:tailEnd type="triangle" w="med" len="med"/>
          </a:ln>
          <a:effectLst/>
        </p:spPr>
        <p:txBody>
          <a:bodyPr wrap="none" anchor="ctr"/>
          <a:lstStyle/>
          <a:p>
            <a:pPr eaLnBrk="0" hangingPunct="0">
              <a:defRPr/>
            </a:pPr>
            <a:endParaRPr lang="zh-CN" altLang="en-US">
              <a:solidFill>
                <a:srgbClr val="000000"/>
              </a:solidFill>
              <a:latin typeface="Arial Narrow" pitchFamily="34" charset="0"/>
              <a:ea typeface="+mn-ea"/>
            </a:endParaRPr>
          </a:p>
        </p:txBody>
      </p:sp>
      <p:sp>
        <p:nvSpPr>
          <p:cNvPr id="34822" name="Text Box 6"/>
          <p:cNvSpPr txBox="1">
            <a:spLocks noChangeArrowheads="1"/>
          </p:cNvSpPr>
          <p:nvPr/>
        </p:nvSpPr>
        <p:spPr bwMode="auto">
          <a:xfrm>
            <a:off x="7543800" y="228600"/>
            <a:ext cx="1447800" cy="1187450"/>
          </a:xfrm>
          <a:prstGeom prst="rect">
            <a:avLst/>
          </a:prstGeom>
          <a:noFill/>
          <a:ln w="9525">
            <a:noFill/>
            <a:miter lim="800000"/>
            <a:headEnd/>
            <a:tailEnd/>
          </a:ln>
          <a:effectLst/>
        </p:spPr>
        <p:txBody>
          <a:bodyPr>
            <a:spAutoFit/>
          </a:bodyPr>
          <a:lstStyle/>
          <a:p>
            <a:pPr algn="ctr" eaLnBrk="0" hangingPunct="0">
              <a:spcBef>
                <a:spcPct val="50000"/>
              </a:spcBef>
              <a:defRPr/>
            </a:pPr>
            <a:r>
              <a:rPr lang="en-GB">
                <a:solidFill>
                  <a:srgbClr val="FF3300"/>
                </a:solidFill>
                <a:latin typeface="Arial" pitchFamily="34" charset="0"/>
                <a:ea typeface="+mn-ea"/>
                <a:sym typeface="Symbol" pitchFamily="18" charset="2"/>
              </a:rPr>
              <a:t></a:t>
            </a:r>
            <a:r>
              <a:rPr lang="en-GB">
                <a:solidFill>
                  <a:srgbClr val="FF3300"/>
                </a:solidFill>
                <a:latin typeface="Arial" pitchFamily="34" charset="0"/>
                <a:ea typeface="+mn-ea"/>
              </a:rPr>
              <a:t>-ray</a:t>
            </a:r>
            <a:br>
              <a:rPr lang="en-GB">
                <a:solidFill>
                  <a:srgbClr val="FF3300"/>
                </a:solidFill>
                <a:latin typeface="Arial" pitchFamily="34" charset="0"/>
                <a:ea typeface="+mn-ea"/>
              </a:rPr>
            </a:br>
            <a:r>
              <a:rPr lang="en-GB">
                <a:solidFill>
                  <a:srgbClr val="FF3300"/>
                </a:solidFill>
                <a:latin typeface="Arial" pitchFamily="34" charset="0"/>
                <a:ea typeface="+mn-ea"/>
              </a:rPr>
              <a:t>spectrum of </a:t>
            </a:r>
            <a:r>
              <a:rPr lang="en-GB" baseline="30000">
                <a:solidFill>
                  <a:srgbClr val="FF3300"/>
                </a:solidFill>
                <a:latin typeface="Arial" pitchFamily="34" charset="0"/>
                <a:ea typeface="+mn-ea"/>
              </a:rPr>
              <a:t>207m</a:t>
            </a:r>
            <a:r>
              <a:rPr lang="en-GB">
                <a:solidFill>
                  <a:srgbClr val="FF3300"/>
                </a:solidFill>
                <a:latin typeface="Arial" pitchFamily="34" charset="0"/>
                <a:ea typeface="+mn-ea"/>
              </a:rPr>
              <a:t>Pb</a:t>
            </a:r>
            <a:endParaRPr lang="en-GB">
              <a:solidFill>
                <a:srgbClr val="FF3300"/>
              </a:solidFill>
              <a:latin typeface="Times New Roman" pitchFamily="18" charset="0"/>
              <a:ea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8F33AD9E-12E7-4022-8AAB-5470D8634639}" type="slidenum">
              <a:rPr lang="en-US" altLang="zh-CN" sz="1400">
                <a:solidFill>
                  <a:srgbClr val="CC9900"/>
                </a:solidFill>
                <a:latin typeface="+mn-lt"/>
                <a:ea typeface="宋体" pitchFamily="2" charset="-122"/>
              </a:rPr>
              <a:pPr algn="r">
                <a:defRPr/>
              </a:pPr>
              <a:t>14</a:t>
            </a:fld>
            <a:endParaRPr lang="en-US" altLang="zh-CN" sz="1400">
              <a:solidFill>
                <a:srgbClr val="CC9900"/>
              </a:solidFill>
              <a:latin typeface="+mn-lt"/>
              <a:ea typeface="宋体" pitchFamily="2" charset="-122"/>
            </a:endParaRPr>
          </a:p>
        </p:txBody>
      </p:sp>
      <p:sp>
        <p:nvSpPr>
          <p:cNvPr id="71682" name="Rectangle 3"/>
          <p:cNvSpPr>
            <a:spLocks noGrp="1" noChangeArrowheads="1"/>
          </p:cNvSpPr>
          <p:nvPr>
            <p:ph type="title" idx="4294967295"/>
          </p:nvPr>
        </p:nvSpPr>
        <p:spPr>
          <a:xfrm>
            <a:off x="685800" y="457200"/>
            <a:ext cx="7772400" cy="533400"/>
          </a:xfrm>
        </p:spPr>
        <p:txBody>
          <a:bodyPr/>
          <a:lstStyle/>
          <a:p>
            <a:r>
              <a:rPr lang="en-GB" altLang="zh-CN" sz="4000" smtClean="0">
                <a:ea typeface="宋体" charset="-122"/>
              </a:rPr>
              <a:t>Fluorescence Screens</a:t>
            </a:r>
          </a:p>
        </p:txBody>
      </p:sp>
      <p:sp>
        <p:nvSpPr>
          <p:cNvPr id="71683" name="Text Box 4"/>
          <p:cNvSpPr txBox="1">
            <a:spLocks noChangeArrowheads="1"/>
          </p:cNvSpPr>
          <p:nvPr/>
        </p:nvSpPr>
        <p:spPr bwMode="auto">
          <a:xfrm>
            <a:off x="533400" y="1447800"/>
            <a:ext cx="8077200" cy="4473575"/>
          </a:xfrm>
          <a:prstGeom prst="rect">
            <a:avLst/>
          </a:prstGeom>
          <a:solidFill>
            <a:srgbClr val="FFFFCC"/>
          </a:solidFill>
          <a:ln w="9525">
            <a:noFill/>
            <a:miter lim="800000"/>
            <a:headEnd/>
            <a:tailEnd/>
          </a:ln>
        </p:spPr>
        <p:txBody>
          <a:bodyPr>
            <a:spAutoFit/>
          </a:bodyPr>
          <a:lstStyle/>
          <a:p>
            <a:pPr eaLnBrk="0" hangingPunct="0">
              <a:spcBef>
                <a:spcPct val="50000"/>
              </a:spcBef>
            </a:pPr>
            <a:r>
              <a:rPr lang="en-GB" altLang="zh-CN">
                <a:solidFill>
                  <a:srgbClr val="000000"/>
                </a:solidFill>
                <a:latin typeface="Arial Narrow" pitchFamily="34" charset="0"/>
              </a:rPr>
              <a:t>Fluorescence materials absorb invisible energy </a:t>
            </a:r>
            <a:r>
              <a:rPr lang="en-GB" altLang="zh-CN">
                <a:latin typeface="Arial Narrow" pitchFamily="34" charset="0"/>
              </a:rPr>
              <a:t>and the energy excites the electron. De-exciting of these electrons results in the emission of visible light.</a:t>
            </a:r>
            <a:r>
              <a:rPr lang="en-GB" altLang="zh-CN"/>
              <a:t> </a:t>
            </a:r>
          </a:p>
          <a:p>
            <a:pPr eaLnBrk="0" hangingPunct="0">
              <a:spcBef>
                <a:spcPct val="50000"/>
              </a:spcBef>
            </a:pPr>
            <a:r>
              <a:rPr lang="en-GB" altLang="zh-CN">
                <a:solidFill>
                  <a:srgbClr val="000000"/>
                </a:solidFill>
                <a:latin typeface="Arial Narrow" pitchFamily="34" charset="0"/>
              </a:rPr>
              <a:t>J.J. Thomson used fluorescence screens to see electron tracks in cathode ray tubes. Electrons strike fluorescence screens on computer monitors and TV sets give dots of visible light. </a:t>
            </a:r>
          </a:p>
          <a:p>
            <a:pPr eaLnBrk="0" hangingPunct="0">
              <a:spcBef>
                <a:spcPct val="50000"/>
              </a:spcBef>
            </a:pPr>
            <a:r>
              <a:rPr lang="en-GB" altLang="zh-CN">
                <a:solidFill>
                  <a:srgbClr val="000000"/>
                </a:solidFill>
                <a:latin typeface="Arial Narrow" pitchFamily="34" charset="0"/>
              </a:rPr>
              <a:t>Röntgen saw the shadow of his skeleton on fluorescence screens.</a:t>
            </a:r>
          </a:p>
          <a:p>
            <a:pPr eaLnBrk="0" hangingPunct="0">
              <a:spcBef>
                <a:spcPct val="50000"/>
              </a:spcBef>
            </a:pPr>
            <a:r>
              <a:rPr lang="en-GB" altLang="zh-CN">
                <a:solidFill>
                  <a:srgbClr val="000000"/>
                </a:solidFill>
                <a:latin typeface="Arial Narrow" pitchFamily="34" charset="0"/>
              </a:rPr>
              <a:t>Rutherford observed alpha particle on scintillation material zinc sulfide.</a:t>
            </a:r>
          </a:p>
          <a:p>
            <a:pPr eaLnBrk="0" hangingPunct="0">
              <a:spcBef>
                <a:spcPct val="50000"/>
              </a:spcBef>
            </a:pPr>
            <a:r>
              <a:rPr lang="en-GB" altLang="zh-CN">
                <a:solidFill>
                  <a:srgbClr val="000000"/>
                </a:solidFill>
                <a:latin typeface="Arial Narrow" pitchFamily="34" charset="0"/>
              </a:rPr>
              <a:t>Fluorescence screens are used to photograph X-ray images using films sensitive visible light.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p:cNvPicPr>
            <a:picLocks noChangeAspect="1" noChangeArrowheads="1"/>
          </p:cNvPicPr>
          <p:nvPr/>
        </p:nvPicPr>
        <p:blipFill>
          <a:blip r:embed="rId2" cstate="print"/>
          <a:srcRect/>
          <a:stretch>
            <a:fillRect/>
          </a:stretch>
        </p:blipFill>
        <p:spPr bwMode="auto">
          <a:xfrm>
            <a:off x="117475" y="476250"/>
            <a:ext cx="9013825" cy="4681538"/>
          </a:xfrm>
          <a:prstGeom prst="rect">
            <a:avLst/>
          </a:prstGeom>
          <a:noFill/>
          <a:ln w="9525">
            <a:noFill/>
            <a:miter lim="800000"/>
            <a:headEnd/>
            <a:tailEnd/>
          </a:ln>
        </p:spPr>
      </p:pic>
      <p:sp>
        <p:nvSpPr>
          <p:cNvPr id="72706" name="矩形 5"/>
          <p:cNvSpPr>
            <a:spLocks noChangeArrowheads="1"/>
          </p:cNvSpPr>
          <p:nvPr/>
        </p:nvSpPr>
        <p:spPr bwMode="auto">
          <a:xfrm>
            <a:off x="2195513" y="5373688"/>
            <a:ext cx="4448175" cy="461962"/>
          </a:xfrm>
          <a:prstGeom prst="rect">
            <a:avLst/>
          </a:prstGeom>
          <a:noFill/>
          <a:ln w="9525">
            <a:noFill/>
            <a:miter lim="800000"/>
            <a:headEnd/>
            <a:tailEnd/>
          </a:ln>
        </p:spPr>
        <p:txBody>
          <a:bodyPr wrap="none">
            <a:spAutoFit/>
          </a:bodyPr>
          <a:lstStyle/>
          <a:p>
            <a:r>
              <a:rPr lang="en-US" altLang="zh-CN"/>
              <a:t>Common scintillation materials.</a:t>
            </a:r>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p:cNvPicPr>
            <a:picLocks noChangeAspect="1" noChangeArrowheads="1"/>
          </p:cNvPicPr>
          <p:nvPr/>
        </p:nvPicPr>
        <p:blipFill>
          <a:blip r:embed="rId2" cstate="print"/>
          <a:srcRect/>
          <a:stretch>
            <a:fillRect/>
          </a:stretch>
        </p:blipFill>
        <p:spPr bwMode="auto">
          <a:xfrm>
            <a:off x="1116013" y="115888"/>
            <a:ext cx="6804025" cy="4732337"/>
          </a:xfrm>
          <a:prstGeom prst="rect">
            <a:avLst/>
          </a:prstGeom>
          <a:noFill/>
          <a:ln w="9525">
            <a:noFill/>
            <a:miter lim="800000"/>
            <a:headEnd/>
            <a:tailEnd/>
          </a:ln>
        </p:spPr>
      </p:pic>
      <p:sp>
        <p:nvSpPr>
          <p:cNvPr id="73730" name="矩形 5"/>
          <p:cNvSpPr>
            <a:spLocks noChangeArrowheads="1"/>
          </p:cNvSpPr>
          <p:nvPr/>
        </p:nvSpPr>
        <p:spPr bwMode="auto">
          <a:xfrm>
            <a:off x="755650" y="5013325"/>
            <a:ext cx="7632700" cy="1016000"/>
          </a:xfrm>
          <a:prstGeom prst="rect">
            <a:avLst/>
          </a:prstGeom>
          <a:noFill/>
          <a:ln w="9525">
            <a:noFill/>
            <a:miter lim="800000"/>
            <a:headEnd/>
            <a:tailEnd/>
          </a:ln>
        </p:spPr>
        <p:txBody>
          <a:bodyPr>
            <a:spAutoFit/>
          </a:bodyPr>
          <a:lstStyle/>
          <a:p>
            <a:r>
              <a:rPr lang="en-US" altLang="zh-CN" sz="2000"/>
              <a:t>Pulse height distribution of the gamma rays emitted by the radioactive decay of </a:t>
            </a:r>
            <a:r>
              <a:rPr lang="en-US" altLang="zh-CN" sz="2000" baseline="30000"/>
              <a:t>24</a:t>
            </a:r>
            <a:r>
              <a:rPr lang="en-US" altLang="zh-CN" sz="2000"/>
              <a:t>Na as measured by a Nal(Tl) scintillation detector.</a:t>
            </a:r>
            <a:endParaRPr lang="zh-CN" altLang="en-US" sz="2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矩形 3"/>
          <p:cNvSpPr>
            <a:spLocks noChangeArrowheads="1"/>
          </p:cNvSpPr>
          <p:nvPr/>
        </p:nvSpPr>
        <p:spPr bwMode="auto">
          <a:xfrm>
            <a:off x="395288" y="795338"/>
            <a:ext cx="5083175" cy="6432530"/>
          </a:xfrm>
          <a:prstGeom prst="rect">
            <a:avLst/>
          </a:prstGeom>
          <a:noFill/>
          <a:ln w="9525">
            <a:noFill/>
            <a:miter lim="800000"/>
            <a:headEnd/>
            <a:tailEnd/>
          </a:ln>
        </p:spPr>
        <p:txBody>
          <a:bodyPr>
            <a:spAutoFit/>
          </a:bodyPr>
          <a:lstStyle/>
          <a:p>
            <a:r>
              <a:rPr lang="en-US" altLang="zh-CN" dirty="0">
                <a:solidFill>
                  <a:prstClr val="black"/>
                </a:solidFill>
              </a:rPr>
              <a:t>Gas-Filled Radiation Detectors</a:t>
            </a:r>
          </a:p>
          <a:p>
            <a:endParaRPr lang="en-US" altLang="zh-CN" dirty="0">
              <a:solidFill>
                <a:prstClr val="black"/>
              </a:solidFill>
            </a:endParaRPr>
          </a:p>
          <a:p>
            <a:endParaRPr lang="en-US" altLang="zh-CN" dirty="0">
              <a:solidFill>
                <a:prstClr val="black"/>
              </a:solidFill>
            </a:endParaRPr>
          </a:p>
          <a:p>
            <a:r>
              <a:rPr lang="en-US" altLang="zh-CN" dirty="0">
                <a:solidFill>
                  <a:prstClr val="black"/>
                </a:solidFill>
              </a:rPr>
              <a:t>Scintillation Detectors</a:t>
            </a:r>
          </a:p>
          <a:p>
            <a:endParaRPr lang="en-US" altLang="zh-CN" dirty="0">
              <a:solidFill>
                <a:prstClr val="black"/>
              </a:solidFill>
            </a:endParaRPr>
          </a:p>
          <a:p>
            <a:r>
              <a:rPr lang="en-US" altLang="zh-CN" dirty="0">
                <a:solidFill>
                  <a:srgbClr val="4F81BD"/>
                </a:solidFill>
              </a:rPr>
              <a:t>Semiconductor Detectors</a:t>
            </a:r>
          </a:p>
          <a:p>
            <a:endParaRPr lang="en-US" altLang="zh-CN" dirty="0">
              <a:solidFill>
                <a:prstClr val="black"/>
              </a:solidFill>
            </a:endParaRPr>
          </a:p>
          <a:p>
            <a:r>
              <a:rPr lang="en-US" altLang="zh-CN" dirty="0">
                <a:solidFill>
                  <a:prstClr val="black"/>
                </a:solidFill>
              </a:rPr>
              <a:t>Personal Dosimeters</a:t>
            </a:r>
          </a:p>
          <a:p>
            <a:endParaRPr lang="en-US" altLang="zh-CN" dirty="0">
              <a:solidFill>
                <a:prstClr val="black"/>
              </a:solidFill>
            </a:endParaRPr>
          </a:p>
          <a:p>
            <a:r>
              <a:rPr lang="en-US" altLang="zh-CN" dirty="0">
                <a:solidFill>
                  <a:prstClr val="black"/>
                </a:solidFill>
              </a:rPr>
              <a:t>Others</a:t>
            </a:r>
          </a:p>
          <a:p>
            <a:endParaRPr lang="en-US" altLang="zh-CN" dirty="0">
              <a:solidFill>
                <a:prstClr val="black"/>
              </a:solidFill>
            </a:endParaRPr>
          </a:p>
          <a:p>
            <a:r>
              <a:rPr lang="en-US" altLang="zh-CN" dirty="0">
                <a:solidFill>
                  <a:prstClr val="black"/>
                </a:solidFill>
              </a:rPr>
              <a:t>Particle identification</a:t>
            </a:r>
          </a:p>
          <a:p>
            <a:endParaRPr lang="en-US" altLang="zh-CN" dirty="0">
              <a:solidFill>
                <a:prstClr val="black"/>
              </a:solidFill>
            </a:endParaRPr>
          </a:p>
          <a:p>
            <a:r>
              <a:rPr lang="en-US" altLang="zh-CN" dirty="0">
                <a:solidFill>
                  <a:prstClr val="black"/>
                </a:solidFill>
              </a:rPr>
              <a:t>Measurement theory</a:t>
            </a:r>
          </a:p>
          <a:p>
            <a:endParaRPr lang="en-US" altLang="zh-CN" dirty="0">
              <a:solidFill>
                <a:prstClr val="black"/>
              </a:solidFill>
            </a:endParaRPr>
          </a:p>
          <a:p>
            <a:r>
              <a:rPr lang="en-US" altLang="zh-CN" dirty="0">
                <a:solidFill>
                  <a:prstClr val="black"/>
                </a:solidFill>
              </a:rPr>
              <a:t>Detection Equipment</a:t>
            </a:r>
          </a:p>
          <a:p>
            <a:endParaRPr lang="zh-CN" altLang="en-US" sz="2800" dirty="0">
              <a:solidFill>
                <a:prstClr val="black"/>
              </a:solidFill>
            </a:endParaRPr>
          </a:p>
        </p:txBody>
      </p:sp>
      <p:sp>
        <p:nvSpPr>
          <p:cNvPr id="41986" name="矩形 4"/>
          <p:cNvSpPr>
            <a:spLocks noChangeArrowheads="1"/>
          </p:cNvSpPr>
          <p:nvPr/>
        </p:nvSpPr>
        <p:spPr bwMode="auto">
          <a:xfrm>
            <a:off x="5508625" y="692150"/>
            <a:ext cx="3455988" cy="1006475"/>
          </a:xfrm>
          <a:prstGeom prst="rect">
            <a:avLst/>
          </a:prstGeom>
          <a:noFill/>
          <a:ln w="9525">
            <a:noFill/>
            <a:miter lim="800000"/>
            <a:headEnd/>
            <a:tailEnd/>
          </a:ln>
        </p:spPr>
        <p:txBody>
          <a:bodyPr>
            <a:spAutoFit/>
          </a:bodyPr>
          <a:lstStyle/>
          <a:p>
            <a:r>
              <a:rPr lang="en-GB" altLang="zh-CN" sz="2000">
                <a:solidFill>
                  <a:srgbClr val="0070C0"/>
                </a:solidFill>
              </a:rPr>
              <a:t>ionization chambers</a:t>
            </a:r>
            <a:br>
              <a:rPr lang="en-GB" altLang="zh-CN" sz="2000">
                <a:solidFill>
                  <a:srgbClr val="0070C0"/>
                </a:solidFill>
              </a:rPr>
            </a:br>
            <a:r>
              <a:rPr lang="en-GB" altLang="zh-CN" sz="2000">
                <a:solidFill>
                  <a:srgbClr val="0070C0"/>
                </a:solidFill>
              </a:rPr>
              <a:t>proportional counters</a:t>
            </a:r>
            <a:br>
              <a:rPr lang="en-GB" altLang="zh-CN" sz="2000">
                <a:solidFill>
                  <a:srgbClr val="0070C0"/>
                </a:solidFill>
              </a:rPr>
            </a:br>
            <a:r>
              <a:rPr lang="en-GB" altLang="zh-CN" sz="2000">
                <a:solidFill>
                  <a:srgbClr val="0070C0"/>
                </a:solidFill>
              </a:rPr>
              <a:t>Geiger-Muller counters</a:t>
            </a:r>
            <a:endParaRPr lang="zh-CN" altLang="en-US" sz="2000">
              <a:solidFill>
                <a:srgbClr val="0070C0"/>
              </a:solidFill>
            </a:endParaRPr>
          </a:p>
        </p:txBody>
      </p:sp>
      <p:sp>
        <p:nvSpPr>
          <p:cNvPr id="41987" name="矩形 5"/>
          <p:cNvSpPr>
            <a:spLocks noChangeArrowheads="1"/>
          </p:cNvSpPr>
          <p:nvPr/>
        </p:nvSpPr>
        <p:spPr bwMode="auto">
          <a:xfrm>
            <a:off x="5651500" y="4724400"/>
            <a:ext cx="1441450" cy="396875"/>
          </a:xfrm>
          <a:prstGeom prst="rect">
            <a:avLst/>
          </a:prstGeom>
          <a:noFill/>
          <a:ln w="9525">
            <a:noFill/>
            <a:miter lim="800000"/>
            <a:headEnd/>
            <a:tailEnd/>
          </a:ln>
        </p:spPr>
        <p:txBody>
          <a:bodyPr wrap="none">
            <a:spAutoFit/>
          </a:bodyPr>
          <a:lstStyle/>
          <a:p>
            <a:r>
              <a:rPr lang="en-US" altLang="zh-CN" sz="2000">
                <a:solidFill>
                  <a:srgbClr val="0070C0"/>
                </a:solidFill>
                <a:latin typeface="Times New Roman" pitchFamily="18" charset="0"/>
                <a:cs typeface="Times New Roman" pitchFamily="18" charset="0"/>
              </a:rPr>
              <a:t>E-</a:t>
            </a:r>
            <a:r>
              <a:rPr lang="el-GR" altLang="zh-CN" sz="2000">
                <a:solidFill>
                  <a:srgbClr val="0070C0"/>
                </a:solidFill>
                <a:latin typeface="Times New Roman" pitchFamily="18" charset="0"/>
                <a:cs typeface="Times New Roman" pitchFamily="18" charset="0"/>
              </a:rPr>
              <a:t>Δ</a:t>
            </a:r>
            <a:r>
              <a:rPr lang="en-US" altLang="zh-CN" sz="2000">
                <a:solidFill>
                  <a:srgbClr val="0070C0"/>
                </a:solidFill>
                <a:latin typeface="Times New Roman" pitchFamily="18" charset="0"/>
                <a:cs typeface="Times New Roman" pitchFamily="18" charset="0"/>
              </a:rPr>
              <a:t>E, TOF</a:t>
            </a:r>
            <a:endParaRPr lang="zh-CN" altLang="en-US" sz="2000">
              <a:solidFill>
                <a:srgbClr val="0070C0"/>
              </a:solidFill>
            </a:endParaRPr>
          </a:p>
        </p:txBody>
      </p:sp>
      <p:sp>
        <p:nvSpPr>
          <p:cNvPr id="41988" name="矩形 6"/>
          <p:cNvSpPr>
            <a:spLocks noChangeArrowheads="1"/>
          </p:cNvSpPr>
          <p:nvPr/>
        </p:nvSpPr>
        <p:spPr bwMode="auto">
          <a:xfrm>
            <a:off x="5076825" y="3213100"/>
            <a:ext cx="4067175" cy="1158875"/>
          </a:xfrm>
          <a:prstGeom prst="rect">
            <a:avLst/>
          </a:prstGeom>
          <a:noFill/>
          <a:ln w="9525">
            <a:noFill/>
            <a:miter lim="800000"/>
            <a:headEnd/>
            <a:tailEnd/>
          </a:ln>
        </p:spPr>
        <p:txBody>
          <a:bodyPr>
            <a:spAutoFit/>
          </a:bodyPr>
          <a:lstStyle/>
          <a:p>
            <a:pPr lvl="1" eaLnBrk="0" hangingPunct="0">
              <a:spcBef>
                <a:spcPct val="50000"/>
              </a:spcBef>
            </a:pPr>
            <a:r>
              <a:rPr lang="en-GB" altLang="zh-CN" sz="2000">
                <a:solidFill>
                  <a:srgbClr val="0070C0"/>
                </a:solidFill>
              </a:rPr>
              <a:t>photographic films photographic emulsion plates</a:t>
            </a:r>
          </a:p>
          <a:p>
            <a:pPr lvl="1" eaLnBrk="0" hangingPunct="0">
              <a:spcBef>
                <a:spcPct val="50000"/>
              </a:spcBef>
            </a:pPr>
            <a:r>
              <a:rPr lang="en-GB" altLang="zh-CN" sz="2000">
                <a:solidFill>
                  <a:srgbClr val="0070C0"/>
                </a:solidFill>
              </a:rPr>
              <a:t>Cloud and Bubble Chambers</a:t>
            </a:r>
          </a:p>
        </p:txBody>
      </p:sp>
      <p:sp>
        <p:nvSpPr>
          <p:cNvPr id="41989" name="Rectangle 7"/>
          <p:cNvSpPr>
            <a:spLocks noChangeArrowheads="1"/>
          </p:cNvSpPr>
          <p:nvPr/>
        </p:nvSpPr>
        <p:spPr bwMode="auto">
          <a:xfrm>
            <a:off x="5580063" y="1773238"/>
            <a:ext cx="2428875" cy="396875"/>
          </a:xfrm>
          <a:prstGeom prst="rect">
            <a:avLst/>
          </a:prstGeom>
          <a:noFill/>
          <a:ln w="9525">
            <a:noFill/>
            <a:miter lim="800000"/>
            <a:headEnd/>
            <a:tailEnd/>
          </a:ln>
        </p:spPr>
        <p:txBody>
          <a:bodyPr wrap="none">
            <a:spAutoFit/>
          </a:bodyPr>
          <a:lstStyle/>
          <a:p>
            <a:r>
              <a:rPr lang="en-US" altLang="zh-CN" sz="2000">
                <a:solidFill>
                  <a:srgbClr val="4F81BD"/>
                </a:solidFill>
              </a:rPr>
              <a:t>Photomultiplier tube</a:t>
            </a:r>
            <a:endParaRPr lang="zh-CN" altLang="en-US" sz="2000">
              <a:solidFill>
                <a:srgbClr val="4F81BD"/>
              </a:solidFill>
            </a:endParaRPr>
          </a:p>
        </p:txBody>
      </p:sp>
      <p:sp>
        <p:nvSpPr>
          <p:cNvPr id="41990" name="矩形 6"/>
          <p:cNvSpPr>
            <a:spLocks noChangeArrowheads="1"/>
          </p:cNvSpPr>
          <p:nvPr/>
        </p:nvSpPr>
        <p:spPr bwMode="auto">
          <a:xfrm>
            <a:off x="971550" y="0"/>
            <a:ext cx="2630488" cy="584200"/>
          </a:xfrm>
          <a:prstGeom prst="rect">
            <a:avLst/>
          </a:prstGeom>
          <a:noFill/>
          <a:ln w="9525">
            <a:noFill/>
            <a:miter lim="800000"/>
            <a:headEnd/>
            <a:tailEnd/>
          </a:ln>
        </p:spPr>
        <p:txBody>
          <a:bodyPr wrap="none">
            <a:spAutoFit/>
          </a:bodyPr>
          <a:lstStyle/>
          <a:p>
            <a:pPr marL="990600" lvl="1" indent="-533400">
              <a:tabLst>
                <a:tab pos="647700" algn="l"/>
              </a:tabLst>
            </a:pPr>
            <a:r>
              <a:rPr lang="en-US" altLang="zh-CN" sz="3200">
                <a:solidFill>
                  <a:srgbClr val="0070C0"/>
                </a:solidFill>
                <a:latin typeface="Times New Roman" pitchFamily="18" charset="0"/>
                <a:cs typeface="Times New Roman" pitchFamily="18" charset="0"/>
              </a:rPr>
              <a:t>2. Detectors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页脚占位符 3"/>
          <p:cNvSpPr>
            <a:spLocks noGrp="1"/>
          </p:cNvSpPr>
          <p:nvPr>
            <p:ph type="ftr" sz="quarter" idx="11"/>
          </p:nvPr>
        </p:nvSpPr>
        <p:spPr/>
        <p:txBody>
          <a:bodyPr/>
          <a:lstStyle/>
          <a:p>
            <a:pPr>
              <a:defRPr/>
            </a:pPr>
            <a:r>
              <a:rPr lang="en-US" altLang="zh-CN"/>
              <a:t>Ionizing Radiation</a:t>
            </a:r>
            <a:endParaRPr lang="en-US" altLang="zh-CN" sz="1400">
              <a:solidFill>
                <a:srgbClr val="000000"/>
              </a:solidFill>
            </a:endParaRPr>
          </a:p>
        </p:txBody>
      </p:sp>
      <p:sp>
        <p:nvSpPr>
          <p:cNvPr id="14" name="灯片编号占位符 4"/>
          <p:cNvSpPr>
            <a:spLocks noGrp="1"/>
          </p:cNvSpPr>
          <p:nvPr>
            <p:ph type="sldNum" sz="quarter" idx="12"/>
          </p:nvPr>
        </p:nvSpPr>
        <p:spPr/>
        <p:txBody>
          <a:bodyPr/>
          <a:lstStyle/>
          <a:p>
            <a:pPr>
              <a:defRPr/>
            </a:pPr>
            <a:fld id="{DBC99F5E-C112-468F-BCEE-7B39BA3978F4}" type="slidenum">
              <a:rPr lang="en-US" altLang="zh-CN"/>
              <a:pPr>
                <a:defRPr/>
              </a:pPr>
              <a:t>18</a:t>
            </a:fld>
            <a:endParaRPr lang="en-US" altLang="zh-CN"/>
          </a:p>
        </p:txBody>
      </p:sp>
      <p:sp>
        <p:nvSpPr>
          <p:cNvPr id="75779" name="Rectangle 2"/>
          <p:cNvSpPr>
            <a:spLocks noGrp="1" noChangeArrowheads="1"/>
          </p:cNvSpPr>
          <p:nvPr>
            <p:ph type="title"/>
          </p:nvPr>
        </p:nvSpPr>
        <p:spPr>
          <a:xfrm>
            <a:off x="755650" y="0"/>
            <a:ext cx="7772400" cy="685800"/>
          </a:xfrm>
        </p:spPr>
        <p:txBody>
          <a:bodyPr/>
          <a:lstStyle/>
          <a:p>
            <a:r>
              <a:rPr lang="en-GB" altLang="zh-CN" sz="3600" smtClean="0">
                <a:ea typeface="宋体" charset="-122"/>
              </a:rPr>
              <a:t>Solid-state Detectors</a:t>
            </a:r>
          </a:p>
        </p:txBody>
      </p:sp>
      <p:sp>
        <p:nvSpPr>
          <p:cNvPr id="24579" name="Text Box 3"/>
          <p:cNvSpPr txBox="1">
            <a:spLocks noChangeArrowheads="1"/>
          </p:cNvSpPr>
          <p:nvPr/>
        </p:nvSpPr>
        <p:spPr bwMode="auto">
          <a:xfrm>
            <a:off x="2667000" y="3352800"/>
            <a:ext cx="2819400" cy="1562100"/>
          </a:xfrm>
          <a:prstGeom prst="rect">
            <a:avLst/>
          </a:prstGeom>
          <a:noFill/>
          <a:ln w="9525">
            <a:solidFill>
              <a:schemeClr val="tx1"/>
            </a:solidFill>
            <a:miter lim="800000"/>
            <a:headEnd/>
            <a:tailEnd/>
          </a:ln>
          <a:effectLst/>
        </p:spPr>
        <p:txBody>
          <a:bodyPr>
            <a:spAutoFit/>
          </a:bodyPr>
          <a:lstStyle/>
          <a:p>
            <a:pPr eaLnBrk="0" hangingPunct="0">
              <a:spcBef>
                <a:spcPct val="50000"/>
              </a:spcBef>
              <a:defRPr/>
            </a:pPr>
            <a:r>
              <a:rPr lang="en-GB">
                <a:solidFill>
                  <a:srgbClr val="000000"/>
                </a:solidFill>
                <a:latin typeface="Times New Roman" pitchFamily="18" charset="0"/>
                <a:ea typeface="+mn-ea"/>
              </a:rPr>
              <a:t>+  +   depleted      - - </a:t>
            </a:r>
          </a:p>
          <a:p>
            <a:pPr eaLnBrk="0" hangingPunct="0">
              <a:spcBef>
                <a:spcPct val="50000"/>
              </a:spcBef>
              <a:defRPr/>
            </a:pPr>
            <a:r>
              <a:rPr lang="en-GB">
                <a:solidFill>
                  <a:srgbClr val="000000"/>
                </a:solidFill>
                <a:latin typeface="Times New Roman" pitchFamily="18" charset="0"/>
                <a:ea typeface="+mn-ea"/>
              </a:rPr>
              <a:t>P  + 		     - N</a:t>
            </a:r>
          </a:p>
          <a:p>
            <a:pPr eaLnBrk="0" hangingPunct="0">
              <a:spcBef>
                <a:spcPct val="50000"/>
              </a:spcBef>
              <a:defRPr/>
            </a:pPr>
            <a:r>
              <a:rPr lang="en-GB">
                <a:solidFill>
                  <a:srgbClr val="000000"/>
                </a:solidFill>
                <a:latin typeface="Times New Roman" pitchFamily="18" charset="0"/>
                <a:ea typeface="+mn-ea"/>
              </a:rPr>
              <a:t> +  + 	zone 	     - -</a:t>
            </a:r>
          </a:p>
        </p:txBody>
      </p:sp>
      <p:sp>
        <p:nvSpPr>
          <p:cNvPr id="24580" name="Text Box 4"/>
          <p:cNvSpPr txBox="1">
            <a:spLocks noChangeArrowheads="1"/>
          </p:cNvSpPr>
          <p:nvPr/>
        </p:nvSpPr>
        <p:spPr bwMode="auto">
          <a:xfrm>
            <a:off x="152400" y="1295400"/>
            <a:ext cx="8763000" cy="1552575"/>
          </a:xfrm>
          <a:prstGeom prst="rect">
            <a:avLst/>
          </a:prstGeom>
          <a:solidFill>
            <a:srgbClr val="FFFF00"/>
          </a:solidFill>
          <a:ln w="9525">
            <a:noFill/>
            <a:miter lim="800000"/>
            <a:headEnd/>
            <a:tailEnd/>
          </a:ln>
          <a:effectLst/>
        </p:spPr>
        <p:txBody>
          <a:bodyPr>
            <a:spAutoFit/>
          </a:bodyPr>
          <a:lstStyle/>
          <a:p>
            <a:pPr eaLnBrk="0" hangingPunct="0">
              <a:spcBef>
                <a:spcPct val="50000"/>
              </a:spcBef>
              <a:defRPr/>
            </a:pPr>
            <a:r>
              <a:rPr lang="en-GB">
                <a:solidFill>
                  <a:srgbClr val="000000"/>
                </a:solidFill>
                <a:latin typeface="Arial Narrow" pitchFamily="34" charset="0"/>
                <a:ea typeface="+mn-ea"/>
              </a:rPr>
              <a:t>A </a:t>
            </a:r>
            <a:r>
              <a:rPr lang="en-GB">
                <a:solidFill>
                  <a:srgbClr val="000000"/>
                </a:solidFill>
                <a:latin typeface="Times New Roman" pitchFamily="18" charset="0"/>
                <a:ea typeface="+mn-ea"/>
              </a:rPr>
              <a:t>P-N</a:t>
            </a:r>
            <a:r>
              <a:rPr lang="en-GB">
                <a:solidFill>
                  <a:srgbClr val="000000"/>
                </a:solidFill>
                <a:latin typeface="Arial Narrow" pitchFamily="34" charset="0"/>
                <a:ea typeface="+mn-ea"/>
              </a:rPr>
              <a:t> junction of semiconductors placed under reverse bias has no current flows. Ionizing radiation enters the </a:t>
            </a:r>
            <a:r>
              <a:rPr lang="en-GB">
                <a:solidFill>
                  <a:srgbClr val="000000"/>
                </a:solidFill>
                <a:latin typeface="Times New Roman" pitchFamily="18" charset="0"/>
                <a:ea typeface="+mn-ea"/>
              </a:rPr>
              <a:t>depleted zone</a:t>
            </a:r>
            <a:r>
              <a:rPr lang="en-GB">
                <a:solidFill>
                  <a:srgbClr val="000000"/>
                </a:solidFill>
                <a:latin typeface="Arial Narrow" pitchFamily="34" charset="0"/>
                <a:ea typeface="+mn-ea"/>
              </a:rPr>
              <a:t> excites electrons causing a temporary conduction. The </a:t>
            </a:r>
            <a:r>
              <a:rPr lang="en-GB">
                <a:solidFill>
                  <a:srgbClr val="000000"/>
                </a:solidFill>
                <a:latin typeface="Times New Roman" pitchFamily="18" charset="0"/>
                <a:ea typeface="+mn-ea"/>
              </a:rPr>
              <a:t>electronic counter</a:t>
            </a:r>
            <a:r>
              <a:rPr lang="en-GB">
                <a:solidFill>
                  <a:srgbClr val="000000"/>
                </a:solidFill>
                <a:latin typeface="Arial Narrow" pitchFamily="34" charset="0"/>
                <a:ea typeface="+mn-ea"/>
              </a:rPr>
              <a:t> register a pulse corresponding to the energy entering the solid-state detector.</a:t>
            </a:r>
            <a:endParaRPr lang="en-GB">
              <a:solidFill>
                <a:srgbClr val="000000"/>
              </a:solidFill>
              <a:latin typeface="Garamond" pitchFamily="18" charset="0"/>
              <a:ea typeface="+mn-ea"/>
            </a:endParaRPr>
          </a:p>
        </p:txBody>
      </p:sp>
      <p:sp>
        <p:nvSpPr>
          <p:cNvPr id="24581" name="Text Box 5"/>
          <p:cNvSpPr txBox="1">
            <a:spLocks noChangeArrowheads="1"/>
          </p:cNvSpPr>
          <p:nvPr/>
        </p:nvSpPr>
        <p:spPr bwMode="auto">
          <a:xfrm>
            <a:off x="5486400" y="3886200"/>
            <a:ext cx="1371600" cy="466725"/>
          </a:xfrm>
          <a:prstGeom prst="rect">
            <a:avLst/>
          </a:prstGeom>
          <a:noFill/>
          <a:ln w="9525">
            <a:solidFill>
              <a:srgbClr val="FF3300"/>
            </a:solidFill>
            <a:miter lim="800000"/>
            <a:headEnd/>
            <a:tailEnd/>
          </a:ln>
          <a:effectLst/>
        </p:spPr>
        <p:txBody>
          <a:bodyPr>
            <a:spAutoFit/>
          </a:bodyPr>
          <a:lstStyle/>
          <a:p>
            <a:pPr eaLnBrk="0" hangingPunct="0">
              <a:spcBef>
                <a:spcPct val="50000"/>
              </a:spcBef>
              <a:defRPr/>
            </a:pPr>
            <a:r>
              <a:rPr lang="en-GB">
                <a:solidFill>
                  <a:srgbClr val="000000"/>
                </a:solidFill>
                <a:latin typeface="Times New Roman" pitchFamily="18" charset="0"/>
                <a:ea typeface="+mn-ea"/>
              </a:rPr>
              <a:t>Positive</a:t>
            </a:r>
          </a:p>
        </p:txBody>
      </p:sp>
      <p:sp>
        <p:nvSpPr>
          <p:cNvPr id="24582" name="Text Box 6"/>
          <p:cNvSpPr txBox="1">
            <a:spLocks noChangeArrowheads="1"/>
          </p:cNvSpPr>
          <p:nvPr/>
        </p:nvSpPr>
        <p:spPr bwMode="auto">
          <a:xfrm>
            <a:off x="1295400" y="3810000"/>
            <a:ext cx="1371600" cy="466725"/>
          </a:xfrm>
          <a:prstGeom prst="rect">
            <a:avLst/>
          </a:prstGeom>
          <a:noFill/>
          <a:ln w="9525">
            <a:solidFill>
              <a:schemeClr val="accent2"/>
            </a:solidFill>
            <a:miter lim="800000"/>
            <a:headEnd/>
            <a:tailEnd/>
          </a:ln>
          <a:effectLst/>
        </p:spPr>
        <p:txBody>
          <a:bodyPr>
            <a:spAutoFit/>
          </a:bodyPr>
          <a:lstStyle/>
          <a:p>
            <a:pPr eaLnBrk="0" hangingPunct="0">
              <a:spcBef>
                <a:spcPct val="50000"/>
              </a:spcBef>
              <a:defRPr/>
            </a:pPr>
            <a:r>
              <a:rPr lang="en-GB">
                <a:solidFill>
                  <a:srgbClr val="000000"/>
                </a:solidFill>
                <a:latin typeface="Times New Roman" pitchFamily="18" charset="0"/>
                <a:ea typeface="+mn-ea"/>
              </a:rPr>
              <a:t>Negative</a:t>
            </a:r>
          </a:p>
        </p:txBody>
      </p:sp>
      <p:sp>
        <p:nvSpPr>
          <p:cNvPr id="24583" name="Rectangle 7"/>
          <p:cNvSpPr>
            <a:spLocks noChangeArrowheads="1"/>
          </p:cNvSpPr>
          <p:nvPr/>
        </p:nvSpPr>
        <p:spPr bwMode="auto">
          <a:xfrm>
            <a:off x="3505200" y="3429000"/>
            <a:ext cx="1143000" cy="1447800"/>
          </a:xfrm>
          <a:prstGeom prst="rect">
            <a:avLst/>
          </a:prstGeom>
          <a:noFill/>
          <a:ln w="76200">
            <a:solidFill>
              <a:srgbClr val="66CCFF"/>
            </a:solidFill>
            <a:miter lim="800000"/>
            <a:headEnd/>
            <a:tailEnd/>
          </a:ln>
          <a:effectLst/>
        </p:spPr>
        <p:txBody>
          <a:bodyPr wrap="none" anchor="ctr"/>
          <a:lstStyle/>
          <a:p>
            <a:pPr eaLnBrk="0" hangingPunct="0">
              <a:defRPr/>
            </a:pPr>
            <a:endParaRPr lang="zh-CN" altLang="en-US">
              <a:solidFill>
                <a:srgbClr val="000000"/>
              </a:solidFill>
              <a:latin typeface="Arial Narrow" pitchFamily="34" charset="0"/>
              <a:ea typeface="+mn-ea"/>
            </a:endParaRPr>
          </a:p>
        </p:txBody>
      </p:sp>
      <p:sp>
        <p:nvSpPr>
          <p:cNvPr id="24584" name="Freeform 8"/>
          <p:cNvSpPr>
            <a:spLocks/>
          </p:cNvSpPr>
          <p:nvPr/>
        </p:nvSpPr>
        <p:spPr bwMode="auto">
          <a:xfrm>
            <a:off x="1295400" y="4267200"/>
            <a:ext cx="1981200" cy="1219200"/>
          </a:xfrm>
          <a:custGeom>
            <a:avLst/>
            <a:gdLst/>
            <a:ahLst/>
            <a:cxnLst>
              <a:cxn ang="0">
                <a:pos x="0" y="0"/>
              </a:cxn>
              <a:cxn ang="0">
                <a:pos x="0" y="768"/>
              </a:cxn>
              <a:cxn ang="0">
                <a:pos x="1392" y="768"/>
              </a:cxn>
            </a:cxnLst>
            <a:rect l="0" t="0" r="r" b="b"/>
            <a:pathLst>
              <a:path w="1392" h="768">
                <a:moveTo>
                  <a:pt x="0" y="0"/>
                </a:moveTo>
                <a:lnTo>
                  <a:pt x="0" y="768"/>
                </a:lnTo>
                <a:lnTo>
                  <a:pt x="1392" y="768"/>
                </a:lnTo>
              </a:path>
            </a:pathLst>
          </a:custGeom>
          <a:noFill/>
          <a:ln w="9525">
            <a:solidFill>
              <a:schemeClr val="tx1"/>
            </a:solidFill>
            <a:round/>
            <a:headEnd/>
            <a:tailEnd/>
          </a:ln>
          <a:effectLst/>
        </p:spPr>
        <p:txBody>
          <a:bodyPr wrap="none" anchor="ctr"/>
          <a:lstStyle/>
          <a:p>
            <a:pPr eaLnBrk="0" hangingPunct="0">
              <a:defRPr/>
            </a:pPr>
            <a:endParaRPr lang="zh-CN" altLang="en-US">
              <a:solidFill>
                <a:srgbClr val="000000"/>
              </a:solidFill>
              <a:latin typeface="Arial Narrow" pitchFamily="34" charset="0"/>
              <a:ea typeface="+mn-ea"/>
            </a:endParaRPr>
          </a:p>
        </p:txBody>
      </p:sp>
      <p:sp>
        <p:nvSpPr>
          <p:cNvPr id="24585" name="Freeform 9"/>
          <p:cNvSpPr>
            <a:spLocks/>
          </p:cNvSpPr>
          <p:nvPr/>
        </p:nvSpPr>
        <p:spPr bwMode="auto">
          <a:xfrm>
            <a:off x="4724400" y="4343400"/>
            <a:ext cx="2133600" cy="1219200"/>
          </a:xfrm>
          <a:custGeom>
            <a:avLst/>
            <a:gdLst/>
            <a:ahLst/>
            <a:cxnLst>
              <a:cxn ang="0">
                <a:pos x="1440" y="0"/>
              </a:cxn>
              <a:cxn ang="0">
                <a:pos x="1440" y="720"/>
              </a:cxn>
              <a:cxn ang="0">
                <a:pos x="0" y="720"/>
              </a:cxn>
            </a:cxnLst>
            <a:rect l="0" t="0" r="r" b="b"/>
            <a:pathLst>
              <a:path w="1440" h="720">
                <a:moveTo>
                  <a:pt x="1440" y="0"/>
                </a:moveTo>
                <a:lnTo>
                  <a:pt x="1440" y="720"/>
                </a:lnTo>
                <a:lnTo>
                  <a:pt x="0" y="720"/>
                </a:lnTo>
              </a:path>
            </a:pathLst>
          </a:custGeom>
          <a:noFill/>
          <a:ln w="9525">
            <a:solidFill>
              <a:schemeClr val="tx1"/>
            </a:solidFill>
            <a:round/>
            <a:headEnd/>
            <a:tailEnd/>
          </a:ln>
          <a:effectLst/>
        </p:spPr>
        <p:txBody>
          <a:bodyPr wrap="none" anchor="ctr"/>
          <a:lstStyle/>
          <a:p>
            <a:pPr eaLnBrk="0" hangingPunct="0">
              <a:defRPr/>
            </a:pPr>
            <a:endParaRPr lang="zh-CN" altLang="en-US">
              <a:solidFill>
                <a:srgbClr val="000000"/>
              </a:solidFill>
              <a:latin typeface="Arial Narrow" pitchFamily="34" charset="0"/>
              <a:ea typeface="+mn-ea"/>
            </a:endParaRPr>
          </a:p>
        </p:txBody>
      </p:sp>
      <p:sp>
        <p:nvSpPr>
          <p:cNvPr id="24586" name="Text Box 10"/>
          <p:cNvSpPr txBox="1">
            <a:spLocks noChangeArrowheads="1"/>
          </p:cNvSpPr>
          <p:nvPr/>
        </p:nvSpPr>
        <p:spPr bwMode="auto">
          <a:xfrm>
            <a:off x="3276600" y="5111750"/>
            <a:ext cx="1447800" cy="831850"/>
          </a:xfrm>
          <a:prstGeom prst="rect">
            <a:avLst/>
          </a:prstGeom>
          <a:noFill/>
          <a:ln w="9525">
            <a:solidFill>
              <a:schemeClr val="tx1"/>
            </a:solidFill>
            <a:miter lim="800000"/>
            <a:headEnd/>
            <a:tailEnd/>
          </a:ln>
          <a:effectLst/>
        </p:spPr>
        <p:txBody>
          <a:bodyPr>
            <a:spAutoFit/>
          </a:bodyPr>
          <a:lstStyle/>
          <a:p>
            <a:pPr eaLnBrk="0" hangingPunct="0">
              <a:spcBef>
                <a:spcPct val="50000"/>
              </a:spcBef>
              <a:defRPr/>
            </a:pPr>
            <a:r>
              <a:rPr lang="en-GB">
                <a:solidFill>
                  <a:srgbClr val="000000"/>
                </a:solidFill>
                <a:latin typeface="Times New Roman" pitchFamily="18" charset="0"/>
                <a:ea typeface="+mn-ea"/>
              </a:rPr>
              <a:t>electronic counter</a:t>
            </a:r>
          </a:p>
        </p:txBody>
      </p:sp>
      <p:sp>
        <p:nvSpPr>
          <p:cNvPr id="24588" name="Freeform 12"/>
          <p:cNvSpPr>
            <a:spLocks/>
          </p:cNvSpPr>
          <p:nvPr/>
        </p:nvSpPr>
        <p:spPr bwMode="auto">
          <a:xfrm>
            <a:off x="3276600" y="5486400"/>
            <a:ext cx="1447800" cy="152400"/>
          </a:xfrm>
          <a:custGeom>
            <a:avLst/>
            <a:gdLst/>
            <a:ahLst/>
            <a:cxnLst>
              <a:cxn ang="0">
                <a:pos x="0" y="0"/>
              </a:cxn>
              <a:cxn ang="0">
                <a:pos x="96" y="48"/>
              </a:cxn>
              <a:cxn ang="0">
                <a:pos x="144" y="0"/>
              </a:cxn>
              <a:cxn ang="0">
                <a:pos x="192" y="48"/>
              </a:cxn>
              <a:cxn ang="0">
                <a:pos x="240" y="0"/>
              </a:cxn>
              <a:cxn ang="0">
                <a:pos x="288" y="48"/>
              </a:cxn>
              <a:cxn ang="0">
                <a:pos x="336" y="0"/>
              </a:cxn>
              <a:cxn ang="0">
                <a:pos x="384" y="48"/>
              </a:cxn>
              <a:cxn ang="0">
                <a:pos x="432" y="0"/>
              </a:cxn>
              <a:cxn ang="0">
                <a:pos x="480" y="48"/>
              </a:cxn>
              <a:cxn ang="0">
                <a:pos x="528" y="0"/>
              </a:cxn>
              <a:cxn ang="0">
                <a:pos x="576" y="48"/>
              </a:cxn>
              <a:cxn ang="0">
                <a:pos x="624" y="0"/>
              </a:cxn>
              <a:cxn ang="0">
                <a:pos x="672" y="48"/>
              </a:cxn>
              <a:cxn ang="0">
                <a:pos x="720" y="0"/>
              </a:cxn>
              <a:cxn ang="0">
                <a:pos x="768" y="96"/>
              </a:cxn>
              <a:cxn ang="0">
                <a:pos x="816" y="0"/>
              </a:cxn>
              <a:cxn ang="0">
                <a:pos x="864" y="96"/>
              </a:cxn>
              <a:cxn ang="0">
                <a:pos x="912" y="48"/>
              </a:cxn>
            </a:cxnLst>
            <a:rect l="0" t="0" r="r" b="b"/>
            <a:pathLst>
              <a:path w="912" h="96">
                <a:moveTo>
                  <a:pt x="0" y="0"/>
                </a:moveTo>
                <a:lnTo>
                  <a:pt x="96" y="48"/>
                </a:lnTo>
                <a:lnTo>
                  <a:pt x="144" y="0"/>
                </a:lnTo>
                <a:lnTo>
                  <a:pt x="192" y="48"/>
                </a:lnTo>
                <a:lnTo>
                  <a:pt x="240" y="0"/>
                </a:lnTo>
                <a:lnTo>
                  <a:pt x="288" y="48"/>
                </a:lnTo>
                <a:lnTo>
                  <a:pt x="336" y="0"/>
                </a:lnTo>
                <a:lnTo>
                  <a:pt x="384" y="48"/>
                </a:lnTo>
                <a:lnTo>
                  <a:pt x="432" y="0"/>
                </a:lnTo>
                <a:lnTo>
                  <a:pt x="480" y="48"/>
                </a:lnTo>
                <a:lnTo>
                  <a:pt x="528" y="0"/>
                </a:lnTo>
                <a:lnTo>
                  <a:pt x="576" y="48"/>
                </a:lnTo>
                <a:lnTo>
                  <a:pt x="624" y="0"/>
                </a:lnTo>
                <a:lnTo>
                  <a:pt x="672" y="48"/>
                </a:lnTo>
                <a:lnTo>
                  <a:pt x="720" y="0"/>
                </a:lnTo>
                <a:lnTo>
                  <a:pt x="768" y="96"/>
                </a:lnTo>
                <a:lnTo>
                  <a:pt x="816" y="0"/>
                </a:lnTo>
                <a:lnTo>
                  <a:pt x="864" y="96"/>
                </a:lnTo>
                <a:lnTo>
                  <a:pt x="912" y="48"/>
                </a:lnTo>
              </a:path>
            </a:pathLst>
          </a:custGeom>
          <a:noFill/>
          <a:ln w="28575" cmpd="sng">
            <a:solidFill>
              <a:schemeClr val="accent2"/>
            </a:solidFill>
            <a:round/>
            <a:headEnd/>
            <a:tailEnd/>
          </a:ln>
          <a:effectLst/>
        </p:spPr>
        <p:txBody>
          <a:bodyPr wrap="none" anchor="ctr"/>
          <a:lstStyle/>
          <a:p>
            <a:pPr eaLnBrk="0" hangingPunct="0">
              <a:defRPr/>
            </a:pPr>
            <a:endParaRPr lang="zh-CN" altLang="en-US">
              <a:solidFill>
                <a:srgbClr val="000000"/>
              </a:solidFill>
              <a:latin typeface="Arial Narrow" pitchFamily="34" charset="0"/>
              <a:ea typeface="+mn-ea"/>
            </a:endParaRPr>
          </a:p>
        </p:txBody>
      </p:sp>
      <p:sp>
        <p:nvSpPr>
          <p:cNvPr id="75789" name="Text Box 13"/>
          <p:cNvSpPr txBox="1">
            <a:spLocks noChangeArrowheads="1"/>
          </p:cNvSpPr>
          <p:nvPr/>
        </p:nvSpPr>
        <p:spPr bwMode="auto">
          <a:xfrm>
            <a:off x="152400" y="6232525"/>
            <a:ext cx="6858000" cy="396875"/>
          </a:xfrm>
          <a:prstGeom prst="rect">
            <a:avLst/>
          </a:prstGeom>
          <a:solidFill>
            <a:srgbClr val="66CCFF"/>
          </a:solidFill>
          <a:ln w="9525">
            <a:noFill/>
            <a:miter lim="800000"/>
            <a:headEnd/>
            <a:tailEnd/>
          </a:ln>
        </p:spPr>
        <p:txBody>
          <a:bodyPr>
            <a:spAutoFit/>
          </a:bodyPr>
          <a:lstStyle/>
          <a:p>
            <a:pPr eaLnBrk="0" hangingPunct="0">
              <a:spcBef>
                <a:spcPct val="50000"/>
              </a:spcBef>
            </a:pPr>
            <a:r>
              <a:rPr lang="en-US" altLang="zh-CN" sz="2000">
                <a:solidFill>
                  <a:srgbClr val="000000"/>
                </a:solidFill>
                <a:latin typeface="Arial Narrow" pitchFamily="34" charset="0"/>
              </a:rPr>
              <a:t>See: bo.iasf.cnr.it/ldavinci/programme/Presentazioni/Harrison_cryo.pdf</a:t>
            </a:r>
          </a:p>
        </p:txBody>
      </p:sp>
      <p:sp>
        <p:nvSpPr>
          <p:cNvPr id="75790" name="Rectangle 15"/>
          <p:cNvSpPr>
            <a:spLocks noChangeArrowheads="1"/>
          </p:cNvSpPr>
          <p:nvPr/>
        </p:nvSpPr>
        <p:spPr bwMode="auto">
          <a:xfrm>
            <a:off x="1116013" y="765175"/>
            <a:ext cx="8751887" cy="457200"/>
          </a:xfrm>
          <a:prstGeom prst="rect">
            <a:avLst/>
          </a:prstGeom>
          <a:noFill/>
          <a:ln w="9525">
            <a:noFill/>
            <a:miter lim="800000"/>
            <a:headEnd/>
            <a:tailEnd/>
          </a:ln>
        </p:spPr>
        <p:txBody>
          <a:bodyPr anchor="ctr">
            <a:spAutoFit/>
          </a:bodyPr>
          <a:lstStyle/>
          <a:p>
            <a:r>
              <a:rPr lang="en-GB" altLang="zh-CN"/>
              <a:t>based on ionization, but different from ionization chambers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A847B943-3E04-491E-8D68-DAD39001CC79}" type="slidenum">
              <a:rPr lang="en-US" altLang="zh-CN"/>
              <a:pPr>
                <a:defRPr/>
              </a:pPr>
              <a:t>19</a:t>
            </a:fld>
            <a:endParaRPr lang="en-US" altLang="zh-CN"/>
          </a:p>
        </p:txBody>
      </p:sp>
      <p:sp>
        <p:nvSpPr>
          <p:cNvPr id="76803" name="Rectangle 2"/>
          <p:cNvSpPr>
            <a:spLocks noGrp="1" noChangeArrowheads="1"/>
          </p:cNvSpPr>
          <p:nvPr>
            <p:ph type="title"/>
          </p:nvPr>
        </p:nvSpPr>
        <p:spPr/>
        <p:txBody>
          <a:bodyPr/>
          <a:lstStyle/>
          <a:p>
            <a:r>
              <a:rPr lang="en-US" altLang="zh-CN" sz="3600" smtClean="0">
                <a:ea typeface="宋体" charset="-122"/>
              </a:rPr>
              <a:t>A simple view of solid-state detectors</a:t>
            </a:r>
          </a:p>
        </p:txBody>
      </p:sp>
      <p:sp>
        <p:nvSpPr>
          <p:cNvPr id="76804" name="Text Box 3"/>
          <p:cNvSpPr txBox="1">
            <a:spLocks noChangeArrowheads="1"/>
          </p:cNvSpPr>
          <p:nvPr/>
        </p:nvSpPr>
        <p:spPr bwMode="auto">
          <a:xfrm>
            <a:off x="395288" y="1196975"/>
            <a:ext cx="8001000" cy="4656138"/>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000000"/>
                </a:solidFill>
                <a:latin typeface="Arial Narrow" pitchFamily="34" charset="0"/>
              </a:rPr>
              <a:t>Energy required to free an electron from the valance band into the conduction band is called the </a:t>
            </a:r>
            <a:r>
              <a:rPr lang="en-US" altLang="zh-CN">
                <a:solidFill>
                  <a:schemeClr val="accent2"/>
                </a:solidFill>
                <a:latin typeface="Arial Narrow" pitchFamily="34" charset="0"/>
              </a:rPr>
              <a:t>band gap</a:t>
            </a:r>
            <a:r>
              <a:rPr lang="en-US" altLang="zh-CN">
                <a:solidFill>
                  <a:srgbClr val="000000"/>
                </a:solidFill>
                <a:latin typeface="Arial Narrow" pitchFamily="34" charset="0"/>
              </a:rPr>
              <a:t>, which depends on the material: diamond, 5 eV; silicon, 1.1 eV; germanium, 0.72 eV.  At room temperature, the thermal energy gives rise to 1010 carriers per cc. At liquid nitrogen temperature, the number of carriers is dramatically reduced to almost zero. At low temperature, it is easier to distinguish signals due to electrons freed by radiation from those due to thermal carriers.</a:t>
            </a:r>
          </a:p>
          <a:p>
            <a:pPr eaLnBrk="0" hangingPunct="0">
              <a:spcBef>
                <a:spcPct val="50000"/>
              </a:spcBef>
            </a:pPr>
            <a:r>
              <a:rPr lang="en-US" altLang="zh-CN">
                <a:solidFill>
                  <a:srgbClr val="000000"/>
                </a:solidFill>
                <a:latin typeface="Arial Narrow" pitchFamily="34" charset="0"/>
              </a:rPr>
              <a:t>Solid-state detectors are usually made from germanium or cadmium-zinc-telluride (CdZnTe, or CZT) semiconducting material. An incoming gamma ray causes photoelectric ionization of the material, so an electric current will be formed if a voltage is applied to the material.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p:cNvSpPr>
          <p:nvPr>
            <p:ph type="body" idx="1"/>
          </p:nvPr>
        </p:nvSpPr>
        <p:spPr/>
        <p:txBody>
          <a:bodyPr/>
          <a:lstStyle/>
          <a:p>
            <a:r>
              <a:rPr lang="en-US" altLang="zh-CN" smtClean="0"/>
              <a:t>History-Why</a:t>
            </a:r>
          </a:p>
          <a:p>
            <a:r>
              <a:rPr lang="en-US" altLang="zh-CN" smtClean="0"/>
              <a:t>Particle Sources</a:t>
            </a:r>
          </a:p>
          <a:p>
            <a:r>
              <a:rPr lang="en-US" altLang="zh-CN" smtClean="0"/>
              <a:t>Acceleration stage</a:t>
            </a:r>
          </a:p>
          <a:p>
            <a:r>
              <a:rPr lang="en-US" altLang="zh-CN" smtClean="0"/>
              <a:t>Space charge</a:t>
            </a:r>
          </a:p>
          <a:p>
            <a:r>
              <a:rPr lang="en-GB" altLang="zh-CN" smtClean="0"/>
              <a:t>Diagnostics</a:t>
            </a:r>
            <a:endParaRPr lang="en-US" altLang="zh-CN" smtClean="0"/>
          </a:p>
          <a:p>
            <a:r>
              <a:rPr lang="en-US" altLang="zh-CN" smtClean="0"/>
              <a:t>Application</a:t>
            </a:r>
          </a:p>
        </p:txBody>
      </p:sp>
      <p:sp>
        <p:nvSpPr>
          <p:cNvPr id="40962" name="Rectangle 4"/>
          <p:cNvSpPr>
            <a:spLocks noChangeArrowheads="1"/>
          </p:cNvSpPr>
          <p:nvPr/>
        </p:nvSpPr>
        <p:spPr bwMode="auto">
          <a:xfrm>
            <a:off x="323850" y="549275"/>
            <a:ext cx="3671888" cy="579438"/>
          </a:xfrm>
          <a:prstGeom prst="rect">
            <a:avLst/>
          </a:prstGeom>
          <a:noFill/>
          <a:ln w="9525">
            <a:noFill/>
            <a:miter lim="800000"/>
            <a:headEnd/>
            <a:tailEnd/>
          </a:ln>
        </p:spPr>
        <p:txBody>
          <a:bodyPr>
            <a:spAutoFit/>
          </a:bodyPr>
          <a:lstStyle/>
          <a:p>
            <a:pPr marL="800100" lvl="1" indent="-342900">
              <a:spcBef>
                <a:spcPct val="20000"/>
              </a:spcBef>
            </a:pPr>
            <a:r>
              <a:rPr lang="en-US" altLang="zh-CN" sz="3200">
                <a:solidFill>
                  <a:srgbClr val="0070C0"/>
                </a:solidFill>
              </a:rPr>
              <a:t>1.Accelerators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BB4023B-4F8E-4992-9C95-35D14E49B04B}" type="slidenum">
              <a:rPr lang="en-US" altLang="zh-CN" smtClean="0"/>
              <a:pPr>
                <a:defRPr/>
              </a:pPr>
              <a:t>20</a:t>
            </a:fld>
            <a:endParaRPr lang="en-US" altLang="zh-CN"/>
          </a:p>
        </p:txBody>
      </p:sp>
      <p:pic>
        <p:nvPicPr>
          <p:cNvPr id="77826" name="Picture 2"/>
          <p:cNvPicPr>
            <a:picLocks noChangeAspect="1" noChangeArrowheads="1"/>
          </p:cNvPicPr>
          <p:nvPr/>
        </p:nvPicPr>
        <p:blipFill>
          <a:blip r:embed="rId2" cstate="print"/>
          <a:srcRect/>
          <a:stretch>
            <a:fillRect/>
          </a:stretch>
        </p:blipFill>
        <p:spPr bwMode="auto">
          <a:xfrm>
            <a:off x="0" y="1341438"/>
            <a:ext cx="8916988" cy="5229225"/>
          </a:xfrm>
          <a:prstGeom prst="rect">
            <a:avLst/>
          </a:prstGeom>
          <a:noFill/>
          <a:ln w="9525">
            <a:noFill/>
            <a:miter lim="800000"/>
            <a:headEnd/>
            <a:tailEnd/>
          </a:ln>
        </p:spPr>
      </p:pic>
      <p:sp>
        <p:nvSpPr>
          <p:cNvPr id="77827" name="矩形 5"/>
          <p:cNvSpPr>
            <a:spLocks noChangeArrowheads="1"/>
          </p:cNvSpPr>
          <p:nvPr/>
        </p:nvSpPr>
        <p:spPr bwMode="auto">
          <a:xfrm>
            <a:off x="1547813" y="476250"/>
            <a:ext cx="4572000" cy="831850"/>
          </a:xfrm>
          <a:prstGeom prst="rect">
            <a:avLst/>
          </a:prstGeom>
          <a:noFill/>
          <a:ln w="9525">
            <a:noFill/>
            <a:miter lim="800000"/>
            <a:headEnd/>
            <a:tailEnd/>
          </a:ln>
        </p:spPr>
        <p:txBody>
          <a:bodyPr>
            <a:spAutoFit/>
          </a:bodyPr>
          <a:lstStyle/>
          <a:p>
            <a:r>
              <a:rPr lang="en-US" altLang="zh-CN"/>
              <a:t>Common semiconductor ionizing-radiation detectors.</a:t>
            </a:r>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1AF92314-63F7-4080-B860-3D3BA5818B4D}" type="slidenum">
              <a:rPr lang="en-US" altLang="zh-CN" smtClean="0"/>
              <a:pPr>
                <a:defRPr/>
              </a:pPr>
              <a:t>21</a:t>
            </a:fld>
            <a:endParaRPr lang="en-US" altLang="zh-CN"/>
          </a:p>
        </p:txBody>
      </p:sp>
      <p:pic>
        <p:nvPicPr>
          <p:cNvPr id="78850" name="Picture 2"/>
          <p:cNvPicPr>
            <a:picLocks noChangeAspect="1" noChangeArrowheads="1"/>
          </p:cNvPicPr>
          <p:nvPr/>
        </p:nvPicPr>
        <p:blipFill>
          <a:blip r:embed="rId2" cstate="print"/>
          <a:srcRect/>
          <a:stretch>
            <a:fillRect/>
          </a:stretch>
        </p:blipFill>
        <p:spPr bwMode="auto">
          <a:xfrm>
            <a:off x="1763713" y="333375"/>
            <a:ext cx="5648325" cy="4591050"/>
          </a:xfrm>
          <a:prstGeom prst="rect">
            <a:avLst/>
          </a:prstGeom>
          <a:noFill/>
          <a:ln w="9525">
            <a:noFill/>
            <a:miter lim="800000"/>
            <a:headEnd/>
            <a:tailEnd/>
          </a:ln>
        </p:spPr>
      </p:pic>
      <p:sp>
        <p:nvSpPr>
          <p:cNvPr id="78851" name="矩形 5"/>
          <p:cNvSpPr>
            <a:spLocks noChangeArrowheads="1"/>
          </p:cNvSpPr>
          <p:nvPr/>
        </p:nvSpPr>
        <p:spPr bwMode="auto">
          <a:xfrm>
            <a:off x="2124075" y="5373688"/>
            <a:ext cx="5327650" cy="830262"/>
          </a:xfrm>
          <a:prstGeom prst="rect">
            <a:avLst/>
          </a:prstGeom>
          <a:noFill/>
          <a:ln w="9525">
            <a:noFill/>
            <a:miter lim="800000"/>
            <a:headEnd/>
            <a:tailEnd/>
          </a:ln>
        </p:spPr>
        <p:txBody>
          <a:bodyPr>
            <a:spAutoFit/>
          </a:bodyPr>
          <a:lstStyle/>
          <a:p>
            <a:r>
              <a:rPr lang="en-US" altLang="zh-CN"/>
              <a:t>Full energy peak efficiency of Si(Li) detectors.</a:t>
            </a:r>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6299D3C-71CD-4F9E-B3C6-72ABF3E0A7CE}" type="slidenum">
              <a:rPr lang="en-US" altLang="zh-CN" smtClean="0"/>
              <a:pPr>
                <a:defRPr/>
              </a:pPr>
              <a:t>22</a:t>
            </a:fld>
            <a:endParaRPr lang="en-US" altLang="zh-CN"/>
          </a:p>
        </p:txBody>
      </p:sp>
      <p:pic>
        <p:nvPicPr>
          <p:cNvPr id="79874" name="Picture 2"/>
          <p:cNvPicPr>
            <a:picLocks noChangeAspect="1" noChangeArrowheads="1"/>
          </p:cNvPicPr>
          <p:nvPr/>
        </p:nvPicPr>
        <p:blipFill>
          <a:blip r:embed="rId2" cstate="print"/>
          <a:srcRect/>
          <a:stretch>
            <a:fillRect/>
          </a:stretch>
        </p:blipFill>
        <p:spPr bwMode="auto">
          <a:xfrm>
            <a:off x="1547813" y="476250"/>
            <a:ext cx="5705475" cy="4210050"/>
          </a:xfrm>
          <a:prstGeom prst="rect">
            <a:avLst/>
          </a:prstGeom>
          <a:noFill/>
          <a:ln w="9525">
            <a:noFill/>
            <a:miter lim="800000"/>
            <a:headEnd/>
            <a:tailEnd/>
          </a:ln>
        </p:spPr>
      </p:pic>
      <p:sp>
        <p:nvSpPr>
          <p:cNvPr id="79875" name="矩形 5"/>
          <p:cNvSpPr>
            <a:spLocks noChangeArrowheads="1"/>
          </p:cNvSpPr>
          <p:nvPr/>
        </p:nvSpPr>
        <p:spPr bwMode="auto">
          <a:xfrm>
            <a:off x="900113" y="5157788"/>
            <a:ext cx="7559675" cy="460375"/>
          </a:xfrm>
          <a:prstGeom prst="rect">
            <a:avLst/>
          </a:prstGeom>
          <a:noFill/>
          <a:ln w="9525">
            <a:noFill/>
            <a:miter lim="800000"/>
            <a:headEnd/>
            <a:tailEnd/>
          </a:ln>
        </p:spPr>
        <p:txBody>
          <a:bodyPr>
            <a:spAutoFit/>
          </a:bodyPr>
          <a:lstStyle/>
          <a:p>
            <a:r>
              <a:rPr lang="en-US" altLang="zh-CN"/>
              <a:t>Gamma-ray efficiency for a 2 mm thick CZT  detector.</a:t>
            </a:r>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13FE6454-BBFE-41B8-9F78-8658339994B5}" type="slidenum">
              <a:rPr lang="en-US" altLang="zh-CN" smtClean="0"/>
              <a:pPr>
                <a:defRPr/>
              </a:pPr>
              <a:t>23</a:t>
            </a:fld>
            <a:endParaRPr lang="en-US" altLang="zh-CN"/>
          </a:p>
        </p:txBody>
      </p:sp>
      <p:sp>
        <p:nvSpPr>
          <p:cNvPr id="80898" name="矩形 4"/>
          <p:cNvSpPr>
            <a:spLocks noChangeArrowheads="1"/>
          </p:cNvSpPr>
          <p:nvPr/>
        </p:nvSpPr>
        <p:spPr bwMode="auto">
          <a:xfrm>
            <a:off x="611188" y="188913"/>
            <a:ext cx="7489825" cy="1917700"/>
          </a:xfrm>
          <a:prstGeom prst="rect">
            <a:avLst/>
          </a:prstGeom>
          <a:noFill/>
          <a:ln w="9525">
            <a:noFill/>
            <a:miter lim="800000"/>
            <a:headEnd/>
            <a:tailEnd/>
          </a:ln>
        </p:spPr>
        <p:txBody>
          <a:bodyPr>
            <a:spAutoFit/>
          </a:bodyPr>
          <a:lstStyle/>
          <a:p>
            <a:r>
              <a:rPr lang="en-US" altLang="zh-CN"/>
              <a:t> a CZT detector, an average of one electron/hole pair is produced for every 5 eV of energy lost by the photoelectron or Compton electron. This is greater than in Ge or Si, so the resolution of these</a:t>
            </a:r>
          </a:p>
          <a:p>
            <a:r>
              <a:rPr lang="en-US" altLang="zh-CN"/>
              <a:t>detectors is not as good as HPGe or Si(Li) detectors. </a:t>
            </a: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p:txBody>
          <a:bodyPr/>
          <a:lstStyle/>
          <a:p>
            <a:endParaRPr lang="zh-CN" altLang="en-US" smtClean="0"/>
          </a:p>
        </p:txBody>
      </p:sp>
      <p:pic>
        <p:nvPicPr>
          <p:cNvPr id="128004" name="Picture 4"/>
          <p:cNvPicPr>
            <a:picLocks noChangeAspect="1" noChangeArrowheads="1"/>
          </p:cNvPicPr>
          <p:nvPr/>
        </p:nvPicPr>
        <p:blipFill>
          <a:blip r:embed="rId2" cstate="print"/>
          <a:srcRect/>
          <a:stretch>
            <a:fillRect/>
          </a:stretch>
        </p:blipFill>
        <p:spPr bwMode="auto">
          <a:xfrm>
            <a:off x="1349375" y="1049338"/>
            <a:ext cx="6445250" cy="47577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p:txBody>
          <a:bodyPr/>
          <a:lstStyle/>
          <a:p>
            <a:endParaRPr lang="zh-CN" altLang="en-US" smtClean="0"/>
          </a:p>
        </p:txBody>
      </p:sp>
      <p:sp>
        <p:nvSpPr>
          <p:cNvPr id="129030" name="Rectangle 6"/>
          <p:cNvSpPr>
            <a:spLocks noChangeArrowheads="1"/>
          </p:cNvSpPr>
          <p:nvPr/>
        </p:nvSpPr>
        <p:spPr bwMode="auto">
          <a:xfrm>
            <a:off x="1331913" y="2093913"/>
            <a:ext cx="7102475" cy="1917700"/>
          </a:xfrm>
          <a:prstGeom prst="rect">
            <a:avLst/>
          </a:prstGeom>
          <a:noFill/>
          <a:ln w="9525">
            <a:noFill/>
            <a:miter lim="800000"/>
            <a:headEnd/>
            <a:tailEnd/>
          </a:ln>
          <a:effectLst/>
        </p:spPr>
        <p:txBody>
          <a:bodyPr anchor="ctr">
            <a:spAutoFit/>
          </a:bodyPr>
          <a:lstStyle/>
          <a:p>
            <a:pPr>
              <a:tabLst>
                <a:tab pos="457200" algn="l"/>
                <a:tab pos="914400" algn="l"/>
                <a:tab pos="1428750" algn="r"/>
                <a:tab pos="1714500" algn="l"/>
                <a:tab pos="1828800" algn="l"/>
                <a:tab pos="2171700" algn="l"/>
                <a:tab pos="2628900" algn="l"/>
                <a:tab pos="2743200" algn="l"/>
                <a:tab pos="3143250" algn="l"/>
                <a:tab pos="3657600" algn="l"/>
                <a:tab pos="3714750" algn="l"/>
                <a:tab pos="4572000" algn="l"/>
                <a:tab pos="5486400" algn="l"/>
              </a:tabLst>
            </a:pPr>
            <a:r>
              <a:rPr lang="en-US" altLang="zh-CN" b="1"/>
              <a:t>Average Ionization Energy (IE eV) per Pair of Some Common Substances</a:t>
            </a:r>
          </a:p>
          <a:p>
            <a:pPr>
              <a:tabLst>
                <a:tab pos="457200" algn="l"/>
                <a:tab pos="914400" algn="l"/>
                <a:tab pos="1428750" algn="r"/>
                <a:tab pos="1714500" algn="l"/>
                <a:tab pos="1828800" algn="l"/>
                <a:tab pos="2171700" algn="l"/>
                <a:tab pos="2628900" algn="l"/>
                <a:tab pos="2743200" algn="l"/>
                <a:tab pos="3143250" algn="l"/>
                <a:tab pos="3657600" algn="l"/>
                <a:tab pos="3714750" algn="l"/>
                <a:tab pos="4572000" algn="l"/>
                <a:tab pos="5486400" algn="l"/>
              </a:tabLst>
            </a:pPr>
            <a:r>
              <a:rPr lang="en-US" altLang="zh-CN"/>
              <a:t/>
            </a:r>
            <a:br>
              <a:rPr lang="en-US" altLang="zh-CN"/>
            </a:br>
            <a:r>
              <a:rPr lang="en-US" altLang="zh-CN"/>
              <a:t>	</a:t>
            </a:r>
            <a:r>
              <a:rPr lang="en-US" altLang="zh-CN" b="1"/>
              <a:t>Material</a:t>
            </a:r>
            <a:r>
              <a:rPr lang="en-US" altLang="zh-CN"/>
              <a:t>	      Air	Xe	He	NH3	Ge‑crystal</a:t>
            </a:r>
            <a:br>
              <a:rPr lang="en-US" altLang="zh-CN"/>
            </a:br>
            <a:r>
              <a:rPr lang="en-US" altLang="zh-CN"/>
              <a:t>	</a:t>
            </a:r>
            <a:r>
              <a:rPr lang="en-US" altLang="zh-CN" b="1"/>
              <a:t>Average IE</a:t>
            </a:r>
            <a:r>
              <a:rPr lang="en-US" altLang="zh-CN"/>
              <a:t>	35	22	43	39	2.9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4213" y="765175"/>
            <a:ext cx="7772400" cy="609600"/>
          </a:xfrm>
        </p:spPr>
        <p:txBody>
          <a:bodyPr/>
          <a:lstStyle/>
          <a:p>
            <a:r>
              <a:rPr lang="en-GB" altLang="zh-CN" sz="2800" smtClean="0">
                <a:ea typeface="宋体" charset="-122"/>
              </a:rPr>
              <a:t>Photographic Emulsions and Films</a:t>
            </a:r>
          </a:p>
        </p:txBody>
      </p:sp>
      <p:sp>
        <p:nvSpPr>
          <p:cNvPr id="29699" name="Text Box 3"/>
          <p:cNvSpPr txBox="1">
            <a:spLocks noChangeArrowheads="1"/>
          </p:cNvSpPr>
          <p:nvPr/>
        </p:nvSpPr>
        <p:spPr bwMode="auto">
          <a:xfrm>
            <a:off x="685800" y="1524000"/>
            <a:ext cx="7467600" cy="4656138"/>
          </a:xfrm>
          <a:prstGeom prst="rect">
            <a:avLst/>
          </a:prstGeom>
          <a:solidFill>
            <a:srgbClr val="FFFFCC"/>
          </a:solidFill>
          <a:ln w="9525">
            <a:noFill/>
            <a:miter lim="800000"/>
            <a:headEnd/>
            <a:tailEnd/>
          </a:ln>
          <a:effectLst/>
        </p:spPr>
        <p:txBody>
          <a:bodyPr>
            <a:spAutoFit/>
          </a:bodyPr>
          <a:lstStyle/>
          <a:p>
            <a:pPr eaLnBrk="0" hangingPunct="0">
              <a:spcBef>
                <a:spcPct val="50000"/>
              </a:spcBef>
              <a:defRPr/>
            </a:pPr>
            <a:r>
              <a:rPr lang="en-GB">
                <a:solidFill>
                  <a:srgbClr val="000000"/>
                </a:solidFill>
                <a:latin typeface="Arial" pitchFamily="34" charset="0"/>
                <a:ea typeface="+mn-ea"/>
              </a:rPr>
              <a:t>Sensitized silver bromide grains of emulsion develope into blackened grains. Plates and films are 2-D detectors.</a:t>
            </a:r>
          </a:p>
          <a:p>
            <a:pPr eaLnBrk="0" hangingPunct="0">
              <a:spcBef>
                <a:spcPct val="50000"/>
              </a:spcBef>
              <a:defRPr/>
            </a:pPr>
            <a:r>
              <a:rPr lang="en-GB">
                <a:solidFill>
                  <a:srgbClr val="000000"/>
                </a:solidFill>
                <a:latin typeface="Arial Narrow" pitchFamily="34" charset="0"/>
                <a:ea typeface="+mn-ea"/>
              </a:rPr>
              <a:t>Roentegen used photographic plates to record X-ray image.</a:t>
            </a:r>
          </a:p>
          <a:p>
            <a:pPr eaLnBrk="0" hangingPunct="0">
              <a:spcBef>
                <a:spcPct val="50000"/>
              </a:spcBef>
              <a:defRPr/>
            </a:pPr>
            <a:r>
              <a:rPr lang="en-GB">
                <a:solidFill>
                  <a:srgbClr val="000000"/>
                </a:solidFill>
                <a:latin typeface="Arial Narrow" pitchFamily="34" charset="0"/>
                <a:ea typeface="+mn-ea"/>
              </a:rPr>
              <a:t>Photographic plates helped Beckerel to discover radioactivity.</a:t>
            </a:r>
          </a:p>
          <a:p>
            <a:pPr eaLnBrk="0" hangingPunct="0">
              <a:spcBef>
                <a:spcPct val="50000"/>
              </a:spcBef>
              <a:defRPr/>
            </a:pPr>
            <a:r>
              <a:rPr lang="en-GB">
                <a:solidFill>
                  <a:srgbClr val="000000"/>
                </a:solidFill>
                <a:latin typeface="Arial Narrow" pitchFamily="34" charset="0"/>
                <a:ea typeface="+mn-ea"/>
              </a:rPr>
              <a:t>Films are routinely used to record X-ray images in medicine but lately digital images are replacing films.</a:t>
            </a:r>
          </a:p>
          <a:p>
            <a:pPr eaLnBrk="0" hangingPunct="0">
              <a:spcBef>
                <a:spcPct val="50000"/>
              </a:spcBef>
              <a:defRPr/>
            </a:pPr>
            <a:r>
              <a:rPr lang="en-GB">
                <a:solidFill>
                  <a:srgbClr val="000000"/>
                </a:solidFill>
                <a:latin typeface="Arial Narrow" pitchFamily="34" charset="0"/>
                <a:ea typeface="+mn-ea"/>
              </a:rPr>
              <a:t>Stacks of films record 3-dimensional tracks of particles.</a:t>
            </a:r>
          </a:p>
          <a:p>
            <a:pPr eaLnBrk="0" hangingPunct="0">
              <a:spcBef>
                <a:spcPct val="50000"/>
              </a:spcBef>
              <a:defRPr/>
            </a:pPr>
            <a:r>
              <a:rPr lang="en-GB">
                <a:solidFill>
                  <a:srgbClr val="000000"/>
                </a:solidFill>
                <a:latin typeface="Arial Narrow" pitchFamily="34" charset="0"/>
                <a:ea typeface="+mn-ea"/>
              </a:rPr>
              <a:t>Photographic plates and films are routinely used to record images made by electrons.</a:t>
            </a:r>
          </a:p>
        </p:txBody>
      </p:sp>
      <p:sp>
        <p:nvSpPr>
          <p:cNvPr id="81923" name="矩形 5"/>
          <p:cNvSpPr>
            <a:spLocks noChangeArrowheads="1"/>
          </p:cNvSpPr>
          <p:nvPr/>
        </p:nvSpPr>
        <p:spPr bwMode="auto">
          <a:xfrm>
            <a:off x="250825" y="188913"/>
            <a:ext cx="3989388" cy="584200"/>
          </a:xfrm>
          <a:prstGeom prst="rect">
            <a:avLst/>
          </a:prstGeom>
          <a:noFill/>
          <a:ln w="9525">
            <a:noFill/>
            <a:miter lim="800000"/>
            <a:headEnd/>
            <a:tailEnd/>
          </a:ln>
        </p:spPr>
        <p:txBody>
          <a:bodyPr wrap="none">
            <a:spAutoFit/>
          </a:bodyPr>
          <a:lstStyle/>
          <a:p>
            <a:r>
              <a:rPr lang="en-US" altLang="zh-CN" sz="3200">
                <a:solidFill>
                  <a:schemeClr val="accent2"/>
                </a:solidFill>
              </a:rPr>
              <a:t>Personal Dosimeters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1"/>
          </p:nvPr>
        </p:nvSpPr>
        <p:spPr/>
        <p:txBody>
          <a:bodyPr/>
          <a:lstStyle/>
          <a:p>
            <a:pPr>
              <a:defRPr/>
            </a:pPr>
            <a:r>
              <a:rPr lang="en-US" altLang="zh-CN"/>
              <a:t>Ionizing Radiation</a:t>
            </a:r>
            <a:endParaRPr lang="en-US" altLang="zh-CN" sz="1400">
              <a:solidFill>
                <a:srgbClr val="000000"/>
              </a:solidFill>
            </a:endParaRPr>
          </a:p>
        </p:txBody>
      </p:sp>
      <p:sp>
        <p:nvSpPr>
          <p:cNvPr id="6" name="灯片编号占位符 4"/>
          <p:cNvSpPr>
            <a:spLocks noGrp="1"/>
          </p:cNvSpPr>
          <p:nvPr>
            <p:ph type="sldNum" sz="quarter" idx="12"/>
          </p:nvPr>
        </p:nvSpPr>
        <p:spPr/>
        <p:txBody>
          <a:bodyPr/>
          <a:lstStyle/>
          <a:p>
            <a:pPr>
              <a:defRPr/>
            </a:pPr>
            <a:fld id="{51FD84C6-489F-4AC1-998F-AB722F4E9D24}" type="slidenum">
              <a:rPr lang="en-US" altLang="zh-CN"/>
              <a:pPr>
                <a:defRPr/>
              </a:pPr>
              <a:t>27</a:t>
            </a:fld>
            <a:endParaRPr lang="en-US" altLang="zh-CN"/>
          </a:p>
        </p:txBody>
      </p:sp>
      <p:sp>
        <p:nvSpPr>
          <p:cNvPr id="23557" name="Rectangle 2"/>
          <p:cNvSpPr>
            <a:spLocks noGrp="1" noChangeArrowheads="1"/>
          </p:cNvSpPr>
          <p:nvPr>
            <p:ph type="title"/>
          </p:nvPr>
        </p:nvSpPr>
        <p:spPr>
          <a:xfrm>
            <a:off x="685800" y="304800"/>
            <a:ext cx="7772400" cy="762000"/>
          </a:xfrm>
        </p:spPr>
        <p:txBody>
          <a:bodyPr/>
          <a:lstStyle/>
          <a:p>
            <a:r>
              <a:rPr lang="en-GB" altLang="zh-CN" sz="4000" smtClean="0">
                <a:ea typeface="宋体" charset="-122"/>
              </a:rPr>
              <a:t>Cloud and Bubble Chambers</a:t>
            </a:r>
          </a:p>
        </p:txBody>
      </p:sp>
      <p:graphicFrame>
        <p:nvGraphicFramePr>
          <p:cNvPr id="23554" name="Object 2"/>
          <p:cNvGraphicFramePr>
            <a:graphicFrameLocks noChangeAspect="1"/>
          </p:cNvGraphicFramePr>
          <p:nvPr/>
        </p:nvGraphicFramePr>
        <p:xfrm>
          <a:off x="3886200" y="1600200"/>
          <a:ext cx="4805363" cy="4378325"/>
        </p:xfrm>
        <a:graphic>
          <a:graphicData uri="http://schemas.openxmlformats.org/presentationml/2006/ole">
            <p:oleObj spid="_x0000_s23554" name="Document" r:id="rId3" imgW="2448720" imgH="2230920" progId="Word.Document.8">
              <p:embed/>
            </p:oleObj>
          </a:graphicData>
        </a:graphic>
      </p:graphicFrame>
      <p:sp>
        <p:nvSpPr>
          <p:cNvPr id="27652" name="Text Box 4"/>
          <p:cNvSpPr txBox="1">
            <a:spLocks noChangeArrowheads="1"/>
          </p:cNvSpPr>
          <p:nvPr/>
        </p:nvSpPr>
        <p:spPr bwMode="auto">
          <a:xfrm>
            <a:off x="304800" y="1447800"/>
            <a:ext cx="3352800" cy="4656138"/>
          </a:xfrm>
          <a:prstGeom prst="rect">
            <a:avLst/>
          </a:prstGeom>
          <a:solidFill>
            <a:srgbClr val="FFFFCC"/>
          </a:solidFill>
          <a:ln w="28575">
            <a:noFill/>
            <a:miter lim="800000"/>
            <a:headEnd/>
            <a:tailEnd/>
          </a:ln>
          <a:effectLst/>
        </p:spPr>
        <p:txBody>
          <a:bodyPr>
            <a:spAutoFit/>
          </a:bodyPr>
          <a:lstStyle/>
          <a:p>
            <a:pPr eaLnBrk="0" hangingPunct="0">
              <a:spcBef>
                <a:spcPct val="50000"/>
              </a:spcBef>
              <a:defRPr/>
            </a:pPr>
            <a:r>
              <a:rPr lang="en-GB">
                <a:solidFill>
                  <a:srgbClr val="000000"/>
                </a:solidFill>
                <a:latin typeface="Arial Narrow" pitchFamily="34" charset="0"/>
                <a:ea typeface="+mn-ea"/>
              </a:rPr>
              <a:t>The ion pairs on the tracks of ionizing radiation form seeds of gas bubbles and droplets. Formations of droplets and bubbles provide visual appearance of their tracks,</a:t>
            </a:r>
            <a:r>
              <a:rPr lang="en-GB">
                <a:solidFill>
                  <a:srgbClr val="FF3300"/>
                </a:solidFill>
                <a:latin typeface="Arial Narrow" pitchFamily="34" charset="0"/>
                <a:ea typeface="+mn-ea"/>
              </a:rPr>
              <a:t> 3-D detectors</a:t>
            </a:r>
            <a:r>
              <a:rPr lang="en-GB">
                <a:solidFill>
                  <a:srgbClr val="000000"/>
                </a:solidFill>
                <a:latin typeface="Arial Narrow" pitchFamily="34" charset="0"/>
                <a:ea typeface="+mn-ea"/>
              </a:rPr>
              <a:t>.</a:t>
            </a:r>
          </a:p>
          <a:p>
            <a:pPr eaLnBrk="0" hangingPunct="0">
              <a:spcBef>
                <a:spcPct val="50000"/>
              </a:spcBef>
              <a:defRPr/>
            </a:pPr>
            <a:r>
              <a:rPr lang="en-GB">
                <a:solidFill>
                  <a:srgbClr val="000000"/>
                </a:solidFill>
                <a:latin typeface="Arial Narrow" pitchFamily="34" charset="0"/>
                <a:ea typeface="+mn-ea"/>
              </a:rPr>
              <a:t>C.T.R. Wilson shared the Nobel prize with Compton for his perfection of cloud chambers.</a:t>
            </a:r>
            <a:endParaRPr lang="en-GB">
              <a:solidFill>
                <a:srgbClr val="000000"/>
              </a:solidFill>
              <a:latin typeface="Garamond" pitchFamily="18" charset="0"/>
              <a:ea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ChangeArrowheads="1"/>
          </p:cNvSpPr>
          <p:nvPr/>
        </p:nvSpPr>
        <p:spPr bwMode="auto">
          <a:xfrm>
            <a:off x="233363" y="1268413"/>
            <a:ext cx="8910637" cy="2647950"/>
          </a:xfrm>
          <a:prstGeom prst="rect">
            <a:avLst/>
          </a:prstGeom>
          <a:noFill/>
          <a:ln w="9525">
            <a:noFill/>
            <a:miter lim="800000"/>
            <a:headEnd/>
            <a:tailEnd/>
          </a:ln>
          <a:effectLst/>
        </p:spPr>
        <p:txBody>
          <a:bodyPr anchor="ctr">
            <a:spAutoFit/>
          </a:bodyPr>
          <a:lstStyle/>
          <a:p>
            <a:r>
              <a:rPr lang="en-GB" altLang="zh-CN"/>
              <a:t>At age 15, the Scottish physicist C.T.R. Wilson (1869-1959) spent a few weeks in the observatory on the summit of the highest Scottish hill Ben Nevis. He was intrigued by the color of the cloud droplets. He also learned that droplets would form around dust particles. </a:t>
            </a:r>
          </a:p>
          <a:p>
            <a:r>
              <a:rPr lang="en-GB" altLang="zh-CN"/>
              <a:t>Between 1896 and 1912, he found dust-free moist air formed droplets at some over-saturation points - </a:t>
            </a:r>
            <a:r>
              <a:rPr lang="en-GB" altLang="zh-CN">
                <a:solidFill>
                  <a:schemeClr val="accent2"/>
                </a:solidFill>
              </a:rPr>
              <a:t>ions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1"/>
          </p:nvPr>
        </p:nvSpPr>
        <p:spPr/>
        <p:txBody>
          <a:bodyPr/>
          <a:lstStyle/>
          <a:p>
            <a:pPr>
              <a:defRPr/>
            </a:pPr>
            <a:r>
              <a:rPr lang="en-US" altLang="zh-CN"/>
              <a:t>Ionizing Radiation</a:t>
            </a:r>
            <a:endParaRPr lang="en-US" altLang="zh-CN" sz="1400">
              <a:solidFill>
                <a:srgbClr val="000000"/>
              </a:solidFill>
            </a:endParaRPr>
          </a:p>
        </p:txBody>
      </p:sp>
      <p:sp>
        <p:nvSpPr>
          <p:cNvPr id="6" name="灯片编号占位符 4"/>
          <p:cNvSpPr>
            <a:spLocks noGrp="1"/>
          </p:cNvSpPr>
          <p:nvPr>
            <p:ph type="sldNum" sz="quarter" idx="12"/>
          </p:nvPr>
        </p:nvSpPr>
        <p:spPr/>
        <p:txBody>
          <a:bodyPr/>
          <a:lstStyle/>
          <a:p>
            <a:pPr>
              <a:defRPr/>
            </a:pPr>
            <a:fld id="{A2E98258-4E5B-46CC-BFE8-90F812EB45B7}" type="slidenum">
              <a:rPr lang="en-US" altLang="zh-CN"/>
              <a:pPr>
                <a:defRPr/>
              </a:pPr>
              <a:t>29</a:t>
            </a:fld>
            <a:endParaRPr lang="en-US" altLang="zh-CN"/>
          </a:p>
        </p:txBody>
      </p:sp>
      <p:sp>
        <p:nvSpPr>
          <p:cNvPr id="24581" name="Rectangle 3"/>
          <p:cNvSpPr>
            <a:spLocks noGrp="1" noChangeArrowheads="1"/>
          </p:cNvSpPr>
          <p:nvPr>
            <p:ph type="title"/>
          </p:nvPr>
        </p:nvSpPr>
        <p:spPr>
          <a:xfrm>
            <a:off x="381000" y="228600"/>
            <a:ext cx="8077200" cy="838200"/>
          </a:xfrm>
        </p:spPr>
        <p:txBody>
          <a:bodyPr/>
          <a:lstStyle/>
          <a:p>
            <a:r>
              <a:rPr lang="en-GB" altLang="zh-CN" sz="3600" smtClean="0">
                <a:ea typeface="宋体" charset="-122"/>
              </a:rPr>
              <a:t>Image Recorded in Bubble Chambers</a:t>
            </a:r>
          </a:p>
        </p:txBody>
      </p:sp>
      <p:graphicFrame>
        <p:nvGraphicFramePr>
          <p:cNvPr id="24578" name="Object 2"/>
          <p:cNvGraphicFramePr>
            <a:graphicFrameLocks noChangeAspect="1"/>
          </p:cNvGraphicFramePr>
          <p:nvPr/>
        </p:nvGraphicFramePr>
        <p:xfrm>
          <a:off x="3733800" y="1371600"/>
          <a:ext cx="5076825" cy="4713288"/>
        </p:xfrm>
        <a:graphic>
          <a:graphicData uri="http://schemas.openxmlformats.org/presentationml/2006/ole">
            <p:oleObj spid="_x0000_s24578" name="Document" r:id="rId3" imgW="3020040" imgH="2804040" progId="Word.Document.8">
              <p:embed/>
            </p:oleObj>
          </a:graphicData>
        </a:graphic>
      </p:graphicFrame>
      <p:sp>
        <p:nvSpPr>
          <p:cNvPr id="28678" name="Text Box 6"/>
          <p:cNvSpPr txBox="1">
            <a:spLocks noChangeArrowheads="1"/>
          </p:cNvSpPr>
          <p:nvPr/>
        </p:nvSpPr>
        <p:spPr bwMode="auto">
          <a:xfrm>
            <a:off x="228600" y="1295400"/>
            <a:ext cx="3429000" cy="4473575"/>
          </a:xfrm>
          <a:prstGeom prst="rect">
            <a:avLst/>
          </a:prstGeom>
          <a:solidFill>
            <a:srgbClr val="FFFFCC"/>
          </a:solidFill>
          <a:ln w="12700">
            <a:noFill/>
            <a:miter lim="800000"/>
            <a:headEnd/>
            <a:tailEnd/>
          </a:ln>
          <a:effectLst/>
        </p:spPr>
        <p:txBody>
          <a:bodyPr>
            <a:spAutoFit/>
          </a:bodyPr>
          <a:lstStyle/>
          <a:p>
            <a:pPr eaLnBrk="0" hangingPunct="0">
              <a:spcBef>
                <a:spcPct val="50000"/>
              </a:spcBef>
              <a:defRPr/>
            </a:pPr>
            <a:r>
              <a:rPr lang="en-GB">
                <a:solidFill>
                  <a:srgbClr val="000000"/>
                </a:solidFill>
                <a:latin typeface="Arial Narrow" pitchFamily="34" charset="0"/>
                <a:ea typeface="+mn-ea"/>
              </a:rPr>
              <a:t>Charge exchange of antiproton produced neutron-antineutron pair.</a:t>
            </a:r>
          </a:p>
          <a:p>
            <a:pPr eaLnBrk="0" hangingPunct="0">
              <a:spcBef>
                <a:spcPct val="50000"/>
              </a:spcBef>
              <a:defRPr/>
            </a:pPr>
            <a:r>
              <a:rPr lang="en-GB">
                <a:solidFill>
                  <a:srgbClr val="000000"/>
                </a:solidFill>
                <a:latin typeface="Arial Narrow" pitchFamily="34" charset="0"/>
                <a:ea typeface="+mn-ea"/>
              </a:rPr>
              <a:t>   </a:t>
            </a:r>
            <a:r>
              <a:rPr lang="en-GB" u="sng">
                <a:solidFill>
                  <a:srgbClr val="000000"/>
                </a:solidFill>
                <a:latin typeface="Arial Narrow" pitchFamily="34" charset="0"/>
                <a:ea typeface="+mn-ea"/>
              </a:rPr>
              <a:t>p</a:t>
            </a:r>
            <a:r>
              <a:rPr lang="en-GB">
                <a:solidFill>
                  <a:srgbClr val="000000"/>
                </a:solidFill>
                <a:latin typeface="Arial Narrow" pitchFamily="34" charset="0"/>
                <a:ea typeface="+mn-ea"/>
              </a:rPr>
              <a:t> + p </a:t>
            </a:r>
            <a:r>
              <a:rPr lang="en-GB">
                <a:solidFill>
                  <a:srgbClr val="000000"/>
                </a:solidFill>
                <a:latin typeface="Arial Narrow" pitchFamily="34" charset="0"/>
                <a:ea typeface="+mn-ea"/>
                <a:sym typeface="Symbol" pitchFamily="18" charset="2"/>
              </a:rPr>
              <a:t>   </a:t>
            </a:r>
            <a:r>
              <a:rPr lang="en-GB" u="sng">
                <a:solidFill>
                  <a:srgbClr val="000000"/>
                </a:solidFill>
                <a:latin typeface="Arial Narrow" pitchFamily="34" charset="0"/>
                <a:ea typeface="+mn-ea"/>
                <a:sym typeface="Symbol" pitchFamily="18" charset="2"/>
              </a:rPr>
              <a:t>n</a:t>
            </a:r>
            <a:r>
              <a:rPr lang="en-GB">
                <a:solidFill>
                  <a:srgbClr val="000000"/>
                </a:solidFill>
                <a:latin typeface="Arial Narrow" pitchFamily="34" charset="0"/>
                <a:ea typeface="+mn-ea"/>
                <a:sym typeface="Symbol" pitchFamily="18" charset="2"/>
              </a:rPr>
              <a:t> + n (no tracks)</a:t>
            </a:r>
            <a:endParaRPr lang="en-GB">
              <a:solidFill>
                <a:srgbClr val="000000"/>
              </a:solidFill>
              <a:latin typeface="Arial Narrow" pitchFamily="34" charset="0"/>
              <a:ea typeface="+mn-ea"/>
            </a:endParaRPr>
          </a:p>
          <a:p>
            <a:pPr eaLnBrk="0" hangingPunct="0">
              <a:spcBef>
                <a:spcPct val="50000"/>
              </a:spcBef>
              <a:defRPr/>
            </a:pPr>
            <a:r>
              <a:rPr lang="en-GB">
                <a:solidFill>
                  <a:srgbClr val="000000"/>
                </a:solidFill>
                <a:latin typeface="Arial Narrow" pitchFamily="34" charset="0"/>
                <a:ea typeface="+mn-ea"/>
              </a:rPr>
              <a:t>Annihilation of neutron-antineutron pair produced 5 pions. </a:t>
            </a:r>
          </a:p>
          <a:p>
            <a:pPr eaLnBrk="0" hangingPunct="0">
              <a:spcBef>
                <a:spcPct val="50000"/>
              </a:spcBef>
              <a:defRPr/>
            </a:pPr>
            <a:r>
              <a:rPr lang="en-GB">
                <a:solidFill>
                  <a:srgbClr val="000000"/>
                </a:solidFill>
                <a:latin typeface="Arial Narrow" pitchFamily="34" charset="0"/>
                <a:ea typeface="+mn-ea"/>
              </a:rPr>
              <a:t>   </a:t>
            </a:r>
            <a:r>
              <a:rPr lang="en-GB" u="sng">
                <a:solidFill>
                  <a:srgbClr val="000000"/>
                </a:solidFill>
                <a:latin typeface="Arial Narrow" pitchFamily="34" charset="0"/>
                <a:ea typeface="+mn-ea"/>
              </a:rPr>
              <a:t>n</a:t>
            </a:r>
            <a:r>
              <a:rPr lang="en-GB">
                <a:solidFill>
                  <a:srgbClr val="000000"/>
                </a:solidFill>
                <a:latin typeface="Arial Narrow" pitchFamily="34" charset="0"/>
                <a:ea typeface="+mn-ea"/>
              </a:rPr>
              <a:t> +n </a:t>
            </a:r>
            <a:r>
              <a:rPr lang="en-GB">
                <a:solidFill>
                  <a:srgbClr val="000000"/>
                </a:solidFill>
                <a:latin typeface="Arial Narrow" pitchFamily="34" charset="0"/>
                <a:ea typeface="+mn-ea"/>
                <a:sym typeface="Symbol" pitchFamily="18" charset="2"/>
              </a:rPr>
              <a:t>   3</a:t>
            </a:r>
            <a:r>
              <a:rPr lang="en-GB">
                <a:solidFill>
                  <a:srgbClr val="000000"/>
                </a:solidFill>
                <a:latin typeface="Symbol" pitchFamily="18" charset="2"/>
                <a:ea typeface="+mn-ea"/>
                <a:sym typeface="Symbol" pitchFamily="18" charset="2"/>
              </a:rPr>
              <a:t>p</a:t>
            </a:r>
            <a:r>
              <a:rPr lang="en-GB" baseline="30000">
                <a:solidFill>
                  <a:srgbClr val="000000"/>
                </a:solidFill>
                <a:latin typeface="Arial Narrow" pitchFamily="34" charset="0"/>
                <a:ea typeface="+mn-ea"/>
                <a:sym typeface="Symbol" pitchFamily="18" charset="2"/>
              </a:rPr>
              <a:t>+</a:t>
            </a:r>
            <a:r>
              <a:rPr lang="en-GB">
                <a:solidFill>
                  <a:srgbClr val="000000"/>
                </a:solidFill>
                <a:latin typeface="Arial Narrow" pitchFamily="34" charset="0"/>
                <a:ea typeface="+mn-ea"/>
                <a:sym typeface="Symbol" pitchFamily="18" charset="2"/>
              </a:rPr>
              <a:t> + 2</a:t>
            </a:r>
            <a:r>
              <a:rPr lang="en-GB">
                <a:solidFill>
                  <a:srgbClr val="000000"/>
                </a:solidFill>
                <a:latin typeface="Symbol" pitchFamily="18" charset="2"/>
                <a:ea typeface="+mn-ea"/>
                <a:sym typeface="Symbol" pitchFamily="18" charset="2"/>
              </a:rPr>
              <a:t>p</a:t>
            </a:r>
            <a:r>
              <a:rPr lang="en-GB" baseline="30000">
                <a:solidFill>
                  <a:srgbClr val="000000"/>
                </a:solidFill>
                <a:latin typeface="Arial Narrow" pitchFamily="34" charset="0"/>
                <a:ea typeface="+mn-ea"/>
                <a:sym typeface="Symbol" pitchFamily="18" charset="2"/>
              </a:rPr>
              <a:t>-</a:t>
            </a:r>
            <a:r>
              <a:rPr lang="en-GB">
                <a:solidFill>
                  <a:srgbClr val="000000"/>
                </a:solidFill>
                <a:latin typeface="Arial Narrow" pitchFamily="34" charset="0"/>
                <a:ea typeface="+mn-ea"/>
                <a:sym typeface="Symbol" pitchFamily="18" charset="2"/>
              </a:rPr>
              <a:t> + ?</a:t>
            </a:r>
          </a:p>
          <a:p>
            <a:pPr eaLnBrk="0" hangingPunct="0">
              <a:spcBef>
                <a:spcPct val="50000"/>
              </a:spcBef>
              <a:defRPr/>
            </a:pPr>
            <a:r>
              <a:rPr lang="en-GB">
                <a:solidFill>
                  <a:srgbClr val="000000"/>
                </a:solidFill>
                <a:latin typeface="Arial Narrow" pitchFamily="34" charset="0"/>
                <a:ea typeface="+mn-ea"/>
                <a:sym typeface="Symbol" pitchFamily="18" charset="2"/>
              </a:rPr>
              <a:t>Only these tracks are sketched.</a:t>
            </a:r>
            <a:endParaRPr lang="en-GB">
              <a:solidFill>
                <a:srgbClr val="000000"/>
              </a:solidFill>
              <a:latin typeface="Times New Roman" pitchFamily="18" charset="0"/>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矩形 3"/>
          <p:cNvSpPr>
            <a:spLocks noChangeArrowheads="1"/>
          </p:cNvSpPr>
          <p:nvPr/>
        </p:nvSpPr>
        <p:spPr bwMode="auto">
          <a:xfrm>
            <a:off x="395288" y="795338"/>
            <a:ext cx="5083175" cy="6361112"/>
          </a:xfrm>
          <a:prstGeom prst="rect">
            <a:avLst/>
          </a:prstGeom>
          <a:noFill/>
          <a:ln w="9525">
            <a:noFill/>
            <a:miter lim="800000"/>
            <a:headEnd/>
            <a:tailEnd/>
          </a:ln>
        </p:spPr>
        <p:txBody>
          <a:bodyPr>
            <a:spAutoFit/>
          </a:bodyPr>
          <a:lstStyle/>
          <a:p>
            <a:r>
              <a:rPr lang="en-US" altLang="zh-CN"/>
              <a:t>Gas-Filled Radiation Detectors</a:t>
            </a:r>
          </a:p>
          <a:p>
            <a:endParaRPr lang="en-US" altLang="zh-CN"/>
          </a:p>
          <a:p>
            <a:endParaRPr lang="en-US" altLang="zh-CN"/>
          </a:p>
          <a:p>
            <a:r>
              <a:rPr lang="en-US" altLang="zh-CN"/>
              <a:t>Scintillation Detectors</a:t>
            </a:r>
          </a:p>
          <a:p>
            <a:endParaRPr lang="en-US" altLang="zh-CN"/>
          </a:p>
          <a:p>
            <a:r>
              <a:rPr lang="en-US" altLang="zh-CN"/>
              <a:t>Semiconductor Detectors</a:t>
            </a:r>
          </a:p>
          <a:p>
            <a:endParaRPr lang="en-US" altLang="zh-CN"/>
          </a:p>
          <a:p>
            <a:r>
              <a:rPr lang="en-US" altLang="zh-CN"/>
              <a:t>Personal Dosimeters</a:t>
            </a:r>
          </a:p>
          <a:p>
            <a:endParaRPr lang="en-US" altLang="zh-CN"/>
          </a:p>
          <a:p>
            <a:r>
              <a:rPr lang="en-US" altLang="zh-CN"/>
              <a:t>Others</a:t>
            </a:r>
          </a:p>
          <a:p>
            <a:endParaRPr lang="en-US" altLang="zh-CN"/>
          </a:p>
          <a:p>
            <a:r>
              <a:rPr lang="en-US" altLang="zh-CN"/>
              <a:t>Particle identification</a:t>
            </a:r>
          </a:p>
          <a:p>
            <a:endParaRPr lang="en-US" altLang="zh-CN"/>
          </a:p>
          <a:p>
            <a:r>
              <a:rPr lang="en-US" altLang="zh-CN"/>
              <a:t>Measurement theory</a:t>
            </a:r>
          </a:p>
          <a:p>
            <a:endParaRPr lang="en-US" altLang="zh-CN"/>
          </a:p>
          <a:p>
            <a:r>
              <a:rPr lang="en-US" altLang="zh-CN"/>
              <a:t>Detection Equipment</a:t>
            </a:r>
          </a:p>
          <a:p>
            <a:endParaRPr lang="zh-CN" altLang="en-US" sz="2800"/>
          </a:p>
        </p:txBody>
      </p:sp>
      <p:sp>
        <p:nvSpPr>
          <p:cNvPr id="41986" name="矩形 4"/>
          <p:cNvSpPr>
            <a:spLocks noChangeArrowheads="1"/>
          </p:cNvSpPr>
          <p:nvPr/>
        </p:nvSpPr>
        <p:spPr bwMode="auto">
          <a:xfrm>
            <a:off x="5508625" y="692150"/>
            <a:ext cx="3455988" cy="1006475"/>
          </a:xfrm>
          <a:prstGeom prst="rect">
            <a:avLst/>
          </a:prstGeom>
          <a:noFill/>
          <a:ln w="9525">
            <a:noFill/>
            <a:miter lim="800000"/>
            <a:headEnd/>
            <a:tailEnd/>
          </a:ln>
        </p:spPr>
        <p:txBody>
          <a:bodyPr>
            <a:spAutoFit/>
          </a:bodyPr>
          <a:lstStyle/>
          <a:p>
            <a:r>
              <a:rPr lang="en-GB" altLang="zh-CN" sz="2000">
                <a:solidFill>
                  <a:srgbClr val="0070C0"/>
                </a:solidFill>
              </a:rPr>
              <a:t>ionization chambers</a:t>
            </a:r>
            <a:br>
              <a:rPr lang="en-GB" altLang="zh-CN" sz="2000">
                <a:solidFill>
                  <a:srgbClr val="0070C0"/>
                </a:solidFill>
              </a:rPr>
            </a:br>
            <a:r>
              <a:rPr lang="en-GB" altLang="zh-CN" sz="2000">
                <a:solidFill>
                  <a:srgbClr val="0070C0"/>
                </a:solidFill>
              </a:rPr>
              <a:t>proportional counters</a:t>
            </a:r>
            <a:br>
              <a:rPr lang="en-GB" altLang="zh-CN" sz="2000">
                <a:solidFill>
                  <a:srgbClr val="0070C0"/>
                </a:solidFill>
              </a:rPr>
            </a:br>
            <a:r>
              <a:rPr lang="en-GB" altLang="zh-CN" sz="2000">
                <a:solidFill>
                  <a:srgbClr val="0070C0"/>
                </a:solidFill>
              </a:rPr>
              <a:t>Geiger-Muller counters</a:t>
            </a:r>
            <a:endParaRPr lang="zh-CN" altLang="en-US" sz="2000">
              <a:solidFill>
                <a:srgbClr val="0070C0"/>
              </a:solidFill>
            </a:endParaRPr>
          </a:p>
        </p:txBody>
      </p:sp>
      <p:sp>
        <p:nvSpPr>
          <p:cNvPr id="41987" name="矩形 5"/>
          <p:cNvSpPr>
            <a:spLocks noChangeArrowheads="1"/>
          </p:cNvSpPr>
          <p:nvPr/>
        </p:nvSpPr>
        <p:spPr bwMode="auto">
          <a:xfrm>
            <a:off x="5651500" y="4724400"/>
            <a:ext cx="1441450" cy="396875"/>
          </a:xfrm>
          <a:prstGeom prst="rect">
            <a:avLst/>
          </a:prstGeom>
          <a:noFill/>
          <a:ln w="9525">
            <a:noFill/>
            <a:miter lim="800000"/>
            <a:headEnd/>
            <a:tailEnd/>
          </a:ln>
        </p:spPr>
        <p:txBody>
          <a:bodyPr wrap="none">
            <a:spAutoFit/>
          </a:bodyPr>
          <a:lstStyle/>
          <a:p>
            <a:r>
              <a:rPr lang="en-US" altLang="zh-CN" sz="2000">
                <a:solidFill>
                  <a:srgbClr val="0070C0"/>
                </a:solidFill>
                <a:latin typeface="Times New Roman" pitchFamily="18" charset="0"/>
                <a:cs typeface="Times New Roman" pitchFamily="18" charset="0"/>
              </a:rPr>
              <a:t>E-</a:t>
            </a:r>
            <a:r>
              <a:rPr lang="el-GR" altLang="zh-CN" sz="2000">
                <a:solidFill>
                  <a:srgbClr val="0070C0"/>
                </a:solidFill>
                <a:latin typeface="Times New Roman" pitchFamily="18" charset="0"/>
                <a:cs typeface="Times New Roman" pitchFamily="18" charset="0"/>
              </a:rPr>
              <a:t>Δ</a:t>
            </a:r>
            <a:r>
              <a:rPr lang="en-US" altLang="zh-CN" sz="2000">
                <a:solidFill>
                  <a:srgbClr val="0070C0"/>
                </a:solidFill>
                <a:latin typeface="Times New Roman" pitchFamily="18" charset="0"/>
                <a:cs typeface="Times New Roman" pitchFamily="18" charset="0"/>
              </a:rPr>
              <a:t>E, TOF</a:t>
            </a:r>
            <a:endParaRPr lang="zh-CN" altLang="en-US" sz="2000">
              <a:solidFill>
                <a:srgbClr val="0070C0"/>
              </a:solidFill>
            </a:endParaRPr>
          </a:p>
        </p:txBody>
      </p:sp>
      <p:sp>
        <p:nvSpPr>
          <p:cNvPr id="41988" name="矩形 6"/>
          <p:cNvSpPr>
            <a:spLocks noChangeArrowheads="1"/>
          </p:cNvSpPr>
          <p:nvPr/>
        </p:nvSpPr>
        <p:spPr bwMode="auto">
          <a:xfrm>
            <a:off x="5076825" y="3213100"/>
            <a:ext cx="4067175" cy="1158875"/>
          </a:xfrm>
          <a:prstGeom prst="rect">
            <a:avLst/>
          </a:prstGeom>
          <a:noFill/>
          <a:ln w="9525">
            <a:noFill/>
            <a:miter lim="800000"/>
            <a:headEnd/>
            <a:tailEnd/>
          </a:ln>
        </p:spPr>
        <p:txBody>
          <a:bodyPr>
            <a:spAutoFit/>
          </a:bodyPr>
          <a:lstStyle/>
          <a:p>
            <a:pPr lvl="1" eaLnBrk="0" hangingPunct="0">
              <a:spcBef>
                <a:spcPct val="50000"/>
              </a:spcBef>
            </a:pPr>
            <a:r>
              <a:rPr lang="en-GB" altLang="zh-CN" sz="2000">
                <a:solidFill>
                  <a:srgbClr val="0070C0"/>
                </a:solidFill>
              </a:rPr>
              <a:t>photographic films photographic emulsion plates</a:t>
            </a:r>
          </a:p>
          <a:p>
            <a:pPr lvl="1" eaLnBrk="0" hangingPunct="0">
              <a:spcBef>
                <a:spcPct val="50000"/>
              </a:spcBef>
            </a:pPr>
            <a:r>
              <a:rPr lang="en-GB" altLang="zh-CN" sz="2000">
                <a:solidFill>
                  <a:srgbClr val="0070C0"/>
                </a:solidFill>
              </a:rPr>
              <a:t>Cloud and Bubble Chambers</a:t>
            </a:r>
          </a:p>
        </p:txBody>
      </p:sp>
      <p:sp>
        <p:nvSpPr>
          <p:cNvPr id="41989" name="Rectangle 7"/>
          <p:cNvSpPr>
            <a:spLocks noChangeArrowheads="1"/>
          </p:cNvSpPr>
          <p:nvPr/>
        </p:nvSpPr>
        <p:spPr bwMode="auto">
          <a:xfrm>
            <a:off x="5580063" y="1773238"/>
            <a:ext cx="2428875" cy="396875"/>
          </a:xfrm>
          <a:prstGeom prst="rect">
            <a:avLst/>
          </a:prstGeom>
          <a:noFill/>
          <a:ln w="9525">
            <a:noFill/>
            <a:miter lim="800000"/>
            <a:headEnd/>
            <a:tailEnd/>
          </a:ln>
        </p:spPr>
        <p:txBody>
          <a:bodyPr wrap="none">
            <a:spAutoFit/>
          </a:bodyPr>
          <a:lstStyle/>
          <a:p>
            <a:r>
              <a:rPr lang="en-US" altLang="zh-CN" sz="2000">
                <a:solidFill>
                  <a:schemeClr val="accent1"/>
                </a:solidFill>
              </a:rPr>
              <a:t>Photomultiplier tube</a:t>
            </a:r>
            <a:endParaRPr lang="zh-CN" altLang="en-US" sz="2000">
              <a:solidFill>
                <a:schemeClr val="accent1"/>
              </a:solidFill>
            </a:endParaRPr>
          </a:p>
        </p:txBody>
      </p:sp>
      <p:sp>
        <p:nvSpPr>
          <p:cNvPr id="41990" name="矩形 6"/>
          <p:cNvSpPr>
            <a:spLocks noChangeArrowheads="1"/>
          </p:cNvSpPr>
          <p:nvPr/>
        </p:nvSpPr>
        <p:spPr bwMode="auto">
          <a:xfrm>
            <a:off x="971550" y="0"/>
            <a:ext cx="2630488" cy="584200"/>
          </a:xfrm>
          <a:prstGeom prst="rect">
            <a:avLst/>
          </a:prstGeom>
          <a:noFill/>
          <a:ln w="9525">
            <a:noFill/>
            <a:miter lim="800000"/>
            <a:headEnd/>
            <a:tailEnd/>
          </a:ln>
        </p:spPr>
        <p:txBody>
          <a:bodyPr wrap="none">
            <a:spAutoFit/>
          </a:bodyPr>
          <a:lstStyle/>
          <a:p>
            <a:pPr marL="990600" lvl="1" indent="-533400">
              <a:tabLst>
                <a:tab pos="647700" algn="l"/>
              </a:tabLst>
            </a:pPr>
            <a:r>
              <a:rPr lang="en-US" altLang="zh-CN" sz="3200">
                <a:solidFill>
                  <a:srgbClr val="0070C0"/>
                </a:solidFill>
                <a:latin typeface="Times New Roman" pitchFamily="18" charset="0"/>
                <a:cs typeface="Times New Roman" pitchFamily="18" charset="0"/>
              </a:rPr>
              <a:t>2. Detectors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3"/>
          <p:cNvSpPr>
            <a:spLocks noGrp="1"/>
          </p:cNvSpPr>
          <p:nvPr>
            <p:ph type="ftr" sz="quarter" idx="11"/>
          </p:nvPr>
        </p:nvSpPr>
        <p:spPr/>
        <p:txBody>
          <a:bodyPr/>
          <a:lstStyle/>
          <a:p>
            <a:pPr>
              <a:defRPr/>
            </a:pPr>
            <a:r>
              <a:rPr lang="en-US" altLang="zh-CN"/>
              <a:t>Ionizing Radiation</a:t>
            </a:r>
            <a:endParaRPr lang="en-US" altLang="zh-CN" sz="1400">
              <a:solidFill>
                <a:srgbClr val="000000"/>
              </a:solidFill>
            </a:endParaRPr>
          </a:p>
        </p:txBody>
      </p:sp>
      <p:sp>
        <p:nvSpPr>
          <p:cNvPr id="8" name="灯片编号占位符 4"/>
          <p:cNvSpPr>
            <a:spLocks noGrp="1"/>
          </p:cNvSpPr>
          <p:nvPr>
            <p:ph type="sldNum" sz="quarter" idx="12"/>
          </p:nvPr>
        </p:nvSpPr>
        <p:spPr/>
        <p:txBody>
          <a:bodyPr/>
          <a:lstStyle/>
          <a:p>
            <a:pPr>
              <a:defRPr/>
            </a:pPr>
            <a:fld id="{1BEE47EE-AEC1-4035-8A94-C9783DCE067E}" type="slidenum">
              <a:rPr lang="en-US" altLang="zh-CN"/>
              <a:pPr>
                <a:defRPr/>
              </a:pPr>
              <a:t>30</a:t>
            </a:fld>
            <a:endParaRPr lang="en-US" altLang="zh-CN"/>
          </a:p>
        </p:txBody>
      </p:sp>
      <p:sp>
        <p:nvSpPr>
          <p:cNvPr id="87043" name="Rectangle 2"/>
          <p:cNvSpPr>
            <a:spLocks noGrp="1" noChangeArrowheads="1"/>
          </p:cNvSpPr>
          <p:nvPr>
            <p:ph type="title"/>
          </p:nvPr>
        </p:nvSpPr>
        <p:spPr>
          <a:xfrm>
            <a:off x="3733800" y="228600"/>
            <a:ext cx="5410200" cy="914400"/>
          </a:xfrm>
        </p:spPr>
        <p:txBody>
          <a:bodyPr/>
          <a:lstStyle/>
          <a:p>
            <a:r>
              <a:rPr lang="en-US" altLang="zh-CN" smtClean="0">
                <a:ea typeface="宋体" charset="-122"/>
              </a:rPr>
              <a:t>Bubble Chambers</a:t>
            </a:r>
          </a:p>
        </p:txBody>
      </p:sp>
      <p:sp>
        <p:nvSpPr>
          <p:cNvPr id="41987" name="Text Box 3"/>
          <p:cNvSpPr txBox="1">
            <a:spLocks noChangeArrowheads="1"/>
          </p:cNvSpPr>
          <p:nvPr/>
        </p:nvSpPr>
        <p:spPr bwMode="auto">
          <a:xfrm>
            <a:off x="6019800" y="2667000"/>
            <a:ext cx="3124200" cy="457200"/>
          </a:xfrm>
          <a:prstGeom prst="rect">
            <a:avLst/>
          </a:prstGeom>
          <a:noFill/>
          <a:ln w="9525">
            <a:noFill/>
            <a:miter lim="800000"/>
            <a:headEnd/>
            <a:tailEnd/>
          </a:ln>
          <a:effectLst/>
        </p:spPr>
        <p:txBody>
          <a:bodyPr>
            <a:spAutoFit/>
          </a:bodyPr>
          <a:lstStyle/>
          <a:p>
            <a:pPr eaLnBrk="0" hangingPunct="0">
              <a:spcBef>
                <a:spcPct val="50000"/>
              </a:spcBef>
              <a:defRPr/>
            </a:pPr>
            <a:endParaRPr lang="zh-CN" altLang="zh-CN">
              <a:solidFill>
                <a:srgbClr val="000000"/>
              </a:solidFill>
              <a:latin typeface="Times New Roman" pitchFamily="18" charset="0"/>
              <a:ea typeface="+mn-ea"/>
            </a:endParaRPr>
          </a:p>
        </p:txBody>
      </p:sp>
      <p:pic>
        <p:nvPicPr>
          <p:cNvPr id="87045" name="Picture 5" descr="http://www.bnl.gov/bnlweb/history/images/7-ft-schematic-w.gif"/>
          <p:cNvPicPr>
            <a:picLocks noChangeAspect="1" noChangeArrowheads="1"/>
          </p:cNvPicPr>
          <p:nvPr/>
        </p:nvPicPr>
        <p:blipFill>
          <a:blip r:embed="rId2" cstate="print"/>
          <a:srcRect/>
          <a:stretch>
            <a:fillRect/>
          </a:stretch>
        </p:blipFill>
        <p:spPr bwMode="auto">
          <a:xfrm>
            <a:off x="0" y="0"/>
            <a:ext cx="3676650" cy="6858000"/>
          </a:xfrm>
          <a:prstGeom prst="rect">
            <a:avLst/>
          </a:prstGeom>
          <a:noFill/>
          <a:ln w="9525">
            <a:noFill/>
            <a:miter lim="800000"/>
            <a:headEnd/>
            <a:tailEnd/>
          </a:ln>
        </p:spPr>
      </p:pic>
      <p:sp>
        <p:nvSpPr>
          <p:cNvPr id="87046" name="Text Box 6"/>
          <p:cNvSpPr txBox="1">
            <a:spLocks noChangeArrowheads="1"/>
          </p:cNvSpPr>
          <p:nvPr/>
        </p:nvSpPr>
        <p:spPr bwMode="auto">
          <a:xfrm>
            <a:off x="3886200" y="1143000"/>
            <a:ext cx="5105400" cy="1187450"/>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000000"/>
                </a:solidFill>
                <a:latin typeface="Arial Narrow" pitchFamily="34" charset="0"/>
                <a:sym typeface="Symbol" pitchFamily="18" charset="2"/>
              </a:rPr>
              <a:t></a:t>
            </a:r>
            <a:r>
              <a:rPr lang="en-US" altLang="zh-CN">
                <a:solidFill>
                  <a:srgbClr val="000000"/>
                </a:solidFill>
                <a:latin typeface="Arial Narrow" pitchFamily="34" charset="0"/>
              </a:rPr>
              <a:t>The Brookhaven 7-foot bubble chamber</a:t>
            </a:r>
            <a:br>
              <a:rPr lang="en-US" altLang="zh-CN">
                <a:solidFill>
                  <a:srgbClr val="000000"/>
                </a:solidFill>
                <a:latin typeface="Arial Narrow" pitchFamily="34" charset="0"/>
              </a:rPr>
            </a:br>
            <a:r>
              <a:rPr lang="en-US" altLang="zh-CN">
                <a:solidFill>
                  <a:srgbClr val="000000"/>
                </a:solidFill>
                <a:latin typeface="Arial Narrow" pitchFamily="34" charset="0"/>
              </a:rPr>
              <a:t>and </a:t>
            </a:r>
            <a:br>
              <a:rPr lang="en-US" altLang="zh-CN">
                <a:solidFill>
                  <a:srgbClr val="000000"/>
                </a:solidFill>
                <a:latin typeface="Arial Narrow" pitchFamily="34" charset="0"/>
              </a:rPr>
            </a:br>
            <a:r>
              <a:rPr lang="en-US" altLang="zh-CN">
                <a:solidFill>
                  <a:srgbClr val="FFFFFF"/>
                </a:solidFill>
                <a:latin typeface="Verdana" pitchFamily="34" charset="0"/>
              </a:rPr>
              <a:t> </a:t>
            </a:r>
            <a:r>
              <a:rPr lang="en-US" altLang="zh-CN">
                <a:solidFill>
                  <a:srgbClr val="000000"/>
                </a:solidFill>
                <a:latin typeface="Arial Narrow" pitchFamily="34" charset="0"/>
              </a:rPr>
              <a:t>the 80-inch bubble chamber </a:t>
            </a:r>
            <a:r>
              <a:rPr lang="en-US" altLang="zh-CN">
                <a:solidFill>
                  <a:srgbClr val="000000"/>
                </a:solidFill>
                <a:latin typeface="Arial Narrow" pitchFamily="34" charset="0"/>
                <a:sym typeface="Symbol" pitchFamily="18" charset="2"/>
              </a:rPr>
              <a:t></a:t>
            </a:r>
          </a:p>
        </p:txBody>
      </p:sp>
      <p:pic>
        <p:nvPicPr>
          <p:cNvPr id="87047" name="Picture 8" descr="http://www.bnl.gov/bnlweb/history/images/80-inch-w2.gif"/>
          <p:cNvPicPr>
            <a:picLocks noChangeAspect="1" noChangeArrowheads="1"/>
          </p:cNvPicPr>
          <p:nvPr/>
        </p:nvPicPr>
        <p:blipFill>
          <a:blip r:embed="rId3" cstate="print"/>
          <a:srcRect/>
          <a:stretch>
            <a:fillRect/>
          </a:stretch>
        </p:blipFill>
        <p:spPr bwMode="auto">
          <a:xfrm>
            <a:off x="3924300" y="2286000"/>
            <a:ext cx="43815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1"/>
          </p:nvPr>
        </p:nvSpPr>
        <p:spPr/>
        <p:txBody>
          <a:bodyPr/>
          <a:lstStyle/>
          <a:p>
            <a:pPr>
              <a:defRPr/>
            </a:pPr>
            <a:r>
              <a:rPr lang="en-US" altLang="zh-CN"/>
              <a:t>Ionizing Radiation</a:t>
            </a:r>
            <a:endParaRPr lang="en-US" altLang="zh-CN" sz="1400">
              <a:solidFill>
                <a:srgbClr val="000000"/>
              </a:solidFill>
            </a:endParaRPr>
          </a:p>
        </p:txBody>
      </p:sp>
      <p:sp>
        <p:nvSpPr>
          <p:cNvPr id="6" name="灯片编号占位符 4"/>
          <p:cNvSpPr>
            <a:spLocks noGrp="1"/>
          </p:cNvSpPr>
          <p:nvPr>
            <p:ph type="sldNum" sz="quarter" idx="12"/>
          </p:nvPr>
        </p:nvSpPr>
        <p:spPr/>
        <p:txBody>
          <a:bodyPr/>
          <a:lstStyle/>
          <a:p>
            <a:pPr>
              <a:defRPr/>
            </a:pPr>
            <a:fld id="{73A0A71B-2C67-41E6-8D25-214BBF840607}" type="slidenum">
              <a:rPr lang="en-US" altLang="zh-CN"/>
              <a:pPr>
                <a:defRPr/>
              </a:pPr>
              <a:t>31</a:t>
            </a:fld>
            <a:endParaRPr lang="en-US" altLang="zh-CN"/>
          </a:p>
        </p:txBody>
      </p:sp>
      <p:sp>
        <p:nvSpPr>
          <p:cNvPr id="93187" name="Rectangle 2"/>
          <p:cNvSpPr>
            <a:spLocks noGrp="1" noChangeArrowheads="1"/>
          </p:cNvSpPr>
          <p:nvPr>
            <p:ph type="title"/>
          </p:nvPr>
        </p:nvSpPr>
        <p:spPr>
          <a:xfrm>
            <a:off x="6096000" y="0"/>
            <a:ext cx="2819400" cy="1752600"/>
          </a:xfrm>
        </p:spPr>
        <p:txBody>
          <a:bodyPr/>
          <a:lstStyle/>
          <a:p>
            <a:r>
              <a:rPr lang="en-US" altLang="zh-CN" sz="3600" smtClean="0">
                <a:ea typeface="宋体" charset="-122"/>
              </a:rPr>
              <a:t>Image from bubble chamber </a:t>
            </a:r>
          </a:p>
        </p:txBody>
      </p:sp>
      <p:pic>
        <p:nvPicPr>
          <p:cNvPr id="93188" name="Picture 4" descr="http://ikpe1101.ikp.kfa-juelich.de/briefbook_part_detectors/img73.gif"/>
          <p:cNvPicPr>
            <a:picLocks noChangeAspect="1" noChangeArrowheads="1"/>
          </p:cNvPicPr>
          <p:nvPr/>
        </p:nvPicPr>
        <p:blipFill>
          <a:blip r:embed="rId2" cstate="print"/>
          <a:srcRect/>
          <a:stretch>
            <a:fillRect/>
          </a:stretch>
        </p:blipFill>
        <p:spPr bwMode="auto">
          <a:xfrm>
            <a:off x="0" y="0"/>
            <a:ext cx="6022975" cy="6858000"/>
          </a:xfrm>
          <a:prstGeom prst="rect">
            <a:avLst/>
          </a:prstGeom>
          <a:noFill/>
          <a:ln w="9525">
            <a:noFill/>
            <a:miter lim="800000"/>
            <a:headEnd/>
            <a:tailEnd/>
          </a:ln>
        </p:spPr>
      </p:pic>
      <p:sp>
        <p:nvSpPr>
          <p:cNvPr id="93189" name="Text Box 5"/>
          <p:cNvSpPr txBox="1">
            <a:spLocks noChangeArrowheads="1"/>
          </p:cNvSpPr>
          <p:nvPr/>
        </p:nvSpPr>
        <p:spPr bwMode="auto">
          <a:xfrm>
            <a:off x="6019800" y="1905000"/>
            <a:ext cx="3124200" cy="4511675"/>
          </a:xfrm>
          <a:prstGeom prst="rect">
            <a:avLst/>
          </a:prstGeom>
          <a:noFill/>
          <a:ln w="9525">
            <a:noFill/>
            <a:miter lim="800000"/>
            <a:headEnd/>
            <a:tailEnd/>
          </a:ln>
        </p:spPr>
        <p:txBody>
          <a:bodyPr>
            <a:spAutoFit/>
          </a:bodyPr>
          <a:lstStyle/>
          <a:p>
            <a:pPr eaLnBrk="0" hangingPunct="0">
              <a:spcBef>
                <a:spcPct val="50000"/>
              </a:spcBef>
            </a:pPr>
            <a:r>
              <a:rPr lang="en-US" altLang="zh-CN" sz="2000">
                <a:solidFill>
                  <a:srgbClr val="000000"/>
                </a:solidFill>
                <a:latin typeface="Arial Narrow" pitchFamily="34" charset="0"/>
              </a:rPr>
              <a:t>This image shows a historical event: one of the eight beam particles (K</a:t>
            </a:r>
            <a:r>
              <a:rPr lang="en-US" altLang="zh-CN" sz="2000" baseline="30000">
                <a:solidFill>
                  <a:srgbClr val="000000"/>
                </a:solidFill>
                <a:latin typeface="Arial Narrow" pitchFamily="34" charset="0"/>
              </a:rPr>
              <a:t>-</a:t>
            </a:r>
            <a:r>
              <a:rPr lang="en-US" altLang="zh-CN" sz="2000">
                <a:solidFill>
                  <a:srgbClr val="000000"/>
                </a:solidFill>
                <a:latin typeface="Arial Narrow" pitchFamily="34" charset="0"/>
              </a:rPr>
              <a:t> at 4.2 GeV/c) which are seen entering the chamber, interacts with a proton, giving rise to the reactions </a:t>
            </a:r>
          </a:p>
          <a:p>
            <a:pPr eaLnBrk="0" hangingPunct="0">
              <a:spcBef>
                <a:spcPct val="50000"/>
              </a:spcBef>
            </a:pPr>
            <a:r>
              <a:rPr lang="en-US" altLang="zh-CN" sz="2000">
                <a:solidFill>
                  <a:srgbClr val="000000"/>
                </a:solidFill>
                <a:latin typeface="Arial Narrow" pitchFamily="34" charset="0"/>
              </a:rPr>
              <a:t>  K</a:t>
            </a:r>
            <a:r>
              <a:rPr lang="en-US" altLang="zh-CN" sz="2000" baseline="30000">
                <a:solidFill>
                  <a:srgbClr val="000000"/>
                </a:solidFill>
                <a:latin typeface="Arial Narrow" pitchFamily="34" charset="0"/>
              </a:rPr>
              <a:t>–</a:t>
            </a:r>
            <a:r>
              <a:rPr lang="en-US" altLang="zh-CN" sz="2000">
                <a:solidFill>
                  <a:srgbClr val="000000"/>
                </a:solidFill>
                <a:latin typeface="Arial Narrow" pitchFamily="34" charset="0"/>
              </a:rPr>
              <a:t>  p  </a:t>
            </a:r>
            <a:r>
              <a:rPr lang="en-US" altLang="zh-CN" sz="2000">
                <a:solidFill>
                  <a:srgbClr val="000000"/>
                </a:solidFill>
                <a:latin typeface="Arial Narrow" pitchFamily="34" charset="0"/>
                <a:sym typeface="Symbol" pitchFamily="18" charset="2"/>
              </a:rPr>
              <a:t>    </a:t>
            </a:r>
            <a:r>
              <a:rPr lang="en-US" altLang="zh-CN" sz="2000" baseline="30000">
                <a:solidFill>
                  <a:srgbClr val="000000"/>
                </a:solidFill>
                <a:latin typeface="Arial Narrow" pitchFamily="34" charset="0"/>
              </a:rPr>
              <a:t>–</a:t>
            </a:r>
            <a:r>
              <a:rPr lang="en-US" altLang="zh-CN" sz="2000">
                <a:solidFill>
                  <a:srgbClr val="000000"/>
                </a:solidFill>
                <a:latin typeface="Arial Narrow" pitchFamily="34" charset="0"/>
                <a:sym typeface="Symbol" pitchFamily="18" charset="2"/>
              </a:rPr>
              <a:t> K</a:t>
            </a:r>
            <a:r>
              <a:rPr lang="en-US" altLang="zh-CN" sz="2000" baseline="30000">
                <a:solidFill>
                  <a:srgbClr val="000000"/>
                </a:solidFill>
                <a:latin typeface="Arial Narrow" pitchFamily="34" charset="0"/>
                <a:sym typeface="Symbol" pitchFamily="18" charset="2"/>
              </a:rPr>
              <a:t>+</a:t>
            </a:r>
            <a:r>
              <a:rPr lang="en-US" altLang="zh-CN" sz="2000">
                <a:solidFill>
                  <a:srgbClr val="000000"/>
                </a:solidFill>
                <a:latin typeface="Arial Narrow" pitchFamily="34" charset="0"/>
                <a:sym typeface="Symbol" pitchFamily="18" charset="2"/>
              </a:rPr>
              <a:t> K</a:t>
            </a:r>
            <a:r>
              <a:rPr lang="en-US" altLang="zh-CN" sz="2000" baseline="30000">
                <a:solidFill>
                  <a:srgbClr val="000000"/>
                </a:solidFill>
                <a:latin typeface="Arial Narrow" pitchFamily="34" charset="0"/>
                <a:sym typeface="Symbol" pitchFamily="18" charset="2"/>
              </a:rPr>
              <a:t>0</a:t>
            </a:r>
            <a:endParaRPr lang="en-US" altLang="zh-CN" sz="2000">
              <a:solidFill>
                <a:srgbClr val="000000"/>
              </a:solidFill>
              <a:latin typeface="Arial Narrow" pitchFamily="34" charset="0"/>
              <a:sym typeface="Symbol" pitchFamily="18" charset="2"/>
            </a:endParaRPr>
          </a:p>
          <a:p>
            <a:pPr eaLnBrk="0" hangingPunct="0">
              <a:spcBef>
                <a:spcPct val="50000"/>
              </a:spcBef>
            </a:pPr>
            <a:r>
              <a:rPr lang="en-US" altLang="zh-CN" sz="2000">
                <a:solidFill>
                  <a:srgbClr val="000000"/>
                </a:solidFill>
                <a:latin typeface="Arial Narrow" pitchFamily="34" charset="0"/>
                <a:sym typeface="Symbol" pitchFamily="18" charset="2"/>
              </a:rPr>
              <a:t>  K</a:t>
            </a:r>
            <a:r>
              <a:rPr lang="en-US" altLang="zh-CN" sz="2000" baseline="30000">
                <a:solidFill>
                  <a:srgbClr val="000000"/>
                </a:solidFill>
                <a:latin typeface="Arial Narrow" pitchFamily="34" charset="0"/>
                <a:sym typeface="Symbol" pitchFamily="18" charset="2"/>
              </a:rPr>
              <a:t>0</a:t>
            </a:r>
            <a:r>
              <a:rPr lang="en-US" altLang="zh-CN" sz="2000">
                <a:solidFill>
                  <a:srgbClr val="000000"/>
                </a:solidFill>
                <a:latin typeface="Arial Narrow" pitchFamily="34" charset="0"/>
                <a:sym typeface="Symbol" pitchFamily="18" charset="2"/>
              </a:rPr>
              <a:t>     </a:t>
            </a:r>
            <a:r>
              <a:rPr lang="en-US" altLang="zh-CN" sz="2000" baseline="30000">
                <a:solidFill>
                  <a:srgbClr val="000000"/>
                </a:solidFill>
                <a:latin typeface="Arial Narrow" pitchFamily="34" charset="0"/>
                <a:sym typeface="Symbol" pitchFamily="18" charset="2"/>
              </a:rPr>
              <a:t>+</a:t>
            </a:r>
            <a:r>
              <a:rPr lang="en-US" altLang="zh-CN" sz="2000">
                <a:solidFill>
                  <a:srgbClr val="000000"/>
                </a:solidFill>
                <a:latin typeface="Arial Narrow" pitchFamily="34" charset="0"/>
                <a:sym typeface="Symbol" pitchFamily="18" charset="2"/>
              </a:rPr>
              <a:t>  </a:t>
            </a:r>
            <a:r>
              <a:rPr lang="en-US" altLang="zh-CN" sz="2000" baseline="30000">
                <a:solidFill>
                  <a:srgbClr val="000000"/>
                </a:solidFill>
                <a:latin typeface="Arial Narrow" pitchFamily="34" charset="0"/>
              </a:rPr>
              <a:t>–</a:t>
            </a:r>
          </a:p>
          <a:p>
            <a:pPr eaLnBrk="0" hangingPunct="0">
              <a:spcBef>
                <a:spcPct val="50000"/>
              </a:spcBef>
            </a:pPr>
            <a:r>
              <a:rPr lang="en-US" altLang="zh-CN" sz="2000">
                <a:solidFill>
                  <a:srgbClr val="000000"/>
                </a:solidFill>
                <a:latin typeface="Arial Narrow" pitchFamily="34" charset="0"/>
                <a:sym typeface="Symbol" pitchFamily="18" charset="2"/>
              </a:rPr>
              <a:t>  </a:t>
            </a:r>
            <a:r>
              <a:rPr lang="en-US" altLang="zh-CN" sz="2000" baseline="30000">
                <a:solidFill>
                  <a:srgbClr val="000000"/>
                </a:solidFill>
                <a:latin typeface="Arial Narrow" pitchFamily="34" charset="0"/>
              </a:rPr>
              <a:t>–</a:t>
            </a:r>
            <a:r>
              <a:rPr lang="en-US" altLang="zh-CN" sz="2000">
                <a:solidFill>
                  <a:srgbClr val="000000"/>
                </a:solidFill>
                <a:latin typeface="Arial Narrow" pitchFamily="34" charset="0"/>
                <a:sym typeface="Symbol" pitchFamily="18" charset="2"/>
              </a:rPr>
              <a:t>     </a:t>
            </a:r>
            <a:r>
              <a:rPr lang="en-US" altLang="zh-CN" sz="2000" baseline="30000">
                <a:solidFill>
                  <a:srgbClr val="000000"/>
                </a:solidFill>
                <a:latin typeface="Arial Narrow" pitchFamily="34" charset="0"/>
                <a:sym typeface="Symbol" pitchFamily="18" charset="2"/>
              </a:rPr>
              <a:t>0</a:t>
            </a:r>
            <a:r>
              <a:rPr lang="en-US" altLang="zh-CN" sz="2000">
                <a:solidFill>
                  <a:srgbClr val="000000"/>
                </a:solidFill>
                <a:latin typeface="Arial Narrow" pitchFamily="34" charset="0"/>
                <a:sym typeface="Symbol" pitchFamily="18" charset="2"/>
              </a:rPr>
              <a:t> K</a:t>
            </a:r>
            <a:r>
              <a:rPr lang="en-US" altLang="zh-CN" sz="2000" baseline="30000">
                <a:solidFill>
                  <a:srgbClr val="000000"/>
                </a:solidFill>
                <a:latin typeface="Arial Narrow" pitchFamily="34" charset="0"/>
              </a:rPr>
              <a:t>–</a:t>
            </a:r>
            <a:r>
              <a:rPr lang="en-US" altLang="zh-CN" sz="2000">
                <a:solidFill>
                  <a:srgbClr val="000000"/>
                </a:solidFill>
                <a:latin typeface="Arial Narrow" pitchFamily="34" charset="0"/>
                <a:sym typeface="Symbol" pitchFamily="18" charset="2"/>
              </a:rPr>
              <a:t> </a:t>
            </a:r>
          </a:p>
          <a:p>
            <a:pPr eaLnBrk="0" hangingPunct="0">
              <a:spcBef>
                <a:spcPct val="50000"/>
              </a:spcBef>
            </a:pPr>
            <a:r>
              <a:rPr lang="en-US" altLang="zh-CN" sz="2000">
                <a:solidFill>
                  <a:srgbClr val="000000"/>
                </a:solidFill>
                <a:latin typeface="Arial Narrow" pitchFamily="34" charset="0"/>
                <a:sym typeface="Symbol" pitchFamily="18" charset="2"/>
              </a:rPr>
              <a:t>  K</a:t>
            </a:r>
            <a:r>
              <a:rPr lang="en-US" altLang="zh-CN" sz="2000" baseline="30000">
                <a:solidFill>
                  <a:srgbClr val="000000"/>
                </a:solidFill>
                <a:latin typeface="Arial Narrow" pitchFamily="34" charset="0"/>
                <a:sym typeface="Symbol" pitchFamily="18" charset="2"/>
              </a:rPr>
              <a:t>+ </a:t>
            </a:r>
            <a:r>
              <a:rPr lang="en-US" altLang="zh-CN" sz="2000">
                <a:solidFill>
                  <a:srgbClr val="000000"/>
                </a:solidFill>
                <a:latin typeface="Arial Narrow" pitchFamily="34" charset="0"/>
                <a:sym typeface="Symbol" pitchFamily="18" charset="2"/>
              </a:rPr>
              <a:t>    </a:t>
            </a:r>
            <a:r>
              <a:rPr lang="en-US" altLang="zh-CN" sz="2000" baseline="30000">
                <a:solidFill>
                  <a:srgbClr val="000000"/>
                </a:solidFill>
                <a:latin typeface="Arial Narrow" pitchFamily="34" charset="0"/>
                <a:sym typeface="Symbol" pitchFamily="18" charset="2"/>
              </a:rPr>
              <a:t>+</a:t>
            </a:r>
            <a:r>
              <a:rPr lang="en-US" altLang="zh-CN" sz="2000">
                <a:solidFill>
                  <a:srgbClr val="000000"/>
                </a:solidFill>
                <a:latin typeface="Arial Narrow" pitchFamily="34" charset="0"/>
                <a:sym typeface="Symbol" pitchFamily="18" charset="2"/>
              </a:rPr>
              <a:t>  </a:t>
            </a:r>
            <a:r>
              <a:rPr lang="en-US" altLang="zh-CN" sz="2000" baseline="30000">
                <a:solidFill>
                  <a:srgbClr val="000000"/>
                </a:solidFill>
                <a:latin typeface="Arial Narrow" pitchFamily="34" charset="0"/>
              </a:rPr>
              <a:t>0</a:t>
            </a:r>
            <a:endParaRPr lang="en-US" altLang="zh-CN" sz="2000">
              <a:solidFill>
                <a:srgbClr val="000000"/>
              </a:solidFill>
              <a:latin typeface="Arial Narrow" pitchFamily="34" charset="0"/>
              <a:sym typeface="Symbol" pitchFamily="18" charset="2"/>
            </a:endParaRPr>
          </a:p>
          <a:p>
            <a:pPr eaLnBrk="0" hangingPunct="0">
              <a:spcBef>
                <a:spcPct val="50000"/>
              </a:spcBef>
            </a:pPr>
            <a:r>
              <a:rPr lang="en-US" altLang="zh-CN" sz="2000">
                <a:solidFill>
                  <a:srgbClr val="000000"/>
                </a:solidFill>
                <a:latin typeface="Arial Narrow" pitchFamily="34" charset="0"/>
                <a:sym typeface="Symbol" pitchFamily="18" charset="2"/>
              </a:rPr>
              <a:t>  </a:t>
            </a:r>
            <a:r>
              <a:rPr lang="en-US" altLang="zh-CN" sz="2000" baseline="30000">
                <a:solidFill>
                  <a:srgbClr val="000000"/>
                </a:solidFill>
                <a:latin typeface="Arial Narrow" pitchFamily="34" charset="0"/>
                <a:sym typeface="Symbol" pitchFamily="18" charset="2"/>
              </a:rPr>
              <a:t>0</a:t>
            </a:r>
            <a:r>
              <a:rPr lang="en-US" altLang="zh-CN" sz="2000">
                <a:solidFill>
                  <a:srgbClr val="000000"/>
                </a:solidFill>
                <a:latin typeface="Arial Narrow" pitchFamily="34" charset="0"/>
                <a:sym typeface="Symbol" pitchFamily="18" charset="2"/>
              </a:rPr>
              <a:t>     p  </a:t>
            </a:r>
            <a:r>
              <a:rPr lang="en-US" altLang="zh-CN" sz="2000" baseline="30000">
                <a:solidFill>
                  <a:srgbClr val="000000"/>
                </a:solidFill>
                <a:latin typeface="Arial Narrow" pitchFamily="34"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矩形 3"/>
          <p:cNvSpPr>
            <a:spLocks noChangeArrowheads="1"/>
          </p:cNvSpPr>
          <p:nvPr/>
        </p:nvSpPr>
        <p:spPr bwMode="auto">
          <a:xfrm>
            <a:off x="395288" y="795338"/>
            <a:ext cx="5083175" cy="6361112"/>
          </a:xfrm>
          <a:prstGeom prst="rect">
            <a:avLst/>
          </a:prstGeom>
          <a:noFill/>
          <a:ln w="9525">
            <a:noFill/>
            <a:miter lim="800000"/>
            <a:headEnd/>
            <a:tailEnd/>
          </a:ln>
        </p:spPr>
        <p:txBody>
          <a:bodyPr>
            <a:spAutoFit/>
          </a:bodyPr>
          <a:lstStyle/>
          <a:p>
            <a:r>
              <a:rPr lang="en-US" altLang="zh-CN"/>
              <a:t>Gas-Filled Radiation Detectors</a:t>
            </a:r>
          </a:p>
          <a:p>
            <a:endParaRPr lang="en-US" altLang="zh-CN"/>
          </a:p>
          <a:p>
            <a:endParaRPr lang="en-US" altLang="zh-CN"/>
          </a:p>
          <a:p>
            <a:r>
              <a:rPr lang="en-US" altLang="zh-CN"/>
              <a:t>Scintillation Detectors</a:t>
            </a:r>
          </a:p>
          <a:p>
            <a:endParaRPr lang="en-US" altLang="zh-CN"/>
          </a:p>
          <a:p>
            <a:r>
              <a:rPr lang="en-US" altLang="zh-CN"/>
              <a:t>Semiconductor Detectors</a:t>
            </a:r>
          </a:p>
          <a:p>
            <a:endParaRPr lang="en-US" altLang="zh-CN"/>
          </a:p>
          <a:p>
            <a:r>
              <a:rPr lang="en-US" altLang="zh-CN"/>
              <a:t>Personal Dosimeters</a:t>
            </a:r>
          </a:p>
          <a:p>
            <a:endParaRPr lang="en-US" altLang="zh-CN"/>
          </a:p>
          <a:p>
            <a:r>
              <a:rPr lang="en-US" altLang="zh-CN"/>
              <a:t>Others</a:t>
            </a:r>
          </a:p>
          <a:p>
            <a:endParaRPr lang="en-US" altLang="zh-CN"/>
          </a:p>
          <a:p>
            <a:r>
              <a:rPr lang="en-US" altLang="zh-CN">
                <a:solidFill>
                  <a:schemeClr val="accent2"/>
                </a:solidFill>
              </a:rPr>
              <a:t>Particle identification</a:t>
            </a:r>
          </a:p>
          <a:p>
            <a:endParaRPr lang="en-US" altLang="zh-CN"/>
          </a:p>
          <a:p>
            <a:r>
              <a:rPr lang="en-US" altLang="zh-CN"/>
              <a:t>Measurement theory</a:t>
            </a:r>
          </a:p>
          <a:p>
            <a:endParaRPr lang="en-US" altLang="zh-CN"/>
          </a:p>
          <a:p>
            <a:r>
              <a:rPr lang="en-US" altLang="zh-CN"/>
              <a:t>Detection Equipment</a:t>
            </a:r>
          </a:p>
          <a:p>
            <a:endParaRPr lang="zh-CN" altLang="en-US" sz="2800"/>
          </a:p>
        </p:txBody>
      </p:sp>
      <p:sp>
        <p:nvSpPr>
          <p:cNvPr id="131075" name="矩形 4"/>
          <p:cNvSpPr>
            <a:spLocks noChangeArrowheads="1"/>
          </p:cNvSpPr>
          <p:nvPr/>
        </p:nvSpPr>
        <p:spPr bwMode="auto">
          <a:xfrm>
            <a:off x="5508625" y="692150"/>
            <a:ext cx="3455988" cy="1006475"/>
          </a:xfrm>
          <a:prstGeom prst="rect">
            <a:avLst/>
          </a:prstGeom>
          <a:noFill/>
          <a:ln w="9525">
            <a:noFill/>
            <a:miter lim="800000"/>
            <a:headEnd/>
            <a:tailEnd/>
          </a:ln>
        </p:spPr>
        <p:txBody>
          <a:bodyPr>
            <a:spAutoFit/>
          </a:bodyPr>
          <a:lstStyle/>
          <a:p>
            <a:r>
              <a:rPr lang="en-GB" altLang="zh-CN" sz="2000">
                <a:solidFill>
                  <a:srgbClr val="0070C0"/>
                </a:solidFill>
              </a:rPr>
              <a:t>ionization chambers</a:t>
            </a:r>
            <a:br>
              <a:rPr lang="en-GB" altLang="zh-CN" sz="2000">
                <a:solidFill>
                  <a:srgbClr val="0070C0"/>
                </a:solidFill>
              </a:rPr>
            </a:br>
            <a:r>
              <a:rPr lang="en-GB" altLang="zh-CN" sz="2000">
                <a:solidFill>
                  <a:srgbClr val="0070C0"/>
                </a:solidFill>
              </a:rPr>
              <a:t>proportional counters</a:t>
            </a:r>
            <a:br>
              <a:rPr lang="en-GB" altLang="zh-CN" sz="2000">
                <a:solidFill>
                  <a:srgbClr val="0070C0"/>
                </a:solidFill>
              </a:rPr>
            </a:br>
            <a:r>
              <a:rPr lang="en-GB" altLang="zh-CN" sz="2000">
                <a:solidFill>
                  <a:srgbClr val="0070C0"/>
                </a:solidFill>
              </a:rPr>
              <a:t>Geiger-Muller counters</a:t>
            </a:r>
            <a:endParaRPr lang="zh-CN" altLang="en-US" sz="2000">
              <a:solidFill>
                <a:srgbClr val="0070C0"/>
              </a:solidFill>
            </a:endParaRPr>
          </a:p>
        </p:txBody>
      </p:sp>
      <p:sp>
        <p:nvSpPr>
          <p:cNvPr id="131076" name="矩形 5"/>
          <p:cNvSpPr>
            <a:spLocks noChangeArrowheads="1"/>
          </p:cNvSpPr>
          <p:nvPr/>
        </p:nvSpPr>
        <p:spPr bwMode="auto">
          <a:xfrm>
            <a:off x="5651500" y="4724400"/>
            <a:ext cx="1441450" cy="396875"/>
          </a:xfrm>
          <a:prstGeom prst="rect">
            <a:avLst/>
          </a:prstGeom>
          <a:noFill/>
          <a:ln w="9525">
            <a:noFill/>
            <a:miter lim="800000"/>
            <a:headEnd/>
            <a:tailEnd/>
          </a:ln>
        </p:spPr>
        <p:txBody>
          <a:bodyPr wrap="none">
            <a:spAutoFit/>
          </a:bodyPr>
          <a:lstStyle/>
          <a:p>
            <a:r>
              <a:rPr lang="en-US" altLang="zh-CN" sz="2000">
                <a:solidFill>
                  <a:srgbClr val="0070C0"/>
                </a:solidFill>
                <a:latin typeface="Times New Roman" pitchFamily="18" charset="0"/>
                <a:cs typeface="Times New Roman" pitchFamily="18" charset="0"/>
              </a:rPr>
              <a:t>E-</a:t>
            </a:r>
            <a:r>
              <a:rPr lang="el-GR" altLang="zh-CN" sz="2000">
                <a:solidFill>
                  <a:srgbClr val="0070C0"/>
                </a:solidFill>
                <a:latin typeface="Times New Roman" pitchFamily="18" charset="0"/>
                <a:cs typeface="Times New Roman" pitchFamily="18" charset="0"/>
              </a:rPr>
              <a:t>Δ</a:t>
            </a:r>
            <a:r>
              <a:rPr lang="en-US" altLang="zh-CN" sz="2000">
                <a:solidFill>
                  <a:srgbClr val="0070C0"/>
                </a:solidFill>
                <a:latin typeface="Times New Roman" pitchFamily="18" charset="0"/>
                <a:cs typeface="Times New Roman" pitchFamily="18" charset="0"/>
              </a:rPr>
              <a:t>E, TOF</a:t>
            </a:r>
            <a:endParaRPr lang="zh-CN" altLang="en-US" sz="2000">
              <a:solidFill>
                <a:srgbClr val="0070C0"/>
              </a:solidFill>
            </a:endParaRPr>
          </a:p>
        </p:txBody>
      </p:sp>
      <p:sp>
        <p:nvSpPr>
          <p:cNvPr id="131077" name="矩形 6"/>
          <p:cNvSpPr>
            <a:spLocks noChangeArrowheads="1"/>
          </p:cNvSpPr>
          <p:nvPr/>
        </p:nvSpPr>
        <p:spPr bwMode="auto">
          <a:xfrm>
            <a:off x="5076825" y="3213100"/>
            <a:ext cx="4067175" cy="1158875"/>
          </a:xfrm>
          <a:prstGeom prst="rect">
            <a:avLst/>
          </a:prstGeom>
          <a:noFill/>
          <a:ln w="9525">
            <a:noFill/>
            <a:miter lim="800000"/>
            <a:headEnd/>
            <a:tailEnd/>
          </a:ln>
        </p:spPr>
        <p:txBody>
          <a:bodyPr>
            <a:spAutoFit/>
          </a:bodyPr>
          <a:lstStyle/>
          <a:p>
            <a:pPr lvl="1" eaLnBrk="0" hangingPunct="0">
              <a:spcBef>
                <a:spcPct val="50000"/>
              </a:spcBef>
            </a:pPr>
            <a:r>
              <a:rPr lang="en-GB" altLang="zh-CN" sz="2000">
                <a:solidFill>
                  <a:srgbClr val="0070C0"/>
                </a:solidFill>
              </a:rPr>
              <a:t>photographic films photographic emulsion plates</a:t>
            </a:r>
          </a:p>
          <a:p>
            <a:pPr lvl="1" eaLnBrk="0" hangingPunct="0">
              <a:spcBef>
                <a:spcPct val="50000"/>
              </a:spcBef>
            </a:pPr>
            <a:r>
              <a:rPr lang="en-GB" altLang="zh-CN" sz="2000">
                <a:solidFill>
                  <a:srgbClr val="0070C0"/>
                </a:solidFill>
              </a:rPr>
              <a:t>Cloud and Bubble Chambers</a:t>
            </a:r>
          </a:p>
        </p:txBody>
      </p:sp>
      <p:sp>
        <p:nvSpPr>
          <p:cNvPr id="131078" name="Rectangle 7"/>
          <p:cNvSpPr>
            <a:spLocks noChangeArrowheads="1"/>
          </p:cNvSpPr>
          <p:nvPr/>
        </p:nvSpPr>
        <p:spPr bwMode="auto">
          <a:xfrm>
            <a:off x="5580063" y="1773238"/>
            <a:ext cx="2428875" cy="396875"/>
          </a:xfrm>
          <a:prstGeom prst="rect">
            <a:avLst/>
          </a:prstGeom>
          <a:noFill/>
          <a:ln w="9525">
            <a:noFill/>
            <a:miter lim="800000"/>
            <a:headEnd/>
            <a:tailEnd/>
          </a:ln>
        </p:spPr>
        <p:txBody>
          <a:bodyPr wrap="none">
            <a:spAutoFit/>
          </a:bodyPr>
          <a:lstStyle/>
          <a:p>
            <a:r>
              <a:rPr lang="en-US" altLang="zh-CN" sz="2000">
                <a:solidFill>
                  <a:schemeClr val="accent1"/>
                </a:solidFill>
              </a:rPr>
              <a:t>Photomultiplier tube</a:t>
            </a:r>
            <a:endParaRPr lang="zh-CN" altLang="en-US" sz="2000">
              <a:solidFill>
                <a:schemeClr val="accent1"/>
              </a:solidFill>
            </a:endParaRPr>
          </a:p>
        </p:txBody>
      </p:sp>
      <p:sp>
        <p:nvSpPr>
          <p:cNvPr id="131079" name="矩形 6"/>
          <p:cNvSpPr>
            <a:spLocks noChangeArrowheads="1"/>
          </p:cNvSpPr>
          <p:nvPr/>
        </p:nvSpPr>
        <p:spPr bwMode="auto">
          <a:xfrm>
            <a:off x="971550" y="0"/>
            <a:ext cx="2630488" cy="584200"/>
          </a:xfrm>
          <a:prstGeom prst="rect">
            <a:avLst/>
          </a:prstGeom>
          <a:noFill/>
          <a:ln w="9525">
            <a:noFill/>
            <a:miter lim="800000"/>
            <a:headEnd/>
            <a:tailEnd/>
          </a:ln>
        </p:spPr>
        <p:txBody>
          <a:bodyPr wrap="none">
            <a:spAutoFit/>
          </a:bodyPr>
          <a:lstStyle/>
          <a:p>
            <a:pPr marL="990600" lvl="1" indent="-533400">
              <a:tabLst>
                <a:tab pos="647700" algn="l"/>
              </a:tabLst>
            </a:pPr>
            <a:r>
              <a:rPr lang="en-US" altLang="zh-CN" sz="3200">
                <a:solidFill>
                  <a:srgbClr val="0070C0"/>
                </a:solidFill>
                <a:latin typeface="Times New Roman" pitchFamily="18" charset="0"/>
                <a:cs typeface="Times New Roman" pitchFamily="18" charset="0"/>
              </a:rPr>
              <a:t>2. Detectors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4"/>
          <p:cNvGraphicFramePr>
            <a:graphicFrameLocks noChangeAspect="1"/>
          </p:cNvGraphicFramePr>
          <p:nvPr/>
        </p:nvGraphicFramePr>
        <p:xfrm>
          <a:off x="468313" y="476250"/>
          <a:ext cx="6911975" cy="6311900"/>
        </p:xfrm>
        <a:graphic>
          <a:graphicData uri="http://schemas.openxmlformats.org/presentationml/2006/ole">
            <p:oleObj spid="_x0000_s88066" name="公式" r:id="rId4" imgW="2781000" imgH="2539800" progId="Equation.3">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0" name="Object 16"/>
          <p:cNvGraphicFramePr>
            <a:graphicFrameLocks noChangeAspect="1"/>
          </p:cNvGraphicFramePr>
          <p:nvPr/>
        </p:nvGraphicFramePr>
        <p:xfrm>
          <a:off x="1331913" y="3068638"/>
          <a:ext cx="1676400" cy="979487"/>
        </p:xfrm>
        <a:graphic>
          <a:graphicData uri="http://schemas.openxmlformats.org/presentationml/2006/ole">
            <p:oleObj spid="_x0000_s89090" name="公式" r:id="rId4" imgW="672840" imgH="393480" progId="Equation.3">
              <p:embed/>
            </p:oleObj>
          </a:graphicData>
        </a:graphic>
      </p:graphicFrame>
      <p:sp>
        <p:nvSpPr>
          <p:cNvPr id="89093" name="Text Box 17"/>
          <p:cNvSpPr txBox="1">
            <a:spLocks noChangeArrowheads="1"/>
          </p:cNvSpPr>
          <p:nvPr/>
        </p:nvSpPr>
        <p:spPr bwMode="auto">
          <a:xfrm>
            <a:off x="1258888" y="2205038"/>
            <a:ext cx="1447800" cy="396875"/>
          </a:xfrm>
          <a:prstGeom prst="rect">
            <a:avLst/>
          </a:prstGeom>
          <a:noFill/>
          <a:ln w="9525">
            <a:noFill/>
            <a:miter lim="800000"/>
            <a:headEnd/>
            <a:tailEnd/>
          </a:ln>
        </p:spPr>
        <p:txBody>
          <a:bodyPr>
            <a:spAutoFit/>
          </a:bodyPr>
          <a:lstStyle/>
          <a:p>
            <a:pPr>
              <a:spcBef>
                <a:spcPct val="50000"/>
              </a:spcBef>
            </a:pPr>
            <a:r>
              <a:rPr kumimoji="1" lang="en-US" altLang="zh-CN" sz="2000">
                <a:latin typeface="Times New Roman" pitchFamily="18" charset="0"/>
              </a:rPr>
              <a:t>2. TOF</a:t>
            </a:r>
            <a:endParaRPr kumimoji="1" lang="en-US" altLang="zh-CN" sz="1600">
              <a:latin typeface="Times New Roman" pitchFamily="18" charset="0"/>
            </a:endParaRPr>
          </a:p>
        </p:txBody>
      </p:sp>
      <p:graphicFrame>
        <p:nvGraphicFramePr>
          <p:cNvPr id="89091" name="Object 18"/>
          <p:cNvGraphicFramePr>
            <a:graphicFrameLocks noChangeAspect="1"/>
          </p:cNvGraphicFramePr>
          <p:nvPr/>
        </p:nvGraphicFramePr>
        <p:xfrm>
          <a:off x="3995738" y="2997200"/>
          <a:ext cx="1001712" cy="1066800"/>
        </p:xfrm>
        <a:graphic>
          <a:graphicData uri="http://schemas.openxmlformats.org/presentationml/2006/ole">
            <p:oleObj spid="_x0000_s89091" name="Microsoft 公式 3.0" r:id="rId5" imgW="368280" imgH="393480" progId="Equation.3">
              <p:embed/>
            </p:oleObj>
          </a:graphicData>
        </a:graphic>
      </p:graphicFrame>
      <p:graphicFrame>
        <p:nvGraphicFramePr>
          <p:cNvPr id="89092" name="Object 19"/>
          <p:cNvGraphicFramePr>
            <a:graphicFrameLocks noChangeAspect="1"/>
          </p:cNvGraphicFramePr>
          <p:nvPr/>
        </p:nvGraphicFramePr>
        <p:xfrm>
          <a:off x="6227763" y="3068638"/>
          <a:ext cx="1828800" cy="1117600"/>
        </p:xfrm>
        <a:graphic>
          <a:graphicData uri="http://schemas.openxmlformats.org/presentationml/2006/ole">
            <p:oleObj spid="_x0000_s89092" name="公式" r:id="rId6" imgW="685800" imgH="419040" progId="Equation.3">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5" name="Group 2"/>
          <p:cNvGrpSpPr>
            <a:grpSpLocks/>
          </p:cNvGrpSpPr>
          <p:nvPr/>
        </p:nvGrpSpPr>
        <p:grpSpPr bwMode="auto">
          <a:xfrm>
            <a:off x="107950" y="1052513"/>
            <a:ext cx="9001125" cy="5016500"/>
            <a:chOff x="158" y="663"/>
            <a:chExt cx="5670" cy="3160"/>
          </a:xfrm>
        </p:grpSpPr>
        <p:sp>
          <p:nvSpPr>
            <p:cNvPr id="98306" name="Rectangle 3"/>
            <p:cNvSpPr>
              <a:spLocks noChangeArrowheads="1"/>
            </p:cNvSpPr>
            <p:nvPr/>
          </p:nvSpPr>
          <p:spPr bwMode="auto">
            <a:xfrm rot="-2910047">
              <a:off x="576" y="2006"/>
              <a:ext cx="417" cy="295"/>
            </a:xfrm>
            <a:prstGeom prst="rect">
              <a:avLst/>
            </a:prstGeom>
            <a:noFill/>
            <a:ln w="9525">
              <a:solidFill>
                <a:schemeClr val="tx1"/>
              </a:solidFill>
              <a:miter lim="800000"/>
              <a:headEnd/>
              <a:tailEnd/>
            </a:ln>
          </p:spPr>
          <p:txBody>
            <a:bodyPr wrap="none" anchor="ctr"/>
            <a:lstStyle/>
            <a:p>
              <a:endParaRPr lang="zh-CN" altLang="en-US"/>
            </a:p>
          </p:txBody>
        </p:sp>
        <p:sp>
          <p:nvSpPr>
            <p:cNvPr id="98307" name="Rectangle 4"/>
            <p:cNvSpPr>
              <a:spLocks noChangeArrowheads="1"/>
            </p:cNvSpPr>
            <p:nvPr/>
          </p:nvSpPr>
          <p:spPr bwMode="auto">
            <a:xfrm rot="-2910047">
              <a:off x="684" y="2174"/>
              <a:ext cx="112" cy="121"/>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8308" name="Rectangle 5"/>
            <p:cNvSpPr>
              <a:spLocks noChangeArrowheads="1"/>
            </p:cNvSpPr>
            <p:nvPr/>
          </p:nvSpPr>
          <p:spPr bwMode="auto">
            <a:xfrm rot="-2910047">
              <a:off x="835" y="2259"/>
              <a:ext cx="17" cy="19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8309" name="Rectangle 6"/>
            <p:cNvSpPr>
              <a:spLocks noChangeArrowheads="1"/>
            </p:cNvSpPr>
            <p:nvPr/>
          </p:nvSpPr>
          <p:spPr bwMode="auto">
            <a:xfrm rot="-2910047">
              <a:off x="1020" y="2179"/>
              <a:ext cx="35" cy="164"/>
            </a:xfrm>
            <a:prstGeom prst="rect">
              <a:avLst/>
            </a:prstGeom>
            <a:noFill/>
            <a:ln w="9525">
              <a:solidFill>
                <a:schemeClr val="tx1"/>
              </a:solidFill>
              <a:miter lim="800000"/>
              <a:headEnd/>
              <a:tailEnd/>
            </a:ln>
          </p:spPr>
          <p:txBody>
            <a:bodyPr wrap="none" anchor="ctr"/>
            <a:lstStyle/>
            <a:p>
              <a:endParaRPr lang="zh-CN" altLang="en-US"/>
            </a:p>
          </p:txBody>
        </p:sp>
        <p:sp>
          <p:nvSpPr>
            <p:cNvPr id="98310" name="Line 7"/>
            <p:cNvSpPr>
              <a:spLocks noChangeShapeType="1"/>
            </p:cNvSpPr>
            <p:nvPr/>
          </p:nvSpPr>
          <p:spPr bwMode="auto">
            <a:xfrm rot="-2910047">
              <a:off x="977" y="2184"/>
              <a:ext cx="1" cy="98"/>
            </a:xfrm>
            <a:prstGeom prst="line">
              <a:avLst/>
            </a:prstGeom>
            <a:noFill/>
            <a:ln w="9525">
              <a:solidFill>
                <a:schemeClr val="tx1"/>
              </a:solidFill>
              <a:round/>
              <a:headEnd/>
              <a:tailEnd/>
            </a:ln>
          </p:spPr>
          <p:txBody>
            <a:bodyPr/>
            <a:lstStyle/>
            <a:p>
              <a:endParaRPr lang="zh-CN" altLang="en-US"/>
            </a:p>
          </p:txBody>
        </p:sp>
        <p:sp>
          <p:nvSpPr>
            <p:cNvPr id="98311" name="Line 8"/>
            <p:cNvSpPr>
              <a:spLocks noChangeShapeType="1"/>
            </p:cNvSpPr>
            <p:nvPr/>
          </p:nvSpPr>
          <p:spPr bwMode="auto">
            <a:xfrm rot="-2910047">
              <a:off x="1001" y="2157"/>
              <a:ext cx="0" cy="98"/>
            </a:xfrm>
            <a:prstGeom prst="line">
              <a:avLst/>
            </a:prstGeom>
            <a:noFill/>
            <a:ln w="9525">
              <a:solidFill>
                <a:schemeClr val="tx1"/>
              </a:solidFill>
              <a:round/>
              <a:headEnd/>
              <a:tailEnd/>
            </a:ln>
          </p:spPr>
          <p:txBody>
            <a:bodyPr/>
            <a:lstStyle/>
            <a:p>
              <a:endParaRPr lang="zh-CN" altLang="en-US"/>
            </a:p>
          </p:txBody>
        </p:sp>
        <p:sp>
          <p:nvSpPr>
            <p:cNvPr id="98312" name="Line 9"/>
            <p:cNvSpPr>
              <a:spLocks noChangeShapeType="1"/>
            </p:cNvSpPr>
            <p:nvPr/>
          </p:nvSpPr>
          <p:spPr bwMode="auto">
            <a:xfrm rot="-2910047">
              <a:off x="961" y="2254"/>
              <a:ext cx="35" cy="1"/>
            </a:xfrm>
            <a:prstGeom prst="line">
              <a:avLst/>
            </a:prstGeom>
            <a:noFill/>
            <a:ln w="9525">
              <a:solidFill>
                <a:schemeClr val="tx1"/>
              </a:solidFill>
              <a:round/>
              <a:headEnd/>
              <a:tailEnd/>
            </a:ln>
          </p:spPr>
          <p:txBody>
            <a:bodyPr/>
            <a:lstStyle/>
            <a:p>
              <a:endParaRPr lang="zh-CN" altLang="en-US"/>
            </a:p>
          </p:txBody>
        </p:sp>
        <p:sp>
          <p:nvSpPr>
            <p:cNvPr id="98313" name="Line 10"/>
            <p:cNvSpPr>
              <a:spLocks noChangeShapeType="1"/>
            </p:cNvSpPr>
            <p:nvPr/>
          </p:nvSpPr>
          <p:spPr bwMode="auto">
            <a:xfrm rot="-2910047">
              <a:off x="1007" y="2203"/>
              <a:ext cx="35" cy="0"/>
            </a:xfrm>
            <a:prstGeom prst="line">
              <a:avLst/>
            </a:prstGeom>
            <a:noFill/>
            <a:ln w="9525">
              <a:solidFill>
                <a:schemeClr val="tx1"/>
              </a:solidFill>
              <a:round/>
              <a:headEnd/>
              <a:tailEnd/>
            </a:ln>
          </p:spPr>
          <p:txBody>
            <a:bodyPr/>
            <a:lstStyle/>
            <a:p>
              <a:endParaRPr lang="zh-CN" altLang="en-US"/>
            </a:p>
          </p:txBody>
        </p:sp>
        <p:sp>
          <p:nvSpPr>
            <p:cNvPr id="98314" name="Line 11"/>
            <p:cNvSpPr>
              <a:spLocks noChangeShapeType="1"/>
            </p:cNvSpPr>
            <p:nvPr/>
          </p:nvSpPr>
          <p:spPr bwMode="auto">
            <a:xfrm rot="18689953" flipV="1">
              <a:off x="809" y="2376"/>
              <a:ext cx="36" cy="1"/>
            </a:xfrm>
            <a:prstGeom prst="line">
              <a:avLst/>
            </a:prstGeom>
            <a:noFill/>
            <a:ln w="9525">
              <a:solidFill>
                <a:schemeClr val="tx1"/>
              </a:solidFill>
              <a:round/>
              <a:headEnd/>
              <a:tailEnd/>
            </a:ln>
          </p:spPr>
          <p:txBody>
            <a:bodyPr/>
            <a:lstStyle/>
            <a:p>
              <a:endParaRPr lang="zh-CN" altLang="en-US"/>
            </a:p>
          </p:txBody>
        </p:sp>
        <p:sp>
          <p:nvSpPr>
            <p:cNvPr id="98315" name="Line 12"/>
            <p:cNvSpPr>
              <a:spLocks noChangeShapeType="1"/>
            </p:cNvSpPr>
            <p:nvPr/>
          </p:nvSpPr>
          <p:spPr bwMode="auto">
            <a:xfrm rot="18689953" flipV="1">
              <a:off x="845" y="2336"/>
              <a:ext cx="36" cy="1"/>
            </a:xfrm>
            <a:prstGeom prst="line">
              <a:avLst/>
            </a:prstGeom>
            <a:noFill/>
            <a:ln w="9525">
              <a:solidFill>
                <a:schemeClr val="tx1"/>
              </a:solidFill>
              <a:round/>
              <a:headEnd/>
              <a:tailEnd/>
            </a:ln>
          </p:spPr>
          <p:txBody>
            <a:bodyPr/>
            <a:lstStyle/>
            <a:p>
              <a:endParaRPr lang="zh-CN" altLang="en-US"/>
            </a:p>
          </p:txBody>
        </p:sp>
        <p:sp>
          <p:nvSpPr>
            <p:cNvPr id="98316" name="Freeform 13"/>
            <p:cNvSpPr>
              <a:spLocks/>
            </p:cNvSpPr>
            <p:nvPr/>
          </p:nvSpPr>
          <p:spPr bwMode="auto">
            <a:xfrm rot="-2910047">
              <a:off x="742" y="2287"/>
              <a:ext cx="84" cy="37"/>
            </a:xfrm>
            <a:custGeom>
              <a:avLst/>
              <a:gdLst>
                <a:gd name="T0" fmla="*/ 0 w 110"/>
                <a:gd name="T1" fmla="*/ 7 h 51"/>
                <a:gd name="T2" fmla="*/ 19 w 110"/>
                <a:gd name="T3" fmla="*/ 31 h 51"/>
                <a:gd name="T4" fmla="*/ 71 w 110"/>
                <a:gd name="T5" fmla="*/ 37 h 51"/>
                <a:gd name="T6" fmla="*/ 84 w 110"/>
                <a:gd name="T7" fmla="*/ 0 h 51"/>
                <a:gd name="T8" fmla="*/ 0 60000 65536"/>
                <a:gd name="T9" fmla="*/ 0 60000 65536"/>
                <a:gd name="T10" fmla="*/ 0 60000 65536"/>
                <a:gd name="T11" fmla="*/ 0 60000 65536"/>
                <a:gd name="T12" fmla="*/ 0 w 110"/>
                <a:gd name="T13" fmla="*/ 0 h 51"/>
                <a:gd name="T14" fmla="*/ 110 w 110"/>
                <a:gd name="T15" fmla="*/ 51 h 51"/>
              </a:gdLst>
              <a:ahLst/>
              <a:cxnLst>
                <a:cxn ang="T8">
                  <a:pos x="T0" y="T1"/>
                </a:cxn>
                <a:cxn ang="T9">
                  <a:pos x="T2" y="T3"/>
                </a:cxn>
                <a:cxn ang="T10">
                  <a:pos x="T4" y="T5"/>
                </a:cxn>
                <a:cxn ang="T11">
                  <a:pos x="T6" y="T7"/>
                </a:cxn>
              </a:cxnLst>
              <a:rect l="T12" t="T13" r="T14" b="T15"/>
              <a:pathLst>
                <a:path w="110" h="51">
                  <a:moveTo>
                    <a:pt x="0" y="9"/>
                  </a:moveTo>
                  <a:lnTo>
                    <a:pt x="25" y="43"/>
                  </a:lnTo>
                  <a:lnTo>
                    <a:pt x="93" y="51"/>
                  </a:lnTo>
                  <a:lnTo>
                    <a:pt x="110" y="0"/>
                  </a:lnTo>
                </a:path>
              </a:pathLst>
            </a:custGeom>
            <a:noFill/>
            <a:ln w="9525">
              <a:solidFill>
                <a:schemeClr val="tx1"/>
              </a:solidFill>
              <a:round/>
              <a:headEnd type="none" w="med" len="med"/>
              <a:tailEnd type="arrow" w="med" len="med"/>
            </a:ln>
          </p:spPr>
          <p:txBody>
            <a:bodyPr/>
            <a:lstStyle/>
            <a:p>
              <a:endParaRPr lang="zh-CN" altLang="en-US"/>
            </a:p>
          </p:txBody>
        </p:sp>
        <p:sp>
          <p:nvSpPr>
            <p:cNvPr id="98317" name="AutoShape 14"/>
            <p:cNvSpPr>
              <a:spLocks noChangeArrowheads="1"/>
            </p:cNvSpPr>
            <p:nvPr/>
          </p:nvSpPr>
          <p:spPr bwMode="auto">
            <a:xfrm rot="9168321">
              <a:off x="975" y="1170"/>
              <a:ext cx="998" cy="817"/>
            </a:xfrm>
            <a:prstGeom prst="triangle">
              <a:avLst>
                <a:gd name="adj" fmla="val 50000"/>
              </a:avLst>
            </a:prstGeom>
            <a:noFill/>
            <a:ln w="9525">
              <a:solidFill>
                <a:schemeClr val="tx1"/>
              </a:solidFill>
              <a:miter lim="800000"/>
              <a:headEnd/>
              <a:tailEnd/>
            </a:ln>
          </p:spPr>
          <p:txBody>
            <a:bodyPr wrap="none" anchor="ctr"/>
            <a:lstStyle/>
            <a:p>
              <a:endParaRPr lang="zh-CN" altLang="en-US"/>
            </a:p>
          </p:txBody>
        </p:sp>
        <p:grpSp>
          <p:nvGrpSpPr>
            <p:cNvPr id="98318" name="Group 15"/>
            <p:cNvGrpSpPr>
              <a:grpSpLocks/>
            </p:cNvGrpSpPr>
            <p:nvPr/>
          </p:nvGrpSpPr>
          <p:grpSpPr bwMode="auto">
            <a:xfrm>
              <a:off x="2028" y="1079"/>
              <a:ext cx="3527" cy="681"/>
              <a:chOff x="1937" y="1071"/>
              <a:chExt cx="3527" cy="681"/>
            </a:xfrm>
          </p:grpSpPr>
          <p:grpSp>
            <p:nvGrpSpPr>
              <p:cNvPr id="98364" name="Group 16"/>
              <p:cNvGrpSpPr>
                <a:grpSpLocks/>
              </p:cNvGrpSpPr>
              <p:nvPr/>
            </p:nvGrpSpPr>
            <p:grpSpPr bwMode="auto">
              <a:xfrm>
                <a:off x="1937" y="1336"/>
                <a:ext cx="604" cy="416"/>
                <a:chOff x="1655" y="1842"/>
                <a:chExt cx="862" cy="499"/>
              </a:xfrm>
            </p:grpSpPr>
            <p:sp>
              <p:nvSpPr>
                <p:cNvPr id="98449" name="Rectangle 17"/>
                <p:cNvSpPr>
                  <a:spLocks noChangeArrowheads="1"/>
                </p:cNvSpPr>
                <p:nvPr/>
              </p:nvSpPr>
              <p:spPr bwMode="auto">
                <a:xfrm>
                  <a:off x="1655" y="1842"/>
                  <a:ext cx="544" cy="363"/>
                </a:xfrm>
                <a:prstGeom prst="rect">
                  <a:avLst/>
                </a:prstGeom>
                <a:noFill/>
                <a:ln w="9525">
                  <a:solidFill>
                    <a:schemeClr val="tx1"/>
                  </a:solidFill>
                  <a:miter lim="800000"/>
                  <a:headEnd/>
                  <a:tailEnd/>
                </a:ln>
              </p:spPr>
              <p:txBody>
                <a:bodyPr wrap="none" anchor="ctr"/>
                <a:lstStyle/>
                <a:p>
                  <a:endParaRPr lang="zh-CN" altLang="en-US"/>
                </a:p>
              </p:txBody>
            </p:sp>
            <p:sp>
              <p:nvSpPr>
                <p:cNvPr id="98450" name="Line 18"/>
                <p:cNvSpPr>
                  <a:spLocks noChangeShapeType="1"/>
                </p:cNvSpPr>
                <p:nvPr/>
              </p:nvSpPr>
              <p:spPr bwMode="auto">
                <a:xfrm>
                  <a:off x="1972" y="2205"/>
                  <a:ext cx="0" cy="46"/>
                </a:xfrm>
                <a:prstGeom prst="line">
                  <a:avLst/>
                </a:prstGeom>
                <a:noFill/>
                <a:ln w="9525">
                  <a:solidFill>
                    <a:schemeClr val="tx1"/>
                  </a:solidFill>
                  <a:round/>
                  <a:headEnd/>
                  <a:tailEnd/>
                </a:ln>
              </p:spPr>
              <p:txBody>
                <a:bodyPr/>
                <a:lstStyle/>
                <a:p>
                  <a:endParaRPr lang="zh-CN" altLang="en-US"/>
                </a:p>
              </p:txBody>
            </p:sp>
            <p:sp>
              <p:nvSpPr>
                <p:cNvPr id="98451" name="Line 19"/>
                <p:cNvSpPr>
                  <a:spLocks noChangeShapeType="1"/>
                </p:cNvSpPr>
                <p:nvPr/>
              </p:nvSpPr>
              <p:spPr bwMode="auto">
                <a:xfrm>
                  <a:off x="1836" y="2205"/>
                  <a:ext cx="0" cy="46"/>
                </a:xfrm>
                <a:prstGeom prst="line">
                  <a:avLst/>
                </a:prstGeom>
                <a:noFill/>
                <a:ln w="9525">
                  <a:solidFill>
                    <a:schemeClr val="tx1"/>
                  </a:solidFill>
                  <a:round/>
                  <a:headEnd/>
                  <a:tailEnd/>
                </a:ln>
              </p:spPr>
              <p:txBody>
                <a:bodyPr/>
                <a:lstStyle/>
                <a:p>
                  <a:endParaRPr lang="zh-CN" altLang="en-US"/>
                </a:p>
              </p:txBody>
            </p:sp>
            <p:sp>
              <p:nvSpPr>
                <p:cNvPr id="98452" name="Line 20"/>
                <p:cNvSpPr>
                  <a:spLocks noChangeShapeType="1"/>
                </p:cNvSpPr>
                <p:nvPr/>
              </p:nvSpPr>
              <p:spPr bwMode="auto">
                <a:xfrm>
                  <a:off x="1722" y="2205"/>
                  <a:ext cx="0" cy="46"/>
                </a:xfrm>
                <a:prstGeom prst="line">
                  <a:avLst/>
                </a:prstGeom>
                <a:noFill/>
                <a:ln w="9525">
                  <a:solidFill>
                    <a:schemeClr val="tx1"/>
                  </a:solidFill>
                  <a:round/>
                  <a:headEnd/>
                  <a:tailEnd/>
                </a:ln>
              </p:spPr>
              <p:txBody>
                <a:bodyPr/>
                <a:lstStyle/>
                <a:p>
                  <a:endParaRPr lang="zh-CN" altLang="en-US"/>
                </a:p>
              </p:txBody>
            </p:sp>
            <p:sp>
              <p:nvSpPr>
                <p:cNvPr id="98453" name="Line 21"/>
                <p:cNvSpPr>
                  <a:spLocks noChangeShapeType="1"/>
                </p:cNvSpPr>
                <p:nvPr/>
              </p:nvSpPr>
              <p:spPr bwMode="auto">
                <a:xfrm>
                  <a:off x="2063" y="2205"/>
                  <a:ext cx="0" cy="46"/>
                </a:xfrm>
                <a:prstGeom prst="line">
                  <a:avLst/>
                </a:prstGeom>
                <a:noFill/>
                <a:ln w="9525">
                  <a:solidFill>
                    <a:schemeClr val="tx1"/>
                  </a:solidFill>
                  <a:round/>
                  <a:headEnd/>
                  <a:tailEnd/>
                </a:ln>
              </p:spPr>
              <p:txBody>
                <a:bodyPr/>
                <a:lstStyle/>
                <a:p>
                  <a:endParaRPr lang="zh-CN" altLang="en-US"/>
                </a:p>
              </p:txBody>
            </p:sp>
            <p:sp>
              <p:nvSpPr>
                <p:cNvPr id="98454" name="Line 22"/>
                <p:cNvSpPr>
                  <a:spLocks noChangeShapeType="1"/>
                </p:cNvSpPr>
                <p:nvPr/>
              </p:nvSpPr>
              <p:spPr bwMode="auto">
                <a:xfrm flipV="1">
                  <a:off x="1677" y="2251"/>
                  <a:ext cx="45" cy="0"/>
                </a:xfrm>
                <a:prstGeom prst="line">
                  <a:avLst/>
                </a:prstGeom>
                <a:noFill/>
                <a:ln w="9525">
                  <a:solidFill>
                    <a:schemeClr val="tx1"/>
                  </a:solidFill>
                  <a:round/>
                  <a:headEnd/>
                  <a:tailEnd/>
                </a:ln>
              </p:spPr>
              <p:txBody>
                <a:bodyPr/>
                <a:lstStyle/>
                <a:p>
                  <a:endParaRPr lang="zh-CN" altLang="en-US"/>
                </a:p>
              </p:txBody>
            </p:sp>
            <p:sp>
              <p:nvSpPr>
                <p:cNvPr id="98455" name="Line 23"/>
                <p:cNvSpPr>
                  <a:spLocks noChangeShapeType="1"/>
                </p:cNvSpPr>
                <p:nvPr/>
              </p:nvSpPr>
              <p:spPr bwMode="auto">
                <a:xfrm>
                  <a:off x="1836" y="2250"/>
                  <a:ext cx="46" cy="0"/>
                </a:xfrm>
                <a:prstGeom prst="line">
                  <a:avLst/>
                </a:prstGeom>
                <a:noFill/>
                <a:ln w="9525">
                  <a:solidFill>
                    <a:schemeClr val="tx1"/>
                  </a:solidFill>
                  <a:round/>
                  <a:headEnd/>
                  <a:tailEnd/>
                </a:ln>
              </p:spPr>
              <p:txBody>
                <a:bodyPr/>
                <a:lstStyle/>
                <a:p>
                  <a:endParaRPr lang="zh-CN" altLang="en-US"/>
                </a:p>
              </p:txBody>
            </p:sp>
            <p:sp>
              <p:nvSpPr>
                <p:cNvPr id="98456" name="Line 24"/>
                <p:cNvSpPr>
                  <a:spLocks noChangeShapeType="1"/>
                </p:cNvSpPr>
                <p:nvPr/>
              </p:nvSpPr>
              <p:spPr bwMode="auto">
                <a:xfrm>
                  <a:off x="1927" y="2250"/>
                  <a:ext cx="46" cy="0"/>
                </a:xfrm>
                <a:prstGeom prst="line">
                  <a:avLst/>
                </a:prstGeom>
                <a:noFill/>
                <a:ln w="9525">
                  <a:solidFill>
                    <a:schemeClr val="tx1"/>
                  </a:solidFill>
                  <a:round/>
                  <a:headEnd/>
                  <a:tailEnd/>
                </a:ln>
              </p:spPr>
              <p:txBody>
                <a:bodyPr/>
                <a:lstStyle/>
                <a:p>
                  <a:endParaRPr lang="zh-CN" altLang="en-US"/>
                </a:p>
              </p:txBody>
            </p:sp>
            <p:sp>
              <p:nvSpPr>
                <p:cNvPr id="98457" name="Line 25"/>
                <p:cNvSpPr>
                  <a:spLocks noChangeShapeType="1"/>
                </p:cNvSpPr>
                <p:nvPr/>
              </p:nvSpPr>
              <p:spPr bwMode="auto">
                <a:xfrm>
                  <a:off x="2063" y="2250"/>
                  <a:ext cx="46" cy="0"/>
                </a:xfrm>
                <a:prstGeom prst="line">
                  <a:avLst/>
                </a:prstGeom>
                <a:noFill/>
                <a:ln w="9525">
                  <a:solidFill>
                    <a:schemeClr val="tx1"/>
                  </a:solidFill>
                  <a:round/>
                  <a:headEnd/>
                  <a:tailEnd/>
                </a:ln>
              </p:spPr>
              <p:txBody>
                <a:bodyPr/>
                <a:lstStyle/>
                <a:p>
                  <a:endParaRPr lang="zh-CN" altLang="en-US"/>
                </a:p>
              </p:txBody>
            </p:sp>
            <p:grpSp>
              <p:nvGrpSpPr>
                <p:cNvPr id="98458" name="Group 26"/>
                <p:cNvGrpSpPr>
                  <a:grpSpLocks/>
                </p:cNvGrpSpPr>
                <p:nvPr/>
              </p:nvGrpSpPr>
              <p:grpSpPr bwMode="auto">
                <a:xfrm>
                  <a:off x="1706" y="1926"/>
                  <a:ext cx="147" cy="204"/>
                  <a:chOff x="3506" y="2999"/>
                  <a:chExt cx="147" cy="204"/>
                </a:xfrm>
              </p:grpSpPr>
              <p:sp>
                <p:nvSpPr>
                  <p:cNvPr id="98473" name="Freeform 27"/>
                  <p:cNvSpPr>
                    <a:spLocks/>
                  </p:cNvSpPr>
                  <p:nvPr/>
                </p:nvSpPr>
                <p:spPr bwMode="auto">
                  <a:xfrm>
                    <a:off x="3507" y="2999"/>
                    <a:ext cx="146" cy="86"/>
                  </a:xfrm>
                  <a:custGeom>
                    <a:avLst/>
                    <a:gdLst>
                      <a:gd name="T0" fmla="*/ 0 w 280"/>
                      <a:gd name="T1" fmla="*/ 86 h 161"/>
                      <a:gd name="T2" fmla="*/ 70 w 280"/>
                      <a:gd name="T3" fmla="*/ 0 h 161"/>
                      <a:gd name="T4" fmla="*/ 146 w 280"/>
                      <a:gd name="T5" fmla="*/ 81 h 161"/>
                      <a:gd name="T6" fmla="*/ 0 60000 65536"/>
                      <a:gd name="T7" fmla="*/ 0 60000 65536"/>
                      <a:gd name="T8" fmla="*/ 0 60000 65536"/>
                      <a:gd name="T9" fmla="*/ 0 w 280"/>
                      <a:gd name="T10" fmla="*/ 0 h 161"/>
                      <a:gd name="T11" fmla="*/ 280 w 280"/>
                      <a:gd name="T12" fmla="*/ 161 h 161"/>
                    </a:gdLst>
                    <a:ahLst/>
                    <a:cxnLst>
                      <a:cxn ang="T6">
                        <a:pos x="T0" y="T1"/>
                      </a:cxn>
                      <a:cxn ang="T7">
                        <a:pos x="T2" y="T3"/>
                      </a:cxn>
                      <a:cxn ang="T8">
                        <a:pos x="T4" y="T5"/>
                      </a:cxn>
                    </a:cxnLst>
                    <a:rect l="T9" t="T10" r="T11" b="T12"/>
                    <a:pathLst>
                      <a:path w="280" h="161">
                        <a:moveTo>
                          <a:pt x="0" y="161"/>
                        </a:moveTo>
                        <a:cubicBezTo>
                          <a:pt x="23" y="134"/>
                          <a:pt x="88" y="2"/>
                          <a:pt x="135" y="0"/>
                        </a:cubicBezTo>
                        <a:cubicBezTo>
                          <a:pt x="203" y="0"/>
                          <a:pt x="250" y="120"/>
                          <a:pt x="280" y="152"/>
                        </a:cubicBezTo>
                      </a:path>
                    </a:pathLst>
                  </a:custGeom>
                  <a:noFill/>
                  <a:ln w="9525">
                    <a:solidFill>
                      <a:schemeClr val="tx1"/>
                    </a:solidFill>
                    <a:round/>
                    <a:headEnd type="none" w="med" len="med"/>
                    <a:tailEnd type="none" w="med" len="med"/>
                  </a:ln>
                </p:spPr>
                <p:txBody>
                  <a:bodyPr/>
                  <a:lstStyle/>
                  <a:p>
                    <a:endParaRPr lang="zh-CN" altLang="en-US"/>
                  </a:p>
                </p:txBody>
              </p:sp>
              <p:sp>
                <p:nvSpPr>
                  <p:cNvPr id="98474" name="Freeform 28"/>
                  <p:cNvSpPr>
                    <a:spLocks/>
                  </p:cNvSpPr>
                  <p:nvPr/>
                </p:nvSpPr>
                <p:spPr bwMode="auto">
                  <a:xfrm>
                    <a:off x="3506" y="3113"/>
                    <a:ext cx="145" cy="90"/>
                  </a:xfrm>
                  <a:custGeom>
                    <a:avLst/>
                    <a:gdLst>
                      <a:gd name="T0" fmla="*/ 0 w 279"/>
                      <a:gd name="T1" fmla="*/ 0 h 144"/>
                      <a:gd name="T2" fmla="*/ 70 w 279"/>
                      <a:gd name="T3" fmla="*/ 90 h 144"/>
                      <a:gd name="T4" fmla="*/ 145 w 279"/>
                      <a:gd name="T5" fmla="*/ 0 h 144"/>
                      <a:gd name="T6" fmla="*/ 0 60000 65536"/>
                      <a:gd name="T7" fmla="*/ 0 60000 65536"/>
                      <a:gd name="T8" fmla="*/ 0 60000 65536"/>
                      <a:gd name="T9" fmla="*/ 0 w 279"/>
                      <a:gd name="T10" fmla="*/ 0 h 144"/>
                      <a:gd name="T11" fmla="*/ 279 w 279"/>
                      <a:gd name="T12" fmla="*/ 144 h 144"/>
                    </a:gdLst>
                    <a:ahLst/>
                    <a:cxnLst>
                      <a:cxn ang="T6">
                        <a:pos x="T0" y="T1"/>
                      </a:cxn>
                      <a:cxn ang="T7">
                        <a:pos x="T2" y="T3"/>
                      </a:cxn>
                      <a:cxn ang="T8">
                        <a:pos x="T4" y="T5"/>
                      </a:cxn>
                    </a:cxnLst>
                    <a:rect l="T9" t="T10" r="T11" b="T12"/>
                    <a:pathLst>
                      <a:path w="279" h="144">
                        <a:moveTo>
                          <a:pt x="0" y="0"/>
                        </a:moveTo>
                        <a:cubicBezTo>
                          <a:pt x="22" y="24"/>
                          <a:pt x="89" y="144"/>
                          <a:pt x="135" y="144"/>
                        </a:cubicBezTo>
                        <a:cubicBezTo>
                          <a:pt x="203" y="144"/>
                          <a:pt x="249" y="30"/>
                          <a:pt x="279" y="0"/>
                        </a:cubicBezTo>
                      </a:path>
                    </a:pathLst>
                  </a:custGeom>
                  <a:noFill/>
                  <a:ln w="9525">
                    <a:solidFill>
                      <a:schemeClr val="tx1"/>
                    </a:solidFill>
                    <a:round/>
                    <a:headEnd type="none" w="med" len="med"/>
                    <a:tailEnd type="none" w="med" len="med"/>
                  </a:ln>
                </p:spPr>
                <p:txBody>
                  <a:bodyPr/>
                  <a:lstStyle/>
                  <a:p>
                    <a:endParaRPr lang="zh-CN" altLang="en-US"/>
                  </a:p>
                </p:txBody>
              </p:sp>
            </p:grpSp>
            <p:sp>
              <p:nvSpPr>
                <p:cNvPr id="98459" name="Rectangle 29"/>
                <p:cNvSpPr>
                  <a:spLocks noChangeArrowheads="1"/>
                </p:cNvSpPr>
                <p:nvPr/>
              </p:nvSpPr>
              <p:spPr bwMode="auto">
                <a:xfrm>
                  <a:off x="1745" y="2115"/>
                  <a:ext cx="68" cy="22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grpSp>
              <p:nvGrpSpPr>
                <p:cNvPr id="98460" name="Group 30"/>
                <p:cNvGrpSpPr>
                  <a:grpSpLocks/>
                </p:cNvGrpSpPr>
                <p:nvPr/>
              </p:nvGrpSpPr>
              <p:grpSpPr bwMode="auto">
                <a:xfrm rot="5400000" flipH="1">
                  <a:off x="1717" y="2205"/>
                  <a:ext cx="136" cy="46"/>
                  <a:chOff x="2109" y="3203"/>
                  <a:chExt cx="181" cy="46"/>
                </a:xfrm>
              </p:grpSpPr>
              <p:sp>
                <p:nvSpPr>
                  <p:cNvPr id="98465" name="Line 31"/>
                  <p:cNvSpPr>
                    <a:spLocks noChangeShapeType="1"/>
                  </p:cNvSpPr>
                  <p:nvPr/>
                </p:nvSpPr>
                <p:spPr bwMode="auto">
                  <a:xfrm>
                    <a:off x="2154" y="3203"/>
                    <a:ext cx="0" cy="46"/>
                  </a:xfrm>
                  <a:prstGeom prst="line">
                    <a:avLst/>
                  </a:prstGeom>
                  <a:noFill/>
                  <a:ln w="9525">
                    <a:solidFill>
                      <a:schemeClr val="tx1"/>
                    </a:solidFill>
                    <a:round/>
                    <a:headEnd/>
                    <a:tailEnd/>
                  </a:ln>
                </p:spPr>
                <p:txBody>
                  <a:bodyPr/>
                  <a:lstStyle/>
                  <a:p>
                    <a:endParaRPr lang="zh-CN" altLang="en-US"/>
                  </a:p>
                </p:txBody>
              </p:sp>
              <p:sp>
                <p:nvSpPr>
                  <p:cNvPr id="98466" name="Line 32"/>
                  <p:cNvSpPr>
                    <a:spLocks noChangeShapeType="1"/>
                  </p:cNvSpPr>
                  <p:nvPr/>
                </p:nvSpPr>
                <p:spPr bwMode="auto">
                  <a:xfrm>
                    <a:off x="2200" y="3203"/>
                    <a:ext cx="0" cy="46"/>
                  </a:xfrm>
                  <a:prstGeom prst="line">
                    <a:avLst/>
                  </a:prstGeom>
                  <a:noFill/>
                  <a:ln w="9525">
                    <a:solidFill>
                      <a:schemeClr val="tx1"/>
                    </a:solidFill>
                    <a:round/>
                    <a:headEnd/>
                    <a:tailEnd/>
                  </a:ln>
                </p:spPr>
                <p:txBody>
                  <a:bodyPr/>
                  <a:lstStyle/>
                  <a:p>
                    <a:endParaRPr lang="zh-CN" altLang="en-US"/>
                  </a:p>
                </p:txBody>
              </p:sp>
              <p:sp>
                <p:nvSpPr>
                  <p:cNvPr id="98467" name="Line 33"/>
                  <p:cNvSpPr>
                    <a:spLocks noChangeShapeType="1"/>
                  </p:cNvSpPr>
                  <p:nvPr/>
                </p:nvSpPr>
                <p:spPr bwMode="auto">
                  <a:xfrm>
                    <a:off x="2245" y="3203"/>
                    <a:ext cx="0" cy="46"/>
                  </a:xfrm>
                  <a:prstGeom prst="line">
                    <a:avLst/>
                  </a:prstGeom>
                  <a:noFill/>
                  <a:ln w="9525">
                    <a:solidFill>
                      <a:schemeClr val="tx1"/>
                    </a:solidFill>
                    <a:round/>
                    <a:headEnd/>
                    <a:tailEnd/>
                  </a:ln>
                </p:spPr>
                <p:txBody>
                  <a:bodyPr/>
                  <a:lstStyle/>
                  <a:p>
                    <a:endParaRPr lang="zh-CN" altLang="en-US"/>
                  </a:p>
                </p:txBody>
              </p:sp>
              <p:sp>
                <p:nvSpPr>
                  <p:cNvPr id="98468" name="Line 34"/>
                  <p:cNvSpPr>
                    <a:spLocks noChangeShapeType="1"/>
                  </p:cNvSpPr>
                  <p:nvPr/>
                </p:nvSpPr>
                <p:spPr bwMode="auto">
                  <a:xfrm>
                    <a:off x="2109" y="3249"/>
                    <a:ext cx="45" cy="0"/>
                  </a:xfrm>
                  <a:prstGeom prst="line">
                    <a:avLst/>
                  </a:prstGeom>
                  <a:noFill/>
                  <a:ln w="9525">
                    <a:solidFill>
                      <a:schemeClr val="tx1"/>
                    </a:solidFill>
                    <a:round/>
                    <a:headEnd/>
                    <a:tailEnd/>
                  </a:ln>
                </p:spPr>
                <p:txBody>
                  <a:bodyPr/>
                  <a:lstStyle/>
                  <a:p>
                    <a:endParaRPr lang="zh-CN" altLang="en-US"/>
                  </a:p>
                </p:txBody>
              </p:sp>
              <p:sp>
                <p:nvSpPr>
                  <p:cNvPr id="98469" name="Line 35"/>
                  <p:cNvSpPr>
                    <a:spLocks noChangeShapeType="1"/>
                  </p:cNvSpPr>
                  <p:nvPr/>
                </p:nvSpPr>
                <p:spPr bwMode="auto">
                  <a:xfrm>
                    <a:off x="2154" y="3203"/>
                    <a:ext cx="45" cy="0"/>
                  </a:xfrm>
                  <a:prstGeom prst="line">
                    <a:avLst/>
                  </a:prstGeom>
                  <a:noFill/>
                  <a:ln w="9525">
                    <a:solidFill>
                      <a:schemeClr val="tx1"/>
                    </a:solidFill>
                    <a:round/>
                    <a:headEnd/>
                    <a:tailEnd/>
                  </a:ln>
                </p:spPr>
                <p:txBody>
                  <a:bodyPr/>
                  <a:lstStyle/>
                  <a:p>
                    <a:endParaRPr lang="zh-CN" altLang="en-US"/>
                  </a:p>
                </p:txBody>
              </p:sp>
              <p:sp>
                <p:nvSpPr>
                  <p:cNvPr id="98470" name="Line 36"/>
                  <p:cNvSpPr>
                    <a:spLocks noChangeShapeType="1"/>
                  </p:cNvSpPr>
                  <p:nvPr/>
                </p:nvSpPr>
                <p:spPr bwMode="auto">
                  <a:xfrm>
                    <a:off x="2200" y="3249"/>
                    <a:ext cx="45" cy="0"/>
                  </a:xfrm>
                  <a:prstGeom prst="line">
                    <a:avLst/>
                  </a:prstGeom>
                  <a:noFill/>
                  <a:ln w="9525">
                    <a:solidFill>
                      <a:schemeClr val="tx1"/>
                    </a:solidFill>
                    <a:round/>
                    <a:headEnd/>
                    <a:tailEnd/>
                  </a:ln>
                </p:spPr>
                <p:txBody>
                  <a:bodyPr/>
                  <a:lstStyle/>
                  <a:p>
                    <a:endParaRPr lang="zh-CN" altLang="en-US"/>
                  </a:p>
                </p:txBody>
              </p:sp>
              <p:sp>
                <p:nvSpPr>
                  <p:cNvPr id="98471" name="Line 37"/>
                  <p:cNvSpPr>
                    <a:spLocks noChangeShapeType="1"/>
                  </p:cNvSpPr>
                  <p:nvPr/>
                </p:nvSpPr>
                <p:spPr bwMode="auto">
                  <a:xfrm>
                    <a:off x="2245" y="3203"/>
                    <a:ext cx="45" cy="0"/>
                  </a:xfrm>
                  <a:prstGeom prst="line">
                    <a:avLst/>
                  </a:prstGeom>
                  <a:noFill/>
                  <a:ln w="9525">
                    <a:solidFill>
                      <a:schemeClr val="tx1"/>
                    </a:solidFill>
                    <a:round/>
                    <a:headEnd/>
                    <a:tailEnd/>
                  </a:ln>
                </p:spPr>
                <p:txBody>
                  <a:bodyPr/>
                  <a:lstStyle/>
                  <a:p>
                    <a:endParaRPr lang="zh-CN" altLang="en-US"/>
                  </a:p>
                </p:txBody>
              </p:sp>
              <p:sp>
                <p:nvSpPr>
                  <p:cNvPr id="98472" name="Line 38"/>
                  <p:cNvSpPr>
                    <a:spLocks noChangeShapeType="1"/>
                  </p:cNvSpPr>
                  <p:nvPr/>
                </p:nvSpPr>
                <p:spPr bwMode="auto">
                  <a:xfrm>
                    <a:off x="2290" y="3203"/>
                    <a:ext cx="0" cy="46"/>
                  </a:xfrm>
                  <a:prstGeom prst="line">
                    <a:avLst/>
                  </a:prstGeom>
                  <a:noFill/>
                  <a:ln w="9525">
                    <a:solidFill>
                      <a:schemeClr val="tx1"/>
                    </a:solidFill>
                    <a:round/>
                    <a:headEnd/>
                    <a:tailEnd/>
                  </a:ln>
                </p:spPr>
                <p:txBody>
                  <a:bodyPr/>
                  <a:lstStyle/>
                  <a:p>
                    <a:endParaRPr lang="zh-CN" altLang="en-US"/>
                  </a:p>
                </p:txBody>
              </p:sp>
            </p:grpSp>
            <p:sp>
              <p:nvSpPr>
                <p:cNvPr id="98461" name="Rectangle 39"/>
                <p:cNvSpPr>
                  <a:spLocks noChangeArrowheads="1"/>
                </p:cNvSpPr>
                <p:nvPr/>
              </p:nvSpPr>
              <p:spPr bwMode="auto">
                <a:xfrm>
                  <a:off x="2200" y="1911"/>
                  <a:ext cx="45" cy="227"/>
                </a:xfrm>
                <a:prstGeom prst="rect">
                  <a:avLst/>
                </a:prstGeom>
                <a:noFill/>
                <a:ln w="9525">
                  <a:solidFill>
                    <a:schemeClr val="tx1"/>
                  </a:solidFill>
                  <a:miter lim="800000"/>
                  <a:headEnd/>
                  <a:tailEnd/>
                </a:ln>
              </p:spPr>
              <p:txBody>
                <a:bodyPr wrap="none" anchor="ctr"/>
                <a:lstStyle/>
                <a:p>
                  <a:endParaRPr lang="zh-CN" altLang="en-US"/>
                </a:p>
              </p:txBody>
            </p:sp>
            <p:sp>
              <p:nvSpPr>
                <p:cNvPr id="98462" name="Rectangle 40"/>
                <p:cNvSpPr>
                  <a:spLocks noChangeArrowheads="1"/>
                </p:cNvSpPr>
                <p:nvPr/>
              </p:nvSpPr>
              <p:spPr bwMode="auto">
                <a:xfrm>
                  <a:off x="2245" y="1956"/>
                  <a:ext cx="272" cy="136"/>
                </a:xfrm>
                <a:prstGeom prst="rect">
                  <a:avLst/>
                </a:prstGeom>
                <a:noFill/>
                <a:ln w="9525">
                  <a:solidFill>
                    <a:schemeClr val="tx1"/>
                  </a:solidFill>
                  <a:miter lim="800000"/>
                  <a:headEnd/>
                  <a:tailEnd/>
                </a:ln>
              </p:spPr>
              <p:txBody>
                <a:bodyPr wrap="none" anchor="ctr"/>
                <a:lstStyle/>
                <a:p>
                  <a:endParaRPr lang="zh-CN" altLang="en-US"/>
                </a:p>
              </p:txBody>
            </p:sp>
            <p:sp>
              <p:nvSpPr>
                <p:cNvPr id="98463" name="Rectangle 41"/>
                <p:cNvSpPr>
                  <a:spLocks noChangeArrowheads="1"/>
                </p:cNvSpPr>
                <p:nvPr/>
              </p:nvSpPr>
              <p:spPr bwMode="auto">
                <a:xfrm>
                  <a:off x="1997" y="2047"/>
                  <a:ext cx="44" cy="113"/>
                </a:xfrm>
                <a:prstGeom prst="rect">
                  <a:avLst/>
                </a:prstGeom>
                <a:noFill/>
                <a:ln w="9525">
                  <a:solidFill>
                    <a:schemeClr val="tx1"/>
                  </a:solidFill>
                  <a:miter lim="800000"/>
                  <a:headEnd/>
                  <a:tailEnd/>
                </a:ln>
              </p:spPr>
              <p:txBody>
                <a:bodyPr wrap="none" anchor="ctr"/>
                <a:lstStyle/>
                <a:p>
                  <a:endParaRPr lang="zh-CN" altLang="en-US"/>
                </a:p>
              </p:txBody>
            </p:sp>
            <p:sp>
              <p:nvSpPr>
                <p:cNvPr id="98464" name="Rectangle 42"/>
                <p:cNvSpPr>
                  <a:spLocks noChangeArrowheads="1"/>
                </p:cNvSpPr>
                <p:nvPr/>
              </p:nvSpPr>
              <p:spPr bwMode="auto">
                <a:xfrm>
                  <a:off x="2041" y="2092"/>
                  <a:ext cx="23" cy="45"/>
                </a:xfrm>
                <a:prstGeom prst="rect">
                  <a:avLst/>
                </a:prstGeom>
                <a:noFill/>
                <a:ln w="9525">
                  <a:solidFill>
                    <a:schemeClr val="tx1"/>
                  </a:solidFill>
                  <a:miter lim="800000"/>
                  <a:headEnd/>
                  <a:tailEnd/>
                </a:ln>
              </p:spPr>
              <p:txBody>
                <a:bodyPr wrap="none" anchor="ctr"/>
                <a:lstStyle/>
                <a:p>
                  <a:endParaRPr lang="zh-CN" altLang="en-US"/>
                </a:p>
              </p:txBody>
            </p:sp>
          </p:grpSp>
          <p:grpSp>
            <p:nvGrpSpPr>
              <p:cNvPr id="98365" name="Group 43"/>
              <p:cNvGrpSpPr>
                <a:grpSpLocks/>
              </p:cNvGrpSpPr>
              <p:nvPr/>
            </p:nvGrpSpPr>
            <p:grpSpPr bwMode="auto">
              <a:xfrm>
                <a:off x="2604" y="1339"/>
                <a:ext cx="986" cy="341"/>
                <a:chOff x="2698" y="2704"/>
                <a:chExt cx="1406" cy="409"/>
              </a:xfrm>
            </p:grpSpPr>
            <p:sp>
              <p:nvSpPr>
                <p:cNvPr id="98423" name="Rectangle 44"/>
                <p:cNvSpPr>
                  <a:spLocks noChangeArrowheads="1"/>
                </p:cNvSpPr>
                <p:nvPr/>
              </p:nvSpPr>
              <p:spPr bwMode="auto">
                <a:xfrm>
                  <a:off x="2971" y="2704"/>
                  <a:ext cx="771" cy="363"/>
                </a:xfrm>
                <a:prstGeom prst="rect">
                  <a:avLst/>
                </a:prstGeom>
                <a:noFill/>
                <a:ln w="9525">
                  <a:solidFill>
                    <a:schemeClr val="tx1"/>
                  </a:solidFill>
                  <a:miter lim="800000"/>
                  <a:headEnd/>
                  <a:tailEnd/>
                </a:ln>
              </p:spPr>
              <p:txBody>
                <a:bodyPr wrap="none" anchor="ctr"/>
                <a:lstStyle/>
                <a:p>
                  <a:endParaRPr lang="zh-CN" altLang="en-US"/>
                </a:p>
              </p:txBody>
            </p:sp>
            <p:sp>
              <p:nvSpPr>
                <p:cNvPr id="98424" name="Line 45"/>
                <p:cNvSpPr>
                  <a:spLocks noChangeShapeType="1"/>
                </p:cNvSpPr>
                <p:nvPr/>
              </p:nvSpPr>
              <p:spPr bwMode="auto">
                <a:xfrm>
                  <a:off x="3469" y="3067"/>
                  <a:ext cx="0" cy="46"/>
                </a:xfrm>
                <a:prstGeom prst="line">
                  <a:avLst/>
                </a:prstGeom>
                <a:noFill/>
                <a:ln w="9525">
                  <a:solidFill>
                    <a:schemeClr val="tx1"/>
                  </a:solidFill>
                  <a:round/>
                  <a:headEnd/>
                  <a:tailEnd/>
                </a:ln>
              </p:spPr>
              <p:txBody>
                <a:bodyPr/>
                <a:lstStyle/>
                <a:p>
                  <a:endParaRPr lang="zh-CN" altLang="en-US"/>
                </a:p>
              </p:txBody>
            </p:sp>
            <p:sp>
              <p:nvSpPr>
                <p:cNvPr id="98425" name="Line 46"/>
                <p:cNvSpPr>
                  <a:spLocks noChangeShapeType="1"/>
                </p:cNvSpPr>
                <p:nvPr/>
              </p:nvSpPr>
              <p:spPr bwMode="auto">
                <a:xfrm>
                  <a:off x="3560" y="3067"/>
                  <a:ext cx="0" cy="46"/>
                </a:xfrm>
                <a:prstGeom prst="line">
                  <a:avLst/>
                </a:prstGeom>
                <a:noFill/>
                <a:ln w="9525">
                  <a:solidFill>
                    <a:schemeClr val="tx1"/>
                  </a:solidFill>
                  <a:round/>
                  <a:headEnd/>
                  <a:tailEnd/>
                </a:ln>
              </p:spPr>
              <p:txBody>
                <a:bodyPr/>
                <a:lstStyle/>
                <a:p>
                  <a:endParaRPr lang="zh-CN" altLang="en-US"/>
                </a:p>
              </p:txBody>
            </p:sp>
            <p:sp>
              <p:nvSpPr>
                <p:cNvPr id="98426" name="Line 47"/>
                <p:cNvSpPr>
                  <a:spLocks noChangeShapeType="1"/>
                </p:cNvSpPr>
                <p:nvPr/>
              </p:nvSpPr>
              <p:spPr bwMode="auto">
                <a:xfrm>
                  <a:off x="3424" y="3112"/>
                  <a:ext cx="46" cy="0"/>
                </a:xfrm>
                <a:prstGeom prst="line">
                  <a:avLst/>
                </a:prstGeom>
                <a:noFill/>
                <a:ln w="9525">
                  <a:solidFill>
                    <a:schemeClr val="tx1"/>
                  </a:solidFill>
                  <a:round/>
                  <a:headEnd/>
                  <a:tailEnd/>
                </a:ln>
              </p:spPr>
              <p:txBody>
                <a:bodyPr/>
                <a:lstStyle/>
                <a:p>
                  <a:endParaRPr lang="zh-CN" altLang="en-US"/>
                </a:p>
              </p:txBody>
            </p:sp>
            <p:sp>
              <p:nvSpPr>
                <p:cNvPr id="98427" name="Line 48"/>
                <p:cNvSpPr>
                  <a:spLocks noChangeShapeType="1"/>
                </p:cNvSpPr>
                <p:nvPr/>
              </p:nvSpPr>
              <p:spPr bwMode="auto">
                <a:xfrm>
                  <a:off x="3560" y="3112"/>
                  <a:ext cx="46" cy="0"/>
                </a:xfrm>
                <a:prstGeom prst="line">
                  <a:avLst/>
                </a:prstGeom>
                <a:noFill/>
                <a:ln w="9525">
                  <a:solidFill>
                    <a:schemeClr val="tx1"/>
                  </a:solidFill>
                  <a:round/>
                  <a:headEnd/>
                  <a:tailEnd/>
                </a:ln>
              </p:spPr>
              <p:txBody>
                <a:bodyPr/>
                <a:lstStyle/>
                <a:p>
                  <a:endParaRPr lang="zh-CN" altLang="en-US"/>
                </a:p>
              </p:txBody>
            </p:sp>
            <p:sp>
              <p:nvSpPr>
                <p:cNvPr id="98428" name="Rectangle 49"/>
                <p:cNvSpPr>
                  <a:spLocks noChangeArrowheads="1"/>
                </p:cNvSpPr>
                <p:nvPr/>
              </p:nvSpPr>
              <p:spPr bwMode="auto">
                <a:xfrm>
                  <a:off x="3493" y="2909"/>
                  <a:ext cx="44" cy="113"/>
                </a:xfrm>
                <a:prstGeom prst="rect">
                  <a:avLst/>
                </a:prstGeom>
                <a:noFill/>
                <a:ln w="9525">
                  <a:solidFill>
                    <a:schemeClr val="tx1"/>
                  </a:solidFill>
                  <a:miter lim="800000"/>
                  <a:headEnd/>
                  <a:tailEnd/>
                </a:ln>
              </p:spPr>
              <p:txBody>
                <a:bodyPr wrap="none" anchor="ctr"/>
                <a:lstStyle/>
                <a:p>
                  <a:endParaRPr lang="zh-CN" altLang="en-US"/>
                </a:p>
              </p:txBody>
            </p:sp>
            <p:sp>
              <p:nvSpPr>
                <p:cNvPr id="98429" name="Rectangle 50"/>
                <p:cNvSpPr>
                  <a:spLocks noChangeArrowheads="1"/>
                </p:cNvSpPr>
                <p:nvPr/>
              </p:nvSpPr>
              <p:spPr bwMode="auto">
                <a:xfrm>
                  <a:off x="3537" y="2931"/>
                  <a:ext cx="23" cy="45"/>
                </a:xfrm>
                <a:prstGeom prst="rect">
                  <a:avLst/>
                </a:prstGeom>
                <a:noFill/>
                <a:ln w="9525">
                  <a:solidFill>
                    <a:schemeClr val="tx1"/>
                  </a:solidFill>
                  <a:miter lim="800000"/>
                  <a:headEnd/>
                  <a:tailEnd/>
                </a:ln>
              </p:spPr>
              <p:txBody>
                <a:bodyPr wrap="none" anchor="ctr"/>
                <a:lstStyle/>
                <a:p>
                  <a:endParaRPr lang="zh-CN" altLang="en-US"/>
                </a:p>
              </p:txBody>
            </p:sp>
            <p:grpSp>
              <p:nvGrpSpPr>
                <p:cNvPr id="98430" name="Group 51"/>
                <p:cNvGrpSpPr>
                  <a:grpSpLocks/>
                </p:cNvGrpSpPr>
                <p:nvPr/>
              </p:nvGrpSpPr>
              <p:grpSpPr bwMode="auto">
                <a:xfrm rot="-2750183">
                  <a:off x="3122" y="2888"/>
                  <a:ext cx="164" cy="193"/>
                  <a:chOff x="1383" y="3430"/>
                  <a:chExt cx="136" cy="250"/>
                </a:xfrm>
              </p:grpSpPr>
              <p:grpSp>
                <p:nvGrpSpPr>
                  <p:cNvPr id="98438" name="Group 52"/>
                  <p:cNvGrpSpPr>
                    <a:grpSpLocks/>
                  </p:cNvGrpSpPr>
                  <p:nvPr/>
                </p:nvGrpSpPr>
                <p:grpSpPr bwMode="auto">
                  <a:xfrm>
                    <a:off x="1383" y="3430"/>
                    <a:ext cx="136" cy="182"/>
                    <a:chOff x="1383" y="3430"/>
                    <a:chExt cx="182" cy="249"/>
                  </a:xfrm>
                </p:grpSpPr>
                <p:sp>
                  <p:nvSpPr>
                    <p:cNvPr id="98440" name="Rectangle 53"/>
                    <p:cNvSpPr>
                      <a:spLocks noChangeArrowheads="1"/>
                    </p:cNvSpPr>
                    <p:nvPr/>
                  </p:nvSpPr>
                  <p:spPr bwMode="auto">
                    <a:xfrm>
                      <a:off x="1383" y="3430"/>
                      <a:ext cx="182" cy="45"/>
                    </a:xfrm>
                    <a:prstGeom prst="rect">
                      <a:avLst/>
                    </a:prstGeom>
                    <a:noFill/>
                    <a:ln w="9525">
                      <a:solidFill>
                        <a:schemeClr val="tx1"/>
                      </a:solidFill>
                      <a:miter lim="800000"/>
                      <a:headEnd/>
                      <a:tailEnd/>
                    </a:ln>
                  </p:spPr>
                  <p:txBody>
                    <a:bodyPr wrap="none" anchor="ctr"/>
                    <a:lstStyle/>
                    <a:p>
                      <a:endParaRPr lang="zh-CN" altLang="en-US"/>
                    </a:p>
                  </p:txBody>
                </p:sp>
                <p:sp>
                  <p:nvSpPr>
                    <p:cNvPr id="98441" name="Rectangle 54"/>
                    <p:cNvSpPr>
                      <a:spLocks noChangeArrowheads="1"/>
                    </p:cNvSpPr>
                    <p:nvPr/>
                  </p:nvSpPr>
                  <p:spPr bwMode="auto">
                    <a:xfrm>
                      <a:off x="1383" y="3521"/>
                      <a:ext cx="182" cy="68"/>
                    </a:xfrm>
                    <a:prstGeom prst="rect">
                      <a:avLst/>
                    </a:prstGeom>
                    <a:noFill/>
                    <a:ln w="9525">
                      <a:solidFill>
                        <a:schemeClr val="tx1"/>
                      </a:solidFill>
                      <a:miter lim="800000"/>
                      <a:headEnd/>
                      <a:tailEnd/>
                    </a:ln>
                  </p:spPr>
                  <p:txBody>
                    <a:bodyPr wrap="none" anchor="ctr"/>
                    <a:lstStyle/>
                    <a:p>
                      <a:endParaRPr lang="zh-CN" altLang="en-US"/>
                    </a:p>
                  </p:txBody>
                </p:sp>
                <p:sp>
                  <p:nvSpPr>
                    <p:cNvPr id="98442" name="AutoShape 55"/>
                    <p:cNvSpPr>
                      <a:spLocks noChangeArrowheads="1"/>
                    </p:cNvSpPr>
                    <p:nvPr/>
                  </p:nvSpPr>
                  <p:spPr bwMode="auto">
                    <a:xfrm rot="10800000">
                      <a:off x="1428" y="3588"/>
                      <a:ext cx="91" cy="91"/>
                    </a:xfrm>
                    <a:prstGeom prst="triangle">
                      <a:avLst>
                        <a:gd name="adj" fmla="val 50000"/>
                      </a:avLst>
                    </a:prstGeom>
                    <a:noFill/>
                    <a:ln w="9525">
                      <a:solidFill>
                        <a:schemeClr val="tx1"/>
                      </a:solidFill>
                      <a:miter lim="800000"/>
                      <a:headEnd/>
                      <a:tailEnd/>
                    </a:ln>
                  </p:spPr>
                  <p:txBody>
                    <a:bodyPr wrap="none" anchor="ctr"/>
                    <a:lstStyle/>
                    <a:p>
                      <a:endParaRPr lang="zh-CN" altLang="en-US"/>
                    </a:p>
                  </p:txBody>
                </p:sp>
                <p:sp>
                  <p:nvSpPr>
                    <p:cNvPr id="98443" name="Line 56"/>
                    <p:cNvSpPr>
                      <a:spLocks noChangeShapeType="1"/>
                    </p:cNvSpPr>
                    <p:nvPr/>
                  </p:nvSpPr>
                  <p:spPr bwMode="auto">
                    <a:xfrm>
                      <a:off x="1429" y="3430"/>
                      <a:ext cx="0" cy="45"/>
                    </a:xfrm>
                    <a:prstGeom prst="line">
                      <a:avLst/>
                    </a:prstGeom>
                    <a:noFill/>
                    <a:ln w="9525">
                      <a:solidFill>
                        <a:schemeClr val="tx1"/>
                      </a:solidFill>
                      <a:round/>
                      <a:headEnd/>
                      <a:tailEnd/>
                    </a:ln>
                  </p:spPr>
                  <p:txBody>
                    <a:bodyPr/>
                    <a:lstStyle/>
                    <a:p>
                      <a:endParaRPr lang="zh-CN" altLang="en-US"/>
                    </a:p>
                  </p:txBody>
                </p:sp>
                <p:sp>
                  <p:nvSpPr>
                    <p:cNvPr id="98444" name="Line 57"/>
                    <p:cNvSpPr>
                      <a:spLocks noChangeShapeType="1"/>
                    </p:cNvSpPr>
                    <p:nvPr/>
                  </p:nvSpPr>
                  <p:spPr bwMode="auto">
                    <a:xfrm>
                      <a:off x="1519" y="3430"/>
                      <a:ext cx="0" cy="45"/>
                    </a:xfrm>
                    <a:prstGeom prst="line">
                      <a:avLst/>
                    </a:prstGeom>
                    <a:noFill/>
                    <a:ln w="9525">
                      <a:solidFill>
                        <a:schemeClr val="tx1"/>
                      </a:solidFill>
                      <a:round/>
                      <a:headEnd/>
                      <a:tailEnd/>
                    </a:ln>
                  </p:spPr>
                  <p:txBody>
                    <a:bodyPr/>
                    <a:lstStyle/>
                    <a:p>
                      <a:endParaRPr lang="zh-CN" altLang="en-US"/>
                    </a:p>
                  </p:txBody>
                </p:sp>
                <p:sp>
                  <p:nvSpPr>
                    <p:cNvPr id="98445" name="Line 58"/>
                    <p:cNvSpPr>
                      <a:spLocks noChangeShapeType="1"/>
                    </p:cNvSpPr>
                    <p:nvPr/>
                  </p:nvSpPr>
                  <p:spPr bwMode="auto">
                    <a:xfrm>
                      <a:off x="1474" y="3430"/>
                      <a:ext cx="0" cy="45"/>
                    </a:xfrm>
                    <a:prstGeom prst="line">
                      <a:avLst/>
                    </a:prstGeom>
                    <a:noFill/>
                    <a:ln w="9525">
                      <a:solidFill>
                        <a:schemeClr val="tx1"/>
                      </a:solidFill>
                      <a:round/>
                      <a:headEnd/>
                      <a:tailEnd/>
                    </a:ln>
                  </p:spPr>
                  <p:txBody>
                    <a:bodyPr/>
                    <a:lstStyle/>
                    <a:p>
                      <a:endParaRPr lang="zh-CN" altLang="en-US"/>
                    </a:p>
                  </p:txBody>
                </p:sp>
                <p:sp>
                  <p:nvSpPr>
                    <p:cNvPr id="98446" name="Line 59"/>
                    <p:cNvSpPr>
                      <a:spLocks noChangeShapeType="1"/>
                    </p:cNvSpPr>
                    <p:nvPr/>
                  </p:nvSpPr>
                  <p:spPr bwMode="auto">
                    <a:xfrm>
                      <a:off x="1519" y="3521"/>
                      <a:ext cx="0" cy="68"/>
                    </a:xfrm>
                    <a:prstGeom prst="line">
                      <a:avLst/>
                    </a:prstGeom>
                    <a:noFill/>
                    <a:ln w="9525">
                      <a:solidFill>
                        <a:schemeClr val="tx1"/>
                      </a:solidFill>
                      <a:round/>
                      <a:headEnd/>
                      <a:tailEnd/>
                    </a:ln>
                  </p:spPr>
                  <p:txBody>
                    <a:bodyPr/>
                    <a:lstStyle/>
                    <a:p>
                      <a:endParaRPr lang="zh-CN" altLang="en-US"/>
                    </a:p>
                  </p:txBody>
                </p:sp>
                <p:sp>
                  <p:nvSpPr>
                    <p:cNvPr id="98447" name="Line 60"/>
                    <p:cNvSpPr>
                      <a:spLocks noChangeShapeType="1"/>
                    </p:cNvSpPr>
                    <p:nvPr/>
                  </p:nvSpPr>
                  <p:spPr bwMode="auto">
                    <a:xfrm>
                      <a:off x="1474" y="3521"/>
                      <a:ext cx="0" cy="68"/>
                    </a:xfrm>
                    <a:prstGeom prst="line">
                      <a:avLst/>
                    </a:prstGeom>
                    <a:noFill/>
                    <a:ln w="9525">
                      <a:solidFill>
                        <a:schemeClr val="tx1"/>
                      </a:solidFill>
                      <a:round/>
                      <a:headEnd/>
                      <a:tailEnd/>
                    </a:ln>
                  </p:spPr>
                  <p:txBody>
                    <a:bodyPr/>
                    <a:lstStyle/>
                    <a:p>
                      <a:endParaRPr lang="zh-CN" altLang="en-US"/>
                    </a:p>
                  </p:txBody>
                </p:sp>
                <p:sp>
                  <p:nvSpPr>
                    <p:cNvPr id="98448" name="Line 61"/>
                    <p:cNvSpPr>
                      <a:spLocks noChangeShapeType="1"/>
                    </p:cNvSpPr>
                    <p:nvPr/>
                  </p:nvSpPr>
                  <p:spPr bwMode="auto">
                    <a:xfrm>
                      <a:off x="1429" y="3521"/>
                      <a:ext cx="0" cy="68"/>
                    </a:xfrm>
                    <a:prstGeom prst="line">
                      <a:avLst/>
                    </a:prstGeom>
                    <a:noFill/>
                    <a:ln w="9525">
                      <a:solidFill>
                        <a:schemeClr val="tx1"/>
                      </a:solidFill>
                      <a:round/>
                      <a:headEnd/>
                      <a:tailEnd/>
                    </a:ln>
                  </p:spPr>
                  <p:txBody>
                    <a:bodyPr/>
                    <a:lstStyle/>
                    <a:p>
                      <a:endParaRPr lang="zh-CN" altLang="en-US"/>
                    </a:p>
                  </p:txBody>
                </p:sp>
              </p:grpSp>
              <p:sp>
                <p:nvSpPr>
                  <p:cNvPr id="98439" name="Line 62"/>
                  <p:cNvSpPr>
                    <a:spLocks noChangeShapeType="1"/>
                  </p:cNvSpPr>
                  <p:nvPr/>
                </p:nvSpPr>
                <p:spPr bwMode="auto">
                  <a:xfrm>
                    <a:off x="1450" y="3612"/>
                    <a:ext cx="0" cy="68"/>
                  </a:xfrm>
                  <a:prstGeom prst="line">
                    <a:avLst/>
                  </a:prstGeom>
                  <a:noFill/>
                  <a:ln w="9525">
                    <a:solidFill>
                      <a:schemeClr val="tx1"/>
                    </a:solidFill>
                    <a:round/>
                    <a:headEnd/>
                    <a:tailEnd/>
                  </a:ln>
                </p:spPr>
                <p:txBody>
                  <a:bodyPr/>
                  <a:lstStyle/>
                  <a:p>
                    <a:endParaRPr lang="zh-CN" altLang="en-US"/>
                  </a:p>
                </p:txBody>
              </p:sp>
            </p:grpSp>
            <p:sp>
              <p:nvSpPr>
                <p:cNvPr id="98431" name="Rectangle 63"/>
                <p:cNvSpPr>
                  <a:spLocks noChangeArrowheads="1"/>
                </p:cNvSpPr>
                <p:nvPr/>
              </p:nvSpPr>
              <p:spPr bwMode="auto">
                <a:xfrm rot="10800000">
                  <a:off x="2924" y="2772"/>
                  <a:ext cx="45" cy="227"/>
                </a:xfrm>
                <a:prstGeom prst="rect">
                  <a:avLst/>
                </a:prstGeom>
                <a:noFill/>
                <a:ln w="9525">
                  <a:solidFill>
                    <a:schemeClr val="tx1"/>
                  </a:solidFill>
                  <a:miter lim="800000"/>
                  <a:headEnd/>
                  <a:tailEnd/>
                </a:ln>
              </p:spPr>
              <p:txBody>
                <a:bodyPr wrap="none" anchor="ctr"/>
                <a:lstStyle/>
                <a:p>
                  <a:endParaRPr lang="zh-CN" altLang="en-US"/>
                </a:p>
              </p:txBody>
            </p:sp>
            <p:sp>
              <p:nvSpPr>
                <p:cNvPr id="98432" name="Rectangle 64"/>
                <p:cNvSpPr>
                  <a:spLocks noChangeArrowheads="1"/>
                </p:cNvSpPr>
                <p:nvPr/>
              </p:nvSpPr>
              <p:spPr bwMode="auto">
                <a:xfrm rot="10800000">
                  <a:off x="2698" y="2817"/>
                  <a:ext cx="225" cy="134"/>
                </a:xfrm>
                <a:prstGeom prst="rect">
                  <a:avLst/>
                </a:prstGeom>
                <a:noFill/>
                <a:ln w="9525">
                  <a:solidFill>
                    <a:schemeClr val="tx1"/>
                  </a:solidFill>
                  <a:miter lim="800000"/>
                  <a:headEnd/>
                  <a:tailEnd/>
                </a:ln>
              </p:spPr>
              <p:txBody>
                <a:bodyPr wrap="none" anchor="ctr"/>
                <a:lstStyle/>
                <a:p>
                  <a:endParaRPr lang="zh-CN" altLang="en-US"/>
                </a:p>
              </p:txBody>
            </p:sp>
            <p:grpSp>
              <p:nvGrpSpPr>
                <p:cNvPr id="98433" name="Group 65"/>
                <p:cNvGrpSpPr>
                  <a:grpSpLocks/>
                </p:cNvGrpSpPr>
                <p:nvPr/>
              </p:nvGrpSpPr>
              <p:grpSpPr bwMode="auto">
                <a:xfrm>
                  <a:off x="3742" y="2772"/>
                  <a:ext cx="362" cy="227"/>
                  <a:chOff x="3742" y="2750"/>
                  <a:chExt cx="362" cy="227"/>
                </a:xfrm>
              </p:grpSpPr>
              <p:sp>
                <p:nvSpPr>
                  <p:cNvPr id="98436" name="Rectangle 66"/>
                  <p:cNvSpPr>
                    <a:spLocks noChangeArrowheads="1"/>
                  </p:cNvSpPr>
                  <p:nvPr/>
                </p:nvSpPr>
                <p:spPr bwMode="auto">
                  <a:xfrm>
                    <a:off x="3742" y="2750"/>
                    <a:ext cx="45" cy="227"/>
                  </a:xfrm>
                  <a:prstGeom prst="rect">
                    <a:avLst/>
                  </a:prstGeom>
                  <a:noFill/>
                  <a:ln w="9525">
                    <a:solidFill>
                      <a:schemeClr val="tx1"/>
                    </a:solidFill>
                    <a:miter lim="800000"/>
                    <a:headEnd/>
                    <a:tailEnd/>
                  </a:ln>
                </p:spPr>
                <p:txBody>
                  <a:bodyPr wrap="none" anchor="ctr"/>
                  <a:lstStyle/>
                  <a:p>
                    <a:endParaRPr lang="zh-CN" altLang="en-US"/>
                  </a:p>
                </p:txBody>
              </p:sp>
              <p:sp>
                <p:nvSpPr>
                  <p:cNvPr id="98437" name="Rectangle 67"/>
                  <p:cNvSpPr>
                    <a:spLocks noChangeArrowheads="1"/>
                  </p:cNvSpPr>
                  <p:nvPr/>
                </p:nvSpPr>
                <p:spPr bwMode="auto">
                  <a:xfrm>
                    <a:off x="3787" y="2795"/>
                    <a:ext cx="317" cy="136"/>
                  </a:xfrm>
                  <a:prstGeom prst="rect">
                    <a:avLst/>
                  </a:prstGeom>
                  <a:noFill/>
                  <a:ln w="9525">
                    <a:solidFill>
                      <a:schemeClr val="tx1"/>
                    </a:solidFill>
                    <a:miter lim="800000"/>
                    <a:headEnd/>
                    <a:tailEnd/>
                  </a:ln>
                </p:spPr>
                <p:txBody>
                  <a:bodyPr wrap="none" anchor="ctr"/>
                  <a:lstStyle/>
                  <a:p>
                    <a:endParaRPr lang="zh-CN" altLang="en-US"/>
                  </a:p>
                </p:txBody>
              </p:sp>
            </p:grpSp>
            <p:sp>
              <p:nvSpPr>
                <p:cNvPr id="98434" name="Line 68"/>
                <p:cNvSpPr>
                  <a:spLocks noChangeShapeType="1"/>
                </p:cNvSpPr>
                <p:nvPr/>
              </p:nvSpPr>
              <p:spPr bwMode="auto">
                <a:xfrm>
                  <a:off x="3833" y="2840"/>
                  <a:ext cx="0" cy="91"/>
                </a:xfrm>
                <a:prstGeom prst="line">
                  <a:avLst/>
                </a:prstGeom>
                <a:noFill/>
                <a:ln w="9525">
                  <a:solidFill>
                    <a:schemeClr val="tx1"/>
                  </a:solidFill>
                  <a:prstDash val="dash"/>
                  <a:round/>
                  <a:headEnd/>
                  <a:tailEnd/>
                </a:ln>
              </p:spPr>
              <p:txBody>
                <a:bodyPr/>
                <a:lstStyle/>
                <a:p>
                  <a:endParaRPr lang="zh-CN" altLang="en-US"/>
                </a:p>
              </p:txBody>
            </p:sp>
            <p:sp>
              <p:nvSpPr>
                <p:cNvPr id="98435" name="Line 69"/>
                <p:cNvSpPr>
                  <a:spLocks noChangeShapeType="1"/>
                </p:cNvSpPr>
                <p:nvPr/>
              </p:nvSpPr>
              <p:spPr bwMode="auto">
                <a:xfrm>
                  <a:off x="4059" y="2840"/>
                  <a:ext cx="0" cy="91"/>
                </a:xfrm>
                <a:prstGeom prst="line">
                  <a:avLst/>
                </a:prstGeom>
                <a:noFill/>
                <a:ln w="9525">
                  <a:solidFill>
                    <a:schemeClr val="tx1"/>
                  </a:solidFill>
                  <a:prstDash val="dash"/>
                  <a:round/>
                  <a:headEnd/>
                  <a:tailEnd/>
                </a:ln>
              </p:spPr>
              <p:txBody>
                <a:bodyPr/>
                <a:lstStyle/>
                <a:p>
                  <a:endParaRPr lang="zh-CN" altLang="en-US"/>
                </a:p>
              </p:txBody>
            </p:sp>
          </p:grpSp>
          <p:sp>
            <p:nvSpPr>
              <p:cNvPr id="98366" name="Rectangle 70"/>
              <p:cNvSpPr>
                <a:spLocks noChangeArrowheads="1"/>
              </p:cNvSpPr>
              <p:nvPr/>
            </p:nvSpPr>
            <p:spPr bwMode="auto">
              <a:xfrm>
                <a:off x="3621" y="1336"/>
                <a:ext cx="414" cy="302"/>
              </a:xfrm>
              <a:prstGeom prst="rect">
                <a:avLst/>
              </a:prstGeom>
              <a:noFill/>
              <a:ln w="9525">
                <a:solidFill>
                  <a:schemeClr val="tx1"/>
                </a:solidFill>
                <a:miter lim="800000"/>
                <a:headEnd/>
                <a:tailEnd/>
              </a:ln>
            </p:spPr>
            <p:txBody>
              <a:bodyPr wrap="none" anchor="ctr"/>
              <a:lstStyle/>
              <a:p>
                <a:endParaRPr lang="zh-CN" altLang="en-US"/>
              </a:p>
            </p:txBody>
          </p:sp>
          <p:sp>
            <p:nvSpPr>
              <p:cNvPr id="98367" name="Line 71"/>
              <p:cNvSpPr>
                <a:spLocks noChangeShapeType="1"/>
              </p:cNvSpPr>
              <p:nvPr/>
            </p:nvSpPr>
            <p:spPr bwMode="auto">
              <a:xfrm flipV="1">
                <a:off x="3749" y="1260"/>
                <a:ext cx="0" cy="76"/>
              </a:xfrm>
              <a:prstGeom prst="line">
                <a:avLst/>
              </a:prstGeom>
              <a:noFill/>
              <a:ln w="9525">
                <a:solidFill>
                  <a:schemeClr val="tx1"/>
                </a:solidFill>
                <a:round/>
                <a:headEnd/>
                <a:tailEnd/>
              </a:ln>
            </p:spPr>
            <p:txBody>
              <a:bodyPr/>
              <a:lstStyle/>
              <a:p>
                <a:endParaRPr lang="zh-CN" altLang="en-US"/>
              </a:p>
            </p:txBody>
          </p:sp>
          <p:sp>
            <p:nvSpPr>
              <p:cNvPr id="98368" name="Rectangle 72"/>
              <p:cNvSpPr>
                <a:spLocks noChangeArrowheads="1"/>
              </p:cNvSpPr>
              <p:nvPr/>
            </p:nvSpPr>
            <p:spPr bwMode="auto">
              <a:xfrm>
                <a:off x="3685" y="1071"/>
                <a:ext cx="48" cy="228"/>
              </a:xfrm>
              <a:prstGeom prst="rect">
                <a:avLst/>
              </a:prstGeom>
              <a:noFill/>
              <a:ln w="9525">
                <a:solidFill>
                  <a:schemeClr val="tx1"/>
                </a:solidFill>
                <a:miter lim="800000"/>
                <a:headEnd/>
                <a:tailEnd/>
              </a:ln>
            </p:spPr>
            <p:txBody>
              <a:bodyPr wrap="none" anchor="ctr"/>
              <a:lstStyle/>
              <a:p>
                <a:endParaRPr lang="zh-CN" altLang="en-US"/>
              </a:p>
            </p:txBody>
          </p:sp>
          <p:sp>
            <p:nvSpPr>
              <p:cNvPr id="98369" name="Rectangle 73"/>
              <p:cNvSpPr>
                <a:spLocks noChangeArrowheads="1"/>
              </p:cNvSpPr>
              <p:nvPr/>
            </p:nvSpPr>
            <p:spPr bwMode="auto">
              <a:xfrm>
                <a:off x="3925" y="1071"/>
                <a:ext cx="47" cy="228"/>
              </a:xfrm>
              <a:prstGeom prst="rect">
                <a:avLst/>
              </a:prstGeom>
              <a:noFill/>
              <a:ln w="9525">
                <a:solidFill>
                  <a:schemeClr val="tx1"/>
                </a:solidFill>
                <a:miter lim="800000"/>
                <a:headEnd/>
                <a:tailEnd/>
              </a:ln>
            </p:spPr>
            <p:txBody>
              <a:bodyPr wrap="none" anchor="ctr"/>
              <a:lstStyle/>
              <a:p>
                <a:endParaRPr lang="zh-CN" altLang="en-US"/>
              </a:p>
            </p:txBody>
          </p:sp>
          <p:grpSp>
            <p:nvGrpSpPr>
              <p:cNvPr id="98370" name="Group 74"/>
              <p:cNvGrpSpPr>
                <a:grpSpLocks/>
              </p:cNvGrpSpPr>
              <p:nvPr/>
            </p:nvGrpSpPr>
            <p:grpSpPr bwMode="auto">
              <a:xfrm>
                <a:off x="3633" y="1260"/>
                <a:ext cx="34" cy="76"/>
                <a:chOff x="3445" y="1253"/>
                <a:chExt cx="48" cy="91"/>
              </a:xfrm>
            </p:grpSpPr>
            <p:sp>
              <p:nvSpPr>
                <p:cNvPr id="98421" name="Line 75"/>
                <p:cNvSpPr>
                  <a:spLocks noChangeShapeType="1"/>
                </p:cNvSpPr>
                <p:nvPr/>
              </p:nvSpPr>
              <p:spPr bwMode="auto">
                <a:xfrm flipV="1">
                  <a:off x="3493" y="1253"/>
                  <a:ext cx="0" cy="91"/>
                </a:xfrm>
                <a:prstGeom prst="line">
                  <a:avLst/>
                </a:prstGeom>
                <a:noFill/>
                <a:ln w="9525">
                  <a:solidFill>
                    <a:schemeClr val="tx1"/>
                  </a:solidFill>
                  <a:round/>
                  <a:headEnd/>
                  <a:tailEnd/>
                </a:ln>
              </p:spPr>
              <p:txBody>
                <a:bodyPr/>
                <a:lstStyle/>
                <a:p>
                  <a:endParaRPr lang="zh-CN" altLang="en-US"/>
                </a:p>
              </p:txBody>
            </p:sp>
            <p:sp>
              <p:nvSpPr>
                <p:cNvPr id="98422" name="Line 76"/>
                <p:cNvSpPr>
                  <a:spLocks noChangeShapeType="1"/>
                </p:cNvSpPr>
                <p:nvPr/>
              </p:nvSpPr>
              <p:spPr bwMode="auto">
                <a:xfrm>
                  <a:off x="3445" y="1253"/>
                  <a:ext cx="46" cy="0"/>
                </a:xfrm>
                <a:prstGeom prst="line">
                  <a:avLst/>
                </a:prstGeom>
                <a:noFill/>
                <a:ln w="9525">
                  <a:solidFill>
                    <a:schemeClr val="tx1"/>
                  </a:solidFill>
                  <a:round/>
                  <a:headEnd/>
                  <a:tailEnd/>
                </a:ln>
              </p:spPr>
              <p:txBody>
                <a:bodyPr/>
                <a:lstStyle/>
                <a:p>
                  <a:endParaRPr lang="zh-CN" altLang="en-US"/>
                </a:p>
              </p:txBody>
            </p:sp>
          </p:grpSp>
          <p:sp>
            <p:nvSpPr>
              <p:cNvPr id="98371" name="Line 77"/>
              <p:cNvSpPr>
                <a:spLocks noChangeShapeType="1"/>
              </p:cNvSpPr>
              <p:nvPr/>
            </p:nvSpPr>
            <p:spPr bwMode="auto">
              <a:xfrm>
                <a:off x="3748" y="1260"/>
                <a:ext cx="32" cy="0"/>
              </a:xfrm>
              <a:prstGeom prst="line">
                <a:avLst/>
              </a:prstGeom>
              <a:noFill/>
              <a:ln w="9525">
                <a:solidFill>
                  <a:schemeClr val="tx1"/>
                </a:solidFill>
                <a:round/>
                <a:headEnd/>
                <a:tailEnd/>
              </a:ln>
            </p:spPr>
            <p:txBody>
              <a:bodyPr/>
              <a:lstStyle/>
              <a:p>
                <a:endParaRPr lang="zh-CN" altLang="en-US"/>
              </a:p>
            </p:txBody>
          </p:sp>
          <p:grpSp>
            <p:nvGrpSpPr>
              <p:cNvPr id="98372" name="Group 78"/>
              <p:cNvGrpSpPr>
                <a:grpSpLocks/>
              </p:cNvGrpSpPr>
              <p:nvPr/>
            </p:nvGrpSpPr>
            <p:grpSpPr bwMode="auto">
              <a:xfrm>
                <a:off x="3876" y="1260"/>
                <a:ext cx="144" cy="76"/>
                <a:chOff x="3878" y="1253"/>
                <a:chExt cx="206" cy="91"/>
              </a:xfrm>
            </p:grpSpPr>
            <p:sp>
              <p:nvSpPr>
                <p:cNvPr id="98417" name="Line 79"/>
                <p:cNvSpPr>
                  <a:spLocks noChangeShapeType="1"/>
                </p:cNvSpPr>
                <p:nvPr/>
              </p:nvSpPr>
              <p:spPr bwMode="auto">
                <a:xfrm flipV="1">
                  <a:off x="3926" y="1253"/>
                  <a:ext cx="0" cy="91"/>
                </a:xfrm>
                <a:prstGeom prst="line">
                  <a:avLst/>
                </a:prstGeom>
                <a:noFill/>
                <a:ln w="9525">
                  <a:solidFill>
                    <a:schemeClr val="tx1"/>
                  </a:solidFill>
                  <a:round/>
                  <a:headEnd/>
                  <a:tailEnd/>
                </a:ln>
              </p:spPr>
              <p:txBody>
                <a:bodyPr/>
                <a:lstStyle/>
                <a:p>
                  <a:endParaRPr lang="zh-CN" altLang="en-US"/>
                </a:p>
              </p:txBody>
            </p:sp>
            <p:sp>
              <p:nvSpPr>
                <p:cNvPr id="98418" name="Line 80"/>
                <p:cNvSpPr>
                  <a:spLocks noChangeShapeType="1"/>
                </p:cNvSpPr>
                <p:nvPr/>
              </p:nvSpPr>
              <p:spPr bwMode="auto">
                <a:xfrm flipV="1">
                  <a:off x="4039" y="1253"/>
                  <a:ext cx="0" cy="91"/>
                </a:xfrm>
                <a:prstGeom prst="line">
                  <a:avLst/>
                </a:prstGeom>
                <a:noFill/>
                <a:ln w="9525">
                  <a:solidFill>
                    <a:schemeClr val="tx1"/>
                  </a:solidFill>
                  <a:round/>
                  <a:headEnd/>
                  <a:tailEnd/>
                </a:ln>
              </p:spPr>
              <p:txBody>
                <a:bodyPr/>
                <a:lstStyle/>
                <a:p>
                  <a:endParaRPr lang="zh-CN" altLang="en-US"/>
                </a:p>
              </p:txBody>
            </p:sp>
            <p:sp>
              <p:nvSpPr>
                <p:cNvPr id="98419" name="Line 81"/>
                <p:cNvSpPr>
                  <a:spLocks noChangeShapeType="1"/>
                </p:cNvSpPr>
                <p:nvPr/>
              </p:nvSpPr>
              <p:spPr bwMode="auto">
                <a:xfrm>
                  <a:off x="3878" y="1253"/>
                  <a:ext cx="46" cy="0"/>
                </a:xfrm>
                <a:prstGeom prst="line">
                  <a:avLst/>
                </a:prstGeom>
                <a:noFill/>
                <a:ln w="9525">
                  <a:solidFill>
                    <a:schemeClr val="tx1"/>
                  </a:solidFill>
                  <a:round/>
                  <a:headEnd/>
                  <a:tailEnd/>
                </a:ln>
              </p:spPr>
              <p:txBody>
                <a:bodyPr/>
                <a:lstStyle/>
                <a:p>
                  <a:endParaRPr lang="zh-CN" altLang="en-US"/>
                </a:p>
              </p:txBody>
            </p:sp>
            <p:sp>
              <p:nvSpPr>
                <p:cNvPr id="98420" name="Line 82"/>
                <p:cNvSpPr>
                  <a:spLocks noChangeShapeType="1"/>
                </p:cNvSpPr>
                <p:nvPr/>
              </p:nvSpPr>
              <p:spPr bwMode="auto">
                <a:xfrm>
                  <a:off x="4038" y="1253"/>
                  <a:ext cx="46" cy="0"/>
                </a:xfrm>
                <a:prstGeom prst="line">
                  <a:avLst/>
                </a:prstGeom>
                <a:noFill/>
                <a:ln w="9525">
                  <a:solidFill>
                    <a:schemeClr val="tx1"/>
                  </a:solidFill>
                  <a:round/>
                  <a:headEnd/>
                  <a:tailEnd/>
                </a:ln>
              </p:spPr>
              <p:txBody>
                <a:bodyPr/>
                <a:lstStyle/>
                <a:p>
                  <a:endParaRPr lang="zh-CN" altLang="en-US"/>
                </a:p>
              </p:txBody>
            </p:sp>
          </p:grpSp>
          <p:sp>
            <p:nvSpPr>
              <p:cNvPr id="98373" name="Line 83"/>
              <p:cNvSpPr>
                <a:spLocks noChangeShapeType="1"/>
              </p:cNvSpPr>
              <p:nvPr/>
            </p:nvSpPr>
            <p:spPr bwMode="auto">
              <a:xfrm flipH="1">
                <a:off x="3684" y="1298"/>
                <a:ext cx="1" cy="226"/>
              </a:xfrm>
              <a:prstGeom prst="line">
                <a:avLst/>
              </a:prstGeom>
              <a:noFill/>
              <a:ln w="9525">
                <a:solidFill>
                  <a:schemeClr val="tx1"/>
                </a:solidFill>
                <a:round/>
                <a:headEnd/>
                <a:tailEnd/>
              </a:ln>
            </p:spPr>
            <p:txBody>
              <a:bodyPr/>
              <a:lstStyle/>
              <a:p>
                <a:endParaRPr lang="zh-CN" altLang="en-US"/>
              </a:p>
            </p:txBody>
          </p:sp>
          <p:sp>
            <p:nvSpPr>
              <p:cNvPr id="98374" name="Line 84"/>
              <p:cNvSpPr>
                <a:spLocks noChangeShapeType="1"/>
              </p:cNvSpPr>
              <p:nvPr/>
            </p:nvSpPr>
            <p:spPr bwMode="auto">
              <a:xfrm>
                <a:off x="3717" y="1298"/>
                <a:ext cx="0" cy="113"/>
              </a:xfrm>
              <a:prstGeom prst="line">
                <a:avLst/>
              </a:prstGeom>
              <a:noFill/>
              <a:ln w="9525">
                <a:solidFill>
                  <a:schemeClr val="tx1"/>
                </a:solidFill>
                <a:round/>
                <a:headEnd/>
                <a:tailEnd/>
              </a:ln>
            </p:spPr>
            <p:txBody>
              <a:bodyPr/>
              <a:lstStyle/>
              <a:p>
                <a:endParaRPr lang="zh-CN" altLang="en-US"/>
              </a:p>
            </p:txBody>
          </p:sp>
          <p:sp>
            <p:nvSpPr>
              <p:cNvPr id="98375" name="Rectangle 85"/>
              <p:cNvSpPr>
                <a:spLocks noChangeArrowheads="1"/>
              </p:cNvSpPr>
              <p:nvPr/>
            </p:nvSpPr>
            <p:spPr bwMode="auto">
              <a:xfrm>
                <a:off x="3942" y="1298"/>
                <a:ext cx="16" cy="94"/>
              </a:xfrm>
              <a:prstGeom prst="rect">
                <a:avLst/>
              </a:prstGeom>
              <a:noFill/>
              <a:ln w="9525">
                <a:solidFill>
                  <a:schemeClr val="tx1"/>
                </a:solidFill>
                <a:miter lim="800000"/>
                <a:headEnd/>
                <a:tailEnd/>
              </a:ln>
            </p:spPr>
            <p:txBody>
              <a:bodyPr wrap="none" anchor="ctr"/>
              <a:lstStyle/>
              <a:p>
                <a:endParaRPr lang="zh-CN" altLang="en-US"/>
              </a:p>
            </p:txBody>
          </p:sp>
          <p:sp>
            <p:nvSpPr>
              <p:cNvPr id="98376" name="Rectangle 86"/>
              <p:cNvSpPr>
                <a:spLocks noChangeArrowheads="1"/>
              </p:cNvSpPr>
              <p:nvPr/>
            </p:nvSpPr>
            <p:spPr bwMode="auto">
              <a:xfrm>
                <a:off x="3590" y="1336"/>
                <a:ext cx="31" cy="189"/>
              </a:xfrm>
              <a:prstGeom prst="rect">
                <a:avLst/>
              </a:prstGeom>
              <a:noFill/>
              <a:ln w="9525">
                <a:solidFill>
                  <a:schemeClr val="tx1"/>
                </a:solidFill>
                <a:miter lim="800000"/>
                <a:headEnd/>
                <a:tailEnd/>
              </a:ln>
            </p:spPr>
            <p:txBody>
              <a:bodyPr wrap="none" anchor="ctr"/>
              <a:lstStyle/>
              <a:p>
                <a:endParaRPr lang="zh-CN" altLang="en-US"/>
              </a:p>
            </p:txBody>
          </p:sp>
          <p:sp>
            <p:nvSpPr>
              <p:cNvPr id="98377" name="Rectangle 87"/>
              <p:cNvSpPr>
                <a:spLocks noChangeArrowheads="1"/>
              </p:cNvSpPr>
              <p:nvPr/>
            </p:nvSpPr>
            <p:spPr bwMode="auto">
              <a:xfrm>
                <a:off x="4035" y="1393"/>
                <a:ext cx="31" cy="189"/>
              </a:xfrm>
              <a:prstGeom prst="rect">
                <a:avLst/>
              </a:prstGeom>
              <a:noFill/>
              <a:ln w="9525">
                <a:solidFill>
                  <a:schemeClr val="tx1"/>
                </a:solidFill>
                <a:miter lim="800000"/>
                <a:headEnd/>
                <a:tailEnd/>
              </a:ln>
            </p:spPr>
            <p:txBody>
              <a:bodyPr wrap="none" anchor="ctr"/>
              <a:lstStyle/>
              <a:p>
                <a:endParaRPr lang="zh-CN" altLang="en-US"/>
              </a:p>
            </p:txBody>
          </p:sp>
          <p:sp>
            <p:nvSpPr>
              <p:cNvPr id="98378" name="Rectangle 88"/>
              <p:cNvSpPr>
                <a:spLocks noChangeArrowheads="1"/>
              </p:cNvSpPr>
              <p:nvPr/>
            </p:nvSpPr>
            <p:spPr bwMode="auto">
              <a:xfrm>
                <a:off x="4066" y="1424"/>
                <a:ext cx="64" cy="133"/>
              </a:xfrm>
              <a:prstGeom prst="rect">
                <a:avLst/>
              </a:prstGeom>
              <a:noFill/>
              <a:ln w="9525">
                <a:solidFill>
                  <a:schemeClr val="tx1"/>
                </a:solidFill>
                <a:miter lim="800000"/>
                <a:headEnd/>
                <a:tailEnd/>
              </a:ln>
            </p:spPr>
            <p:txBody>
              <a:bodyPr wrap="none" anchor="ctr"/>
              <a:lstStyle/>
              <a:p>
                <a:endParaRPr lang="zh-CN" altLang="en-US"/>
              </a:p>
            </p:txBody>
          </p:sp>
          <p:sp>
            <p:nvSpPr>
              <p:cNvPr id="98379" name="Rectangle 89"/>
              <p:cNvSpPr>
                <a:spLocks noChangeArrowheads="1"/>
              </p:cNvSpPr>
              <p:nvPr/>
            </p:nvSpPr>
            <p:spPr bwMode="auto">
              <a:xfrm>
                <a:off x="4130" y="1393"/>
                <a:ext cx="32" cy="189"/>
              </a:xfrm>
              <a:prstGeom prst="rect">
                <a:avLst/>
              </a:prstGeom>
              <a:noFill/>
              <a:ln w="9525">
                <a:solidFill>
                  <a:schemeClr val="tx1"/>
                </a:solidFill>
                <a:miter lim="800000"/>
                <a:headEnd/>
                <a:tailEnd/>
              </a:ln>
            </p:spPr>
            <p:txBody>
              <a:bodyPr wrap="none" anchor="ctr"/>
              <a:lstStyle/>
              <a:p>
                <a:endParaRPr lang="zh-CN" altLang="en-US"/>
              </a:p>
            </p:txBody>
          </p:sp>
          <p:sp>
            <p:nvSpPr>
              <p:cNvPr id="98380" name="Rectangle 90"/>
              <p:cNvSpPr>
                <a:spLocks noChangeArrowheads="1"/>
              </p:cNvSpPr>
              <p:nvPr/>
            </p:nvSpPr>
            <p:spPr bwMode="auto">
              <a:xfrm>
                <a:off x="4162" y="1336"/>
                <a:ext cx="508" cy="303"/>
              </a:xfrm>
              <a:prstGeom prst="rect">
                <a:avLst/>
              </a:prstGeom>
              <a:noFill/>
              <a:ln w="9525">
                <a:solidFill>
                  <a:schemeClr val="tx1"/>
                </a:solidFill>
                <a:miter lim="800000"/>
                <a:headEnd/>
                <a:tailEnd/>
              </a:ln>
            </p:spPr>
            <p:txBody>
              <a:bodyPr wrap="none" anchor="ctr"/>
              <a:lstStyle/>
              <a:p>
                <a:endParaRPr lang="zh-CN" altLang="en-US"/>
              </a:p>
            </p:txBody>
          </p:sp>
          <p:sp>
            <p:nvSpPr>
              <p:cNvPr id="98381" name="Line 91"/>
              <p:cNvSpPr>
                <a:spLocks noChangeShapeType="1"/>
              </p:cNvSpPr>
              <p:nvPr/>
            </p:nvSpPr>
            <p:spPr bwMode="auto">
              <a:xfrm>
                <a:off x="4511" y="1638"/>
                <a:ext cx="0" cy="38"/>
              </a:xfrm>
              <a:prstGeom prst="line">
                <a:avLst/>
              </a:prstGeom>
              <a:noFill/>
              <a:ln w="9525">
                <a:solidFill>
                  <a:schemeClr val="tx1"/>
                </a:solidFill>
                <a:round/>
                <a:headEnd/>
                <a:tailEnd/>
              </a:ln>
            </p:spPr>
            <p:txBody>
              <a:bodyPr/>
              <a:lstStyle/>
              <a:p>
                <a:endParaRPr lang="zh-CN" altLang="en-US"/>
              </a:p>
            </p:txBody>
          </p:sp>
          <p:sp>
            <p:nvSpPr>
              <p:cNvPr id="98382" name="Line 92"/>
              <p:cNvSpPr>
                <a:spLocks noChangeShapeType="1"/>
              </p:cNvSpPr>
              <p:nvPr/>
            </p:nvSpPr>
            <p:spPr bwMode="auto">
              <a:xfrm>
                <a:off x="4574" y="1638"/>
                <a:ext cx="0" cy="38"/>
              </a:xfrm>
              <a:prstGeom prst="line">
                <a:avLst/>
              </a:prstGeom>
              <a:noFill/>
              <a:ln w="9525">
                <a:solidFill>
                  <a:schemeClr val="tx1"/>
                </a:solidFill>
                <a:round/>
                <a:headEnd/>
                <a:tailEnd/>
              </a:ln>
            </p:spPr>
            <p:txBody>
              <a:bodyPr/>
              <a:lstStyle/>
              <a:p>
                <a:endParaRPr lang="zh-CN" altLang="en-US"/>
              </a:p>
            </p:txBody>
          </p:sp>
          <p:sp>
            <p:nvSpPr>
              <p:cNvPr id="98383" name="Line 93"/>
              <p:cNvSpPr>
                <a:spLocks noChangeShapeType="1"/>
              </p:cNvSpPr>
              <p:nvPr/>
            </p:nvSpPr>
            <p:spPr bwMode="auto">
              <a:xfrm>
                <a:off x="4479" y="1675"/>
                <a:ext cx="32" cy="0"/>
              </a:xfrm>
              <a:prstGeom prst="line">
                <a:avLst/>
              </a:prstGeom>
              <a:noFill/>
              <a:ln w="9525">
                <a:solidFill>
                  <a:schemeClr val="tx1"/>
                </a:solidFill>
                <a:round/>
                <a:headEnd/>
                <a:tailEnd/>
              </a:ln>
            </p:spPr>
            <p:txBody>
              <a:bodyPr/>
              <a:lstStyle/>
              <a:p>
                <a:endParaRPr lang="zh-CN" altLang="en-US"/>
              </a:p>
            </p:txBody>
          </p:sp>
          <p:sp>
            <p:nvSpPr>
              <p:cNvPr id="98384" name="Line 94"/>
              <p:cNvSpPr>
                <a:spLocks noChangeShapeType="1"/>
              </p:cNvSpPr>
              <p:nvPr/>
            </p:nvSpPr>
            <p:spPr bwMode="auto">
              <a:xfrm>
                <a:off x="4574" y="1675"/>
                <a:ext cx="33" cy="0"/>
              </a:xfrm>
              <a:prstGeom prst="line">
                <a:avLst/>
              </a:prstGeom>
              <a:noFill/>
              <a:ln w="9525">
                <a:solidFill>
                  <a:schemeClr val="tx1"/>
                </a:solidFill>
                <a:round/>
                <a:headEnd/>
                <a:tailEnd/>
              </a:ln>
            </p:spPr>
            <p:txBody>
              <a:bodyPr/>
              <a:lstStyle/>
              <a:p>
                <a:endParaRPr lang="zh-CN" altLang="en-US"/>
              </a:p>
            </p:txBody>
          </p:sp>
          <p:sp>
            <p:nvSpPr>
              <p:cNvPr id="98385" name="Rectangle 95"/>
              <p:cNvSpPr>
                <a:spLocks noChangeArrowheads="1"/>
              </p:cNvSpPr>
              <p:nvPr/>
            </p:nvSpPr>
            <p:spPr bwMode="auto">
              <a:xfrm>
                <a:off x="4527" y="1506"/>
                <a:ext cx="31" cy="94"/>
              </a:xfrm>
              <a:prstGeom prst="rect">
                <a:avLst/>
              </a:prstGeom>
              <a:noFill/>
              <a:ln w="9525">
                <a:solidFill>
                  <a:schemeClr val="tx1"/>
                </a:solidFill>
                <a:miter lim="800000"/>
                <a:headEnd/>
                <a:tailEnd/>
              </a:ln>
            </p:spPr>
            <p:txBody>
              <a:bodyPr wrap="none" anchor="ctr"/>
              <a:lstStyle/>
              <a:p>
                <a:endParaRPr lang="zh-CN" altLang="en-US"/>
              </a:p>
            </p:txBody>
          </p:sp>
          <p:sp>
            <p:nvSpPr>
              <p:cNvPr id="98386" name="Rectangle 96"/>
              <p:cNvSpPr>
                <a:spLocks noChangeArrowheads="1"/>
              </p:cNvSpPr>
              <p:nvPr/>
            </p:nvSpPr>
            <p:spPr bwMode="auto">
              <a:xfrm>
                <a:off x="4558" y="1524"/>
                <a:ext cx="16" cy="38"/>
              </a:xfrm>
              <a:prstGeom prst="rect">
                <a:avLst/>
              </a:prstGeom>
              <a:noFill/>
              <a:ln w="9525">
                <a:solidFill>
                  <a:schemeClr val="tx1"/>
                </a:solidFill>
                <a:miter lim="800000"/>
                <a:headEnd/>
                <a:tailEnd/>
              </a:ln>
            </p:spPr>
            <p:txBody>
              <a:bodyPr wrap="none" anchor="ctr"/>
              <a:lstStyle/>
              <a:p>
                <a:endParaRPr lang="zh-CN" altLang="en-US"/>
              </a:p>
            </p:txBody>
          </p:sp>
          <p:sp>
            <p:nvSpPr>
              <p:cNvPr id="98387" name="Line 97"/>
              <p:cNvSpPr>
                <a:spLocks noChangeShapeType="1"/>
              </p:cNvSpPr>
              <p:nvPr/>
            </p:nvSpPr>
            <p:spPr bwMode="auto">
              <a:xfrm>
                <a:off x="4225" y="1412"/>
                <a:ext cx="96" cy="0"/>
              </a:xfrm>
              <a:prstGeom prst="line">
                <a:avLst/>
              </a:prstGeom>
              <a:noFill/>
              <a:ln w="9525">
                <a:solidFill>
                  <a:schemeClr val="tx1"/>
                </a:solidFill>
                <a:round/>
                <a:headEnd/>
                <a:tailEnd/>
              </a:ln>
            </p:spPr>
            <p:txBody>
              <a:bodyPr/>
              <a:lstStyle/>
              <a:p>
                <a:endParaRPr lang="zh-CN" altLang="en-US"/>
              </a:p>
            </p:txBody>
          </p:sp>
          <p:sp>
            <p:nvSpPr>
              <p:cNvPr id="98388" name="Rectangle 98"/>
              <p:cNvSpPr>
                <a:spLocks noChangeArrowheads="1"/>
              </p:cNvSpPr>
              <p:nvPr/>
            </p:nvSpPr>
            <p:spPr bwMode="auto">
              <a:xfrm>
                <a:off x="4241" y="1430"/>
                <a:ext cx="16" cy="76"/>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8389" name="Rectangle 99"/>
              <p:cNvSpPr>
                <a:spLocks noChangeArrowheads="1"/>
              </p:cNvSpPr>
              <p:nvPr/>
            </p:nvSpPr>
            <p:spPr bwMode="auto">
              <a:xfrm>
                <a:off x="4241" y="1620"/>
                <a:ext cx="96" cy="19"/>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8390" name="Rectangle 100"/>
              <p:cNvSpPr>
                <a:spLocks noChangeArrowheads="1"/>
              </p:cNvSpPr>
              <p:nvPr/>
            </p:nvSpPr>
            <p:spPr bwMode="auto">
              <a:xfrm>
                <a:off x="4273" y="1544"/>
                <a:ext cx="48" cy="95"/>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8391" name="AutoShape 101"/>
              <p:cNvSpPr>
                <a:spLocks noChangeArrowheads="1"/>
              </p:cNvSpPr>
              <p:nvPr/>
            </p:nvSpPr>
            <p:spPr bwMode="auto">
              <a:xfrm rot="5400000">
                <a:off x="4318" y="1566"/>
                <a:ext cx="38" cy="31"/>
              </a:xfrm>
              <a:prstGeom prst="triangle">
                <a:avLst>
                  <a:gd name="adj" fmla="val 50000"/>
                </a:avLst>
              </a:prstGeom>
              <a:noFill/>
              <a:ln w="9525">
                <a:solidFill>
                  <a:schemeClr val="tx1"/>
                </a:solidFill>
                <a:miter lim="800000"/>
                <a:headEnd/>
                <a:tailEnd/>
              </a:ln>
            </p:spPr>
            <p:txBody>
              <a:bodyPr wrap="none" anchor="ctr"/>
              <a:lstStyle/>
              <a:p>
                <a:endParaRPr lang="zh-CN" altLang="en-US"/>
              </a:p>
            </p:txBody>
          </p:sp>
          <p:sp>
            <p:nvSpPr>
              <p:cNvPr id="98392" name="Line 102"/>
              <p:cNvSpPr>
                <a:spLocks noChangeShapeType="1"/>
              </p:cNvSpPr>
              <p:nvPr/>
            </p:nvSpPr>
            <p:spPr bwMode="auto">
              <a:xfrm>
                <a:off x="4352" y="1582"/>
                <a:ext cx="32" cy="0"/>
              </a:xfrm>
              <a:prstGeom prst="line">
                <a:avLst/>
              </a:prstGeom>
              <a:noFill/>
              <a:ln w="9525">
                <a:solidFill>
                  <a:schemeClr val="tx1"/>
                </a:solidFill>
                <a:round/>
                <a:headEnd/>
                <a:tailEnd/>
              </a:ln>
            </p:spPr>
            <p:txBody>
              <a:bodyPr/>
              <a:lstStyle/>
              <a:p>
                <a:endParaRPr lang="zh-CN" altLang="en-US"/>
              </a:p>
            </p:txBody>
          </p:sp>
          <p:sp>
            <p:nvSpPr>
              <p:cNvPr id="98393" name="Rectangle 103"/>
              <p:cNvSpPr>
                <a:spLocks noChangeArrowheads="1"/>
              </p:cNvSpPr>
              <p:nvPr/>
            </p:nvSpPr>
            <p:spPr bwMode="auto">
              <a:xfrm>
                <a:off x="4670" y="1394"/>
                <a:ext cx="32" cy="189"/>
              </a:xfrm>
              <a:prstGeom prst="rect">
                <a:avLst/>
              </a:prstGeom>
              <a:noFill/>
              <a:ln w="9525">
                <a:solidFill>
                  <a:schemeClr val="tx1"/>
                </a:solidFill>
                <a:miter lim="800000"/>
                <a:headEnd/>
                <a:tailEnd/>
              </a:ln>
            </p:spPr>
            <p:txBody>
              <a:bodyPr wrap="none" anchor="ctr"/>
              <a:lstStyle/>
              <a:p>
                <a:endParaRPr lang="zh-CN" altLang="en-US"/>
              </a:p>
            </p:txBody>
          </p:sp>
          <p:sp>
            <p:nvSpPr>
              <p:cNvPr id="98394" name="Rectangle 104"/>
              <p:cNvSpPr>
                <a:spLocks noChangeArrowheads="1"/>
              </p:cNvSpPr>
              <p:nvPr/>
            </p:nvSpPr>
            <p:spPr bwMode="auto">
              <a:xfrm>
                <a:off x="4956" y="1336"/>
                <a:ext cx="32" cy="303"/>
              </a:xfrm>
              <a:prstGeom prst="rect">
                <a:avLst/>
              </a:prstGeom>
              <a:noFill/>
              <a:ln w="9525">
                <a:solidFill>
                  <a:schemeClr val="tx1"/>
                </a:solidFill>
                <a:miter lim="800000"/>
                <a:headEnd/>
                <a:tailEnd/>
              </a:ln>
            </p:spPr>
            <p:txBody>
              <a:bodyPr wrap="none" anchor="ctr"/>
              <a:lstStyle/>
              <a:p>
                <a:endParaRPr lang="zh-CN" altLang="en-US"/>
              </a:p>
            </p:txBody>
          </p:sp>
          <p:sp>
            <p:nvSpPr>
              <p:cNvPr id="98395" name="Rectangle 105"/>
              <p:cNvSpPr>
                <a:spLocks noChangeArrowheads="1"/>
              </p:cNvSpPr>
              <p:nvPr/>
            </p:nvSpPr>
            <p:spPr bwMode="auto">
              <a:xfrm>
                <a:off x="4988" y="1336"/>
                <a:ext cx="33" cy="303"/>
              </a:xfrm>
              <a:prstGeom prst="rect">
                <a:avLst/>
              </a:prstGeom>
              <a:noFill/>
              <a:ln w="9525">
                <a:solidFill>
                  <a:schemeClr val="tx1"/>
                </a:solidFill>
                <a:miter lim="800000"/>
                <a:headEnd/>
                <a:tailEnd/>
              </a:ln>
            </p:spPr>
            <p:txBody>
              <a:bodyPr wrap="none" anchor="ctr"/>
              <a:lstStyle/>
              <a:p>
                <a:endParaRPr lang="zh-CN" altLang="en-US"/>
              </a:p>
            </p:txBody>
          </p:sp>
          <p:sp>
            <p:nvSpPr>
              <p:cNvPr id="98396" name="Rectangle 106"/>
              <p:cNvSpPr>
                <a:spLocks noChangeArrowheads="1"/>
              </p:cNvSpPr>
              <p:nvPr/>
            </p:nvSpPr>
            <p:spPr bwMode="auto">
              <a:xfrm>
                <a:off x="5020" y="1374"/>
                <a:ext cx="95" cy="226"/>
              </a:xfrm>
              <a:prstGeom prst="rect">
                <a:avLst/>
              </a:prstGeom>
              <a:noFill/>
              <a:ln w="9525">
                <a:solidFill>
                  <a:schemeClr val="tx1"/>
                </a:solidFill>
                <a:miter lim="800000"/>
                <a:headEnd/>
                <a:tailEnd/>
              </a:ln>
            </p:spPr>
            <p:txBody>
              <a:bodyPr wrap="none" anchor="ctr"/>
              <a:lstStyle/>
              <a:p>
                <a:endParaRPr lang="zh-CN" altLang="en-US"/>
              </a:p>
            </p:txBody>
          </p:sp>
          <p:sp>
            <p:nvSpPr>
              <p:cNvPr id="98397" name="Rectangle 107"/>
              <p:cNvSpPr>
                <a:spLocks noChangeArrowheads="1"/>
              </p:cNvSpPr>
              <p:nvPr/>
            </p:nvSpPr>
            <p:spPr bwMode="auto">
              <a:xfrm>
                <a:off x="5115" y="1412"/>
                <a:ext cx="32" cy="151"/>
              </a:xfrm>
              <a:prstGeom prst="rect">
                <a:avLst/>
              </a:prstGeom>
              <a:noFill/>
              <a:ln w="9525">
                <a:solidFill>
                  <a:schemeClr val="tx1"/>
                </a:solidFill>
                <a:miter lim="800000"/>
                <a:headEnd/>
                <a:tailEnd/>
              </a:ln>
            </p:spPr>
            <p:txBody>
              <a:bodyPr wrap="none" anchor="ctr"/>
              <a:lstStyle/>
              <a:p>
                <a:endParaRPr lang="zh-CN" altLang="en-US"/>
              </a:p>
            </p:txBody>
          </p:sp>
          <p:sp>
            <p:nvSpPr>
              <p:cNvPr id="98398" name="Rectangle 108"/>
              <p:cNvSpPr>
                <a:spLocks noChangeArrowheads="1"/>
              </p:cNvSpPr>
              <p:nvPr/>
            </p:nvSpPr>
            <p:spPr bwMode="auto">
              <a:xfrm>
                <a:off x="5147" y="1431"/>
                <a:ext cx="31" cy="113"/>
              </a:xfrm>
              <a:prstGeom prst="rect">
                <a:avLst/>
              </a:prstGeom>
              <a:noFill/>
              <a:ln w="9525">
                <a:solidFill>
                  <a:schemeClr val="tx1"/>
                </a:solidFill>
                <a:miter lim="800000"/>
                <a:headEnd/>
                <a:tailEnd/>
              </a:ln>
            </p:spPr>
            <p:txBody>
              <a:bodyPr wrap="none" anchor="ctr"/>
              <a:lstStyle/>
              <a:p>
                <a:endParaRPr lang="zh-CN" altLang="en-US"/>
              </a:p>
            </p:txBody>
          </p:sp>
          <p:sp>
            <p:nvSpPr>
              <p:cNvPr id="98399" name="Line 109"/>
              <p:cNvSpPr>
                <a:spLocks noChangeShapeType="1"/>
              </p:cNvSpPr>
              <p:nvPr/>
            </p:nvSpPr>
            <p:spPr bwMode="auto">
              <a:xfrm>
                <a:off x="5178" y="1449"/>
                <a:ext cx="286" cy="303"/>
              </a:xfrm>
              <a:prstGeom prst="line">
                <a:avLst/>
              </a:prstGeom>
              <a:noFill/>
              <a:ln w="9525">
                <a:solidFill>
                  <a:schemeClr val="tx1"/>
                </a:solidFill>
                <a:round/>
                <a:headEnd/>
                <a:tailEnd/>
              </a:ln>
            </p:spPr>
            <p:txBody>
              <a:bodyPr/>
              <a:lstStyle/>
              <a:p>
                <a:endParaRPr lang="zh-CN" altLang="en-US"/>
              </a:p>
            </p:txBody>
          </p:sp>
          <p:sp>
            <p:nvSpPr>
              <p:cNvPr id="98400" name="Line 110"/>
              <p:cNvSpPr>
                <a:spLocks noChangeShapeType="1"/>
              </p:cNvSpPr>
              <p:nvPr/>
            </p:nvSpPr>
            <p:spPr bwMode="auto">
              <a:xfrm>
                <a:off x="5178" y="1525"/>
                <a:ext cx="286" cy="227"/>
              </a:xfrm>
              <a:prstGeom prst="line">
                <a:avLst/>
              </a:prstGeom>
              <a:noFill/>
              <a:ln w="9525">
                <a:solidFill>
                  <a:schemeClr val="tx1"/>
                </a:solidFill>
                <a:round/>
                <a:headEnd/>
                <a:tailEnd/>
              </a:ln>
            </p:spPr>
            <p:txBody>
              <a:bodyPr/>
              <a:lstStyle/>
              <a:p>
                <a:endParaRPr lang="zh-CN" altLang="en-US"/>
              </a:p>
            </p:txBody>
          </p:sp>
          <p:sp>
            <p:nvSpPr>
              <p:cNvPr id="98401" name="Line 111"/>
              <p:cNvSpPr>
                <a:spLocks noChangeShapeType="1"/>
              </p:cNvSpPr>
              <p:nvPr/>
            </p:nvSpPr>
            <p:spPr bwMode="auto">
              <a:xfrm>
                <a:off x="4702" y="1449"/>
                <a:ext cx="254" cy="0"/>
              </a:xfrm>
              <a:prstGeom prst="line">
                <a:avLst/>
              </a:prstGeom>
              <a:noFill/>
              <a:ln w="9525">
                <a:solidFill>
                  <a:schemeClr val="tx1"/>
                </a:solidFill>
                <a:prstDash val="dash"/>
                <a:round/>
                <a:headEnd/>
                <a:tailEnd/>
              </a:ln>
            </p:spPr>
            <p:txBody>
              <a:bodyPr/>
              <a:lstStyle/>
              <a:p>
                <a:endParaRPr lang="zh-CN" altLang="en-US"/>
              </a:p>
            </p:txBody>
          </p:sp>
          <p:sp>
            <p:nvSpPr>
              <p:cNvPr id="98402" name="Line 112"/>
              <p:cNvSpPr>
                <a:spLocks noChangeShapeType="1"/>
              </p:cNvSpPr>
              <p:nvPr/>
            </p:nvSpPr>
            <p:spPr bwMode="auto">
              <a:xfrm>
                <a:off x="4702" y="1524"/>
                <a:ext cx="254" cy="0"/>
              </a:xfrm>
              <a:prstGeom prst="line">
                <a:avLst/>
              </a:prstGeom>
              <a:noFill/>
              <a:ln w="9525">
                <a:solidFill>
                  <a:schemeClr val="tx1"/>
                </a:solidFill>
                <a:prstDash val="dash"/>
                <a:round/>
                <a:headEnd/>
                <a:tailEnd/>
              </a:ln>
            </p:spPr>
            <p:txBody>
              <a:bodyPr/>
              <a:lstStyle/>
              <a:p>
                <a:endParaRPr lang="zh-CN" altLang="en-US"/>
              </a:p>
            </p:txBody>
          </p:sp>
          <p:sp>
            <p:nvSpPr>
              <p:cNvPr id="98403" name="Line 113"/>
              <p:cNvSpPr>
                <a:spLocks noChangeShapeType="1"/>
              </p:cNvSpPr>
              <p:nvPr/>
            </p:nvSpPr>
            <p:spPr bwMode="auto">
              <a:xfrm>
                <a:off x="4702" y="1411"/>
                <a:ext cx="254" cy="0"/>
              </a:xfrm>
              <a:prstGeom prst="line">
                <a:avLst/>
              </a:prstGeom>
              <a:noFill/>
              <a:ln w="9525">
                <a:solidFill>
                  <a:schemeClr val="tx1"/>
                </a:solidFill>
                <a:prstDash val="dash"/>
                <a:round/>
                <a:headEnd/>
                <a:tailEnd/>
              </a:ln>
            </p:spPr>
            <p:txBody>
              <a:bodyPr/>
              <a:lstStyle/>
              <a:p>
                <a:endParaRPr lang="zh-CN" altLang="en-US"/>
              </a:p>
            </p:txBody>
          </p:sp>
          <p:sp>
            <p:nvSpPr>
              <p:cNvPr id="98404" name="Line 114"/>
              <p:cNvSpPr>
                <a:spLocks noChangeShapeType="1"/>
              </p:cNvSpPr>
              <p:nvPr/>
            </p:nvSpPr>
            <p:spPr bwMode="auto">
              <a:xfrm>
                <a:off x="4702" y="1563"/>
                <a:ext cx="254" cy="0"/>
              </a:xfrm>
              <a:prstGeom prst="line">
                <a:avLst/>
              </a:prstGeom>
              <a:noFill/>
              <a:ln w="9525">
                <a:solidFill>
                  <a:schemeClr val="tx1"/>
                </a:solidFill>
                <a:prstDash val="dash"/>
                <a:round/>
                <a:headEnd/>
                <a:tailEnd/>
              </a:ln>
            </p:spPr>
            <p:txBody>
              <a:bodyPr/>
              <a:lstStyle/>
              <a:p>
                <a:endParaRPr lang="zh-CN" altLang="en-US"/>
              </a:p>
            </p:txBody>
          </p:sp>
          <p:sp>
            <p:nvSpPr>
              <p:cNvPr id="98405" name="Rectangle 115"/>
              <p:cNvSpPr>
                <a:spLocks noChangeArrowheads="1"/>
              </p:cNvSpPr>
              <p:nvPr/>
            </p:nvSpPr>
            <p:spPr bwMode="auto">
              <a:xfrm>
                <a:off x="4702" y="1411"/>
                <a:ext cx="31" cy="3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8406" name="Rectangle 116"/>
              <p:cNvSpPr>
                <a:spLocks noChangeArrowheads="1"/>
              </p:cNvSpPr>
              <p:nvPr/>
            </p:nvSpPr>
            <p:spPr bwMode="auto">
              <a:xfrm>
                <a:off x="4702" y="1524"/>
                <a:ext cx="31" cy="39"/>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8407" name="Rectangle 117"/>
              <p:cNvSpPr>
                <a:spLocks noChangeArrowheads="1"/>
              </p:cNvSpPr>
              <p:nvPr/>
            </p:nvSpPr>
            <p:spPr bwMode="auto">
              <a:xfrm>
                <a:off x="4925" y="1524"/>
                <a:ext cx="31" cy="39"/>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8408" name="Rectangle 118"/>
              <p:cNvSpPr>
                <a:spLocks noChangeArrowheads="1"/>
              </p:cNvSpPr>
              <p:nvPr/>
            </p:nvSpPr>
            <p:spPr bwMode="auto">
              <a:xfrm>
                <a:off x="4924" y="1411"/>
                <a:ext cx="32" cy="38"/>
              </a:xfrm>
              <a:prstGeom prst="rect">
                <a:avLst/>
              </a:prstGeom>
              <a:solidFill>
                <a:schemeClr val="accent1"/>
              </a:solidFill>
              <a:ln w="9525">
                <a:solidFill>
                  <a:schemeClr val="tx1"/>
                </a:solidFill>
                <a:miter lim="800000"/>
                <a:headEnd/>
                <a:tailEnd/>
              </a:ln>
            </p:spPr>
            <p:txBody>
              <a:bodyPr wrap="none" anchor="ctr"/>
              <a:lstStyle/>
              <a:p>
                <a:endParaRPr lang="zh-CN" altLang="en-US"/>
              </a:p>
            </p:txBody>
          </p:sp>
          <p:grpSp>
            <p:nvGrpSpPr>
              <p:cNvPr id="98409" name="Group 119"/>
              <p:cNvGrpSpPr>
                <a:grpSpLocks/>
              </p:cNvGrpSpPr>
              <p:nvPr/>
            </p:nvGrpSpPr>
            <p:grpSpPr bwMode="auto">
              <a:xfrm>
                <a:off x="3654" y="1411"/>
                <a:ext cx="158" cy="127"/>
                <a:chOff x="3017" y="2818"/>
                <a:chExt cx="226" cy="152"/>
              </a:xfrm>
            </p:grpSpPr>
            <p:sp>
              <p:nvSpPr>
                <p:cNvPr id="98410" name="Line 120"/>
                <p:cNvSpPr>
                  <a:spLocks noChangeShapeType="1"/>
                </p:cNvSpPr>
                <p:nvPr/>
              </p:nvSpPr>
              <p:spPr bwMode="auto">
                <a:xfrm>
                  <a:off x="3107" y="2818"/>
                  <a:ext cx="91" cy="0"/>
                </a:xfrm>
                <a:prstGeom prst="line">
                  <a:avLst/>
                </a:prstGeom>
                <a:noFill/>
                <a:ln w="9525">
                  <a:solidFill>
                    <a:schemeClr val="tx1"/>
                  </a:solidFill>
                  <a:round/>
                  <a:headEnd/>
                  <a:tailEnd/>
                </a:ln>
              </p:spPr>
              <p:txBody>
                <a:bodyPr/>
                <a:lstStyle/>
                <a:p>
                  <a:endParaRPr lang="zh-CN" altLang="en-US"/>
                </a:p>
              </p:txBody>
            </p:sp>
            <p:sp>
              <p:nvSpPr>
                <p:cNvPr id="98411" name="Line 121"/>
                <p:cNvSpPr>
                  <a:spLocks noChangeShapeType="1"/>
                </p:cNvSpPr>
                <p:nvPr/>
              </p:nvSpPr>
              <p:spPr bwMode="auto">
                <a:xfrm>
                  <a:off x="3062" y="2954"/>
                  <a:ext cx="136" cy="0"/>
                </a:xfrm>
                <a:prstGeom prst="line">
                  <a:avLst/>
                </a:prstGeom>
                <a:noFill/>
                <a:ln w="9525">
                  <a:solidFill>
                    <a:schemeClr val="tx1"/>
                  </a:solidFill>
                  <a:prstDash val="dash"/>
                  <a:round/>
                  <a:headEnd/>
                  <a:tailEnd/>
                </a:ln>
              </p:spPr>
              <p:txBody>
                <a:bodyPr/>
                <a:lstStyle/>
                <a:p>
                  <a:endParaRPr lang="zh-CN" altLang="en-US"/>
                </a:p>
              </p:txBody>
            </p:sp>
            <p:sp>
              <p:nvSpPr>
                <p:cNvPr id="98412" name="Line 122"/>
                <p:cNvSpPr>
                  <a:spLocks noChangeShapeType="1"/>
                </p:cNvSpPr>
                <p:nvPr/>
              </p:nvSpPr>
              <p:spPr bwMode="auto">
                <a:xfrm>
                  <a:off x="3198" y="2818"/>
                  <a:ext cx="0" cy="136"/>
                </a:xfrm>
                <a:prstGeom prst="line">
                  <a:avLst/>
                </a:prstGeom>
                <a:noFill/>
                <a:ln w="9525">
                  <a:solidFill>
                    <a:schemeClr val="tx1"/>
                  </a:solidFill>
                  <a:round/>
                  <a:headEnd/>
                  <a:tailEnd/>
                </a:ln>
              </p:spPr>
              <p:txBody>
                <a:bodyPr/>
                <a:lstStyle/>
                <a:p>
                  <a:endParaRPr lang="zh-CN" altLang="en-US"/>
                </a:p>
              </p:txBody>
            </p:sp>
            <p:grpSp>
              <p:nvGrpSpPr>
                <p:cNvPr id="98413" name="Group 123"/>
                <p:cNvGrpSpPr>
                  <a:grpSpLocks/>
                </p:cNvGrpSpPr>
                <p:nvPr/>
              </p:nvGrpSpPr>
              <p:grpSpPr bwMode="auto">
                <a:xfrm>
                  <a:off x="3017" y="2879"/>
                  <a:ext cx="226" cy="91"/>
                  <a:chOff x="3470" y="1525"/>
                  <a:chExt cx="226" cy="91"/>
                </a:xfrm>
              </p:grpSpPr>
              <p:sp>
                <p:nvSpPr>
                  <p:cNvPr id="98415" name="Rectangle 124"/>
                  <p:cNvSpPr>
                    <a:spLocks noChangeArrowheads="1"/>
                  </p:cNvSpPr>
                  <p:nvPr/>
                </p:nvSpPr>
                <p:spPr bwMode="auto">
                  <a:xfrm>
                    <a:off x="3651" y="1525"/>
                    <a:ext cx="45" cy="91"/>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98416" name="Rectangle 125"/>
                  <p:cNvSpPr>
                    <a:spLocks noChangeArrowheads="1"/>
                  </p:cNvSpPr>
                  <p:nvPr/>
                </p:nvSpPr>
                <p:spPr bwMode="auto">
                  <a:xfrm>
                    <a:off x="3470" y="1525"/>
                    <a:ext cx="45" cy="91"/>
                  </a:xfrm>
                  <a:prstGeom prst="rect">
                    <a:avLst/>
                  </a:prstGeom>
                  <a:noFill/>
                  <a:ln w="9525">
                    <a:solidFill>
                      <a:schemeClr val="tx1"/>
                    </a:solidFill>
                    <a:miter lim="800000"/>
                    <a:headEnd/>
                    <a:tailEnd/>
                  </a:ln>
                </p:spPr>
                <p:txBody>
                  <a:bodyPr wrap="none" anchor="ctr"/>
                  <a:lstStyle/>
                  <a:p>
                    <a:endParaRPr lang="zh-CN" altLang="en-US"/>
                  </a:p>
                </p:txBody>
              </p:sp>
            </p:grpSp>
            <p:sp>
              <p:nvSpPr>
                <p:cNvPr id="98414" name="Line 126"/>
                <p:cNvSpPr>
                  <a:spLocks noChangeShapeType="1"/>
                </p:cNvSpPr>
                <p:nvPr/>
              </p:nvSpPr>
              <p:spPr bwMode="auto">
                <a:xfrm>
                  <a:off x="3061" y="2885"/>
                  <a:ext cx="137" cy="0"/>
                </a:xfrm>
                <a:prstGeom prst="line">
                  <a:avLst/>
                </a:prstGeom>
                <a:noFill/>
                <a:ln w="9525">
                  <a:solidFill>
                    <a:schemeClr val="tx1"/>
                  </a:solidFill>
                  <a:prstDash val="dash"/>
                  <a:round/>
                  <a:headEnd/>
                  <a:tailEnd/>
                </a:ln>
              </p:spPr>
              <p:txBody>
                <a:bodyPr/>
                <a:lstStyle/>
                <a:p>
                  <a:endParaRPr lang="zh-CN" altLang="en-US"/>
                </a:p>
              </p:txBody>
            </p:sp>
          </p:grpSp>
        </p:grpSp>
        <p:sp>
          <p:nvSpPr>
            <p:cNvPr id="98319" name="Line 127"/>
            <p:cNvSpPr>
              <a:spLocks noChangeShapeType="1"/>
            </p:cNvSpPr>
            <p:nvPr/>
          </p:nvSpPr>
          <p:spPr bwMode="auto">
            <a:xfrm>
              <a:off x="1429" y="1488"/>
              <a:ext cx="3945" cy="7"/>
            </a:xfrm>
            <a:prstGeom prst="line">
              <a:avLst/>
            </a:prstGeom>
            <a:noFill/>
            <a:ln w="9525">
              <a:solidFill>
                <a:schemeClr val="tx1"/>
              </a:solidFill>
              <a:prstDash val="lgDashDot"/>
              <a:round/>
              <a:headEnd/>
              <a:tailEnd/>
            </a:ln>
          </p:spPr>
          <p:txBody>
            <a:bodyPr/>
            <a:lstStyle/>
            <a:p>
              <a:endParaRPr lang="zh-CN" altLang="en-US"/>
            </a:p>
          </p:txBody>
        </p:sp>
        <p:sp>
          <p:nvSpPr>
            <p:cNvPr id="98320" name="Line 128"/>
            <p:cNvSpPr>
              <a:spLocks noChangeShapeType="1"/>
            </p:cNvSpPr>
            <p:nvPr/>
          </p:nvSpPr>
          <p:spPr bwMode="auto">
            <a:xfrm flipH="1">
              <a:off x="522" y="1488"/>
              <a:ext cx="907" cy="998"/>
            </a:xfrm>
            <a:prstGeom prst="line">
              <a:avLst/>
            </a:prstGeom>
            <a:noFill/>
            <a:ln w="9525">
              <a:solidFill>
                <a:schemeClr val="tx1"/>
              </a:solidFill>
              <a:prstDash val="lgDashDot"/>
              <a:round/>
              <a:headEnd/>
              <a:tailEnd/>
            </a:ln>
          </p:spPr>
          <p:txBody>
            <a:bodyPr/>
            <a:lstStyle/>
            <a:p>
              <a:endParaRPr lang="zh-CN" altLang="en-US"/>
            </a:p>
          </p:txBody>
        </p:sp>
        <p:sp>
          <p:nvSpPr>
            <p:cNvPr id="98321" name="Line 129"/>
            <p:cNvSpPr>
              <a:spLocks noChangeShapeType="1"/>
            </p:cNvSpPr>
            <p:nvPr/>
          </p:nvSpPr>
          <p:spPr bwMode="auto">
            <a:xfrm flipV="1">
              <a:off x="158" y="2576"/>
              <a:ext cx="272" cy="318"/>
            </a:xfrm>
            <a:prstGeom prst="line">
              <a:avLst/>
            </a:prstGeom>
            <a:noFill/>
            <a:ln w="9525">
              <a:solidFill>
                <a:schemeClr val="tx1"/>
              </a:solidFill>
              <a:round/>
              <a:headEnd/>
              <a:tailEnd type="triangle" w="med" len="med"/>
            </a:ln>
          </p:spPr>
          <p:txBody>
            <a:bodyPr/>
            <a:lstStyle/>
            <a:p>
              <a:endParaRPr lang="zh-CN" altLang="en-US"/>
            </a:p>
          </p:txBody>
        </p:sp>
        <p:sp>
          <p:nvSpPr>
            <p:cNvPr id="98322" name="Line 130"/>
            <p:cNvSpPr>
              <a:spLocks noChangeShapeType="1"/>
            </p:cNvSpPr>
            <p:nvPr/>
          </p:nvSpPr>
          <p:spPr bwMode="auto">
            <a:xfrm>
              <a:off x="884" y="2440"/>
              <a:ext cx="0" cy="635"/>
            </a:xfrm>
            <a:prstGeom prst="line">
              <a:avLst/>
            </a:prstGeom>
            <a:noFill/>
            <a:ln w="9525">
              <a:solidFill>
                <a:schemeClr val="tx1"/>
              </a:solidFill>
              <a:round/>
              <a:headEnd/>
              <a:tailEnd/>
            </a:ln>
          </p:spPr>
          <p:txBody>
            <a:bodyPr/>
            <a:lstStyle/>
            <a:p>
              <a:endParaRPr lang="zh-CN" altLang="en-US"/>
            </a:p>
          </p:txBody>
        </p:sp>
        <p:sp>
          <p:nvSpPr>
            <p:cNvPr id="98323" name="Line 131"/>
            <p:cNvSpPr>
              <a:spLocks noChangeShapeType="1"/>
            </p:cNvSpPr>
            <p:nvPr/>
          </p:nvSpPr>
          <p:spPr bwMode="auto">
            <a:xfrm>
              <a:off x="1111" y="2349"/>
              <a:ext cx="226" cy="499"/>
            </a:xfrm>
            <a:prstGeom prst="line">
              <a:avLst/>
            </a:prstGeom>
            <a:noFill/>
            <a:ln w="9525">
              <a:solidFill>
                <a:schemeClr val="tx1"/>
              </a:solidFill>
              <a:round/>
              <a:headEnd/>
              <a:tailEnd/>
            </a:ln>
          </p:spPr>
          <p:txBody>
            <a:bodyPr/>
            <a:lstStyle/>
            <a:p>
              <a:endParaRPr lang="zh-CN" altLang="en-US"/>
            </a:p>
          </p:txBody>
        </p:sp>
        <p:sp>
          <p:nvSpPr>
            <p:cNvPr id="98324" name="Text Box 132"/>
            <p:cNvSpPr txBox="1">
              <a:spLocks noChangeArrowheads="1"/>
            </p:cNvSpPr>
            <p:nvPr/>
          </p:nvSpPr>
          <p:spPr bwMode="auto">
            <a:xfrm>
              <a:off x="521" y="3121"/>
              <a:ext cx="1043" cy="173"/>
            </a:xfrm>
            <a:prstGeom prst="rect">
              <a:avLst/>
            </a:prstGeom>
            <a:noFill/>
            <a:ln w="9525">
              <a:noFill/>
              <a:miter lim="800000"/>
              <a:headEnd/>
              <a:tailEnd/>
            </a:ln>
          </p:spPr>
          <p:txBody>
            <a:bodyPr>
              <a:spAutoFit/>
            </a:bodyPr>
            <a:lstStyle/>
            <a:p>
              <a:pPr>
                <a:spcBef>
                  <a:spcPct val="50000"/>
                </a:spcBef>
              </a:pPr>
              <a:r>
                <a:rPr lang="en-US" altLang="zh-CN" sz="1200">
                  <a:latin typeface="Times New Roman" pitchFamily="18" charset="0"/>
                </a:rPr>
                <a:t>Intensity attenuator</a:t>
              </a:r>
            </a:p>
          </p:txBody>
        </p:sp>
        <p:sp>
          <p:nvSpPr>
            <p:cNvPr id="98325" name="Text Box 133"/>
            <p:cNvSpPr txBox="1">
              <a:spLocks noChangeArrowheads="1"/>
            </p:cNvSpPr>
            <p:nvPr/>
          </p:nvSpPr>
          <p:spPr bwMode="auto">
            <a:xfrm>
              <a:off x="1111" y="2894"/>
              <a:ext cx="997" cy="173"/>
            </a:xfrm>
            <a:prstGeom prst="rect">
              <a:avLst/>
            </a:prstGeom>
            <a:noFill/>
            <a:ln w="9525">
              <a:noFill/>
              <a:miter lim="800000"/>
              <a:headEnd/>
              <a:tailEnd/>
            </a:ln>
          </p:spPr>
          <p:txBody>
            <a:bodyPr>
              <a:spAutoFit/>
            </a:bodyPr>
            <a:lstStyle/>
            <a:p>
              <a:pPr>
                <a:spcBef>
                  <a:spcPct val="50000"/>
                </a:spcBef>
              </a:pPr>
              <a:r>
                <a:rPr lang="en-US" altLang="zh-CN" sz="1200">
                  <a:latin typeface="Times New Roman" pitchFamily="18" charset="0"/>
                </a:rPr>
                <a:t>Energy degrader</a:t>
              </a:r>
            </a:p>
          </p:txBody>
        </p:sp>
        <p:sp>
          <p:nvSpPr>
            <p:cNvPr id="98326" name="Text Box 134"/>
            <p:cNvSpPr txBox="1">
              <a:spLocks noChangeArrowheads="1"/>
            </p:cNvSpPr>
            <p:nvPr/>
          </p:nvSpPr>
          <p:spPr bwMode="auto">
            <a:xfrm>
              <a:off x="2109" y="1987"/>
              <a:ext cx="771" cy="173"/>
            </a:xfrm>
            <a:prstGeom prst="rect">
              <a:avLst/>
            </a:prstGeom>
            <a:noFill/>
            <a:ln w="9525">
              <a:noFill/>
              <a:miter lim="800000"/>
              <a:headEnd/>
              <a:tailEnd/>
            </a:ln>
          </p:spPr>
          <p:txBody>
            <a:bodyPr>
              <a:spAutoFit/>
            </a:bodyPr>
            <a:lstStyle/>
            <a:p>
              <a:pPr>
                <a:spcBef>
                  <a:spcPct val="50000"/>
                </a:spcBef>
              </a:pPr>
              <a:r>
                <a:rPr lang="en-US" altLang="zh-CN" sz="1200">
                  <a:latin typeface="Times New Roman" pitchFamily="18" charset="0"/>
                </a:rPr>
                <a:t>Test detector</a:t>
              </a:r>
            </a:p>
          </p:txBody>
        </p:sp>
        <p:sp>
          <p:nvSpPr>
            <p:cNvPr id="98327" name="Text Box 135"/>
            <p:cNvSpPr txBox="1">
              <a:spLocks noChangeArrowheads="1"/>
            </p:cNvSpPr>
            <p:nvPr/>
          </p:nvSpPr>
          <p:spPr bwMode="auto">
            <a:xfrm>
              <a:off x="1700" y="2304"/>
              <a:ext cx="1316" cy="173"/>
            </a:xfrm>
            <a:prstGeom prst="rect">
              <a:avLst/>
            </a:prstGeom>
            <a:noFill/>
            <a:ln w="9525">
              <a:noFill/>
              <a:miter lim="800000"/>
              <a:headEnd/>
              <a:tailEnd/>
            </a:ln>
          </p:spPr>
          <p:txBody>
            <a:bodyPr>
              <a:spAutoFit/>
            </a:bodyPr>
            <a:lstStyle/>
            <a:p>
              <a:pPr>
                <a:spcBef>
                  <a:spcPct val="50000"/>
                </a:spcBef>
              </a:pPr>
              <a:r>
                <a:rPr lang="en-US" altLang="zh-CN" sz="1200">
                  <a:latin typeface="Times New Roman" pitchFamily="18" charset="0"/>
                </a:rPr>
                <a:t>Start detector 1</a:t>
              </a:r>
            </a:p>
          </p:txBody>
        </p:sp>
        <p:sp>
          <p:nvSpPr>
            <p:cNvPr id="98328" name="Text Box 136"/>
            <p:cNvSpPr txBox="1">
              <a:spLocks noChangeArrowheads="1"/>
            </p:cNvSpPr>
            <p:nvPr/>
          </p:nvSpPr>
          <p:spPr bwMode="auto">
            <a:xfrm>
              <a:off x="2698" y="2795"/>
              <a:ext cx="907" cy="173"/>
            </a:xfrm>
            <a:prstGeom prst="rect">
              <a:avLst/>
            </a:prstGeom>
            <a:noFill/>
            <a:ln w="9525">
              <a:noFill/>
              <a:miter lim="800000"/>
              <a:headEnd/>
              <a:tailEnd/>
            </a:ln>
          </p:spPr>
          <p:txBody>
            <a:bodyPr>
              <a:spAutoFit/>
            </a:bodyPr>
            <a:lstStyle/>
            <a:p>
              <a:pPr>
                <a:spcBef>
                  <a:spcPct val="50000"/>
                </a:spcBef>
              </a:pPr>
              <a:r>
                <a:rPr lang="en-US" altLang="zh-CN" sz="1200">
                  <a:latin typeface="Times New Roman" pitchFamily="18" charset="0"/>
                </a:rPr>
                <a:t>Stop detector 1</a:t>
              </a:r>
            </a:p>
          </p:txBody>
        </p:sp>
        <p:sp>
          <p:nvSpPr>
            <p:cNvPr id="98329" name="Text Box 137"/>
            <p:cNvSpPr txBox="1">
              <a:spLocks noChangeArrowheads="1"/>
            </p:cNvSpPr>
            <p:nvPr/>
          </p:nvSpPr>
          <p:spPr bwMode="auto">
            <a:xfrm>
              <a:off x="3605" y="1814"/>
              <a:ext cx="545" cy="173"/>
            </a:xfrm>
            <a:prstGeom prst="rect">
              <a:avLst/>
            </a:prstGeom>
            <a:noFill/>
            <a:ln w="9525">
              <a:noFill/>
              <a:miter lim="800000"/>
              <a:headEnd/>
              <a:tailEnd/>
            </a:ln>
          </p:spPr>
          <p:txBody>
            <a:bodyPr>
              <a:spAutoFit/>
            </a:bodyPr>
            <a:lstStyle/>
            <a:p>
              <a:pPr>
                <a:spcBef>
                  <a:spcPct val="50000"/>
                </a:spcBef>
              </a:pPr>
              <a:r>
                <a:rPr lang="en-US" altLang="zh-CN" sz="1200">
                  <a:latin typeface="Times New Roman" pitchFamily="18" charset="0"/>
                </a:rPr>
                <a:t>Gas cell </a:t>
              </a:r>
            </a:p>
          </p:txBody>
        </p:sp>
        <p:sp>
          <p:nvSpPr>
            <p:cNvPr id="98330" name="Text Box 138"/>
            <p:cNvSpPr txBox="1">
              <a:spLocks noChangeArrowheads="1"/>
            </p:cNvSpPr>
            <p:nvPr/>
          </p:nvSpPr>
          <p:spPr bwMode="auto">
            <a:xfrm>
              <a:off x="3605" y="2168"/>
              <a:ext cx="907" cy="173"/>
            </a:xfrm>
            <a:prstGeom prst="rect">
              <a:avLst/>
            </a:prstGeom>
            <a:noFill/>
            <a:ln w="9525">
              <a:noFill/>
              <a:miter lim="800000"/>
              <a:headEnd/>
              <a:tailEnd/>
            </a:ln>
          </p:spPr>
          <p:txBody>
            <a:bodyPr>
              <a:spAutoFit/>
            </a:bodyPr>
            <a:lstStyle/>
            <a:p>
              <a:pPr>
                <a:spcBef>
                  <a:spcPct val="50000"/>
                </a:spcBef>
              </a:pPr>
              <a:r>
                <a:rPr lang="en-US" altLang="zh-CN" sz="1200">
                  <a:latin typeface="Times New Roman" pitchFamily="18" charset="0"/>
                </a:rPr>
                <a:t>Solid target</a:t>
              </a:r>
            </a:p>
          </p:txBody>
        </p:sp>
        <p:sp>
          <p:nvSpPr>
            <p:cNvPr id="98331" name="Text Box 139"/>
            <p:cNvSpPr txBox="1">
              <a:spLocks noChangeArrowheads="1"/>
            </p:cNvSpPr>
            <p:nvPr/>
          </p:nvSpPr>
          <p:spPr bwMode="auto">
            <a:xfrm>
              <a:off x="3243" y="2568"/>
              <a:ext cx="771" cy="173"/>
            </a:xfrm>
            <a:prstGeom prst="rect">
              <a:avLst/>
            </a:prstGeom>
            <a:noFill/>
            <a:ln w="9525">
              <a:noFill/>
              <a:miter lim="800000"/>
              <a:headEnd/>
              <a:tailEnd/>
            </a:ln>
          </p:spPr>
          <p:txBody>
            <a:bodyPr>
              <a:spAutoFit/>
            </a:bodyPr>
            <a:lstStyle/>
            <a:p>
              <a:pPr>
                <a:spcBef>
                  <a:spcPct val="50000"/>
                </a:spcBef>
              </a:pPr>
              <a:r>
                <a:rPr lang="en-US" altLang="zh-CN" sz="1200">
                  <a:latin typeface="Times New Roman" pitchFamily="18" charset="0"/>
                </a:rPr>
                <a:t>Collimators </a:t>
              </a:r>
            </a:p>
          </p:txBody>
        </p:sp>
        <p:sp>
          <p:nvSpPr>
            <p:cNvPr id="98332" name="Text Box 140"/>
            <p:cNvSpPr txBox="1">
              <a:spLocks noChangeArrowheads="1"/>
            </p:cNvSpPr>
            <p:nvPr/>
          </p:nvSpPr>
          <p:spPr bwMode="auto">
            <a:xfrm>
              <a:off x="4059" y="2432"/>
              <a:ext cx="862" cy="173"/>
            </a:xfrm>
            <a:prstGeom prst="rect">
              <a:avLst/>
            </a:prstGeom>
            <a:noFill/>
            <a:ln w="9525">
              <a:noFill/>
              <a:miter lim="800000"/>
              <a:headEnd/>
              <a:tailEnd/>
            </a:ln>
          </p:spPr>
          <p:txBody>
            <a:bodyPr>
              <a:spAutoFit/>
            </a:bodyPr>
            <a:lstStyle/>
            <a:p>
              <a:pPr>
                <a:spcBef>
                  <a:spcPct val="50000"/>
                </a:spcBef>
              </a:pPr>
              <a:r>
                <a:rPr lang="en-US" altLang="zh-CN" sz="1200">
                  <a:latin typeface="Times New Roman" pitchFamily="18" charset="0"/>
                </a:rPr>
                <a:t>Start detector 2</a:t>
              </a:r>
            </a:p>
          </p:txBody>
        </p:sp>
        <p:sp>
          <p:nvSpPr>
            <p:cNvPr id="98333" name="Text Box 141"/>
            <p:cNvSpPr txBox="1">
              <a:spLocks noChangeArrowheads="1"/>
            </p:cNvSpPr>
            <p:nvPr/>
          </p:nvSpPr>
          <p:spPr bwMode="auto">
            <a:xfrm>
              <a:off x="4875" y="2296"/>
              <a:ext cx="771" cy="173"/>
            </a:xfrm>
            <a:prstGeom prst="rect">
              <a:avLst/>
            </a:prstGeom>
            <a:noFill/>
            <a:ln w="9525">
              <a:noFill/>
              <a:miter lim="800000"/>
              <a:headEnd/>
              <a:tailEnd/>
            </a:ln>
          </p:spPr>
          <p:txBody>
            <a:bodyPr>
              <a:spAutoFit/>
            </a:bodyPr>
            <a:lstStyle/>
            <a:p>
              <a:pPr>
                <a:spcBef>
                  <a:spcPct val="50000"/>
                </a:spcBef>
              </a:pPr>
              <a:r>
                <a:rPr lang="en-US" altLang="zh-CN" sz="1200">
                  <a:latin typeface="Times New Roman" pitchFamily="18" charset="0"/>
                </a:rPr>
                <a:t>Stop detector 2</a:t>
              </a:r>
            </a:p>
          </p:txBody>
        </p:sp>
        <p:sp>
          <p:nvSpPr>
            <p:cNvPr id="98334" name="Text Box 142"/>
            <p:cNvSpPr txBox="1">
              <a:spLocks noChangeArrowheads="1"/>
            </p:cNvSpPr>
            <p:nvPr/>
          </p:nvSpPr>
          <p:spPr bwMode="auto">
            <a:xfrm>
              <a:off x="5328" y="1752"/>
              <a:ext cx="500" cy="192"/>
            </a:xfrm>
            <a:prstGeom prst="rect">
              <a:avLst/>
            </a:prstGeom>
            <a:noFill/>
            <a:ln w="9525">
              <a:noFill/>
              <a:miter lim="800000"/>
              <a:headEnd/>
              <a:tailEnd/>
            </a:ln>
          </p:spPr>
          <p:txBody>
            <a:bodyPr>
              <a:spAutoFit/>
            </a:bodyPr>
            <a:lstStyle/>
            <a:p>
              <a:pPr>
                <a:spcBef>
                  <a:spcPct val="50000"/>
                </a:spcBef>
              </a:pPr>
              <a:r>
                <a:rPr lang="en-US" altLang="zh-CN" sz="1400">
                  <a:latin typeface="Times New Roman" pitchFamily="18" charset="0"/>
                </a:rPr>
                <a:t>cooling</a:t>
              </a:r>
            </a:p>
          </p:txBody>
        </p:sp>
        <p:sp>
          <p:nvSpPr>
            <p:cNvPr id="98335" name="Text Box 143"/>
            <p:cNvSpPr txBox="1">
              <a:spLocks noChangeArrowheads="1"/>
            </p:cNvSpPr>
            <p:nvPr/>
          </p:nvSpPr>
          <p:spPr bwMode="auto">
            <a:xfrm>
              <a:off x="5306" y="1253"/>
              <a:ext cx="386" cy="173"/>
            </a:xfrm>
            <a:prstGeom prst="rect">
              <a:avLst/>
            </a:prstGeom>
            <a:noFill/>
            <a:ln w="9525">
              <a:noFill/>
              <a:miter lim="800000"/>
              <a:headEnd/>
              <a:tailEnd/>
            </a:ln>
          </p:spPr>
          <p:txBody>
            <a:bodyPr>
              <a:spAutoFit/>
            </a:bodyPr>
            <a:lstStyle/>
            <a:p>
              <a:pPr>
                <a:spcBef>
                  <a:spcPct val="50000"/>
                </a:spcBef>
              </a:pPr>
              <a:r>
                <a:rPr lang="en-US" altLang="zh-CN" sz="1200">
                  <a:latin typeface="Times New Roman" pitchFamily="18" charset="0"/>
                </a:rPr>
                <a:t>0.2m</a:t>
              </a:r>
            </a:p>
          </p:txBody>
        </p:sp>
        <p:sp>
          <p:nvSpPr>
            <p:cNvPr id="98336" name="Text Box 144"/>
            <p:cNvSpPr txBox="1">
              <a:spLocks noChangeArrowheads="1"/>
            </p:cNvSpPr>
            <p:nvPr/>
          </p:nvSpPr>
          <p:spPr bwMode="auto">
            <a:xfrm>
              <a:off x="4649" y="672"/>
              <a:ext cx="408" cy="173"/>
            </a:xfrm>
            <a:prstGeom prst="rect">
              <a:avLst/>
            </a:prstGeom>
            <a:noFill/>
            <a:ln w="9525">
              <a:noFill/>
              <a:miter lim="800000"/>
              <a:headEnd/>
              <a:tailEnd/>
            </a:ln>
          </p:spPr>
          <p:txBody>
            <a:bodyPr>
              <a:spAutoFit/>
            </a:bodyPr>
            <a:lstStyle/>
            <a:p>
              <a:pPr>
                <a:spcBef>
                  <a:spcPct val="50000"/>
                </a:spcBef>
              </a:pPr>
              <a:r>
                <a:rPr lang="en-US" altLang="zh-CN" sz="1200">
                  <a:latin typeface="Times New Roman" pitchFamily="18" charset="0"/>
                </a:rPr>
                <a:t>1.4m</a:t>
              </a:r>
            </a:p>
          </p:txBody>
        </p:sp>
        <p:sp>
          <p:nvSpPr>
            <p:cNvPr id="98337" name="Text Box 145"/>
            <p:cNvSpPr txBox="1">
              <a:spLocks noChangeArrowheads="1"/>
            </p:cNvSpPr>
            <p:nvPr/>
          </p:nvSpPr>
          <p:spPr bwMode="auto">
            <a:xfrm>
              <a:off x="4649" y="845"/>
              <a:ext cx="635" cy="173"/>
            </a:xfrm>
            <a:prstGeom prst="rect">
              <a:avLst/>
            </a:prstGeom>
            <a:noFill/>
            <a:ln w="9525">
              <a:noFill/>
              <a:miter lim="800000"/>
              <a:headEnd/>
              <a:tailEnd/>
            </a:ln>
          </p:spPr>
          <p:txBody>
            <a:bodyPr>
              <a:spAutoFit/>
            </a:bodyPr>
            <a:lstStyle/>
            <a:p>
              <a:pPr>
                <a:spcBef>
                  <a:spcPct val="50000"/>
                </a:spcBef>
              </a:pPr>
              <a:r>
                <a:rPr lang="en-US" altLang="zh-CN" sz="1200">
                  <a:latin typeface="Times New Roman" pitchFamily="18" charset="0"/>
                </a:rPr>
                <a:t>TOF 2</a:t>
              </a:r>
            </a:p>
          </p:txBody>
        </p:sp>
        <p:sp>
          <p:nvSpPr>
            <p:cNvPr id="98338" name="Text Box 146"/>
            <p:cNvSpPr txBox="1">
              <a:spLocks noChangeArrowheads="1"/>
            </p:cNvSpPr>
            <p:nvPr/>
          </p:nvSpPr>
          <p:spPr bwMode="auto">
            <a:xfrm>
              <a:off x="2335" y="853"/>
              <a:ext cx="635" cy="173"/>
            </a:xfrm>
            <a:prstGeom prst="rect">
              <a:avLst/>
            </a:prstGeom>
            <a:noFill/>
            <a:ln w="9525">
              <a:noFill/>
              <a:miter lim="800000"/>
              <a:headEnd/>
              <a:tailEnd/>
            </a:ln>
          </p:spPr>
          <p:txBody>
            <a:bodyPr>
              <a:spAutoFit/>
            </a:bodyPr>
            <a:lstStyle/>
            <a:p>
              <a:pPr>
                <a:spcBef>
                  <a:spcPct val="50000"/>
                </a:spcBef>
              </a:pPr>
              <a:r>
                <a:rPr lang="en-US" altLang="zh-CN" sz="1200">
                  <a:latin typeface="Times New Roman" pitchFamily="18" charset="0"/>
                </a:rPr>
                <a:t>TOF 1</a:t>
              </a:r>
            </a:p>
          </p:txBody>
        </p:sp>
        <p:sp>
          <p:nvSpPr>
            <p:cNvPr id="98339" name="Text Box 147"/>
            <p:cNvSpPr txBox="1">
              <a:spLocks noChangeArrowheads="1"/>
            </p:cNvSpPr>
            <p:nvPr/>
          </p:nvSpPr>
          <p:spPr bwMode="auto">
            <a:xfrm>
              <a:off x="2381" y="663"/>
              <a:ext cx="363" cy="173"/>
            </a:xfrm>
            <a:prstGeom prst="rect">
              <a:avLst/>
            </a:prstGeom>
            <a:noFill/>
            <a:ln w="9525">
              <a:noFill/>
              <a:miter lim="800000"/>
              <a:headEnd/>
              <a:tailEnd/>
            </a:ln>
          </p:spPr>
          <p:txBody>
            <a:bodyPr>
              <a:spAutoFit/>
            </a:bodyPr>
            <a:lstStyle/>
            <a:p>
              <a:pPr>
                <a:spcBef>
                  <a:spcPct val="50000"/>
                </a:spcBef>
              </a:pPr>
              <a:r>
                <a:rPr lang="en-US" altLang="zh-CN" sz="1200">
                  <a:latin typeface="Times New Roman" pitchFamily="18" charset="0"/>
                </a:rPr>
                <a:t>5.9m</a:t>
              </a:r>
            </a:p>
          </p:txBody>
        </p:sp>
        <p:sp>
          <p:nvSpPr>
            <p:cNvPr id="98340" name="Text Box 148"/>
            <p:cNvSpPr txBox="1">
              <a:spLocks noChangeArrowheads="1"/>
            </p:cNvSpPr>
            <p:nvPr/>
          </p:nvSpPr>
          <p:spPr bwMode="auto">
            <a:xfrm rot="-1605687">
              <a:off x="793" y="1026"/>
              <a:ext cx="861" cy="173"/>
            </a:xfrm>
            <a:prstGeom prst="rect">
              <a:avLst/>
            </a:prstGeom>
            <a:noFill/>
            <a:ln w="9525">
              <a:noFill/>
              <a:miter lim="800000"/>
              <a:headEnd/>
              <a:tailEnd/>
            </a:ln>
          </p:spPr>
          <p:txBody>
            <a:bodyPr>
              <a:spAutoFit/>
            </a:bodyPr>
            <a:lstStyle/>
            <a:p>
              <a:pPr algn="ctr">
                <a:spcBef>
                  <a:spcPct val="50000"/>
                </a:spcBef>
              </a:pPr>
              <a:r>
                <a:rPr lang="en-US" altLang="zh-CN" sz="1200">
                  <a:latin typeface="Times New Roman" pitchFamily="18" charset="0"/>
                </a:rPr>
                <a:t>magnet</a:t>
              </a:r>
            </a:p>
          </p:txBody>
        </p:sp>
        <p:sp>
          <p:nvSpPr>
            <p:cNvPr id="98341" name="Text Box 149"/>
            <p:cNvSpPr txBox="1">
              <a:spLocks noChangeArrowheads="1"/>
            </p:cNvSpPr>
            <p:nvPr/>
          </p:nvSpPr>
          <p:spPr bwMode="auto">
            <a:xfrm rot="-2968802">
              <a:off x="-4" y="2664"/>
              <a:ext cx="765" cy="173"/>
            </a:xfrm>
            <a:prstGeom prst="rect">
              <a:avLst/>
            </a:prstGeom>
            <a:noFill/>
            <a:ln w="9525">
              <a:noFill/>
              <a:miter lim="800000"/>
              <a:headEnd/>
              <a:tailEnd/>
            </a:ln>
          </p:spPr>
          <p:txBody>
            <a:bodyPr>
              <a:spAutoFit/>
            </a:bodyPr>
            <a:lstStyle/>
            <a:p>
              <a:pPr>
                <a:spcBef>
                  <a:spcPct val="50000"/>
                </a:spcBef>
              </a:pPr>
              <a:r>
                <a:rPr lang="en-US" altLang="zh-CN" sz="1200">
                  <a:latin typeface="Times New Roman" pitchFamily="18" charset="0"/>
                </a:rPr>
                <a:t>UNILAC beam </a:t>
              </a:r>
            </a:p>
          </p:txBody>
        </p:sp>
        <p:sp>
          <p:nvSpPr>
            <p:cNvPr id="98342" name="Line 150"/>
            <p:cNvSpPr>
              <a:spLocks noChangeShapeType="1"/>
            </p:cNvSpPr>
            <p:nvPr/>
          </p:nvSpPr>
          <p:spPr bwMode="auto">
            <a:xfrm>
              <a:off x="2277" y="1669"/>
              <a:ext cx="0" cy="136"/>
            </a:xfrm>
            <a:prstGeom prst="line">
              <a:avLst/>
            </a:prstGeom>
            <a:noFill/>
            <a:ln w="9525">
              <a:solidFill>
                <a:schemeClr val="tx1"/>
              </a:solidFill>
              <a:round/>
              <a:headEnd type="arrow" w="med" len="med"/>
              <a:tailEnd type="arrow" w="med" len="med"/>
            </a:ln>
          </p:spPr>
          <p:txBody>
            <a:bodyPr/>
            <a:lstStyle/>
            <a:p>
              <a:endParaRPr lang="zh-CN" altLang="en-US"/>
            </a:p>
          </p:txBody>
        </p:sp>
        <p:sp>
          <p:nvSpPr>
            <p:cNvPr id="98343" name="Line 151"/>
            <p:cNvSpPr>
              <a:spLocks noChangeShapeType="1"/>
            </p:cNvSpPr>
            <p:nvPr/>
          </p:nvSpPr>
          <p:spPr bwMode="auto">
            <a:xfrm>
              <a:off x="2335" y="1760"/>
              <a:ext cx="91" cy="227"/>
            </a:xfrm>
            <a:prstGeom prst="line">
              <a:avLst/>
            </a:prstGeom>
            <a:noFill/>
            <a:ln w="9525">
              <a:solidFill>
                <a:schemeClr val="tx1"/>
              </a:solidFill>
              <a:round/>
              <a:headEnd/>
              <a:tailEnd/>
            </a:ln>
          </p:spPr>
          <p:txBody>
            <a:bodyPr/>
            <a:lstStyle/>
            <a:p>
              <a:endParaRPr lang="zh-CN" altLang="en-US"/>
            </a:p>
          </p:txBody>
        </p:sp>
        <p:sp>
          <p:nvSpPr>
            <p:cNvPr id="98344" name="Line 152"/>
            <p:cNvSpPr>
              <a:spLocks noChangeShapeType="1"/>
            </p:cNvSpPr>
            <p:nvPr/>
          </p:nvSpPr>
          <p:spPr bwMode="auto">
            <a:xfrm>
              <a:off x="2109" y="1805"/>
              <a:ext cx="0" cy="499"/>
            </a:xfrm>
            <a:prstGeom prst="line">
              <a:avLst/>
            </a:prstGeom>
            <a:noFill/>
            <a:ln w="9525">
              <a:solidFill>
                <a:schemeClr val="tx1"/>
              </a:solidFill>
              <a:round/>
              <a:headEnd/>
              <a:tailEnd/>
            </a:ln>
          </p:spPr>
          <p:txBody>
            <a:bodyPr/>
            <a:lstStyle/>
            <a:p>
              <a:endParaRPr lang="zh-CN" altLang="en-US"/>
            </a:p>
          </p:txBody>
        </p:sp>
        <p:sp>
          <p:nvSpPr>
            <p:cNvPr id="98345" name="Line 153"/>
            <p:cNvSpPr>
              <a:spLocks noChangeShapeType="1"/>
            </p:cNvSpPr>
            <p:nvPr/>
          </p:nvSpPr>
          <p:spPr bwMode="auto">
            <a:xfrm>
              <a:off x="3016" y="1624"/>
              <a:ext cx="0" cy="1126"/>
            </a:xfrm>
            <a:prstGeom prst="line">
              <a:avLst/>
            </a:prstGeom>
            <a:noFill/>
            <a:ln w="9525">
              <a:solidFill>
                <a:schemeClr val="tx1"/>
              </a:solidFill>
              <a:round/>
              <a:headEnd/>
              <a:tailEnd/>
            </a:ln>
          </p:spPr>
          <p:txBody>
            <a:bodyPr/>
            <a:lstStyle/>
            <a:p>
              <a:endParaRPr lang="zh-CN" altLang="en-US"/>
            </a:p>
          </p:txBody>
        </p:sp>
        <p:sp>
          <p:nvSpPr>
            <p:cNvPr id="98346" name="Line 154"/>
            <p:cNvSpPr>
              <a:spLocks noChangeShapeType="1"/>
            </p:cNvSpPr>
            <p:nvPr/>
          </p:nvSpPr>
          <p:spPr bwMode="auto">
            <a:xfrm>
              <a:off x="3832" y="1578"/>
              <a:ext cx="0" cy="227"/>
            </a:xfrm>
            <a:prstGeom prst="line">
              <a:avLst/>
            </a:prstGeom>
            <a:noFill/>
            <a:ln w="9525">
              <a:solidFill>
                <a:schemeClr val="tx1"/>
              </a:solidFill>
              <a:round/>
              <a:headEnd/>
              <a:tailEnd/>
            </a:ln>
          </p:spPr>
          <p:txBody>
            <a:bodyPr/>
            <a:lstStyle/>
            <a:p>
              <a:endParaRPr lang="zh-CN" altLang="en-US"/>
            </a:p>
          </p:txBody>
        </p:sp>
        <p:sp>
          <p:nvSpPr>
            <p:cNvPr id="98347" name="Line 155"/>
            <p:cNvSpPr>
              <a:spLocks noChangeShapeType="1"/>
            </p:cNvSpPr>
            <p:nvPr/>
          </p:nvSpPr>
          <p:spPr bwMode="auto">
            <a:xfrm>
              <a:off x="4059" y="1442"/>
              <a:ext cx="0" cy="681"/>
            </a:xfrm>
            <a:prstGeom prst="line">
              <a:avLst/>
            </a:prstGeom>
            <a:noFill/>
            <a:ln w="9525">
              <a:solidFill>
                <a:schemeClr val="tx1"/>
              </a:solidFill>
              <a:round/>
              <a:headEnd/>
              <a:tailEnd/>
            </a:ln>
          </p:spPr>
          <p:txBody>
            <a:bodyPr/>
            <a:lstStyle/>
            <a:p>
              <a:endParaRPr lang="zh-CN" altLang="en-US"/>
            </a:p>
          </p:txBody>
        </p:sp>
        <p:sp>
          <p:nvSpPr>
            <p:cNvPr id="98348" name="Line 156"/>
            <p:cNvSpPr>
              <a:spLocks noChangeShapeType="1"/>
            </p:cNvSpPr>
            <p:nvPr/>
          </p:nvSpPr>
          <p:spPr bwMode="auto">
            <a:xfrm>
              <a:off x="3515" y="1578"/>
              <a:ext cx="0" cy="945"/>
            </a:xfrm>
            <a:prstGeom prst="line">
              <a:avLst/>
            </a:prstGeom>
            <a:noFill/>
            <a:ln w="9525">
              <a:solidFill>
                <a:schemeClr val="tx1"/>
              </a:solidFill>
              <a:round/>
              <a:headEnd/>
              <a:tailEnd/>
            </a:ln>
          </p:spPr>
          <p:txBody>
            <a:bodyPr/>
            <a:lstStyle/>
            <a:p>
              <a:endParaRPr lang="zh-CN" altLang="en-US"/>
            </a:p>
          </p:txBody>
        </p:sp>
        <p:sp>
          <p:nvSpPr>
            <p:cNvPr id="98349" name="Line 157"/>
            <p:cNvSpPr>
              <a:spLocks noChangeShapeType="1"/>
            </p:cNvSpPr>
            <p:nvPr/>
          </p:nvSpPr>
          <p:spPr bwMode="auto">
            <a:xfrm>
              <a:off x="4377" y="1669"/>
              <a:ext cx="0" cy="763"/>
            </a:xfrm>
            <a:prstGeom prst="line">
              <a:avLst/>
            </a:prstGeom>
            <a:noFill/>
            <a:ln w="9525">
              <a:solidFill>
                <a:schemeClr val="tx1"/>
              </a:solidFill>
              <a:round/>
              <a:headEnd/>
              <a:tailEnd/>
            </a:ln>
          </p:spPr>
          <p:txBody>
            <a:bodyPr/>
            <a:lstStyle/>
            <a:p>
              <a:endParaRPr lang="zh-CN" altLang="en-US"/>
            </a:p>
          </p:txBody>
        </p:sp>
        <p:sp>
          <p:nvSpPr>
            <p:cNvPr id="98350" name="Line 158"/>
            <p:cNvSpPr>
              <a:spLocks noChangeShapeType="1"/>
            </p:cNvSpPr>
            <p:nvPr/>
          </p:nvSpPr>
          <p:spPr bwMode="auto">
            <a:xfrm>
              <a:off x="4642" y="1669"/>
              <a:ext cx="0" cy="136"/>
            </a:xfrm>
            <a:prstGeom prst="line">
              <a:avLst/>
            </a:prstGeom>
            <a:noFill/>
            <a:ln w="9525">
              <a:solidFill>
                <a:schemeClr val="tx1"/>
              </a:solidFill>
              <a:round/>
              <a:headEnd type="arrow" w="med" len="med"/>
              <a:tailEnd type="arrow" w="med" len="med"/>
            </a:ln>
          </p:spPr>
          <p:txBody>
            <a:bodyPr/>
            <a:lstStyle/>
            <a:p>
              <a:endParaRPr lang="zh-CN" altLang="en-US"/>
            </a:p>
          </p:txBody>
        </p:sp>
        <p:sp>
          <p:nvSpPr>
            <p:cNvPr id="98351" name="Line 159"/>
            <p:cNvSpPr>
              <a:spLocks noChangeShapeType="1"/>
            </p:cNvSpPr>
            <p:nvPr/>
          </p:nvSpPr>
          <p:spPr bwMode="auto">
            <a:xfrm>
              <a:off x="5238" y="1624"/>
              <a:ext cx="0" cy="627"/>
            </a:xfrm>
            <a:prstGeom prst="line">
              <a:avLst/>
            </a:prstGeom>
            <a:noFill/>
            <a:ln w="9525">
              <a:solidFill>
                <a:schemeClr val="tx1"/>
              </a:solidFill>
              <a:round/>
              <a:headEnd/>
              <a:tailEnd/>
            </a:ln>
          </p:spPr>
          <p:txBody>
            <a:bodyPr/>
            <a:lstStyle/>
            <a:p>
              <a:endParaRPr lang="zh-CN" altLang="en-US"/>
            </a:p>
          </p:txBody>
        </p:sp>
        <p:sp>
          <p:nvSpPr>
            <p:cNvPr id="98352" name="Line 160"/>
            <p:cNvSpPr>
              <a:spLocks noChangeShapeType="1"/>
            </p:cNvSpPr>
            <p:nvPr/>
          </p:nvSpPr>
          <p:spPr bwMode="auto">
            <a:xfrm>
              <a:off x="1111" y="2304"/>
              <a:ext cx="90" cy="90"/>
            </a:xfrm>
            <a:prstGeom prst="line">
              <a:avLst/>
            </a:prstGeom>
            <a:noFill/>
            <a:ln w="9525">
              <a:solidFill>
                <a:schemeClr val="tx1"/>
              </a:solidFill>
              <a:round/>
              <a:headEnd type="arrow" w="med" len="med"/>
              <a:tailEnd type="arrow" w="med" len="med"/>
            </a:ln>
          </p:spPr>
          <p:txBody>
            <a:bodyPr/>
            <a:lstStyle/>
            <a:p>
              <a:endParaRPr lang="zh-CN" altLang="en-US"/>
            </a:p>
          </p:txBody>
        </p:sp>
        <p:sp>
          <p:nvSpPr>
            <p:cNvPr id="98353" name="Line 161"/>
            <p:cNvSpPr>
              <a:spLocks noChangeShapeType="1"/>
            </p:cNvSpPr>
            <p:nvPr/>
          </p:nvSpPr>
          <p:spPr bwMode="auto">
            <a:xfrm>
              <a:off x="3266" y="1669"/>
              <a:ext cx="0" cy="136"/>
            </a:xfrm>
            <a:prstGeom prst="line">
              <a:avLst/>
            </a:prstGeom>
            <a:noFill/>
            <a:ln w="9525">
              <a:solidFill>
                <a:schemeClr val="tx1"/>
              </a:solidFill>
              <a:round/>
              <a:headEnd type="arrow" w="med" len="med"/>
              <a:tailEnd type="arrow" w="med" len="med"/>
            </a:ln>
          </p:spPr>
          <p:txBody>
            <a:bodyPr/>
            <a:lstStyle/>
            <a:p>
              <a:endParaRPr lang="zh-CN" altLang="en-US"/>
            </a:p>
          </p:txBody>
        </p:sp>
        <p:sp>
          <p:nvSpPr>
            <p:cNvPr id="98354" name="Line 162"/>
            <p:cNvSpPr>
              <a:spLocks noChangeShapeType="1"/>
            </p:cNvSpPr>
            <p:nvPr/>
          </p:nvSpPr>
          <p:spPr bwMode="auto">
            <a:xfrm>
              <a:off x="3796" y="898"/>
              <a:ext cx="0" cy="136"/>
            </a:xfrm>
            <a:prstGeom prst="line">
              <a:avLst/>
            </a:prstGeom>
            <a:noFill/>
            <a:ln w="9525">
              <a:solidFill>
                <a:schemeClr val="tx1"/>
              </a:solidFill>
              <a:round/>
              <a:headEnd type="arrow" w="med" len="med"/>
              <a:tailEnd type="arrow" w="med" len="med"/>
            </a:ln>
          </p:spPr>
          <p:txBody>
            <a:bodyPr/>
            <a:lstStyle/>
            <a:p>
              <a:endParaRPr lang="zh-CN" altLang="en-US"/>
            </a:p>
          </p:txBody>
        </p:sp>
        <p:sp>
          <p:nvSpPr>
            <p:cNvPr id="98355" name="Line 163"/>
            <p:cNvSpPr>
              <a:spLocks noChangeShapeType="1"/>
            </p:cNvSpPr>
            <p:nvPr/>
          </p:nvSpPr>
          <p:spPr bwMode="auto">
            <a:xfrm>
              <a:off x="4037" y="898"/>
              <a:ext cx="0" cy="136"/>
            </a:xfrm>
            <a:prstGeom prst="line">
              <a:avLst/>
            </a:prstGeom>
            <a:noFill/>
            <a:ln w="9525">
              <a:solidFill>
                <a:schemeClr val="tx1"/>
              </a:solidFill>
              <a:round/>
              <a:headEnd type="arrow" w="med" len="med"/>
              <a:tailEnd type="arrow" w="med" len="med"/>
            </a:ln>
          </p:spPr>
          <p:txBody>
            <a:bodyPr/>
            <a:lstStyle/>
            <a:p>
              <a:endParaRPr lang="zh-CN" altLang="en-US"/>
            </a:p>
          </p:txBody>
        </p:sp>
        <p:sp>
          <p:nvSpPr>
            <p:cNvPr id="98356" name="Line 164"/>
            <p:cNvSpPr>
              <a:spLocks noChangeShapeType="1"/>
            </p:cNvSpPr>
            <p:nvPr/>
          </p:nvSpPr>
          <p:spPr bwMode="auto">
            <a:xfrm>
              <a:off x="2109" y="754"/>
              <a:ext cx="10" cy="619"/>
            </a:xfrm>
            <a:prstGeom prst="line">
              <a:avLst/>
            </a:prstGeom>
            <a:noFill/>
            <a:ln w="9525">
              <a:solidFill>
                <a:schemeClr val="tx1"/>
              </a:solidFill>
              <a:round/>
              <a:headEnd/>
              <a:tailEnd/>
            </a:ln>
          </p:spPr>
          <p:txBody>
            <a:bodyPr/>
            <a:lstStyle/>
            <a:p>
              <a:endParaRPr lang="zh-CN" altLang="en-US"/>
            </a:p>
          </p:txBody>
        </p:sp>
        <p:sp>
          <p:nvSpPr>
            <p:cNvPr id="98357" name="Line 165"/>
            <p:cNvSpPr>
              <a:spLocks noChangeShapeType="1"/>
            </p:cNvSpPr>
            <p:nvPr/>
          </p:nvSpPr>
          <p:spPr bwMode="auto">
            <a:xfrm flipV="1">
              <a:off x="3016" y="762"/>
              <a:ext cx="0" cy="726"/>
            </a:xfrm>
            <a:prstGeom prst="line">
              <a:avLst/>
            </a:prstGeom>
            <a:noFill/>
            <a:ln w="9525">
              <a:solidFill>
                <a:schemeClr val="tx1"/>
              </a:solidFill>
              <a:round/>
              <a:headEnd/>
              <a:tailEnd/>
            </a:ln>
          </p:spPr>
          <p:txBody>
            <a:bodyPr/>
            <a:lstStyle/>
            <a:p>
              <a:endParaRPr lang="zh-CN" altLang="en-US"/>
            </a:p>
          </p:txBody>
        </p:sp>
        <p:sp>
          <p:nvSpPr>
            <p:cNvPr id="98358" name="Line 166"/>
            <p:cNvSpPr>
              <a:spLocks noChangeShapeType="1"/>
            </p:cNvSpPr>
            <p:nvPr/>
          </p:nvSpPr>
          <p:spPr bwMode="auto">
            <a:xfrm flipV="1">
              <a:off x="4354" y="740"/>
              <a:ext cx="0" cy="635"/>
            </a:xfrm>
            <a:prstGeom prst="line">
              <a:avLst/>
            </a:prstGeom>
            <a:noFill/>
            <a:ln w="9525">
              <a:solidFill>
                <a:schemeClr val="tx1"/>
              </a:solidFill>
              <a:round/>
              <a:headEnd/>
              <a:tailEnd/>
            </a:ln>
          </p:spPr>
          <p:txBody>
            <a:bodyPr/>
            <a:lstStyle/>
            <a:p>
              <a:endParaRPr lang="zh-CN" altLang="en-US"/>
            </a:p>
          </p:txBody>
        </p:sp>
        <p:sp>
          <p:nvSpPr>
            <p:cNvPr id="98359" name="Line 167"/>
            <p:cNvSpPr>
              <a:spLocks noChangeShapeType="1"/>
            </p:cNvSpPr>
            <p:nvPr/>
          </p:nvSpPr>
          <p:spPr bwMode="auto">
            <a:xfrm flipV="1">
              <a:off x="5238" y="717"/>
              <a:ext cx="0" cy="635"/>
            </a:xfrm>
            <a:prstGeom prst="line">
              <a:avLst/>
            </a:prstGeom>
            <a:noFill/>
            <a:ln w="9525">
              <a:solidFill>
                <a:schemeClr val="tx1"/>
              </a:solidFill>
              <a:round/>
              <a:headEnd/>
              <a:tailEnd/>
            </a:ln>
          </p:spPr>
          <p:txBody>
            <a:bodyPr/>
            <a:lstStyle/>
            <a:p>
              <a:endParaRPr lang="zh-CN" altLang="en-US"/>
            </a:p>
          </p:txBody>
        </p:sp>
        <p:sp>
          <p:nvSpPr>
            <p:cNvPr id="98360" name="Line 168"/>
            <p:cNvSpPr>
              <a:spLocks noChangeShapeType="1"/>
            </p:cNvSpPr>
            <p:nvPr/>
          </p:nvSpPr>
          <p:spPr bwMode="auto">
            <a:xfrm>
              <a:off x="4354" y="822"/>
              <a:ext cx="907" cy="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98361" name="Line 169"/>
            <p:cNvSpPr>
              <a:spLocks noChangeShapeType="1"/>
            </p:cNvSpPr>
            <p:nvPr/>
          </p:nvSpPr>
          <p:spPr bwMode="auto">
            <a:xfrm>
              <a:off x="2109" y="845"/>
              <a:ext cx="907" cy="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98362" name="Text Box 170"/>
            <p:cNvSpPr txBox="1">
              <a:spLocks noChangeArrowheads="1"/>
            </p:cNvSpPr>
            <p:nvPr/>
          </p:nvSpPr>
          <p:spPr bwMode="auto">
            <a:xfrm>
              <a:off x="657" y="3611"/>
              <a:ext cx="4536" cy="212"/>
            </a:xfrm>
            <a:prstGeom prst="rect">
              <a:avLst/>
            </a:prstGeom>
            <a:noFill/>
            <a:ln w="9525">
              <a:noFill/>
              <a:miter lim="800000"/>
              <a:headEnd/>
              <a:tailEnd/>
            </a:ln>
          </p:spPr>
          <p:txBody>
            <a:bodyPr>
              <a:spAutoFit/>
            </a:bodyPr>
            <a:lstStyle/>
            <a:p>
              <a:pPr algn="ctr">
                <a:spcBef>
                  <a:spcPct val="50000"/>
                </a:spcBef>
              </a:pPr>
              <a:r>
                <a:rPr lang="en-US" altLang="zh-CN" sz="1600">
                  <a:latin typeface="Times New Roman" pitchFamily="18" charset="0"/>
                </a:rPr>
                <a:t>Fig.1 Experimental set-up for the double time-of-flight (DTOF) system</a:t>
              </a:r>
            </a:p>
          </p:txBody>
        </p:sp>
        <p:sp>
          <p:nvSpPr>
            <p:cNvPr id="98363" name="Line 171"/>
            <p:cNvSpPr>
              <a:spLocks noChangeShapeType="1"/>
            </p:cNvSpPr>
            <p:nvPr/>
          </p:nvSpPr>
          <p:spPr bwMode="auto">
            <a:xfrm>
              <a:off x="5351" y="1480"/>
              <a:ext cx="227" cy="0"/>
            </a:xfrm>
            <a:prstGeom prst="line">
              <a:avLst/>
            </a:prstGeom>
            <a:noFill/>
            <a:ln w="9525">
              <a:solidFill>
                <a:schemeClr val="tx1"/>
              </a:solidFill>
              <a:round/>
              <a:headEnd type="triangle" w="med" len="med"/>
              <a:tailEnd type="triangle" w="med" len="med"/>
            </a:ln>
          </p:spPr>
          <p:txBody>
            <a:bodyPr/>
            <a:lstStyle/>
            <a:p>
              <a:endParaRPr lang="zh-CN" altLang="en-US"/>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矩形 1"/>
          <p:cNvSpPr>
            <a:spLocks noChangeArrowheads="1"/>
          </p:cNvSpPr>
          <p:nvPr/>
        </p:nvSpPr>
        <p:spPr bwMode="auto">
          <a:xfrm>
            <a:off x="539750" y="981075"/>
            <a:ext cx="3078163" cy="461963"/>
          </a:xfrm>
          <a:prstGeom prst="rect">
            <a:avLst/>
          </a:prstGeom>
          <a:noFill/>
          <a:ln w="9525">
            <a:noFill/>
            <a:miter lim="800000"/>
            <a:headEnd/>
            <a:tailEnd/>
          </a:ln>
        </p:spPr>
        <p:txBody>
          <a:bodyPr wrap="none">
            <a:spAutoFit/>
          </a:bodyPr>
          <a:lstStyle/>
          <a:p>
            <a:r>
              <a:rPr lang="en-US" altLang="zh-CN"/>
              <a:t>electrostatic analyzer</a:t>
            </a:r>
            <a:endParaRPr lang="zh-CN" altLang="en-US"/>
          </a:p>
        </p:txBody>
      </p:sp>
      <p:pic>
        <p:nvPicPr>
          <p:cNvPr id="100354" name="Picture 2"/>
          <p:cNvPicPr>
            <a:picLocks noChangeAspect="1" noChangeArrowheads="1"/>
          </p:cNvPicPr>
          <p:nvPr/>
        </p:nvPicPr>
        <p:blipFill>
          <a:blip r:embed="rId2" cstate="print"/>
          <a:srcRect/>
          <a:stretch>
            <a:fillRect/>
          </a:stretch>
        </p:blipFill>
        <p:spPr bwMode="auto">
          <a:xfrm>
            <a:off x="3995738" y="1773238"/>
            <a:ext cx="4672012" cy="3816350"/>
          </a:xfrm>
          <a:prstGeom prst="rect">
            <a:avLst/>
          </a:prstGeom>
          <a:noFill/>
          <a:ln w="9525">
            <a:noFill/>
            <a:miter lim="800000"/>
            <a:headEnd/>
            <a:tailEnd/>
          </a:ln>
        </p:spPr>
      </p:pic>
      <p:pic>
        <p:nvPicPr>
          <p:cNvPr id="100355" name="Picture 3"/>
          <p:cNvPicPr>
            <a:picLocks noChangeAspect="1" noChangeArrowheads="1"/>
          </p:cNvPicPr>
          <p:nvPr/>
        </p:nvPicPr>
        <p:blipFill>
          <a:blip r:embed="rId3" cstate="print"/>
          <a:srcRect/>
          <a:stretch>
            <a:fillRect/>
          </a:stretch>
        </p:blipFill>
        <p:spPr bwMode="auto">
          <a:xfrm>
            <a:off x="93663" y="2401888"/>
            <a:ext cx="3757612" cy="210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p:cNvPicPr>
            <a:picLocks noChangeAspect="1" noChangeArrowheads="1"/>
          </p:cNvPicPr>
          <p:nvPr/>
        </p:nvPicPr>
        <p:blipFill>
          <a:blip r:embed="rId2" cstate="print"/>
          <a:srcRect/>
          <a:stretch>
            <a:fillRect/>
          </a:stretch>
        </p:blipFill>
        <p:spPr bwMode="auto">
          <a:xfrm>
            <a:off x="323850" y="1628775"/>
            <a:ext cx="5105400" cy="2894013"/>
          </a:xfrm>
          <a:prstGeom prst="rect">
            <a:avLst/>
          </a:prstGeom>
          <a:noFill/>
          <a:ln w="9525">
            <a:noFill/>
            <a:miter lim="800000"/>
            <a:headEnd/>
            <a:tailEnd/>
          </a:ln>
        </p:spPr>
      </p:pic>
      <p:pic>
        <p:nvPicPr>
          <p:cNvPr id="101378" name="Picture 3"/>
          <p:cNvPicPr>
            <a:picLocks noChangeAspect="1" noChangeArrowheads="1"/>
          </p:cNvPicPr>
          <p:nvPr/>
        </p:nvPicPr>
        <p:blipFill>
          <a:blip r:embed="rId3" cstate="print"/>
          <a:srcRect/>
          <a:stretch>
            <a:fillRect/>
          </a:stretch>
        </p:blipFill>
        <p:spPr bwMode="auto">
          <a:xfrm>
            <a:off x="5435600" y="1484313"/>
            <a:ext cx="3305175"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矩形 3"/>
          <p:cNvSpPr>
            <a:spLocks noChangeArrowheads="1"/>
          </p:cNvSpPr>
          <p:nvPr/>
        </p:nvSpPr>
        <p:spPr bwMode="auto">
          <a:xfrm>
            <a:off x="468313" y="333375"/>
            <a:ext cx="5083175" cy="6924675"/>
          </a:xfrm>
          <a:prstGeom prst="rect">
            <a:avLst/>
          </a:prstGeom>
          <a:noFill/>
          <a:ln w="9525">
            <a:noFill/>
            <a:miter lim="800000"/>
            <a:headEnd/>
            <a:tailEnd/>
          </a:ln>
        </p:spPr>
        <p:txBody>
          <a:bodyPr>
            <a:spAutoFit/>
          </a:bodyPr>
          <a:lstStyle/>
          <a:p>
            <a:r>
              <a:rPr lang="en-US" altLang="zh-CN" sz="2800"/>
              <a:t>Gas-Filled Radiation Detectors</a:t>
            </a:r>
          </a:p>
          <a:p>
            <a:endParaRPr lang="en-US" altLang="zh-CN" sz="2800"/>
          </a:p>
          <a:p>
            <a:endParaRPr lang="en-US" altLang="zh-CN" sz="2800"/>
          </a:p>
          <a:p>
            <a:r>
              <a:rPr lang="en-US" altLang="zh-CN" sz="2800"/>
              <a:t>Scintillation Detectors</a:t>
            </a:r>
          </a:p>
          <a:p>
            <a:endParaRPr lang="en-US" altLang="zh-CN" sz="2800"/>
          </a:p>
          <a:p>
            <a:r>
              <a:rPr lang="en-US" altLang="zh-CN" sz="2800"/>
              <a:t>Semiconductor Detectors</a:t>
            </a:r>
          </a:p>
          <a:p>
            <a:endParaRPr lang="en-US" altLang="zh-CN" sz="2800"/>
          </a:p>
          <a:p>
            <a:r>
              <a:rPr lang="en-US" altLang="zh-CN" sz="2800"/>
              <a:t>Personal Dosimeters</a:t>
            </a:r>
          </a:p>
          <a:p>
            <a:endParaRPr lang="en-US" altLang="zh-CN" sz="2800"/>
          </a:p>
          <a:p>
            <a:endParaRPr lang="en-US" altLang="zh-CN" sz="2800"/>
          </a:p>
          <a:p>
            <a:r>
              <a:rPr lang="en-US" altLang="zh-CN" sz="2800"/>
              <a:t>Particle identification</a:t>
            </a:r>
          </a:p>
          <a:p>
            <a:endParaRPr lang="en-US" altLang="zh-CN" sz="2800"/>
          </a:p>
          <a:p>
            <a:r>
              <a:rPr lang="en-US" altLang="zh-CN" sz="2800">
                <a:solidFill>
                  <a:schemeClr val="accent2"/>
                </a:solidFill>
              </a:rPr>
              <a:t>Measurement theory</a:t>
            </a:r>
          </a:p>
          <a:p>
            <a:endParaRPr lang="en-US" altLang="zh-CN" sz="2800"/>
          </a:p>
          <a:p>
            <a:r>
              <a:rPr lang="en-US" altLang="zh-CN" sz="2800"/>
              <a:t>Detection Equipment</a:t>
            </a:r>
          </a:p>
          <a:p>
            <a:endParaRPr lang="zh-CN" altLang="en-US" sz="2800"/>
          </a:p>
        </p:txBody>
      </p:sp>
      <p:sp>
        <p:nvSpPr>
          <p:cNvPr id="102402" name="矩形 4"/>
          <p:cNvSpPr>
            <a:spLocks noChangeArrowheads="1"/>
          </p:cNvSpPr>
          <p:nvPr/>
        </p:nvSpPr>
        <p:spPr bwMode="auto">
          <a:xfrm>
            <a:off x="5508625" y="333375"/>
            <a:ext cx="3455988" cy="1200150"/>
          </a:xfrm>
          <a:prstGeom prst="rect">
            <a:avLst/>
          </a:prstGeom>
          <a:noFill/>
          <a:ln w="9525">
            <a:noFill/>
            <a:miter lim="800000"/>
            <a:headEnd/>
            <a:tailEnd/>
          </a:ln>
        </p:spPr>
        <p:txBody>
          <a:bodyPr>
            <a:spAutoFit/>
          </a:bodyPr>
          <a:lstStyle/>
          <a:p>
            <a:r>
              <a:rPr lang="en-GB" altLang="zh-CN">
                <a:solidFill>
                  <a:srgbClr val="0070C0"/>
                </a:solidFill>
              </a:rPr>
              <a:t>ionization chambers</a:t>
            </a:r>
            <a:br>
              <a:rPr lang="en-GB" altLang="zh-CN">
                <a:solidFill>
                  <a:srgbClr val="0070C0"/>
                </a:solidFill>
              </a:rPr>
            </a:br>
            <a:r>
              <a:rPr lang="en-GB" altLang="zh-CN">
                <a:solidFill>
                  <a:srgbClr val="0070C0"/>
                </a:solidFill>
              </a:rPr>
              <a:t>proportional counters</a:t>
            </a:r>
            <a:br>
              <a:rPr lang="en-GB" altLang="zh-CN">
                <a:solidFill>
                  <a:srgbClr val="0070C0"/>
                </a:solidFill>
              </a:rPr>
            </a:br>
            <a:r>
              <a:rPr lang="en-GB" altLang="zh-CN">
                <a:solidFill>
                  <a:srgbClr val="0070C0"/>
                </a:solidFill>
              </a:rPr>
              <a:t>Geiger-Muller counters</a:t>
            </a:r>
            <a:endParaRPr lang="zh-CN" altLang="en-US" sz="1800">
              <a:solidFill>
                <a:srgbClr val="0070C0"/>
              </a:solidFill>
            </a:endParaRPr>
          </a:p>
        </p:txBody>
      </p:sp>
      <p:sp>
        <p:nvSpPr>
          <p:cNvPr id="102403" name="矩形 5"/>
          <p:cNvSpPr>
            <a:spLocks noChangeArrowheads="1"/>
          </p:cNvSpPr>
          <p:nvPr/>
        </p:nvSpPr>
        <p:spPr bwMode="auto">
          <a:xfrm>
            <a:off x="5580063" y="4581525"/>
            <a:ext cx="1584325" cy="461963"/>
          </a:xfrm>
          <a:prstGeom prst="rect">
            <a:avLst/>
          </a:prstGeom>
          <a:noFill/>
          <a:ln w="9525">
            <a:noFill/>
            <a:miter lim="800000"/>
            <a:headEnd/>
            <a:tailEnd/>
          </a:ln>
        </p:spPr>
        <p:txBody>
          <a:bodyPr wrap="none">
            <a:spAutoFit/>
          </a:bodyPr>
          <a:lstStyle/>
          <a:p>
            <a:r>
              <a:rPr lang="en-US" altLang="zh-CN">
                <a:solidFill>
                  <a:srgbClr val="0070C0"/>
                </a:solidFill>
                <a:latin typeface="Times New Roman" pitchFamily="18" charset="0"/>
                <a:cs typeface="Times New Roman" pitchFamily="18" charset="0"/>
              </a:rPr>
              <a:t>E-</a:t>
            </a:r>
            <a:r>
              <a:rPr lang="el-GR" altLang="zh-CN">
                <a:solidFill>
                  <a:srgbClr val="0070C0"/>
                </a:solidFill>
                <a:latin typeface="Times New Roman" pitchFamily="18" charset="0"/>
                <a:cs typeface="Times New Roman" pitchFamily="18" charset="0"/>
              </a:rPr>
              <a:t>Δ</a:t>
            </a:r>
            <a:r>
              <a:rPr lang="en-US" altLang="zh-CN">
                <a:solidFill>
                  <a:srgbClr val="0070C0"/>
                </a:solidFill>
                <a:latin typeface="Times New Roman" pitchFamily="18" charset="0"/>
                <a:cs typeface="Times New Roman" pitchFamily="18" charset="0"/>
              </a:rPr>
              <a:t>E, TOF</a:t>
            </a:r>
            <a:endParaRPr lang="zh-CN" altLang="en-US">
              <a:solidFill>
                <a:srgbClr val="0070C0"/>
              </a:solidFill>
            </a:endParaRPr>
          </a:p>
        </p:txBody>
      </p:sp>
      <p:sp>
        <p:nvSpPr>
          <p:cNvPr id="102404" name="矩形 6"/>
          <p:cNvSpPr>
            <a:spLocks noChangeArrowheads="1"/>
          </p:cNvSpPr>
          <p:nvPr/>
        </p:nvSpPr>
        <p:spPr bwMode="auto">
          <a:xfrm>
            <a:off x="5076825" y="3213100"/>
            <a:ext cx="4067175" cy="1200150"/>
          </a:xfrm>
          <a:prstGeom prst="rect">
            <a:avLst/>
          </a:prstGeom>
          <a:noFill/>
          <a:ln w="9525">
            <a:noFill/>
            <a:miter lim="800000"/>
            <a:headEnd/>
            <a:tailEnd/>
          </a:ln>
        </p:spPr>
        <p:txBody>
          <a:bodyPr>
            <a:spAutoFit/>
          </a:bodyPr>
          <a:lstStyle/>
          <a:p>
            <a:pPr lvl="1" eaLnBrk="0" hangingPunct="0">
              <a:spcBef>
                <a:spcPct val="50000"/>
              </a:spcBef>
            </a:pPr>
            <a:r>
              <a:rPr lang="en-GB" altLang="zh-CN">
                <a:solidFill>
                  <a:srgbClr val="0070C0"/>
                </a:solidFill>
              </a:rPr>
              <a:t>photographic films photographic emulsion plates</a:t>
            </a:r>
          </a:p>
        </p:txBody>
      </p:sp>
      <p:sp>
        <p:nvSpPr>
          <p:cNvPr id="102405" name="Rectangle 7"/>
          <p:cNvSpPr>
            <a:spLocks noChangeArrowheads="1"/>
          </p:cNvSpPr>
          <p:nvPr/>
        </p:nvSpPr>
        <p:spPr bwMode="auto">
          <a:xfrm>
            <a:off x="5580063" y="1627188"/>
            <a:ext cx="2881312" cy="457200"/>
          </a:xfrm>
          <a:prstGeom prst="rect">
            <a:avLst/>
          </a:prstGeom>
          <a:noFill/>
          <a:ln w="9525">
            <a:noFill/>
            <a:miter lim="800000"/>
            <a:headEnd/>
            <a:tailEnd/>
          </a:ln>
        </p:spPr>
        <p:txBody>
          <a:bodyPr wrap="none">
            <a:spAutoFit/>
          </a:bodyPr>
          <a:lstStyle/>
          <a:p>
            <a:r>
              <a:rPr lang="en-US" altLang="zh-CN">
                <a:solidFill>
                  <a:schemeClr val="accent1"/>
                </a:solidFill>
              </a:rPr>
              <a:t>Photomultiplier tube</a:t>
            </a:r>
            <a:endParaRPr lang="zh-CN" altLang="en-US">
              <a:solidFill>
                <a:schemeClr val="accent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矩形 4"/>
          <p:cNvSpPr>
            <a:spLocks noChangeArrowheads="1"/>
          </p:cNvSpPr>
          <p:nvPr/>
        </p:nvSpPr>
        <p:spPr bwMode="auto">
          <a:xfrm>
            <a:off x="468313" y="404813"/>
            <a:ext cx="6551612" cy="461962"/>
          </a:xfrm>
          <a:prstGeom prst="rect">
            <a:avLst/>
          </a:prstGeom>
          <a:noFill/>
          <a:ln w="9525">
            <a:noFill/>
            <a:miter lim="800000"/>
            <a:headEnd/>
            <a:tailEnd/>
          </a:ln>
        </p:spPr>
        <p:txBody>
          <a:bodyPr>
            <a:spAutoFit/>
          </a:bodyPr>
          <a:lstStyle/>
          <a:p>
            <a:r>
              <a:rPr lang="en-US" altLang="zh-CN">
                <a:solidFill>
                  <a:srgbClr val="0070C0"/>
                </a:solidFill>
              </a:rPr>
              <a:t>Types of Measurement Uncertainties</a:t>
            </a:r>
            <a:endParaRPr lang="zh-CN" altLang="en-US">
              <a:solidFill>
                <a:srgbClr val="0070C0"/>
              </a:solidFill>
            </a:endParaRPr>
          </a:p>
        </p:txBody>
      </p:sp>
      <p:sp>
        <p:nvSpPr>
          <p:cNvPr id="103426" name="矩形 5"/>
          <p:cNvSpPr>
            <a:spLocks noChangeArrowheads="1"/>
          </p:cNvSpPr>
          <p:nvPr/>
        </p:nvSpPr>
        <p:spPr bwMode="auto">
          <a:xfrm>
            <a:off x="827088" y="1125538"/>
            <a:ext cx="4344987" cy="3416300"/>
          </a:xfrm>
          <a:prstGeom prst="rect">
            <a:avLst/>
          </a:prstGeom>
          <a:noFill/>
          <a:ln w="9525">
            <a:noFill/>
            <a:miter lim="800000"/>
            <a:headEnd/>
            <a:tailEnd/>
          </a:ln>
        </p:spPr>
        <p:txBody>
          <a:bodyPr wrap="none">
            <a:spAutoFit/>
          </a:bodyPr>
          <a:lstStyle/>
          <a:p>
            <a:r>
              <a:rPr lang="en-US" altLang="zh-CN"/>
              <a:t>inherent stochastic uncertainty</a:t>
            </a:r>
          </a:p>
          <a:p>
            <a:endParaRPr lang="en-US" altLang="zh-CN"/>
          </a:p>
          <a:p>
            <a:r>
              <a:rPr lang="en-US" altLang="zh-CN"/>
              <a:t>Systematic errors</a:t>
            </a:r>
          </a:p>
          <a:p>
            <a:endParaRPr lang="en-US" altLang="zh-CN"/>
          </a:p>
          <a:p>
            <a:endParaRPr lang="en-US" altLang="zh-CN"/>
          </a:p>
          <a:p>
            <a:endParaRPr lang="en-US" altLang="zh-CN"/>
          </a:p>
          <a:p>
            <a:endParaRPr lang="en-US" altLang="zh-CN"/>
          </a:p>
          <a:p>
            <a:endParaRPr lang="en-US" altLang="zh-CN"/>
          </a:p>
          <a:p>
            <a:r>
              <a:rPr lang="en-US" altLang="zh-CN"/>
              <a:t>Sampling errors</a:t>
            </a:r>
            <a:endParaRPr lang="zh-CN" altLang="en-US"/>
          </a:p>
        </p:txBody>
      </p:sp>
      <p:sp>
        <p:nvSpPr>
          <p:cNvPr id="103427" name="矩形 6"/>
          <p:cNvSpPr>
            <a:spLocks noChangeArrowheads="1"/>
          </p:cNvSpPr>
          <p:nvPr/>
        </p:nvSpPr>
        <p:spPr bwMode="auto">
          <a:xfrm>
            <a:off x="1692275" y="2349500"/>
            <a:ext cx="6767513" cy="1568450"/>
          </a:xfrm>
          <a:prstGeom prst="rect">
            <a:avLst/>
          </a:prstGeom>
          <a:noFill/>
          <a:ln w="9525">
            <a:noFill/>
            <a:miter lim="800000"/>
            <a:headEnd/>
            <a:tailEnd/>
          </a:ln>
        </p:spPr>
        <p:txBody>
          <a:bodyPr>
            <a:spAutoFit/>
          </a:bodyPr>
          <a:lstStyle/>
          <a:p>
            <a:r>
              <a:rPr lang="en-US" altLang="zh-CN"/>
              <a:t>introduced by some constant bias or error in the measuring system and are often very difficult to assess since they arise from biases unknown to the experimenter.</a:t>
            </a:r>
            <a:endParaRPr lang="zh-CN" altLang="en-US"/>
          </a:p>
        </p:txBody>
      </p:sp>
      <p:sp>
        <p:nvSpPr>
          <p:cNvPr id="103428" name="矩形 7"/>
          <p:cNvSpPr>
            <a:spLocks noChangeArrowheads="1"/>
          </p:cNvSpPr>
          <p:nvPr/>
        </p:nvSpPr>
        <p:spPr bwMode="auto">
          <a:xfrm>
            <a:off x="1692275" y="4508500"/>
            <a:ext cx="6911975" cy="831850"/>
          </a:xfrm>
          <a:prstGeom prst="rect">
            <a:avLst/>
          </a:prstGeom>
          <a:noFill/>
          <a:ln w="9525">
            <a:noFill/>
            <a:miter lim="800000"/>
            <a:headEnd/>
            <a:tailEnd/>
          </a:ln>
        </p:spPr>
        <p:txBody>
          <a:bodyPr>
            <a:spAutoFit/>
          </a:bodyPr>
          <a:lstStyle/>
          <a:p>
            <a:r>
              <a:rPr lang="en-US" altLang="zh-CN"/>
              <a:t>arise from making measurements on a different population from the one desired.</a:t>
            </a:r>
            <a:endParaRPr lang="zh-CN" altLang="en-US"/>
          </a:p>
        </p:txBody>
      </p:sp>
      <p:sp>
        <p:nvSpPr>
          <p:cNvPr id="103429" name="矩形 8"/>
          <p:cNvSpPr>
            <a:spLocks noChangeArrowheads="1"/>
          </p:cNvSpPr>
          <p:nvPr/>
        </p:nvSpPr>
        <p:spPr bwMode="auto">
          <a:xfrm>
            <a:off x="1692275" y="5287963"/>
            <a:ext cx="7200900" cy="1939925"/>
          </a:xfrm>
          <a:prstGeom prst="rect">
            <a:avLst/>
          </a:prstGeom>
          <a:noFill/>
          <a:ln w="9525">
            <a:noFill/>
            <a:miter lim="800000"/>
            <a:headEnd/>
            <a:tailEnd/>
          </a:ln>
        </p:spPr>
        <p:txBody>
          <a:bodyPr>
            <a:spAutoFit/>
          </a:bodyPr>
          <a:lstStyle/>
          <a:p>
            <a:pPr>
              <a:buFont typeface="Wingdings" pitchFamily="2" charset="2"/>
              <a:buNone/>
            </a:pPr>
            <a:r>
              <a:rPr lang="en-US" altLang="zh-CN">
                <a:solidFill>
                  <a:srgbClr val="002060"/>
                </a:solidFill>
                <a:latin typeface="Times New Roman" pitchFamily="18" charset="0"/>
                <a:cs typeface="Times New Roman" pitchFamily="18" charset="0"/>
              </a:rPr>
              <a:t> Control of target parameters</a:t>
            </a:r>
          </a:p>
          <a:p>
            <a:pPr>
              <a:buFont typeface="Wingdings" pitchFamily="2" charset="2"/>
              <a:buNone/>
            </a:pPr>
            <a:r>
              <a:rPr lang="en-US" altLang="zh-CN">
                <a:solidFill>
                  <a:srgbClr val="002060"/>
                </a:solidFill>
                <a:latin typeface="Times New Roman" pitchFamily="18" charset="0"/>
                <a:cs typeface="Times New Roman" pitchFamily="18" charset="0"/>
              </a:rPr>
              <a:t> ensuring target homogeneity and stability is crucial and quite often more difficult to achieve than a high-quality beam.</a:t>
            </a:r>
          </a:p>
          <a:p>
            <a:pPr>
              <a:buFont typeface="Wingdings" pitchFamily="2" charset="2"/>
              <a:buNone/>
            </a:pPr>
            <a:r>
              <a:rPr lang="en-US" altLang="zh-CN">
                <a:solidFill>
                  <a:srgbClr val="00206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84213" y="0"/>
            <a:ext cx="7772400" cy="533400"/>
          </a:xfrm>
        </p:spPr>
        <p:txBody>
          <a:bodyPr/>
          <a:lstStyle/>
          <a:p>
            <a:r>
              <a:rPr lang="en-GB" altLang="zh-CN" sz="3600" smtClean="0">
                <a:ea typeface="宋体" charset="-122"/>
              </a:rPr>
              <a:t>Ionization Chambers</a:t>
            </a:r>
            <a:endParaRPr lang="en-GB" altLang="zh-CN" sz="4000" smtClean="0">
              <a:ea typeface="宋体" charset="-122"/>
            </a:endParaRPr>
          </a:p>
        </p:txBody>
      </p:sp>
      <p:graphicFrame>
        <p:nvGraphicFramePr>
          <p:cNvPr id="19458" name="Object 2"/>
          <p:cNvGraphicFramePr>
            <a:graphicFrameLocks noChangeAspect="1"/>
          </p:cNvGraphicFramePr>
          <p:nvPr/>
        </p:nvGraphicFramePr>
        <p:xfrm>
          <a:off x="179512" y="692696"/>
          <a:ext cx="6324600" cy="4121150"/>
        </p:xfrm>
        <a:graphic>
          <a:graphicData uri="http://schemas.openxmlformats.org/presentationml/2006/ole">
            <p:oleObj spid="_x0000_s19458" name="Document" r:id="rId3" imgW="3248640" imgH="2118240" progId="Word.Document.8">
              <p:embed/>
            </p:oleObj>
          </a:graphicData>
        </a:graphic>
      </p:graphicFrame>
      <p:sp>
        <p:nvSpPr>
          <p:cNvPr id="19460" name="Text Box 4"/>
          <p:cNvSpPr txBox="1">
            <a:spLocks noChangeArrowheads="1"/>
          </p:cNvSpPr>
          <p:nvPr/>
        </p:nvSpPr>
        <p:spPr bwMode="auto">
          <a:xfrm>
            <a:off x="107504" y="4869160"/>
            <a:ext cx="5616624" cy="1800493"/>
          </a:xfrm>
          <a:prstGeom prst="rect">
            <a:avLst/>
          </a:prstGeom>
          <a:solidFill>
            <a:srgbClr val="FFFFCC"/>
          </a:solidFill>
          <a:ln w="9525">
            <a:noFill/>
            <a:miter lim="800000"/>
            <a:headEnd/>
            <a:tailEnd/>
          </a:ln>
        </p:spPr>
        <p:txBody>
          <a:bodyPr wrap="square">
            <a:spAutoFit/>
          </a:bodyPr>
          <a:lstStyle/>
          <a:p>
            <a:pPr eaLnBrk="0" hangingPunct="0">
              <a:spcBef>
                <a:spcPct val="50000"/>
              </a:spcBef>
            </a:pPr>
            <a:r>
              <a:rPr lang="en-GB" altLang="zh-CN" dirty="0">
                <a:solidFill>
                  <a:srgbClr val="000000"/>
                </a:solidFill>
                <a:latin typeface="Arial Narrow" pitchFamily="34" charset="0"/>
              </a:rPr>
              <a:t>Current (A) is proportional to charges collected on electrode in </a:t>
            </a:r>
            <a:r>
              <a:rPr lang="en-GB" altLang="zh-CN" dirty="0">
                <a:solidFill>
                  <a:srgbClr val="FF3300"/>
                </a:solidFill>
                <a:latin typeface="Arial Narrow" pitchFamily="34" charset="0"/>
              </a:rPr>
              <a:t>ionization chambers</a:t>
            </a:r>
            <a:r>
              <a:rPr lang="en-GB" altLang="zh-CN" dirty="0">
                <a:solidFill>
                  <a:srgbClr val="000000"/>
                </a:solidFill>
                <a:latin typeface="Arial Narrow" pitchFamily="34" charset="0"/>
              </a:rPr>
              <a:t>.</a:t>
            </a:r>
          </a:p>
          <a:p>
            <a:pPr eaLnBrk="0" hangingPunct="0">
              <a:spcBef>
                <a:spcPct val="50000"/>
              </a:spcBef>
            </a:pPr>
            <a:r>
              <a:rPr lang="en-GB" altLang="zh-CN" sz="1800" dirty="0"/>
              <a:t>The current registered in the ionization chamber is proportional to the number of ion pairs generated by radioactivity </a:t>
            </a:r>
          </a:p>
        </p:txBody>
      </p:sp>
      <p:sp>
        <p:nvSpPr>
          <p:cNvPr id="19461" name="Rectangle 7"/>
          <p:cNvSpPr>
            <a:spLocks noChangeArrowheads="1"/>
          </p:cNvSpPr>
          <p:nvPr/>
        </p:nvSpPr>
        <p:spPr bwMode="auto">
          <a:xfrm>
            <a:off x="6659563" y="1484784"/>
            <a:ext cx="2484437" cy="1190625"/>
          </a:xfrm>
          <a:prstGeom prst="rect">
            <a:avLst/>
          </a:prstGeom>
          <a:noFill/>
          <a:ln w="9525">
            <a:noFill/>
            <a:miter lim="800000"/>
            <a:headEnd/>
            <a:tailEnd/>
          </a:ln>
        </p:spPr>
        <p:txBody>
          <a:bodyPr anchor="ctr">
            <a:spAutoFit/>
          </a:bodyPr>
          <a:lstStyle/>
          <a:p>
            <a:r>
              <a:rPr lang="en-GB" altLang="zh-CN" sz="1800" dirty="0"/>
              <a:t>the voltage must be sufficiently high for effective collection of electrons. </a:t>
            </a:r>
          </a:p>
        </p:txBody>
      </p:sp>
      <p:pic>
        <p:nvPicPr>
          <p:cNvPr id="3" name="Picture 4"/>
          <p:cNvPicPr>
            <a:picLocks noChangeAspect="1" noChangeArrowheads="1"/>
          </p:cNvPicPr>
          <p:nvPr/>
        </p:nvPicPr>
        <p:blipFill>
          <a:blip r:embed="rId4" cstate="print"/>
          <a:srcRect/>
          <a:stretch>
            <a:fillRect/>
          </a:stretch>
        </p:blipFill>
        <p:spPr bwMode="auto">
          <a:xfrm>
            <a:off x="5086350" y="3140968"/>
            <a:ext cx="4057650" cy="866775"/>
          </a:xfrm>
          <a:prstGeom prst="rect">
            <a:avLst/>
          </a:prstGeom>
          <a:noFill/>
          <a:ln w="9525">
            <a:noFill/>
            <a:miter lim="800000"/>
            <a:headEnd/>
            <a:tailEnd/>
          </a:ln>
        </p:spPr>
      </p:pic>
      <p:pic>
        <p:nvPicPr>
          <p:cNvPr id="4" name="Picture 5"/>
          <p:cNvPicPr>
            <a:picLocks noChangeAspect="1" noChangeArrowheads="1"/>
          </p:cNvPicPr>
          <p:nvPr/>
        </p:nvPicPr>
        <p:blipFill>
          <a:blip r:embed="rId5" cstate="print"/>
          <a:srcRect/>
          <a:stretch>
            <a:fillRect/>
          </a:stretch>
        </p:blipFill>
        <p:spPr bwMode="auto">
          <a:xfrm>
            <a:off x="5220072" y="4005064"/>
            <a:ext cx="1524000" cy="466725"/>
          </a:xfrm>
          <a:prstGeom prst="rect">
            <a:avLst/>
          </a:prstGeom>
          <a:noFill/>
          <a:ln w="9525">
            <a:noFill/>
            <a:miter lim="800000"/>
            <a:headEnd/>
            <a:tailEnd/>
          </a:ln>
        </p:spPr>
      </p:pic>
      <p:sp>
        <p:nvSpPr>
          <p:cNvPr id="9" name="矩形 8"/>
          <p:cNvSpPr/>
          <p:nvPr/>
        </p:nvSpPr>
        <p:spPr>
          <a:xfrm>
            <a:off x="5724128" y="4509120"/>
            <a:ext cx="3419872" cy="2031325"/>
          </a:xfrm>
          <a:prstGeom prst="rect">
            <a:avLst/>
          </a:prstGeom>
        </p:spPr>
        <p:txBody>
          <a:bodyPr wrap="square">
            <a:spAutoFit/>
          </a:bodyPr>
          <a:lstStyle/>
          <a:p>
            <a:r>
              <a:rPr lang="en-US" altLang="zh-CN" sz="1800" dirty="0" smtClean="0"/>
              <a:t>The average energy required to ionize a gas atom </a:t>
            </a:r>
            <a:r>
              <a:rPr lang="en-US" altLang="zh-CN" sz="1800" dirty="0" smtClean="0"/>
              <a:t> 30 </a:t>
            </a:r>
            <a:r>
              <a:rPr lang="en-US" altLang="zh-CN" sz="1800" dirty="0" err="1" smtClean="0"/>
              <a:t>eV</a:t>
            </a:r>
            <a:r>
              <a:rPr lang="en-US" altLang="zh-CN" sz="1800" dirty="0" smtClean="0"/>
              <a:t>/ion.</a:t>
            </a:r>
          </a:p>
          <a:p>
            <a:r>
              <a:rPr lang="en-US" altLang="zh-CN" sz="1800" dirty="0" smtClean="0"/>
              <a:t> If particles </a:t>
            </a:r>
            <a:r>
              <a:rPr lang="en-US" altLang="zh-CN" sz="1800" dirty="0" smtClean="0"/>
              <a:t>entering an air-filled</a:t>
            </a:r>
          </a:p>
          <a:p>
            <a:r>
              <a:rPr lang="en-US" altLang="zh-CN" sz="1800" dirty="0" smtClean="0"/>
              <a:t>detector deposit an average of 1 </a:t>
            </a:r>
            <a:r>
              <a:rPr lang="en-US" altLang="zh-CN" sz="1800" dirty="0" err="1" smtClean="0"/>
              <a:t>GeV</a:t>
            </a:r>
            <a:r>
              <a:rPr lang="en-US" altLang="zh-CN" sz="1800" dirty="0" smtClean="0"/>
              <a:t> </a:t>
            </a:r>
            <a:r>
              <a:rPr lang="en-US" altLang="zh-CN" sz="1800" dirty="0" smtClean="0"/>
              <a:t>S</a:t>
            </a:r>
            <a:r>
              <a:rPr lang="en-US" altLang="zh-CN" sz="1800" baseline="30000" dirty="0" smtClean="0"/>
              <a:t>-1</a:t>
            </a:r>
            <a:r>
              <a:rPr lang="en-US" altLang="zh-CN" sz="1800" dirty="0" smtClean="0"/>
              <a:t> </a:t>
            </a:r>
            <a:r>
              <a:rPr lang="en-US" altLang="zh-CN" sz="1800" dirty="0" smtClean="0"/>
              <a:t>in the gas, the average current </a:t>
            </a:r>
            <a:r>
              <a:rPr lang="en-US" altLang="zh-CN" sz="1800" dirty="0" smtClean="0"/>
              <a:t>flowing through </a:t>
            </a:r>
            <a:r>
              <a:rPr lang="en-US" altLang="zh-CN" sz="1800" dirty="0" smtClean="0"/>
              <a:t>the </a:t>
            </a:r>
            <a:r>
              <a:rPr lang="en-US" altLang="zh-CN" sz="1800" dirty="0" smtClean="0"/>
              <a:t>chamber</a:t>
            </a:r>
            <a:endParaRPr lang="zh-CN" altLang="en-US" sz="1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EF69BF00-6DC3-4094-B9AA-8DF879FF898C}" type="slidenum">
              <a:rPr lang="en-US" altLang="zh-CN" smtClean="0"/>
              <a:pPr>
                <a:defRPr/>
              </a:pPr>
              <a:t>40</a:t>
            </a:fld>
            <a:endParaRPr lang="en-US" altLang="zh-CN"/>
          </a:p>
        </p:txBody>
      </p:sp>
      <p:sp>
        <p:nvSpPr>
          <p:cNvPr id="104450" name="矩形 4"/>
          <p:cNvSpPr>
            <a:spLocks noChangeArrowheads="1"/>
          </p:cNvSpPr>
          <p:nvPr/>
        </p:nvSpPr>
        <p:spPr bwMode="auto">
          <a:xfrm>
            <a:off x="539750" y="1125538"/>
            <a:ext cx="6246813" cy="460375"/>
          </a:xfrm>
          <a:prstGeom prst="rect">
            <a:avLst/>
          </a:prstGeom>
          <a:noFill/>
          <a:ln w="9525">
            <a:noFill/>
            <a:miter lim="800000"/>
            <a:headEnd/>
            <a:tailEnd/>
          </a:ln>
        </p:spPr>
        <p:txBody>
          <a:bodyPr>
            <a:spAutoFit/>
          </a:bodyPr>
          <a:lstStyle/>
          <a:p>
            <a:r>
              <a:rPr lang="en-US" altLang="zh-CN">
                <a:solidFill>
                  <a:srgbClr val="0070C0"/>
                </a:solidFill>
              </a:rPr>
              <a:t>Accuracy and precision</a:t>
            </a:r>
            <a:endParaRPr lang="zh-CN" altLang="en-US">
              <a:solidFill>
                <a:srgbClr val="0070C0"/>
              </a:solidFill>
            </a:endParaRPr>
          </a:p>
        </p:txBody>
      </p:sp>
      <p:sp>
        <p:nvSpPr>
          <p:cNvPr id="104451" name="矩形 5"/>
          <p:cNvSpPr>
            <a:spLocks noChangeArrowheads="1"/>
          </p:cNvSpPr>
          <p:nvPr/>
        </p:nvSpPr>
        <p:spPr bwMode="auto">
          <a:xfrm>
            <a:off x="1042988" y="1989138"/>
            <a:ext cx="7058025" cy="1200150"/>
          </a:xfrm>
          <a:prstGeom prst="rect">
            <a:avLst/>
          </a:prstGeom>
          <a:noFill/>
          <a:ln w="9525">
            <a:noFill/>
            <a:miter lim="800000"/>
            <a:headEnd/>
            <a:tailEnd/>
          </a:ln>
        </p:spPr>
        <p:txBody>
          <a:bodyPr>
            <a:spAutoFit/>
          </a:bodyPr>
          <a:lstStyle/>
          <a:p>
            <a:r>
              <a:rPr lang="en-US" altLang="zh-CN"/>
              <a:t>Precision refers to the degree of measurement quantification as determined, for example, by the number of significant figures.</a:t>
            </a:r>
            <a:endParaRPr lang="zh-CN" altLang="en-US"/>
          </a:p>
        </p:txBody>
      </p:sp>
      <p:sp>
        <p:nvSpPr>
          <p:cNvPr id="104452" name="矩形 6"/>
          <p:cNvSpPr>
            <a:spLocks noChangeArrowheads="1"/>
          </p:cNvSpPr>
          <p:nvPr/>
        </p:nvSpPr>
        <p:spPr bwMode="auto">
          <a:xfrm>
            <a:off x="1116013" y="3500438"/>
            <a:ext cx="7343775" cy="831850"/>
          </a:xfrm>
          <a:prstGeom prst="rect">
            <a:avLst/>
          </a:prstGeom>
          <a:noFill/>
          <a:ln w="9525">
            <a:noFill/>
            <a:miter lim="800000"/>
            <a:headEnd/>
            <a:tailEnd/>
          </a:ln>
        </p:spPr>
        <p:txBody>
          <a:bodyPr>
            <a:spAutoFit/>
          </a:bodyPr>
          <a:lstStyle/>
          <a:p>
            <a:r>
              <a:rPr lang="en-US" altLang="zh-CN"/>
              <a:t>Accuracy is a measure of how closely the measured value is to the true (and usually unknown) value.</a:t>
            </a:r>
            <a:endParaRPr lang="zh-CN" altLang="en-US"/>
          </a:p>
        </p:txBody>
      </p:sp>
      <p:sp>
        <p:nvSpPr>
          <p:cNvPr id="104453" name="矩形 7"/>
          <p:cNvSpPr>
            <a:spLocks noChangeArrowheads="1"/>
          </p:cNvSpPr>
          <p:nvPr/>
        </p:nvSpPr>
        <p:spPr bwMode="auto">
          <a:xfrm>
            <a:off x="1116013" y="4797425"/>
            <a:ext cx="7200900" cy="830263"/>
          </a:xfrm>
          <a:prstGeom prst="rect">
            <a:avLst/>
          </a:prstGeom>
          <a:noFill/>
          <a:ln w="9525">
            <a:noFill/>
            <a:miter lim="800000"/>
            <a:headEnd/>
            <a:tailEnd/>
          </a:ln>
        </p:spPr>
        <p:txBody>
          <a:bodyPr>
            <a:spAutoFit/>
          </a:bodyPr>
          <a:lstStyle/>
          <a:p>
            <a:r>
              <a:rPr lang="en-US" altLang="zh-CN"/>
              <a:t>A very precise measurement may also be very inaccurate.</a:t>
            </a:r>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E35F33FC-1A67-4A4E-B7C7-084C13F1C8F7}" type="slidenum">
              <a:rPr lang="en-US" altLang="zh-CN" smtClean="0"/>
              <a:pPr>
                <a:defRPr/>
              </a:pPr>
              <a:t>41</a:t>
            </a:fld>
            <a:endParaRPr lang="en-US" altLang="zh-CN"/>
          </a:p>
        </p:txBody>
      </p:sp>
      <p:sp>
        <p:nvSpPr>
          <p:cNvPr id="105474" name="矩形 4"/>
          <p:cNvSpPr>
            <a:spLocks noChangeArrowheads="1"/>
          </p:cNvSpPr>
          <p:nvPr/>
        </p:nvSpPr>
        <p:spPr bwMode="auto">
          <a:xfrm>
            <a:off x="468313" y="404813"/>
            <a:ext cx="8351837" cy="461962"/>
          </a:xfrm>
          <a:prstGeom prst="rect">
            <a:avLst/>
          </a:prstGeom>
          <a:noFill/>
          <a:ln w="9525">
            <a:noFill/>
            <a:miter lim="800000"/>
            <a:headEnd/>
            <a:tailEnd/>
          </a:ln>
        </p:spPr>
        <p:txBody>
          <a:bodyPr>
            <a:spAutoFit/>
          </a:bodyPr>
          <a:lstStyle/>
          <a:p>
            <a:r>
              <a:rPr lang="en-US" altLang="zh-CN">
                <a:solidFill>
                  <a:srgbClr val="0070C0"/>
                </a:solidFill>
              </a:rPr>
              <a:t>Uncertainty Assignment Based Upon Counting Statistics</a:t>
            </a:r>
            <a:endParaRPr lang="zh-CN" altLang="en-US">
              <a:solidFill>
                <a:srgbClr val="0070C0"/>
              </a:solidFill>
            </a:endParaRPr>
          </a:p>
        </p:txBody>
      </p:sp>
      <p:sp>
        <p:nvSpPr>
          <p:cNvPr id="105475" name="矩形 5"/>
          <p:cNvSpPr>
            <a:spLocks noChangeArrowheads="1"/>
          </p:cNvSpPr>
          <p:nvPr/>
        </p:nvSpPr>
        <p:spPr bwMode="auto">
          <a:xfrm>
            <a:off x="1042988" y="1196975"/>
            <a:ext cx="5815012" cy="1200150"/>
          </a:xfrm>
          <a:prstGeom prst="rect">
            <a:avLst/>
          </a:prstGeom>
          <a:noFill/>
          <a:ln w="9525">
            <a:noFill/>
            <a:miter lim="800000"/>
            <a:headEnd/>
            <a:tailEnd/>
          </a:ln>
        </p:spPr>
        <p:txBody>
          <a:bodyPr>
            <a:spAutoFit/>
          </a:bodyPr>
          <a:lstStyle/>
          <a:p>
            <a:r>
              <a:rPr lang="en-US" altLang="zh-CN"/>
              <a:t>estimated using the binomial distribution</a:t>
            </a:r>
          </a:p>
          <a:p>
            <a:endParaRPr lang="en-US" altLang="zh-CN"/>
          </a:p>
          <a:p>
            <a:r>
              <a:rPr lang="en-US" altLang="zh-CN"/>
              <a:t>Gaussian distribution.</a:t>
            </a:r>
            <a:endParaRPr lang="zh-CN" altLang="en-US"/>
          </a:p>
        </p:txBody>
      </p:sp>
      <p:sp>
        <p:nvSpPr>
          <p:cNvPr id="105476" name="矩形 6"/>
          <p:cNvSpPr>
            <a:spLocks noChangeArrowheads="1"/>
          </p:cNvSpPr>
          <p:nvPr/>
        </p:nvSpPr>
        <p:spPr bwMode="auto">
          <a:xfrm>
            <a:off x="1763713" y="2924175"/>
            <a:ext cx="969962" cy="461963"/>
          </a:xfrm>
          <a:prstGeom prst="rect">
            <a:avLst/>
          </a:prstGeom>
          <a:noFill/>
          <a:ln w="9525">
            <a:noFill/>
            <a:miter lim="800000"/>
            <a:headEnd/>
            <a:tailEnd/>
          </a:ln>
        </p:spPr>
        <p:txBody>
          <a:bodyPr wrap="none">
            <a:spAutoFit/>
          </a:bodyPr>
          <a:lstStyle/>
          <a:p>
            <a:r>
              <a:rPr lang="en-US" altLang="zh-CN"/>
              <a:t>x ± s</a:t>
            </a:r>
            <a:endParaRPr lang="zh-CN" altLang="en-US"/>
          </a:p>
        </p:txBody>
      </p:sp>
      <p:pic>
        <p:nvPicPr>
          <p:cNvPr id="105477" name="Picture 2"/>
          <p:cNvPicPr>
            <a:picLocks noChangeAspect="1" noChangeArrowheads="1"/>
          </p:cNvPicPr>
          <p:nvPr/>
        </p:nvPicPr>
        <p:blipFill>
          <a:blip r:embed="rId2" cstate="print"/>
          <a:srcRect/>
          <a:stretch>
            <a:fillRect/>
          </a:stretch>
        </p:blipFill>
        <p:spPr bwMode="auto">
          <a:xfrm>
            <a:off x="3563938" y="2997200"/>
            <a:ext cx="876300" cy="431800"/>
          </a:xfrm>
          <a:prstGeom prst="rect">
            <a:avLst/>
          </a:prstGeom>
          <a:noFill/>
          <a:ln w="9525">
            <a:noFill/>
            <a:miter lim="800000"/>
            <a:headEnd/>
            <a:tailEnd/>
          </a:ln>
        </p:spPr>
      </p:pic>
      <p:sp>
        <p:nvSpPr>
          <p:cNvPr id="105478" name="矩形 9"/>
          <p:cNvSpPr>
            <a:spLocks noChangeArrowheads="1"/>
          </p:cNvSpPr>
          <p:nvPr/>
        </p:nvSpPr>
        <p:spPr bwMode="auto">
          <a:xfrm>
            <a:off x="4643438" y="2924175"/>
            <a:ext cx="3368675" cy="461963"/>
          </a:xfrm>
          <a:prstGeom prst="rect">
            <a:avLst/>
          </a:prstGeom>
          <a:noFill/>
          <a:ln w="9525">
            <a:noFill/>
            <a:miter lim="800000"/>
            <a:headEnd/>
            <a:tailEnd/>
          </a:ln>
        </p:spPr>
        <p:txBody>
          <a:bodyPr wrap="none">
            <a:spAutoFit/>
          </a:bodyPr>
          <a:lstStyle/>
          <a:p>
            <a:r>
              <a:rPr lang="en-US" altLang="zh-CN"/>
              <a:t>standard deviation of x.</a:t>
            </a:r>
          </a:p>
        </p:txBody>
      </p:sp>
      <p:pic>
        <p:nvPicPr>
          <p:cNvPr id="105479" name="Picture 3"/>
          <p:cNvPicPr>
            <a:picLocks noChangeAspect="1" noChangeArrowheads="1"/>
          </p:cNvPicPr>
          <p:nvPr/>
        </p:nvPicPr>
        <p:blipFill>
          <a:blip r:embed="rId3" cstate="print"/>
          <a:srcRect/>
          <a:stretch>
            <a:fillRect/>
          </a:stretch>
        </p:blipFill>
        <p:spPr bwMode="auto">
          <a:xfrm>
            <a:off x="1619250" y="4005263"/>
            <a:ext cx="1333500" cy="866775"/>
          </a:xfrm>
          <a:prstGeom prst="rect">
            <a:avLst/>
          </a:prstGeom>
          <a:noFill/>
          <a:ln w="9525">
            <a:noFill/>
            <a:miter lim="800000"/>
            <a:headEnd/>
            <a:tailEnd/>
          </a:ln>
        </p:spPr>
      </p:pic>
      <p:pic>
        <p:nvPicPr>
          <p:cNvPr id="105480" name="Picture 4"/>
          <p:cNvPicPr>
            <a:picLocks noChangeAspect="1" noChangeArrowheads="1"/>
          </p:cNvPicPr>
          <p:nvPr/>
        </p:nvPicPr>
        <p:blipFill>
          <a:blip r:embed="rId4" cstate="print"/>
          <a:srcRect/>
          <a:stretch>
            <a:fillRect/>
          </a:stretch>
        </p:blipFill>
        <p:spPr bwMode="auto">
          <a:xfrm>
            <a:off x="3563938" y="4149725"/>
            <a:ext cx="2209800" cy="447675"/>
          </a:xfrm>
          <a:prstGeom prst="rect">
            <a:avLst/>
          </a:prstGeom>
          <a:noFill/>
          <a:ln w="9525">
            <a:noFill/>
            <a:miter lim="800000"/>
            <a:headEnd/>
            <a:tailEnd/>
          </a:ln>
        </p:spPr>
      </p:pic>
      <p:sp>
        <p:nvSpPr>
          <p:cNvPr id="105481" name="矩形 12"/>
          <p:cNvSpPr>
            <a:spLocks noChangeArrowheads="1"/>
          </p:cNvSpPr>
          <p:nvPr/>
        </p:nvSpPr>
        <p:spPr bwMode="auto">
          <a:xfrm>
            <a:off x="971550" y="5084763"/>
            <a:ext cx="6913563" cy="831850"/>
          </a:xfrm>
          <a:prstGeom prst="rect">
            <a:avLst/>
          </a:prstGeom>
          <a:noFill/>
          <a:ln w="9525">
            <a:noFill/>
            <a:miter lim="800000"/>
            <a:headEnd/>
            <a:tailEnd/>
          </a:ln>
        </p:spPr>
        <p:txBody>
          <a:bodyPr>
            <a:spAutoFit/>
          </a:bodyPr>
          <a:lstStyle/>
          <a:p>
            <a:r>
              <a:rPr lang="en-US" altLang="zh-CN"/>
              <a:t>for replicate measurements the error is reduced by the square root of N.</a:t>
            </a:r>
            <a:endParaRPr lang="zh-CN"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BE839558-BA23-447E-87C5-EFD51E0D0A4F}" type="slidenum">
              <a:rPr lang="en-US" altLang="zh-CN" smtClean="0"/>
              <a:pPr>
                <a:defRPr/>
              </a:pPr>
              <a:t>42</a:t>
            </a:fld>
            <a:endParaRPr lang="en-US" altLang="zh-CN"/>
          </a:p>
        </p:txBody>
      </p:sp>
      <p:pic>
        <p:nvPicPr>
          <p:cNvPr id="106498" name="Picture 2"/>
          <p:cNvPicPr>
            <a:picLocks noChangeAspect="1" noChangeArrowheads="1"/>
          </p:cNvPicPr>
          <p:nvPr/>
        </p:nvPicPr>
        <p:blipFill>
          <a:blip r:embed="rId2" cstate="print"/>
          <a:srcRect/>
          <a:stretch>
            <a:fillRect/>
          </a:stretch>
        </p:blipFill>
        <p:spPr bwMode="auto">
          <a:xfrm>
            <a:off x="1979613" y="1476375"/>
            <a:ext cx="5040312" cy="312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B4397FD1-BC27-4751-8783-8527F7AB3FB6}" type="slidenum">
              <a:rPr lang="en-US" altLang="zh-CN" smtClean="0"/>
              <a:pPr>
                <a:defRPr/>
              </a:pPr>
              <a:t>43</a:t>
            </a:fld>
            <a:endParaRPr lang="en-US" altLang="zh-CN"/>
          </a:p>
        </p:txBody>
      </p:sp>
      <p:pic>
        <p:nvPicPr>
          <p:cNvPr id="107522" name="Picture 2"/>
          <p:cNvPicPr>
            <a:picLocks noChangeAspect="1" noChangeArrowheads="1"/>
          </p:cNvPicPr>
          <p:nvPr/>
        </p:nvPicPr>
        <p:blipFill>
          <a:blip r:embed="rId2" cstate="print"/>
          <a:srcRect/>
          <a:stretch>
            <a:fillRect/>
          </a:stretch>
        </p:blipFill>
        <p:spPr bwMode="auto">
          <a:xfrm>
            <a:off x="1187450" y="298450"/>
            <a:ext cx="5781675" cy="369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矩形 4"/>
          <p:cNvSpPr>
            <a:spLocks noChangeArrowheads="1"/>
          </p:cNvSpPr>
          <p:nvPr/>
        </p:nvSpPr>
        <p:spPr bwMode="auto">
          <a:xfrm>
            <a:off x="539750" y="333375"/>
            <a:ext cx="1674813" cy="460375"/>
          </a:xfrm>
          <a:prstGeom prst="rect">
            <a:avLst/>
          </a:prstGeom>
          <a:noFill/>
          <a:ln w="9525">
            <a:noFill/>
            <a:miter lim="800000"/>
            <a:headEnd/>
            <a:tailEnd/>
          </a:ln>
        </p:spPr>
        <p:txBody>
          <a:bodyPr wrap="none">
            <a:spAutoFit/>
          </a:bodyPr>
          <a:lstStyle/>
          <a:p>
            <a:r>
              <a:rPr lang="en-US" altLang="zh-CN">
                <a:solidFill>
                  <a:srgbClr val="0070C0"/>
                </a:solidFill>
              </a:rPr>
              <a:t>Dead Time</a:t>
            </a:r>
            <a:endParaRPr lang="zh-CN" altLang="en-US">
              <a:solidFill>
                <a:srgbClr val="0070C0"/>
              </a:solidFill>
            </a:endParaRPr>
          </a:p>
        </p:txBody>
      </p:sp>
      <p:sp>
        <p:nvSpPr>
          <p:cNvPr id="108546" name="矩形 5"/>
          <p:cNvSpPr>
            <a:spLocks noChangeArrowheads="1"/>
          </p:cNvSpPr>
          <p:nvPr/>
        </p:nvSpPr>
        <p:spPr bwMode="auto">
          <a:xfrm>
            <a:off x="611188" y="1052513"/>
            <a:ext cx="7921625" cy="1200150"/>
          </a:xfrm>
          <a:prstGeom prst="rect">
            <a:avLst/>
          </a:prstGeom>
          <a:noFill/>
          <a:ln w="9525">
            <a:noFill/>
            <a:miter lim="800000"/>
            <a:headEnd/>
            <a:tailEnd/>
          </a:ln>
        </p:spPr>
        <p:txBody>
          <a:bodyPr>
            <a:spAutoFit/>
          </a:bodyPr>
          <a:lstStyle/>
          <a:p>
            <a:r>
              <a:rPr lang="en-US" altLang="zh-CN"/>
              <a:t>All radiation detection systems operating in the pulse mode have a limit on the maximum rate at which data can be recorded.</a:t>
            </a:r>
            <a:endParaRPr lang="zh-CN" altLang="en-US"/>
          </a:p>
        </p:txBody>
      </p:sp>
      <p:pic>
        <p:nvPicPr>
          <p:cNvPr id="108547" name="Picture 2"/>
          <p:cNvPicPr>
            <a:picLocks noChangeAspect="1" noChangeArrowheads="1"/>
          </p:cNvPicPr>
          <p:nvPr/>
        </p:nvPicPr>
        <p:blipFill>
          <a:blip r:embed="rId2" cstate="print"/>
          <a:srcRect/>
          <a:stretch>
            <a:fillRect/>
          </a:stretch>
        </p:blipFill>
        <p:spPr bwMode="auto">
          <a:xfrm>
            <a:off x="971550" y="2492375"/>
            <a:ext cx="1152525" cy="542925"/>
          </a:xfrm>
          <a:prstGeom prst="rect">
            <a:avLst/>
          </a:prstGeom>
          <a:noFill/>
          <a:ln w="9525">
            <a:noFill/>
            <a:miter lim="800000"/>
            <a:headEnd/>
            <a:tailEnd/>
          </a:ln>
        </p:spPr>
      </p:pic>
      <p:sp>
        <p:nvSpPr>
          <p:cNvPr id="108548" name="矩形 7"/>
          <p:cNvSpPr>
            <a:spLocks noChangeArrowheads="1"/>
          </p:cNvSpPr>
          <p:nvPr/>
        </p:nvSpPr>
        <p:spPr bwMode="auto">
          <a:xfrm>
            <a:off x="3276600" y="2349500"/>
            <a:ext cx="4572000" cy="830263"/>
          </a:xfrm>
          <a:prstGeom prst="rect">
            <a:avLst/>
          </a:prstGeom>
          <a:noFill/>
          <a:ln w="9525">
            <a:noFill/>
            <a:miter lim="800000"/>
            <a:headEnd/>
            <a:tailEnd/>
          </a:ln>
        </p:spPr>
        <p:txBody>
          <a:bodyPr>
            <a:spAutoFit/>
          </a:bodyPr>
          <a:lstStyle/>
          <a:p>
            <a:r>
              <a:rPr lang="en-US" altLang="zh-CN"/>
              <a:t> </a:t>
            </a:r>
            <a:r>
              <a:rPr lang="az-Cyrl-AZ" altLang="zh-CN"/>
              <a:t>Г</a:t>
            </a:r>
            <a:r>
              <a:rPr lang="en-US" altLang="zh-CN"/>
              <a:t> is the dead time of the detector.</a:t>
            </a:r>
            <a:endParaRPr lang="zh-CN" altLang="en-US"/>
          </a:p>
        </p:txBody>
      </p:sp>
      <p:sp>
        <p:nvSpPr>
          <p:cNvPr id="108549" name="矩形 8"/>
          <p:cNvSpPr>
            <a:spLocks noChangeArrowheads="1"/>
          </p:cNvSpPr>
          <p:nvPr/>
        </p:nvSpPr>
        <p:spPr bwMode="auto">
          <a:xfrm>
            <a:off x="3563938" y="3068638"/>
            <a:ext cx="4895850" cy="1570037"/>
          </a:xfrm>
          <a:prstGeom prst="rect">
            <a:avLst/>
          </a:prstGeom>
          <a:noFill/>
          <a:ln w="9525">
            <a:noFill/>
            <a:miter lim="800000"/>
            <a:headEnd/>
            <a:tailEnd/>
          </a:ln>
        </p:spPr>
        <p:txBody>
          <a:bodyPr>
            <a:spAutoFit/>
          </a:bodyPr>
          <a:lstStyle/>
          <a:p>
            <a:r>
              <a:rPr lang="en-US" altLang="zh-CN"/>
              <a:t>m</a:t>
            </a:r>
            <a:r>
              <a:rPr lang="az-Cyrl-AZ" altLang="zh-CN"/>
              <a:t>Г</a:t>
            </a:r>
            <a:r>
              <a:rPr lang="en-US" altLang="zh-CN"/>
              <a:t> is the fraction of the time that the detector is unable to respond to additional ionization in the</a:t>
            </a:r>
          </a:p>
          <a:p>
            <a:r>
              <a:rPr lang="en-US" altLang="zh-CN"/>
              <a:t>active volume of the detector</a:t>
            </a:r>
            <a:endParaRPr lang="zh-CN" altLang="en-US"/>
          </a:p>
        </p:txBody>
      </p:sp>
      <p:sp>
        <p:nvSpPr>
          <p:cNvPr id="108550" name="矩形 9"/>
          <p:cNvSpPr>
            <a:spLocks noChangeArrowheads="1"/>
          </p:cNvSpPr>
          <p:nvPr/>
        </p:nvSpPr>
        <p:spPr bwMode="auto">
          <a:xfrm>
            <a:off x="3563938" y="1989138"/>
            <a:ext cx="4498975" cy="461962"/>
          </a:xfrm>
          <a:prstGeom prst="rect">
            <a:avLst/>
          </a:prstGeom>
          <a:noFill/>
          <a:ln w="9525">
            <a:noFill/>
            <a:miter lim="800000"/>
            <a:headEnd/>
            <a:tailEnd/>
          </a:ln>
        </p:spPr>
        <p:txBody>
          <a:bodyPr wrap="none">
            <a:spAutoFit/>
          </a:bodyPr>
          <a:lstStyle/>
          <a:p>
            <a:r>
              <a:rPr lang="en-US" altLang="zh-CN"/>
              <a:t>significant dead time losses (m)</a:t>
            </a:r>
            <a:endParaRPr lang="zh-CN" altLang="en-US"/>
          </a:p>
        </p:txBody>
      </p:sp>
      <p:sp>
        <p:nvSpPr>
          <p:cNvPr id="108551" name="矩形 10"/>
          <p:cNvSpPr>
            <a:spLocks noChangeArrowheads="1"/>
          </p:cNvSpPr>
          <p:nvPr/>
        </p:nvSpPr>
        <p:spPr bwMode="auto">
          <a:xfrm>
            <a:off x="0" y="4549775"/>
            <a:ext cx="8712200" cy="1917700"/>
          </a:xfrm>
          <a:prstGeom prst="rect">
            <a:avLst/>
          </a:prstGeom>
          <a:noFill/>
          <a:ln w="9525">
            <a:noFill/>
            <a:miter lim="800000"/>
            <a:headEnd/>
            <a:tailEnd/>
          </a:ln>
        </p:spPr>
        <p:txBody>
          <a:bodyPr>
            <a:spAutoFit/>
          </a:bodyPr>
          <a:lstStyle/>
          <a:p>
            <a:r>
              <a:rPr lang="en-US" altLang="zh-CN"/>
              <a:t>When designing an experiment, it is advisable to</a:t>
            </a:r>
          </a:p>
          <a:p>
            <a:r>
              <a:rPr lang="en-US" altLang="zh-CN"/>
              <a:t>keep these losses to a minimum. If possible, this means that m</a:t>
            </a:r>
            <a:r>
              <a:rPr lang="el-GR" altLang="zh-CN">
                <a:cs typeface="Arial" charset="0"/>
              </a:rPr>
              <a:t>Γ</a:t>
            </a:r>
            <a:r>
              <a:rPr lang="en-US" altLang="zh-CN"/>
              <a:t> &lt; 0.05. For example, for a GM counter with a typical dead time of </a:t>
            </a:r>
            <a:r>
              <a:rPr lang="el-GR" altLang="zh-CN">
                <a:cs typeface="Arial" charset="0"/>
              </a:rPr>
              <a:t>Γ</a:t>
            </a:r>
            <a:r>
              <a:rPr lang="en-US" altLang="zh-CN"/>
              <a:t> = 100 </a:t>
            </a:r>
            <a:r>
              <a:rPr lang="el-GR" altLang="zh-CN">
                <a:cs typeface="Arial" charset="0"/>
              </a:rPr>
              <a:t>μ</a:t>
            </a:r>
            <a:r>
              <a:rPr lang="en-US" altLang="zh-CN"/>
              <a:t>s, </a:t>
            </a:r>
          </a:p>
          <a:p>
            <a:r>
              <a:rPr lang="en-US" altLang="zh-CN"/>
              <a:t>maximum count rate would be 500 counts/s.</a:t>
            </a:r>
            <a:endParaRPr lang="zh-CN"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2" cstate="print"/>
          <a:srcRect/>
          <a:stretch>
            <a:fillRect/>
          </a:stretch>
        </p:blipFill>
        <p:spPr bwMode="auto">
          <a:xfrm>
            <a:off x="4500563" y="115888"/>
            <a:ext cx="4157662" cy="5527675"/>
          </a:xfrm>
          <a:prstGeom prst="rect">
            <a:avLst/>
          </a:prstGeom>
          <a:noFill/>
          <a:ln w="9525">
            <a:noFill/>
            <a:miter lim="800000"/>
            <a:headEnd/>
            <a:tailEnd/>
          </a:ln>
        </p:spPr>
      </p:pic>
      <p:sp>
        <p:nvSpPr>
          <p:cNvPr id="109570" name="矩形 5"/>
          <p:cNvSpPr>
            <a:spLocks noChangeArrowheads="1"/>
          </p:cNvSpPr>
          <p:nvPr/>
        </p:nvSpPr>
        <p:spPr bwMode="auto">
          <a:xfrm>
            <a:off x="4427538" y="5661025"/>
            <a:ext cx="4572000" cy="1200150"/>
          </a:xfrm>
          <a:prstGeom prst="rect">
            <a:avLst/>
          </a:prstGeom>
          <a:noFill/>
          <a:ln w="9525">
            <a:noFill/>
            <a:miter lim="800000"/>
            <a:headEnd/>
            <a:tailEnd/>
          </a:ln>
        </p:spPr>
        <p:txBody>
          <a:bodyPr>
            <a:spAutoFit/>
          </a:bodyPr>
          <a:lstStyle/>
          <a:p>
            <a:r>
              <a:rPr lang="en-US" altLang="zh-CN" sz="1800"/>
              <a:t>energy spectra)recorded with a scintillation</a:t>
            </a:r>
          </a:p>
          <a:p>
            <a:r>
              <a:rPr lang="en-US" altLang="zh-CN" sz="1800"/>
              <a:t>detector (upper graph) and a Ge detector (lower graph) of 662-keV y rays from a </a:t>
            </a:r>
            <a:r>
              <a:rPr lang="en-US" altLang="zh-CN" sz="1800" baseline="30000"/>
              <a:t>I37</a:t>
            </a:r>
            <a:r>
              <a:rPr lang="en-US" altLang="zh-CN" sz="1800"/>
              <a:t>Cs source.</a:t>
            </a:r>
            <a:endParaRPr lang="zh-CN" altLang="en-US" sz="1800"/>
          </a:p>
        </p:txBody>
      </p:sp>
      <p:sp>
        <p:nvSpPr>
          <p:cNvPr id="109571" name="矩形 6"/>
          <p:cNvSpPr>
            <a:spLocks noChangeArrowheads="1"/>
          </p:cNvSpPr>
          <p:nvPr/>
        </p:nvSpPr>
        <p:spPr bwMode="auto">
          <a:xfrm>
            <a:off x="539750" y="476250"/>
            <a:ext cx="2582863" cy="461963"/>
          </a:xfrm>
          <a:prstGeom prst="rect">
            <a:avLst/>
          </a:prstGeom>
          <a:noFill/>
          <a:ln w="9525">
            <a:noFill/>
            <a:miter lim="800000"/>
            <a:headEnd/>
            <a:tailEnd/>
          </a:ln>
        </p:spPr>
        <p:txBody>
          <a:bodyPr wrap="none">
            <a:spAutoFit/>
          </a:bodyPr>
          <a:lstStyle/>
          <a:p>
            <a:r>
              <a:rPr lang="en-US" altLang="zh-CN"/>
              <a:t>Energy resolution</a:t>
            </a:r>
            <a:endParaRPr lang="zh-CN" altLang="en-US"/>
          </a:p>
        </p:txBody>
      </p:sp>
      <p:sp>
        <p:nvSpPr>
          <p:cNvPr id="109572" name="矩形 7"/>
          <p:cNvSpPr>
            <a:spLocks noChangeArrowheads="1"/>
          </p:cNvSpPr>
          <p:nvPr/>
        </p:nvSpPr>
        <p:spPr bwMode="auto">
          <a:xfrm>
            <a:off x="323850" y="1700213"/>
            <a:ext cx="4176713" cy="2308225"/>
          </a:xfrm>
          <a:prstGeom prst="rect">
            <a:avLst/>
          </a:prstGeom>
          <a:noFill/>
          <a:ln w="9525">
            <a:noFill/>
            <a:miter lim="800000"/>
            <a:headEnd/>
            <a:tailEnd/>
          </a:ln>
        </p:spPr>
        <p:txBody>
          <a:bodyPr>
            <a:spAutoFit/>
          </a:bodyPr>
          <a:lstStyle/>
          <a:p>
            <a:r>
              <a:rPr lang="en-US" altLang="zh-CN"/>
              <a:t>the resolution of a semiconductor (Ge)</a:t>
            </a:r>
          </a:p>
          <a:p>
            <a:r>
              <a:rPr lang="en-US" altLang="zh-CN"/>
              <a:t>detector is far superior to that of a NaI(T1) scintillation detector.</a:t>
            </a:r>
          </a:p>
          <a:p>
            <a:endParaRPr lang="zh-CN"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250825" y="333375"/>
            <a:ext cx="3290888" cy="719138"/>
          </a:xfrm>
        </p:spPr>
        <p:txBody>
          <a:bodyPr/>
          <a:lstStyle/>
          <a:p>
            <a:pPr eaLnBrk="1" hangingPunct="1"/>
            <a:r>
              <a:rPr lang="en-US" altLang="zh-CN" sz="2400" smtClean="0">
                <a:solidFill>
                  <a:srgbClr val="0070C0"/>
                </a:solidFill>
                <a:ea typeface="宋体" charset="-122"/>
              </a:rPr>
              <a:t>Absorption filter</a:t>
            </a:r>
            <a:endParaRPr lang="zh-CN" altLang="en-US" sz="2400" smtClean="0">
              <a:solidFill>
                <a:srgbClr val="0070C0"/>
              </a:solidFill>
              <a:ea typeface="宋体" charset="-122"/>
            </a:endParaRPr>
          </a:p>
        </p:txBody>
      </p:sp>
      <p:pic>
        <p:nvPicPr>
          <p:cNvPr id="110594" name="Picture 3" descr="Fig"/>
          <p:cNvPicPr>
            <a:picLocks noChangeAspect="1" noChangeArrowheads="1"/>
          </p:cNvPicPr>
          <p:nvPr/>
        </p:nvPicPr>
        <p:blipFill>
          <a:blip r:embed="rId2" cstate="print"/>
          <a:srcRect/>
          <a:stretch>
            <a:fillRect/>
          </a:stretch>
        </p:blipFill>
        <p:spPr bwMode="auto">
          <a:xfrm>
            <a:off x="4505325" y="260350"/>
            <a:ext cx="4256088" cy="2773363"/>
          </a:xfrm>
          <a:prstGeom prst="rect">
            <a:avLst/>
          </a:prstGeom>
          <a:noFill/>
          <a:ln w="9525">
            <a:noFill/>
            <a:miter lim="800000"/>
            <a:headEnd/>
            <a:tailEnd/>
          </a:ln>
        </p:spPr>
      </p:pic>
      <p:pic>
        <p:nvPicPr>
          <p:cNvPr id="110595" name="Picture 4" descr="Fig"/>
          <p:cNvPicPr>
            <a:picLocks noGrp="1" noChangeAspect="1" noChangeArrowheads="1"/>
          </p:cNvPicPr>
          <p:nvPr>
            <p:ph type="body" idx="1"/>
          </p:nvPr>
        </p:nvPicPr>
        <p:blipFill>
          <a:blip r:embed="rId3" cstate="print"/>
          <a:srcRect/>
          <a:stretch>
            <a:fillRect/>
          </a:stretch>
        </p:blipFill>
        <p:spPr>
          <a:xfrm>
            <a:off x="4505325" y="3563938"/>
            <a:ext cx="4387850" cy="2741612"/>
          </a:xfrm>
        </p:spPr>
      </p:pic>
      <p:pic>
        <p:nvPicPr>
          <p:cNvPr id="110596" name="Picture 5" descr="Fish 4274"/>
          <p:cNvPicPr>
            <a:picLocks noChangeAspect="1" noChangeArrowheads="1"/>
          </p:cNvPicPr>
          <p:nvPr/>
        </p:nvPicPr>
        <p:blipFill>
          <a:blip r:embed="rId4" cstate="print"/>
          <a:srcRect/>
          <a:stretch>
            <a:fillRect/>
          </a:stretch>
        </p:blipFill>
        <p:spPr bwMode="auto">
          <a:xfrm>
            <a:off x="250825" y="1916113"/>
            <a:ext cx="3957638"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pPr eaLnBrk="1" hangingPunct="1"/>
            <a:r>
              <a:rPr lang="sv-SE" altLang="zh-CN" smtClean="0">
                <a:ea typeface="宋体" charset="-122"/>
              </a:rPr>
              <a:t>”Total reflection”</a:t>
            </a:r>
            <a:endParaRPr lang="en-GB" altLang="zh-CN" smtClean="0">
              <a:ea typeface="宋体" charset="-122"/>
            </a:endParaRPr>
          </a:p>
        </p:txBody>
      </p:sp>
      <p:pic>
        <p:nvPicPr>
          <p:cNvPr id="111618" name="Picture 3"/>
          <p:cNvPicPr>
            <a:picLocks noChangeAspect="1" noChangeArrowheads="1"/>
          </p:cNvPicPr>
          <p:nvPr/>
        </p:nvPicPr>
        <p:blipFill>
          <a:blip r:embed="rId2" cstate="print"/>
          <a:srcRect/>
          <a:stretch>
            <a:fillRect/>
          </a:stretch>
        </p:blipFill>
        <p:spPr bwMode="auto">
          <a:xfrm>
            <a:off x="2057400" y="3200400"/>
            <a:ext cx="2652713" cy="2417763"/>
          </a:xfrm>
          <a:prstGeom prst="rect">
            <a:avLst/>
          </a:prstGeom>
          <a:noFill/>
          <a:ln w="12700">
            <a:noFill/>
            <a:miter lim="800000"/>
            <a:headEnd type="none" w="sm" len="sm"/>
            <a:tailEnd type="none" w="sm" len="sm"/>
          </a:ln>
        </p:spPr>
      </p:pic>
      <p:sp>
        <p:nvSpPr>
          <p:cNvPr id="111619" name="Text Box 4"/>
          <p:cNvSpPr txBox="1">
            <a:spLocks noChangeArrowheads="1"/>
          </p:cNvSpPr>
          <p:nvPr/>
        </p:nvSpPr>
        <p:spPr bwMode="auto">
          <a:xfrm>
            <a:off x="2743200" y="2111375"/>
            <a:ext cx="1333500" cy="579438"/>
          </a:xfrm>
          <a:prstGeom prst="rect">
            <a:avLst/>
          </a:prstGeom>
          <a:noFill/>
          <a:ln w="12700">
            <a:noFill/>
            <a:miter lim="800000"/>
            <a:headEnd type="none" w="sm" len="sm"/>
            <a:tailEnd type="none" w="sm" len="sm"/>
          </a:ln>
        </p:spPr>
        <p:txBody>
          <a:bodyPr wrap="none">
            <a:spAutoFit/>
          </a:bodyPr>
          <a:lstStyle/>
          <a:p>
            <a:r>
              <a:rPr lang="sv-SE" altLang="zh-CN" sz="3200">
                <a:latin typeface="Times New Roman" pitchFamily="18" charset="0"/>
              </a:rPr>
              <a:t>TPIXE</a:t>
            </a:r>
            <a:endParaRPr lang="en-GB" altLang="zh-CN" sz="3200">
              <a:latin typeface="Times New Roman" pitchFamily="18" charset="0"/>
            </a:endParaRPr>
          </a:p>
        </p:txBody>
      </p:sp>
      <p:sp>
        <p:nvSpPr>
          <p:cNvPr id="111620" name="Text Box 5"/>
          <p:cNvSpPr txBox="1">
            <a:spLocks noChangeArrowheads="1"/>
          </p:cNvSpPr>
          <p:nvPr/>
        </p:nvSpPr>
        <p:spPr bwMode="auto">
          <a:xfrm>
            <a:off x="5410200" y="2057400"/>
            <a:ext cx="3241675" cy="579438"/>
          </a:xfrm>
          <a:prstGeom prst="rect">
            <a:avLst/>
          </a:prstGeom>
          <a:noFill/>
          <a:ln w="12700">
            <a:noFill/>
            <a:miter lim="800000"/>
            <a:headEnd type="none" w="sm" len="sm"/>
            <a:tailEnd type="none" w="sm" len="sm"/>
          </a:ln>
        </p:spPr>
        <p:txBody>
          <a:bodyPr wrap="none">
            <a:spAutoFit/>
          </a:bodyPr>
          <a:lstStyle/>
          <a:p>
            <a:r>
              <a:rPr lang="sv-SE" altLang="zh-CN" sz="3200">
                <a:latin typeface="Times New Roman" pitchFamily="18" charset="0"/>
              </a:rPr>
              <a:t>Grazing-exit PIXE</a:t>
            </a:r>
            <a:endParaRPr lang="en-GB" altLang="zh-CN" sz="3200">
              <a:latin typeface="Times New Roman" pitchFamily="18" charset="0"/>
            </a:endParaRPr>
          </a:p>
        </p:txBody>
      </p:sp>
      <p:cxnSp>
        <p:nvCxnSpPr>
          <p:cNvPr id="111621" name="AutoShape 6"/>
          <p:cNvCxnSpPr>
            <a:cxnSpLocks noChangeShapeType="1"/>
          </p:cNvCxnSpPr>
          <p:nvPr/>
        </p:nvCxnSpPr>
        <p:spPr bwMode="auto">
          <a:xfrm>
            <a:off x="5121275" y="4149725"/>
            <a:ext cx="3124200" cy="0"/>
          </a:xfrm>
          <a:prstGeom prst="straightConnector1">
            <a:avLst/>
          </a:prstGeom>
          <a:noFill/>
          <a:ln w="12700">
            <a:solidFill>
              <a:schemeClr val="tx1"/>
            </a:solidFill>
            <a:round/>
            <a:headEnd type="none" w="sm" len="sm"/>
            <a:tailEnd type="none" w="sm" len="sm"/>
          </a:ln>
        </p:spPr>
      </p:cxnSp>
      <p:sp>
        <p:nvSpPr>
          <p:cNvPr id="111622" name="AutoShape 7"/>
          <p:cNvSpPr>
            <a:spLocks noChangeArrowheads="1"/>
          </p:cNvSpPr>
          <p:nvPr/>
        </p:nvSpPr>
        <p:spPr bwMode="auto">
          <a:xfrm>
            <a:off x="5730875" y="3159125"/>
            <a:ext cx="485775" cy="976313"/>
          </a:xfrm>
          <a:prstGeom prst="downArrow">
            <a:avLst>
              <a:gd name="adj1" fmla="val 50000"/>
              <a:gd name="adj2" fmla="val 50245"/>
            </a:avLst>
          </a:prstGeom>
          <a:solidFill>
            <a:schemeClr val="accent1"/>
          </a:solidFill>
          <a:ln w="12700">
            <a:solidFill>
              <a:schemeClr val="tx1"/>
            </a:solidFill>
            <a:miter lim="800000"/>
            <a:headEnd type="none" w="sm" len="sm"/>
            <a:tailEnd type="none" w="sm" len="sm"/>
          </a:ln>
        </p:spPr>
        <p:txBody>
          <a:bodyPr wrap="none" anchor="ctr"/>
          <a:lstStyle/>
          <a:p>
            <a:endParaRPr lang="zh-CN" altLang="en-US"/>
          </a:p>
        </p:txBody>
      </p:sp>
      <p:cxnSp>
        <p:nvCxnSpPr>
          <p:cNvPr id="111623" name="AutoShape 8"/>
          <p:cNvCxnSpPr>
            <a:cxnSpLocks noChangeShapeType="1"/>
            <a:stCxn id="111622" idx="2"/>
          </p:cNvCxnSpPr>
          <p:nvPr/>
        </p:nvCxnSpPr>
        <p:spPr bwMode="auto">
          <a:xfrm flipV="1">
            <a:off x="5973763" y="3997325"/>
            <a:ext cx="1966912" cy="138113"/>
          </a:xfrm>
          <a:prstGeom prst="straightConnector1">
            <a:avLst/>
          </a:prstGeom>
          <a:noFill/>
          <a:ln w="12700">
            <a:solidFill>
              <a:schemeClr val="tx1"/>
            </a:solidFill>
            <a:round/>
            <a:headEnd type="none" w="sm" len="sm"/>
            <a:tailEnd type="triangle" w="sm" len="sm"/>
          </a:ln>
        </p:spPr>
      </p:cxnSp>
      <p:sp>
        <p:nvSpPr>
          <p:cNvPr id="111624" name="Text Box 9"/>
          <p:cNvSpPr txBox="1">
            <a:spLocks noChangeArrowheads="1"/>
          </p:cNvSpPr>
          <p:nvPr/>
        </p:nvSpPr>
        <p:spPr bwMode="auto">
          <a:xfrm>
            <a:off x="5502275" y="3006725"/>
            <a:ext cx="336550" cy="457200"/>
          </a:xfrm>
          <a:prstGeom prst="rect">
            <a:avLst/>
          </a:prstGeom>
          <a:noFill/>
          <a:ln w="12700">
            <a:noFill/>
            <a:miter lim="800000"/>
            <a:headEnd type="none" w="sm" len="sm"/>
            <a:tailEnd type="none" w="sm" len="sm"/>
          </a:ln>
        </p:spPr>
        <p:txBody>
          <a:bodyPr wrap="none">
            <a:spAutoFit/>
          </a:bodyPr>
          <a:lstStyle/>
          <a:p>
            <a:r>
              <a:rPr lang="sv-SE" altLang="zh-CN">
                <a:latin typeface="Times New Roman" pitchFamily="18" charset="0"/>
              </a:rPr>
              <a:t>p</a:t>
            </a:r>
            <a:endParaRPr lang="en-GB" altLang="zh-CN">
              <a:latin typeface="Times New Roman" pitchFamily="18" charset="0"/>
            </a:endParaRPr>
          </a:p>
        </p:txBody>
      </p:sp>
      <p:sp>
        <p:nvSpPr>
          <p:cNvPr id="111625" name="Text Box 10"/>
          <p:cNvSpPr txBox="1">
            <a:spLocks noChangeArrowheads="1"/>
          </p:cNvSpPr>
          <p:nvPr/>
        </p:nvSpPr>
        <p:spPr bwMode="auto">
          <a:xfrm>
            <a:off x="7391400" y="3276600"/>
            <a:ext cx="1014413" cy="457200"/>
          </a:xfrm>
          <a:prstGeom prst="rect">
            <a:avLst/>
          </a:prstGeom>
          <a:noFill/>
          <a:ln w="12700">
            <a:noFill/>
            <a:miter lim="800000"/>
            <a:headEnd type="none" w="sm" len="sm"/>
            <a:tailEnd type="none" w="sm" len="sm"/>
          </a:ln>
        </p:spPr>
        <p:txBody>
          <a:bodyPr wrap="none">
            <a:spAutoFit/>
          </a:bodyPr>
          <a:lstStyle/>
          <a:p>
            <a:r>
              <a:rPr lang="sv-SE" altLang="zh-CN">
                <a:latin typeface="Times New Roman" pitchFamily="18" charset="0"/>
              </a:rPr>
              <a:t>X-rays</a:t>
            </a:r>
            <a:endParaRPr lang="en-GB" altLang="zh-CN">
              <a:latin typeface="Times New Roman" pitchFamily="18" charset="0"/>
            </a:endParaRPr>
          </a:p>
        </p:txBody>
      </p:sp>
      <p:pic>
        <p:nvPicPr>
          <p:cNvPr id="111626" name="Picture 11"/>
          <p:cNvPicPr>
            <a:picLocks noChangeAspect="1" noChangeArrowheads="1"/>
          </p:cNvPicPr>
          <p:nvPr/>
        </p:nvPicPr>
        <p:blipFill>
          <a:blip r:embed="rId3" cstate="print"/>
          <a:srcRect/>
          <a:stretch>
            <a:fillRect/>
          </a:stretch>
        </p:blipFill>
        <p:spPr bwMode="auto">
          <a:xfrm>
            <a:off x="8369300" y="3463925"/>
            <a:ext cx="409575" cy="1014413"/>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a:xfrm>
            <a:off x="457200" y="349250"/>
            <a:ext cx="8542338" cy="911225"/>
          </a:xfrm>
        </p:spPr>
        <p:txBody>
          <a:bodyPr lIns="90000" tIns="46800" rIns="90000" bIns="46800"/>
          <a:lstStyle/>
          <a:p>
            <a:pPr defTabSz="449263" eaLnBrk="1" hangingPunct="1">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mtClean="0">
                <a:solidFill>
                  <a:srgbClr val="000000"/>
                </a:solidFill>
                <a:ea typeface="宋体" charset="-122"/>
              </a:rPr>
              <a:t>Non-destructive (damage)‏</a:t>
            </a:r>
          </a:p>
        </p:txBody>
      </p:sp>
      <p:sp>
        <p:nvSpPr>
          <p:cNvPr id="90116" name="Rectangle 3"/>
          <p:cNvSpPr>
            <a:spLocks noGrp="1" noChangeArrowheads="1"/>
          </p:cNvSpPr>
          <p:nvPr>
            <p:ph type="body" idx="1"/>
          </p:nvPr>
        </p:nvSpPr>
        <p:spPr>
          <a:xfrm>
            <a:off x="179388" y="1743075"/>
            <a:ext cx="3779837" cy="2936875"/>
          </a:xfrm>
        </p:spPr>
        <p:txBody>
          <a:bodyPr lIns="90000" tIns="46800" rIns="90000" bIns="46800"/>
          <a:lstStyle/>
          <a:p>
            <a:pPr marL="328613" indent="-328613" defTabSz="449263" eaLnBrk="1" hangingPunct="1">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altLang="zh-CN" smtClean="0">
                <a:ea typeface="宋体" charset="-122"/>
              </a:rPr>
              <a:t>cooling</a:t>
            </a:r>
          </a:p>
          <a:p>
            <a:pPr marL="328613" indent="-328613" defTabSz="449263" eaLnBrk="1" hangingPunct="1">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altLang="zh-CN" smtClean="0">
                <a:ea typeface="宋体" charset="-122"/>
              </a:rPr>
              <a:t>Low beam current</a:t>
            </a:r>
          </a:p>
          <a:p>
            <a:pPr marL="328613" indent="-328613" defTabSz="449263" eaLnBrk="1" hangingPunct="1">
              <a:buFont typeface="Wingdings" pitchFamily="2" charset="2"/>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altLang="zh-CN" smtClean="0">
                <a:ea typeface="宋体" charset="-122"/>
              </a:rPr>
              <a:t>        &lt; 10 pA / </a:t>
            </a:r>
            <a:r>
              <a:rPr lang="en-GB" altLang="zh-CN" smtClean="0">
                <a:ea typeface="宋体" charset="-122"/>
                <a:cs typeface="Times New Roman" pitchFamily="18" charset="0"/>
              </a:rPr>
              <a:t> 1μm</a:t>
            </a:r>
          </a:p>
          <a:p>
            <a:pPr marL="328613" indent="-328613" defTabSz="449263" eaLnBrk="1" hangingPunct="1">
              <a:buFont typeface="Wingdings" pitchFamily="2" charset="2"/>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altLang="zh-CN" smtClean="0">
                <a:ea typeface="宋体" charset="-122"/>
                <a:cs typeface="Times New Roman" pitchFamily="18" charset="0"/>
              </a:rPr>
              <a:t>           0.5 nA/ 1 mm</a:t>
            </a:r>
          </a:p>
          <a:p>
            <a:pPr marL="328613" indent="-328613" defTabSz="449263" eaLnBrk="1" hangingPunct="1">
              <a:buFont typeface="Wingdings" pitchFamily="2" charset="2"/>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altLang="zh-CN" smtClean="0">
                <a:ea typeface="宋体" charset="-122"/>
              </a:rPr>
              <a:t>         </a:t>
            </a:r>
          </a:p>
        </p:txBody>
      </p:sp>
      <p:grpSp>
        <p:nvGrpSpPr>
          <p:cNvPr id="90117" name="Group 4"/>
          <p:cNvGrpSpPr>
            <a:grpSpLocks/>
          </p:cNvGrpSpPr>
          <p:nvPr/>
        </p:nvGrpSpPr>
        <p:grpSpPr bwMode="auto">
          <a:xfrm>
            <a:off x="0" y="4557713"/>
            <a:ext cx="9140825" cy="2297112"/>
            <a:chOff x="0" y="2871"/>
            <a:chExt cx="5758" cy="1447"/>
          </a:xfrm>
        </p:grpSpPr>
        <p:sp>
          <p:nvSpPr>
            <p:cNvPr id="90121" name="Rectangle 5"/>
            <p:cNvSpPr>
              <a:spLocks noChangeArrowheads="1"/>
            </p:cNvSpPr>
            <p:nvPr/>
          </p:nvSpPr>
          <p:spPr bwMode="auto">
            <a:xfrm>
              <a:off x="5069" y="3850"/>
              <a:ext cx="689" cy="466"/>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2200">
                  <a:solidFill>
                    <a:srgbClr val="000000"/>
                  </a:solidFill>
                  <a:latin typeface="Times New Roman" pitchFamily="18" charset="0"/>
                  <a:cs typeface="Times New Roman" pitchFamily="18" charset="0"/>
                </a:rPr>
                <a:t>79</a:t>
              </a:r>
            </a:p>
          </p:txBody>
        </p:sp>
        <p:sp>
          <p:nvSpPr>
            <p:cNvPr id="90122" name="Rectangle 6"/>
            <p:cNvSpPr>
              <a:spLocks noChangeArrowheads="1"/>
            </p:cNvSpPr>
            <p:nvPr/>
          </p:nvSpPr>
          <p:spPr bwMode="auto">
            <a:xfrm>
              <a:off x="4328" y="3850"/>
              <a:ext cx="740" cy="466"/>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2200">
                  <a:solidFill>
                    <a:srgbClr val="000000"/>
                  </a:solidFill>
                  <a:latin typeface="Times New Roman" pitchFamily="18" charset="0"/>
                  <a:cs typeface="Times New Roman" pitchFamily="18" charset="0"/>
                </a:rPr>
                <a:t>1088</a:t>
              </a:r>
            </a:p>
          </p:txBody>
        </p:sp>
        <p:sp>
          <p:nvSpPr>
            <p:cNvPr id="90123" name="Rectangle 7"/>
            <p:cNvSpPr>
              <a:spLocks noChangeArrowheads="1"/>
            </p:cNvSpPr>
            <p:nvPr/>
          </p:nvSpPr>
          <p:spPr bwMode="auto">
            <a:xfrm>
              <a:off x="3587" y="3850"/>
              <a:ext cx="742" cy="466"/>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2200">
                  <a:solidFill>
                    <a:srgbClr val="000000"/>
                  </a:solidFill>
                  <a:latin typeface="Times New Roman" pitchFamily="18" charset="0"/>
                  <a:cs typeface="Times New Roman" pitchFamily="18" charset="0"/>
                </a:rPr>
                <a:t>748</a:t>
              </a:r>
            </a:p>
          </p:txBody>
        </p:sp>
        <p:sp>
          <p:nvSpPr>
            <p:cNvPr id="90124" name="Rectangle 8"/>
            <p:cNvSpPr>
              <a:spLocks noChangeArrowheads="1"/>
            </p:cNvSpPr>
            <p:nvPr/>
          </p:nvSpPr>
          <p:spPr bwMode="auto">
            <a:xfrm>
              <a:off x="2741" y="3850"/>
              <a:ext cx="847" cy="466"/>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2200">
                  <a:solidFill>
                    <a:srgbClr val="000000"/>
                  </a:solidFill>
                  <a:latin typeface="Times New Roman" pitchFamily="18" charset="0"/>
                  <a:cs typeface="Times New Roman" pitchFamily="18" charset="0"/>
                </a:rPr>
                <a:t>209</a:t>
              </a:r>
            </a:p>
          </p:txBody>
        </p:sp>
        <p:sp>
          <p:nvSpPr>
            <p:cNvPr id="90125" name="Rectangle 9"/>
            <p:cNvSpPr>
              <a:spLocks noChangeArrowheads="1"/>
            </p:cNvSpPr>
            <p:nvPr/>
          </p:nvSpPr>
          <p:spPr bwMode="auto">
            <a:xfrm>
              <a:off x="2001" y="3850"/>
              <a:ext cx="740" cy="466"/>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2200">
                  <a:solidFill>
                    <a:srgbClr val="000000"/>
                  </a:solidFill>
                  <a:latin typeface="Times New Roman" pitchFamily="18" charset="0"/>
                  <a:cs typeface="Times New Roman" pitchFamily="18" charset="0"/>
                </a:rPr>
                <a:t>22</a:t>
              </a:r>
            </a:p>
          </p:txBody>
        </p:sp>
        <p:sp>
          <p:nvSpPr>
            <p:cNvPr id="90126" name="Rectangle 10"/>
            <p:cNvSpPr>
              <a:spLocks noChangeArrowheads="1"/>
            </p:cNvSpPr>
            <p:nvPr/>
          </p:nvSpPr>
          <p:spPr bwMode="auto">
            <a:xfrm>
              <a:off x="1403" y="3850"/>
              <a:ext cx="598" cy="466"/>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a:solidFill>
                    <a:srgbClr val="000000"/>
                  </a:solidFill>
                  <a:latin typeface="Times New Roman" pitchFamily="18" charset="0"/>
                  <a:cs typeface="Times New Roman" pitchFamily="18" charset="0"/>
                </a:rPr>
                <a:t>83</a:t>
              </a:r>
            </a:p>
          </p:txBody>
        </p:sp>
        <p:sp>
          <p:nvSpPr>
            <p:cNvPr id="90127" name="Rectangle 11"/>
            <p:cNvSpPr>
              <a:spLocks noChangeArrowheads="1"/>
            </p:cNvSpPr>
            <p:nvPr/>
          </p:nvSpPr>
          <p:spPr bwMode="auto">
            <a:xfrm>
              <a:off x="785" y="3850"/>
              <a:ext cx="620" cy="466"/>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a:solidFill>
                    <a:srgbClr val="808080"/>
                  </a:solidFill>
                  <a:latin typeface="Times New Roman" pitchFamily="18" charset="0"/>
                  <a:cs typeface="Times New Roman" pitchFamily="18" charset="0"/>
                </a:rPr>
                <a:t>CFD2</a:t>
              </a:r>
            </a:p>
          </p:txBody>
        </p:sp>
        <p:sp>
          <p:nvSpPr>
            <p:cNvPr id="90128" name="Rectangle 12"/>
            <p:cNvSpPr>
              <a:spLocks noChangeArrowheads="1"/>
            </p:cNvSpPr>
            <p:nvPr/>
          </p:nvSpPr>
          <p:spPr bwMode="auto">
            <a:xfrm>
              <a:off x="0" y="3850"/>
              <a:ext cx="784" cy="466"/>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2000">
                  <a:solidFill>
                    <a:srgbClr val="000000"/>
                  </a:solidFill>
                  <a:latin typeface="Times New Roman" pitchFamily="18" charset="0"/>
                  <a:cs typeface="Times New Roman" pitchFamily="18" charset="0"/>
                </a:rPr>
                <a:t>4044</a:t>
              </a:r>
            </a:p>
          </p:txBody>
        </p:sp>
        <p:sp>
          <p:nvSpPr>
            <p:cNvPr id="90129" name="Rectangle 13"/>
            <p:cNvSpPr>
              <a:spLocks noChangeArrowheads="1"/>
            </p:cNvSpPr>
            <p:nvPr/>
          </p:nvSpPr>
          <p:spPr bwMode="auto">
            <a:xfrm>
              <a:off x="5069" y="3478"/>
              <a:ext cx="689" cy="373"/>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2200">
                  <a:solidFill>
                    <a:srgbClr val="000000"/>
                  </a:solidFill>
                  <a:latin typeface="Times New Roman" pitchFamily="18" charset="0"/>
                  <a:cs typeface="Times New Roman" pitchFamily="18" charset="0"/>
                </a:rPr>
                <a:t>69</a:t>
              </a:r>
            </a:p>
          </p:txBody>
        </p:sp>
        <p:sp>
          <p:nvSpPr>
            <p:cNvPr id="90130" name="Rectangle 14"/>
            <p:cNvSpPr>
              <a:spLocks noChangeArrowheads="1"/>
            </p:cNvSpPr>
            <p:nvPr/>
          </p:nvSpPr>
          <p:spPr bwMode="auto">
            <a:xfrm>
              <a:off x="4328" y="3478"/>
              <a:ext cx="740" cy="373"/>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2200">
                  <a:solidFill>
                    <a:srgbClr val="000000"/>
                  </a:solidFill>
                  <a:latin typeface="Times New Roman" pitchFamily="18" charset="0"/>
                  <a:cs typeface="Times New Roman" pitchFamily="18" charset="0"/>
                </a:rPr>
                <a:t>1229</a:t>
              </a:r>
            </a:p>
          </p:txBody>
        </p:sp>
        <p:sp>
          <p:nvSpPr>
            <p:cNvPr id="90131" name="Rectangle 15"/>
            <p:cNvSpPr>
              <a:spLocks noChangeArrowheads="1"/>
            </p:cNvSpPr>
            <p:nvPr/>
          </p:nvSpPr>
          <p:spPr bwMode="auto">
            <a:xfrm>
              <a:off x="3587" y="3478"/>
              <a:ext cx="742" cy="373"/>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2200">
                  <a:solidFill>
                    <a:srgbClr val="000000"/>
                  </a:solidFill>
                  <a:latin typeface="Times New Roman" pitchFamily="18" charset="0"/>
                  <a:cs typeface="Times New Roman" pitchFamily="18" charset="0"/>
                </a:rPr>
                <a:t>758</a:t>
              </a:r>
            </a:p>
          </p:txBody>
        </p:sp>
        <p:sp>
          <p:nvSpPr>
            <p:cNvPr id="90132" name="Rectangle 16"/>
            <p:cNvSpPr>
              <a:spLocks noChangeArrowheads="1"/>
            </p:cNvSpPr>
            <p:nvPr/>
          </p:nvSpPr>
          <p:spPr bwMode="auto">
            <a:xfrm>
              <a:off x="2741" y="3478"/>
              <a:ext cx="847" cy="373"/>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2200">
                  <a:solidFill>
                    <a:srgbClr val="000000"/>
                  </a:solidFill>
                  <a:latin typeface="Times New Roman" pitchFamily="18" charset="0"/>
                  <a:cs typeface="Times New Roman" pitchFamily="18" charset="0"/>
                </a:rPr>
                <a:t>199</a:t>
              </a:r>
            </a:p>
          </p:txBody>
        </p:sp>
        <p:sp>
          <p:nvSpPr>
            <p:cNvPr id="90133" name="Rectangle 17"/>
            <p:cNvSpPr>
              <a:spLocks noChangeArrowheads="1"/>
            </p:cNvSpPr>
            <p:nvPr/>
          </p:nvSpPr>
          <p:spPr bwMode="auto">
            <a:xfrm>
              <a:off x="2001" y="3478"/>
              <a:ext cx="740" cy="373"/>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2200">
                  <a:solidFill>
                    <a:srgbClr val="000000"/>
                  </a:solidFill>
                  <a:latin typeface="Times New Roman" pitchFamily="18" charset="0"/>
                  <a:cs typeface="Times New Roman" pitchFamily="18" charset="0"/>
                </a:rPr>
                <a:t>20</a:t>
              </a:r>
            </a:p>
          </p:txBody>
        </p:sp>
        <p:sp>
          <p:nvSpPr>
            <p:cNvPr id="90134" name="Rectangle 18"/>
            <p:cNvSpPr>
              <a:spLocks noChangeArrowheads="1"/>
            </p:cNvSpPr>
            <p:nvPr/>
          </p:nvSpPr>
          <p:spPr bwMode="auto">
            <a:xfrm>
              <a:off x="1403" y="3478"/>
              <a:ext cx="598" cy="373"/>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2200">
                  <a:solidFill>
                    <a:srgbClr val="000000"/>
                  </a:solidFill>
                  <a:latin typeface="Times New Roman" pitchFamily="18" charset="0"/>
                  <a:cs typeface="Times New Roman" pitchFamily="18" charset="0"/>
                </a:rPr>
                <a:t>84</a:t>
              </a:r>
            </a:p>
          </p:txBody>
        </p:sp>
        <p:sp>
          <p:nvSpPr>
            <p:cNvPr id="90135" name="Rectangle 19"/>
            <p:cNvSpPr>
              <a:spLocks noChangeArrowheads="1"/>
            </p:cNvSpPr>
            <p:nvPr/>
          </p:nvSpPr>
          <p:spPr bwMode="auto">
            <a:xfrm>
              <a:off x="785" y="3478"/>
              <a:ext cx="620" cy="373"/>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a:solidFill>
                    <a:srgbClr val="808080"/>
                  </a:solidFill>
                  <a:latin typeface="Times New Roman" pitchFamily="18" charset="0"/>
                  <a:cs typeface="Times New Roman" pitchFamily="18" charset="0"/>
                </a:rPr>
                <a:t>CFD2</a:t>
              </a:r>
            </a:p>
          </p:txBody>
        </p:sp>
        <p:sp>
          <p:nvSpPr>
            <p:cNvPr id="90136" name="Rectangle 20"/>
            <p:cNvSpPr>
              <a:spLocks noChangeArrowheads="1"/>
            </p:cNvSpPr>
            <p:nvPr/>
          </p:nvSpPr>
          <p:spPr bwMode="auto">
            <a:xfrm>
              <a:off x="0" y="3478"/>
              <a:ext cx="784" cy="373"/>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2200">
                  <a:solidFill>
                    <a:srgbClr val="000000"/>
                  </a:solidFill>
                  <a:latin typeface="Times New Roman" pitchFamily="18" charset="0"/>
                  <a:cs typeface="Times New Roman" pitchFamily="18" charset="0"/>
                </a:rPr>
                <a:t>4043</a:t>
              </a:r>
            </a:p>
          </p:txBody>
        </p:sp>
        <p:sp>
          <p:nvSpPr>
            <p:cNvPr id="90137" name="Rectangle 21"/>
            <p:cNvSpPr>
              <a:spLocks noChangeArrowheads="1"/>
            </p:cNvSpPr>
            <p:nvPr/>
          </p:nvSpPr>
          <p:spPr bwMode="auto">
            <a:xfrm>
              <a:off x="5069" y="2871"/>
              <a:ext cx="689" cy="608"/>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2200">
                  <a:solidFill>
                    <a:srgbClr val="000000"/>
                  </a:solidFill>
                  <a:latin typeface="Times New Roman" pitchFamily="18" charset="0"/>
                  <a:cs typeface="Times New Roman" pitchFamily="18" charset="0"/>
                </a:rPr>
                <a:t>Sr (mg/kg‏</a:t>
              </a:r>
              <a:r>
                <a:rPr lang="en-GB" altLang="zh-CN" sz="2200">
                  <a:solidFill>
                    <a:srgbClr val="000000"/>
                  </a:solidFill>
                  <a:latin typeface="Times New Roman" pitchFamily="18" charset="0"/>
                </a:rPr>
                <a:t>)‏</a:t>
              </a:r>
            </a:p>
          </p:txBody>
        </p:sp>
        <p:sp>
          <p:nvSpPr>
            <p:cNvPr id="90138" name="Rectangle 22"/>
            <p:cNvSpPr>
              <a:spLocks noChangeArrowheads="1"/>
            </p:cNvSpPr>
            <p:nvPr/>
          </p:nvSpPr>
          <p:spPr bwMode="auto">
            <a:xfrm>
              <a:off x="4328" y="2871"/>
              <a:ext cx="740" cy="608"/>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2200">
                  <a:solidFill>
                    <a:srgbClr val="000000"/>
                  </a:solidFill>
                  <a:latin typeface="Times New Roman" pitchFamily="18" charset="0"/>
                  <a:cs typeface="Times New Roman" pitchFamily="18" charset="0"/>
                </a:rPr>
                <a:t>Zn (mg/kg)‏</a:t>
              </a:r>
            </a:p>
          </p:txBody>
        </p:sp>
        <p:sp>
          <p:nvSpPr>
            <p:cNvPr id="90139" name="Rectangle 23"/>
            <p:cNvSpPr>
              <a:spLocks noChangeArrowheads="1"/>
            </p:cNvSpPr>
            <p:nvPr/>
          </p:nvSpPr>
          <p:spPr bwMode="auto">
            <a:xfrm>
              <a:off x="3587" y="2871"/>
              <a:ext cx="742" cy="608"/>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2200">
                  <a:solidFill>
                    <a:srgbClr val="000000"/>
                  </a:solidFill>
                  <a:latin typeface="Times New Roman" pitchFamily="18" charset="0"/>
                  <a:cs typeface="Times New Roman" pitchFamily="18" charset="0"/>
                </a:rPr>
                <a:t>Fe (mg/kg)‏</a:t>
              </a:r>
            </a:p>
          </p:txBody>
        </p:sp>
        <p:sp>
          <p:nvSpPr>
            <p:cNvPr id="90140" name="Rectangle 24"/>
            <p:cNvSpPr>
              <a:spLocks noChangeArrowheads="1"/>
            </p:cNvSpPr>
            <p:nvPr/>
          </p:nvSpPr>
          <p:spPr bwMode="auto">
            <a:xfrm>
              <a:off x="2741" y="2871"/>
              <a:ext cx="847" cy="608"/>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a:solidFill>
                    <a:srgbClr val="000000"/>
                  </a:solidFill>
                  <a:latin typeface="Times New Roman" pitchFamily="18" charset="0"/>
                  <a:cs typeface="Times New Roman" pitchFamily="18" charset="0"/>
                </a:rPr>
                <a:t>Ca (g/kg)‏</a:t>
              </a:r>
            </a:p>
          </p:txBody>
        </p:sp>
        <p:sp>
          <p:nvSpPr>
            <p:cNvPr id="90141" name="Rectangle 25"/>
            <p:cNvSpPr>
              <a:spLocks noChangeArrowheads="1"/>
            </p:cNvSpPr>
            <p:nvPr/>
          </p:nvSpPr>
          <p:spPr bwMode="auto">
            <a:xfrm>
              <a:off x="2001" y="2871"/>
              <a:ext cx="740" cy="608"/>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2200">
                  <a:solidFill>
                    <a:srgbClr val="000000"/>
                  </a:solidFill>
                  <a:latin typeface="Times New Roman" pitchFamily="18" charset="0"/>
                  <a:cs typeface="Times New Roman" pitchFamily="18" charset="0"/>
                </a:rPr>
                <a:t>S (mg/kg)‏</a:t>
              </a:r>
            </a:p>
          </p:txBody>
        </p:sp>
        <p:sp>
          <p:nvSpPr>
            <p:cNvPr id="90142" name="Rectangle 26"/>
            <p:cNvSpPr>
              <a:spLocks noChangeArrowheads="1"/>
            </p:cNvSpPr>
            <p:nvPr/>
          </p:nvSpPr>
          <p:spPr bwMode="auto">
            <a:xfrm>
              <a:off x="1403" y="2871"/>
              <a:ext cx="598" cy="608"/>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2200">
                  <a:solidFill>
                    <a:srgbClr val="000000"/>
                  </a:solidFill>
                  <a:latin typeface="Times New Roman" pitchFamily="18" charset="0"/>
                  <a:cs typeface="Times New Roman" pitchFamily="18" charset="0"/>
                </a:rPr>
                <a:t>P (g/kg)</a:t>
              </a:r>
              <a:r>
                <a:rPr lang="en-GB" altLang="zh-CN" sz="2200">
                  <a:solidFill>
                    <a:srgbClr val="808080"/>
                  </a:solidFill>
                  <a:latin typeface="Times New Roman" pitchFamily="18" charset="0"/>
                  <a:cs typeface="Times New Roman" pitchFamily="18" charset="0"/>
                </a:rPr>
                <a:t>‏</a:t>
              </a:r>
            </a:p>
          </p:txBody>
        </p:sp>
        <p:sp>
          <p:nvSpPr>
            <p:cNvPr id="90143" name="Rectangle 27"/>
            <p:cNvSpPr>
              <a:spLocks noChangeArrowheads="1"/>
            </p:cNvSpPr>
            <p:nvPr/>
          </p:nvSpPr>
          <p:spPr bwMode="auto">
            <a:xfrm>
              <a:off x="785" y="2871"/>
              <a:ext cx="620" cy="608"/>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a:solidFill>
                    <a:srgbClr val="808080"/>
                  </a:solidFill>
                  <a:latin typeface="Times New Roman" pitchFamily="18" charset="0"/>
                  <a:cs typeface="Times New Roman" pitchFamily="18" charset="0"/>
                </a:rPr>
                <a:t>Sample </a:t>
              </a:r>
            </a:p>
          </p:txBody>
        </p:sp>
        <p:sp>
          <p:nvSpPr>
            <p:cNvPr id="90144" name="Rectangle 28"/>
            <p:cNvSpPr>
              <a:spLocks noChangeArrowheads="1"/>
            </p:cNvSpPr>
            <p:nvPr/>
          </p:nvSpPr>
          <p:spPr bwMode="auto">
            <a:xfrm>
              <a:off x="0" y="2871"/>
              <a:ext cx="784" cy="608"/>
            </a:xfrm>
            <a:prstGeom prst="rect">
              <a:avLst/>
            </a:prstGeom>
            <a:noFill/>
            <a:ln w="9525">
              <a:noFill/>
              <a:round/>
              <a:headEnd/>
              <a:tailEnd/>
            </a:ln>
          </p:spPr>
          <p:txBody>
            <a:bodyPr lIns="90000" tIns="46800" rIns="90000" bIns="46800"/>
            <a:lstStyle/>
            <a:p>
              <a:pPr defTabSz="449263" eaLnBrk="0" hangingPunct="0">
                <a:buClr>
                  <a:srgbClr val="80808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2000">
                  <a:solidFill>
                    <a:srgbClr val="000000"/>
                  </a:solidFill>
                  <a:latin typeface="Times New Roman" pitchFamily="18" charset="0"/>
                  <a:cs typeface="Times New Roman" pitchFamily="18" charset="0"/>
                </a:rPr>
                <a:t>SPE-File</a:t>
              </a:r>
            </a:p>
          </p:txBody>
        </p:sp>
        <p:sp>
          <p:nvSpPr>
            <p:cNvPr id="90145" name="Line 29"/>
            <p:cNvSpPr>
              <a:spLocks noChangeShapeType="1"/>
            </p:cNvSpPr>
            <p:nvPr/>
          </p:nvSpPr>
          <p:spPr bwMode="auto">
            <a:xfrm>
              <a:off x="0" y="2871"/>
              <a:ext cx="5757" cy="1"/>
            </a:xfrm>
            <a:prstGeom prst="line">
              <a:avLst/>
            </a:prstGeom>
            <a:noFill/>
            <a:ln w="25560">
              <a:solidFill>
                <a:srgbClr val="008000"/>
              </a:solidFill>
              <a:miter lim="800000"/>
              <a:headEnd/>
              <a:tailEnd/>
            </a:ln>
          </p:spPr>
          <p:txBody>
            <a:bodyPr/>
            <a:lstStyle/>
            <a:p>
              <a:endParaRPr lang="zh-CN" altLang="en-US"/>
            </a:p>
          </p:txBody>
        </p:sp>
        <p:sp>
          <p:nvSpPr>
            <p:cNvPr id="90146" name="Line 30"/>
            <p:cNvSpPr>
              <a:spLocks noChangeShapeType="1"/>
            </p:cNvSpPr>
            <p:nvPr/>
          </p:nvSpPr>
          <p:spPr bwMode="auto">
            <a:xfrm>
              <a:off x="0" y="4318"/>
              <a:ext cx="5757" cy="1"/>
            </a:xfrm>
            <a:prstGeom prst="line">
              <a:avLst/>
            </a:prstGeom>
            <a:noFill/>
            <a:ln w="25560">
              <a:solidFill>
                <a:srgbClr val="008000"/>
              </a:solidFill>
              <a:miter lim="800000"/>
              <a:headEnd/>
              <a:tailEnd/>
            </a:ln>
          </p:spPr>
          <p:txBody>
            <a:bodyPr/>
            <a:lstStyle/>
            <a:p>
              <a:endParaRPr lang="zh-CN" altLang="en-US"/>
            </a:p>
          </p:txBody>
        </p:sp>
        <p:sp>
          <p:nvSpPr>
            <p:cNvPr id="90147" name="Line 31"/>
            <p:cNvSpPr>
              <a:spLocks noChangeShapeType="1"/>
            </p:cNvSpPr>
            <p:nvPr/>
          </p:nvSpPr>
          <p:spPr bwMode="auto">
            <a:xfrm>
              <a:off x="0" y="2871"/>
              <a:ext cx="1" cy="1447"/>
            </a:xfrm>
            <a:prstGeom prst="line">
              <a:avLst/>
            </a:prstGeom>
            <a:noFill/>
            <a:ln w="9360">
              <a:solidFill>
                <a:srgbClr val="000000"/>
              </a:solidFill>
              <a:miter lim="800000"/>
              <a:headEnd/>
              <a:tailEnd/>
            </a:ln>
          </p:spPr>
          <p:txBody>
            <a:bodyPr/>
            <a:lstStyle/>
            <a:p>
              <a:endParaRPr lang="zh-CN" altLang="en-US"/>
            </a:p>
          </p:txBody>
        </p:sp>
        <p:sp>
          <p:nvSpPr>
            <p:cNvPr id="90148" name="Line 32"/>
            <p:cNvSpPr>
              <a:spLocks noChangeShapeType="1"/>
            </p:cNvSpPr>
            <p:nvPr/>
          </p:nvSpPr>
          <p:spPr bwMode="auto">
            <a:xfrm>
              <a:off x="5758" y="2871"/>
              <a:ext cx="1" cy="1447"/>
            </a:xfrm>
            <a:prstGeom prst="line">
              <a:avLst/>
            </a:prstGeom>
            <a:noFill/>
            <a:ln w="9360">
              <a:solidFill>
                <a:srgbClr val="000000"/>
              </a:solidFill>
              <a:miter lim="800000"/>
              <a:headEnd/>
              <a:tailEnd/>
            </a:ln>
          </p:spPr>
          <p:txBody>
            <a:bodyPr/>
            <a:lstStyle/>
            <a:p>
              <a:endParaRPr lang="zh-CN" altLang="en-US"/>
            </a:p>
          </p:txBody>
        </p:sp>
        <p:sp>
          <p:nvSpPr>
            <p:cNvPr id="90149" name="Line 33"/>
            <p:cNvSpPr>
              <a:spLocks noChangeShapeType="1"/>
            </p:cNvSpPr>
            <p:nvPr/>
          </p:nvSpPr>
          <p:spPr bwMode="auto">
            <a:xfrm>
              <a:off x="0" y="3478"/>
              <a:ext cx="5757" cy="1"/>
            </a:xfrm>
            <a:prstGeom prst="line">
              <a:avLst/>
            </a:prstGeom>
            <a:noFill/>
            <a:ln w="12600">
              <a:solidFill>
                <a:srgbClr val="000000"/>
              </a:solidFill>
              <a:miter lim="800000"/>
              <a:headEnd/>
              <a:tailEnd/>
            </a:ln>
          </p:spPr>
          <p:txBody>
            <a:bodyPr/>
            <a:lstStyle/>
            <a:p>
              <a:endParaRPr lang="zh-CN" altLang="en-US"/>
            </a:p>
          </p:txBody>
        </p:sp>
        <p:sp>
          <p:nvSpPr>
            <p:cNvPr id="90150" name="Line 34"/>
            <p:cNvSpPr>
              <a:spLocks noChangeShapeType="1"/>
            </p:cNvSpPr>
            <p:nvPr/>
          </p:nvSpPr>
          <p:spPr bwMode="auto">
            <a:xfrm>
              <a:off x="785" y="2871"/>
              <a:ext cx="1" cy="1447"/>
            </a:xfrm>
            <a:prstGeom prst="line">
              <a:avLst/>
            </a:prstGeom>
            <a:noFill/>
            <a:ln w="9360">
              <a:solidFill>
                <a:srgbClr val="000000"/>
              </a:solidFill>
              <a:miter lim="800000"/>
              <a:headEnd/>
              <a:tailEnd/>
            </a:ln>
          </p:spPr>
          <p:txBody>
            <a:bodyPr/>
            <a:lstStyle/>
            <a:p>
              <a:endParaRPr lang="zh-CN" altLang="en-US"/>
            </a:p>
          </p:txBody>
        </p:sp>
        <p:sp>
          <p:nvSpPr>
            <p:cNvPr id="90151" name="Line 35"/>
            <p:cNvSpPr>
              <a:spLocks noChangeShapeType="1"/>
            </p:cNvSpPr>
            <p:nvPr/>
          </p:nvSpPr>
          <p:spPr bwMode="auto">
            <a:xfrm>
              <a:off x="1403" y="2871"/>
              <a:ext cx="1" cy="1447"/>
            </a:xfrm>
            <a:prstGeom prst="line">
              <a:avLst/>
            </a:prstGeom>
            <a:noFill/>
            <a:ln w="9360">
              <a:solidFill>
                <a:srgbClr val="000000"/>
              </a:solidFill>
              <a:miter lim="800000"/>
              <a:headEnd/>
              <a:tailEnd/>
            </a:ln>
          </p:spPr>
          <p:txBody>
            <a:bodyPr/>
            <a:lstStyle/>
            <a:p>
              <a:endParaRPr lang="zh-CN" altLang="en-US"/>
            </a:p>
          </p:txBody>
        </p:sp>
        <p:sp>
          <p:nvSpPr>
            <p:cNvPr id="90152" name="Line 36"/>
            <p:cNvSpPr>
              <a:spLocks noChangeShapeType="1"/>
            </p:cNvSpPr>
            <p:nvPr/>
          </p:nvSpPr>
          <p:spPr bwMode="auto">
            <a:xfrm>
              <a:off x="2001" y="2871"/>
              <a:ext cx="1" cy="1447"/>
            </a:xfrm>
            <a:prstGeom prst="line">
              <a:avLst/>
            </a:prstGeom>
            <a:noFill/>
            <a:ln w="9360">
              <a:solidFill>
                <a:srgbClr val="000000"/>
              </a:solidFill>
              <a:miter lim="800000"/>
              <a:headEnd/>
              <a:tailEnd/>
            </a:ln>
          </p:spPr>
          <p:txBody>
            <a:bodyPr/>
            <a:lstStyle/>
            <a:p>
              <a:endParaRPr lang="zh-CN" altLang="en-US"/>
            </a:p>
          </p:txBody>
        </p:sp>
        <p:sp>
          <p:nvSpPr>
            <p:cNvPr id="90153" name="Line 37"/>
            <p:cNvSpPr>
              <a:spLocks noChangeShapeType="1"/>
            </p:cNvSpPr>
            <p:nvPr/>
          </p:nvSpPr>
          <p:spPr bwMode="auto">
            <a:xfrm>
              <a:off x="2741" y="2871"/>
              <a:ext cx="1" cy="1447"/>
            </a:xfrm>
            <a:prstGeom prst="line">
              <a:avLst/>
            </a:prstGeom>
            <a:noFill/>
            <a:ln w="9360">
              <a:solidFill>
                <a:srgbClr val="000000"/>
              </a:solidFill>
              <a:miter lim="800000"/>
              <a:headEnd/>
              <a:tailEnd/>
            </a:ln>
          </p:spPr>
          <p:txBody>
            <a:bodyPr/>
            <a:lstStyle/>
            <a:p>
              <a:endParaRPr lang="zh-CN" altLang="en-US"/>
            </a:p>
          </p:txBody>
        </p:sp>
        <p:sp>
          <p:nvSpPr>
            <p:cNvPr id="90154" name="Line 38"/>
            <p:cNvSpPr>
              <a:spLocks noChangeShapeType="1"/>
            </p:cNvSpPr>
            <p:nvPr/>
          </p:nvSpPr>
          <p:spPr bwMode="auto">
            <a:xfrm>
              <a:off x="3587" y="2871"/>
              <a:ext cx="1" cy="1447"/>
            </a:xfrm>
            <a:prstGeom prst="line">
              <a:avLst/>
            </a:prstGeom>
            <a:noFill/>
            <a:ln w="9360">
              <a:solidFill>
                <a:srgbClr val="000000"/>
              </a:solidFill>
              <a:miter lim="800000"/>
              <a:headEnd/>
              <a:tailEnd/>
            </a:ln>
          </p:spPr>
          <p:txBody>
            <a:bodyPr/>
            <a:lstStyle/>
            <a:p>
              <a:endParaRPr lang="zh-CN" altLang="en-US"/>
            </a:p>
          </p:txBody>
        </p:sp>
        <p:sp>
          <p:nvSpPr>
            <p:cNvPr id="90155" name="Line 39"/>
            <p:cNvSpPr>
              <a:spLocks noChangeShapeType="1"/>
            </p:cNvSpPr>
            <p:nvPr/>
          </p:nvSpPr>
          <p:spPr bwMode="auto">
            <a:xfrm>
              <a:off x="4328" y="2871"/>
              <a:ext cx="1" cy="1447"/>
            </a:xfrm>
            <a:prstGeom prst="line">
              <a:avLst/>
            </a:prstGeom>
            <a:noFill/>
            <a:ln w="9360">
              <a:solidFill>
                <a:srgbClr val="000000"/>
              </a:solidFill>
              <a:miter lim="800000"/>
              <a:headEnd/>
              <a:tailEnd/>
            </a:ln>
          </p:spPr>
          <p:txBody>
            <a:bodyPr/>
            <a:lstStyle/>
            <a:p>
              <a:endParaRPr lang="zh-CN" altLang="en-US"/>
            </a:p>
          </p:txBody>
        </p:sp>
        <p:sp>
          <p:nvSpPr>
            <p:cNvPr id="90156" name="Line 40"/>
            <p:cNvSpPr>
              <a:spLocks noChangeShapeType="1"/>
            </p:cNvSpPr>
            <p:nvPr/>
          </p:nvSpPr>
          <p:spPr bwMode="auto">
            <a:xfrm>
              <a:off x="5069" y="2871"/>
              <a:ext cx="1" cy="1447"/>
            </a:xfrm>
            <a:prstGeom prst="line">
              <a:avLst/>
            </a:prstGeom>
            <a:noFill/>
            <a:ln w="9360">
              <a:solidFill>
                <a:srgbClr val="000000"/>
              </a:solidFill>
              <a:miter lim="800000"/>
              <a:headEnd/>
              <a:tailEnd/>
            </a:ln>
          </p:spPr>
          <p:txBody>
            <a:bodyPr/>
            <a:lstStyle/>
            <a:p>
              <a:endParaRPr lang="zh-CN" altLang="en-US"/>
            </a:p>
          </p:txBody>
        </p:sp>
        <p:sp>
          <p:nvSpPr>
            <p:cNvPr id="90157" name="Line 41"/>
            <p:cNvSpPr>
              <a:spLocks noChangeShapeType="1"/>
            </p:cNvSpPr>
            <p:nvPr/>
          </p:nvSpPr>
          <p:spPr bwMode="auto">
            <a:xfrm>
              <a:off x="0" y="3850"/>
              <a:ext cx="5757" cy="1"/>
            </a:xfrm>
            <a:prstGeom prst="line">
              <a:avLst/>
            </a:prstGeom>
            <a:noFill/>
            <a:ln w="9360">
              <a:solidFill>
                <a:srgbClr val="000000"/>
              </a:solidFill>
              <a:miter lim="800000"/>
              <a:headEnd/>
              <a:tailEnd/>
            </a:ln>
          </p:spPr>
          <p:txBody>
            <a:bodyPr/>
            <a:lstStyle/>
            <a:p>
              <a:endParaRPr lang="zh-CN" altLang="en-US"/>
            </a:p>
          </p:txBody>
        </p:sp>
      </p:grpSp>
      <p:pic>
        <p:nvPicPr>
          <p:cNvPr id="90118" name="Picture 42"/>
          <p:cNvPicPr>
            <a:picLocks noChangeAspect="1" noChangeArrowheads="1"/>
          </p:cNvPicPr>
          <p:nvPr/>
        </p:nvPicPr>
        <p:blipFill>
          <a:blip r:embed="rId4" cstate="print"/>
          <a:srcRect/>
          <a:stretch>
            <a:fillRect/>
          </a:stretch>
        </p:blipFill>
        <p:spPr bwMode="auto">
          <a:xfrm>
            <a:off x="3995738" y="1268413"/>
            <a:ext cx="2505075" cy="1704975"/>
          </a:xfrm>
          <a:prstGeom prst="rect">
            <a:avLst/>
          </a:prstGeom>
          <a:noFill/>
          <a:ln w="9525">
            <a:noFill/>
            <a:round/>
            <a:headEnd/>
            <a:tailEnd/>
          </a:ln>
        </p:spPr>
      </p:pic>
      <p:sp>
        <p:nvSpPr>
          <p:cNvPr id="90119" name="Text Box 43"/>
          <p:cNvSpPr txBox="1">
            <a:spLocks noChangeArrowheads="1"/>
          </p:cNvSpPr>
          <p:nvPr/>
        </p:nvSpPr>
        <p:spPr bwMode="auto">
          <a:xfrm>
            <a:off x="3987800" y="3060700"/>
            <a:ext cx="2671763" cy="330200"/>
          </a:xfrm>
          <a:prstGeom prst="rect">
            <a:avLst/>
          </a:prstGeom>
          <a:noFill/>
          <a:ln w="9525">
            <a:noFill/>
            <a:round/>
            <a:headEnd/>
            <a:tailEnd/>
          </a:ln>
        </p:spPr>
        <p:txBody>
          <a:bodyPr lIns="90000" tIns="45000" rIns="90000" bIns="45000"/>
          <a:lstStyle/>
          <a:p>
            <a:pPr defTabSz="449263">
              <a:lnSpc>
                <a:spcPct val="96000"/>
              </a:lnSpc>
              <a:buClr>
                <a:srgbClr val="0033C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sz="800">
                <a:solidFill>
                  <a:srgbClr val="0033CC"/>
                </a:solidFill>
                <a:latin typeface="AdvPSTim-I"/>
              </a:rPr>
              <a:t>T. Sakai et al. / Nucl. Instr. and Meth. B 231 (2005) 112</a:t>
            </a:r>
          </a:p>
        </p:txBody>
      </p:sp>
      <p:sp>
        <p:nvSpPr>
          <p:cNvPr id="90120" name="Text Box 44"/>
          <p:cNvSpPr txBox="1">
            <a:spLocks noChangeArrowheads="1"/>
          </p:cNvSpPr>
          <p:nvPr/>
        </p:nvSpPr>
        <p:spPr bwMode="auto">
          <a:xfrm>
            <a:off x="6391275" y="2349500"/>
            <a:ext cx="2752725" cy="1463675"/>
          </a:xfrm>
          <a:prstGeom prst="rect">
            <a:avLst/>
          </a:prstGeom>
          <a:noFill/>
          <a:ln w="9525">
            <a:noFill/>
            <a:round/>
            <a:headEnd/>
            <a:tailEnd/>
          </a:ln>
        </p:spPr>
        <p:txBody>
          <a:bodyPr lIns="90000" tIns="45000" rIns="90000" bIns="45000"/>
          <a:lstStyle/>
          <a:p>
            <a:pPr defTabSz="449263" eaLnBrk="0" hangingPunct="0">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a:solidFill>
                  <a:srgbClr val="000000"/>
                </a:solidFill>
                <a:latin typeface="Times New Roman" pitchFamily="18" charset="0"/>
              </a:rPr>
              <a:t>3 MeV Protons</a:t>
            </a:r>
          </a:p>
          <a:p>
            <a:pPr defTabSz="449263" eaLnBrk="0" hangingPunct="0">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a:solidFill>
                  <a:srgbClr val="000000"/>
                </a:solidFill>
                <a:latin typeface="Times New Roman" pitchFamily="18" charset="0"/>
              </a:rPr>
              <a:t>100pA/</a:t>
            </a:r>
            <a:r>
              <a:rPr lang="en-GB" altLang="zh-CN">
                <a:solidFill>
                  <a:srgbClr val="000000"/>
                </a:solidFill>
                <a:latin typeface="Times New Roman" pitchFamily="18" charset="0"/>
                <a:cs typeface="Times New Roman" pitchFamily="18" charset="0"/>
              </a:rPr>
              <a:t>μm</a:t>
            </a:r>
          </a:p>
          <a:p>
            <a:pPr defTabSz="449263" eaLnBrk="0" hangingPunct="0">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a:solidFill>
                  <a:srgbClr val="000000"/>
                </a:solidFill>
                <a:latin typeface="Times New Roman" pitchFamily="18" charset="0"/>
                <a:cs typeface="Times New Roman" pitchFamily="18" charset="0"/>
              </a:rPr>
              <a:t>10 min</a:t>
            </a:r>
          </a:p>
          <a:p>
            <a:pPr defTabSz="449263" eaLnBrk="0" hangingPunct="0">
              <a:lnSpc>
                <a:spcPct val="95000"/>
              </a:lnSpc>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zh-CN">
                <a:solidFill>
                  <a:srgbClr val="000000"/>
                </a:solidFill>
                <a:latin typeface="Times New Roman" pitchFamily="18" charset="0"/>
                <a:cs typeface="Times New Roman" pitchFamily="18" charset="0"/>
              </a:rPr>
              <a:t>No damage observed</a:t>
            </a:r>
          </a:p>
        </p:txBody>
      </p:sp>
      <p:graphicFrame>
        <p:nvGraphicFramePr>
          <p:cNvPr id="90114" name="Object 45"/>
          <p:cNvGraphicFramePr>
            <a:graphicFrameLocks noChangeAspect="1"/>
          </p:cNvGraphicFramePr>
          <p:nvPr/>
        </p:nvGraphicFramePr>
        <p:xfrm>
          <a:off x="7019925" y="1069975"/>
          <a:ext cx="1584325" cy="909638"/>
        </p:xfrm>
        <a:graphic>
          <a:graphicData uri="http://schemas.openxmlformats.org/presentationml/2006/ole">
            <p:oleObj spid="_x0000_s90114" r:id="rId5" imgW="951840" imgH="545760" progId="">
              <p:embed/>
            </p:oleObj>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45A1D2D8-C7C6-49C1-BD78-EAA66E2228A9}" type="slidenum">
              <a:rPr lang="en-US" altLang="zh-CN" smtClean="0"/>
              <a:pPr>
                <a:defRPr/>
              </a:pPr>
              <a:t>49</a:t>
            </a:fld>
            <a:endParaRPr lang="en-US" altLang="zh-CN"/>
          </a:p>
        </p:txBody>
      </p:sp>
      <p:pic>
        <p:nvPicPr>
          <p:cNvPr id="115714" name="Picture 2"/>
          <p:cNvPicPr>
            <a:picLocks noChangeAspect="1" noChangeArrowheads="1"/>
          </p:cNvPicPr>
          <p:nvPr/>
        </p:nvPicPr>
        <p:blipFill>
          <a:blip r:embed="rId2" cstate="print"/>
          <a:srcRect/>
          <a:stretch>
            <a:fillRect/>
          </a:stretch>
        </p:blipFill>
        <p:spPr bwMode="auto">
          <a:xfrm>
            <a:off x="827088" y="1209675"/>
            <a:ext cx="7242175" cy="421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4"/>
          <p:cNvSpPr>
            <a:spLocks noGrp="1"/>
          </p:cNvSpPr>
          <p:nvPr>
            <p:ph type="sldNum" sz="quarter" idx="12"/>
          </p:nvPr>
        </p:nvSpPr>
        <p:spPr/>
        <p:txBody>
          <a:bodyPr/>
          <a:lstStyle/>
          <a:p>
            <a:pPr>
              <a:defRPr/>
            </a:pPr>
            <a:fld id="{D6FD3C99-AE7C-4FFA-93FE-137C06F91D0C}" type="slidenum">
              <a:rPr lang="en-US" altLang="zh-CN"/>
              <a:pPr>
                <a:defRPr/>
              </a:pPr>
              <a:t>5</a:t>
            </a:fld>
            <a:endParaRPr lang="en-US" altLang="zh-CN"/>
          </a:p>
        </p:txBody>
      </p:sp>
      <p:sp>
        <p:nvSpPr>
          <p:cNvPr id="20484" name="Rectangle 2"/>
          <p:cNvSpPr>
            <a:spLocks noGrp="1" noChangeArrowheads="1"/>
          </p:cNvSpPr>
          <p:nvPr>
            <p:ph type="title"/>
          </p:nvPr>
        </p:nvSpPr>
        <p:spPr>
          <a:xfrm>
            <a:off x="684213" y="981075"/>
            <a:ext cx="7772400" cy="685800"/>
          </a:xfrm>
        </p:spPr>
        <p:txBody>
          <a:bodyPr/>
          <a:lstStyle/>
          <a:p>
            <a:r>
              <a:rPr lang="en-GB" altLang="zh-CN" sz="3600" smtClean="0">
                <a:ea typeface="宋体" charset="-122"/>
              </a:rPr>
              <a:t>Proportional Counters</a:t>
            </a:r>
          </a:p>
        </p:txBody>
      </p:sp>
      <p:graphicFrame>
        <p:nvGraphicFramePr>
          <p:cNvPr id="20482" name="Object 2"/>
          <p:cNvGraphicFramePr>
            <a:graphicFrameLocks noChangeAspect="1"/>
          </p:cNvGraphicFramePr>
          <p:nvPr/>
        </p:nvGraphicFramePr>
        <p:xfrm>
          <a:off x="5148263" y="1844675"/>
          <a:ext cx="3249612" cy="2117725"/>
        </p:xfrm>
        <a:graphic>
          <a:graphicData uri="http://schemas.openxmlformats.org/presentationml/2006/ole">
            <p:oleObj spid="_x0000_s20482" name="Document" r:id="rId3" imgW="3248640" imgH="2118240" progId="Word.Document.8">
              <p:embed/>
            </p:oleObj>
          </a:graphicData>
        </a:graphic>
      </p:graphicFrame>
      <p:sp>
        <p:nvSpPr>
          <p:cNvPr id="22532" name="Text Box 4"/>
          <p:cNvSpPr txBox="1">
            <a:spLocks noChangeArrowheads="1"/>
          </p:cNvSpPr>
          <p:nvPr/>
        </p:nvSpPr>
        <p:spPr bwMode="auto">
          <a:xfrm>
            <a:off x="395288" y="1773238"/>
            <a:ext cx="4356100" cy="4483100"/>
          </a:xfrm>
          <a:prstGeom prst="rect">
            <a:avLst/>
          </a:prstGeom>
          <a:noFill/>
          <a:ln w="9525">
            <a:solidFill>
              <a:srgbClr val="FF3300"/>
            </a:solidFill>
            <a:miter lim="800000"/>
            <a:headEnd/>
            <a:tailEnd/>
          </a:ln>
          <a:effectLst/>
        </p:spPr>
        <p:txBody>
          <a:bodyPr>
            <a:spAutoFit/>
          </a:bodyPr>
          <a:lstStyle/>
          <a:p>
            <a:pPr algn="ctr" eaLnBrk="0" hangingPunct="0">
              <a:defRPr/>
            </a:pPr>
            <a:r>
              <a:rPr lang="en-GB" b="1">
                <a:solidFill>
                  <a:srgbClr val="000000"/>
                </a:solidFill>
                <a:latin typeface="Arial" pitchFamily="34" charset="0"/>
                <a:ea typeface="+mn-ea"/>
              </a:rPr>
              <a:t>Gas Multiplication</a:t>
            </a:r>
          </a:p>
          <a:p>
            <a:pPr algn="ctr" eaLnBrk="0" hangingPunct="0">
              <a:defRPr/>
            </a:pPr>
            <a:endParaRPr lang="en-GB">
              <a:solidFill>
                <a:srgbClr val="000000"/>
              </a:solidFill>
              <a:latin typeface="Arial" pitchFamily="34" charset="0"/>
              <a:ea typeface="+mn-ea"/>
            </a:endParaRPr>
          </a:p>
          <a:p>
            <a:pPr algn="ctr" eaLnBrk="0" hangingPunct="0">
              <a:defRPr/>
            </a:pPr>
            <a:r>
              <a:rPr lang="en-GB">
                <a:solidFill>
                  <a:srgbClr val="000000"/>
                </a:solidFill>
                <a:latin typeface="Arial" pitchFamily="34" charset="0"/>
                <a:ea typeface="+mn-ea"/>
              </a:rPr>
              <a:t>–+</a:t>
            </a:r>
          </a:p>
          <a:p>
            <a:pPr algn="ctr" eaLnBrk="0" hangingPunct="0">
              <a:defRPr/>
            </a:pPr>
            <a:r>
              <a:rPr lang="en-GB">
                <a:solidFill>
                  <a:srgbClr val="000000"/>
                </a:solidFill>
                <a:latin typeface="Arial" pitchFamily="34" charset="0"/>
                <a:ea typeface="+mn-ea"/>
                <a:sym typeface="Symbol" pitchFamily="18" charset="2"/>
              </a:rPr>
              <a:t></a:t>
            </a:r>
            <a:endParaRPr lang="en-GB">
              <a:solidFill>
                <a:srgbClr val="000000"/>
              </a:solidFill>
              <a:latin typeface="Arial" pitchFamily="34" charset="0"/>
              <a:ea typeface="+mn-ea"/>
            </a:endParaRPr>
          </a:p>
          <a:p>
            <a:pPr algn="ctr" eaLnBrk="0" hangingPunct="0">
              <a:defRPr/>
            </a:pPr>
            <a:r>
              <a:rPr lang="en-GB">
                <a:solidFill>
                  <a:srgbClr val="000000"/>
                </a:solidFill>
                <a:latin typeface="Arial" pitchFamily="34" charset="0"/>
                <a:ea typeface="+mn-ea"/>
              </a:rPr>
              <a:t>–+–+–+</a:t>
            </a:r>
          </a:p>
          <a:p>
            <a:pPr algn="ctr" eaLnBrk="0" hangingPunct="0">
              <a:defRPr/>
            </a:pPr>
            <a:r>
              <a:rPr lang="en-GB">
                <a:solidFill>
                  <a:srgbClr val="000000"/>
                </a:solidFill>
                <a:latin typeface="Arial" pitchFamily="34" charset="0"/>
                <a:ea typeface="+mn-ea"/>
                <a:sym typeface="Symbol" pitchFamily="18" charset="2"/>
              </a:rPr>
              <a:t></a:t>
            </a:r>
            <a:endParaRPr lang="en-GB">
              <a:solidFill>
                <a:srgbClr val="000000"/>
              </a:solidFill>
              <a:latin typeface="Arial" pitchFamily="34" charset="0"/>
              <a:ea typeface="+mn-ea"/>
            </a:endParaRPr>
          </a:p>
          <a:p>
            <a:pPr algn="ctr" eaLnBrk="0" hangingPunct="0">
              <a:defRPr/>
            </a:pPr>
            <a:r>
              <a:rPr lang="en-GB">
                <a:solidFill>
                  <a:srgbClr val="000000"/>
                </a:solidFill>
                <a:latin typeface="Arial" pitchFamily="34" charset="0"/>
                <a:ea typeface="+mn-ea"/>
              </a:rPr>
              <a:t>–+–+–+–+–+–+–+–+–+</a:t>
            </a:r>
          </a:p>
          <a:p>
            <a:pPr algn="ctr" eaLnBrk="0" hangingPunct="0">
              <a:defRPr/>
            </a:pPr>
            <a:r>
              <a:rPr lang="en-GB">
                <a:solidFill>
                  <a:srgbClr val="000000"/>
                </a:solidFill>
                <a:latin typeface="Arial" pitchFamily="34" charset="0"/>
                <a:ea typeface="+mn-ea"/>
                <a:sym typeface="Symbol" pitchFamily="18" charset="2"/>
              </a:rPr>
              <a:t></a:t>
            </a:r>
            <a:endParaRPr lang="en-GB">
              <a:solidFill>
                <a:srgbClr val="000000"/>
              </a:solidFill>
              <a:latin typeface="Arial" pitchFamily="34" charset="0"/>
              <a:ea typeface="+mn-ea"/>
            </a:endParaRPr>
          </a:p>
          <a:p>
            <a:pPr algn="ctr" eaLnBrk="0" hangingPunct="0">
              <a:defRPr/>
            </a:pPr>
            <a:r>
              <a:rPr lang="en-GB">
                <a:solidFill>
                  <a:srgbClr val="000000"/>
                </a:solidFill>
                <a:latin typeface="Arial" pitchFamily="34" charset="0"/>
                <a:ea typeface="+mn-ea"/>
              </a:rPr>
              <a:t>–+–+–+–+–+–+–+–+–+–+–+–+–+–+–+–+–+–+–+–+–+–+–+–+–+–+–+–+–+–+–+–+–+–+–+–+</a:t>
            </a:r>
            <a:endParaRPr lang="en-GB">
              <a:solidFill>
                <a:srgbClr val="000000"/>
              </a:solidFill>
              <a:latin typeface="Times New Roman" pitchFamily="18" charset="0"/>
              <a:ea typeface="+mn-ea"/>
            </a:endParaRPr>
          </a:p>
        </p:txBody>
      </p:sp>
      <p:sp>
        <p:nvSpPr>
          <p:cNvPr id="22533" name="Text Box 5"/>
          <p:cNvSpPr txBox="1">
            <a:spLocks noChangeArrowheads="1"/>
          </p:cNvSpPr>
          <p:nvPr/>
        </p:nvSpPr>
        <p:spPr bwMode="auto">
          <a:xfrm>
            <a:off x="4932363" y="4149725"/>
            <a:ext cx="3733800" cy="2100263"/>
          </a:xfrm>
          <a:prstGeom prst="rect">
            <a:avLst/>
          </a:prstGeom>
          <a:solidFill>
            <a:srgbClr val="FFFFCC"/>
          </a:solidFill>
          <a:ln w="9525">
            <a:noFill/>
            <a:miter lim="800000"/>
            <a:headEnd/>
            <a:tailEnd/>
          </a:ln>
          <a:effectLst/>
        </p:spPr>
        <p:txBody>
          <a:bodyPr>
            <a:spAutoFit/>
          </a:bodyPr>
          <a:lstStyle/>
          <a:p>
            <a:pPr eaLnBrk="0" hangingPunct="0">
              <a:spcBef>
                <a:spcPct val="50000"/>
              </a:spcBef>
              <a:defRPr/>
            </a:pPr>
            <a:r>
              <a:rPr lang="en-GB">
                <a:solidFill>
                  <a:srgbClr val="FF3300"/>
                </a:solidFill>
                <a:latin typeface="Arial" pitchFamily="34" charset="0"/>
                <a:ea typeface="+mn-ea"/>
              </a:rPr>
              <a:t>Proportional counters</a:t>
            </a:r>
          </a:p>
          <a:p>
            <a:pPr eaLnBrk="0" hangingPunct="0">
              <a:spcBef>
                <a:spcPct val="50000"/>
              </a:spcBef>
              <a:defRPr/>
            </a:pPr>
            <a:r>
              <a:rPr lang="en-GB">
                <a:solidFill>
                  <a:srgbClr val="000000"/>
                </a:solidFill>
                <a:latin typeface="Arial Narrow" pitchFamily="34" charset="0"/>
                <a:ea typeface="+mn-ea"/>
              </a:rPr>
              <a:t>Gas multiplication due to secondary ion pairs when the ionization chambers operate at higher voltage. </a:t>
            </a:r>
          </a:p>
        </p:txBody>
      </p:sp>
      <p:sp>
        <p:nvSpPr>
          <p:cNvPr id="22534" name="Text Box 6"/>
          <p:cNvSpPr txBox="1">
            <a:spLocks noChangeArrowheads="1"/>
          </p:cNvSpPr>
          <p:nvPr/>
        </p:nvSpPr>
        <p:spPr bwMode="auto">
          <a:xfrm>
            <a:off x="7315200" y="2209800"/>
            <a:ext cx="838200" cy="376238"/>
          </a:xfrm>
          <a:prstGeom prst="rect">
            <a:avLst/>
          </a:prstGeom>
          <a:noFill/>
          <a:ln w="9525">
            <a:solidFill>
              <a:srgbClr val="FF3300"/>
            </a:solidFill>
            <a:miter lim="800000"/>
            <a:headEnd/>
            <a:tailEnd/>
          </a:ln>
          <a:effectLst/>
        </p:spPr>
        <p:txBody>
          <a:bodyPr>
            <a:spAutoFit/>
          </a:bodyPr>
          <a:lstStyle/>
          <a:p>
            <a:pPr eaLnBrk="0" hangingPunct="0">
              <a:spcBef>
                <a:spcPct val="50000"/>
              </a:spcBef>
              <a:defRPr/>
            </a:pPr>
            <a:r>
              <a:rPr lang="en-GB" sz="1800">
                <a:solidFill>
                  <a:srgbClr val="FF3300"/>
                </a:solidFill>
                <a:latin typeface="Times New Roman" pitchFamily="18" charset="0"/>
                <a:ea typeface="+mn-ea"/>
              </a:rPr>
              <a:t>X00 V</a:t>
            </a:r>
            <a:endParaRPr lang="en-GB" sz="1800">
              <a:solidFill>
                <a:srgbClr val="000000"/>
              </a:solidFill>
              <a:latin typeface="Times New Roman" pitchFamily="18" charset="0"/>
              <a:ea typeface="+mn-ea"/>
            </a:endParaRPr>
          </a:p>
        </p:txBody>
      </p:sp>
      <p:sp>
        <p:nvSpPr>
          <p:cNvPr id="20488" name="Rectangle 10"/>
          <p:cNvSpPr>
            <a:spLocks noChangeArrowheads="1"/>
          </p:cNvSpPr>
          <p:nvPr/>
        </p:nvSpPr>
        <p:spPr bwMode="auto">
          <a:xfrm>
            <a:off x="468313" y="169863"/>
            <a:ext cx="8594725" cy="822325"/>
          </a:xfrm>
          <a:prstGeom prst="rect">
            <a:avLst/>
          </a:prstGeom>
          <a:noFill/>
          <a:ln w="9525">
            <a:noFill/>
            <a:miter lim="800000"/>
            <a:headEnd/>
            <a:tailEnd/>
          </a:ln>
        </p:spPr>
        <p:txBody>
          <a:bodyPr wrap="none" anchor="ctr">
            <a:spAutoFit/>
          </a:bodyPr>
          <a:lstStyle/>
          <a:p>
            <a:r>
              <a:rPr lang="en-GB" altLang="zh-CN"/>
              <a:t>How can the sensitivities of ionization chambers be improved?</a:t>
            </a:r>
            <a:br>
              <a:rPr lang="en-GB" altLang="zh-CN"/>
            </a:br>
            <a:r>
              <a:rPr lang="en-GB" altLang="zh-CN"/>
              <a:t>What happens when the voltage is increased? </a:t>
            </a:r>
          </a:p>
        </p:txBody>
      </p:sp>
      <p:sp>
        <p:nvSpPr>
          <p:cNvPr id="20489" name="Rectangle 11"/>
          <p:cNvSpPr>
            <a:spLocks noChangeArrowheads="1"/>
          </p:cNvSpPr>
          <p:nvPr/>
        </p:nvSpPr>
        <p:spPr bwMode="auto">
          <a:xfrm>
            <a:off x="250825" y="6264275"/>
            <a:ext cx="6253163" cy="457200"/>
          </a:xfrm>
          <a:prstGeom prst="rect">
            <a:avLst/>
          </a:prstGeom>
          <a:noFill/>
          <a:ln w="9525">
            <a:noFill/>
            <a:miter lim="800000"/>
            <a:headEnd/>
            <a:tailEnd/>
          </a:ln>
        </p:spPr>
        <p:txBody>
          <a:bodyPr wrap="none" anchor="ctr">
            <a:spAutoFit/>
          </a:bodyPr>
          <a:lstStyle/>
          <a:p>
            <a:r>
              <a:rPr lang="en-GB" altLang="zh-CN"/>
              <a:t>not only collect but also accelerate electrons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矩形 3"/>
          <p:cNvSpPr>
            <a:spLocks noChangeArrowheads="1"/>
          </p:cNvSpPr>
          <p:nvPr/>
        </p:nvSpPr>
        <p:spPr bwMode="auto">
          <a:xfrm>
            <a:off x="395288" y="795338"/>
            <a:ext cx="5083175" cy="6361112"/>
          </a:xfrm>
          <a:prstGeom prst="rect">
            <a:avLst/>
          </a:prstGeom>
          <a:noFill/>
          <a:ln w="9525">
            <a:noFill/>
            <a:miter lim="800000"/>
            <a:headEnd/>
            <a:tailEnd/>
          </a:ln>
        </p:spPr>
        <p:txBody>
          <a:bodyPr>
            <a:spAutoFit/>
          </a:bodyPr>
          <a:lstStyle/>
          <a:p>
            <a:r>
              <a:rPr lang="en-US" altLang="zh-CN"/>
              <a:t>Gas-Filled Radiation Detectors</a:t>
            </a:r>
          </a:p>
          <a:p>
            <a:endParaRPr lang="en-US" altLang="zh-CN"/>
          </a:p>
          <a:p>
            <a:endParaRPr lang="en-US" altLang="zh-CN"/>
          </a:p>
          <a:p>
            <a:r>
              <a:rPr lang="en-US" altLang="zh-CN"/>
              <a:t>Scintillation Detectors</a:t>
            </a:r>
          </a:p>
          <a:p>
            <a:endParaRPr lang="en-US" altLang="zh-CN"/>
          </a:p>
          <a:p>
            <a:r>
              <a:rPr lang="en-US" altLang="zh-CN"/>
              <a:t>Semiconductor Detectors</a:t>
            </a:r>
          </a:p>
          <a:p>
            <a:endParaRPr lang="en-US" altLang="zh-CN"/>
          </a:p>
          <a:p>
            <a:r>
              <a:rPr lang="en-US" altLang="zh-CN"/>
              <a:t>Personal Dosimeters</a:t>
            </a:r>
          </a:p>
          <a:p>
            <a:endParaRPr lang="en-US" altLang="zh-CN"/>
          </a:p>
          <a:p>
            <a:r>
              <a:rPr lang="en-US" altLang="zh-CN"/>
              <a:t>Others</a:t>
            </a:r>
          </a:p>
          <a:p>
            <a:endParaRPr lang="en-US" altLang="zh-CN"/>
          </a:p>
          <a:p>
            <a:r>
              <a:rPr lang="en-US" altLang="zh-CN"/>
              <a:t>Particle identification</a:t>
            </a:r>
          </a:p>
          <a:p>
            <a:endParaRPr lang="en-US" altLang="zh-CN"/>
          </a:p>
          <a:p>
            <a:r>
              <a:rPr lang="en-US" altLang="zh-CN"/>
              <a:t>Measurement theory</a:t>
            </a:r>
          </a:p>
          <a:p>
            <a:endParaRPr lang="en-US" altLang="zh-CN"/>
          </a:p>
          <a:p>
            <a:r>
              <a:rPr lang="en-US" altLang="zh-CN"/>
              <a:t>Detection Equipment</a:t>
            </a:r>
          </a:p>
          <a:p>
            <a:endParaRPr lang="zh-CN" altLang="en-US" sz="2800"/>
          </a:p>
        </p:txBody>
      </p:sp>
      <p:sp>
        <p:nvSpPr>
          <p:cNvPr id="132099" name="矩形 4"/>
          <p:cNvSpPr>
            <a:spLocks noChangeArrowheads="1"/>
          </p:cNvSpPr>
          <p:nvPr/>
        </p:nvSpPr>
        <p:spPr bwMode="auto">
          <a:xfrm>
            <a:off x="5508625" y="692150"/>
            <a:ext cx="3455988" cy="1006475"/>
          </a:xfrm>
          <a:prstGeom prst="rect">
            <a:avLst/>
          </a:prstGeom>
          <a:noFill/>
          <a:ln w="9525">
            <a:noFill/>
            <a:miter lim="800000"/>
            <a:headEnd/>
            <a:tailEnd/>
          </a:ln>
        </p:spPr>
        <p:txBody>
          <a:bodyPr>
            <a:spAutoFit/>
          </a:bodyPr>
          <a:lstStyle/>
          <a:p>
            <a:r>
              <a:rPr lang="en-GB" altLang="zh-CN" sz="2000">
                <a:solidFill>
                  <a:srgbClr val="0070C0"/>
                </a:solidFill>
              </a:rPr>
              <a:t>ionization chambers</a:t>
            </a:r>
            <a:br>
              <a:rPr lang="en-GB" altLang="zh-CN" sz="2000">
                <a:solidFill>
                  <a:srgbClr val="0070C0"/>
                </a:solidFill>
              </a:rPr>
            </a:br>
            <a:r>
              <a:rPr lang="en-GB" altLang="zh-CN" sz="2000">
                <a:solidFill>
                  <a:srgbClr val="0070C0"/>
                </a:solidFill>
              </a:rPr>
              <a:t>proportional counters</a:t>
            </a:r>
            <a:br>
              <a:rPr lang="en-GB" altLang="zh-CN" sz="2000">
                <a:solidFill>
                  <a:srgbClr val="0070C0"/>
                </a:solidFill>
              </a:rPr>
            </a:br>
            <a:r>
              <a:rPr lang="en-GB" altLang="zh-CN" sz="2000">
                <a:solidFill>
                  <a:srgbClr val="0070C0"/>
                </a:solidFill>
              </a:rPr>
              <a:t>Geiger-Muller counters</a:t>
            </a:r>
            <a:endParaRPr lang="zh-CN" altLang="en-US" sz="2000">
              <a:solidFill>
                <a:srgbClr val="0070C0"/>
              </a:solidFill>
            </a:endParaRPr>
          </a:p>
        </p:txBody>
      </p:sp>
      <p:sp>
        <p:nvSpPr>
          <p:cNvPr id="132100" name="矩形 5"/>
          <p:cNvSpPr>
            <a:spLocks noChangeArrowheads="1"/>
          </p:cNvSpPr>
          <p:nvPr/>
        </p:nvSpPr>
        <p:spPr bwMode="auto">
          <a:xfrm>
            <a:off x="5651500" y="4724400"/>
            <a:ext cx="1441450" cy="396875"/>
          </a:xfrm>
          <a:prstGeom prst="rect">
            <a:avLst/>
          </a:prstGeom>
          <a:noFill/>
          <a:ln w="9525">
            <a:noFill/>
            <a:miter lim="800000"/>
            <a:headEnd/>
            <a:tailEnd/>
          </a:ln>
        </p:spPr>
        <p:txBody>
          <a:bodyPr wrap="none">
            <a:spAutoFit/>
          </a:bodyPr>
          <a:lstStyle/>
          <a:p>
            <a:r>
              <a:rPr lang="en-US" altLang="zh-CN" sz="2000">
                <a:solidFill>
                  <a:srgbClr val="0070C0"/>
                </a:solidFill>
                <a:latin typeface="Times New Roman" pitchFamily="18" charset="0"/>
                <a:cs typeface="Times New Roman" pitchFamily="18" charset="0"/>
              </a:rPr>
              <a:t>E-</a:t>
            </a:r>
            <a:r>
              <a:rPr lang="el-GR" altLang="zh-CN" sz="2000">
                <a:solidFill>
                  <a:srgbClr val="0070C0"/>
                </a:solidFill>
                <a:latin typeface="Times New Roman" pitchFamily="18" charset="0"/>
                <a:cs typeface="Times New Roman" pitchFamily="18" charset="0"/>
              </a:rPr>
              <a:t>Δ</a:t>
            </a:r>
            <a:r>
              <a:rPr lang="en-US" altLang="zh-CN" sz="2000">
                <a:solidFill>
                  <a:srgbClr val="0070C0"/>
                </a:solidFill>
                <a:latin typeface="Times New Roman" pitchFamily="18" charset="0"/>
                <a:cs typeface="Times New Roman" pitchFamily="18" charset="0"/>
              </a:rPr>
              <a:t>E, TOF</a:t>
            </a:r>
            <a:endParaRPr lang="zh-CN" altLang="en-US" sz="2000">
              <a:solidFill>
                <a:srgbClr val="0070C0"/>
              </a:solidFill>
            </a:endParaRPr>
          </a:p>
        </p:txBody>
      </p:sp>
      <p:sp>
        <p:nvSpPr>
          <p:cNvPr id="132101" name="矩形 6"/>
          <p:cNvSpPr>
            <a:spLocks noChangeArrowheads="1"/>
          </p:cNvSpPr>
          <p:nvPr/>
        </p:nvSpPr>
        <p:spPr bwMode="auto">
          <a:xfrm>
            <a:off x="5076825" y="3213100"/>
            <a:ext cx="4067175" cy="1158875"/>
          </a:xfrm>
          <a:prstGeom prst="rect">
            <a:avLst/>
          </a:prstGeom>
          <a:noFill/>
          <a:ln w="9525">
            <a:noFill/>
            <a:miter lim="800000"/>
            <a:headEnd/>
            <a:tailEnd/>
          </a:ln>
        </p:spPr>
        <p:txBody>
          <a:bodyPr>
            <a:spAutoFit/>
          </a:bodyPr>
          <a:lstStyle/>
          <a:p>
            <a:pPr lvl="1" eaLnBrk="0" hangingPunct="0">
              <a:spcBef>
                <a:spcPct val="50000"/>
              </a:spcBef>
            </a:pPr>
            <a:r>
              <a:rPr lang="en-GB" altLang="zh-CN" sz="2000">
                <a:solidFill>
                  <a:srgbClr val="0070C0"/>
                </a:solidFill>
              </a:rPr>
              <a:t>photographic films photographic emulsion plates</a:t>
            </a:r>
          </a:p>
          <a:p>
            <a:pPr lvl="1" eaLnBrk="0" hangingPunct="0">
              <a:spcBef>
                <a:spcPct val="50000"/>
              </a:spcBef>
            </a:pPr>
            <a:r>
              <a:rPr lang="en-GB" altLang="zh-CN" sz="2000">
                <a:solidFill>
                  <a:srgbClr val="0070C0"/>
                </a:solidFill>
              </a:rPr>
              <a:t>Cloud and Bubble Chambers</a:t>
            </a:r>
          </a:p>
        </p:txBody>
      </p:sp>
      <p:sp>
        <p:nvSpPr>
          <p:cNvPr id="132102" name="Rectangle 7"/>
          <p:cNvSpPr>
            <a:spLocks noChangeArrowheads="1"/>
          </p:cNvSpPr>
          <p:nvPr/>
        </p:nvSpPr>
        <p:spPr bwMode="auto">
          <a:xfrm>
            <a:off x="5580063" y="1773238"/>
            <a:ext cx="2428875" cy="396875"/>
          </a:xfrm>
          <a:prstGeom prst="rect">
            <a:avLst/>
          </a:prstGeom>
          <a:noFill/>
          <a:ln w="9525">
            <a:noFill/>
            <a:miter lim="800000"/>
            <a:headEnd/>
            <a:tailEnd/>
          </a:ln>
        </p:spPr>
        <p:txBody>
          <a:bodyPr wrap="none">
            <a:spAutoFit/>
          </a:bodyPr>
          <a:lstStyle/>
          <a:p>
            <a:r>
              <a:rPr lang="en-US" altLang="zh-CN" sz="2000">
                <a:solidFill>
                  <a:schemeClr val="accent1"/>
                </a:solidFill>
              </a:rPr>
              <a:t>Photomultiplier tube</a:t>
            </a:r>
            <a:endParaRPr lang="zh-CN" altLang="en-US" sz="2000">
              <a:solidFill>
                <a:schemeClr val="accent1"/>
              </a:solidFill>
            </a:endParaRPr>
          </a:p>
        </p:txBody>
      </p:sp>
      <p:sp>
        <p:nvSpPr>
          <p:cNvPr id="132103" name="矩形 6"/>
          <p:cNvSpPr>
            <a:spLocks noChangeArrowheads="1"/>
          </p:cNvSpPr>
          <p:nvPr/>
        </p:nvSpPr>
        <p:spPr bwMode="auto">
          <a:xfrm>
            <a:off x="971550" y="0"/>
            <a:ext cx="2630488" cy="584200"/>
          </a:xfrm>
          <a:prstGeom prst="rect">
            <a:avLst/>
          </a:prstGeom>
          <a:noFill/>
          <a:ln w="9525">
            <a:noFill/>
            <a:miter lim="800000"/>
            <a:headEnd/>
            <a:tailEnd/>
          </a:ln>
        </p:spPr>
        <p:txBody>
          <a:bodyPr wrap="none">
            <a:spAutoFit/>
          </a:bodyPr>
          <a:lstStyle/>
          <a:p>
            <a:pPr marL="990600" lvl="1" indent="-533400">
              <a:tabLst>
                <a:tab pos="647700" algn="l"/>
              </a:tabLst>
            </a:pPr>
            <a:r>
              <a:rPr lang="en-US" altLang="zh-CN" sz="3200">
                <a:solidFill>
                  <a:srgbClr val="0070C0"/>
                </a:solidFill>
                <a:latin typeface="Times New Roman" pitchFamily="18" charset="0"/>
                <a:cs typeface="Times New Roman" pitchFamily="18" charset="0"/>
              </a:rPr>
              <a:t>2. Detectors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ChangeArrowheads="1"/>
          </p:cNvSpPr>
          <p:nvPr/>
        </p:nvSpPr>
        <p:spPr bwMode="auto">
          <a:xfrm>
            <a:off x="179388" y="765175"/>
            <a:ext cx="8388350" cy="4108450"/>
          </a:xfrm>
          <a:prstGeom prst="rect">
            <a:avLst/>
          </a:prstGeom>
          <a:noFill/>
          <a:ln w="9525">
            <a:noFill/>
            <a:miter lim="800000"/>
            <a:headEnd/>
            <a:tailEnd/>
          </a:ln>
        </p:spPr>
        <p:txBody>
          <a:bodyPr anchor="ctr">
            <a:spAutoFit/>
          </a:bodyPr>
          <a:lstStyle/>
          <a:p>
            <a:pPr>
              <a:tabLst>
                <a:tab pos="457200" algn="l"/>
                <a:tab pos="914400" algn="l"/>
                <a:tab pos="1828800" algn="l"/>
                <a:tab pos="2743200" algn="l"/>
                <a:tab pos="3657600" algn="l"/>
                <a:tab pos="4572000" algn="l"/>
                <a:tab pos="5486400" algn="l"/>
              </a:tabLst>
            </a:pPr>
            <a:r>
              <a:rPr lang="en-US" altLang="zh-CN"/>
              <a:t>It should be noted, however, that the small mass and high energy of electrons make them drift 100,000 times faster than ions. Thus, </a:t>
            </a:r>
            <a:r>
              <a:rPr lang="en-US" altLang="zh-CN">
                <a:solidFill>
                  <a:schemeClr val="accent2"/>
                </a:solidFill>
              </a:rPr>
              <a:t>the current is mainly due to the drifting electrons</a:t>
            </a:r>
            <a:r>
              <a:rPr lang="en-US" altLang="zh-CN"/>
              <a:t> with only a small fraction due to the drift of ions.</a:t>
            </a:r>
          </a:p>
          <a:p>
            <a:pPr>
              <a:tabLst>
                <a:tab pos="457200" algn="l"/>
                <a:tab pos="914400" algn="l"/>
                <a:tab pos="1828800" algn="l"/>
                <a:tab pos="2743200" algn="l"/>
                <a:tab pos="3657600" algn="l"/>
                <a:tab pos="4572000" algn="l"/>
                <a:tab pos="5486400" algn="l"/>
              </a:tabLst>
            </a:pPr>
            <a:endParaRPr lang="en-US" altLang="zh-CN"/>
          </a:p>
          <a:p>
            <a:pPr>
              <a:tabLst>
                <a:tab pos="457200" algn="l"/>
                <a:tab pos="914400" algn="l"/>
                <a:tab pos="1828800" algn="l"/>
                <a:tab pos="2743200" algn="l"/>
                <a:tab pos="3657600" algn="l"/>
                <a:tab pos="4572000" algn="l"/>
                <a:tab pos="5486400" algn="l"/>
              </a:tabLst>
            </a:pPr>
            <a:r>
              <a:rPr lang="en-GB" altLang="zh-CN"/>
              <a:t>Despite the multiplication due to secondary ion pairs, the ampere-meters register </a:t>
            </a:r>
            <a:r>
              <a:rPr lang="en-GB" altLang="zh-CN">
                <a:solidFill>
                  <a:schemeClr val="accent2"/>
                </a:solidFill>
              </a:rPr>
              <a:t>currents proportional to the numbers of primary electrons</a:t>
            </a:r>
            <a:r>
              <a:rPr lang="en-GB" altLang="zh-CN"/>
              <a:t> caused by radiation entering the detectors. Thus, currents of proportional chambers correspond to amounts of ionization radiation entering the proportional chamber. </a:t>
            </a:r>
            <a:endParaRPr lang="en-US" altLang="zh-C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4"/>
          <p:cNvSpPr>
            <a:spLocks noGrp="1"/>
          </p:cNvSpPr>
          <p:nvPr>
            <p:ph type="sldNum" sz="quarter" idx="12"/>
          </p:nvPr>
        </p:nvSpPr>
        <p:spPr/>
        <p:txBody>
          <a:bodyPr/>
          <a:lstStyle/>
          <a:p>
            <a:pPr>
              <a:defRPr/>
            </a:pPr>
            <a:fld id="{A3B364E0-465E-4A9A-905B-DB27B5A03892}" type="slidenum">
              <a:rPr lang="en-US" altLang="zh-CN"/>
              <a:pPr>
                <a:defRPr/>
              </a:pPr>
              <a:t>7</a:t>
            </a:fld>
            <a:endParaRPr lang="en-US" altLang="zh-CN"/>
          </a:p>
        </p:txBody>
      </p:sp>
      <p:sp>
        <p:nvSpPr>
          <p:cNvPr id="21510" name="Rectangle 2"/>
          <p:cNvSpPr>
            <a:spLocks noGrp="1" noChangeArrowheads="1"/>
          </p:cNvSpPr>
          <p:nvPr>
            <p:ph type="title"/>
          </p:nvPr>
        </p:nvSpPr>
        <p:spPr>
          <a:xfrm>
            <a:off x="304800" y="228600"/>
            <a:ext cx="4648200" cy="685800"/>
          </a:xfrm>
        </p:spPr>
        <p:txBody>
          <a:bodyPr/>
          <a:lstStyle/>
          <a:p>
            <a:pPr algn="l"/>
            <a:r>
              <a:rPr lang="en-GB" altLang="zh-CN" sz="3200" smtClean="0">
                <a:ea typeface="宋体" charset="-122"/>
              </a:rPr>
              <a:t>Geiger-Muller Counters</a:t>
            </a:r>
          </a:p>
        </p:txBody>
      </p:sp>
      <p:graphicFrame>
        <p:nvGraphicFramePr>
          <p:cNvPr id="21506" name="Object 2"/>
          <p:cNvGraphicFramePr>
            <a:graphicFrameLocks noChangeAspect="1"/>
          </p:cNvGraphicFramePr>
          <p:nvPr/>
        </p:nvGraphicFramePr>
        <p:xfrm>
          <a:off x="5715000" y="228600"/>
          <a:ext cx="3249613" cy="2117725"/>
        </p:xfrm>
        <a:graphic>
          <a:graphicData uri="http://schemas.openxmlformats.org/presentationml/2006/ole">
            <p:oleObj spid="_x0000_s21506" name="Document" r:id="rId3" imgW="3248640" imgH="2118240" progId="Word.Document.8">
              <p:embed/>
            </p:oleObj>
          </a:graphicData>
        </a:graphic>
      </p:graphicFrame>
      <p:sp>
        <p:nvSpPr>
          <p:cNvPr id="23556" name="Text Box 4"/>
          <p:cNvSpPr txBox="1">
            <a:spLocks noChangeArrowheads="1"/>
          </p:cNvSpPr>
          <p:nvPr/>
        </p:nvSpPr>
        <p:spPr bwMode="auto">
          <a:xfrm>
            <a:off x="7848600" y="609600"/>
            <a:ext cx="990600" cy="376238"/>
          </a:xfrm>
          <a:prstGeom prst="rect">
            <a:avLst/>
          </a:prstGeom>
          <a:noFill/>
          <a:ln w="9525">
            <a:solidFill>
              <a:srgbClr val="FF3300"/>
            </a:solidFill>
            <a:miter lim="800000"/>
            <a:headEnd/>
            <a:tailEnd/>
          </a:ln>
          <a:effectLst/>
        </p:spPr>
        <p:txBody>
          <a:bodyPr>
            <a:spAutoFit/>
          </a:bodyPr>
          <a:lstStyle/>
          <a:p>
            <a:pPr eaLnBrk="0" hangingPunct="0">
              <a:spcBef>
                <a:spcPct val="50000"/>
              </a:spcBef>
              <a:defRPr/>
            </a:pPr>
            <a:r>
              <a:rPr lang="en-GB" sz="1800">
                <a:solidFill>
                  <a:srgbClr val="FF3300"/>
                </a:solidFill>
                <a:latin typeface="Times New Roman" pitchFamily="18" charset="0"/>
                <a:ea typeface="+mn-ea"/>
              </a:rPr>
              <a:t>1X00 V</a:t>
            </a:r>
            <a:endParaRPr lang="en-GB" sz="1800">
              <a:solidFill>
                <a:srgbClr val="000000"/>
              </a:solidFill>
              <a:latin typeface="Times New Roman" pitchFamily="18" charset="0"/>
              <a:ea typeface="+mn-ea"/>
            </a:endParaRPr>
          </a:p>
        </p:txBody>
      </p:sp>
      <p:graphicFrame>
        <p:nvGraphicFramePr>
          <p:cNvPr id="21507" name="Object 3"/>
          <p:cNvGraphicFramePr>
            <a:graphicFrameLocks noChangeAspect="1"/>
          </p:cNvGraphicFramePr>
          <p:nvPr/>
        </p:nvGraphicFramePr>
        <p:xfrm>
          <a:off x="0" y="1143000"/>
          <a:ext cx="5867400" cy="4445000"/>
        </p:xfrm>
        <a:graphic>
          <a:graphicData uri="http://schemas.openxmlformats.org/presentationml/2006/ole">
            <p:oleObj spid="_x0000_s21507" name="Document" r:id="rId4" imgW="3477240" imgH="2633400" progId="Word.Document.8">
              <p:embed/>
            </p:oleObj>
          </a:graphicData>
        </a:graphic>
      </p:graphicFrame>
      <p:graphicFrame>
        <p:nvGraphicFramePr>
          <p:cNvPr id="21508" name="Object 4"/>
          <p:cNvGraphicFramePr>
            <a:graphicFrameLocks noChangeAspect="1"/>
          </p:cNvGraphicFramePr>
          <p:nvPr/>
        </p:nvGraphicFramePr>
        <p:xfrm>
          <a:off x="6443663" y="2349500"/>
          <a:ext cx="2127250" cy="1851025"/>
        </p:xfrm>
        <a:graphic>
          <a:graphicData uri="http://schemas.openxmlformats.org/presentationml/2006/ole">
            <p:oleObj spid="_x0000_s21508" name="Document" r:id="rId5" imgW="2105640" imgH="1832040" progId="Word.Document.8">
              <p:embed/>
            </p:oleObj>
          </a:graphicData>
        </a:graphic>
      </p:graphicFrame>
      <p:sp>
        <p:nvSpPr>
          <p:cNvPr id="23559" name="Line 7"/>
          <p:cNvSpPr>
            <a:spLocks noChangeShapeType="1"/>
          </p:cNvSpPr>
          <p:nvPr/>
        </p:nvSpPr>
        <p:spPr bwMode="auto">
          <a:xfrm>
            <a:off x="7620000" y="1752600"/>
            <a:ext cx="0" cy="762000"/>
          </a:xfrm>
          <a:prstGeom prst="line">
            <a:avLst/>
          </a:prstGeom>
          <a:noFill/>
          <a:ln w="28575">
            <a:solidFill>
              <a:srgbClr val="FFFF00"/>
            </a:solidFill>
            <a:round/>
            <a:headEnd/>
            <a:tailEnd type="triangle" w="med" len="med"/>
          </a:ln>
          <a:effectLst/>
        </p:spPr>
        <p:txBody>
          <a:bodyPr wrap="none" anchor="ctr"/>
          <a:lstStyle/>
          <a:p>
            <a:pPr eaLnBrk="0" hangingPunct="0">
              <a:defRPr/>
            </a:pPr>
            <a:endParaRPr lang="zh-CN" altLang="en-US">
              <a:solidFill>
                <a:srgbClr val="000000"/>
              </a:solidFill>
              <a:latin typeface="Arial Narrow" pitchFamily="34" charset="0"/>
              <a:ea typeface="+mn-ea"/>
            </a:endParaRPr>
          </a:p>
        </p:txBody>
      </p:sp>
      <p:sp>
        <p:nvSpPr>
          <p:cNvPr id="23560" name="Text Box 8"/>
          <p:cNvSpPr txBox="1">
            <a:spLocks noChangeArrowheads="1"/>
          </p:cNvSpPr>
          <p:nvPr/>
        </p:nvSpPr>
        <p:spPr bwMode="auto">
          <a:xfrm>
            <a:off x="323850" y="6165850"/>
            <a:ext cx="8534400" cy="457200"/>
          </a:xfrm>
          <a:prstGeom prst="rect">
            <a:avLst/>
          </a:prstGeom>
          <a:solidFill>
            <a:srgbClr val="FFFFCC"/>
          </a:solidFill>
          <a:ln w="9525">
            <a:noFill/>
            <a:miter lim="800000"/>
            <a:headEnd/>
            <a:tailEnd/>
          </a:ln>
          <a:effectLst/>
        </p:spPr>
        <p:txBody>
          <a:bodyPr>
            <a:spAutoFit/>
          </a:bodyPr>
          <a:lstStyle/>
          <a:p>
            <a:pPr eaLnBrk="0" hangingPunct="0">
              <a:spcBef>
                <a:spcPct val="50000"/>
              </a:spcBef>
              <a:defRPr/>
            </a:pPr>
            <a:r>
              <a:rPr lang="en-GB">
                <a:solidFill>
                  <a:srgbClr val="000000"/>
                </a:solidFill>
                <a:latin typeface="Arial Narrow" pitchFamily="34" charset="0"/>
                <a:ea typeface="+mn-ea"/>
              </a:rPr>
              <a:t>Every ionizing particle causes a discharge in the detector of G-M counters.</a:t>
            </a:r>
            <a:endParaRPr lang="en-GB">
              <a:solidFill>
                <a:srgbClr val="000000"/>
              </a:solidFill>
              <a:latin typeface="Times New Roman" pitchFamily="18" charset="0"/>
              <a:ea typeface="+mn-ea"/>
            </a:endParaRPr>
          </a:p>
        </p:txBody>
      </p:sp>
      <p:sp>
        <p:nvSpPr>
          <p:cNvPr id="21514" name="Rectangle 12"/>
          <p:cNvSpPr>
            <a:spLocks noChangeArrowheads="1"/>
          </p:cNvSpPr>
          <p:nvPr/>
        </p:nvSpPr>
        <p:spPr bwMode="auto">
          <a:xfrm>
            <a:off x="4859338" y="4341813"/>
            <a:ext cx="4284662" cy="1917700"/>
          </a:xfrm>
          <a:prstGeom prst="rect">
            <a:avLst/>
          </a:prstGeom>
          <a:noFill/>
          <a:ln w="9525">
            <a:noFill/>
            <a:miter lim="800000"/>
            <a:headEnd/>
            <a:tailEnd/>
          </a:ln>
        </p:spPr>
        <p:txBody>
          <a:bodyPr anchor="ctr">
            <a:spAutoFit/>
          </a:bodyPr>
          <a:lstStyle/>
          <a:p>
            <a:r>
              <a:rPr lang="en-GB" altLang="zh-CN"/>
              <a:t>Geiger counters count pulses. After each pulse, the voltage has to return to a certain level before the next pulse can be counted.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ChangeArrowheads="1"/>
          </p:cNvSpPr>
          <p:nvPr/>
        </p:nvSpPr>
        <p:spPr bwMode="auto">
          <a:xfrm>
            <a:off x="323528" y="260648"/>
            <a:ext cx="8442325" cy="5016758"/>
          </a:xfrm>
          <a:prstGeom prst="rect">
            <a:avLst/>
          </a:prstGeom>
          <a:noFill/>
          <a:ln w="9525">
            <a:noFill/>
            <a:miter lim="800000"/>
            <a:headEnd/>
            <a:tailEnd/>
          </a:ln>
        </p:spPr>
        <p:txBody>
          <a:bodyPr anchor="ctr">
            <a:spAutoFit/>
          </a:bodyPr>
          <a:lstStyle/>
          <a:p>
            <a:r>
              <a:rPr lang="en-GB" altLang="zh-CN" dirty="0"/>
              <a:t>high sensitivity</a:t>
            </a:r>
          </a:p>
          <a:p>
            <a:endParaRPr lang="en-GB" altLang="zh-CN" dirty="0"/>
          </a:p>
          <a:p>
            <a:r>
              <a:rPr lang="en-GB" altLang="zh-CN" dirty="0"/>
              <a:t>No characterization of radioactivity. </a:t>
            </a:r>
          </a:p>
          <a:p>
            <a:endParaRPr lang="en-GB" altLang="zh-CN" dirty="0"/>
          </a:p>
          <a:p>
            <a:r>
              <a:rPr lang="en-GB" altLang="zh-CN" dirty="0"/>
              <a:t>When the source has a very strong radioactivity, the pulses generated in the detectors are very close together. As a result, the Geiger counter may register a </a:t>
            </a:r>
            <a:r>
              <a:rPr lang="en-GB" altLang="zh-CN" dirty="0">
                <a:solidFill>
                  <a:schemeClr val="accent2"/>
                </a:solidFill>
              </a:rPr>
              <a:t>zero rate</a:t>
            </a:r>
            <a:r>
              <a:rPr lang="en-GB" altLang="zh-CN" dirty="0"/>
              <a:t>. In other words, a high radioactive source may overwhelm the Geiger counter, causing it to fail. </a:t>
            </a:r>
            <a:endParaRPr lang="en-GB" altLang="zh-CN" dirty="0" smtClean="0"/>
          </a:p>
          <a:p>
            <a:r>
              <a:rPr lang="en-US" altLang="zh-CN" sz="3200" dirty="0" smtClean="0">
                <a:solidFill>
                  <a:schemeClr val="accent2"/>
                </a:solidFill>
              </a:rPr>
              <a:t>keep this in mind</a:t>
            </a:r>
            <a:r>
              <a:rPr lang="en-US" altLang="zh-CN" dirty="0" smtClean="0"/>
              <a:t>. The zero reading from a Geiger counter provides you with a (false) sense of safety when you actually walk into an area where the radioactivity is dangerously high. </a:t>
            </a:r>
            <a:endParaRPr lang="en-GB" altLang="zh-CN"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415DB91F-BAE1-477D-B914-1D5726AC6238}" type="slidenum">
              <a:rPr lang="en-US" altLang="zh-CN" sz="1400">
                <a:solidFill>
                  <a:srgbClr val="CC9900"/>
                </a:solidFill>
                <a:latin typeface="+mn-lt"/>
                <a:ea typeface="宋体" pitchFamily="2" charset="-122"/>
              </a:rPr>
              <a:pPr algn="r">
                <a:defRPr/>
              </a:pPr>
              <a:t>9</a:t>
            </a:fld>
            <a:endParaRPr lang="en-US" altLang="zh-CN" sz="1400">
              <a:solidFill>
                <a:srgbClr val="CC9900"/>
              </a:solidFill>
              <a:latin typeface="+mn-lt"/>
              <a:ea typeface="宋体" pitchFamily="2" charset="-122"/>
            </a:endParaRPr>
          </a:p>
        </p:txBody>
      </p:sp>
      <p:pic>
        <p:nvPicPr>
          <p:cNvPr id="51202" name="Picture 2"/>
          <p:cNvPicPr>
            <a:picLocks noChangeAspect="1" noChangeArrowheads="1"/>
          </p:cNvPicPr>
          <p:nvPr/>
        </p:nvPicPr>
        <p:blipFill>
          <a:blip r:embed="rId2" cstate="print"/>
          <a:srcRect/>
          <a:stretch>
            <a:fillRect/>
          </a:stretch>
        </p:blipFill>
        <p:spPr bwMode="auto">
          <a:xfrm>
            <a:off x="1692275" y="0"/>
            <a:ext cx="5867400" cy="6267450"/>
          </a:xfrm>
          <a:prstGeom prst="rect">
            <a:avLst/>
          </a:prstGeom>
          <a:noFill/>
          <a:ln w="9525">
            <a:noFill/>
            <a:miter lim="800000"/>
            <a:headEnd/>
            <a:tailEnd/>
          </a:ln>
        </p:spPr>
      </p:pic>
      <p:sp>
        <p:nvSpPr>
          <p:cNvPr id="51203" name="矩形 5"/>
          <p:cNvSpPr>
            <a:spLocks noChangeArrowheads="1"/>
          </p:cNvSpPr>
          <p:nvPr/>
        </p:nvSpPr>
        <p:spPr bwMode="auto">
          <a:xfrm>
            <a:off x="1187450" y="6237288"/>
            <a:ext cx="7272338" cy="461962"/>
          </a:xfrm>
          <a:prstGeom prst="rect">
            <a:avLst/>
          </a:prstGeom>
          <a:noFill/>
          <a:ln w="9525">
            <a:noFill/>
            <a:miter lim="800000"/>
            <a:headEnd/>
            <a:tailEnd/>
          </a:ln>
        </p:spPr>
        <p:txBody>
          <a:bodyPr>
            <a:spAutoFit/>
          </a:bodyPr>
          <a:lstStyle/>
          <a:p>
            <a:r>
              <a:rPr lang="en-US" altLang="zh-CN"/>
              <a:t>Operational regions for gas-filled radiation detectors</a:t>
            </a:r>
            <a:r>
              <a:rPr lang="en-US" altLang="zh-CN" sz="1800"/>
              <a:t>.</a:t>
            </a:r>
            <a:endParaRPr lang="zh-CN" altLang="en-US" sz="1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1227</TotalTime>
  <Words>2028</Words>
  <Application>Microsoft Office PowerPoint</Application>
  <PresentationFormat>全屏显示(4:3)</PresentationFormat>
  <Paragraphs>390</Paragraphs>
  <Slides>50</Slides>
  <Notes>4</Notes>
  <HiddenSlides>0</HiddenSlides>
  <MMClips>0</MMClips>
  <ScaleCrop>false</ScaleCrop>
  <HeadingPairs>
    <vt:vector size="6" baseType="variant">
      <vt:variant>
        <vt:lpstr>主题</vt:lpstr>
      </vt:variant>
      <vt:variant>
        <vt:i4>3</vt:i4>
      </vt:variant>
      <vt:variant>
        <vt:lpstr>嵌入 OLE 服务器</vt:lpstr>
      </vt:variant>
      <vt:variant>
        <vt:i4>4</vt:i4>
      </vt:variant>
      <vt:variant>
        <vt:lpstr>幻灯片标题</vt:lpstr>
      </vt:variant>
      <vt:variant>
        <vt:i4>50</vt:i4>
      </vt:variant>
    </vt:vector>
  </HeadingPairs>
  <TitlesOfParts>
    <vt:vector size="57" baseType="lpstr">
      <vt:lpstr>Office 主题</vt:lpstr>
      <vt:lpstr>Blank Presentation</vt:lpstr>
      <vt:lpstr>Pixel</vt:lpstr>
      <vt:lpstr>Document</vt:lpstr>
      <vt:lpstr>Picture</vt:lpstr>
      <vt:lpstr>公式</vt:lpstr>
      <vt:lpstr>Microsoft 公式 3.0</vt:lpstr>
      <vt:lpstr>Chapter 3. Basic Instrumentation for Nuclear Technology</vt:lpstr>
      <vt:lpstr>幻灯片 2</vt:lpstr>
      <vt:lpstr>幻灯片 3</vt:lpstr>
      <vt:lpstr>Ionization Chambers</vt:lpstr>
      <vt:lpstr>Proportional Counters</vt:lpstr>
      <vt:lpstr>幻灯片 6</vt:lpstr>
      <vt:lpstr>Geiger-Muller Counters</vt:lpstr>
      <vt:lpstr>幻灯片 8</vt:lpstr>
      <vt:lpstr>幻灯片 9</vt:lpstr>
      <vt:lpstr>Scintillation Counters</vt:lpstr>
      <vt:lpstr>Scintillation Detector  and  Photomultiplier tube</vt:lpstr>
      <vt:lpstr>幻灯片 12</vt:lpstr>
      <vt:lpstr>幻灯片 13</vt:lpstr>
      <vt:lpstr>Fluorescence Screens</vt:lpstr>
      <vt:lpstr>幻灯片 15</vt:lpstr>
      <vt:lpstr>幻灯片 16</vt:lpstr>
      <vt:lpstr>幻灯片 17</vt:lpstr>
      <vt:lpstr>Solid-state Detectors</vt:lpstr>
      <vt:lpstr>A simple view of solid-state detectors</vt:lpstr>
      <vt:lpstr>幻灯片 20</vt:lpstr>
      <vt:lpstr>幻灯片 21</vt:lpstr>
      <vt:lpstr>幻灯片 22</vt:lpstr>
      <vt:lpstr>幻灯片 23</vt:lpstr>
      <vt:lpstr>幻灯片 24</vt:lpstr>
      <vt:lpstr>幻灯片 25</vt:lpstr>
      <vt:lpstr>Photographic Emulsions and Films</vt:lpstr>
      <vt:lpstr>Cloud and Bubble Chambers</vt:lpstr>
      <vt:lpstr>幻灯片 28</vt:lpstr>
      <vt:lpstr>Image Recorded in Bubble Chambers</vt:lpstr>
      <vt:lpstr>Bubble Chambers</vt:lpstr>
      <vt:lpstr>Image from bubble chamber </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Absorption filter</vt:lpstr>
      <vt:lpstr>”Total reflection”</vt:lpstr>
      <vt:lpstr>Non-destructive (damage)‏</vt:lpstr>
      <vt:lpstr>幻灯片 49</vt:lpstr>
      <vt:lpstr>幻灯片 50</vt:lpstr>
    </vt:vector>
  </TitlesOfParts>
  <Company>复旦大学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Basic Instrumentation for Nuclear Technology</dc:title>
  <dc:creator> </dc:creator>
  <cp:lastModifiedBy> </cp:lastModifiedBy>
  <cp:revision>13</cp:revision>
  <dcterms:created xsi:type="dcterms:W3CDTF">2012-01-12T06:33:51Z</dcterms:created>
  <dcterms:modified xsi:type="dcterms:W3CDTF">2013-04-01T06:32:42Z</dcterms:modified>
</cp:coreProperties>
</file>