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0" r:id="rId2"/>
    <p:sldMasterId id="2147483692" r:id="rId3"/>
  </p:sldMasterIdLst>
  <p:notesMasterIdLst>
    <p:notesMasterId r:id="rId69"/>
  </p:notesMasterIdLst>
  <p:sldIdLst>
    <p:sldId id="257" r:id="rId4"/>
    <p:sldId id="271" r:id="rId5"/>
    <p:sldId id="327" r:id="rId6"/>
    <p:sldId id="330" r:id="rId7"/>
    <p:sldId id="331" r:id="rId8"/>
    <p:sldId id="326" r:id="rId9"/>
    <p:sldId id="272" r:id="rId10"/>
    <p:sldId id="273" r:id="rId11"/>
    <p:sldId id="329" r:id="rId12"/>
    <p:sldId id="274" r:id="rId13"/>
    <p:sldId id="275" r:id="rId14"/>
    <p:sldId id="277" r:id="rId15"/>
    <p:sldId id="278" r:id="rId16"/>
    <p:sldId id="276" r:id="rId17"/>
    <p:sldId id="281" r:id="rId18"/>
    <p:sldId id="282" r:id="rId19"/>
    <p:sldId id="279" r:id="rId20"/>
    <p:sldId id="283" r:id="rId21"/>
    <p:sldId id="284" r:id="rId22"/>
    <p:sldId id="285" r:id="rId23"/>
    <p:sldId id="286" r:id="rId24"/>
    <p:sldId id="287" r:id="rId25"/>
    <p:sldId id="332" r:id="rId26"/>
    <p:sldId id="333" r:id="rId27"/>
    <p:sldId id="334" r:id="rId28"/>
    <p:sldId id="335" r:id="rId29"/>
    <p:sldId id="290" r:id="rId30"/>
    <p:sldId id="291" r:id="rId31"/>
    <p:sldId id="328" r:id="rId32"/>
    <p:sldId id="292" r:id="rId33"/>
    <p:sldId id="293" r:id="rId34"/>
    <p:sldId id="294" r:id="rId35"/>
    <p:sldId id="295" r:id="rId36"/>
    <p:sldId id="297" r:id="rId37"/>
    <p:sldId id="298" r:id="rId38"/>
    <p:sldId id="299" r:id="rId39"/>
    <p:sldId id="300" r:id="rId40"/>
    <p:sldId id="338" r:id="rId41"/>
    <p:sldId id="301" r:id="rId42"/>
    <p:sldId id="343" r:id="rId43"/>
    <p:sldId id="344" r:id="rId44"/>
    <p:sldId id="340" r:id="rId45"/>
    <p:sldId id="341" r:id="rId46"/>
    <p:sldId id="342" r:id="rId47"/>
    <p:sldId id="304" r:id="rId48"/>
    <p:sldId id="337" r:id="rId49"/>
    <p:sldId id="336" r:id="rId50"/>
    <p:sldId id="302" r:id="rId51"/>
    <p:sldId id="346" r:id="rId52"/>
    <p:sldId id="303" r:id="rId53"/>
    <p:sldId id="305" r:id="rId54"/>
    <p:sldId id="306" r:id="rId55"/>
    <p:sldId id="307" r:id="rId56"/>
    <p:sldId id="308" r:id="rId57"/>
    <p:sldId id="309" r:id="rId58"/>
    <p:sldId id="323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7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28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227310871855305"/>
          <c:y val="0.25809890841107158"/>
          <c:w val="0.6981295195243451"/>
          <c:h val="0.66343392396501155"/>
        </c:manualLayout>
      </c:layout>
      <c:pie3DChart>
        <c:varyColors val="1"/>
        <c:ser>
          <c:idx val="0"/>
          <c:order val="0"/>
          <c:explosion val="1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39A-4788-BB1C-BE8C2A8B8157}"/>
              </c:ext>
            </c:extLst>
          </c:dPt>
          <c:dPt>
            <c:idx val="1"/>
            <c:bubble3D val="0"/>
            <c:explosion val="1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39A-4788-BB1C-BE8C2A8B815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39A-4788-BB1C-BE8C2A8B815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39A-4788-BB1C-BE8C2A8B815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E39A-4788-BB1C-BE8C2A8B815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E39A-4788-BB1C-BE8C2A8B815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E39A-4788-BB1C-BE8C2A8B815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E39A-4788-BB1C-BE8C2A8B815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E39A-4788-BB1C-BE8C2A8B815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E39A-4788-BB1C-BE8C2A8B8157}"/>
              </c:ext>
            </c:extLst>
          </c:dPt>
          <c:dLbls>
            <c:dLbl>
              <c:idx val="0"/>
              <c:layout>
                <c:manualLayout>
                  <c:x val="-2.8240219972503436E-2"/>
                  <c:y val="-6.96681983297862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39A-4788-BB1C-BE8C2A8B8157}"/>
                </c:ext>
              </c:extLst>
            </c:dLbl>
            <c:dLbl>
              <c:idx val="1"/>
              <c:layout>
                <c:manualLayout>
                  <c:x val="1.32596818254861E-2"/>
                  <c:y val="4.83965313315159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39A-4788-BB1C-BE8C2A8B8157}"/>
                </c:ext>
              </c:extLst>
            </c:dLbl>
            <c:dLbl>
              <c:idx val="3"/>
              <c:layout>
                <c:manualLayout>
                  <c:x val="1.5442533968968164E-2"/>
                  <c:y val="3.327194736837142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39A-4788-BB1C-BE8C2A8B8157}"/>
                </c:ext>
              </c:extLst>
            </c:dLbl>
            <c:dLbl>
              <c:idx val="4"/>
              <c:layout>
                <c:manualLayout>
                  <c:x val="-4.3955934079668635E-2"/>
                  <c:y val="4.474543369199961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E39A-4788-BB1C-BE8C2A8B8157}"/>
                </c:ext>
              </c:extLst>
            </c:dLbl>
            <c:dLbl>
              <c:idx val="5"/>
              <c:layout>
                <c:manualLayout>
                  <c:x val="-0.16024782616458658"/>
                  <c:y val="-5.293241469816273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E39A-4788-BB1C-BE8C2A8B8157}"/>
                </c:ext>
              </c:extLst>
            </c:dLbl>
            <c:dLbl>
              <c:idx val="8"/>
              <c:layout>
                <c:manualLayout>
                  <c:x val="0.1035084900101773"/>
                  <c:y val="-0.1411394356955380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E39A-4788-BB1C-BE8C2A8B8157}"/>
                </c:ext>
              </c:extLst>
            </c:dLbl>
            <c:dLbl>
              <c:idx val="9"/>
              <c:layout>
                <c:manualLayout>
                  <c:x val="-1.8824789758423055E-2"/>
                  <c:y val="-6.702952755905511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E39A-4788-BB1C-BE8C2A8B8157}"/>
                </c:ext>
              </c:extLst>
            </c:dLbl>
            <c:dLbl>
              <c:idx val="10"/>
              <c:layout>
                <c:manualLayout>
                  <c:x val="4.8496973592586638E-2"/>
                  <c:y val="-5.54466449725586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39A-4788-BB1C-BE8C2A8B8157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等线"/>
                    <a:ea typeface="等线"/>
                    <a:cs typeface="等线"/>
                  </a:defRPr>
                </a:pPr>
                <a:endParaRPr lang="zh-CN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'2017年税收结构图'!$B$6:$B$15</c:f>
              <c:strCache>
                <c:ptCount val="10"/>
                <c:pt idx="0">
                  <c:v>个人所得税</c:v>
                </c:pt>
                <c:pt idx="1">
                  <c:v>企业所得税</c:v>
                </c:pt>
                <c:pt idx="2">
                  <c:v>国内消费税</c:v>
                </c:pt>
                <c:pt idx="3">
                  <c:v>国内增值税</c:v>
                </c:pt>
                <c:pt idx="4">
                  <c:v>海关增值税、消费税调整</c:v>
                </c:pt>
                <c:pt idx="5">
                  <c:v>房产税</c:v>
                </c:pt>
                <c:pt idx="6">
                  <c:v>车辆购置税</c:v>
                </c:pt>
                <c:pt idx="7">
                  <c:v>车船税</c:v>
                </c:pt>
                <c:pt idx="8">
                  <c:v>城市维护建设税</c:v>
                </c:pt>
                <c:pt idx="9">
                  <c:v>其他</c:v>
                </c:pt>
              </c:strCache>
            </c:strRef>
          </c:cat>
          <c:val>
            <c:numRef>
              <c:f>'2017年税收结构图'!$C$6:$C$15</c:f>
              <c:numCache>
                <c:formatCode>0%</c:formatCode>
                <c:ptCount val="10"/>
                <c:pt idx="0">
                  <c:v>8.288689322779054E-2</c:v>
                </c:pt>
                <c:pt idx="1">
                  <c:v>0.22246532465534535</c:v>
                </c:pt>
                <c:pt idx="2">
                  <c:v>7.0825650809272001E-2</c:v>
                </c:pt>
                <c:pt idx="3">
                  <c:v>0.39051209230845746</c:v>
                </c:pt>
                <c:pt idx="4">
                  <c:v>1.4548049395625262E-2</c:v>
                </c:pt>
                <c:pt idx="5">
                  <c:v>1.8039290331147352E-2</c:v>
                </c:pt>
                <c:pt idx="6">
                  <c:v>2.2724062853280953E-2</c:v>
                </c:pt>
                <c:pt idx="7">
                  <c:v>5.3583895310011708E-3</c:v>
                </c:pt>
                <c:pt idx="8">
                  <c:v>3.0215099591071184E-2</c:v>
                </c:pt>
                <c:pt idx="9">
                  <c:v>0.14242514729700873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E39A-4788-BB1C-BE8C2A8B81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等线"/>
          <a:ea typeface="等线"/>
          <a:cs typeface="等线"/>
        </a:defRPr>
      </a:pPr>
      <a:endParaRPr lang="zh-CN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AEAEE-E4B2-4811-AF84-B59451368290}" type="datetimeFigureOut">
              <a:rPr lang="zh-CN" altLang="en-US" smtClean="0"/>
              <a:t>2018/11/16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2861A-7541-4583-B43A-CA5AB64D7D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8302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5395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>
              <a:ea typeface="宋体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E2AA12F-8C20-44CD-B44D-04878D5D1F2D}" type="datetime11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12:58:50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185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C1216F-7D3D-4A88-B7CB-8C5AAC28308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pPr marL="0" marR="0" lvl="0" indent="0" algn="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6175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C1216F-7D3D-4A88-B7CB-8C5AAC28308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pPr marL="0" marR="0" lvl="0" indent="0" algn="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952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C1216F-7D3D-4A88-B7CB-8C5AAC28308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pPr marL="0" marR="0" lvl="0" indent="0" algn="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0609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For</a:t>
            </a:r>
            <a:r>
              <a:rPr lang="en-US" altLang="zh-CN" baseline="0" dirty="0" smtClean="0"/>
              <a:t> each sector, total input= middle output+ value-added, total output= intermediate use+ final use.</a:t>
            </a:r>
          </a:p>
          <a:p>
            <a:r>
              <a:rPr lang="en-US" altLang="zh-CN" baseline="0" dirty="0" smtClean="0"/>
              <a:t>Final use= consumption +</a:t>
            </a:r>
            <a:r>
              <a:rPr lang="en-US" altLang="zh-CN" baseline="0" dirty="0" err="1" smtClean="0"/>
              <a:t>investment+exports-imports</a:t>
            </a:r>
            <a:r>
              <a:rPr lang="en-US" altLang="zh-CN" baseline="0" dirty="0" smtClean="0"/>
              <a:t>, value-added=indirect </a:t>
            </a:r>
            <a:r>
              <a:rPr lang="en-US" altLang="zh-CN" baseline="0" dirty="0" err="1" smtClean="0"/>
              <a:t>tax+depreciation+labor</a:t>
            </a:r>
            <a:r>
              <a:rPr lang="en-US" altLang="zh-CN" baseline="0" dirty="0" smtClean="0"/>
              <a:t> compensation+ business earnings</a:t>
            </a:r>
          </a:p>
          <a:p>
            <a:r>
              <a:rPr lang="en-US" altLang="zh-CN" baseline="0" dirty="0" smtClean="0"/>
              <a:t>For the whole economy, if there is no exports and imports, value-added=C+I=GDP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C98D1-0429-4D14-81F2-75324891FDF4}" type="slidenum">
              <a:rPr lang="zh-CN" altLang="en-US" smtClean="0"/>
              <a:t>38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9752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8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A1A61B-8680-48F5-BF44-83E48BD5BFA5}" type="slidenum">
              <a:rPr lang="en-US" altLang="zh-CN" smtClean="0">
                <a:solidFill>
                  <a:prstClr val="black"/>
                </a:solidFill>
              </a:rPr>
              <a:pPr/>
              <a:t>46</a:t>
            </a:fld>
            <a:endParaRPr lang="en-US" altLang="zh-CN" smtClean="0">
              <a:solidFill>
                <a:prstClr val="black"/>
              </a:solidFill>
            </a:endParaRPr>
          </a:p>
        </p:txBody>
      </p:sp>
      <p:sp>
        <p:nvSpPr>
          <p:cNvPr id="1918978" name="Rectangle 7"/>
          <p:cNvSpPr txBox="1">
            <a:spLocks noGrp="1" noChangeArrowheads="1"/>
          </p:cNvSpPr>
          <p:nvPr/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38434C2-28DA-4EA6-BE34-AE319738C1C0}" type="slidenum">
              <a:rPr lang="en-US" altLang="zh-CN" sz="1200">
                <a:solidFill>
                  <a:prstClr val="black"/>
                </a:solidFill>
                <a:latin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en-US" altLang="zh-CN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18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8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9745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68973-0A36-40ED-A298-049319E91224}" type="slidenum">
              <a:rPr lang="zh-CN" altLang="en-US" smtClean="0"/>
              <a:t>47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735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DBE9A-F3F9-4461-952E-7B17F02F6F1F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12:58:50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6D7CE-D477-4B37-AB2C-395137C3CB9B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62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DC83B84-78EA-417F-A113-927C64696A5D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12:58:50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6B273F3-8316-44EA-A5FC-47CA0F37F78D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194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B8A93C2-A6C4-4E96-AE9D-478C33B654C6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12:58:50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6889615-AD7D-4402-925E-E5AB67C94111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425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4E88E65-4B59-40BB-82F3-199FFF668A37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12:58:50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E052932-A1E8-49D0-A24F-842F09748EF3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55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标题，内容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33427FD-BE0B-4DAF-A31B-E85EC892BAA0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74F650E-D859-4515-87A1-E61FE62E77D7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12:58:50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74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标题和两项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half" idx="3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2D3C1E4-2C35-4E85-AC0A-85A14E85FEE7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3C99FD9-D09F-41CF-9399-E6BD71DEAFBA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12:58:50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277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9768030-6D4E-4071-BC5D-23C21D19E3DA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C681F7-5EA5-4D16-8FB4-1E90F53CB520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12:58:50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085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标题，图表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表占位符 2"/>
          <p:cNvSpPr>
            <a:spLocks noGrp="1"/>
          </p:cNvSpPr>
          <p:nvPr>
            <p:ph type="ch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B823EB7-8579-4AE7-88B5-C5C3FFD6256C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F9F0E4F-B45F-4E6A-878A-62A3B8C23238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12:58:50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34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，文本与剪贴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剪贴画占位符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F98AFB1-1A06-4C9C-9771-09C2CF359A1B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487CD88-0A86-4C8D-8CCF-964629287F08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12:58:50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638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3017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65C4ECBB-6E7D-4A0B-B7D4-558AD0171CE3}" type="datetime11">
              <a:rPr lang="zh-CN" altLang="en-US" smtClean="0"/>
              <a:t>16:49:01</a:t>
            </a:fld>
            <a:endParaRPr lang="en-NZ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r>
              <a:rPr lang="zh-CN" altLang="en-US" smtClean="0"/>
              <a:t>复旦大学公共经济学系 杜莉</a:t>
            </a:r>
            <a:endParaRPr lang="en-NZ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97EBFB16-2EED-45E1-B199-27B6FD9068FD}" type="slidenum">
              <a:rPr lang="en-NZ" altLang="zh-CN"/>
              <a:pPr>
                <a:defRPr/>
              </a:pPr>
              <a:t>‹#›</a:t>
            </a:fld>
            <a:endParaRPr lang="en-NZ" altLang="zh-CN"/>
          </a:p>
        </p:txBody>
      </p:sp>
    </p:spTree>
    <p:extLst>
      <p:ext uri="{BB962C8B-B14F-4D97-AF65-F5344CB8AC3E}">
        <p14:creationId xmlns:p14="http://schemas.microsoft.com/office/powerpoint/2010/main" val="15038889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13232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713232"/>
              <a:t>11/16/2018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13232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13232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713232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0" y="2"/>
            <a:ext cx="9144000" cy="39691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722" y="4520102"/>
            <a:ext cx="1492598" cy="220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83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71BF9-3CAC-464E-B413-407AEEEA47CB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12:58:50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E2314-9E62-4A01-A314-FD31B0BB8673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326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96711"/>
            <a:ext cx="7886700" cy="99397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7" name="矩形 6"/>
          <p:cNvSpPr/>
          <p:nvPr userDrawn="1"/>
        </p:nvSpPr>
        <p:spPr>
          <a:xfrm>
            <a:off x="1320801" y="216754"/>
            <a:ext cx="7823200" cy="3785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8" name="任意多边形 7"/>
          <p:cNvSpPr/>
          <p:nvPr userDrawn="1"/>
        </p:nvSpPr>
        <p:spPr>
          <a:xfrm>
            <a:off x="8466669" y="203101"/>
            <a:ext cx="349200" cy="466516"/>
          </a:xfrm>
          <a:custGeom>
            <a:avLst/>
            <a:gdLst>
              <a:gd name="connsiteX0" fmla="*/ 0 w 809625"/>
              <a:gd name="connsiteY0" fmla="*/ 0 h 838200"/>
              <a:gd name="connsiteX1" fmla="*/ 809625 w 809625"/>
              <a:gd name="connsiteY1" fmla="*/ 0 h 838200"/>
              <a:gd name="connsiteX2" fmla="*/ 809625 w 809625"/>
              <a:gd name="connsiteY2" fmla="*/ 838200 h 838200"/>
              <a:gd name="connsiteX3" fmla="*/ 404813 w 809625"/>
              <a:gd name="connsiteY3" fmla="*/ 725091 h 838200"/>
              <a:gd name="connsiteX4" fmla="*/ 0 w 809625"/>
              <a:gd name="connsiteY4" fmla="*/ 838200 h 838200"/>
              <a:gd name="connsiteX5" fmla="*/ 0 w 809625"/>
              <a:gd name="connsiteY5" fmla="*/ 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625" h="838200">
                <a:moveTo>
                  <a:pt x="0" y="0"/>
                </a:moveTo>
                <a:lnTo>
                  <a:pt x="809625" y="0"/>
                </a:lnTo>
                <a:lnTo>
                  <a:pt x="809625" y="838200"/>
                </a:lnTo>
                <a:lnTo>
                  <a:pt x="404813" y="725091"/>
                </a:ln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66669" y="243849"/>
            <a:ext cx="349201" cy="3179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713232" rtl="0" eaLnBrk="1" latinLnBrk="0" hangingPunct="1">
              <a:defRPr sz="1400" b="1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8B9376-0C54-4C08-8755-33A0C39F9728}" type="slidenum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ct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72BC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3" y="216752"/>
            <a:ext cx="1226961" cy="3785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2020713" y="6610774"/>
            <a:ext cx="7123289" cy="1107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7777316" y="6327033"/>
            <a:ext cx="1400555" cy="3255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713232" rtl="0" eaLnBrk="1" latinLnBrk="0" hangingPunct="1">
              <a:defRPr sz="1000" b="0" kern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7E64BD-AE91-4DC3-BF8E-0D19034671CC}" type="datetime5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ct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2018/11/16</a:t>
            </a:fld>
            <a:r>
              <a:rPr kumimoji="0" lang="en-US" altLang="zh-CN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  </a:t>
            </a:r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4" y="6239539"/>
            <a:ext cx="1941689" cy="4819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01" y="6276848"/>
            <a:ext cx="1542726" cy="455417"/>
          </a:xfrm>
          <a:prstGeom prst="rect">
            <a:avLst/>
          </a:prstGeom>
        </p:spPr>
      </p:pic>
      <p:sp>
        <p:nvSpPr>
          <p:cNvPr id="5" name="文本占位符 4"/>
          <p:cNvSpPr>
            <a:spLocks noGrp="1"/>
          </p:cNvSpPr>
          <p:nvPr>
            <p:ph type="body" sz="quarter" idx="10"/>
          </p:nvPr>
        </p:nvSpPr>
        <p:spPr>
          <a:xfrm>
            <a:off x="2020888" y="6239934"/>
            <a:ext cx="5681662" cy="370417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303934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758862"/>
            <a:ext cx="7437120" cy="3803615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0800" y="4589464"/>
            <a:ext cx="7437120" cy="1500187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7816645" y="6327033"/>
            <a:ext cx="1361226" cy="3255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713232" rtl="0" eaLnBrk="1" latinLnBrk="0" hangingPunct="1">
              <a:defRPr sz="1000" b="0" kern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4A7C32-1CD2-45BC-AFBD-3FC225C36AFB}" type="datetime5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ct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2018/11/16</a:t>
            </a:fld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" y="6239539"/>
            <a:ext cx="1941689" cy="4819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2020713" y="6610774"/>
            <a:ext cx="7123289" cy="1107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1320801" y="216754"/>
            <a:ext cx="7823200" cy="3785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1" name="任意多边形 10"/>
          <p:cNvSpPr/>
          <p:nvPr userDrawn="1"/>
        </p:nvSpPr>
        <p:spPr>
          <a:xfrm>
            <a:off x="8466669" y="203101"/>
            <a:ext cx="349200" cy="466516"/>
          </a:xfrm>
          <a:custGeom>
            <a:avLst/>
            <a:gdLst>
              <a:gd name="connsiteX0" fmla="*/ 0 w 809625"/>
              <a:gd name="connsiteY0" fmla="*/ 0 h 838200"/>
              <a:gd name="connsiteX1" fmla="*/ 809625 w 809625"/>
              <a:gd name="connsiteY1" fmla="*/ 0 h 838200"/>
              <a:gd name="connsiteX2" fmla="*/ 809625 w 809625"/>
              <a:gd name="connsiteY2" fmla="*/ 838200 h 838200"/>
              <a:gd name="connsiteX3" fmla="*/ 404813 w 809625"/>
              <a:gd name="connsiteY3" fmla="*/ 725091 h 838200"/>
              <a:gd name="connsiteX4" fmla="*/ 0 w 809625"/>
              <a:gd name="connsiteY4" fmla="*/ 838200 h 838200"/>
              <a:gd name="connsiteX5" fmla="*/ 0 w 809625"/>
              <a:gd name="connsiteY5" fmla="*/ 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625" h="838200">
                <a:moveTo>
                  <a:pt x="0" y="0"/>
                </a:moveTo>
                <a:lnTo>
                  <a:pt x="809625" y="0"/>
                </a:lnTo>
                <a:lnTo>
                  <a:pt x="809625" y="838200"/>
                </a:lnTo>
                <a:lnTo>
                  <a:pt x="404813" y="725091"/>
                </a:ln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66669" y="243849"/>
            <a:ext cx="349201" cy="3514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713232" rtl="0" eaLnBrk="1" latinLnBrk="0" hangingPunct="1">
              <a:defRPr sz="1400" b="1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8B9376-0C54-4C08-8755-33A0C39F9728}" type="slidenum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ct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72BC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3" y="216751"/>
            <a:ext cx="1226961" cy="5872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01" y="6276848"/>
            <a:ext cx="1542726" cy="455417"/>
          </a:xfrm>
          <a:prstGeom prst="rect">
            <a:avLst/>
          </a:prstGeom>
        </p:spPr>
      </p:pic>
      <p:sp>
        <p:nvSpPr>
          <p:cNvPr id="14" name="文本占位符 4"/>
          <p:cNvSpPr>
            <a:spLocks noGrp="1"/>
          </p:cNvSpPr>
          <p:nvPr>
            <p:ph type="body" sz="quarter" idx="10"/>
          </p:nvPr>
        </p:nvSpPr>
        <p:spPr>
          <a:xfrm>
            <a:off x="2020888" y="6239934"/>
            <a:ext cx="5681662" cy="370417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95454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01" y="718159"/>
            <a:ext cx="8661552" cy="972528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02" y="1888200"/>
            <a:ext cx="4239865" cy="420145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1897" y="1888200"/>
            <a:ext cx="4394287" cy="420145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7600336" y="6327033"/>
            <a:ext cx="1577535" cy="3255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713232" rtl="0" eaLnBrk="1" latinLnBrk="0" hangingPunct="1">
              <a:defRPr sz="1000" b="0" kern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C715F4-18CF-4111-A5C0-401BB06DEE5F}" type="datetime5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ct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2018/11/16</a:t>
            </a:fld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2020713" y="6610774"/>
            <a:ext cx="7123289" cy="1107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01" y="6276848"/>
            <a:ext cx="1542726" cy="455417"/>
          </a:xfrm>
          <a:prstGeom prst="rect">
            <a:avLst/>
          </a:prstGeom>
        </p:spPr>
      </p:pic>
      <p:sp>
        <p:nvSpPr>
          <p:cNvPr id="13" name="矩形 12"/>
          <p:cNvSpPr/>
          <p:nvPr userDrawn="1"/>
        </p:nvSpPr>
        <p:spPr>
          <a:xfrm>
            <a:off x="41447" y="6239539"/>
            <a:ext cx="1941689" cy="4819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44" y="6276848"/>
            <a:ext cx="1542726" cy="455417"/>
          </a:xfrm>
          <a:prstGeom prst="rect">
            <a:avLst/>
          </a:prstGeom>
        </p:spPr>
      </p:pic>
      <p:sp>
        <p:nvSpPr>
          <p:cNvPr id="15" name="矩形 14"/>
          <p:cNvSpPr/>
          <p:nvPr userDrawn="1"/>
        </p:nvSpPr>
        <p:spPr>
          <a:xfrm>
            <a:off x="1320801" y="216754"/>
            <a:ext cx="7823200" cy="3785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6" name="矩形 15"/>
          <p:cNvSpPr/>
          <p:nvPr userDrawn="1"/>
        </p:nvSpPr>
        <p:spPr>
          <a:xfrm>
            <a:off x="3" y="216752"/>
            <a:ext cx="1226961" cy="3785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7" name="任意多边形 16"/>
          <p:cNvSpPr/>
          <p:nvPr userDrawn="1"/>
        </p:nvSpPr>
        <p:spPr>
          <a:xfrm>
            <a:off x="8466669" y="203101"/>
            <a:ext cx="349200" cy="466516"/>
          </a:xfrm>
          <a:custGeom>
            <a:avLst/>
            <a:gdLst>
              <a:gd name="connsiteX0" fmla="*/ 0 w 809625"/>
              <a:gd name="connsiteY0" fmla="*/ 0 h 838200"/>
              <a:gd name="connsiteX1" fmla="*/ 809625 w 809625"/>
              <a:gd name="connsiteY1" fmla="*/ 0 h 838200"/>
              <a:gd name="connsiteX2" fmla="*/ 809625 w 809625"/>
              <a:gd name="connsiteY2" fmla="*/ 838200 h 838200"/>
              <a:gd name="connsiteX3" fmla="*/ 404813 w 809625"/>
              <a:gd name="connsiteY3" fmla="*/ 725091 h 838200"/>
              <a:gd name="connsiteX4" fmla="*/ 0 w 809625"/>
              <a:gd name="connsiteY4" fmla="*/ 838200 h 838200"/>
              <a:gd name="connsiteX5" fmla="*/ 0 w 809625"/>
              <a:gd name="connsiteY5" fmla="*/ 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625" h="838200">
                <a:moveTo>
                  <a:pt x="0" y="0"/>
                </a:moveTo>
                <a:lnTo>
                  <a:pt x="809625" y="0"/>
                </a:lnTo>
                <a:lnTo>
                  <a:pt x="809625" y="838200"/>
                </a:lnTo>
                <a:lnTo>
                  <a:pt x="404813" y="725091"/>
                </a:ln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20" name="任意多边形 19"/>
          <p:cNvSpPr/>
          <p:nvPr userDrawn="1"/>
        </p:nvSpPr>
        <p:spPr>
          <a:xfrm>
            <a:off x="8466669" y="203101"/>
            <a:ext cx="349200" cy="466516"/>
          </a:xfrm>
          <a:custGeom>
            <a:avLst/>
            <a:gdLst>
              <a:gd name="connsiteX0" fmla="*/ 0 w 809625"/>
              <a:gd name="connsiteY0" fmla="*/ 0 h 838200"/>
              <a:gd name="connsiteX1" fmla="*/ 809625 w 809625"/>
              <a:gd name="connsiteY1" fmla="*/ 0 h 838200"/>
              <a:gd name="connsiteX2" fmla="*/ 809625 w 809625"/>
              <a:gd name="connsiteY2" fmla="*/ 838200 h 838200"/>
              <a:gd name="connsiteX3" fmla="*/ 404813 w 809625"/>
              <a:gd name="connsiteY3" fmla="*/ 725091 h 838200"/>
              <a:gd name="connsiteX4" fmla="*/ 0 w 809625"/>
              <a:gd name="connsiteY4" fmla="*/ 838200 h 838200"/>
              <a:gd name="connsiteX5" fmla="*/ 0 w 809625"/>
              <a:gd name="connsiteY5" fmla="*/ 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625" h="838200">
                <a:moveTo>
                  <a:pt x="0" y="0"/>
                </a:moveTo>
                <a:lnTo>
                  <a:pt x="809625" y="0"/>
                </a:lnTo>
                <a:lnTo>
                  <a:pt x="809625" y="838200"/>
                </a:lnTo>
                <a:lnTo>
                  <a:pt x="404813" y="725091"/>
                </a:ln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8466669" y="243849"/>
            <a:ext cx="349201" cy="3179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713232" rtl="0" eaLnBrk="1" latinLnBrk="0" hangingPunct="1">
              <a:defRPr sz="1400" b="1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8B9376-0C54-4C08-8755-33A0C39F9728}" type="slidenum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ct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72BC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2" name="文本占位符 4"/>
          <p:cNvSpPr>
            <a:spLocks noGrp="1"/>
          </p:cNvSpPr>
          <p:nvPr>
            <p:ph type="body" sz="quarter" idx="10"/>
          </p:nvPr>
        </p:nvSpPr>
        <p:spPr>
          <a:xfrm>
            <a:off x="2020888" y="6239934"/>
            <a:ext cx="5681662" cy="370417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86439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95318"/>
            <a:ext cx="7886700" cy="840999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97448"/>
            <a:ext cx="3868340" cy="490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37568"/>
            <a:ext cx="3868340" cy="4152096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497448"/>
            <a:ext cx="3887391" cy="47331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020867"/>
            <a:ext cx="3887391" cy="4168797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7703086" y="6327033"/>
            <a:ext cx="1474785" cy="3255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713232" rtl="0" eaLnBrk="1" latinLnBrk="0" hangingPunct="1">
              <a:defRPr sz="1000" b="0" kern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E4CC0F-EE5A-48C3-94C0-3027CD944296}" type="datetime5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ct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2018/11/16</a:t>
            </a:fld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2020713" y="6610774"/>
            <a:ext cx="7123289" cy="1107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41447" y="6239539"/>
            <a:ext cx="1941689" cy="4819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44" y="6276848"/>
            <a:ext cx="1542726" cy="455417"/>
          </a:xfrm>
          <a:prstGeom prst="rect">
            <a:avLst/>
          </a:prstGeom>
        </p:spPr>
      </p:pic>
      <p:sp>
        <p:nvSpPr>
          <p:cNvPr id="14" name="矩形 13"/>
          <p:cNvSpPr/>
          <p:nvPr userDrawn="1"/>
        </p:nvSpPr>
        <p:spPr>
          <a:xfrm>
            <a:off x="1320801" y="216754"/>
            <a:ext cx="7823200" cy="3785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3" y="216752"/>
            <a:ext cx="1226961" cy="3785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8" name="任意多边形 17"/>
          <p:cNvSpPr/>
          <p:nvPr userDrawn="1"/>
        </p:nvSpPr>
        <p:spPr>
          <a:xfrm>
            <a:off x="8466669" y="203101"/>
            <a:ext cx="349200" cy="466516"/>
          </a:xfrm>
          <a:custGeom>
            <a:avLst/>
            <a:gdLst>
              <a:gd name="connsiteX0" fmla="*/ 0 w 809625"/>
              <a:gd name="connsiteY0" fmla="*/ 0 h 838200"/>
              <a:gd name="connsiteX1" fmla="*/ 809625 w 809625"/>
              <a:gd name="connsiteY1" fmla="*/ 0 h 838200"/>
              <a:gd name="connsiteX2" fmla="*/ 809625 w 809625"/>
              <a:gd name="connsiteY2" fmla="*/ 838200 h 838200"/>
              <a:gd name="connsiteX3" fmla="*/ 404813 w 809625"/>
              <a:gd name="connsiteY3" fmla="*/ 725091 h 838200"/>
              <a:gd name="connsiteX4" fmla="*/ 0 w 809625"/>
              <a:gd name="connsiteY4" fmla="*/ 838200 h 838200"/>
              <a:gd name="connsiteX5" fmla="*/ 0 w 809625"/>
              <a:gd name="connsiteY5" fmla="*/ 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625" h="838200">
                <a:moveTo>
                  <a:pt x="0" y="0"/>
                </a:moveTo>
                <a:lnTo>
                  <a:pt x="809625" y="0"/>
                </a:lnTo>
                <a:lnTo>
                  <a:pt x="809625" y="838200"/>
                </a:lnTo>
                <a:lnTo>
                  <a:pt x="404813" y="725091"/>
                </a:ln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466669" y="243849"/>
            <a:ext cx="349201" cy="3179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713232" rtl="0" eaLnBrk="1" latinLnBrk="0" hangingPunct="1">
              <a:defRPr sz="1400" b="1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8B9376-0C54-4C08-8755-33A0C39F9728}" type="slidenum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ct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72BC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文本占位符 4"/>
          <p:cNvSpPr>
            <a:spLocks noGrp="1"/>
          </p:cNvSpPr>
          <p:nvPr>
            <p:ph type="body" sz="quarter" idx="10"/>
          </p:nvPr>
        </p:nvSpPr>
        <p:spPr>
          <a:xfrm>
            <a:off x="2020888" y="6239934"/>
            <a:ext cx="5681662" cy="370417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512663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1" y="595318"/>
            <a:ext cx="7194549" cy="1095369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7703086" y="6327033"/>
            <a:ext cx="1474785" cy="3255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713232" rtl="0" eaLnBrk="1" latinLnBrk="0" hangingPunct="1">
              <a:defRPr sz="1000" b="0" kern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2018/10/25</a:t>
            </a:r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2020713" y="6610774"/>
            <a:ext cx="7123289" cy="1107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1320801" y="216754"/>
            <a:ext cx="7823200" cy="3785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3" y="216751"/>
            <a:ext cx="1226961" cy="5872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41447" y="6239539"/>
            <a:ext cx="1941689" cy="4819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44" y="6276848"/>
            <a:ext cx="1542726" cy="455417"/>
          </a:xfrm>
          <a:prstGeom prst="rect">
            <a:avLst/>
          </a:prstGeom>
        </p:spPr>
      </p:pic>
      <p:sp>
        <p:nvSpPr>
          <p:cNvPr id="13" name="任意多边形 12"/>
          <p:cNvSpPr/>
          <p:nvPr userDrawn="1"/>
        </p:nvSpPr>
        <p:spPr>
          <a:xfrm>
            <a:off x="8466669" y="203101"/>
            <a:ext cx="349200" cy="466516"/>
          </a:xfrm>
          <a:custGeom>
            <a:avLst/>
            <a:gdLst>
              <a:gd name="connsiteX0" fmla="*/ 0 w 809625"/>
              <a:gd name="connsiteY0" fmla="*/ 0 h 838200"/>
              <a:gd name="connsiteX1" fmla="*/ 809625 w 809625"/>
              <a:gd name="connsiteY1" fmla="*/ 0 h 838200"/>
              <a:gd name="connsiteX2" fmla="*/ 809625 w 809625"/>
              <a:gd name="connsiteY2" fmla="*/ 838200 h 838200"/>
              <a:gd name="connsiteX3" fmla="*/ 404813 w 809625"/>
              <a:gd name="connsiteY3" fmla="*/ 725091 h 838200"/>
              <a:gd name="connsiteX4" fmla="*/ 0 w 809625"/>
              <a:gd name="connsiteY4" fmla="*/ 838200 h 838200"/>
              <a:gd name="connsiteX5" fmla="*/ 0 w 809625"/>
              <a:gd name="connsiteY5" fmla="*/ 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625" h="838200">
                <a:moveTo>
                  <a:pt x="0" y="0"/>
                </a:moveTo>
                <a:lnTo>
                  <a:pt x="809625" y="0"/>
                </a:lnTo>
                <a:lnTo>
                  <a:pt x="809625" y="838200"/>
                </a:lnTo>
                <a:lnTo>
                  <a:pt x="404813" y="725091"/>
                </a:ln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66669" y="243849"/>
            <a:ext cx="349201" cy="3179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713232" rtl="0" eaLnBrk="1" latinLnBrk="0" hangingPunct="1">
              <a:defRPr sz="1400" b="1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8B9376-0C54-4C08-8755-33A0C39F9728}" type="slidenum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ct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72BC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" name="文本占位符 4"/>
          <p:cNvSpPr>
            <a:spLocks noGrp="1"/>
          </p:cNvSpPr>
          <p:nvPr>
            <p:ph type="body" sz="quarter" idx="10"/>
          </p:nvPr>
        </p:nvSpPr>
        <p:spPr>
          <a:xfrm>
            <a:off x="2020888" y="6239934"/>
            <a:ext cx="5681662" cy="370417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91140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13232"/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2016/9/24    </a:t>
            </a:r>
            <a:r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莫干山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13232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te Placeholder 3"/>
          <p:cNvSpPr txBox="1">
            <a:spLocks/>
          </p:cNvSpPr>
          <p:nvPr userDrawn="1"/>
        </p:nvSpPr>
        <p:spPr>
          <a:xfrm>
            <a:off x="7703086" y="6327033"/>
            <a:ext cx="1474785" cy="3255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713232" rtl="0" eaLnBrk="1" latinLnBrk="0" hangingPunct="1">
              <a:defRPr sz="1000" b="0" kern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2381CA-6213-4E91-9222-281CCB23E8CB}" type="datetime5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ct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2018/11/16</a:t>
            </a:fld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2020713" y="6610774"/>
            <a:ext cx="7123289" cy="1107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41447" y="6239539"/>
            <a:ext cx="1941689" cy="4819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44" y="6276848"/>
            <a:ext cx="1542726" cy="455417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1320801" y="216754"/>
            <a:ext cx="7823200" cy="3785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3" y="216752"/>
            <a:ext cx="1226961" cy="3785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2" name="任意多边形 11"/>
          <p:cNvSpPr/>
          <p:nvPr userDrawn="1"/>
        </p:nvSpPr>
        <p:spPr>
          <a:xfrm>
            <a:off x="8466669" y="203101"/>
            <a:ext cx="349200" cy="466516"/>
          </a:xfrm>
          <a:custGeom>
            <a:avLst/>
            <a:gdLst>
              <a:gd name="connsiteX0" fmla="*/ 0 w 809625"/>
              <a:gd name="connsiteY0" fmla="*/ 0 h 838200"/>
              <a:gd name="connsiteX1" fmla="*/ 809625 w 809625"/>
              <a:gd name="connsiteY1" fmla="*/ 0 h 838200"/>
              <a:gd name="connsiteX2" fmla="*/ 809625 w 809625"/>
              <a:gd name="connsiteY2" fmla="*/ 838200 h 838200"/>
              <a:gd name="connsiteX3" fmla="*/ 404813 w 809625"/>
              <a:gd name="connsiteY3" fmla="*/ 725091 h 838200"/>
              <a:gd name="connsiteX4" fmla="*/ 0 w 809625"/>
              <a:gd name="connsiteY4" fmla="*/ 838200 h 838200"/>
              <a:gd name="connsiteX5" fmla="*/ 0 w 809625"/>
              <a:gd name="connsiteY5" fmla="*/ 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625" h="838200">
                <a:moveTo>
                  <a:pt x="0" y="0"/>
                </a:moveTo>
                <a:lnTo>
                  <a:pt x="809625" y="0"/>
                </a:lnTo>
                <a:lnTo>
                  <a:pt x="809625" y="838200"/>
                </a:lnTo>
                <a:lnTo>
                  <a:pt x="404813" y="725091"/>
                </a:ln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66669" y="243849"/>
            <a:ext cx="349201" cy="3179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713232" rtl="0" eaLnBrk="1" latinLnBrk="0" hangingPunct="1">
              <a:defRPr sz="1400" b="1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8B9376-0C54-4C08-8755-33A0C39F9728}" type="slidenum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ct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72BC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89007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7703086" y="6327033"/>
            <a:ext cx="1474785" cy="3255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713232" rtl="0" eaLnBrk="1" latinLnBrk="0" hangingPunct="1">
              <a:defRPr sz="1000" b="0" kern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0A3508-4400-4B59-91B5-E206F3D968F3}" type="datetime5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ct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2018/11/16</a:t>
            </a:fld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2020713" y="6610774"/>
            <a:ext cx="7123289" cy="1107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41447" y="6239539"/>
            <a:ext cx="1941689" cy="4819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44" y="6276848"/>
            <a:ext cx="1542726" cy="455417"/>
          </a:xfrm>
          <a:prstGeom prst="rect">
            <a:avLst/>
          </a:prstGeom>
        </p:spPr>
      </p:pic>
      <p:sp>
        <p:nvSpPr>
          <p:cNvPr id="12" name="矩形 11"/>
          <p:cNvSpPr/>
          <p:nvPr userDrawn="1"/>
        </p:nvSpPr>
        <p:spPr>
          <a:xfrm>
            <a:off x="1320801" y="216754"/>
            <a:ext cx="7823200" cy="3785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3" y="216752"/>
            <a:ext cx="1226961" cy="3785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5" name="任意多边形 14"/>
          <p:cNvSpPr/>
          <p:nvPr userDrawn="1"/>
        </p:nvSpPr>
        <p:spPr>
          <a:xfrm>
            <a:off x="8466669" y="203101"/>
            <a:ext cx="349200" cy="466516"/>
          </a:xfrm>
          <a:custGeom>
            <a:avLst/>
            <a:gdLst>
              <a:gd name="connsiteX0" fmla="*/ 0 w 809625"/>
              <a:gd name="connsiteY0" fmla="*/ 0 h 838200"/>
              <a:gd name="connsiteX1" fmla="*/ 809625 w 809625"/>
              <a:gd name="connsiteY1" fmla="*/ 0 h 838200"/>
              <a:gd name="connsiteX2" fmla="*/ 809625 w 809625"/>
              <a:gd name="connsiteY2" fmla="*/ 838200 h 838200"/>
              <a:gd name="connsiteX3" fmla="*/ 404813 w 809625"/>
              <a:gd name="connsiteY3" fmla="*/ 725091 h 838200"/>
              <a:gd name="connsiteX4" fmla="*/ 0 w 809625"/>
              <a:gd name="connsiteY4" fmla="*/ 838200 h 838200"/>
              <a:gd name="connsiteX5" fmla="*/ 0 w 809625"/>
              <a:gd name="connsiteY5" fmla="*/ 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625" h="838200">
                <a:moveTo>
                  <a:pt x="0" y="0"/>
                </a:moveTo>
                <a:lnTo>
                  <a:pt x="809625" y="0"/>
                </a:lnTo>
                <a:lnTo>
                  <a:pt x="809625" y="838200"/>
                </a:lnTo>
                <a:lnTo>
                  <a:pt x="404813" y="725091"/>
                </a:ln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466669" y="243849"/>
            <a:ext cx="349201" cy="3179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713232" rtl="0" eaLnBrk="1" latinLnBrk="0" hangingPunct="1">
              <a:defRPr sz="1400" b="1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8B9376-0C54-4C08-8755-33A0C39F9728}" type="slidenum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ct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72BC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" name="文本占位符 4"/>
          <p:cNvSpPr>
            <a:spLocks noGrp="1"/>
          </p:cNvSpPr>
          <p:nvPr>
            <p:ph type="body" sz="quarter" idx="10"/>
          </p:nvPr>
        </p:nvSpPr>
        <p:spPr>
          <a:xfrm>
            <a:off x="2020888" y="6239934"/>
            <a:ext cx="5681662" cy="370417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458487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dirty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13232"/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2016/9/24    </a:t>
            </a:r>
            <a:r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莫干山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13232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7703086" y="6327033"/>
            <a:ext cx="1474785" cy="3255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713232" rtl="0" eaLnBrk="1" latinLnBrk="0" hangingPunct="1">
              <a:defRPr sz="1000" b="0" kern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B05CFC-7A6B-4543-8DD5-3A9A88DFC2A3}" type="datetime5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ct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2018/11/16</a:t>
            </a:fld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2020713" y="6610774"/>
            <a:ext cx="7123289" cy="1107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41447" y="6239539"/>
            <a:ext cx="1941689" cy="4819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44" y="6276848"/>
            <a:ext cx="1542726" cy="455417"/>
          </a:xfrm>
          <a:prstGeom prst="rect">
            <a:avLst/>
          </a:prstGeom>
        </p:spPr>
      </p:pic>
      <p:sp>
        <p:nvSpPr>
          <p:cNvPr id="12" name="矩形 11"/>
          <p:cNvSpPr/>
          <p:nvPr userDrawn="1"/>
        </p:nvSpPr>
        <p:spPr>
          <a:xfrm>
            <a:off x="1320801" y="216754"/>
            <a:ext cx="7823200" cy="3785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3" y="216752"/>
            <a:ext cx="1226961" cy="3785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5" name="任意多边形 14"/>
          <p:cNvSpPr/>
          <p:nvPr userDrawn="1"/>
        </p:nvSpPr>
        <p:spPr>
          <a:xfrm>
            <a:off x="8466669" y="203101"/>
            <a:ext cx="349200" cy="466516"/>
          </a:xfrm>
          <a:custGeom>
            <a:avLst/>
            <a:gdLst>
              <a:gd name="connsiteX0" fmla="*/ 0 w 809625"/>
              <a:gd name="connsiteY0" fmla="*/ 0 h 838200"/>
              <a:gd name="connsiteX1" fmla="*/ 809625 w 809625"/>
              <a:gd name="connsiteY1" fmla="*/ 0 h 838200"/>
              <a:gd name="connsiteX2" fmla="*/ 809625 w 809625"/>
              <a:gd name="connsiteY2" fmla="*/ 838200 h 838200"/>
              <a:gd name="connsiteX3" fmla="*/ 404813 w 809625"/>
              <a:gd name="connsiteY3" fmla="*/ 725091 h 838200"/>
              <a:gd name="connsiteX4" fmla="*/ 0 w 809625"/>
              <a:gd name="connsiteY4" fmla="*/ 838200 h 838200"/>
              <a:gd name="connsiteX5" fmla="*/ 0 w 809625"/>
              <a:gd name="connsiteY5" fmla="*/ 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625" h="838200">
                <a:moveTo>
                  <a:pt x="0" y="0"/>
                </a:moveTo>
                <a:lnTo>
                  <a:pt x="809625" y="0"/>
                </a:lnTo>
                <a:lnTo>
                  <a:pt x="809625" y="838200"/>
                </a:lnTo>
                <a:lnTo>
                  <a:pt x="404813" y="725091"/>
                </a:ln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466669" y="243849"/>
            <a:ext cx="349201" cy="3179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713232" rtl="0" eaLnBrk="1" latinLnBrk="0" hangingPunct="1">
              <a:defRPr sz="1400" b="1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8B9376-0C54-4C08-8755-33A0C39F9728}" type="slidenum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ct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72BC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48069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13232"/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2018/10/25</a:t>
            </a:r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13232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13232"/>
            <a:fld id="{518B9376-0C54-4C08-8755-33A0C39F972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713232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3308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13232"/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2018/10/25</a:t>
            </a:r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13232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13232"/>
            <a:fld id="{518B9376-0C54-4C08-8755-33A0C39F972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713232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0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BCC51-F99A-443F-8BF0-76D69B640896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12:58:50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66573-5FEC-4818-971F-87FBD837D30C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552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13232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713232"/>
              <a:t>11/16/2018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13232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13232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713232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0" y="2"/>
            <a:ext cx="9144000" cy="39691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722" y="4520102"/>
            <a:ext cx="1492598" cy="220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608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96711"/>
            <a:ext cx="7886700" cy="99397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7" name="矩形 6"/>
          <p:cNvSpPr/>
          <p:nvPr userDrawn="1"/>
        </p:nvSpPr>
        <p:spPr>
          <a:xfrm>
            <a:off x="1320801" y="216754"/>
            <a:ext cx="7823200" cy="3785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8" name="任意多边形 7"/>
          <p:cNvSpPr/>
          <p:nvPr userDrawn="1"/>
        </p:nvSpPr>
        <p:spPr>
          <a:xfrm>
            <a:off x="8466669" y="203101"/>
            <a:ext cx="349200" cy="466516"/>
          </a:xfrm>
          <a:custGeom>
            <a:avLst/>
            <a:gdLst>
              <a:gd name="connsiteX0" fmla="*/ 0 w 809625"/>
              <a:gd name="connsiteY0" fmla="*/ 0 h 838200"/>
              <a:gd name="connsiteX1" fmla="*/ 809625 w 809625"/>
              <a:gd name="connsiteY1" fmla="*/ 0 h 838200"/>
              <a:gd name="connsiteX2" fmla="*/ 809625 w 809625"/>
              <a:gd name="connsiteY2" fmla="*/ 838200 h 838200"/>
              <a:gd name="connsiteX3" fmla="*/ 404813 w 809625"/>
              <a:gd name="connsiteY3" fmla="*/ 725091 h 838200"/>
              <a:gd name="connsiteX4" fmla="*/ 0 w 809625"/>
              <a:gd name="connsiteY4" fmla="*/ 838200 h 838200"/>
              <a:gd name="connsiteX5" fmla="*/ 0 w 809625"/>
              <a:gd name="connsiteY5" fmla="*/ 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625" h="838200">
                <a:moveTo>
                  <a:pt x="0" y="0"/>
                </a:moveTo>
                <a:lnTo>
                  <a:pt x="809625" y="0"/>
                </a:lnTo>
                <a:lnTo>
                  <a:pt x="809625" y="838200"/>
                </a:lnTo>
                <a:lnTo>
                  <a:pt x="404813" y="725091"/>
                </a:ln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66669" y="243849"/>
            <a:ext cx="349201" cy="3179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713232" rtl="0" eaLnBrk="1" latinLnBrk="0" hangingPunct="1">
              <a:defRPr sz="1400" b="1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8B9376-0C54-4C08-8755-33A0C39F9728}" type="slidenum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ct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72BC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3" y="216752"/>
            <a:ext cx="1226961" cy="3785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2020713" y="6610774"/>
            <a:ext cx="7123289" cy="1107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7777316" y="6327033"/>
            <a:ext cx="1400555" cy="3255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713232" rtl="0" eaLnBrk="1" latinLnBrk="0" hangingPunct="1">
              <a:defRPr sz="1000" b="0" kern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7E64BD-AE91-4DC3-BF8E-0D19034671CC}" type="datetime5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ct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2018/11/16</a:t>
            </a:fld>
            <a:r>
              <a:rPr kumimoji="0" lang="en-US" altLang="zh-CN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  </a:t>
            </a:r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4" y="6239539"/>
            <a:ext cx="1941689" cy="4819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01" y="6276848"/>
            <a:ext cx="1542726" cy="455417"/>
          </a:xfrm>
          <a:prstGeom prst="rect">
            <a:avLst/>
          </a:prstGeom>
        </p:spPr>
      </p:pic>
      <p:sp>
        <p:nvSpPr>
          <p:cNvPr id="5" name="文本占位符 4"/>
          <p:cNvSpPr>
            <a:spLocks noGrp="1"/>
          </p:cNvSpPr>
          <p:nvPr>
            <p:ph type="body" sz="quarter" idx="10"/>
          </p:nvPr>
        </p:nvSpPr>
        <p:spPr>
          <a:xfrm>
            <a:off x="2020888" y="6239934"/>
            <a:ext cx="5681662" cy="370417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02043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758862"/>
            <a:ext cx="7437120" cy="3803615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0800" y="4589464"/>
            <a:ext cx="7437120" cy="1500187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7816645" y="6327033"/>
            <a:ext cx="1361226" cy="3255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713232" rtl="0" eaLnBrk="1" latinLnBrk="0" hangingPunct="1">
              <a:defRPr sz="1000" b="0" kern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4A7C32-1CD2-45BC-AFBD-3FC225C36AFB}" type="datetime5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ct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2018/11/16</a:t>
            </a:fld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" y="6239539"/>
            <a:ext cx="1941689" cy="4819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2020713" y="6610774"/>
            <a:ext cx="7123289" cy="1107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1320801" y="216754"/>
            <a:ext cx="7823200" cy="3785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1" name="任意多边形 10"/>
          <p:cNvSpPr/>
          <p:nvPr userDrawn="1"/>
        </p:nvSpPr>
        <p:spPr>
          <a:xfrm>
            <a:off x="8466669" y="203101"/>
            <a:ext cx="349200" cy="466516"/>
          </a:xfrm>
          <a:custGeom>
            <a:avLst/>
            <a:gdLst>
              <a:gd name="connsiteX0" fmla="*/ 0 w 809625"/>
              <a:gd name="connsiteY0" fmla="*/ 0 h 838200"/>
              <a:gd name="connsiteX1" fmla="*/ 809625 w 809625"/>
              <a:gd name="connsiteY1" fmla="*/ 0 h 838200"/>
              <a:gd name="connsiteX2" fmla="*/ 809625 w 809625"/>
              <a:gd name="connsiteY2" fmla="*/ 838200 h 838200"/>
              <a:gd name="connsiteX3" fmla="*/ 404813 w 809625"/>
              <a:gd name="connsiteY3" fmla="*/ 725091 h 838200"/>
              <a:gd name="connsiteX4" fmla="*/ 0 w 809625"/>
              <a:gd name="connsiteY4" fmla="*/ 838200 h 838200"/>
              <a:gd name="connsiteX5" fmla="*/ 0 w 809625"/>
              <a:gd name="connsiteY5" fmla="*/ 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625" h="838200">
                <a:moveTo>
                  <a:pt x="0" y="0"/>
                </a:moveTo>
                <a:lnTo>
                  <a:pt x="809625" y="0"/>
                </a:lnTo>
                <a:lnTo>
                  <a:pt x="809625" y="838200"/>
                </a:lnTo>
                <a:lnTo>
                  <a:pt x="404813" y="725091"/>
                </a:ln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66669" y="243849"/>
            <a:ext cx="349201" cy="3514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713232" rtl="0" eaLnBrk="1" latinLnBrk="0" hangingPunct="1">
              <a:defRPr sz="1400" b="1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8B9376-0C54-4C08-8755-33A0C39F9728}" type="slidenum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ct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72BC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3" y="216751"/>
            <a:ext cx="1226961" cy="5872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01" y="6276848"/>
            <a:ext cx="1542726" cy="455417"/>
          </a:xfrm>
          <a:prstGeom prst="rect">
            <a:avLst/>
          </a:prstGeom>
        </p:spPr>
      </p:pic>
      <p:sp>
        <p:nvSpPr>
          <p:cNvPr id="14" name="文本占位符 4"/>
          <p:cNvSpPr>
            <a:spLocks noGrp="1"/>
          </p:cNvSpPr>
          <p:nvPr>
            <p:ph type="body" sz="quarter" idx="10"/>
          </p:nvPr>
        </p:nvSpPr>
        <p:spPr>
          <a:xfrm>
            <a:off x="2020888" y="6239934"/>
            <a:ext cx="5681662" cy="370417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62055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01" y="718159"/>
            <a:ext cx="8661552" cy="972528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02" y="1888200"/>
            <a:ext cx="4239865" cy="420145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1897" y="1888200"/>
            <a:ext cx="4394287" cy="420145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7600336" y="6327033"/>
            <a:ext cx="1577535" cy="3255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713232" rtl="0" eaLnBrk="1" latinLnBrk="0" hangingPunct="1">
              <a:defRPr sz="1000" b="0" kern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C715F4-18CF-4111-A5C0-401BB06DEE5F}" type="datetime5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ct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2018/11/16</a:t>
            </a:fld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2020713" y="6610774"/>
            <a:ext cx="7123289" cy="1107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01" y="6276848"/>
            <a:ext cx="1542726" cy="455417"/>
          </a:xfrm>
          <a:prstGeom prst="rect">
            <a:avLst/>
          </a:prstGeom>
        </p:spPr>
      </p:pic>
      <p:sp>
        <p:nvSpPr>
          <p:cNvPr id="13" name="矩形 12"/>
          <p:cNvSpPr/>
          <p:nvPr userDrawn="1"/>
        </p:nvSpPr>
        <p:spPr>
          <a:xfrm>
            <a:off x="41447" y="6239539"/>
            <a:ext cx="1941689" cy="4819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44" y="6276848"/>
            <a:ext cx="1542726" cy="455417"/>
          </a:xfrm>
          <a:prstGeom prst="rect">
            <a:avLst/>
          </a:prstGeom>
        </p:spPr>
      </p:pic>
      <p:sp>
        <p:nvSpPr>
          <p:cNvPr id="15" name="矩形 14"/>
          <p:cNvSpPr/>
          <p:nvPr userDrawn="1"/>
        </p:nvSpPr>
        <p:spPr>
          <a:xfrm>
            <a:off x="1320801" y="216754"/>
            <a:ext cx="7823200" cy="3785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6" name="矩形 15"/>
          <p:cNvSpPr/>
          <p:nvPr userDrawn="1"/>
        </p:nvSpPr>
        <p:spPr>
          <a:xfrm>
            <a:off x="3" y="216752"/>
            <a:ext cx="1226961" cy="3785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7" name="任意多边形 16"/>
          <p:cNvSpPr/>
          <p:nvPr userDrawn="1"/>
        </p:nvSpPr>
        <p:spPr>
          <a:xfrm>
            <a:off x="8466669" y="203101"/>
            <a:ext cx="349200" cy="466516"/>
          </a:xfrm>
          <a:custGeom>
            <a:avLst/>
            <a:gdLst>
              <a:gd name="connsiteX0" fmla="*/ 0 w 809625"/>
              <a:gd name="connsiteY0" fmla="*/ 0 h 838200"/>
              <a:gd name="connsiteX1" fmla="*/ 809625 w 809625"/>
              <a:gd name="connsiteY1" fmla="*/ 0 h 838200"/>
              <a:gd name="connsiteX2" fmla="*/ 809625 w 809625"/>
              <a:gd name="connsiteY2" fmla="*/ 838200 h 838200"/>
              <a:gd name="connsiteX3" fmla="*/ 404813 w 809625"/>
              <a:gd name="connsiteY3" fmla="*/ 725091 h 838200"/>
              <a:gd name="connsiteX4" fmla="*/ 0 w 809625"/>
              <a:gd name="connsiteY4" fmla="*/ 838200 h 838200"/>
              <a:gd name="connsiteX5" fmla="*/ 0 w 809625"/>
              <a:gd name="connsiteY5" fmla="*/ 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625" h="838200">
                <a:moveTo>
                  <a:pt x="0" y="0"/>
                </a:moveTo>
                <a:lnTo>
                  <a:pt x="809625" y="0"/>
                </a:lnTo>
                <a:lnTo>
                  <a:pt x="809625" y="838200"/>
                </a:lnTo>
                <a:lnTo>
                  <a:pt x="404813" y="725091"/>
                </a:ln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20" name="任意多边形 19"/>
          <p:cNvSpPr/>
          <p:nvPr userDrawn="1"/>
        </p:nvSpPr>
        <p:spPr>
          <a:xfrm>
            <a:off x="8466669" y="203101"/>
            <a:ext cx="349200" cy="466516"/>
          </a:xfrm>
          <a:custGeom>
            <a:avLst/>
            <a:gdLst>
              <a:gd name="connsiteX0" fmla="*/ 0 w 809625"/>
              <a:gd name="connsiteY0" fmla="*/ 0 h 838200"/>
              <a:gd name="connsiteX1" fmla="*/ 809625 w 809625"/>
              <a:gd name="connsiteY1" fmla="*/ 0 h 838200"/>
              <a:gd name="connsiteX2" fmla="*/ 809625 w 809625"/>
              <a:gd name="connsiteY2" fmla="*/ 838200 h 838200"/>
              <a:gd name="connsiteX3" fmla="*/ 404813 w 809625"/>
              <a:gd name="connsiteY3" fmla="*/ 725091 h 838200"/>
              <a:gd name="connsiteX4" fmla="*/ 0 w 809625"/>
              <a:gd name="connsiteY4" fmla="*/ 838200 h 838200"/>
              <a:gd name="connsiteX5" fmla="*/ 0 w 809625"/>
              <a:gd name="connsiteY5" fmla="*/ 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625" h="838200">
                <a:moveTo>
                  <a:pt x="0" y="0"/>
                </a:moveTo>
                <a:lnTo>
                  <a:pt x="809625" y="0"/>
                </a:lnTo>
                <a:lnTo>
                  <a:pt x="809625" y="838200"/>
                </a:lnTo>
                <a:lnTo>
                  <a:pt x="404813" y="725091"/>
                </a:ln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8466669" y="243849"/>
            <a:ext cx="349201" cy="3179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713232" rtl="0" eaLnBrk="1" latinLnBrk="0" hangingPunct="1">
              <a:defRPr sz="1400" b="1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8B9376-0C54-4C08-8755-33A0C39F9728}" type="slidenum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ct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72BC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2" name="文本占位符 4"/>
          <p:cNvSpPr>
            <a:spLocks noGrp="1"/>
          </p:cNvSpPr>
          <p:nvPr>
            <p:ph type="body" sz="quarter" idx="10"/>
          </p:nvPr>
        </p:nvSpPr>
        <p:spPr>
          <a:xfrm>
            <a:off x="2020888" y="6239934"/>
            <a:ext cx="5681662" cy="370417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86407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95318"/>
            <a:ext cx="7886700" cy="840999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97448"/>
            <a:ext cx="3868340" cy="490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37568"/>
            <a:ext cx="3868340" cy="4152096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497448"/>
            <a:ext cx="3887391" cy="47331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020867"/>
            <a:ext cx="3887391" cy="4168797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7703086" y="6327033"/>
            <a:ext cx="1474785" cy="3255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713232" rtl="0" eaLnBrk="1" latinLnBrk="0" hangingPunct="1">
              <a:defRPr sz="1000" b="0" kern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E4CC0F-EE5A-48C3-94C0-3027CD944296}" type="datetime5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ct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2018/11/16</a:t>
            </a:fld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2020713" y="6610774"/>
            <a:ext cx="7123289" cy="1107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41447" y="6239539"/>
            <a:ext cx="1941689" cy="4819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44" y="6276848"/>
            <a:ext cx="1542726" cy="455417"/>
          </a:xfrm>
          <a:prstGeom prst="rect">
            <a:avLst/>
          </a:prstGeom>
        </p:spPr>
      </p:pic>
      <p:sp>
        <p:nvSpPr>
          <p:cNvPr id="14" name="矩形 13"/>
          <p:cNvSpPr/>
          <p:nvPr userDrawn="1"/>
        </p:nvSpPr>
        <p:spPr>
          <a:xfrm>
            <a:off x="1320801" y="216754"/>
            <a:ext cx="7823200" cy="3785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3" y="216752"/>
            <a:ext cx="1226961" cy="3785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8" name="任意多边形 17"/>
          <p:cNvSpPr/>
          <p:nvPr userDrawn="1"/>
        </p:nvSpPr>
        <p:spPr>
          <a:xfrm>
            <a:off x="8466669" y="203101"/>
            <a:ext cx="349200" cy="466516"/>
          </a:xfrm>
          <a:custGeom>
            <a:avLst/>
            <a:gdLst>
              <a:gd name="connsiteX0" fmla="*/ 0 w 809625"/>
              <a:gd name="connsiteY0" fmla="*/ 0 h 838200"/>
              <a:gd name="connsiteX1" fmla="*/ 809625 w 809625"/>
              <a:gd name="connsiteY1" fmla="*/ 0 h 838200"/>
              <a:gd name="connsiteX2" fmla="*/ 809625 w 809625"/>
              <a:gd name="connsiteY2" fmla="*/ 838200 h 838200"/>
              <a:gd name="connsiteX3" fmla="*/ 404813 w 809625"/>
              <a:gd name="connsiteY3" fmla="*/ 725091 h 838200"/>
              <a:gd name="connsiteX4" fmla="*/ 0 w 809625"/>
              <a:gd name="connsiteY4" fmla="*/ 838200 h 838200"/>
              <a:gd name="connsiteX5" fmla="*/ 0 w 809625"/>
              <a:gd name="connsiteY5" fmla="*/ 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625" h="838200">
                <a:moveTo>
                  <a:pt x="0" y="0"/>
                </a:moveTo>
                <a:lnTo>
                  <a:pt x="809625" y="0"/>
                </a:lnTo>
                <a:lnTo>
                  <a:pt x="809625" y="838200"/>
                </a:lnTo>
                <a:lnTo>
                  <a:pt x="404813" y="725091"/>
                </a:ln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466669" y="243849"/>
            <a:ext cx="349201" cy="3179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713232" rtl="0" eaLnBrk="1" latinLnBrk="0" hangingPunct="1">
              <a:defRPr sz="1400" b="1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8B9376-0C54-4C08-8755-33A0C39F9728}" type="slidenum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ct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72BC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文本占位符 4"/>
          <p:cNvSpPr>
            <a:spLocks noGrp="1"/>
          </p:cNvSpPr>
          <p:nvPr>
            <p:ph type="body" sz="quarter" idx="10"/>
          </p:nvPr>
        </p:nvSpPr>
        <p:spPr>
          <a:xfrm>
            <a:off x="2020888" y="6239934"/>
            <a:ext cx="5681662" cy="370417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741315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1" y="595318"/>
            <a:ext cx="7194549" cy="1095369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7703086" y="6327033"/>
            <a:ext cx="1474785" cy="3255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713232" rtl="0" eaLnBrk="1" latinLnBrk="0" hangingPunct="1">
              <a:defRPr sz="1000" b="0" kern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2018/10/25</a:t>
            </a:r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2020713" y="6610774"/>
            <a:ext cx="7123289" cy="1107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1320801" y="216754"/>
            <a:ext cx="7823200" cy="3785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3" y="216751"/>
            <a:ext cx="1226961" cy="5872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41447" y="6239539"/>
            <a:ext cx="1941689" cy="4819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44" y="6276848"/>
            <a:ext cx="1542726" cy="455417"/>
          </a:xfrm>
          <a:prstGeom prst="rect">
            <a:avLst/>
          </a:prstGeom>
        </p:spPr>
      </p:pic>
      <p:sp>
        <p:nvSpPr>
          <p:cNvPr id="13" name="任意多边形 12"/>
          <p:cNvSpPr/>
          <p:nvPr userDrawn="1"/>
        </p:nvSpPr>
        <p:spPr>
          <a:xfrm>
            <a:off x="8466669" y="203101"/>
            <a:ext cx="349200" cy="466516"/>
          </a:xfrm>
          <a:custGeom>
            <a:avLst/>
            <a:gdLst>
              <a:gd name="connsiteX0" fmla="*/ 0 w 809625"/>
              <a:gd name="connsiteY0" fmla="*/ 0 h 838200"/>
              <a:gd name="connsiteX1" fmla="*/ 809625 w 809625"/>
              <a:gd name="connsiteY1" fmla="*/ 0 h 838200"/>
              <a:gd name="connsiteX2" fmla="*/ 809625 w 809625"/>
              <a:gd name="connsiteY2" fmla="*/ 838200 h 838200"/>
              <a:gd name="connsiteX3" fmla="*/ 404813 w 809625"/>
              <a:gd name="connsiteY3" fmla="*/ 725091 h 838200"/>
              <a:gd name="connsiteX4" fmla="*/ 0 w 809625"/>
              <a:gd name="connsiteY4" fmla="*/ 838200 h 838200"/>
              <a:gd name="connsiteX5" fmla="*/ 0 w 809625"/>
              <a:gd name="connsiteY5" fmla="*/ 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625" h="838200">
                <a:moveTo>
                  <a:pt x="0" y="0"/>
                </a:moveTo>
                <a:lnTo>
                  <a:pt x="809625" y="0"/>
                </a:lnTo>
                <a:lnTo>
                  <a:pt x="809625" y="838200"/>
                </a:lnTo>
                <a:lnTo>
                  <a:pt x="404813" y="725091"/>
                </a:ln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66669" y="243849"/>
            <a:ext cx="349201" cy="3179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713232" rtl="0" eaLnBrk="1" latinLnBrk="0" hangingPunct="1">
              <a:defRPr sz="1400" b="1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8B9376-0C54-4C08-8755-33A0C39F9728}" type="slidenum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ct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72BC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" name="文本占位符 4"/>
          <p:cNvSpPr>
            <a:spLocks noGrp="1"/>
          </p:cNvSpPr>
          <p:nvPr>
            <p:ph type="body" sz="quarter" idx="10"/>
          </p:nvPr>
        </p:nvSpPr>
        <p:spPr>
          <a:xfrm>
            <a:off x="2020888" y="6239934"/>
            <a:ext cx="5681662" cy="370417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688243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13232"/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2016/9/24    </a:t>
            </a:r>
            <a:r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莫干山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13232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te Placeholder 3"/>
          <p:cNvSpPr txBox="1">
            <a:spLocks/>
          </p:cNvSpPr>
          <p:nvPr userDrawn="1"/>
        </p:nvSpPr>
        <p:spPr>
          <a:xfrm>
            <a:off x="7703086" y="6327033"/>
            <a:ext cx="1474785" cy="3255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713232" rtl="0" eaLnBrk="1" latinLnBrk="0" hangingPunct="1">
              <a:defRPr sz="1000" b="0" kern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2381CA-6213-4E91-9222-281CCB23E8CB}" type="datetime5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ct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2018/11/16</a:t>
            </a:fld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2020713" y="6610774"/>
            <a:ext cx="7123289" cy="1107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41447" y="6239539"/>
            <a:ext cx="1941689" cy="4819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44" y="6276848"/>
            <a:ext cx="1542726" cy="455417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1320801" y="216754"/>
            <a:ext cx="7823200" cy="3785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3" y="216752"/>
            <a:ext cx="1226961" cy="3785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2" name="任意多边形 11"/>
          <p:cNvSpPr/>
          <p:nvPr userDrawn="1"/>
        </p:nvSpPr>
        <p:spPr>
          <a:xfrm>
            <a:off x="8466669" y="203101"/>
            <a:ext cx="349200" cy="466516"/>
          </a:xfrm>
          <a:custGeom>
            <a:avLst/>
            <a:gdLst>
              <a:gd name="connsiteX0" fmla="*/ 0 w 809625"/>
              <a:gd name="connsiteY0" fmla="*/ 0 h 838200"/>
              <a:gd name="connsiteX1" fmla="*/ 809625 w 809625"/>
              <a:gd name="connsiteY1" fmla="*/ 0 h 838200"/>
              <a:gd name="connsiteX2" fmla="*/ 809625 w 809625"/>
              <a:gd name="connsiteY2" fmla="*/ 838200 h 838200"/>
              <a:gd name="connsiteX3" fmla="*/ 404813 w 809625"/>
              <a:gd name="connsiteY3" fmla="*/ 725091 h 838200"/>
              <a:gd name="connsiteX4" fmla="*/ 0 w 809625"/>
              <a:gd name="connsiteY4" fmla="*/ 838200 h 838200"/>
              <a:gd name="connsiteX5" fmla="*/ 0 w 809625"/>
              <a:gd name="connsiteY5" fmla="*/ 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625" h="838200">
                <a:moveTo>
                  <a:pt x="0" y="0"/>
                </a:moveTo>
                <a:lnTo>
                  <a:pt x="809625" y="0"/>
                </a:lnTo>
                <a:lnTo>
                  <a:pt x="809625" y="838200"/>
                </a:lnTo>
                <a:lnTo>
                  <a:pt x="404813" y="725091"/>
                </a:ln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66669" y="243849"/>
            <a:ext cx="349201" cy="3179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713232" rtl="0" eaLnBrk="1" latinLnBrk="0" hangingPunct="1">
              <a:defRPr sz="1400" b="1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8B9376-0C54-4C08-8755-33A0C39F9728}" type="slidenum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ct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72BC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67243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7703086" y="6327033"/>
            <a:ext cx="1474785" cy="3255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713232" rtl="0" eaLnBrk="1" latinLnBrk="0" hangingPunct="1">
              <a:defRPr sz="1000" b="0" kern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0A3508-4400-4B59-91B5-E206F3D968F3}" type="datetime5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ct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2018/11/16</a:t>
            </a:fld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2020713" y="6610774"/>
            <a:ext cx="7123289" cy="1107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41447" y="6239539"/>
            <a:ext cx="1941689" cy="4819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44" y="6276848"/>
            <a:ext cx="1542726" cy="455417"/>
          </a:xfrm>
          <a:prstGeom prst="rect">
            <a:avLst/>
          </a:prstGeom>
        </p:spPr>
      </p:pic>
      <p:sp>
        <p:nvSpPr>
          <p:cNvPr id="12" name="矩形 11"/>
          <p:cNvSpPr/>
          <p:nvPr userDrawn="1"/>
        </p:nvSpPr>
        <p:spPr>
          <a:xfrm>
            <a:off x="1320801" y="216754"/>
            <a:ext cx="7823200" cy="3785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3" y="216752"/>
            <a:ext cx="1226961" cy="3785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5" name="任意多边形 14"/>
          <p:cNvSpPr/>
          <p:nvPr userDrawn="1"/>
        </p:nvSpPr>
        <p:spPr>
          <a:xfrm>
            <a:off x="8466669" y="203101"/>
            <a:ext cx="349200" cy="466516"/>
          </a:xfrm>
          <a:custGeom>
            <a:avLst/>
            <a:gdLst>
              <a:gd name="connsiteX0" fmla="*/ 0 w 809625"/>
              <a:gd name="connsiteY0" fmla="*/ 0 h 838200"/>
              <a:gd name="connsiteX1" fmla="*/ 809625 w 809625"/>
              <a:gd name="connsiteY1" fmla="*/ 0 h 838200"/>
              <a:gd name="connsiteX2" fmla="*/ 809625 w 809625"/>
              <a:gd name="connsiteY2" fmla="*/ 838200 h 838200"/>
              <a:gd name="connsiteX3" fmla="*/ 404813 w 809625"/>
              <a:gd name="connsiteY3" fmla="*/ 725091 h 838200"/>
              <a:gd name="connsiteX4" fmla="*/ 0 w 809625"/>
              <a:gd name="connsiteY4" fmla="*/ 838200 h 838200"/>
              <a:gd name="connsiteX5" fmla="*/ 0 w 809625"/>
              <a:gd name="connsiteY5" fmla="*/ 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625" h="838200">
                <a:moveTo>
                  <a:pt x="0" y="0"/>
                </a:moveTo>
                <a:lnTo>
                  <a:pt x="809625" y="0"/>
                </a:lnTo>
                <a:lnTo>
                  <a:pt x="809625" y="838200"/>
                </a:lnTo>
                <a:lnTo>
                  <a:pt x="404813" y="725091"/>
                </a:ln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466669" y="243849"/>
            <a:ext cx="349201" cy="3179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713232" rtl="0" eaLnBrk="1" latinLnBrk="0" hangingPunct="1">
              <a:defRPr sz="1400" b="1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8B9376-0C54-4C08-8755-33A0C39F9728}" type="slidenum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ct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72BC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" name="文本占位符 4"/>
          <p:cNvSpPr>
            <a:spLocks noGrp="1"/>
          </p:cNvSpPr>
          <p:nvPr>
            <p:ph type="body" sz="quarter" idx="10"/>
          </p:nvPr>
        </p:nvSpPr>
        <p:spPr>
          <a:xfrm>
            <a:off x="2020888" y="6239934"/>
            <a:ext cx="5681662" cy="370417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668807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dirty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13232"/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2016/9/24    </a:t>
            </a:r>
            <a:r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莫干山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13232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7703086" y="6327033"/>
            <a:ext cx="1474785" cy="3255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713232" rtl="0" eaLnBrk="1" latinLnBrk="0" hangingPunct="1">
              <a:defRPr sz="1000" b="0" kern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B05CFC-7A6B-4543-8DD5-3A9A88DFC2A3}" type="datetime5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ct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2018/11/16</a:t>
            </a:fld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2020713" y="6610774"/>
            <a:ext cx="7123289" cy="1107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41447" y="6239539"/>
            <a:ext cx="1941689" cy="4819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44" y="6276848"/>
            <a:ext cx="1542726" cy="455417"/>
          </a:xfrm>
          <a:prstGeom prst="rect">
            <a:avLst/>
          </a:prstGeom>
        </p:spPr>
      </p:pic>
      <p:sp>
        <p:nvSpPr>
          <p:cNvPr id="12" name="矩形 11"/>
          <p:cNvSpPr/>
          <p:nvPr userDrawn="1"/>
        </p:nvSpPr>
        <p:spPr>
          <a:xfrm>
            <a:off x="1320801" y="216754"/>
            <a:ext cx="7823200" cy="3785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3" y="216752"/>
            <a:ext cx="1226961" cy="3785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5" name="任意多边形 14"/>
          <p:cNvSpPr/>
          <p:nvPr userDrawn="1"/>
        </p:nvSpPr>
        <p:spPr>
          <a:xfrm>
            <a:off x="8466669" y="203101"/>
            <a:ext cx="349200" cy="466516"/>
          </a:xfrm>
          <a:custGeom>
            <a:avLst/>
            <a:gdLst>
              <a:gd name="connsiteX0" fmla="*/ 0 w 809625"/>
              <a:gd name="connsiteY0" fmla="*/ 0 h 838200"/>
              <a:gd name="connsiteX1" fmla="*/ 809625 w 809625"/>
              <a:gd name="connsiteY1" fmla="*/ 0 h 838200"/>
              <a:gd name="connsiteX2" fmla="*/ 809625 w 809625"/>
              <a:gd name="connsiteY2" fmla="*/ 838200 h 838200"/>
              <a:gd name="connsiteX3" fmla="*/ 404813 w 809625"/>
              <a:gd name="connsiteY3" fmla="*/ 725091 h 838200"/>
              <a:gd name="connsiteX4" fmla="*/ 0 w 809625"/>
              <a:gd name="connsiteY4" fmla="*/ 838200 h 838200"/>
              <a:gd name="connsiteX5" fmla="*/ 0 w 809625"/>
              <a:gd name="connsiteY5" fmla="*/ 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625" h="838200">
                <a:moveTo>
                  <a:pt x="0" y="0"/>
                </a:moveTo>
                <a:lnTo>
                  <a:pt x="809625" y="0"/>
                </a:lnTo>
                <a:lnTo>
                  <a:pt x="809625" y="838200"/>
                </a:lnTo>
                <a:lnTo>
                  <a:pt x="404813" y="725091"/>
                </a:ln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楷体"/>
              <a:cs typeface="+mn-cs"/>
            </a:endParaRP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466669" y="243849"/>
            <a:ext cx="349201" cy="3179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713232" rtl="0" eaLnBrk="1" latinLnBrk="0" hangingPunct="1">
              <a:defRPr sz="1400" b="1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8B9376-0C54-4C08-8755-33A0C39F9728}" type="slidenum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ct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72BC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5486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13232"/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2018/10/25</a:t>
            </a:r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13232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13232"/>
            <a:fld id="{518B9376-0C54-4C08-8755-33A0C39F972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713232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976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B1472-7183-41CA-8741-5A507386333D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12:58:50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C1D38-B5FD-43C8-BB96-2FEF47E9C1C8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731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13232"/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2018/10/25</a:t>
            </a:r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13232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13232"/>
            <a:fld id="{518B9376-0C54-4C08-8755-33A0C39F972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713232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339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D1771-F823-4D19-9424-8A0BEB35E9C3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12:58:50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2D5D8-A909-4637-B118-5FA66CFF02EA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02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51970-54A6-4EB6-9098-19E18AB6D568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12:58:50</a:t>
            </a:fld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7006-F601-4AA5-863A-340E45248184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038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DDF0A-D3E7-4842-A24A-7C26E4BD744A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12:58:50</a:t>
            </a:fld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425B6-1128-4756-AA5D-BE9BD618FA1A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657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2F489-E62F-4805-8DE7-AEB626198E7C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12:58:50</a:t>
            </a:fld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BA660-FC9D-40B1-A1F6-5C48C68FEE4B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323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>
                <a:sym typeface="Calibri" pitchFamily="34" charset="0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F41A7-40CC-4B1C-A154-DC06E84F60EF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12:58:50</a:t>
            </a:fld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4E8A0-6CC4-4C3F-BBAC-68F4E6D42543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62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>
                <a:sym typeface="Calibri" pitchFamily="34" charset="0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dirty="0" smtClean="0">
                <a:sym typeface="Calibri" pitchFamily="34" charset="0"/>
              </a:rPr>
              <a:t>单击此处编辑母版文本样式</a:t>
            </a:r>
          </a:p>
          <a:p>
            <a:pPr lvl="1"/>
            <a:r>
              <a:rPr lang="zh-CN" dirty="0" smtClean="0">
                <a:sym typeface="Calibri" pitchFamily="34" charset="0"/>
              </a:rPr>
              <a:t>第二级</a:t>
            </a:r>
          </a:p>
          <a:p>
            <a:pPr lvl="2"/>
            <a:r>
              <a:rPr lang="zh-CN" dirty="0" smtClean="0">
                <a:sym typeface="Calibri" pitchFamily="34" charset="0"/>
              </a:rPr>
              <a:t>第三级</a:t>
            </a:r>
          </a:p>
          <a:p>
            <a:pPr lvl="3"/>
            <a:r>
              <a:rPr lang="zh-CN" dirty="0" smtClean="0">
                <a:sym typeface="Calibri" pitchFamily="34" charset="0"/>
              </a:rPr>
              <a:t>第四级</a:t>
            </a:r>
          </a:p>
          <a:p>
            <a:pPr lvl="4"/>
            <a:r>
              <a:rPr lang="zh-CN" dirty="0" smtClean="0">
                <a:sym typeface="Calibri" pitchFamily="34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aseline="0" smtClean="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9F511E-1464-46C1-AD35-5DDC5276511D}" type="datetime11">
              <a:rPr lang="zh-CN" altLang="en-US">
                <a:solidFill>
                  <a:srgbClr val="1F497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12:58:50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aseline="0" smtClean="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dirty="0">
                <a:solidFill>
                  <a:srgbClr val="1F497D"/>
                </a:solidFill>
              </a:rPr>
              <a:t>复旦大学公共经济学系 杜莉</a:t>
            </a:r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aseline="0" smtClean="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052932-A1E8-49D0-A24F-842F09748EF3}" type="slidenum">
              <a:rPr lang="en-US" altLang="zh-CN">
                <a:solidFill>
                  <a:srgbClr val="1F497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89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4" r:id="rId13"/>
    <p:sldLayoutId id="2147483675" r:id="rId14"/>
    <p:sldLayoutId id="2147483676" r:id="rId15"/>
    <p:sldLayoutId id="2147483677" r:id="rId16"/>
    <p:sldLayoutId id="2147483679" r:id="rId17"/>
    <p:sldLayoutId id="2147483704" r:id="rId18"/>
  </p:sldLayoutIdLst>
  <p:timing>
    <p:tnLst>
      <p:par>
        <p:cTn id="1" dur="indefinite" restart="never" nodeType="tmRoot"/>
      </p:par>
    </p:tnLst>
  </p:timing>
  <p:hf hdr="0"/>
  <p:txStyles>
    <p:titleStyle>
      <a:lvl1pPr marL="9144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itchFamily="34" charset="0"/>
        </a:defRPr>
      </a:lvl1pPr>
      <a:lvl2pPr marL="9144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2pPr>
      <a:lvl3pPr marL="9144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3pPr>
      <a:lvl4pPr marL="9144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4pPr>
      <a:lvl5pPr marL="9144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5pPr>
      <a:lvl6pPr marL="13716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6pPr>
      <a:lvl7pPr marL="18288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7pPr>
      <a:lvl8pPr marL="22860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8pPr>
      <a:lvl9pPr marL="27432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sym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sym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3232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713232"/>
              <a:t>11/16/2018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3232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3232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713232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43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3232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713232"/>
              <a:t>11/16/2018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3232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3232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713232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4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png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财政学（第九讲）</a:t>
            </a:r>
            <a:endParaRPr lang="zh-CN" altLang="en-US" sz="2800" dirty="0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CN" altLang="en-US" sz="2800" dirty="0" smtClean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3128E5-D9DB-40F8-893C-0E3741F7A1BD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12:58:50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6D7CE-D477-4B37-AB2C-395137C3CB9B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1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529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所得税的纳税人</a:t>
            </a:r>
          </a:p>
        </p:txBody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个人（自然人）</a:t>
            </a:r>
          </a:p>
          <a:p>
            <a:r>
              <a:rPr lang="zh-CN" altLang="en-US" dirty="0"/>
              <a:t>公司和</a:t>
            </a:r>
            <a:r>
              <a:rPr lang="zh-CN" altLang="en-US" dirty="0" smtClean="0">
                <a:solidFill>
                  <a:srgbClr val="FF0000"/>
                </a:solidFill>
              </a:rPr>
              <a:t>其他经济组织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1583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所得税的课税对象</a:t>
            </a:r>
          </a:p>
        </p:txBody>
      </p:sp>
      <p:sp>
        <p:nvSpPr>
          <p:cNvPr id="91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2800" dirty="0"/>
              <a:t>应税所得的概念</a:t>
            </a:r>
          </a:p>
          <a:p>
            <a:pPr lvl="1">
              <a:lnSpc>
                <a:spcPct val="90000"/>
              </a:lnSpc>
            </a:pPr>
            <a:r>
              <a:rPr lang="zh-CN" altLang="en-US" sz="2400" dirty="0"/>
              <a:t>所得源泉说</a:t>
            </a:r>
          </a:p>
          <a:p>
            <a:pPr lvl="1">
              <a:lnSpc>
                <a:spcPct val="90000"/>
              </a:lnSpc>
            </a:pPr>
            <a:r>
              <a:rPr lang="zh-CN" altLang="en-US" sz="2400" dirty="0" smtClean="0"/>
              <a:t>净资产</a:t>
            </a:r>
            <a:r>
              <a:rPr lang="zh-CN" altLang="en-US" sz="2400" dirty="0"/>
              <a:t>增加</a:t>
            </a:r>
            <a:r>
              <a:rPr lang="zh-CN" altLang="en-US" sz="2400" dirty="0"/>
              <a:t>说（黑格</a:t>
            </a:r>
            <a:r>
              <a:rPr lang="en-US" altLang="zh-CN" sz="2400" dirty="0"/>
              <a:t>-</a:t>
            </a:r>
            <a:r>
              <a:rPr lang="zh-CN" altLang="en-US" sz="2400" dirty="0"/>
              <a:t>西蒙斯准则</a:t>
            </a:r>
            <a:r>
              <a:rPr lang="zh-CN" altLang="en-US" sz="2400" dirty="0" smtClean="0"/>
              <a:t>）</a:t>
            </a:r>
            <a:r>
              <a:rPr lang="en-US" altLang="zh-CN" sz="2400" dirty="0" smtClean="0"/>
              <a:t>:</a:t>
            </a:r>
            <a:r>
              <a:rPr lang="zh-CN" altLang="en-US" sz="2400" dirty="0"/>
              <a:t>一定时期内</a:t>
            </a:r>
            <a:r>
              <a:rPr lang="en-US" altLang="zh-CN" sz="2400" dirty="0"/>
              <a:t>,</a:t>
            </a:r>
            <a:r>
              <a:rPr lang="zh-CN" altLang="en-US" sz="2400" dirty="0"/>
              <a:t>个人消费能力净增加的货币</a:t>
            </a:r>
            <a:r>
              <a:rPr lang="zh-CN" altLang="en-US" sz="2400" dirty="0" smtClean="0"/>
              <a:t>价值</a:t>
            </a:r>
            <a:endParaRPr lang="en-US" altLang="zh-CN" sz="2400" dirty="0"/>
          </a:p>
          <a:p>
            <a:pPr>
              <a:lnSpc>
                <a:spcPct val="90000"/>
              </a:lnSpc>
            </a:pPr>
            <a:r>
              <a:rPr lang="zh-CN" altLang="en-US" sz="2800" dirty="0"/>
              <a:t>应税所得的基本分类</a:t>
            </a:r>
          </a:p>
          <a:p>
            <a:pPr lvl="1">
              <a:lnSpc>
                <a:spcPct val="90000"/>
              </a:lnSpc>
            </a:pPr>
            <a:r>
              <a:rPr lang="zh-CN" altLang="en-US" sz="2400" dirty="0"/>
              <a:t>经营所得</a:t>
            </a:r>
          </a:p>
          <a:p>
            <a:pPr lvl="1">
              <a:lnSpc>
                <a:spcPct val="90000"/>
              </a:lnSpc>
            </a:pPr>
            <a:r>
              <a:rPr lang="zh-CN" altLang="en-US" sz="2400" dirty="0"/>
              <a:t>劳务所得</a:t>
            </a:r>
          </a:p>
          <a:p>
            <a:pPr lvl="1">
              <a:lnSpc>
                <a:spcPct val="90000"/>
              </a:lnSpc>
            </a:pPr>
            <a:r>
              <a:rPr lang="zh-CN" altLang="en-US" sz="2400" dirty="0"/>
              <a:t>投资所得</a:t>
            </a:r>
          </a:p>
          <a:p>
            <a:pPr lvl="1">
              <a:lnSpc>
                <a:spcPct val="90000"/>
              </a:lnSpc>
            </a:pPr>
            <a:r>
              <a:rPr lang="zh-CN" altLang="en-US" sz="2400" dirty="0"/>
              <a:t>财产所得</a:t>
            </a:r>
          </a:p>
          <a:p>
            <a:pPr lvl="1">
              <a:lnSpc>
                <a:spcPct val="90000"/>
              </a:lnSpc>
            </a:pPr>
            <a:r>
              <a:rPr lang="zh-CN" altLang="en-US" sz="2400" dirty="0"/>
              <a:t>其他所得</a:t>
            </a:r>
          </a:p>
        </p:txBody>
      </p:sp>
    </p:spTree>
    <p:extLst>
      <p:ext uri="{BB962C8B-B14F-4D97-AF65-F5344CB8AC3E}">
        <p14:creationId xmlns:p14="http://schemas.microsoft.com/office/powerpoint/2010/main" val="329389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所得税</a:t>
            </a:r>
            <a:r>
              <a:rPr lang="zh-CN" altLang="en-US" dirty="0"/>
              <a:t>的课税方法 </a:t>
            </a:r>
          </a:p>
        </p:txBody>
      </p:sp>
      <p:sp>
        <p:nvSpPr>
          <p:cNvPr id="92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2800"/>
              <a:t>估计课征法</a:t>
            </a:r>
            <a:br>
              <a:rPr lang="zh-CN" altLang="en-US" sz="2800"/>
            </a:br>
            <a:r>
              <a:rPr lang="zh-CN" altLang="en-US" sz="2800"/>
              <a:t>由税收机关根据纳税人的各种外部标志，测定其所得，并据以征税 ；</a:t>
            </a:r>
          </a:p>
          <a:p>
            <a:r>
              <a:rPr lang="zh-CN" altLang="en-US" sz="2800"/>
              <a:t>源泉课征法</a:t>
            </a:r>
            <a:br>
              <a:rPr lang="zh-CN" altLang="en-US" sz="2800"/>
            </a:br>
            <a:r>
              <a:rPr lang="zh-CN" altLang="en-US" sz="2800"/>
              <a:t>指在所得发生之处课征，不直接向纳税人课税，而间接征之于支付所得的人； </a:t>
            </a:r>
          </a:p>
          <a:p>
            <a:r>
              <a:rPr lang="zh-CN" altLang="en-US" sz="2800"/>
              <a:t>申报法</a:t>
            </a:r>
            <a:br>
              <a:rPr lang="zh-CN" altLang="en-US" sz="2800"/>
            </a:br>
            <a:r>
              <a:rPr lang="zh-CN" altLang="en-US" sz="2800"/>
              <a:t>纳税人自行申报所得额，由税务机关进行查核，然后计税。</a:t>
            </a:r>
          </a:p>
        </p:txBody>
      </p:sp>
      <p:sp>
        <p:nvSpPr>
          <p:cNvPr id="92058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 flipH="1">
            <a:off x="2838450" y="6172200"/>
            <a:ext cx="447675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20581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 flipH="1">
            <a:off x="1335088" y="6172200"/>
            <a:ext cx="447675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20582" name="AutoShape 6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 flipH="1">
            <a:off x="4343400" y="6172200"/>
            <a:ext cx="447675" cy="533400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20583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 flipH="1">
            <a:off x="5848350" y="6172200"/>
            <a:ext cx="447675" cy="533400"/>
          </a:xfrm>
          <a:prstGeom prst="actionButtonE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2058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7543800" y="6172200"/>
            <a:ext cx="457200" cy="5334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32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个人所得税</a:t>
            </a:r>
          </a:p>
        </p:txBody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>
                <a:hlinkClick r:id="" action="ppaction://noaction"/>
              </a:rPr>
              <a:t>个人所得税的税基 </a:t>
            </a:r>
            <a:endParaRPr lang="zh-CN" altLang="en-US"/>
          </a:p>
          <a:p>
            <a:r>
              <a:rPr lang="zh-CN" altLang="en-US">
                <a:hlinkClick r:id="" action="ppaction://noaction"/>
              </a:rPr>
              <a:t>个人所得税的税率</a:t>
            </a:r>
            <a:endParaRPr lang="zh-CN" altLang="en-US"/>
          </a:p>
        </p:txBody>
      </p:sp>
      <p:sp>
        <p:nvSpPr>
          <p:cNvPr id="92160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 flipH="1">
            <a:off x="2838450" y="6172200"/>
            <a:ext cx="447675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21605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 flipH="1">
            <a:off x="1335088" y="6172200"/>
            <a:ext cx="447675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21606" name="AutoShape 6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 flipH="1">
            <a:off x="4343400" y="6172200"/>
            <a:ext cx="447675" cy="533400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21607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 flipH="1">
            <a:off x="5848350" y="6172200"/>
            <a:ext cx="447675" cy="533400"/>
          </a:xfrm>
          <a:prstGeom prst="actionButtonE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2160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7391400" y="6172200"/>
            <a:ext cx="457200" cy="5334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14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个人所得税</a:t>
            </a:r>
            <a:r>
              <a:rPr lang="zh-CN" altLang="en-US" dirty="0"/>
              <a:t>的类型 </a:t>
            </a:r>
          </a:p>
        </p:txBody>
      </p:sp>
      <p:sp>
        <p:nvSpPr>
          <p:cNvPr id="91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7" y="1421530"/>
            <a:ext cx="7772400" cy="438373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2800" dirty="0"/>
              <a:t>分类所得税</a:t>
            </a:r>
          </a:p>
          <a:p>
            <a:pPr lvl="1">
              <a:lnSpc>
                <a:spcPct val="90000"/>
              </a:lnSpc>
            </a:pPr>
            <a:r>
              <a:rPr lang="zh-CN" altLang="en-US" sz="2400" dirty="0"/>
              <a:t>将各种所得分为若干类别，对不同来源和性质的所得，适用不同的税率和课征方法；</a:t>
            </a:r>
          </a:p>
          <a:p>
            <a:pPr algn="just">
              <a:lnSpc>
                <a:spcPct val="90000"/>
              </a:lnSpc>
            </a:pPr>
            <a:r>
              <a:rPr lang="zh-CN" altLang="en-US" sz="2800" dirty="0"/>
              <a:t>综合所得税</a:t>
            </a:r>
          </a:p>
          <a:p>
            <a:pPr lvl="1" algn="just">
              <a:lnSpc>
                <a:spcPct val="90000"/>
              </a:lnSpc>
            </a:pPr>
            <a:r>
              <a:rPr lang="zh-CN" altLang="en-US" sz="2400" dirty="0"/>
              <a:t>将纳税人在一定期间内的各种所得综合起来，减去法定的减免和扣除项目，就其余额按累进税率进行征税；</a:t>
            </a:r>
          </a:p>
          <a:p>
            <a:pPr algn="just">
              <a:lnSpc>
                <a:spcPct val="90000"/>
              </a:lnSpc>
            </a:pPr>
            <a:r>
              <a:rPr lang="zh-CN" altLang="en-US" sz="2800" dirty="0"/>
              <a:t>分类综合所得税</a:t>
            </a:r>
          </a:p>
          <a:p>
            <a:pPr lvl="1" algn="just">
              <a:lnSpc>
                <a:spcPct val="90000"/>
              </a:lnSpc>
            </a:pPr>
            <a:r>
              <a:rPr lang="zh-CN" altLang="en-US" sz="2400" dirty="0"/>
              <a:t>就纳税人的各项所得，先按分类所得的征收办法课征，在纳税年度结束时，再计算综合应纳税款。分类课征阶段已纳的税款，实行多退少补。    </a:t>
            </a:r>
          </a:p>
        </p:txBody>
      </p:sp>
      <p:sp>
        <p:nvSpPr>
          <p:cNvPr id="91955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 flipH="1">
            <a:off x="2838450" y="6172200"/>
            <a:ext cx="447675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19557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 flipH="1">
            <a:off x="1335088" y="6172200"/>
            <a:ext cx="447675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19558" name="AutoShape 6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 flipH="1">
            <a:off x="4343400" y="6172200"/>
            <a:ext cx="447675" cy="533400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19559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 flipH="1">
            <a:off x="5848350" y="6172200"/>
            <a:ext cx="447675" cy="533400"/>
          </a:xfrm>
          <a:prstGeom prst="actionButtonE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1956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7467600" y="6172200"/>
            <a:ext cx="457200" cy="5334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90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个人所得税纳税义务的计算</a:t>
            </a:r>
            <a:r>
              <a:rPr lang="zh-CN" altLang="en-US" dirty="0" smtClean="0"/>
              <a:t>程序</a:t>
            </a:r>
            <a:endParaRPr lang="zh-CN" altLang="en-US" dirty="0"/>
          </a:p>
        </p:txBody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2800" dirty="0"/>
              <a:t>税基</a:t>
            </a:r>
            <a:r>
              <a:rPr lang="zh-CN" altLang="en-US" sz="2800" dirty="0" smtClean="0"/>
              <a:t>排除（</a:t>
            </a:r>
            <a:r>
              <a:rPr lang="en-US" altLang="zh-CN" sz="2800" dirty="0" smtClean="0"/>
              <a:t>Exclusion)</a:t>
            </a:r>
            <a:r>
              <a:rPr lang="zh-CN" altLang="en-US" sz="2800" dirty="0"/>
              <a:t/>
            </a:r>
            <a:br>
              <a:rPr lang="zh-CN" altLang="en-US" sz="2800" dirty="0"/>
            </a:br>
            <a:r>
              <a:rPr lang="zh-CN" altLang="en-US" sz="2800" dirty="0"/>
              <a:t>扣除不予计税的所得</a:t>
            </a:r>
          </a:p>
          <a:p>
            <a:pPr>
              <a:lnSpc>
                <a:spcPct val="90000"/>
              </a:lnSpc>
            </a:pPr>
            <a:r>
              <a:rPr lang="zh-CN" altLang="en-US" sz="2800" dirty="0"/>
              <a:t>税前</a:t>
            </a:r>
            <a:r>
              <a:rPr lang="zh-CN" altLang="en-US" sz="2800" dirty="0" smtClean="0"/>
              <a:t>扣除</a:t>
            </a:r>
            <a:r>
              <a:rPr lang="en-US" altLang="zh-CN" sz="2800" dirty="0" smtClean="0"/>
              <a:t>(Deduction)</a:t>
            </a:r>
            <a:r>
              <a:rPr lang="zh-CN" altLang="en-US" sz="2800" dirty="0" smtClean="0"/>
              <a:t>或豁免</a:t>
            </a:r>
            <a:r>
              <a:rPr lang="en-US" altLang="zh-CN" sz="2800" dirty="0" smtClean="0"/>
              <a:t>(Exemption)</a:t>
            </a:r>
            <a:r>
              <a:rPr lang="zh-CN" altLang="en-US" sz="2800" dirty="0"/>
              <a:t/>
            </a:r>
            <a:br>
              <a:rPr lang="zh-CN" altLang="en-US" sz="2800" dirty="0"/>
            </a:br>
            <a:r>
              <a:rPr lang="zh-CN" altLang="en-US" sz="2800" dirty="0" smtClean="0"/>
              <a:t>豁免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zh-CN" altLang="en-US" sz="2800" dirty="0" smtClean="0"/>
              <a:t>经营性</a:t>
            </a:r>
            <a:r>
              <a:rPr lang="zh-CN" altLang="en-US" sz="2800" dirty="0"/>
              <a:t>费用扣除</a:t>
            </a:r>
            <a:br>
              <a:rPr lang="zh-CN" altLang="en-US" sz="2800" dirty="0"/>
            </a:br>
            <a:r>
              <a:rPr lang="zh-CN" altLang="en-US" sz="2800" dirty="0" smtClean="0">
                <a:solidFill>
                  <a:srgbClr val="FF0000"/>
                </a:solidFill>
              </a:rPr>
              <a:t>分</a:t>
            </a:r>
            <a:r>
              <a:rPr lang="zh-CN" altLang="en-US" sz="2800" dirty="0">
                <a:solidFill>
                  <a:srgbClr val="FF0000"/>
                </a:solidFill>
              </a:rPr>
              <a:t>项扣除</a:t>
            </a:r>
            <a:r>
              <a:rPr lang="zh-CN" altLang="en-US" sz="2800" dirty="0"/>
              <a:t>或</a:t>
            </a:r>
            <a:r>
              <a:rPr lang="zh-CN" altLang="en-US" sz="2800" dirty="0">
                <a:solidFill>
                  <a:srgbClr val="FF0000"/>
                </a:solidFill>
              </a:rPr>
              <a:t>标准扣除</a:t>
            </a:r>
          </a:p>
          <a:p>
            <a:pPr>
              <a:lnSpc>
                <a:spcPct val="90000"/>
              </a:lnSpc>
            </a:pPr>
            <a:r>
              <a:rPr lang="zh-CN" altLang="en-US" sz="2800" dirty="0"/>
              <a:t>计算抵免前应纳税</a:t>
            </a:r>
            <a:r>
              <a:rPr lang="zh-CN" altLang="en-US" sz="2800" dirty="0" smtClean="0"/>
              <a:t>额（适用税率）</a:t>
            </a:r>
            <a:endParaRPr lang="zh-CN" altLang="en-US" sz="2800" dirty="0"/>
          </a:p>
          <a:p>
            <a:pPr>
              <a:lnSpc>
                <a:spcPct val="90000"/>
              </a:lnSpc>
            </a:pPr>
            <a:r>
              <a:rPr lang="zh-CN" altLang="en-US" sz="2800" dirty="0"/>
              <a:t>扣除抵免额</a:t>
            </a:r>
          </a:p>
          <a:p>
            <a:pPr>
              <a:lnSpc>
                <a:spcPct val="90000"/>
              </a:lnSpc>
            </a:pPr>
            <a:r>
              <a:rPr lang="zh-CN" altLang="en-US" sz="2800" dirty="0"/>
              <a:t>扣除预提税</a:t>
            </a:r>
          </a:p>
        </p:txBody>
      </p:sp>
    </p:spTree>
    <p:extLst>
      <p:ext uri="{BB962C8B-B14F-4D97-AF65-F5344CB8AC3E}">
        <p14:creationId xmlns:p14="http://schemas.microsoft.com/office/powerpoint/2010/main" val="374960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个人所得税的税率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世界各国的个人所得税税率目前大都以累进税率为基本形式，税收负担随着纳税人收入等级的上升相应递增，而且一般都实行超额累进税率。</a:t>
            </a:r>
          </a:p>
          <a:p>
            <a:r>
              <a:rPr lang="zh-CN" altLang="en-US"/>
              <a:t>对资本利得等特殊性质的收入项目，规定特殊税率</a:t>
            </a:r>
          </a:p>
        </p:txBody>
      </p:sp>
      <p:sp>
        <p:nvSpPr>
          <p:cNvPr id="925700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 flipH="1">
            <a:off x="1868488" y="6172200"/>
            <a:ext cx="447675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25701" name="AutoShape 5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 flipH="1">
            <a:off x="3429000" y="6172200"/>
            <a:ext cx="447675" cy="533400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25702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 flipH="1">
            <a:off x="4933950" y="6172200"/>
            <a:ext cx="447675" cy="533400"/>
          </a:xfrm>
          <a:prstGeom prst="actionButtonE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2570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6400800" y="6172200"/>
            <a:ext cx="457200" cy="5334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30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公司所得税 </a:t>
            </a:r>
          </a:p>
        </p:txBody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>
                <a:hlinkClick r:id="" action="ppaction://noaction"/>
              </a:rPr>
              <a:t>公司所得税</a:t>
            </a:r>
            <a:r>
              <a:rPr lang="zh-CN" altLang="en-US" dirty="0" smtClean="0">
                <a:hlinkClick r:id="" action="ppaction://noaction"/>
              </a:rPr>
              <a:t>的税基</a:t>
            </a:r>
            <a:endParaRPr lang="zh-CN" altLang="en-US" dirty="0"/>
          </a:p>
          <a:p>
            <a:r>
              <a:rPr lang="zh-CN" altLang="en-US" dirty="0">
                <a:hlinkClick r:id="rId2" action="ppaction://hlinksldjump"/>
              </a:rPr>
              <a:t>公司所得税的</a:t>
            </a:r>
            <a:r>
              <a:rPr lang="zh-CN" altLang="en-US" dirty="0" smtClean="0">
                <a:hlinkClick r:id="rId2" action="ppaction://hlinksldjump"/>
              </a:rPr>
              <a:t>税率</a:t>
            </a:r>
            <a:endParaRPr lang="zh-CN" altLang="en-US" dirty="0"/>
          </a:p>
        </p:txBody>
      </p:sp>
      <p:sp>
        <p:nvSpPr>
          <p:cNvPr id="922628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 flipH="1">
            <a:off x="2020888" y="5715000"/>
            <a:ext cx="447675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22629" name="AutoShape 5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 flipH="1">
            <a:off x="3657600" y="5715000"/>
            <a:ext cx="447675" cy="533400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22630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 flipH="1">
            <a:off x="5162550" y="5715000"/>
            <a:ext cx="447675" cy="533400"/>
          </a:xfrm>
          <a:prstGeom prst="actionButtonE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22631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 flipH="1">
            <a:off x="6858000" y="5715000"/>
            <a:ext cx="457200" cy="5334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72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公司所得税的税基</a:t>
            </a:r>
          </a:p>
        </p:txBody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成本费用的补偿</a:t>
            </a:r>
          </a:p>
          <a:p>
            <a:pPr lvl="1"/>
            <a:r>
              <a:rPr lang="zh-CN" altLang="en-US" dirty="0"/>
              <a:t>存货价值的计算和固定资产折旧的计提</a:t>
            </a:r>
          </a:p>
          <a:p>
            <a:r>
              <a:rPr lang="zh-CN" altLang="en-US" dirty="0"/>
              <a:t>所得均衡与损失处理</a:t>
            </a:r>
          </a:p>
          <a:p>
            <a:pPr lvl="1"/>
            <a:r>
              <a:rPr lang="zh-CN" altLang="en-US" dirty="0"/>
              <a:t>结转或回转</a:t>
            </a:r>
          </a:p>
          <a:p>
            <a:r>
              <a:rPr lang="zh-CN" altLang="en-US" dirty="0"/>
              <a:t>投资税收优惠</a:t>
            </a:r>
          </a:p>
          <a:p>
            <a:pPr lvl="1"/>
            <a:r>
              <a:rPr lang="zh-CN" altLang="en-US" dirty="0"/>
              <a:t>投资税前扣除和投资税收</a:t>
            </a:r>
            <a:r>
              <a:rPr lang="zh-CN" altLang="en-US" dirty="0" smtClean="0"/>
              <a:t>抵免</a:t>
            </a:r>
            <a:endParaRPr lang="zh-CN" altLang="en-US" dirty="0"/>
          </a:p>
        </p:txBody>
      </p:sp>
      <p:sp>
        <p:nvSpPr>
          <p:cNvPr id="92672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 flipH="1">
            <a:off x="2133600" y="6172200"/>
            <a:ext cx="447675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26725" name="AutoShape 5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 flipH="1">
            <a:off x="3638550" y="6172200"/>
            <a:ext cx="447675" cy="533400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26726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 flipH="1">
            <a:off x="5143500" y="6172200"/>
            <a:ext cx="447675" cy="533400"/>
          </a:xfrm>
          <a:prstGeom prst="actionButtonE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2672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6610350" y="6172200"/>
            <a:ext cx="457200" cy="5334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9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存货价值的</a:t>
            </a:r>
            <a:r>
              <a:rPr lang="zh-CN" altLang="en-US" dirty="0" smtClean="0"/>
              <a:t>计算</a:t>
            </a:r>
            <a:endParaRPr lang="zh-CN" altLang="en-US" dirty="0"/>
          </a:p>
        </p:txBody>
      </p:sp>
      <p:sp>
        <p:nvSpPr>
          <p:cNvPr id="96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先进先出法</a:t>
            </a:r>
          </a:p>
          <a:p>
            <a:r>
              <a:rPr lang="zh-CN" altLang="en-US"/>
              <a:t>后进先出法</a:t>
            </a:r>
          </a:p>
        </p:txBody>
      </p:sp>
    </p:spTree>
    <p:extLst>
      <p:ext uri="{BB962C8B-B14F-4D97-AF65-F5344CB8AC3E}">
        <p14:creationId xmlns:p14="http://schemas.microsoft.com/office/powerpoint/2010/main" val="178387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76300"/>
            <a:ext cx="7772400" cy="609600"/>
          </a:xfrm>
        </p:spPr>
        <p:txBody>
          <a:bodyPr/>
          <a:lstStyle/>
          <a:p>
            <a:r>
              <a:rPr lang="zh-CN" altLang="en-US" dirty="0" smtClean="0"/>
              <a:t>税收体系</a:t>
            </a:r>
            <a:endParaRPr lang="zh-CN" altLang="en-US" dirty="0"/>
          </a:p>
        </p:txBody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税收体系的构成和税收分类</a:t>
            </a:r>
            <a:endParaRPr lang="en-US" altLang="zh-CN" dirty="0" smtClean="0"/>
          </a:p>
          <a:p>
            <a:r>
              <a:rPr lang="zh-CN" altLang="en-US" dirty="0" smtClean="0"/>
              <a:t>货物劳务税制</a:t>
            </a:r>
            <a:endParaRPr lang="en-US" altLang="zh-CN" dirty="0" smtClean="0"/>
          </a:p>
          <a:p>
            <a:r>
              <a:rPr lang="zh-CN" altLang="en-US" dirty="0" smtClean="0"/>
              <a:t>所得税制</a:t>
            </a:r>
            <a:endParaRPr lang="en-US" altLang="zh-CN" dirty="0" smtClean="0"/>
          </a:p>
          <a:p>
            <a:r>
              <a:rPr lang="zh-CN" altLang="en-US" dirty="0" smtClean="0"/>
              <a:t>财产税制</a:t>
            </a:r>
            <a:endParaRPr lang="en-US" altLang="zh-CN" dirty="0" smtClean="0"/>
          </a:p>
        </p:txBody>
      </p:sp>
      <p:sp>
        <p:nvSpPr>
          <p:cNvPr id="96563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2438400" y="6172200"/>
            <a:ext cx="447675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65637" name="AutoShape 5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 flipH="1">
            <a:off x="3943350" y="6172200"/>
            <a:ext cx="447675" cy="533400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65638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 flipH="1">
            <a:off x="5448300" y="6172200"/>
            <a:ext cx="447675" cy="533400"/>
          </a:xfrm>
          <a:prstGeom prst="actionButtonE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6563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6915150" y="6172200"/>
            <a:ext cx="457200" cy="5334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78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加速折旧</a:t>
            </a:r>
            <a:r>
              <a:rPr lang="zh-CN" altLang="en-US" dirty="0" smtClean="0"/>
              <a:t>法</a:t>
            </a:r>
            <a:endParaRPr lang="zh-CN" altLang="en-US" dirty="0"/>
          </a:p>
        </p:txBody>
      </p:sp>
      <p:sp>
        <p:nvSpPr>
          <p:cNvPr id="96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按重置价格计提折旧</a:t>
            </a:r>
          </a:p>
          <a:p>
            <a:r>
              <a:rPr lang="zh-CN" altLang="en-US" dirty="0"/>
              <a:t>缩短固定资产标准折旧年限</a:t>
            </a:r>
          </a:p>
          <a:p>
            <a:r>
              <a:rPr lang="zh-CN" altLang="en-US" dirty="0"/>
              <a:t>双倍余额递减法</a:t>
            </a:r>
          </a:p>
        </p:txBody>
      </p:sp>
    </p:spTree>
    <p:extLst>
      <p:ext uri="{BB962C8B-B14F-4D97-AF65-F5344CB8AC3E}">
        <p14:creationId xmlns:p14="http://schemas.microsoft.com/office/powerpoint/2010/main" val="151258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对资本利得的课税</a:t>
            </a:r>
          </a:p>
        </p:txBody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对资本利得视同普通所得</a:t>
            </a:r>
          </a:p>
          <a:p>
            <a:r>
              <a:rPr lang="zh-CN" altLang="en-US"/>
              <a:t>对资本利得单独课税，给予优惠</a:t>
            </a:r>
          </a:p>
          <a:p>
            <a:r>
              <a:rPr lang="zh-CN" altLang="en-US"/>
              <a:t>对资本利得免税</a:t>
            </a:r>
          </a:p>
        </p:txBody>
      </p:sp>
    </p:spTree>
    <p:extLst>
      <p:ext uri="{BB962C8B-B14F-4D97-AF65-F5344CB8AC3E}">
        <p14:creationId xmlns:p14="http://schemas.microsoft.com/office/powerpoint/2010/main" val="11126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公司所得税的适用税率</a:t>
            </a:r>
          </a:p>
        </p:txBody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zh-CN" altLang="en-US" dirty="0"/>
              <a:t>各国在企业所得税上大多采用单一的比例税率</a:t>
            </a:r>
            <a:r>
              <a:rPr lang="zh-CN" altLang="en-US" dirty="0" smtClean="0"/>
              <a:t>，也有国家实行</a:t>
            </a:r>
            <a:r>
              <a:rPr lang="zh-CN" altLang="en-US" dirty="0"/>
              <a:t>累进</a:t>
            </a:r>
            <a:r>
              <a:rPr lang="zh-CN" altLang="en-US" dirty="0" smtClean="0"/>
              <a:t>税率</a:t>
            </a:r>
            <a:endParaRPr lang="zh-CN" altLang="en-US" dirty="0"/>
          </a:p>
        </p:txBody>
      </p:sp>
      <p:sp>
        <p:nvSpPr>
          <p:cNvPr id="92877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 flipH="1">
            <a:off x="2838450" y="6172200"/>
            <a:ext cx="447675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28773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 flipH="1">
            <a:off x="1335088" y="6172200"/>
            <a:ext cx="447675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28774" name="AutoShape 6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 flipH="1">
            <a:off x="4343400" y="6172200"/>
            <a:ext cx="447675" cy="533400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28775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 flipH="1">
            <a:off x="5848350" y="6172200"/>
            <a:ext cx="447675" cy="533400"/>
          </a:xfrm>
          <a:prstGeom prst="actionButtonE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2877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7467600" y="6172200"/>
            <a:ext cx="457200" cy="5334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4246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1379784"/>
            <a:ext cx="7886700" cy="492075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近年来我国企业所得税的</a:t>
            </a:r>
            <a:r>
              <a:rPr lang="zh-CN" altLang="en-US" dirty="0" smtClean="0"/>
              <a:t>主要减税措施</a:t>
            </a:r>
            <a:r>
              <a:rPr lang="zh-CN" altLang="en-US" dirty="0" smtClean="0"/>
              <a:t>：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b="1" dirty="0" smtClean="0"/>
              <a:t>小</a:t>
            </a:r>
            <a:r>
              <a:rPr lang="zh-CN" altLang="en-US" b="1" dirty="0" smtClean="0"/>
              <a:t>微企业减</a:t>
            </a:r>
            <a:r>
              <a:rPr lang="zh-CN" altLang="en-US" b="1" dirty="0" smtClean="0"/>
              <a:t>所得税（税率降至</a:t>
            </a:r>
            <a:r>
              <a:rPr lang="en-US" altLang="zh-CN" b="1" dirty="0" smtClean="0"/>
              <a:t>10%</a:t>
            </a:r>
            <a:r>
              <a:rPr lang="zh-CN" altLang="en-US" b="1" dirty="0" smtClean="0"/>
              <a:t>）</a:t>
            </a:r>
            <a:endParaRPr lang="zh-CN" altLang="en-US" b="1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/>
          </p:nvPr>
        </p:nvGraphicFramePr>
        <p:xfrm>
          <a:off x="200416" y="2059750"/>
          <a:ext cx="8818324" cy="31212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7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5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4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46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执行期限</a:t>
                      </a:r>
                      <a:endParaRPr lang="zh-CN" sz="1800" kern="100" dirty="0">
                        <a:effectLst/>
                        <a:latin typeface="宋体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年应纳税所得额标准</a:t>
                      </a:r>
                      <a:endParaRPr lang="zh-CN" sz="1800" kern="100" dirty="0">
                        <a:effectLst/>
                        <a:latin typeface="宋体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政策依据</a:t>
                      </a:r>
                      <a:endParaRPr lang="zh-CN" sz="1800" kern="100">
                        <a:effectLst/>
                        <a:latin typeface="宋体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4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2015</a:t>
                      </a:r>
                      <a:r>
                        <a:rPr lang="zh-CN" sz="1800" kern="100" dirty="0">
                          <a:effectLst/>
                        </a:rPr>
                        <a:t>年</a:t>
                      </a:r>
                      <a:r>
                        <a:rPr lang="en-US" sz="1800" kern="100" dirty="0">
                          <a:effectLst/>
                        </a:rPr>
                        <a:t>1</a:t>
                      </a:r>
                      <a:r>
                        <a:rPr lang="zh-CN" sz="1800" kern="100" dirty="0">
                          <a:effectLst/>
                        </a:rPr>
                        <a:t>月</a:t>
                      </a:r>
                      <a:r>
                        <a:rPr lang="en-US" sz="1800" kern="100" dirty="0">
                          <a:effectLst/>
                        </a:rPr>
                        <a:t>1</a:t>
                      </a:r>
                      <a:r>
                        <a:rPr lang="zh-CN" sz="1800" kern="100" dirty="0">
                          <a:effectLst/>
                        </a:rPr>
                        <a:t>日至</a:t>
                      </a:r>
                      <a:r>
                        <a:rPr lang="en-US" sz="1800" kern="100" dirty="0">
                          <a:effectLst/>
                        </a:rPr>
                        <a:t>2017</a:t>
                      </a:r>
                      <a:r>
                        <a:rPr lang="zh-CN" sz="1800" kern="100" dirty="0">
                          <a:effectLst/>
                        </a:rPr>
                        <a:t>年</a:t>
                      </a:r>
                      <a:r>
                        <a:rPr lang="en-US" sz="1800" kern="100" dirty="0">
                          <a:effectLst/>
                        </a:rPr>
                        <a:t>12</a:t>
                      </a:r>
                      <a:r>
                        <a:rPr lang="zh-CN" sz="1800" kern="100" dirty="0">
                          <a:effectLst/>
                        </a:rPr>
                        <a:t>月</a:t>
                      </a:r>
                      <a:r>
                        <a:rPr lang="en-US" sz="1800" kern="100" dirty="0">
                          <a:effectLst/>
                        </a:rPr>
                        <a:t>31</a:t>
                      </a:r>
                      <a:r>
                        <a:rPr lang="zh-CN" sz="1800" kern="100" dirty="0">
                          <a:effectLst/>
                        </a:rPr>
                        <a:t>日</a:t>
                      </a:r>
                      <a:endParaRPr lang="zh-CN" sz="1800" kern="100" dirty="0">
                        <a:effectLst/>
                        <a:latin typeface="宋体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低于</a:t>
                      </a:r>
                      <a:r>
                        <a:rPr lang="en-US" sz="1800" kern="100" dirty="0">
                          <a:effectLst/>
                        </a:rPr>
                        <a:t>20</a:t>
                      </a:r>
                      <a:r>
                        <a:rPr lang="zh-CN" sz="1800" kern="100" dirty="0">
                          <a:effectLst/>
                        </a:rPr>
                        <a:t>万元（含）</a:t>
                      </a:r>
                      <a:endParaRPr lang="zh-CN" sz="1800" kern="100" dirty="0">
                        <a:effectLst/>
                        <a:latin typeface="宋体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财税</a:t>
                      </a:r>
                      <a:r>
                        <a:rPr lang="en-US" sz="1800" kern="100" dirty="0">
                          <a:effectLst/>
                        </a:rPr>
                        <a:t>[2015]34</a:t>
                      </a:r>
                      <a:r>
                        <a:rPr lang="zh-CN" sz="1800" kern="100" dirty="0">
                          <a:effectLst/>
                        </a:rPr>
                        <a:t>号文</a:t>
                      </a:r>
                      <a:endParaRPr lang="zh-CN" sz="1800" kern="100" dirty="0">
                        <a:effectLst/>
                        <a:latin typeface="宋体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4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2015</a:t>
                      </a:r>
                      <a:r>
                        <a:rPr lang="zh-CN" sz="1800" kern="100" dirty="0">
                          <a:effectLst/>
                        </a:rPr>
                        <a:t>年</a:t>
                      </a:r>
                      <a:r>
                        <a:rPr lang="en-US" sz="1800" kern="100" dirty="0">
                          <a:effectLst/>
                        </a:rPr>
                        <a:t>10</a:t>
                      </a:r>
                      <a:r>
                        <a:rPr lang="zh-CN" sz="1800" kern="100" dirty="0">
                          <a:effectLst/>
                        </a:rPr>
                        <a:t>月</a:t>
                      </a:r>
                      <a:r>
                        <a:rPr lang="en-US" sz="1800" kern="100" dirty="0">
                          <a:effectLst/>
                        </a:rPr>
                        <a:t>1</a:t>
                      </a:r>
                      <a:r>
                        <a:rPr lang="zh-CN" sz="1800" kern="100" dirty="0">
                          <a:effectLst/>
                        </a:rPr>
                        <a:t>日起至</a:t>
                      </a:r>
                      <a:r>
                        <a:rPr lang="en-US" sz="1800" kern="100" dirty="0">
                          <a:effectLst/>
                        </a:rPr>
                        <a:t>2017</a:t>
                      </a:r>
                      <a:r>
                        <a:rPr lang="zh-CN" sz="1800" kern="100" dirty="0">
                          <a:effectLst/>
                        </a:rPr>
                        <a:t>年</a:t>
                      </a:r>
                      <a:r>
                        <a:rPr lang="en-US" sz="1800" kern="100" dirty="0">
                          <a:effectLst/>
                        </a:rPr>
                        <a:t>12</a:t>
                      </a:r>
                      <a:r>
                        <a:rPr lang="zh-CN" sz="1800" kern="100" dirty="0">
                          <a:effectLst/>
                        </a:rPr>
                        <a:t>月</a:t>
                      </a:r>
                      <a:r>
                        <a:rPr lang="en-US" sz="1800" kern="100" dirty="0">
                          <a:effectLst/>
                        </a:rPr>
                        <a:t>31</a:t>
                      </a:r>
                      <a:r>
                        <a:rPr lang="zh-CN" sz="1800" kern="100" dirty="0">
                          <a:effectLst/>
                        </a:rPr>
                        <a:t>日</a:t>
                      </a:r>
                      <a:endParaRPr lang="zh-CN" sz="1800" kern="100" dirty="0">
                        <a:effectLst/>
                        <a:latin typeface="宋体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20</a:t>
                      </a:r>
                      <a:r>
                        <a:rPr lang="zh-CN" sz="1800" kern="100" dirty="0">
                          <a:effectLst/>
                        </a:rPr>
                        <a:t>万元到</a:t>
                      </a:r>
                      <a:r>
                        <a:rPr lang="en-US" sz="1800" kern="100" dirty="0">
                          <a:effectLst/>
                        </a:rPr>
                        <a:t>30</a:t>
                      </a:r>
                      <a:r>
                        <a:rPr lang="zh-CN" sz="1800" kern="100" dirty="0">
                          <a:effectLst/>
                        </a:rPr>
                        <a:t>万元（含）</a:t>
                      </a:r>
                      <a:endParaRPr lang="zh-CN" sz="1800" kern="100" dirty="0">
                        <a:effectLst/>
                        <a:latin typeface="宋体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财税</a:t>
                      </a:r>
                      <a:r>
                        <a:rPr lang="en-US" sz="1800" kern="100">
                          <a:effectLst/>
                        </a:rPr>
                        <a:t>[2015]99</a:t>
                      </a:r>
                      <a:r>
                        <a:rPr lang="zh-CN" sz="1800" kern="100">
                          <a:effectLst/>
                        </a:rPr>
                        <a:t>号文</a:t>
                      </a:r>
                      <a:endParaRPr lang="zh-CN" sz="1800" kern="100">
                        <a:effectLst/>
                        <a:latin typeface="宋体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63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2017</a:t>
                      </a:r>
                      <a:r>
                        <a:rPr lang="zh-CN" sz="1800" kern="100" dirty="0">
                          <a:effectLst/>
                        </a:rPr>
                        <a:t>年</a:t>
                      </a:r>
                      <a:r>
                        <a:rPr lang="en-US" sz="1800" kern="100" dirty="0">
                          <a:effectLst/>
                        </a:rPr>
                        <a:t>1</a:t>
                      </a:r>
                      <a:r>
                        <a:rPr lang="zh-CN" sz="1800" kern="100" dirty="0">
                          <a:effectLst/>
                        </a:rPr>
                        <a:t>月</a:t>
                      </a:r>
                      <a:r>
                        <a:rPr lang="en-US" sz="1800" kern="100" dirty="0">
                          <a:effectLst/>
                        </a:rPr>
                        <a:t>1</a:t>
                      </a:r>
                      <a:r>
                        <a:rPr lang="zh-CN" sz="1800" kern="100" dirty="0">
                          <a:effectLst/>
                        </a:rPr>
                        <a:t>日至</a:t>
                      </a:r>
                      <a:r>
                        <a:rPr lang="en-US" sz="1800" kern="100" dirty="0">
                          <a:effectLst/>
                        </a:rPr>
                        <a:t>2019</a:t>
                      </a:r>
                      <a:r>
                        <a:rPr lang="zh-CN" sz="1800" kern="100" dirty="0">
                          <a:effectLst/>
                        </a:rPr>
                        <a:t>年</a:t>
                      </a:r>
                      <a:r>
                        <a:rPr lang="en-US" sz="1800" kern="100" dirty="0">
                          <a:effectLst/>
                        </a:rPr>
                        <a:t>12</a:t>
                      </a:r>
                      <a:r>
                        <a:rPr lang="zh-CN" sz="1800" kern="100" dirty="0">
                          <a:effectLst/>
                        </a:rPr>
                        <a:t>月</a:t>
                      </a:r>
                      <a:r>
                        <a:rPr lang="en-US" sz="1800" kern="100" dirty="0">
                          <a:effectLst/>
                        </a:rPr>
                        <a:t>31</a:t>
                      </a:r>
                      <a:r>
                        <a:rPr lang="zh-CN" sz="1800" kern="100" dirty="0">
                          <a:effectLst/>
                        </a:rPr>
                        <a:t>日</a:t>
                      </a:r>
                      <a:endParaRPr lang="zh-CN" sz="1800" kern="100" dirty="0">
                        <a:effectLst/>
                        <a:latin typeface="宋体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低于</a:t>
                      </a:r>
                      <a:r>
                        <a:rPr lang="en-US" sz="1800" kern="100" dirty="0">
                          <a:effectLst/>
                        </a:rPr>
                        <a:t>50</a:t>
                      </a:r>
                      <a:r>
                        <a:rPr lang="zh-CN" sz="1800" kern="100" dirty="0">
                          <a:effectLst/>
                        </a:rPr>
                        <a:t>万元（含）</a:t>
                      </a:r>
                      <a:endParaRPr lang="zh-CN" sz="1800" kern="100" dirty="0">
                        <a:effectLst/>
                        <a:latin typeface="宋体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国家税务总局公告</a:t>
                      </a:r>
                      <a:r>
                        <a:rPr lang="en-US" sz="1800" kern="100" dirty="0">
                          <a:effectLst/>
                        </a:rPr>
                        <a:t>2017</a:t>
                      </a:r>
                      <a:r>
                        <a:rPr lang="zh-CN" sz="1800" kern="100" dirty="0">
                          <a:effectLst/>
                        </a:rPr>
                        <a:t>年第</a:t>
                      </a:r>
                      <a:r>
                        <a:rPr lang="en-US" sz="1800" kern="100" dirty="0">
                          <a:effectLst/>
                        </a:rPr>
                        <a:t>23</a:t>
                      </a:r>
                      <a:r>
                        <a:rPr lang="zh-CN" sz="1800" kern="100" dirty="0">
                          <a:effectLst/>
                        </a:rPr>
                        <a:t>号</a:t>
                      </a: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宋体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4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2018</a:t>
                      </a:r>
                      <a:r>
                        <a:rPr lang="zh-CN" sz="1800" kern="100">
                          <a:effectLst/>
                        </a:rPr>
                        <a:t>年</a:t>
                      </a:r>
                      <a:r>
                        <a:rPr lang="en-US" sz="1800" kern="100">
                          <a:effectLst/>
                        </a:rPr>
                        <a:t>1</a:t>
                      </a:r>
                      <a:r>
                        <a:rPr lang="zh-CN" sz="1800" kern="100">
                          <a:effectLst/>
                        </a:rPr>
                        <a:t>月</a:t>
                      </a:r>
                      <a:r>
                        <a:rPr lang="en-US" sz="1800" kern="100">
                          <a:effectLst/>
                        </a:rPr>
                        <a:t>1</a:t>
                      </a:r>
                      <a:r>
                        <a:rPr lang="zh-CN" sz="1800" kern="100">
                          <a:effectLst/>
                        </a:rPr>
                        <a:t>日至</a:t>
                      </a:r>
                      <a:r>
                        <a:rPr lang="en-US" sz="1800" kern="100">
                          <a:effectLst/>
                        </a:rPr>
                        <a:t>2020</a:t>
                      </a:r>
                      <a:r>
                        <a:rPr lang="zh-CN" sz="1800" kern="100">
                          <a:effectLst/>
                        </a:rPr>
                        <a:t>年</a:t>
                      </a:r>
                      <a:r>
                        <a:rPr lang="en-US" sz="1800" kern="100">
                          <a:effectLst/>
                        </a:rPr>
                        <a:t>12</a:t>
                      </a:r>
                      <a:r>
                        <a:rPr lang="zh-CN" sz="1800" kern="100">
                          <a:effectLst/>
                        </a:rPr>
                        <a:t>月</a:t>
                      </a:r>
                      <a:r>
                        <a:rPr lang="en-US" sz="1800" kern="100">
                          <a:effectLst/>
                        </a:rPr>
                        <a:t>31</a:t>
                      </a:r>
                      <a:r>
                        <a:rPr lang="zh-CN" sz="1800" kern="100">
                          <a:effectLst/>
                        </a:rPr>
                        <a:t>日</a:t>
                      </a:r>
                      <a:endParaRPr lang="zh-CN" sz="1800" kern="100">
                        <a:effectLst/>
                        <a:latin typeface="宋体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低于</a:t>
                      </a:r>
                      <a:r>
                        <a:rPr lang="en-US" sz="1800" kern="100">
                          <a:effectLst/>
                        </a:rPr>
                        <a:t>100</a:t>
                      </a:r>
                      <a:r>
                        <a:rPr lang="zh-CN" sz="1800" kern="100">
                          <a:effectLst/>
                        </a:rPr>
                        <a:t>万元（含）</a:t>
                      </a:r>
                      <a:endParaRPr lang="zh-CN" sz="1800" kern="100">
                        <a:effectLst/>
                        <a:latin typeface="宋体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财税</a:t>
                      </a:r>
                      <a:r>
                        <a:rPr lang="en-US" sz="1800" kern="100" dirty="0">
                          <a:effectLst/>
                        </a:rPr>
                        <a:t>[2018]77</a:t>
                      </a:r>
                      <a:r>
                        <a:rPr lang="zh-CN" sz="1800" kern="100" dirty="0">
                          <a:effectLst/>
                        </a:rPr>
                        <a:t>号文</a:t>
                      </a:r>
                      <a:endParaRPr lang="zh-CN" sz="1800" kern="100" dirty="0">
                        <a:effectLst/>
                        <a:latin typeface="宋体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文本框 3"/>
          <p:cNvSpPr txBox="1"/>
          <p:nvPr/>
        </p:nvSpPr>
        <p:spPr>
          <a:xfrm>
            <a:off x="-44211" y="990728"/>
            <a:ext cx="1345721" cy="308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3232"/>
            <a:r>
              <a:rPr lang="en-US" altLang="zh-CN" sz="1404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</a:t>
            </a:r>
            <a:r>
              <a:rPr lang="en-US" altLang="zh-CN" sz="1404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 </a:t>
            </a:r>
            <a:endParaRPr lang="zh-CN" altLang="en-US" sz="1404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4"/>
          <p:cNvSpPr txBox="1"/>
          <p:nvPr/>
        </p:nvSpPr>
        <p:spPr>
          <a:xfrm>
            <a:off x="1511299" y="990600"/>
            <a:ext cx="4118224" cy="308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3232"/>
            <a:r>
              <a:rPr lang="zh-CN" altLang="en-US" sz="1404" dirty="0">
                <a:solidFill>
                  <a:prstClr val="white"/>
                </a:solidFill>
                <a:latin typeface="Times New Roman"/>
                <a:ea typeface="微软雅黑" panose="020B0503020204020204" pitchFamily="34" charset="-122"/>
              </a:rPr>
              <a:t>我国近年来的减税措施回顾</a:t>
            </a:r>
            <a:endParaRPr lang="zh-CN" altLang="en-US" sz="1404" dirty="0">
              <a:solidFill>
                <a:prstClr val="white"/>
              </a:solidFill>
              <a:latin typeface="Times New Roman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4355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3164" y="1307213"/>
            <a:ext cx="7886700" cy="492075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近年来我国企业所得税的主要减税措施</a:t>
            </a:r>
            <a:r>
              <a:rPr lang="zh-CN" altLang="en-US" dirty="0" smtClean="0"/>
              <a:t>：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b="1" dirty="0" smtClean="0"/>
              <a:t>固定资产</a:t>
            </a:r>
            <a:r>
              <a:rPr lang="zh-CN" altLang="en-US" b="1" dirty="0" smtClean="0"/>
              <a:t>加速折旧</a:t>
            </a:r>
            <a:endParaRPr lang="zh-CN" altLang="en-US" b="1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/>
          </p:nvPr>
        </p:nvGraphicFramePr>
        <p:xfrm>
          <a:off x="196521" y="1768290"/>
          <a:ext cx="8790463" cy="3383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8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4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8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6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08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26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62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284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4322">
                <a:tc rowSpan="2" gridSpan="2">
                  <a:txBody>
                    <a:bodyPr/>
                    <a:lstStyle/>
                    <a:p>
                      <a:pPr indent="280670" algn="ctr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effectLst/>
                        </a:rPr>
                        <a:t>对象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0" smtClean="0">
                          <a:effectLst/>
                        </a:rPr>
                        <a:t>适用条件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0">
                          <a:effectLst/>
                        </a:rPr>
                        <a:t>执行时间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>
                          <a:effectLst/>
                        </a:rPr>
                        <a:t>优惠待遇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0">
                          <a:effectLst/>
                        </a:rPr>
                        <a:t>政策依据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322"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400" b="1" kern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资产类型</a:t>
                      </a:r>
                      <a:endParaRPr lang="zh-CN" sz="1400" b="1" kern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838" marR="53838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400" b="1" kern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状态</a:t>
                      </a:r>
                    </a:p>
                  </a:txBody>
                  <a:tcPr marL="53838" marR="53838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400" b="1" kern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用途</a:t>
                      </a:r>
                    </a:p>
                  </a:txBody>
                  <a:tcPr marL="53838" marR="53838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400" b="1" kern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单位价值</a:t>
                      </a:r>
                    </a:p>
                  </a:txBody>
                  <a:tcPr marL="53838" marR="53838" marT="0" marB="0" anchor="b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322">
                <a:tc rowSpan="4"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solidFill>
                            <a:srgbClr val="FF0000"/>
                          </a:solidFill>
                          <a:effectLst/>
                        </a:rPr>
                        <a:t>所有行业</a:t>
                      </a:r>
                      <a:endParaRPr lang="zh-CN" sz="14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tc rowSpan="4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smtClean="0">
                          <a:effectLst/>
                        </a:rPr>
                        <a:t>仪器设备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effectLst/>
                        </a:rPr>
                        <a:t>新购进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effectLst/>
                        </a:rPr>
                        <a:t>研发专用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effectLst/>
                        </a:rPr>
                        <a:t>≤</a:t>
                      </a:r>
                      <a:r>
                        <a:rPr lang="en-US" sz="1200" kern="0" dirty="0">
                          <a:effectLst/>
                        </a:rPr>
                        <a:t>100</a:t>
                      </a:r>
                      <a:r>
                        <a:rPr lang="zh-CN" sz="1200" kern="0" dirty="0">
                          <a:effectLst/>
                        </a:rPr>
                        <a:t>万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2014</a:t>
                      </a:r>
                      <a:r>
                        <a:rPr lang="zh-CN" sz="1200" kern="0">
                          <a:effectLst/>
                        </a:rPr>
                        <a:t>年</a:t>
                      </a:r>
                      <a:r>
                        <a:rPr lang="en-US" sz="1200" kern="0">
                          <a:effectLst/>
                        </a:rPr>
                        <a:t>1</a:t>
                      </a:r>
                      <a:r>
                        <a:rPr lang="zh-CN" sz="1200" kern="0">
                          <a:effectLst/>
                        </a:rPr>
                        <a:t>月</a:t>
                      </a:r>
                      <a:r>
                        <a:rPr lang="en-US" sz="1200" kern="0">
                          <a:effectLst/>
                        </a:rPr>
                        <a:t>1</a:t>
                      </a:r>
                      <a:r>
                        <a:rPr lang="zh-CN" sz="1200" kern="0">
                          <a:effectLst/>
                        </a:rPr>
                        <a:t>日后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>
                          <a:effectLst/>
                        </a:rPr>
                        <a:t>一次性扣除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>
                          <a:effectLst/>
                        </a:rPr>
                        <a:t>财税〔</a:t>
                      </a:r>
                      <a:r>
                        <a:rPr lang="en-US" sz="1200" kern="0">
                          <a:effectLst/>
                        </a:rPr>
                        <a:t>2014</a:t>
                      </a:r>
                      <a:r>
                        <a:rPr lang="zh-CN" sz="1200" kern="0">
                          <a:effectLst/>
                        </a:rPr>
                        <a:t>〕</a:t>
                      </a:r>
                      <a:r>
                        <a:rPr lang="en-US" sz="1200" kern="0">
                          <a:effectLst/>
                        </a:rPr>
                        <a:t>75</a:t>
                      </a:r>
                      <a:r>
                        <a:rPr lang="zh-CN" sz="1200" kern="0">
                          <a:effectLst/>
                        </a:rPr>
                        <a:t>号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642"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&gt;100</a:t>
                      </a:r>
                      <a:r>
                        <a:rPr lang="zh-CN" sz="1200" kern="0" dirty="0">
                          <a:effectLst/>
                        </a:rPr>
                        <a:t>万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>
                          <a:effectLst/>
                        </a:rPr>
                        <a:t>缩短折旧年限或加速折旧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322"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smtClean="0">
                          <a:effectLst/>
                        </a:rPr>
                        <a:t>固定资产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effectLst/>
                        </a:rPr>
                        <a:t>持有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effectLst/>
                        </a:rPr>
                        <a:t>不限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>
                          <a:effectLst/>
                        </a:rPr>
                        <a:t>≤</a:t>
                      </a:r>
                      <a:r>
                        <a:rPr lang="en-US" sz="1200" kern="0">
                          <a:effectLst/>
                        </a:rPr>
                        <a:t>5</a:t>
                      </a:r>
                      <a:r>
                        <a:rPr lang="zh-CN" sz="1200" kern="0">
                          <a:effectLst/>
                        </a:rPr>
                        <a:t>千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>
                          <a:effectLst/>
                        </a:rPr>
                        <a:t>一次性扣除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642"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smtClean="0">
                          <a:solidFill>
                            <a:srgbClr val="FF0000"/>
                          </a:solidFill>
                          <a:effectLst/>
                        </a:rPr>
                        <a:t>设备器械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solidFill>
                            <a:srgbClr val="FF0000"/>
                          </a:solidFill>
                          <a:effectLst/>
                        </a:rPr>
                        <a:t>新购进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solidFill>
                            <a:srgbClr val="FF0000"/>
                          </a:solidFill>
                          <a:effectLst/>
                        </a:rPr>
                        <a:t>不限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solidFill>
                            <a:srgbClr val="FF0000"/>
                          </a:solidFill>
                          <a:effectLst/>
                        </a:rPr>
                        <a:t>≤</a:t>
                      </a:r>
                      <a:r>
                        <a:rPr lang="en-US" sz="1200" kern="0" dirty="0">
                          <a:solidFill>
                            <a:srgbClr val="FF0000"/>
                          </a:solidFill>
                          <a:effectLst/>
                        </a:rPr>
                        <a:t>500</a:t>
                      </a:r>
                      <a:r>
                        <a:rPr lang="zh-CN" sz="1200" kern="0" dirty="0">
                          <a:solidFill>
                            <a:srgbClr val="FF0000"/>
                          </a:solidFill>
                          <a:effectLst/>
                        </a:rPr>
                        <a:t>万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FF0000"/>
                          </a:solidFill>
                          <a:effectLst/>
                        </a:rPr>
                        <a:t>2018</a:t>
                      </a:r>
                      <a:r>
                        <a:rPr lang="zh-CN" sz="1200" kern="0" dirty="0">
                          <a:solidFill>
                            <a:srgbClr val="FF0000"/>
                          </a:solidFill>
                          <a:effectLst/>
                        </a:rPr>
                        <a:t>年</a:t>
                      </a:r>
                      <a:r>
                        <a:rPr lang="en-US" sz="1200" kern="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zh-CN" sz="1200" kern="0" dirty="0">
                          <a:solidFill>
                            <a:srgbClr val="FF0000"/>
                          </a:solidFill>
                          <a:effectLst/>
                        </a:rPr>
                        <a:t>月</a:t>
                      </a:r>
                      <a:r>
                        <a:rPr lang="en-US" sz="1200" kern="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zh-CN" sz="1200" kern="0" dirty="0">
                          <a:solidFill>
                            <a:srgbClr val="FF0000"/>
                          </a:solidFill>
                          <a:effectLst/>
                        </a:rPr>
                        <a:t>日至</a:t>
                      </a:r>
                      <a:r>
                        <a:rPr lang="en-US" sz="1200" kern="0" dirty="0">
                          <a:solidFill>
                            <a:srgbClr val="FF0000"/>
                          </a:solidFill>
                          <a:effectLst/>
                        </a:rPr>
                        <a:t>2020</a:t>
                      </a:r>
                      <a:r>
                        <a:rPr lang="zh-CN" sz="1200" kern="0" dirty="0">
                          <a:solidFill>
                            <a:srgbClr val="FF0000"/>
                          </a:solidFill>
                          <a:effectLst/>
                        </a:rPr>
                        <a:t>年</a:t>
                      </a:r>
                      <a:r>
                        <a:rPr lang="en-US" sz="1200" kern="0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r>
                        <a:rPr lang="zh-CN" sz="1200" kern="0" dirty="0">
                          <a:solidFill>
                            <a:srgbClr val="FF0000"/>
                          </a:solidFill>
                          <a:effectLst/>
                        </a:rPr>
                        <a:t>月</a:t>
                      </a:r>
                      <a:r>
                        <a:rPr lang="en-US" sz="1200" kern="0" dirty="0">
                          <a:solidFill>
                            <a:srgbClr val="FF0000"/>
                          </a:solidFill>
                          <a:effectLst/>
                        </a:rPr>
                        <a:t>31</a:t>
                      </a:r>
                      <a:r>
                        <a:rPr lang="zh-CN" sz="1200" kern="0" dirty="0" smtClean="0">
                          <a:solidFill>
                            <a:srgbClr val="FF0000"/>
                          </a:solidFill>
                          <a:effectLst/>
                        </a:rPr>
                        <a:t>日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solidFill>
                            <a:srgbClr val="FF0000"/>
                          </a:solidFill>
                          <a:effectLst/>
                        </a:rPr>
                        <a:t>一次性扣除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solidFill>
                            <a:srgbClr val="FF0000"/>
                          </a:solidFill>
                          <a:effectLst/>
                        </a:rPr>
                        <a:t>财税〔</a:t>
                      </a:r>
                      <a:r>
                        <a:rPr lang="en-US" sz="1200" kern="0" dirty="0">
                          <a:solidFill>
                            <a:srgbClr val="FF0000"/>
                          </a:solidFill>
                          <a:effectLst/>
                        </a:rPr>
                        <a:t>2018</a:t>
                      </a:r>
                      <a:r>
                        <a:rPr lang="zh-CN" sz="1200" kern="0" dirty="0">
                          <a:solidFill>
                            <a:srgbClr val="FF0000"/>
                          </a:solidFill>
                          <a:effectLst/>
                        </a:rPr>
                        <a:t>〕</a:t>
                      </a:r>
                      <a:r>
                        <a:rPr lang="en-US" sz="1200" kern="0" dirty="0">
                          <a:solidFill>
                            <a:srgbClr val="FF0000"/>
                          </a:solidFill>
                          <a:effectLst/>
                        </a:rPr>
                        <a:t>54</a:t>
                      </a:r>
                      <a:r>
                        <a:rPr lang="zh-CN" sz="1200" kern="0" dirty="0">
                          <a:solidFill>
                            <a:srgbClr val="FF0000"/>
                          </a:solidFill>
                          <a:effectLst/>
                        </a:rPr>
                        <a:t>号 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642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b="1" kern="0" dirty="0">
                          <a:effectLst/>
                        </a:rPr>
                        <a:t>六</a:t>
                      </a:r>
                      <a:r>
                        <a:rPr lang="zh-CN" sz="1600" b="1" kern="0" dirty="0" smtClean="0">
                          <a:effectLst/>
                        </a:rPr>
                        <a:t>大</a:t>
                      </a:r>
                      <a:r>
                        <a:rPr lang="en-US" altLang="zh-CN" sz="1600" b="1" kern="0" dirty="0" smtClean="0">
                          <a:effectLst/>
                        </a:rPr>
                        <a:t/>
                      </a:r>
                      <a:br>
                        <a:rPr lang="en-US" altLang="zh-CN" sz="1600" b="1" kern="0" dirty="0" smtClean="0">
                          <a:effectLst/>
                        </a:rPr>
                      </a:br>
                      <a:r>
                        <a:rPr lang="zh-CN" sz="1600" b="1" kern="0" dirty="0" smtClean="0">
                          <a:effectLst/>
                        </a:rPr>
                        <a:t>行业</a:t>
                      </a:r>
                      <a:endParaRPr lang="zh-CN" sz="1400" b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zh-CN" altLang="en-US" sz="1400" b="1" kern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所有企业</a:t>
                      </a:r>
                      <a:endParaRPr lang="zh-CN" sz="1400" b="1" kern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838" marR="53838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smtClean="0">
                          <a:effectLst/>
                        </a:rPr>
                        <a:t>固定资产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>
                          <a:effectLst/>
                        </a:rPr>
                        <a:t>新购进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effectLst/>
                        </a:rPr>
                        <a:t>不限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effectLst/>
                        </a:rPr>
                        <a:t>不限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2014</a:t>
                      </a:r>
                      <a:r>
                        <a:rPr lang="zh-CN" sz="1200" kern="0" dirty="0">
                          <a:effectLst/>
                        </a:rPr>
                        <a:t>年</a:t>
                      </a:r>
                      <a:r>
                        <a:rPr lang="en-US" sz="1200" kern="0" dirty="0">
                          <a:effectLst/>
                        </a:rPr>
                        <a:t>1</a:t>
                      </a:r>
                      <a:r>
                        <a:rPr lang="zh-CN" sz="1200" kern="0" dirty="0">
                          <a:effectLst/>
                        </a:rPr>
                        <a:t>月</a:t>
                      </a:r>
                      <a:r>
                        <a:rPr lang="en-US" sz="1200" kern="0" dirty="0">
                          <a:effectLst/>
                        </a:rPr>
                        <a:t>1</a:t>
                      </a:r>
                      <a:r>
                        <a:rPr lang="zh-CN" sz="1200" kern="0" dirty="0">
                          <a:effectLst/>
                        </a:rPr>
                        <a:t>日后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>
                          <a:effectLst/>
                        </a:rPr>
                        <a:t>缩短折旧年限或加速折旧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>
                          <a:effectLst/>
                        </a:rPr>
                        <a:t>财税〔</a:t>
                      </a:r>
                      <a:r>
                        <a:rPr lang="en-US" sz="1200" kern="0">
                          <a:effectLst/>
                        </a:rPr>
                        <a:t>2014</a:t>
                      </a:r>
                      <a:r>
                        <a:rPr lang="zh-CN" sz="1200" kern="0">
                          <a:effectLst/>
                        </a:rPr>
                        <a:t>〕</a:t>
                      </a:r>
                      <a:r>
                        <a:rPr lang="en-US" sz="1200" kern="0">
                          <a:effectLst/>
                        </a:rPr>
                        <a:t>75</a:t>
                      </a:r>
                      <a:r>
                        <a:rPr lang="zh-CN" sz="1200" kern="0">
                          <a:effectLst/>
                        </a:rPr>
                        <a:t>号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tc rowSpan="2"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zh-CN" altLang="en-US" sz="1400" b="1" kern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小微企业</a:t>
                      </a:r>
                      <a:endParaRPr lang="zh-CN" sz="1400" b="1" kern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838" marR="53838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smtClean="0">
                          <a:effectLst/>
                        </a:rPr>
                        <a:t>仪器设备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>
                          <a:effectLst/>
                        </a:rPr>
                        <a:t>新购进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>
                          <a:effectLst/>
                        </a:rPr>
                        <a:t>研发生产经营共用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effectLst/>
                        </a:rPr>
                        <a:t>≤</a:t>
                      </a:r>
                      <a:r>
                        <a:rPr lang="en-US" sz="1200" kern="0" dirty="0">
                          <a:effectLst/>
                        </a:rPr>
                        <a:t>100</a:t>
                      </a:r>
                      <a:r>
                        <a:rPr lang="zh-CN" sz="1200" kern="0" dirty="0">
                          <a:effectLst/>
                        </a:rPr>
                        <a:t>万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>
                          <a:effectLst/>
                        </a:rPr>
                        <a:t>一次性扣除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64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&gt;100</a:t>
                      </a:r>
                      <a:r>
                        <a:rPr lang="zh-CN" sz="1200" kern="0" dirty="0">
                          <a:effectLst/>
                        </a:rPr>
                        <a:t>万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>
                          <a:effectLst/>
                        </a:rPr>
                        <a:t>缩短折旧年限或加速折旧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8642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effectLst/>
                        </a:rPr>
                        <a:t>四个领域重点</a:t>
                      </a:r>
                      <a:r>
                        <a:rPr lang="zh-CN" sz="1400" kern="0" dirty="0" smtClean="0">
                          <a:effectLst/>
                        </a:rPr>
                        <a:t>行业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kern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所有企业</a:t>
                      </a:r>
                      <a:endParaRPr lang="zh-CN" altLang="zh-CN" sz="1400" b="1" kern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endParaRPr lang="zh-CN" sz="1400" b="1" kern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838" marR="53838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smtClean="0">
                          <a:effectLst/>
                        </a:rPr>
                        <a:t>固定资产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>
                          <a:effectLst/>
                        </a:rPr>
                        <a:t>新购进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effectLst/>
                        </a:rPr>
                        <a:t>不限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>
                          <a:effectLst/>
                        </a:rPr>
                        <a:t>不限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2015</a:t>
                      </a:r>
                      <a:r>
                        <a:rPr lang="zh-CN" sz="1200" kern="0" dirty="0">
                          <a:effectLst/>
                        </a:rPr>
                        <a:t>年</a:t>
                      </a:r>
                      <a:r>
                        <a:rPr lang="en-US" sz="1200" kern="0" dirty="0">
                          <a:effectLst/>
                        </a:rPr>
                        <a:t>1</a:t>
                      </a:r>
                      <a:r>
                        <a:rPr lang="zh-CN" sz="1200" kern="0" dirty="0">
                          <a:effectLst/>
                        </a:rPr>
                        <a:t>月</a:t>
                      </a:r>
                      <a:r>
                        <a:rPr lang="en-US" sz="1200" kern="0" dirty="0">
                          <a:effectLst/>
                        </a:rPr>
                        <a:t>1</a:t>
                      </a:r>
                      <a:r>
                        <a:rPr lang="zh-CN" sz="1200" kern="0" dirty="0">
                          <a:effectLst/>
                        </a:rPr>
                        <a:t>日后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effectLst/>
                        </a:rPr>
                        <a:t>缩短折旧年限或加速折旧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>
                          <a:effectLst/>
                        </a:rPr>
                        <a:t>财税〔</a:t>
                      </a:r>
                      <a:r>
                        <a:rPr lang="en-US" sz="1200" kern="0">
                          <a:effectLst/>
                        </a:rPr>
                        <a:t>2015</a:t>
                      </a:r>
                      <a:r>
                        <a:rPr lang="zh-CN" sz="1200" kern="0">
                          <a:effectLst/>
                        </a:rPr>
                        <a:t>〕</a:t>
                      </a:r>
                      <a:r>
                        <a:rPr lang="en-US" sz="1200" kern="0">
                          <a:effectLst/>
                        </a:rPr>
                        <a:t>106</a:t>
                      </a:r>
                      <a:r>
                        <a:rPr lang="zh-CN" sz="1200" kern="0">
                          <a:effectLst/>
                        </a:rPr>
                        <a:t>号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4322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tc row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kern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小微企业</a:t>
                      </a:r>
                      <a:endParaRPr lang="zh-CN" altLang="zh-CN" sz="1400" b="1" kern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endParaRPr lang="zh-CN" sz="1400" b="1" kern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838" marR="53838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dirty="0" smtClean="0">
                          <a:effectLst/>
                        </a:rPr>
                        <a:t>仪器设备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effectLst/>
                        </a:rPr>
                        <a:t>新购进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>
                          <a:effectLst/>
                        </a:rPr>
                        <a:t>研发生产经营共用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>
                          <a:effectLst/>
                        </a:rPr>
                        <a:t>≤</a:t>
                      </a:r>
                      <a:r>
                        <a:rPr lang="en-US" sz="1200" kern="0">
                          <a:effectLst/>
                        </a:rPr>
                        <a:t>100</a:t>
                      </a:r>
                      <a:r>
                        <a:rPr lang="zh-CN" sz="1200" kern="0">
                          <a:effectLst/>
                        </a:rPr>
                        <a:t>万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effectLst/>
                        </a:rPr>
                        <a:t>一次性扣除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864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endParaRPr lang="zh-CN" sz="1400" b="1" kern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838" marR="53838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&gt;100</a:t>
                      </a:r>
                      <a:r>
                        <a:rPr lang="zh-CN" sz="1200" kern="0">
                          <a:effectLst/>
                        </a:rPr>
                        <a:t>万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effectLst/>
                        </a:rPr>
                        <a:t>缩短折旧年限或加速折旧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5301208"/>
            <a:ext cx="8280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3232"/>
            <a:r>
              <a:rPr lang="zh-CN" altLang="en-US" sz="1100" dirty="0">
                <a:solidFill>
                  <a:prstClr val="black"/>
                </a:solidFill>
                <a:latin typeface="Times New Roman"/>
                <a:ea typeface="楷体"/>
              </a:rPr>
              <a:t>六大行业：生物药品制造业</a:t>
            </a:r>
            <a:r>
              <a:rPr lang="zh-CN" altLang="en-US" sz="1100" dirty="0">
                <a:solidFill>
                  <a:prstClr val="black"/>
                </a:solidFill>
                <a:latin typeface="Times New Roman"/>
                <a:ea typeface="楷体"/>
              </a:rPr>
              <a:t>（代码</a:t>
            </a:r>
            <a:r>
              <a:rPr lang="zh-CN" altLang="en-US" sz="1100" dirty="0">
                <a:solidFill>
                  <a:prstClr val="black"/>
                </a:solidFill>
                <a:latin typeface="Times New Roman"/>
                <a:ea typeface="楷体"/>
              </a:rPr>
              <a:t>：</a:t>
            </a:r>
            <a:r>
              <a:rPr lang="en-US" altLang="zh-CN" sz="1100" dirty="0">
                <a:solidFill>
                  <a:prstClr val="black"/>
                </a:solidFill>
                <a:latin typeface="Times New Roman"/>
                <a:ea typeface="楷体"/>
              </a:rPr>
              <a:t>2760</a:t>
            </a:r>
            <a:r>
              <a:rPr lang="zh-CN" altLang="en-US" sz="1100" dirty="0">
                <a:solidFill>
                  <a:prstClr val="black"/>
                </a:solidFill>
                <a:latin typeface="Times New Roman"/>
                <a:ea typeface="楷体"/>
              </a:rPr>
              <a:t>），专用设备制造业（</a:t>
            </a:r>
            <a:r>
              <a:rPr lang="en-US" altLang="zh-CN" sz="1100" dirty="0">
                <a:solidFill>
                  <a:prstClr val="black"/>
                </a:solidFill>
                <a:latin typeface="Times New Roman"/>
                <a:ea typeface="楷体"/>
              </a:rPr>
              <a:t>35</a:t>
            </a:r>
            <a:r>
              <a:rPr lang="zh-CN" altLang="en-US" sz="1100" dirty="0">
                <a:solidFill>
                  <a:prstClr val="black"/>
                </a:solidFill>
                <a:latin typeface="Times New Roman"/>
                <a:ea typeface="楷体"/>
              </a:rPr>
              <a:t>），铁路、船舶、航空航天和其他运输设备制造业（</a:t>
            </a:r>
            <a:r>
              <a:rPr lang="en-US" altLang="zh-CN" sz="1100" dirty="0">
                <a:solidFill>
                  <a:prstClr val="black"/>
                </a:solidFill>
                <a:latin typeface="Times New Roman"/>
                <a:ea typeface="楷体"/>
              </a:rPr>
              <a:t>37</a:t>
            </a:r>
            <a:r>
              <a:rPr lang="zh-CN" altLang="en-US" sz="1100" dirty="0">
                <a:solidFill>
                  <a:prstClr val="black"/>
                </a:solidFill>
                <a:latin typeface="Times New Roman"/>
                <a:ea typeface="楷体"/>
              </a:rPr>
              <a:t>），计算机、通信和其他电子设备制造业（</a:t>
            </a:r>
            <a:r>
              <a:rPr lang="en-US" altLang="zh-CN" sz="1100" dirty="0">
                <a:solidFill>
                  <a:prstClr val="black"/>
                </a:solidFill>
                <a:latin typeface="Times New Roman"/>
                <a:ea typeface="楷体"/>
              </a:rPr>
              <a:t>39</a:t>
            </a:r>
            <a:r>
              <a:rPr lang="zh-CN" altLang="en-US" sz="1100" dirty="0">
                <a:solidFill>
                  <a:prstClr val="black"/>
                </a:solidFill>
                <a:latin typeface="Times New Roman"/>
                <a:ea typeface="楷体"/>
              </a:rPr>
              <a:t>），仪器仪表制造业（</a:t>
            </a:r>
            <a:r>
              <a:rPr lang="en-US" altLang="zh-CN" sz="1100" dirty="0">
                <a:solidFill>
                  <a:prstClr val="black"/>
                </a:solidFill>
                <a:latin typeface="Times New Roman"/>
                <a:ea typeface="楷体"/>
              </a:rPr>
              <a:t>40</a:t>
            </a:r>
            <a:r>
              <a:rPr lang="zh-CN" altLang="en-US" sz="1100" dirty="0">
                <a:solidFill>
                  <a:prstClr val="black"/>
                </a:solidFill>
                <a:latin typeface="Times New Roman"/>
                <a:ea typeface="楷体"/>
              </a:rPr>
              <a:t>），信息传输、软件和信息技术服务业（</a:t>
            </a:r>
            <a:r>
              <a:rPr lang="en-US" altLang="zh-CN" sz="1100" dirty="0">
                <a:solidFill>
                  <a:prstClr val="black"/>
                </a:solidFill>
                <a:latin typeface="Times New Roman"/>
                <a:ea typeface="楷体"/>
              </a:rPr>
              <a:t>63-65</a:t>
            </a:r>
            <a:r>
              <a:rPr lang="zh-CN" altLang="en-US" sz="1100" dirty="0">
                <a:solidFill>
                  <a:prstClr val="black"/>
                </a:solidFill>
                <a:latin typeface="Times New Roman"/>
                <a:ea typeface="楷体"/>
              </a:rPr>
              <a:t>）</a:t>
            </a:r>
            <a:r>
              <a:rPr lang="zh-CN" altLang="en-US" sz="1100" dirty="0">
                <a:solidFill>
                  <a:prstClr val="black"/>
                </a:solidFill>
                <a:latin typeface="Times New Roman"/>
                <a:ea typeface="楷体"/>
              </a:rPr>
              <a:t>。四</a:t>
            </a:r>
            <a:r>
              <a:rPr lang="zh-CN" altLang="en-US" sz="1100" dirty="0">
                <a:solidFill>
                  <a:prstClr val="black"/>
                </a:solidFill>
                <a:latin typeface="Times New Roman"/>
                <a:ea typeface="楷体"/>
              </a:rPr>
              <a:t>个重点领域：</a:t>
            </a:r>
            <a:r>
              <a:rPr lang="zh-CN" altLang="en-US" sz="1100" dirty="0">
                <a:solidFill>
                  <a:prstClr val="black"/>
                </a:solidFill>
                <a:latin typeface="Times New Roman"/>
                <a:ea typeface="楷体"/>
              </a:rPr>
              <a:t>轻工（</a:t>
            </a:r>
            <a:r>
              <a:rPr lang="en-US" altLang="zh-CN" sz="1100" dirty="0">
                <a:solidFill>
                  <a:prstClr val="black"/>
                </a:solidFill>
                <a:latin typeface="Times New Roman"/>
                <a:ea typeface="楷体"/>
              </a:rPr>
              <a:t>13,14,19-24,268,27-</a:t>
            </a:r>
            <a:r>
              <a:rPr lang="zh-CN" altLang="en-US" sz="1100" dirty="0">
                <a:solidFill>
                  <a:prstClr val="black"/>
                </a:solidFill>
                <a:latin typeface="Times New Roman"/>
                <a:ea typeface="楷体"/>
              </a:rPr>
              <a:t>这里不包括</a:t>
            </a:r>
            <a:r>
              <a:rPr lang="en-US" altLang="zh-CN" sz="1100" dirty="0">
                <a:solidFill>
                  <a:prstClr val="black"/>
                </a:solidFill>
                <a:latin typeface="Times New Roman"/>
                <a:ea typeface="楷体"/>
              </a:rPr>
              <a:t>276,292</a:t>
            </a:r>
            <a:r>
              <a:rPr lang="zh-CN" altLang="en-US" sz="1100" dirty="0">
                <a:solidFill>
                  <a:prstClr val="black"/>
                </a:solidFill>
                <a:latin typeface="Times New Roman"/>
                <a:ea typeface="楷体"/>
              </a:rPr>
              <a:t>）、纺织（</a:t>
            </a:r>
            <a:r>
              <a:rPr lang="en-US" altLang="zh-CN" sz="1100" dirty="0">
                <a:solidFill>
                  <a:prstClr val="black"/>
                </a:solidFill>
                <a:latin typeface="Times New Roman"/>
                <a:ea typeface="楷体"/>
              </a:rPr>
              <a:t>17,18,28</a:t>
            </a:r>
            <a:r>
              <a:rPr lang="zh-CN" altLang="en-US" sz="1100" dirty="0">
                <a:solidFill>
                  <a:prstClr val="black"/>
                </a:solidFill>
                <a:latin typeface="Times New Roman"/>
                <a:ea typeface="楷体"/>
              </a:rPr>
              <a:t>）</a:t>
            </a:r>
            <a:r>
              <a:rPr lang="zh-CN" altLang="en-US" sz="1100" dirty="0">
                <a:solidFill>
                  <a:prstClr val="black"/>
                </a:solidFill>
                <a:latin typeface="Times New Roman"/>
                <a:ea typeface="楷体"/>
              </a:rPr>
              <a:t>、</a:t>
            </a:r>
            <a:r>
              <a:rPr lang="en-US" altLang="zh-CN" sz="1100" dirty="0">
                <a:solidFill>
                  <a:prstClr val="black"/>
                </a:solidFill>
                <a:latin typeface="Times New Roman"/>
                <a:ea typeface="楷体"/>
              </a:rPr>
              <a:t/>
            </a:r>
            <a:br>
              <a:rPr lang="en-US" altLang="zh-CN" sz="1100" dirty="0">
                <a:solidFill>
                  <a:prstClr val="black"/>
                </a:solidFill>
                <a:latin typeface="Times New Roman"/>
                <a:ea typeface="楷体"/>
              </a:rPr>
            </a:br>
            <a:r>
              <a:rPr lang="zh-CN" altLang="en-US" sz="1100" dirty="0">
                <a:solidFill>
                  <a:prstClr val="black"/>
                </a:solidFill>
                <a:latin typeface="Times New Roman"/>
                <a:ea typeface="楷体"/>
              </a:rPr>
              <a:t>机械</a:t>
            </a:r>
            <a:r>
              <a:rPr lang="zh-CN" altLang="en-US" sz="1100" dirty="0">
                <a:solidFill>
                  <a:prstClr val="black"/>
                </a:solidFill>
                <a:latin typeface="Times New Roman"/>
                <a:ea typeface="楷体"/>
              </a:rPr>
              <a:t>（</a:t>
            </a:r>
            <a:r>
              <a:rPr lang="en-US" altLang="zh-CN" sz="1100" dirty="0">
                <a:solidFill>
                  <a:prstClr val="black"/>
                </a:solidFill>
                <a:latin typeface="Times New Roman"/>
                <a:ea typeface="楷体"/>
              </a:rPr>
              <a:t>33,34,38</a:t>
            </a:r>
            <a:r>
              <a:rPr lang="zh-CN" altLang="en-US" sz="1100" dirty="0">
                <a:solidFill>
                  <a:prstClr val="black"/>
                </a:solidFill>
                <a:latin typeface="Times New Roman"/>
                <a:ea typeface="楷体"/>
              </a:rPr>
              <a:t>）、汽车（</a:t>
            </a:r>
            <a:r>
              <a:rPr lang="en-US" altLang="zh-CN" sz="1100" dirty="0">
                <a:solidFill>
                  <a:prstClr val="black"/>
                </a:solidFill>
                <a:latin typeface="Times New Roman"/>
                <a:ea typeface="楷体"/>
              </a:rPr>
              <a:t>36</a:t>
            </a:r>
            <a:r>
              <a:rPr lang="zh-CN" altLang="en-US" sz="1100" dirty="0">
                <a:solidFill>
                  <a:prstClr val="black"/>
                </a:solidFill>
                <a:latin typeface="Times New Roman"/>
                <a:ea typeface="楷体"/>
              </a:rPr>
              <a:t>）。</a:t>
            </a:r>
          </a:p>
        </p:txBody>
      </p:sp>
      <p:sp>
        <p:nvSpPr>
          <p:cNvPr id="9" name="文本框 3"/>
          <p:cNvSpPr txBox="1"/>
          <p:nvPr/>
        </p:nvSpPr>
        <p:spPr>
          <a:xfrm>
            <a:off x="-44211" y="990728"/>
            <a:ext cx="1345721" cy="308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3232"/>
            <a:r>
              <a:rPr lang="en-US" altLang="zh-CN" sz="1404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</a:t>
            </a:r>
            <a:r>
              <a:rPr lang="en-US" altLang="zh-CN" sz="1404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 </a:t>
            </a:r>
            <a:endParaRPr lang="zh-CN" altLang="en-US" sz="1404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4"/>
          <p:cNvSpPr txBox="1"/>
          <p:nvPr/>
        </p:nvSpPr>
        <p:spPr>
          <a:xfrm>
            <a:off x="1511299" y="990600"/>
            <a:ext cx="4118224" cy="308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3232"/>
            <a:r>
              <a:rPr lang="zh-CN" altLang="en-US" sz="1404" dirty="0">
                <a:solidFill>
                  <a:prstClr val="white"/>
                </a:solidFill>
                <a:latin typeface="Times New Roman"/>
                <a:ea typeface="微软雅黑" panose="020B0503020204020204" pitchFamily="34" charset="-122"/>
              </a:rPr>
              <a:t>我国近年来的减税措施回顾</a:t>
            </a:r>
            <a:endParaRPr lang="zh-CN" altLang="en-US" sz="1404" dirty="0">
              <a:solidFill>
                <a:prstClr val="white"/>
              </a:solidFill>
              <a:latin typeface="Times New Roman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6922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3986" y="1508180"/>
            <a:ext cx="7886700" cy="492075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近年来我国企业所得税的主要减税措施</a:t>
            </a:r>
            <a:r>
              <a:rPr lang="zh-CN" altLang="en-US" dirty="0" smtClean="0"/>
              <a:t>：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b="1" dirty="0" smtClean="0"/>
              <a:t>研发</a:t>
            </a:r>
            <a:r>
              <a:rPr lang="zh-CN" altLang="en-US" b="1" dirty="0" smtClean="0"/>
              <a:t>费用加计扣除</a:t>
            </a:r>
            <a:endParaRPr lang="zh-CN" altLang="en-US" b="1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/>
          </p:nvPr>
        </p:nvGraphicFramePr>
        <p:xfrm>
          <a:off x="753626" y="2280757"/>
          <a:ext cx="7958294" cy="19828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6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2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2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6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471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effectLst/>
                        </a:rPr>
                        <a:t>对象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tc>
                  <a:txBody>
                    <a:bodyPr/>
                    <a:lstStyle/>
                    <a:p>
                      <a:pPr marL="0" indent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zh-CN" altLang="en-US" sz="1400" b="1" kern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加计扣除比例</a:t>
                      </a:r>
                      <a:endParaRPr lang="zh-CN" sz="1400" b="1" kern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838" marR="53838" marT="0" marB="0" anchor="ctr"/>
                </a:tc>
                <a:tc>
                  <a:txBody>
                    <a:bodyPr/>
                    <a:lstStyle/>
                    <a:p>
                      <a:pPr marL="0" indent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400" b="1" kern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执行时间</a:t>
                      </a:r>
                    </a:p>
                  </a:txBody>
                  <a:tcPr marL="53838" marR="53838" marT="0" marB="0" anchor="ctr"/>
                </a:tc>
                <a:tc>
                  <a:txBody>
                    <a:bodyPr/>
                    <a:lstStyle/>
                    <a:p>
                      <a:pPr marL="0" indent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400" b="1" kern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政策依据</a:t>
                      </a:r>
                    </a:p>
                  </a:txBody>
                  <a:tcPr marL="53838" marR="5383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040">
                <a:tc rowSpan="2">
                  <a:txBody>
                    <a:bodyPr/>
                    <a:lstStyle/>
                    <a:p>
                      <a:pPr marL="0" indent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zh-CN" altLang="en-US" sz="1400" b="1" kern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所有企业</a:t>
                      </a:r>
                      <a:endParaRPr lang="zh-CN" sz="1400" b="1" kern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838" marR="53838" marT="0" marB="0" anchor="ctr"/>
                </a:tc>
                <a:tc>
                  <a:txBody>
                    <a:bodyPr/>
                    <a:lstStyle/>
                    <a:p>
                      <a:pPr marL="0" indent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50%</a:t>
                      </a:r>
                      <a:endParaRPr lang="zh-CN" sz="1200" kern="100" dirty="0">
                        <a:solidFill>
                          <a:schemeClr val="dk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tc>
                  <a:txBody>
                    <a:bodyPr/>
                    <a:lstStyle/>
                    <a:p>
                      <a:pPr marL="0" indent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2008</a:t>
                      </a:r>
                      <a:r>
                        <a:rPr lang="zh-CN" sz="1200" kern="1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年</a:t>
                      </a:r>
                      <a: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r>
                        <a:rPr lang="zh-CN" sz="1200" kern="1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月</a:t>
                      </a:r>
                      <a: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r>
                        <a:rPr lang="zh-CN" sz="1200" kern="1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日后</a:t>
                      </a:r>
                    </a:p>
                  </a:txBody>
                  <a:tcPr marL="53838" marR="53838" marT="0" marB="0" anchor="ctr"/>
                </a:tc>
                <a:tc>
                  <a:txBody>
                    <a:bodyPr/>
                    <a:lstStyle/>
                    <a:p>
                      <a:pPr marL="0" indent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《</a:t>
                      </a:r>
                      <a:r>
                        <a:rPr lang="zh-CN" altLang="en-US" sz="1200" kern="1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企业所得税法</a:t>
                      </a:r>
                      <a:r>
                        <a:rPr lang="en-US" altLang="zh-CN" sz="1200" kern="1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》</a:t>
                      </a:r>
                      <a:r>
                        <a:rPr lang="zh-CN" altLang="en-US" sz="1200" kern="1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及实施条例</a:t>
                      </a:r>
                      <a:endParaRPr lang="zh-CN" sz="1200" kern="100" dirty="0">
                        <a:solidFill>
                          <a:schemeClr val="dk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90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75%</a:t>
                      </a:r>
                      <a:endParaRPr lang="zh-CN" sz="1200" kern="100" dirty="0">
                        <a:solidFill>
                          <a:schemeClr val="dk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tc>
                  <a:txBody>
                    <a:bodyPr/>
                    <a:lstStyle/>
                    <a:p>
                      <a:pPr marL="0" indent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2018</a:t>
                      </a:r>
                      <a:r>
                        <a:rPr lang="zh-CN" sz="1200" kern="1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年</a:t>
                      </a:r>
                      <a: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r>
                        <a:rPr lang="zh-CN" sz="1200" kern="1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月</a:t>
                      </a:r>
                      <a: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r>
                        <a:rPr lang="zh-CN" sz="1200" kern="1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日至</a:t>
                      </a:r>
                      <a: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2020</a:t>
                      </a:r>
                      <a:r>
                        <a:rPr lang="zh-CN" sz="1200" kern="1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年</a:t>
                      </a:r>
                      <a: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12</a:t>
                      </a:r>
                      <a:r>
                        <a:rPr lang="zh-CN" sz="1200" kern="1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月</a:t>
                      </a:r>
                      <a: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31</a:t>
                      </a:r>
                      <a:r>
                        <a:rPr lang="zh-CN" sz="1200" kern="1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日</a:t>
                      </a:r>
                      <a:endParaRPr lang="zh-CN" sz="1200" kern="100" dirty="0">
                        <a:solidFill>
                          <a:schemeClr val="dk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tc>
                  <a:txBody>
                    <a:bodyPr/>
                    <a:lstStyle/>
                    <a:p>
                      <a:pPr marL="0" indent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财税〔</a:t>
                      </a:r>
                      <a: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2018</a:t>
                      </a:r>
                      <a:r>
                        <a:rPr lang="zh-CN" sz="1200" kern="1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〕</a:t>
                      </a:r>
                      <a:r>
                        <a:rPr lang="en-US" sz="1200" kern="1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99</a:t>
                      </a:r>
                      <a:r>
                        <a:rPr lang="zh-CN" sz="1200" kern="1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号 </a:t>
                      </a:r>
                      <a:endParaRPr lang="zh-CN" sz="1200" kern="100" dirty="0">
                        <a:solidFill>
                          <a:schemeClr val="dk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467">
                <a:tc>
                  <a:txBody>
                    <a:bodyPr/>
                    <a:lstStyle/>
                    <a:p>
                      <a:pPr marL="0" indent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zh-CN" altLang="en-US" sz="1400" b="1" kern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科技型中小企业</a:t>
                      </a:r>
                      <a:endParaRPr lang="zh-CN" sz="1400" b="1" kern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838" marR="53838" marT="0" marB="0" anchor="ctr"/>
                </a:tc>
                <a:tc>
                  <a:txBody>
                    <a:bodyPr/>
                    <a:lstStyle/>
                    <a:p>
                      <a:pPr marL="0" indent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75%</a:t>
                      </a:r>
                      <a:endParaRPr lang="zh-CN" sz="1200" kern="100" dirty="0">
                        <a:solidFill>
                          <a:schemeClr val="dk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tc>
                  <a:txBody>
                    <a:bodyPr/>
                    <a:lstStyle/>
                    <a:p>
                      <a:pPr marL="0" indent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2017</a:t>
                      </a:r>
                      <a:r>
                        <a:rPr lang="zh-CN" altLang="en-US" sz="1200" kern="1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年</a:t>
                      </a:r>
                      <a:r>
                        <a:rPr lang="en-US" altLang="zh-CN" sz="1200" kern="1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r>
                        <a:rPr lang="zh-CN" altLang="en-US" sz="1200" kern="1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月</a:t>
                      </a:r>
                      <a:r>
                        <a:rPr lang="en-US" altLang="zh-CN" sz="1200" kern="1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r>
                        <a:rPr lang="zh-CN" altLang="en-US" sz="1200" kern="1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日至</a:t>
                      </a:r>
                      <a:r>
                        <a:rPr lang="en-US" altLang="zh-CN" sz="1200" kern="1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2019</a:t>
                      </a:r>
                      <a:r>
                        <a:rPr lang="zh-CN" altLang="en-US" sz="1200" kern="1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年</a:t>
                      </a:r>
                      <a:r>
                        <a:rPr lang="en-US" altLang="zh-CN" sz="1200" kern="1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12</a:t>
                      </a:r>
                      <a:r>
                        <a:rPr lang="zh-CN" altLang="en-US" sz="1200" kern="1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月</a:t>
                      </a:r>
                      <a:r>
                        <a:rPr lang="en-US" altLang="zh-CN" sz="1200" kern="1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31</a:t>
                      </a:r>
                      <a:r>
                        <a:rPr lang="zh-CN" altLang="en-US" sz="1200" kern="1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日</a:t>
                      </a:r>
                      <a:endParaRPr lang="zh-CN" sz="1200" kern="100" dirty="0">
                        <a:solidFill>
                          <a:schemeClr val="dk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b"/>
                </a:tc>
                <a:tc>
                  <a:txBody>
                    <a:bodyPr/>
                    <a:lstStyle/>
                    <a:p>
                      <a:pPr marL="0" indent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财税</a:t>
                      </a:r>
                      <a:r>
                        <a:rPr lang="en-US" altLang="zh-CN" sz="1200" kern="1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〔2017〕34</a:t>
                      </a:r>
                      <a:r>
                        <a:rPr lang="zh-CN" altLang="en-US" sz="1200" kern="1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号</a:t>
                      </a:r>
                      <a:endParaRPr lang="zh-CN" sz="1200" kern="100" dirty="0">
                        <a:solidFill>
                          <a:schemeClr val="dk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838" marR="5383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文本框 3"/>
          <p:cNvSpPr txBox="1"/>
          <p:nvPr/>
        </p:nvSpPr>
        <p:spPr>
          <a:xfrm>
            <a:off x="-44211" y="990728"/>
            <a:ext cx="1345721" cy="308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3232"/>
            <a:r>
              <a:rPr lang="en-US" altLang="zh-CN" sz="1404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</a:t>
            </a:r>
            <a:r>
              <a:rPr lang="en-US" altLang="zh-CN" sz="1404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 </a:t>
            </a:r>
            <a:endParaRPr lang="zh-CN" altLang="en-US" sz="1404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4"/>
          <p:cNvSpPr txBox="1"/>
          <p:nvPr/>
        </p:nvSpPr>
        <p:spPr>
          <a:xfrm>
            <a:off x="1511299" y="990600"/>
            <a:ext cx="4118224" cy="308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3232"/>
            <a:r>
              <a:rPr lang="zh-CN" altLang="en-US" sz="1404" dirty="0">
                <a:solidFill>
                  <a:prstClr val="white"/>
                </a:solidFill>
                <a:latin typeface="Times New Roman"/>
                <a:ea typeface="微软雅黑" panose="020B0503020204020204" pitchFamily="34" charset="-122"/>
              </a:rPr>
              <a:t>我国近年来的减税措施回顾</a:t>
            </a:r>
            <a:endParaRPr lang="zh-CN" altLang="en-US" sz="1404" dirty="0">
              <a:solidFill>
                <a:prstClr val="white"/>
              </a:solidFill>
              <a:latin typeface="Times New Roman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0754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-44211" y="990728"/>
            <a:ext cx="1345721" cy="308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3232"/>
            <a:r>
              <a:rPr lang="en-US" altLang="zh-CN" sz="1404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2 </a:t>
            </a:r>
            <a:endParaRPr lang="zh-CN" altLang="en-US" sz="1404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11299" y="990600"/>
            <a:ext cx="4118224" cy="308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3232"/>
            <a:r>
              <a:rPr lang="zh-CN" altLang="en-US" sz="1404" dirty="0">
                <a:solidFill>
                  <a:prstClr val="white"/>
                </a:solidFill>
                <a:latin typeface="Times New Roman"/>
                <a:ea typeface="微软雅黑" panose="020B0503020204020204" pitchFamily="34" charset="-122"/>
              </a:rPr>
              <a:t>减税“一减就灵”吗？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2800" dirty="0"/>
              <a:t>美国川普政府的减税措施（</a:t>
            </a:r>
            <a:r>
              <a:rPr lang="en-US" altLang="zh-CN" sz="2800" dirty="0"/>
              <a:t>Tax Cuts and Jobs </a:t>
            </a:r>
            <a:r>
              <a:rPr lang="en-US" altLang="zh-CN" sz="2800" dirty="0"/>
              <a:t>Act</a:t>
            </a:r>
            <a:r>
              <a:rPr lang="zh-CN" altLang="en-US" sz="2800" dirty="0"/>
              <a:t>）</a:t>
            </a:r>
            <a:endParaRPr lang="zh-CN" altLang="en-US" sz="2800" dirty="0"/>
          </a:p>
        </p:txBody>
      </p:sp>
      <p:sp>
        <p:nvSpPr>
          <p:cNvPr id="7" name="文本占位符 6"/>
          <p:cNvSpPr>
            <a:spLocks noGrp="1"/>
          </p:cNvSpPr>
          <p:nvPr>
            <p:ph type="body" idx="1"/>
          </p:nvPr>
        </p:nvSpPr>
        <p:spPr>
          <a:xfrm>
            <a:off x="628649" y="1937252"/>
            <a:ext cx="3868340" cy="367512"/>
          </a:xfrm>
        </p:spPr>
        <p:txBody>
          <a:bodyPr/>
          <a:lstStyle/>
          <a:p>
            <a:r>
              <a:rPr lang="zh-CN" altLang="en-US" dirty="0" smtClean="0"/>
              <a:t>公司所得税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half" idx="2"/>
          </p:nvPr>
        </p:nvSpPr>
        <p:spPr>
          <a:xfrm>
            <a:off x="629842" y="2314262"/>
            <a:ext cx="3868340" cy="3185237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联邦公司所得税由</a:t>
            </a:r>
            <a:r>
              <a:rPr lang="en-US" altLang="zh-CN" dirty="0" smtClean="0"/>
              <a:t>15%-35%</a:t>
            </a:r>
            <a:r>
              <a:rPr lang="zh-CN" altLang="en-US" dirty="0" smtClean="0"/>
              <a:t>的四级累进税率降至</a:t>
            </a:r>
            <a:r>
              <a:rPr lang="en-US" altLang="zh-CN" dirty="0" smtClean="0"/>
              <a:t>21% </a:t>
            </a:r>
            <a:r>
              <a:rPr lang="zh-CN" altLang="en-US" dirty="0" smtClean="0"/>
              <a:t>的单一税率</a:t>
            </a:r>
            <a:endParaRPr lang="en-US" altLang="zh-CN" dirty="0" smtClean="0"/>
          </a:p>
          <a:p>
            <a:r>
              <a:rPr lang="en-US" altLang="zh-CN" dirty="0" smtClean="0"/>
              <a:t>2017-2022</a:t>
            </a:r>
            <a:r>
              <a:rPr lang="zh-CN" altLang="en-US" dirty="0" smtClean="0"/>
              <a:t>年</a:t>
            </a:r>
            <a:r>
              <a:rPr lang="en-US" altLang="zh-CN" dirty="0" smtClean="0"/>
              <a:t>5</a:t>
            </a:r>
            <a:r>
              <a:rPr lang="zh-CN" altLang="en-US" dirty="0" smtClean="0"/>
              <a:t>年内符合条件的资产投资成本可当年获得</a:t>
            </a:r>
            <a:r>
              <a:rPr lang="en-US" altLang="zh-CN" dirty="0" smtClean="0"/>
              <a:t>100%</a:t>
            </a:r>
            <a:r>
              <a:rPr lang="zh-CN" altLang="en-US" dirty="0" smtClean="0"/>
              <a:t>的折旧（作为费用扣除）</a:t>
            </a:r>
            <a:endParaRPr lang="en-US" altLang="zh-CN" dirty="0" smtClean="0"/>
          </a:p>
          <a:p>
            <a:r>
              <a:rPr lang="zh-CN" altLang="en-US" dirty="0" smtClean="0"/>
              <a:t>限制企业</a:t>
            </a:r>
            <a:r>
              <a:rPr lang="zh-CN" altLang="en-US" dirty="0"/>
              <a:t>利息</a:t>
            </a:r>
            <a:r>
              <a:rPr lang="zh-CN" altLang="en-US" dirty="0" smtClean="0"/>
              <a:t>扣除（不高于</a:t>
            </a:r>
            <a:r>
              <a:rPr lang="en-US" altLang="zh-CN" dirty="0"/>
              <a:t>EBIT </a:t>
            </a:r>
            <a:r>
              <a:rPr lang="zh-CN" altLang="en-US" dirty="0" smtClean="0"/>
              <a:t>的</a:t>
            </a:r>
            <a:r>
              <a:rPr lang="en-US" altLang="zh-CN" dirty="0" smtClean="0"/>
              <a:t>30%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实行参股豁免制度</a:t>
            </a:r>
            <a:endParaRPr lang="en-US" altLang="zh-CN" dirty="0" smtClean="0"/>
          </a:p>
          <a:p>
            <a:pPr lvl="1"/>
            <a:r>
              <a:rPr lang="zh-CN" altLang="en-US" dirty="0"/>
              <a:t>美国企业</a:t>
            </a:r>
            <a:r>
              <a:rPr lang="zh-CN" altLang="en-US" dirty="0" smtClean="0"/>
              <a:t>对外国企业持股</a:t>
            </a:r>
            <a:r>
              <a:rPr lang="en-US" altLang="zh-CN" dirty="0"/>
              <a:t>10%</a:t>
            </a:r>
            <a:r>
              <a:rPr lang="zh-CN" altLang="en-US" dirty="0"/>
              <a:t>以上</a:t>
            </a:r>
            <a:r>
              <a:rPr lang="zh-CN" altLang="en-US" dirty="0" smtClean="0"/>
              <a:t>，收到的股息</a:t>
            </a:r>
            <a:r>
              <a:rPr lang="zh-CN" altLang="en-US" dirty="0"/>
              <a:t>就能享受</a:t>
            </a:r>
            <a:r>
              <a:rPr lang="en-US" altLang="zh-CN" dirty="0"/>
              <a:t>100%</a:t>
            </a:r>
            <a:r>
              <a:rPr lang="zh-CN" altLang="en-US" dirty="0"/>
              <a:t>的免税</a:t>
            </a:r>
            <a:r>
              <a:rPr lang="zh-CN" altLang="en-US" dirty="0" smtClean="0"/>
              <a:t>待遇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3"/>
          </p:nvPr>
        </p:nvSpPr>
        <p:spPr>
          <a:xfrm>
            <a:off x="4629151" y="1937252"/>
            <a:ext cx="3887391" cy="380038"/>
          </a:xfrm>
        </p:spPr>
        <p:txBody>
          <a:bodyPr/>
          <a:lstStyle/>
          <a:p>
            <a:r>
              <a:rPr lang="zh-CN" altLang="en-US" dirty="0" smtClean="0"/>
              <a:t>个人所得税</a:t>
            </a:r>
            <a:endParaRPr lang="zh-CN" altLang="en-US" dirty="0"/>
          </a:p>
        </p:txBody>
      </p:sp>
      <p:sp>
        <p:nvSpPr>
          <p:cNvPr id="10" name="内容占位符 9"/>
          <p:cNvSpPr>
            <a:spLocks noGrp="1"/>
          </p:cNvSpPr>
          <p:nvPr>
            <p:ph sz="quarter" idx="4"/>
          </p:nvPr>
        </p:nvSpPr>
        <p:spPr>
          <a:xfrm>
            <a:off x="4629151" y="2364504"/>
            <a:ext cx="3887391" cy="3134995"/>
          </a:xfrm>
        </p:spPr>
        <p:txBody>
          <a:bodyPr/>
          <a:lstStyle/>
          <a:p>
            <a:r>
              <a:rPr lang="zh-CN" altLang="en-US" dirty="0"/>
              <a:t>个人所得税</a:t>
            </a:r>
            <a:r>
              <a:rPr lang="zh-CN" altLang="en-US" dirty="0" smtClean="0"/>
              <a:t>的税率由</a:t>
            </a:r>
            <a:r>
              <a:rPr lang="en-US" altLang="zh-CN" dirty="0" smtClean="0"/>
              <a:t>10%- </a:t>
            </a:r>
            <a:r>
              <a:rPr lang="en-US" altLang="zh-CN" dirty="0"/>
              <a:t>39.6%</a:t>
            </a:r>
            <a:r>
              <a:rPr lang="zh-CN" altLang="en-US" dirty="0" smtClean="0"/>
              <a:t>调整为</a:t>
            </a:r>
            <a:r>
              <a:rPr lang="en-US" altLang="zh-CN" dirty="0" smtClean="0"/>
              <a:t>12%-37%</a:t>
            </a:r>
          </a:p>
          <a:p>
            <a:r>
              <a:rPr lang="zh-CN" altLang="en-US" dirty="0" smtClean="0"/>
              <a:t>将合伙制等“穿透”企业个人投资者</a:t>
            </a:r>
            <a:r>
              <a:rPr lang="zh-CN" altLang="en-US" dirty="0"/>
              <a:t>的“合格” 应</a:t>
            </a:r>
            <a:r>
              <a:rPr lang="zh-CN" altLang="en-US" dirty="0" smtClean="0"/>
              <a:t>纳税所得额降低</a:t>
            </a:r>
            <a:r>
              <a:rPr lang="en-US" altLang="zh-CN" dirty="0" smtClean="0"/>
              <a:t>20%</a:t>
            </a:r>
            <a:r>
              <a:rPr lang="zh-CN" altLang="en-US" dirty="0" smtClean="0"/>
              <a:t>，相当于最高税率降至</a:t>
            </a:r>
            <a:r>
              <a:rPr lang="en-US" altLang="zh-CN" dirty="0" smtClean="0"/>
              <a:t>30%</a:t>
            </a:r>
          </a:p>
          <a:p>
            <a:r>
              <a:rPr lang="zh-CN" altLang="en-US" dirty="0" smtClean="0"/>
              <a:t>提高标准扣除额和</a:t>
            </a:r>
            <a:r>
              <a:rPr lang="zh-CN" altLang="en-US" dirty="0"/>
              <a:t>家庭的税收</a:t>
            </a:r>
            <a:r>
              <a:rPr lang="zh-CN" altLang="en-US" dirty="0" smtClean="0"/>
              <a:t>抵免</a:t>
            </a:r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90057" y="5519685"/>
            <a:ext cx="3416320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13232"/>
            <a:r>
              <a:rPr lang="zh-CN" altLang="en-US" sz="1404" dirty="0">
                <a:solidFill>
                  <a:prstClr val="black"/>
                </a:solidFill>
                <a:latin typeface="Times New Roman"/>
                <a:ea typeface="楷体"/>
              </a:rPr>
              <a:t>（参议院：</a:t>
            </a:r>
            <a:r>
              <a:rPr lang="en-US" altLang="zh-CN" sz="1404" dirty="0">
                <a:solidFill>
                  <a:prstClr val="black"/>
                </a:solidFill>
                <a:latin typeface="Times New Roman"/>
                <a:ea typeface="楷体"/>
              </a:rPr>
              <a:t>51</a:t>
            </a:r>
            <a:r>
              <a:rPr lang="zh-CN" altLang="en-US" sz="1404" dirty="0">
                <a:solidFill>
                  <a:prstClr val="black"/>
                </a:solidFill>
                <a:latin typeface="Times New Roman"/>
                <a:ea typeface="楷体"/>
              </a:rPr>
              <a:t>比</a:t>
            </a:r>
            <a:r>
              <a:rPr lang="en-US" altLang="zh-CN" sz="1404" dirty="0">
                <a:solidFill>
                  <a:prstClr val="black"/>
                </a:solidFill>
                <a:latin typeface="Times New Roman"/>
                <a:ea typeface="楷体"/>
              </a:rPr>
              <a:t>49</a:t>
            </a:r>
            <a:r>
              <a:rPr lang="zh-CN" altLang="en-US" sz="1404" dirty="0">
                <a:solidFill>
                  <a:prstClr val="black"/>
                </a:solidFill>
                <a:latin typeface="Times New Roman"/>
                <a:ea typeface="楷体"/>
              </a:rPr>
              <a:t>；众议院：</a:t>
            </a:r>
            <a:r>
              <a:rPr lang="en-US" altLang="zh-CN" sz="1404" dirty="0">
                <a:solidFill>
                  <a:prstClr val="black"/>
                </a:solidFill>
                <a:latin typeface="Times New Roman"/>
                <a:ea typeface="楷体"/>
              </a:rPr>
              <a:t>227</a:t>
            </a:r>
            <a:r>
              <a:rPr lang="zh-CN" altLang="en-US" sz="1404" dirty="0">
                <a:solidFill>
                  <a:prstClr val="black"/>
                </a:solidFill>
                <a:latin typeface="Times New Roman"/>
                <a:ea typeface="楷体"/>
              </a:rPr>
              <a:t>比</a:t>
            </a:r>
            <a:r>
              <a:rPr lang="en-US" altLang="zh-CN" sz="1404" dirty="0">
                <a:solidFill>
                  <a:prstClr val="black"/>
                </a:solidFill>
                <a:latin typeface="Times New Roman"/>
                <a:ea typeface="楷体"/>
              </a:rPr>
              <a:t>203</a:t>
            </a:r>
            <a:r>
              <a:rPr lang="zh-CN" altLang="en-US" sz="1404" dirty="0">
                <a:solidFill>
                  <a:prstClr val="black"/>
                </a:solidFill>
                <a:latin typeface="Times New Roman"/>
                <a:ea typeface="楷体"/>
              </a:rPr>
              <a:t>）</a:t>
            </a:r>
            <a:endParaRPr lang="zh-CN" altLang="en-US" sz="1404" dirty="0">
              <a:solidFill>
                <a:prstClr val="black"/>
              </a:solidFill>
              <a:latin typeface="Times New Roman"/>
              <a:ea typeface="楷体"/>
            </a:endParaRPr>
          </a:p>
        </p:txBody>
      </p:sp>
    </p:spTree>
    <p:extLst>
      <p:ext uri="{BB962C8B-B14F-4D97-AF65-F5344CB8AC3E}">
        <p14:creationId xmlns:p14="http://schemas.microsoft.com/office/powerpoint/2010/main" val="98135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货物劳务</a:t>
            </a:r>
            <a:r>
              <a:rPr lang="zh-CN" altLang="en-US" dirty="0" smtClean="0"/>
              <a:t>税制</a:t>
            </a:r>
            <a:endParaRPr lang="zh-CN" altLang="en-US" dirty="0"/>
          </a:p>
        </p:txBody>
      </p:sp>
      <p:sp>
        <p:nvSpPr>
          <p:cNvPr id="93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zh-CN" altLang="en-US" dirty="0">
                <a:hlinkClick r:id="" action="ppaction://noaction"/>
              </a:rPr>
              <a:t>概述</a:t>
            </a:r>
            <a:endParaRPr lang="zh-CN" altLang="en-US" dirty="0"/>
          </a:p>
          <a:p>
            <a:pPr algn="just"/>
            <a:r>
              <a:rPr lang="zh-CN" altLang="en-US" dirty="0">
                <a:hlinkClick r:id="" action="ppaction://noaction"/>
              </a:rPr>
              <a:t>增值税 </a:t>
            </a:r>
            <a:endParaRPr lang="zh-CN" altLang="en-US" dirty="0"/>
          </a:p>
          <a:p>
            <a:pPr algn="just"/>
            <a:r>
              <a:rPr lang="zh-CN" altLang="en-US" dirty="0">
                <a:hlinkClick r:id="" action="ppaction://noaction"/>
              </a:rPr>
              <a:t>消费税</a:t>
            </a:r>
            <a:endParaRPr lang="zh-CN" altLang="en-US" dirty="0"/>
          </a:p>
          <a:p>
            <a:pPr algn="just"/>
            <a:endParaRPr lang="zh-CN" altLang="en-US" dirty="0"/>
          </a:p>
        </p:txBody>
      </p:sp>
      <p:sp>
        <p:nvSpPr>
          <p:cNvPr id="93184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2838450" y="6172200"/>
            <a:ext cx="447675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3184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1335088" y="6172200"/>
            <a:ext cx="447675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31846" name="AutoShape 6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 flipH="1">
            <a:off x="4343400" y="6172200"/>
            <a:ext cx="447675" cy="533400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31847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 flipH="1">
            <a:off x="5848350" y="6172200"/>
            <a:ext cx="447675" cy="533400"/>
          </a:xfrm>
          <a:prstGeom prst="actionButtonE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31848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 flipH="1">
            <a:off x="7391400" y="6172200"/>
            <a:ext cx="457200" cy="5334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073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772400" cy="1143000"/>
          </a:xfrm>
        </p:spPr>
        <p:txBody>
          <a:bodyPr/>
          <a:lstStyle/>
          <a:p>
            <a:r>
              <a:rPr lang="zh-CN" altLang="en-US" dirty="0" smtClean="0"/>
              <a:t>货物劳务税</a:t>
            </a:r>
            <a:r>
              <a:rPr lang="zh-CN" altLang="en-US" dirty="0"/>
              <a:t>概述</a:t>
            </a:r>
          </a:p>
        </p:txBody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zh-CN" altLang="en-US" sz="2800" dirty="0" smtClean="0"/>
              <a:t>以货物和</a:t>
            </a:r>
            <a:r>
              <a:rPr lang="zh-CN" altLang="en-US" sz="2800" dirty="0"/>
              <a:t>劳务</a:t>
            </a:r>
            <a:r>
              <a:rPr lang="zh-CN" altLang="en-US" sz="2800" dirty="0" smtClean="0"/>
              <a:t>的销售额</a:t>
            </a:r>
            <a:r>
              <a:rPr lang="zh-CN" altLang="en-US" sz="2800" dirty="0"/>
              <a:t>为课税对象的课税体系，又称流转税。包括增值税、消费税、营业税和关税等税种</a:t>
            </a:r>
            <a:r>
              <a:rPr lang="zh-CN" altLang="en-US" sz="2800" dirty="0" smtClean="0"/>
              <a:t>。</a:t>
            </a:r>
            <a:endParaRPr lang="zh-CN" altLang="en-US" sz="2800" dirty="0"/>
          </a:p>
        </p:txBody>
      </p:sp>
      <p:sp>
        <p:nvSpPr>
          <p:cNvPr id="93286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 flipH="1">
            <a:off x="2438400" y="5791200"/>
            <a:ext cx="447675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32869" name="AutoShape 5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 flipH="1">
            <a:off x="3943350" y="5791200"/>
            <a:ext cx="447675" cy="533400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32870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 flipH="1">
            <a:off x="5448300" y="5791200"/>
            <a:ext cx="447675" cy="533400"/>
          </a:xfrm>
          <a:prstGeom prst="actionButtonE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3287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6915150" y="5791200"/>
            <a:ext cx="457200" cy="5334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961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08720"/>
            <a:ext cx="7772400" cy="648072"/>
          </a:xfrm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zh-CN" altLang="en-US" sz="3600" b="1" dirty="0" smtClean="0">
                <a:solidFill>
                  <a:schemeClr val="bg2"/>
                </a:solidFill>
              </a:rPr>
              <a:t>中国的货物劳务税 </a:t>
            </a:r>
            <a:r>
              <a:rPr lang="zh-CN" altLang="en-US" sz="3600" b="1" dirty="0" smtClean="0">
                <a:solidFill>
                  <a:schemeClr val="bg2"/>
                </a:solidFill>
              </a:rPr>
              <a:t>制</a:t>
            </a:r>
          </a:p>
        </p:txBody>
      </p:sp>
      <p:sp>
        <p:nvSpPr>
          <p:cNvPr id="4741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017713"/>
            <a:ext cx="83439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dirty="0" smtClean="0"/>
              <a:t>.</a:t>
            </a:r>
          </a:p>
        </p:txBody>
      </p:sp>
      <p:sp>
        <p:nvSpPr>
          <p:cNvPr id="474115" name="Text Box 4"/>
          <p:cNvSpPr txBox="1">
            <a:spLocks noChangeArrowheads="1"/>
          </p:cNvSpPr>
          <p:nvPr/>
        </p:nvSpPr>
        <p:spPr bwMode="auto">
          <a:xfrm>
            <a:off x="935335" y="2057400"/>
            <a:ext cx="461665" cy="40560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 smtClean="0">
                <a:solidFill>
                  <a:schemeClr val="bg2"/>
                </a:solidFill>
                <a:latin typeface="Tahoma" pitchFamily="34" charset="0"/>
              </a:rPr>
              <a:t>货物劳务 </a:t>
            </a:r>
            <a:r>
              <a:rPr lang="zh-CN" altLang="en-US" b="1" dirty="0">
                <a:solidFill>
                  <a:schemeClr val="bg2"/>
                </a:solidFill>
                <a:latin typeface="Tahoma" pitchFamily="34" charset="0"/>
              </a:rPr>
              <a:t>税 制</a:t>
            </a:r>
          </a:p>
        </p:txBody>
      </p:sp>
      <p:sp>
        <p:nvSpPr>
          <p:cNvPr id="474116" name="Text Box 5"/>
          <p:cNvSpPr txBox="1">
            <a:spLocks noChangeArrowheads="1"/>
          </p:cNvSpPr>
          <p:nvPr/>
        </p:nvSpPr>
        <p:spPr bwMode="auto">
          <a:xfrm>
            <a:off x="1835150" y="2060575"/>
            <a:ext cx="1441450" cy="588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b="1" dirty="0">
                <a:solidFill>
                  <a:schemeClr val="bg2"/>
                </a:solidFill>
                <a:latin typeface="Tahoma" pitchFamily="34" charset="0"/>
              </a:rPr>
              <a:t>增值税</a:t>
            </a:r>
          </a:p>
        </p:txBody>
      </p:sp>
      <p:sp>
        <p:nvSpPr>
          <p:cNvPr id="474117" name="Text Box 6"/>
          <p:cNvSpPr txBox="1">
            <a:spLocks noChangeArrowheads="1"/>
          </p:cNvSpPr>
          <p:nvPr/>
        </p:nvSpPr>
        <p:spPr bwMode="auto">
          <a:xfrm>
            <a:off x="1835150" y="3214688"/>
            <a:ext cx="1441450" cy="5889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b="1" dirty="0">
                <a:solidFill>
                  <a:schemeClr val="bg2"/>
                </a:solidFill>
                <a:latin typeface="Tahoma" pitchFamily="34" charset="0"/>
              </a:rPr>
              <a:t>消费税</a:t>
            </a:r>
          </a:p>
        </p:txBody>
      </p:sp>
      <p:sp>
        <p:nvSpPr>
          <p:cNvPr id="474120" name="Text Box 9"/>
          <p:cNvSpPr txBox="1">
            <a:spLocks noChangeArrowheads="1"/>
          </p:cNvSpPr>
          <p:nvPr/>
        </p:nvSpPr>
        <p:spPr bwMode="auto">
          <a:xfrm>
            <a:off x="3635375" y="2001838"/>
            <a:ext cx="5040313" cy="10156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chemeClr val="bg2"/>
                </a:solidFill>
                <a:latin typeface="Tahoma" pitchFamily="34" charset="0"/>
              </a:rPr>
              <a:t>在</a:t>
            </a:r>
            <a:r>
              <a:rPr lang="zh-CN" altLang="en-US" sz="2000" b="1" dirty="0" smtClean="0">
                <a:solidFill>
                  <a:schemeClr val="bg2"/>
                </a:solidFill>
                <a:latin typeface="Tahoma" pitchFamily="34" charset="0"/>
              </a:rPr>
              <a:t>我国境内销售</a:t>
            </a:r>
            <a:r>
              <a:rPr lang="zh-CN" altLang="en-US" sz="2000" b="1" dirty="0">
                <a:solidFill>
                  <a:schemeClr val="bg2"/>
                </a:solidFill>
                <a:latin typeface="Tahoma" pitchFamily="34" charset="0"/>
              </a:rPr>
              <a:t>货物或者加工、修理修配</a:t>
            </a:r>
            <a:r>
              <a:rPr lang="zh-CN" altLang="en-US" sz="2000" b="1" dirty="0" smtClean="0">
                <a:solidFill>
                  <a:schemeClr val="bg2"/>
                </a:solidFill>
                <a:latin typeface="Tahoma" pitchFamily="34" charset="0"/>
              </a:rPr>
              <a:t>劳务，</a:t>
            </a:r>
            <a:r>
              <a:rPr lang="zh-CN" altLang="en-US" sz="2000" b="1" dirty="0">
                <a:solidFill>
                  <a:schemeClr val="bg2"/>
                </a:solidFill>
                <a:latin typeface="Tahoma" pitchFamily="34" charset="0"/>
              </a:rPr>
              <a:t>销售服务、无形资产、不动产以及进口货物的单位和个人。</a:t>
            </a:r>
            <a:endParaRPr lang="zh-CN" altLang="en-US" sz="2000" b="1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474124" name="Line 13"/>
          <p:cNvSpPr>
            <a:spLocks noChangeShapeType="1"/>
          </p:cNvSpPr>
          <p:nvPr/>
        </p:nvSpPr>
        <p:spPr bwMode="auto">
          <a:xfrm>
            <a:off x="3276600" y="23495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474125" name="Line 14"/>
          <p:cNvSpPr>
            <a:spLocks noChangeShapeType="1"/>
          </p:cNvSpPr>
          <p:nvPr/>
        </p:nvSpPr>
        <p:spPr bwMode="auto">
          <a:xfrm>
            <a:off x="3276600" y="35004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474126" name="Line 15"/>
          <p:cNvSpPr>
            <a:spLocks noChangeShapeType="1"/>
          </p:cNvSpPr>
          <p:nvPr/>
        </p:nvSpPr>
        <p:spPr bwMode="auto">
          <a:xfrm>
            <a:off x="3276600" y="46815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474127" name="Line 16"/>
          <p:cNvSpPr>
            <a:spLocks noChangeShapeType="1"/>
          </p:cNvSpPr>
          <p:nvPr/>
        </p:nvSpPr>
        <p:spPr bwMode="auto">
          <a:xfrm>
            <a:off x="3276600" y="580548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474128" name="AutoShape 17"/>
          <p:cNvSpPr>
            <a:spLocks/>
          </p:cNvSpPr>
          <p:nvPr/>
        </p:nvSpPr>
        <p:spPr bwMode="auto">
          <a:xfrm>
            <a:off x="1401763" y="2276475"/>
            <a:ext cx="433387" cy="3673475"/>
          </a:xfrm>
          <a:prstGeom prst="leftBrace">
            <a:avLst>
              <a:gd name="adj1" fmla="val 70635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74129" name="Line 18"/>
          <p:cNvSpPr>
            <a:spLocks noChangeShapeType="1"/>
          </p:cNvSpPr>
          <p:nvPr/>
        </p:nvSpPr>
        <p:spPr bwMode="auto">
          <a:xfrm>
            <a:off x="1619250" y="35004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474130" name="Line 19"/>
          <p:cNvSpPr>
            <a:spLocks noChangeShapeType="1"/>
          </p:cNvSpPr>
          <p:nvPr/>
        </p:nvSpPr>
        <p:spPr bwMode="auto">
          <a:xfrm>
            <a:off x="1619250" y="46958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474131" name="日期占位符 19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/>
              <a:t>2010</a:t>
            </a:r>
          </a:p>
        </p:txBody>
      </p:sp>
      <p:sp>
        <p:nvSpPr>
          <p:cNvPr id="474132" name="灯片编号占位符 2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02DECE-E952-4135-BF25-70CDF1C8DF54}" type="slidenum">
              <a:rPr lang="en-US" altLang="zh-CN" smtClean="0"/>
              <a:pPr/>
              <a:t>29</a:t>
            </a:fld>
            <a:endParaRPr lang="en-US" altLang="zh-CN" smtClean="0"/>
          </a:p>
        </p:txBody>
      </p:sp>
      <p:sp>
        <p:nvSpPr>
          <p:cNvPr id="474133" name="页脚占位符 2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zh-CN" altLang="en-US"/>
              <a:t>版权所有，禁止传播</a:t>
            </a:r>
            <a:endParaRPr lang="en-US" altLang="zh-CN"/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835150" y="4302919"/>
            <a:ext cx="1441450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b="1" dirty="0" smtClean="0">
                <a:solidFill>
                  <a:schemeClr val="bg2"/>
                </a:solidFill>
                <a:latin typeface="Tahoma" pitchFamily="34" charset="0"/>
              </a:rPr>
              <a:t>营业税？</a:t>
            </a:r>
            <a:endParaRPr lang="zh-CN" altLang="en-US" b="1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835150" y="5425282"/>
            <a:ext cx="1441450" cy="5889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chemeClr val="bg2"/>
                </a:solidFill>
                <a:latin typeface="Tahoma" pitchFamily="34" charset="0"/>
              </a:rPr>
              <a:t>关 税</a:t>
            </a: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3635375" y="3186907"/>
            <a:ext cx="5040313" cy="711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000" b="1" dirty="0">
                <a:solidFill>
                  <a:schemeClr val="bg2"/>
                </a:solidFill>
                <a:latin typeface="Tahoma" pitchFamily="34" charset="0"/>
              </a:rPr>
              <a:t>在我国境内生产、委托加工和进口应税消费品的单位和个人。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3635375" y="4229894"/>
            <a:ext cx="5040313" cy="711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000" b="1" dirty="0">
                <a:solidFill>
                  <a:schemeClr val="bg2"/>
                </a:solidFill>
                <a:latin typeface="Tahoma" pitchFamily="34" charset="0"/>
              </a:rPr>
              <a:t>在我国境内提供应税劳务、转让无形资产和销售不动产的单位和个人。</a:t>
            </a: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3621088" y="5512594"/>
            <a:ext cx="5040312" cy="406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000" b="1" dirty="0">
                <a:solidFill>
                  <a:schemeClr val="bg2"/>
                </a:solidFill>
                <a:latin typeface="Tahoma" pitchFamily="34" charset="0"/>
              </a:rPr>
              <a:t>对进出关境的货物征收的一种税</a:t>
            </a:r>
          </a:p>
        </p:txBody>
      </p:sp>
    </p:spTree>
    <p:extLst>
      <p:ext uri="{BB962C8B-B14F-4D97-AF65-F5344CB8AC3E}">
        <p14:creationId xmlns:p14="http://schemas.microsoft.com/office/powerpoint/2010/main" val="1998521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76300"/>
            <a:ext cx="7772400" cy="609600"/>
          </a:xfrm>
        </p:spPr>
        <p:txBody>
          <a:bodyPr/>
          <a:lstStyle/>
          <a:p>
            <a:r>
              <a:rPr lang="zh-CN" altLang="en-US" dirty="0"/>
              <a:t>税收</a:t>
            </a:r>
            <a:r>
              <a:rPr lang="zh-CN" altLang="en-US" dirty="0" smtClean="0"/>
              <a:t>体系的构成</a:t>
            </a:r>
            <a:endParaRPr lang="zh-CN" altLang="en-US" dirty="0"/>
          </a:p>
        </p:txBody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对国民收入</a:t>
            </a:r>
            <a:r>
              <a:rPr lang="zh-CN" altLang="en-US" dirty="0" smtClean="0"/>
              <a:t>存量及其调整征税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en-US" altLang="zh-CN" dirty="0"/>
              <a:t>——</a:t>
            </a:r>
            <a:r>
              <a:rPr lang="zh-CN" altLang="en-US" dirty="0" smtClean="0"/>
              <a:t>财产税</a:t>
            </a:r>
            <a:endParaRPr lang="en-US" altLang="zh-CN" dirty="0" smtClean="0"/>
          </a:p>
          <a:p>
            <a:r>
              <a:rPr lang="zh-CN" altLang="en-US" dirty="0"/>
              <a:t>对国民收入流量征税</a:t>
            </a:r>
            <a:br>
              <a:rPr lang="zh-CN" altLang="en-US" dirty="0"/>
            </a:br>
            <a:r>
              <a:rPr lang="en-US" altLang="zh-CN" dirty="0" smtClean="0"/>
              <a:t>——</a:t>
            </a:r>
            <a:r>
              <a:rPr lang="zh-CN" altLang="en-US" dirty="0" smtClean="0"/>
              <a:t>所得税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en-US" altLang="zh-CN" dirty="0" smtClean="0"/>
              <a:t>——</a:t>
            </a:r>
            <a:r>
              <a:rPr lang="zh-CN" altLang="en-US" dirty="0" smtClean="0"/>
              <a:t>货物劳务</a:t>
            </a:r>
            <a:r>
              <a:rPr lang="zh-CN" altLang="en-US" dirty="0" smtClean="0"/>
              <a:t>税</a:t>
            </a:r>
            <a:endParaRPr lang="zh-CN" altLang="en-US" dirty="0"/>
          </a:p>
        </p:txBody>
      </p:sp>
      <p:sp>
        <p:nvSpPr>
          <p:cNvPr id="96563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2438400" y="6172200"/>
            <a:ext cx="447675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65637" name="AutoShape 5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 flipH="1">
            <a:off x="3943350" y="6172200"/>
            <a:ext cx="447675" cy="533400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65638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 flipH="1">
            <a:off x="5448300" y="6172200"/>
            <a:ext cx="447675" cy="533400"/>
          </a:xfrm>
          <a:prstGeom prst="actionButtonE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6563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6915150" y="6172200"/>
            <a:ext cx="457200" cy="5334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28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货物劳务</a:t>
            </a:r>
            <a:r>
              <a:rPr lang="zh-CN" altLang="en-US" dirty="0" smtClean="0"/>
              <a:t>税的</a:t>
            </a:r>
            <a:r>
              <a:rPr lang="zh-CN" altLang="en-US" dirty="0"/>
              <a:t>税基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zh-CN" altLang="en-US"/>
              <a:t>对新增价值课税</a:t>
            </a:r>
          </a:p>
          <a:p>
            <a:pPr lvl="1" algn="just"/>
            <a:r>
              <a:rPr lang="zh-CN" altLang="en-US"/>
              <a:t>增值税</a:t>
            </a:r>
          </a:p>
          <a:p>
            <a:pPr algn="just"/>
            <a:r>
              <a:rPr lang="zh-CN" altLang="en-US"/>
              <a:t>对销售收入总额课税</a:t>
            </a:r>
          </a:p>
          <a:p>
            <a:pPr lvl="1" algn="just"/>
            <a:r>
              <a:rPr lang="zh-CN" altLang="en-US"/>
              <a:t>营业税</a:t>
            </a:r>
          </a:p>
          <a:p>
            <a:pPr lvl="1" algn="just"/>
            <a:r>
              <a:rPr lang="zh-CN" altLang="en-US"/>
              <a:t>消费税</a:t>
            </a:r>
          </a:p>
          <a:p>
            <a:pPr lvl="1" algn="just"/>
            <a:r>
              <a:rPr lang="zh-CN" altLang="en-US"/>
              <a:t>关税</a:t>
            </a:r>
          </a:p>
        </p:txBody>
      </p:sp>
      <p:sp>
        <p:nvSpPr>
          <p:cNvPr id="933892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6915150" y="5562600"/>
            <a:ext cx="457200" cy="5334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3389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 flipH="1">
            <a:off x="2438400" y="5562600"/>
            <a:ext cx="447675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33894" name="AutoShape 6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 flipH="1">
            <a:off x="3943350" y="5562600"/>
            <a:ext cx="447675" cy="533400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33895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 flipH="1">
            <a:off x="5448300" y="5562600"/>
            <a:ext cx="447675" cy="533400"/>
          </a:xfrm>
          <a:prstGeom prst="actionButtonE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3445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货物劳务税</a:t>
            </a:r>
            <a:r>
              <a:rPr lang="zh-CN" altLang="en-US" dirty="0" smtClean="0"/>
              <a:t>的</a:t>
            </a:r>
            <a:r>
              <a:rPr lang="zh-CN" altLang="en-US" dirty="0"/>
              <a:t>课税环节</a:t>
            </a:r>
          </a:p>
        </p:txBody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单环节课税</a:t>
            </a:r>
          </a:p>
          <a:p>
            <a:r>
              <a:rPr lang="zh-CN" altLang="en-US"/>
              <a:t>多环节课税 </a:t>
            </a:r>
          </a:p>
        </p:txBody>
      </p:sp>
    </p:spTree>
    <p:extLst>
      <p:ext uri="{BB962C8B-B14F-4D97-AF65-F5344CB8AC3E}">
        <p14:creationId xmlns:p14="http://schemas.microsoft.com/office/powerpoint/2010/main" val="8114577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货物劳务税</a:t>
            </a:r>
            <a:r>
              <a:rPr lang="zh-CN" altLang="en-US" dirty="0"/>
              <a:t>的计税依据</a:t>
            </a:r>
          </a:p>
        </p:txBody>
      </p:sp>
      <p:sp>
        <p:nvSpPr>
          <p:cNvPr id="93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从价税</a:t>
            </a:r>
          </a:p>
          <a:p>
            <a:pPr lvl="1"/>
            <a:r>
              <a:rPr lang="zh-CN" altLang="en-US" dirty="0"/>
              <a:t>含税价格计税</a:t>
            </a:r>
          </a:p>
          <a:p>
            <a:pPr lvl="1"/>
            <a:r>
              <a:rPr lang="zh-CN" altLang="en-US" dirty="0"/>
              <a:t>不含税价格计税</a:t>
            </a:r>
          </a:p>
          <a:p>
            <a:r>
              <a:rPr lang="zh-CN" altLang="en-US" dirty="0"/>
              <a:t>从量税</a:t>
            </a:r>
          </a:p>
        </p:txBody>
      </p:sp>
    </p:spTree>
    <p:extLst>
      <p:ext uri="{BB962C8B-B14F-4D97-AF65-F5344CB8AC3E}">
        <p14:creationId xmlns:p14="http://schemas.microsoft.com/office/powerpoint/2010/main" val="18256519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货物劳务税</a:t>
            </a:r>
            <a:r>
              <a:rPr lang="zh-CN" altLang="en-US" dirty="0" smtClean="0"/>
              <a:t>的</a:t>
            </a:r>
            <a:r>
              <a:rPr lang="zh-CN" altLang="en-US" dirty="0"/>
              <a:t>课税范围</a:t>
            </a:r>
          </a:p>
        </p:txBody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对</a:t>
            </a:r>
            <a:r>
              <a:rPr lang="zh-CN" altLang="en-US" dirty="0" smtClean="0"/>
              <a:t>全部货物和</a:t>
            </a:r>
            <a:r>
              <a:rPr lang="zh-CN" altLang="en-US" dirty="0"/>
              <a:t>劳务课税 </a:t>
            </a:r>
          </a:p>
          <a:p>
            <a:r>
              <a:rPr lang="zh-CN" altLang="en-US" dirty="0"/>
              <a:t>对全部消费品课税</a:t>
            </a:r>
          </a:p>
          <a:p>
            <a:r>
              <a:rPr lang="zh-CN" altLang="en-US" dirty="0"/>
              <a:t>选择部分消费品课税</a:t>
            </a:r>
          </a:p>
        </p:txBody>
      </p:sp>
    </p:spTree>
    <p:extLst>
      <p:ext uri="{BB962C8B-B14F-4D97-AF65-F5344CB8AC3E}">
        <p14:creationId xmlns:p14="http://schemas.microsoft.com/office/powerpoint/2010/main" val="26921384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货物劳务税</a:t>
            </a:r>
            <a:r>
              <a:rPr lang="zh-CN" altLang="en-US" dirty="0" smtClean="0"/>
              <a:t>制</a:t>
            </a:r>
            <a:r>
              <a:rPr lang="zh-CN" altLang="en-US" dirty="0"/>
              <a:t>模式</a:t>
            </a:r>
          </a:p>
        </p:txBody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周转税制模式</a:t>
            </a:r>
          </a:p>
          <a:p>
            <a:r>
              <a:rPr lang="zh-CN" altLang="en-US" dirty="0"/>
              <a:t>销售税和消费税结合</a:t>
            </a:r>
          </a:p>
          <a:p>
            <a:r>
              <a:rPr lang="zh-CN" altLang="en-US" dirty="0"/>
              <a:t>增值税和消费税结合</a:t>
            </a:r>
          </a:p>
          <a:p>
            <a:r>
              <a:rPr lang="zh-CN" altLang="en-US" dirty="0"/>
              <a:t>对劳务收入的课税</a:t>
            </a:r>
          </a:p>
          <a:p>
            <a:pPr lvl="1"/>
            <a:r>
              <a:rPr lang="zh-CN" altLang="en-US" dirty="0"/>
              <a:t>劳务收入与</a:t>
            </a:r>
            <a:r>
              <a:rPr lang="zh-CN" altLang="en-US" dirty="0" smtClean="0"/>
              <a:t>销售货物收入</a:t>
            </a:r>
            <a:r>
              <a:rPr lang="zh-CN" altLang="en-US" dirty="0"/>
              <a:t>适用同一税种</a:t>
            </a:r>
          </a:p>
          <a:p>
            <a:pPr lvl="1"/>
            <a:r>
              <a:rPr lang="zh-CN" altLang="en-US" dirty="0"/>
              <a:t>对劳务收入单独设立营业税</a:t>
            </a:r>
          </a:p>
        </p:txBody>
      </p:sp>
      <p:sp>
        <p:nvSpPr>
          <p:cNvPr id="939012" name="AutoShape 4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 flipH="1">
            <a:off x="3048000" y="5029200"/>
            <a:ext cx="447675" cy="533400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39013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 flipH="1">
            <a:off x="4552950" y="5029200"/>
            <a:ext cx="447675" cy="533400"/>
          </a:xfrm>
          <a:prstGeom prst="actionButtonE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3901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6019800" y="5029200"/>
            <a:ext cx="457200" cy="5334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6330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增值税 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zh-CN" altLang="en-US" dirty="0"/>
              <a:t>定义：是</a:t>
            </a:r>
            <a:r>
              <a:rPr lang="zh-CN" altLang="en-US" dirty="0" smtClean="0"/>
              <a:t>对应税货物或</a:t>
            </a:r>
            <a:r>
              <a:rPr lang="zh-CN" altLang="en-US" dirty="0"/>
              <a:t>劳务</a:t>
            </a:r>
            <a:r>
              <a:rPr lang="zh-CN" altLang="en-US" dirty="0" smtClean="0"/>
              <a:t>生产或流通</a:t>
            </a:r>
            <a:r>
              <a:rPr lang="zh-CN" altLang="en-US" dirty="0"/>
              <a:t>各环节新增的价值进行课征的</a:t>
            </a:r>
            <a:r>
              <a:rPr lang="zh-CN" altLang="en-US" dirty="0" smtClean="0"/>
              <a:t>税收</a:t>
            </a:r>
            <a:endParaRPr lang="zh-CN" altLang="en-US" dirty="0"/>
          </a:p>
          <a:p>
            <a:pPr algn="just"/>
            <a:r>
              <a:rPr lang="zh-CN" altLang="en-US" dirty="0">
                <a:hlinkClick r:id="" action="ppaction://noaction"/>
              </a:rPr>
              <a:t>增值税的特点</a:t>
            </a:r>
            <a:endParaRPr lang="zh-CN" altLang="en-US" dirty="0"/>
          </a:p>
          <a:p>
            <a:pPr algn="just"/>
            <a:r>
              <a:rPr lang="zh-CN" altLang="en-US" dirty="0">
                <a:hlinkClick r:id="" action="ppaction://noaction"/>
              </a:rPr>
              <a:t>增值税的分类</a:t>
            </a:r>
            <a:endParaRPr lang="zh-CN" altLang="en-US" dirty="0"/>
          </a:p>
          <a:p>
            <a:pPr algn="just"/>
            <a:r>
              <a:rPr lang="zh-CN" altLang="en-US" dirty="0">
                <a:hlinkClick r:id="" action="ppaction://noaction"/>
              </a:rPr>
              <a:t>增值税的税率</a:t>
            </a:r>
            <a:endParaRPr lang="zh-CN" altLang="en-US" dirty="0"/>
          </a:p>
          <a:p>
            <a:pPr algn="just"/>
            <a:r>
              <a:rPr lang="zh-CN" altLang="en-US" dirty="0">
                <a:hlinkClick r:id="" action="ppaction://noaction"/>
              </a:rPr>
              <a:t>增值税的计税方法</a:t>
            </a:r>
            <a:endParaRPr lang="zh-CN" altLang="en-US" dirty="0"/>
          </a:p>
        </p:txBody>
      </p:sp>
      <p:sp>
        <p:nvSpPr>
          <p:cNvPr id="94003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2838450" y="6172200"/>
            <a:ext cx="447675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4003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1335088" y="6172200"/>
            <a:ext cx="447675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40038" name="AutoShape 6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 flipH="1">
            <a:off x="4343400" y="6172200"/>
            <a:ext cx="447675" cy="533400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40039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 flipH="1">
            <a:off x="5848350" y="6172200"/>
            <a:ext cx="447675" cy="533400"/>
          </a:xfrm>
          <a:prstGeom prst="actionButtonE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4004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7391400" y="6172200"/>
            <a:ext cx="457200" cy="5334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8215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增值税的特点</a:t>
            </a:r>
          </a:p>
        </p:txBody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zh-CN" altLang="en-US"/>
              <a:t>可以避免重复课税；</a:t>
            </a:r>
          </a:p>
          <a:p>
            <a:pPr algn="just"/>
            <a:r>
              <a:rPr lang="zh-CN" altLang="en-US"/>
              <a:t>税源广泛，征税普遍 ；</a:t>
            </a:r>
          </a:p>
          <a:p>
            <a:pPr algn="just"/>
            <a:r>
              <a:rPr lang="zh-CN" altLang="en-US"/>
              <a:t>多环节征税，税率相对单一；</a:t>
            </a:r>
          </a:p>
          <a:p>
            <a:pPr algn="just"/>
            <a:r>
              <a:rPr lang="zh-CN" altLang="en-US"/>
              <a:t>有利于体现税收中性，促进社会化专业分工和发展对外贸易 ；</a:t>
            </a:r>
          </a:p>
          <a:p>
            <a:pPr algn="just"/>
            <a:r>
              <a:rPr lang="zh-CN" altLang="en-US"/>
              <a:t>有利于税收征管，防止偷漏税，但在征管和缴纳方面也提出了更多要求。</a:t>
            </a:r>
          </a:p>
        </p:txBody>
      </p:sp>
      <p:sp>
        <p:nvSpPr>
          <p:cNvPr id="94106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 flipH="1">
            <a:off x="2152650" y="6172200"/>
            <a:ext cx="447675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41061" name="AutoShape 5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 flipH="1">
            <a:off x="3657600" y="6172200"/>
            <a:ext cx="447675" cy="533400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41062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 flipH="1">
            <a:off x="5162550" y="6172200"/>
            <a:ext cx="447675" cy="533400"/>
          </a:xfrm>
          <a:prstGeom prst="actionButtonE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4106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6629400" y="6172200"/>
            <a:ext cx="457200" cy="5334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8615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zh-CN" altLang="en-US" dirty="0"/>
              <a:t>增值税</a:t>
            </a:r>
            <a:r>
              <a:rPr lang="zh-CN" altLang="en-US" dirty="0" smtClean="0"/>
              <a:t>的税基 </a:t>
            </a:r>
            <a:endParaRPr lang="zh-CN" altLang="en-US" dirty="0"/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2800" dirty="0"/>
              <a:t>生产型增值税，税基相当于</a:t>
            </a:r>
            <a:r>
              <a:rPr lang="en-US" altLang="zh-CN" sz="2800" dirty="0"/>
              <a:t>GNP</a:t>
            </a:r>
            <a:r>
              <a:rPr lang="zh-CN" altLang="en-US" sz="2800" dirty="0"/>
              <a:t>；</a:t>
            </a:r>
            <a:br>
              <a:rPr lang="zh-CN" altLang="en-US" sz="2800" dirty="0"/>
            </a:br>
            <a:r>
              <a:rPr lang="zh-CN" altLang="en-US" sz="2800" dirty="0"/>
              <a:t>计税依据为</a:t>
            </a:r>
            <a:r>
              <a:rPr lang="zh-CN" altLang="en-US" sz="2800" dirty="0" smtClean="0"/>
              <a:t>：货物</a:t>
            </a:r>
            <a:r>
              <a:rPr lang="en-US" altLang="zh-CN" sz="2800" dirty="0" smtClean="0"/>
              <a:t>(</a:t>
            </a:r>
            <a:r>
              <a:rPr lang="zh-CN" altLang="en-US" sz="2800" dirty="0"/>
              <a:t>劳务</a:t>
            </a:r>
            <a:r>
              <a:rPr lang="en-US" altLang="zh-CN" sz="2800" dirty="0"/>
              <a:t>)</a:t>
            </a:r>
            <a:r>
              <a:rPr lang="zh-CN" altLang="en-US" sz="2800" dirty="0"/>
              <a:t>销售收入，</a:t>
            </a:r>
            <a:r>
              <a:rPr lang="zh-CN" altLang="en-US" sz="2800" dirty="0" smtClean="0"/>
              <a:t>减去中间投入品价值</a:t>
            </a:r>
            <a:r>
              <a:rPr lang="zh-CN" altLang="en-US" sz="2800" dirty="0"/>
              <a:t>，固定资产的折旧不予扣除</a:t>
            </a:r>
            <a:br>
              <a:rPr lang="zh-CN" altLang="en-US" sz="2800" dirty="0"/>
            </a:br>
            <a:r>
              <a:rPr lang="zh-CN" altLang="en-US" sz="2800" dirty="0"/>
              <a:t>相当于工资、利息、利润、租金和折旧    </a:t>
            </a:r>
          </a:p>
          <a:p>
            <a:pPr>
              <a:lnSpc>
                <a:spcPct val="90000"/>
              </a:lnSpc>
            </a:pPr>
            <a:r>
              <a:rPr lang="zh-CN" altLang="en-US" sz="2800" dirty="0"/>
              <a:t>收入型增值税，税基相当于国民收入；</a:t>
            </a:r>
            <a:br>
              <a:rPr lang="zh-CN" altLang="en-US" sz="2800" dirty="0"/>
            </a:br>
            <a:r>
              <a:rPr lang="zh-CN" altLang="en-US" sz="2800" dirty="0"/>
              <a:t>计税依据为</a:t>
            </a:r>
            <a:r>
              <a:rPr lang="zh-CN" altLang="en-US" sz="2800" dirty="0" smtClean="0"/>
              <a:t>：</a:t>
            </a:r>
            <a:r>
              <a:rPr lang="zh-CN" altLang="en-US" sz="2800" dirty="0"/>
              <a:t>货物（劳务</a:t>
            </a:r>
            <a:r>
              <a:rPr lang="zh-CN" altLang="en-US" sz="2800" dirty="0" smtClean="0"/>
              <a:t>）</a:t>
            </a:r>
            <a:r>
              <a:rPr lang="zh-CN" altLang="en-US" sz="2800" dirty="0" smtClean="0"/>
              <a:t>销售</a:t>
            </a:r>
            <a:r>
              <a:rPr lang="zh-CN" altLang="en-US" sz="2800" dirty="0"/>
              <a:t>收入，</a:t>
            </a:r>
            <a:r>
              <a:rPr lang="zh-CN" altLang="en-US" sz="2800" dirty="0"/>
              <a:t>减去中间投入品价值</a:t>
            </a:r>
            <a:r>
              <a:rPr lang="zh-CN" altLang="en-US" sz="2800" dirty="0"/>
              <a:t>及固定资产折旧</a:t>
            </a:r>
            <a:br>
              <a:rPr lang="zh-CN" altLang="en-US" sz="2800" dirty="0"/>
            </a:br>
            <a:r>
              <a:rPr lang="zh-CN" altLang="en-US" sz="2800" dirty="0"/>
              <a:t>相当于工资、利息、租金、利润 </a:t>
            </a:r>
          </a:p>
          <a:p>
            <a:pPr>
              <a:lnSpc>
                <a:spcPct val="90000"/>
              </a:lnSpc>
            </a:pPr>
            <a:r>
              <a:rPr lang="zh-CN" altLang="en-US" sz="2800" dirty="0"/>
              <a:t>消费型增值税，税基相当于全部消费品价值</a:t>
            </a:r>
            <a:br>
              <a:rPr lang="zh-CN" altLang="en-US" sz="2800" dirty="0"/>
            </a:br>
            <a:r>
              <a:rPr lang="zh-CN" altLang="en-US" sz="2800" dirty="0"/>
              <a:t>计税依据为</a:t>
            </a:r>
            <a:r>
              <a:rPr lang="zh-CN" altLang="en-US" sz="2800" dirty="0" smtClean="0"/>
              <a:t>：</a:t>
            </a:r>
            <a:r>
              <a:rPr lang="zh-CN" altLang="en-US" sz="2800" dirty="0"/>
              <a:t>货物（劳务）</a:t>
            </a:r>
            <a:r>
              <a:rPr lang="en-US" altLang="zh-CN" sz="2800" dirty="0" smtClean="0"/>
              <a:t>)</a:t>
            </a:r>
            <a:r>
              <a:rPr lang="zh-CN" altLang="en-US" sz="2800" dirty="0"/>
              <a:t>销售收入，减去</a:t>
            </a:r>
            <a:r>
              <a:rPr lang="zh-CN" altLang="en-US" sz="2800" dirty="0" smtClean="0"/>
              <a:t>中间投入品</a:t>
            </a:r>
            <a:r>
              <a:rPr lang="zh-CN" altLang="en-US" sz="2800" dirty="0"/>
              <a:t>价值及本期</a:t>
            </a:r>
            <a:r>
              <a:rPr lang="zh-CN" altLang="en-US" sz="2800" dirty="0" smtClean="0"/>
              <a:t>购置固定资产的价值</a:t>
            </a:r>
            <a:endParaRPr lang="zh-CN" altLang="en-US" sz="2800" dirty="0"/>
          </a:p>
        </p:txBody>
      </p:sp>
      <p:sp>
        <p:nvSpPr>
          <p:cNvPr id="94208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2838450" y="6172200"/>
            <a:ext cx="447675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42085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 flipH="1">
            <a:off x="1335088" y="6172200"/>
            <a:ext cx="447675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42086" name="AutoShape 6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 flipH="1">
            <a:off x="4343400" y="6172200"/>
            <a:ext cx="447675" cy="533400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42087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 flipH="1">
            <a:off x="5848350" y="6172200"/>
            <a:ext cx="447675" cy="533400"/>
          </a:xfrm>
          <a:prstGeom prst="actionButtonE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42088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 flipH="1">
            <a:off x="7391400" y="6172200"/>
            <a:ext cx="457200" cy="5334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45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3568" y="37957"/>
            <a:ext cx="8229600" cy="58103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sz="4000" dirty="0" smtClean="0">
                <a:solidFill>
                  <a:schemeClr val="tx2">
                    <a:satMod val="130000"/>
                  </a:schemeClr>
                </a:solidFill>
              </a:rPr>
              <a:t>增值税“转型”</a:t>
            </a:r>
            <a:endParaRPr lang="en-US" altLang="zh-CN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78370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4509120"/>
            <a:ext cx="4130216" cy="158417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200" dirty="0" smtClean="0">
                <a:solidFill>
                  <a:srgbClr val="FF0000"/>
                </a:solidFill>
              </a:rPr>
              <a:t>Production-type VAT</a:t>
            </a:r>
          </a:p>
          <a:p>
            <a:pPr lvl="1">
              <a:lnSpc>
                <a:spcPct val="80000"/>
              </a:lnSpc>
            </a:pPr>
            <a:r>
              <a:rPr lang="en-US" altLang="zh-CN" sz="1800" dirty="0" smtClean="0"/>
              <a:t>Input tax credit only allowed for middle inputs</a:t>
            </a:r>
          </a:p>
          <a:p>
            <a:pPr lvl="1">
              <a:lnSpc>
                <a:spcPct val="80000"/>
              </a:lnSpc>
            </a:pPr>
            <a:r>
              <a:rPr lang="en-US" altLang="zh-CN" sz="1800" dirty="0" smtClean="0"/>
              <a:t>Overall tax base is the total values-added(GDP) of the economy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591CB2-834E-4010-BA32-F9369AB4C5C9}" type="datetime11">
              <a:rPr lang="zh-CN" altLang="en-US" smtClean="0">
                <a:solidFill>
                  <a:srgbClr val="FFFFFF"/>
                </a:solidFill>
              </a:rPr>
              <a:pPr>
                <a:defRPr/>
              </a:pPr>
              <a:t>16:45:33</a:t>
            </a:fld>
            <a:endParaRPr lang="en-US" altLang="zh-CN" dirty="0">
              <a:solidFill>
                <a:srgbClr val="FFFFFF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solidFill>
                  <a:srgbClr val="FFFFFF"/>
                </a:solidFill>
              </a:rPr>
              <a:t>Dr.DU Li,Depertment of Pulbic Economics,Fudan University</a:t>
            </a: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B60BC-CBB6-4901-994E-BA06FAAE2987}" type="slidenum">
              <a:rPr lang="en-US" altLang="zh-CN" smtClean="0">
                <a:solidFill>
                  <a:srgbClr val="FFFFFF"/>
                </a:solidFill>
              </a:rPr>
              <a:pPr>
                <a:defRPr/>
              </a:pPr>
              <a:t>38</a:t>
            </a:fld>
            <a:endParaRPr lang="en-US" altLang="zh-CN">
              <a:solidFill>
                <a:srgbClr val="FFFFFF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611560" y="690615"/>
          <a:ext cx="7200796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60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 rowSpan="2" gridSpan="2"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Output</a:t>
                      </a:r>
                    </a:p>
                    <a:p>
                      <a:pPr algn="l"/>
                      <a:r>
                        <a:rPr lang="en-US" altLang="zh-CN" dirty="0" smtClean="0"/>
                        <a:t>Input</a:t>
                      </a:r>
                      <a:endParaRPr lang="zh-CN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Intermediate</a:t>
                      </a:r>
                      <a:r>
                        <a:rPr lang="en-US" altLang="zh-CN" baseline="0" dirty="0" smtClean="0"/>
                        <a:t>  use</a:t>
                      </a:r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Final use</a:t>
                      </a:r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Total output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s2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…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I</a:t>
                      </a:r>
                      <a:endParaRPr lang="zh-CN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Middle</a:t>
                      </a:r>
                    </a:p>
                    <a:p>
                      <a:pPr algn="ctr"/>
                      <a:r>
                        <a:rPr lang="en-US" altLang="zh-CN" baseline="0" dirty="0" smtClean="0"/>
                        <a:t>Inputs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Sector 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Sector 2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…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Value-added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Indirect</a:t>
                      </a:r>
                      <a:r>
                        <a:rPr lang="en-US" altLang="zh-CN" baseline="0" dirty="0" smtClean="0"/>
                        <a:t> tax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Depreciation of FA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Labor compensation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Business earnings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Total input</a:t>
                      </a:r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-31512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 simplified input-output model of the economy</a:t>
            </a:r>
            <a:endParaRPr lang="zh-CN" altLang="en-US" dirty="0"/>
          </a:p>
        </p:txBody>
      </p:sp>
      <p:sp>
        <p:nvSpPr>
          <p:cNvPr id="10" name="Rectangle 3"/>
          <p:cNvSpPr txBox="1">
            <a:spLocks noRot="1" noChangeArrowheads="1"/>
          </p:cNvSpPr>
          <p:nvPr/>
        </p:nvSpPr>
        <p:spPr bwMode="auto">
          <a:xfrm>
            <a:off x="3985389" y="4495936"/>
            <a:ext cx="4562264" cy="1338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zh-CN" sz="2200" kern="0" dirty="0" smtClean="0">
                <a:solidFill>
                  <a:srgbClr val="FF0000"/>
                </a:solidFill>
              </a:rPr>
              <a:t>Consumption-type VAT</a:t>
            </a:r>
          </a:p>
          <a:p>
            <a:pPr lvl="1">
              <a:lnSpc>
                <a:spcPct val="80000"/>
              </a:lnSpc>
            </a:pPr>
            <a:r>
              <a:rPr lang="en-US" altLang="zh-CN" sz="1800" kern="0" dirty="0" smtClean="0"/>
              <a:t>Input tax credit allowed for middle inputs and fixed assets</a:t>
            </a:r>
          </a:p>
          <a:p>
            <a:pPr lvl="1">
              <a:lnSpc>
                <a:spcPct val="80000"/>
              </a:lnSpc>
            </a:pPr>
            <a:r>
              <a:rPr lang="en-US" altLang="zh-CN" sz="1800" kern="0" dirty="0" smtClean="0"/>
              <a:t>Overall tax base is aggregate consumption of the  economy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24431" y="0"/>
            <a:ext cx="2339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Value-added=C+I=GDP</a:t>
            </a:r>
            <a:endParaRPr lang="zh-CN" altLang="en-US" dirty="0"/>
          </a:p>
        </p:txBody>
      </p:sp>
      <p:grpSp>
        <p:nvGrpSpPr>
          <p:cNvPr id="12" name="组合 11"/>
          <p:cNvGrpSpPr/>
          <p:nvPr/>
        </p:nvGrpSpPr>
        <p:grpSpPr>
          <a:xfrm>
            <a:off x="7686419" y="275864"/>
            <a:ext cx="990364" cy="369332"/>
            <a:chOff x="7974124" y="1034905"/>
            <a:chExt cx="990364" cy="369332"/>
          </a:xfrm>
        </p:grpSpPr>
        <p:sp>
          <p:nvSpPr>
            <p:cNvPr id="8" name="矩形 7"/>
            <p:cNvSpPr/>
            <p:nvPr/>
          </p:nvSpPr>
          <p:spPr>
            <a:xfrm>
              <a:off x="7974124" y="1111559"/>
              <a:ext cx="432048" cy="216024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8532440" y="1111559"/>
              <a:ext cx="432048" cy="21602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316416" y="103490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=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9942875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三种类型增值税的区别</a:t>
            </a:r>
          </a:p>
        </p:txBody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zh-CN" altLang="en-US"/>
              <a:t>对财政收入的影响</a:t>
            </a:r>
          </a:p>
          <a:p>
            <a:pPr lvl="1" algn="just"/>
            <a:r>
              <a:rPr lang="zh-CN" altLang="en-US"/>
              <a:t>生产型增值税税基最大，收入型增值税次之，消费型增值税最小。</a:t>
            </a:r>
          </a:p>
          <a:p>
            <a:pPr algn="just"/>
            <a:r>
              <a:rPr lang="zh-CN" altLang="en-US"/>
              <a:t>鼓励投资的效果</a:t>
            </a:r>
          </a:p>
          <a:p>
            <a:pPr lvl="1" algn="just"/>
            <a:r>
              <a:rPr lang="zh-CN" altLang="en-US"/>
              <a:t>对于购入固定资产价值，生产型增值税不予扣除，收入型增值税按使用年限分期扣减，消费型增值税则实行当期一次扣除 </a:t>
            </a:r>
          </a:p>
        </p:txBody>
      </p:sp>
      <p:sp>
        <p:nvSpPr>
          <p:cNvPr id="943108" name="AutoShape 4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 flipH="1">
            <a:off x="2743200" y="5867400"/>
            <a:ext cx="447675" cy="533400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43109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 flipH="1">
            <a:off x="4248150" y="5867400"/>
            <a:ext cx="447675" cy="533400"/>
          </a:xfrm>
          <a:prstGeom prst="actionButtonE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4311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5715000" y="5867400"/>
            <a:ext cx="457200" cy="5334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176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76300"/>
            <a:ext cx="7772400" cy="609600"/>
          </a:xfrm>
        </p:spPr>
        <p:txBody>
          <a:bodyPr/>
          <a:lstStyle/>
          <a:p>
            <a:r>
              <a:rPr lang="zh-CN" altLang="en-US" dirty="0" smtClean="0"/>
              <a:t>中国的税收体系</a:t>
            </a:r>
            <a:endParaRPr lang="zh-CN" altLang="en-US" dirty="0"/>
          </a:p>
        </p:txBody>
      </p:sp>
      <p:sp>
        <p:nvSpPr>
          <p:cNvPr id="96563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2438400" y="6172200"/>
            <a:ext cx="447675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65637" name="AutoShape 5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 flipH="1">
            <a:off x="3943350" y="6172200"/>
            <a:ext cx="447675" cy="533400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65638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 flipH="1">
            <a:off x="5448300" y="6172200"/>
            <a:ext cx="447675" cy="533400"/>
          </a:xfrm>
          <a:prstGeom prst="actionButtonE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6563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6915150" y="6172200"/>
            <a:ext cx="457200" cy="5334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9" name="图片 8"/>
          <p:cNvPicPr/>
          <p:nvPr/>
        </p:nvPicPr>
        <p:blipFill>
          <a:blip r:embed="rId2"/>
          <a:stretch>
            <a:fillRect/>
          </a:stretch>
        </p:blipFill>
        <p:spPr>
          <a:xfrm>
            <a:off x="1475656" y="1916832"/>
            <a:ext cx="5832648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07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上海的“营改增”改革试点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sz="2800" dirty="0"/>
              <a:t>为进一步解决货物和劳务税制中的重复征税问题，完善税收制度，支持现代服务业发展，</a:t>
            </a:r>
            <a:r>
              <a:rPr lang="en-US" altLang="zh-CN" sz="2800" dirty="0"/>
              <a:t>2011 </a:t>
            </a:r>
            <a:r>
              <a:rPr lang="zh-CN" altLang="en-US" sz="2800" dirty="0" smtClean="0"/>
              <a:t>年</a:t>
            </a:r>
            <a:r>
              <a:rPr lang="en-US" altLang="zh-CN" sz="2800" dirty="0" smtClean="0"/>
              <a:t>10 </a:t>
            </a:r>
            <a:r>
              <a:rPr lang="zh-CN" altLang="en-US" sz="2800" dirty="0"/>
              <a:t>月</a:t>
            </a:r>
            <a:r>
              <a:rPr lang="en-US" altLang="zh-CN" sz="2800" dirty="0"/>
              <a:t>26 </a:t>
            </a:r>
            <a:r>
              <a:rPr lang="zh-CN" altLang="en-US" sz="2800" dirty="0"/>
              <a:t>日召开的国务院常务会议决定，从</a:t>
            </a:r>
            <a:r>
              <a:rPr lang="en-US" altLang="zh-CN" sz="2800" dirty="0"/>
              <a:t>2012 </a:t>
            </a:r>
            <a:r>
              <a:rPr lang="zh-CN" altLang="en-US" sz="2800" dirty="0"/>
              <a:t>年</a:t>
            </a:r>
            <a:r>
              <a:rPr lang="en-US" altLang="zh-CN" sz="2800" dirty="0"/>
              <a:t>1 </a:t>
            </a:r>
            <a:r>
              <a:rPr lang="zh-CN" altLang="en-US" sz="2800" dirty="0"/>
              <a:t>月</a:t>
            </a:r>
            <a:r>
              <a:rPr lang="en-US" altLang="zh-CN" sz="2800" dirty="0"/>
              <a:t>1 </a:t>
            </a:r>
            <a:r>
              <a:rPr lang="zh-CN" altLang="en-US" sz="2800" dirty="0"/>
              <a:t>日起，在上海交通运输业和部分现代</a:t>
            </a:r>
            <a:r>
              <a:rPr lang="zh-CN" altLang="en-US" sz="2800" dirty="0" smtClean="0"/>
              <a:t>服务业</a:t>
            </a:r>
            <a:r>
              <a:rPr lang="zh-CN" altLang="en-US" sz="2800" dirty="0"/>
              <a:t>开展深化增值税制度改革试点，新增两档税率，逐步将目前征收营业税的行业改为征收增值税。</a:t>
            </a:r>
          </a:p>
          <a:p>
            <a:r>
              <a:rPr lang="en-US" altLang="zh-CN" sz="2800" dirty="0"/>
              <a:t>11 </a:t>
            </a:r>
            <a:r>
              <a:rPr lang="zh-CN" altLang="en-US" sz="2800" dirty="0"/>
              <a:t>月</a:t>
            </a:r>
            <a:r>
              <a:rPr lang="en-US" altLang="zh-CN" sz="2800" dirty="0"/>
              <a:t>16 </a:t>
            </a:r>
            <a:r>
              <a:rPr lang="zh-CN" altLang="en-US" sz="2800" dirty="0"/>
              <a:t>日，财政部和税务总局印发</a:t>
            </a:r>
            <a:r>
              <a:rPr lang="en-US" altLang="zh-CN" sz="2800" dirty="0"/>
              <a:t>《</a:t>
            </a:r>
            <a:r>
              <a:rPr lang="zh-CN" altLang="en-US" sz="2800" dirty="0"/>
              <a:t>营业税改征增值税试点方案</a:t>
            </a:r>
            <a:r>
              <a:rPr lang="en-US" altLang="zh-CN" sz="2800" dirty="0"/>
              <a:t>》</a:t>
            </a:r>
            <a:r>
              <a:rPr lang="zh-CN" altLang="en-US" sz="2800" dirty="0"/>
              <a:t>，对在上海市交通运输业和</a:t>
            </a:r>
            <a:r>
              <a:rPr lang="zh-CN" altLang="en-US" sz="2800" dirty="0" smtClean="0"/>
              <a:t>部分</a:t>
            </a:r>
            <a:r>
              <a:rPr lang="zh-CN" altLang="en-US" sz="2800" dirty="0"/>
              <a:t>现代服务业开展营业税改征增值税试点的相关政策进行明确，明确了低税率适用范围、计税方法</a:t>
            </a:r>
            <a:r>
              <a:rPr lang="zh-CN" altLang="en-US" sz="2800" dirty="0" smtClean="0"/>
              <a:t>、计</a:t>
            </a:r>
            <a:r>
              <a:rPr lang="zh-CN" altLang="en-US" sz="2800" dirty="0"/>
              <a:t>税依据以及过渡性政策安排等内容。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ACBBF8-BE20-483A-9882-CFF42957F8F8}" type="datetime11">
              <a:rPr lang="zh-CN" altLang="en-US" smtClean="0">
                <a:solidFill>
                  <a:srgbClr val="FFFFFF"/>
                </a:solidFill>
              </a:rPr>
              <a:pPr>
                <a:defRPr/>
              </a:pPr>
              <a:t>16:49:01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solidFill>
                  <a:srgbClr val="FFFFFF"/>
                </a:solidFill>
              </a:rPr>
              <a:t>Dr.DU Li,Depertment of Pulbic Economics,Fudan University</a:t>
            </a: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B60BC-CBB6-4901-994E-BA06FAAE2987}" type="slidenum">
              <a:rPr lang="en-US" altLang="zh-CN" smtClean="0">
                <a:solidFill>
                  <a:srgbClr val="FFFFFF"/>
                </a:solidFill>
              </a:rPr>
              <a:pPr>
                <a:defRPr/>
              </a:pPr>
              <a:t>40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1172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>
                <a:solidFill>
                  <a:srgbClr val="3333CC"/>
                </a:solidFill>
                <a:latin typeface="黑体" pitchFamily="49" charset="-122"/>
                <a:ea typeface="黑体" pitchFamily="49" charset="-122"/>
              </a:rPr>
              <a:t>"营改增"试点在全国逐步推开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268413"/>
            <a:ext cx="8424738" cy="4997450"/>
          </a:xfrm>
        </p:spPr>
        <p:txBody>
          <a:bodyPr/>
          <a:lstStyle/>
          <a:p>
            <a:pPr>
              <a:buFontTx/>
              <a:buNone/>
            </a:pPr>
            <a:endParaRPr lang="zh-CN" altLang="en-US" sz="2800" dirty="0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467544" y="1341438"/>
            <a:ext cx="8457951" cy="4826698"/>
            <a:chOff x="0" y="0"/>
            <a:chExt cx="11132" cy="6912"/>
          </a:xfrm>
        </p:grpSpPr>
        <p:grpSp>
          <p:nvGrpSpPr>
            <p:cNvPr id="4101" name="Group 5"/>
            <p:cNvGrpSpPr>
              <a:grpSpLocks/>
            </p:cNvGrpSpPr>
            <p:nvPr/>
          </p:nvGrpSpPr>
          <p:grpSpPr bwMode="auto">
            <a:xfrm>
              <a:off x="1958" y="4465"/>
              <a:ext cx="6240" cy="2447"/>
              <a:chOff x="0" y="0"/>
              <a:chExt cx="2496" cy="979"/>
            </a:xfrm>
          </p:grpSpPr>
          <p:pic>
            <p:nvPicPr>
              <p:cNvPr id="4102" name="椭圆 10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496" cy="9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4103" name="Text Box 7"/>
              <p:cNvSpPr txBox="1">
                <a:spLocks noChangeArrowheads="1"/>
              </p:cNvSpPr>
              <p:nvPr/>
            </p:nvSpPr>
            <p:spPr bwMode="auto">
              <a:xfrm>
                <a:off x="414" y="192"/>
                <a:ext cx="1616" cy="5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algn="ctr"/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104" name="椭圆 4"/>
            <p:cNvSpPr>
              <a:spLocks noChangeArrowheads="1"/>
            </p:cNvSpPr>
            <p:nvPr/>
          </p:nvSpPr>
          <p:spPr bwMode="auto">
            <a:xfrm>
              <a:off x="1930" y="4957"/>
              <a:ext cx="6168" cy="1575"/>
            </a:xfrm>
            <a:prstGeom prst="ellipse">
              <a:avLst/>
            </a:prstGeom>
            <a:noFill/>
            <a:ln w="6350" cap="flat" cmpd="sng">
              <a:solidFill>
                <a:srgbClr val="BFBFB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grpSp>
          <p:nvGrpSpPr>
            <p:cNvPr id="4105" name="Group 9"/>
            <p:cNvGrpSpPr>
              <a:grpSpLocks/>
            </p:cNvGrpSpPr>
            <p:nvPr/>
          </p:nvGrpSpPr>
          <p:grpSpPr bwMode="auto">
            <a:xfrm>
              <a:off x="0" y="0"/>
              <a:ext cx="5440" cy="6092"/>
              <a:chOff x="0" y="0"/>
              <a:chExt cx="3455310" cy="3869531"/>
            </a:xfrm>
          </p:grpSpPr>
          <p:sp>
            <p:nvSpPr>
              <p:cNvPr id="4106" name="任意多边形 6"/>
              <p:cNvSpPr>
                <a:spLocks/>
              </p:cNvSpPr>
              <p:nvPr/>
            </p:nvSpPr>
            <p:spPr bwMode="auto">
              <a:xfrm>
                <a:off x="0" y="596432"/>
                <a:ext cx="1140977" cy="267037"/>
              </a:xfrm>
              <a:custGeom>
                <a:avLst/>
                <a:gdLst>
                  <a:gd name="T0" fmla="*/ 469338 w 1140977"/>
                  <a:gd name="T1" fmla="*/ 0 h 267037"/>
                  <a:gd name="T2" fmla="*/ 0 w 1140977"/>
                  <a:gd name="T3" fmla="*/ 267037 h 267037"/>
                  <a:gd name="T4" fmla="*/ 695915 w 1140977"/>
                  <a:gd name="T5" fmla="*/ 267037 h 267037"/>
                  <a:gd name="T6" fmla="*/ 1140977 w 1140977"/>
                  <a:gd name="T7" fmla="*/ 0 h 267037"/>
                  <a:gd name="T8" fmla="*/ 469338 w 1140977"/>
                  <a:gd name="T9" fmla="*/ 0 h 2670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0977" h="267037">
                    <a:moveTo>
                      <a:pt x="469338" y="0"/>
                    </a:moveTo>
                    <a:cubicBezTo>
                      <a:pt x="312892" y="24276"/>
                      <a:pt x="204998" y="56644"/>
                      <a:pt x="0" y="267037"/>
                    </a:cubicBezTo>
                    <a:lnTo>
                      <a:pt x="695915" y="267037"/>
                    </a:lnTo>
                    <a:cubicBezTo>
                      <a:pt x="787625" y="137565"/>
                      <a:pt x="919794" y="64735"/>
                      <a:pt x="1140977" y="0"/>
                    </a:cubicBezTo>
                    <a:lnTo>
                      <a:pt x="46933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BE1247"/>
                  </a:gs>
                  <a:gs pos="27000">
                    <a:srgbClr val="D2144F"/>
                  </a:gs>
                  <a:gs pos="66000">
                    <a:srgbClr val="F87477"/>
                  </a:gs>
                  <a:gs pos="100000">
                    <a:srgbClr val="FA9496"/>
                  </a:gs>
                </a:gsLst>
                <a:lin ang="5400000" scaled="1"/>
              </a:gradFill>
              <a:ln w="3175" cap="flat" cmpd="sng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107" name="下箭头 3"/>
              <p:cNvSpPr>
                <a:spLocks/>
              </p:cNvSpPr>
              <p:nvPr/>
            </p:nvSpPr>
            <p:spPr bwMode="auto">
              <a:xfrm rot="20239614">
                <a:off x="1074471" y="0"/>
                <a:ext cx="2372736" cy="3869531"/>
              </a:xfrm>
              <a:custGeom>
                <a:avLst/>
                <a:gdLst>
                  <a:gd name="T0" fmla="*/ 123164 w 2372736"/>
                  <a:gd name="T1" fmla="*/ 45026 h 3869531"/>
                  <a:gd name="T2" fmla="*/ 199212 w 2372736"/>
                  <a:gd name="T3" fmla="*/ 77997 h 3869531"/>
                  <a:gd name="T4" fmla="*/ 0 w 2372736"/>
                  <a:gd name="T5" fmla="*/ 0 h 3869531"/>
                  <a:gd name="T6" fmla="*/ 123164 w 2372736"/>
                  <a:gd name="T7" fmla="*/ 45026 h 3869531"/>
                  <a:gd name="T8" fmla="*/ 735051 w 2372736"/>
                  <a:gd name="T9" fmla="*/ 313125 h 3869531"/>
                  <a:gd name="T10" fmla="*/ 1771051 w 2372736"/>
                  <a:gd name="T11" fmla="*/ 2517415 h 3869531"/>
                  <a:gd name="T12" fmla="*/ 2079117 w 2372736"/>
                  <a:gd name="T13" fmla="*/ 2352624 h 3869531"/>
                  <a:gd name="T14" fmla="*/ 2066222 w 2372736"/>
                  <a:gd name="T15" fmla="*/ 2364821 h 3869531"/>
                  <a:gd name="T16" fmla="*/ 2074032 w 2372736"/>
                  <a:gd name="T17" fmla="*/ 2361759 h 3869531"/>
                  <a:gd name="T18" fmla="*/ 2086502 w 2372736"/>
                  <a:gd name="T19" fmla="*/ 2359144 h 3869531"/>
                  <a:gd name="T20" fmla="*/ 2372736 w 2372736"/>
                  <a:gd name="T21" fmla="*/ 2334828 h 3869531"/>
                  <a:gd name="T22" fmla="*/ 1599453 w 2372736"/>
                  <a:gd name="T23" fmla="*/ 3869531 h 3869531"/>
                  <a:gd name="T24" fmla="*/ 1392399 w 2372736"/>
                  <a:gd name="T25" fmla="*/ 3843092 h 3869531"/>
                  <a:gd name="T26" fmla="*/ 551811 w 2372736"/>
                  <a:gd name="T27" fmla="*/ 2394422 h 3869531"/>
                  <a:gd name="T28" fmla="*/ 529574 w 2372736"/>
                  <a:gd name="T29" fmla="*/ 2363226 h 3869531"/>
                  <a:gd name="T30" fmla="*/ 754116 w 2372736"/>
                  <a:gd name="T31" fmla="*/ 2250654 h 3869531"/>
                  <a:gd name="T32" fmla="*/ 805440 w 2372736"/>
                  <a:gd name="T33" fmla="*/ 2348027 h 3869531"/>
                  <a:gd name="T34" fmla="*/ 1067227 w 2372736"/>
                  <a:gd name="T35" fmla="*/ 2469139 h 3869531"/>
                  <a:gd name="T36" fmla="*/ 199212 w 2372736"/>
                  <a:gd name="T37" fmla="*/ 77997 h 3869531"/>
                  <a:gd name="T38" fmla="*/ 735051 w 2372736"/>
                  <a:gd name="T39" fmla="*/ 313125 h 3869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372736" h="3869531">
                    <a:moveTo>
                      <a:pt x="123164" y="45026"/>
                    </a:moveTo>
                    <a:lnTo>
                      <a:pt x="199212" y="77997"/>
                    </a:lnTo>
                    <a:lnTo>
                      <a:pt x="0" y="0"/>
                    </a:lnTo>
                    <a:cubicBezTo>
                      <a:pt x="42656" y="14265"/>
                      <a:pt x="83690" y="29286"/>
                      <a:pt x="123164" y="45026"/>
                    </a:cubicBezTo>
                    <a:close/>
                    <a:moveTo>
                      <a:pt x="735051" y="313125"/>
                    </a:moveTo>
                    <a:cubicBezTo>
                      <a:pt x="1855964" y="872993"/>
                      <a:pt x="1771001" y="1742820"/>
                      <a:pt x="1771051" y="2517415"/>
                    </a:cubicBezTo>
                    <a:lnTo>
                      <a:pt x="2079117" y="2352624"/>
                    </a:lnTo>
                    <a:lnTo>
                      <a:pt x="2066222" y="2364821"/>
                    </a:lnTo>
                    <a:lnTo>
                      <a:pt x="2074032" y="2361759"/>
                    </a:lnTo>
                    <a:lnTo>
                      <a:pt x="2086502" y="2359144"/>
                    </a:lnTo>
                    <a:lnTo>
                      <a:pt x="2372736" y="2334828"/>
                    </a:lnTo>
                    <a:lnTo>
                      <a:pt x="1599453" y="3869531"/>
                    </a:lnTo>
                    <a:lnTo>
                      <a:pt x="1392399" y="3843092"/>
                    </a:lnTo>
                    <a:cubicBezTo>
                      <a:pt x="1217792" y="3597241"/>
                      <a:pt x="695615" y="2641066"/>
                      <a:pt x="551811" y="2394422"/>
                    </a:cubicBezTo>
                    <a:lnTo>
                      <a:pt x="529574" y="2363226"/>
                    </a:lnTo>
                    <a:lnTo>
                      <a:pt x="754116" y="2250654"/>
                    </a:lnTo>
                    <a:lnTo>
                      <a:pt x="805440" y="2348027"/>
                    </a:lnTo>
                    <a:lnTo>
                      <a:pt x="1067227" y="2469139"/>
                    </a:lnTo>
                    <a:cubicBezTo>
                      <a:pt x="1070191" y="1727575"/>
                      <a:pt x="1335153" y="583112"/>
                      <a:pt x="199212" y="77997"/>
                    </a:cubicBezTo>
                    <a:cubicBezTo>
                      <a:pt x="366837" y="143627"/>
                      <a:pt x="567426" y="247495"/>
                      <a:pt x="735051" y="31312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BE1247"/>
                  </a:gs>
                  <a:gs pos="27000">
                    <a:srgbClr val="D2144F"/>
                  </a:gs>
                  <a:gs pos="66000">
                    <a:srgbClr val="F87477"/>
                  </a:gs>
                  <a:gs pos="100000">
                    <a:srgbClr val="FA9496"/>
                  </a:gs>
                </a:gsLst>
                <a:lin ang="5400000" scaled="1"/>
              </a:gradFill>
              <a:ln w="3175" cap="flat" cmpd="sng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108" name="下箭头 3"/>
              <p:cNvSpPr>
                <a:spLocks/>
              </p:cNvSpPr>
              <p:nvPr/>
            </p:nvSpPr>
            <p:spPr bwMode="auto">
              <a:xfrm rot="20239614">
                <a:off x="1217952" y="20439"/>
                <a:ext cx="2237358" cy="3807876"/>
              </a:xfrm>
              <a:custGeom>
                <a:avLst/>
                <a:gdLst>
                  <a:gd name="T0" fmla="*/ 598302 w 2237358"/>
                  <a:gd name="T1" fmla="*/ 2189266 h 3807876"/>
                  <a:gd name="T2" fmla="*/ 1139288 w 2237358"/>
                  <a:gd name="T3" fmla="*/ 2439545 h 3807876"/>
                  <a:gd name="T4" fmla="*/ 0 w 2237358"/>
                  <a:gd name="T5" fmla="*/ 0 h 3807876"/>
                  <a:gd name="T6" fmla="*/ 728337 w 2237358"/>
                  <a:gd name="T7" fmla="*/ 297791 h 3807876"/>
                  <a:gd name="T8" fmla="*/ 1843112 w 2237358"/>
                  <a:gd name="T9" fmla="*/ 2487821 h 3807876"/>
                  <a:gd name="T10" fmla="*/ 2237358 w 2237358"/>
                  <a:gd name="T11" fmla="*/ 2275211 h 3807876"/>
                  <a:gd name="T12" fmla="*/ 1459944 w 2237358"/>
                  <a:gd name="T13" fmla="*/ 3807876 h 3807876"/>
                  <a:gd name="T14" fmla="*/ 598302 w 2237358"/>
                  <a:gd name="T15" fmla="*/ 2189266 h 3807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37358" h="3807876">
                    <a:moveTo>
                      <a:pt x="598302" y="2189266"/>
                    </a:moveTo>
                    <a:lnTo>
                      <a:pt x="1139288" y="2439545"/>
                    </a:lnTo>
                    <a:cubicBezTo>
                      <a:pt x="1142414" y="1657349"/>
                      <a:pt x="1364975" y="456487"/>
                      <a:pt x="0" y="0"/>
                    </a:cubicBezTo>
                    <a:lnTo>
                      <a:pt x="728337" y="297791"/>
                    </a:lnTo>
                    <a:cubicBezTo>
                      <a:pt x="1849250" y="857659"/>
                      <a:pt x="1843062" y="1713226"/>
                      <a:pt x="1843112" y="2487821"/>
                    </a:cubicBezTo>
                    <a:lnTo>
                      <a:pt x="2237358" y="2275211"/>
                    </a:lnTo>
                    <a:lnTo>
                      <a:pt x="1459944" y="3807876"/>
                    </a:lnTo>
                    <a:lnTo>
                      <a:pt x="598302" y="218926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BE1247"/>
                  </a:gs>
                  <a:gs pos="27000">
                    <a:srgbClr val="D2144F"/>
                  </a:gs>
                  <a:gs pos="66000">
                    <a:srgbClr val="F87477"/>
                  </a:gs>
                  <a:gs pos="100000">
                    <a:srgbClr val="FA9496"/>
                  </a:gs>
                </a:gsLst>
                <a:lin ang="5400000" scaled="1"/>
              </a:gradFill>
              <a:ln w="3175" cap="flat" cmpd="sng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  <p:sp>
          <p:nvSpPr>
            <p:cNvPr id="4109" name="TextBox 9"/>
            <p:cNvSpPr txBox="1">
              <a:spLocks noChangeArrowheads="1"/>
            </p:cNvSpPr>
            <p:nvPr/>
          </p:nvSpPr>
          <p:spPr bwMode="auto">
            <a:xfrm flipH="1">
              <a:off x="125" y="1267"/>
              <a:ext cx="855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r>
                <a:rPr lang="zh-CN" altLang="en-US" sz="2400" b="1">
                  <a:solidFill>
                    <a:srgbClr val="000000"/>
                  </a:solidFill>
                  <a:latin typeface="黑体" pitchFamily="49" charset="-122"/>
                  <a:ea typeface="黑体" pitchFamily="49" charset="-122"/>
                </a:rPr>
                <a:t>2012.1</a:t>
              </a:r>
            </a:p>
            <a:p>
              <a:r>
                <a:rPr lang="zh-CN" altLang="en-US" sz="2000" b="1">
                  <a:solidFill>
                    <a:srgbClr val="000000"/>
                  </a:solidFill>
                  <a:latin typeface="黑体" pitchFamily="49" charset="-122"/>
                  <a:ea typeface="黑体" pitchFamily="49" charset="-122"/>
                </a:rPr>
                <a:t>上 海</a:t>
              </a:r>
            </a:p>
          </p:txBody>
        </p:sp>
        <p:sp>
          <p:nvSpPr>
            <p:cNvPr id="4110" name="TextBox 10"/>
            <p:cNvSpPr txBox="1">
              <a:spLocks noChangeArrowheads="1"/>
            </p:cNvSpPr>
            <p:nvPr/>
          </p:nvSpPr>
          <p:spPr bwMode="auto">
            <a:xfrm flipH="1">
              <a:off x="5626" y="5296"/>
              <a:ext cx="1471" cy="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r>
                <a:rPr lang="en-US" sz="2400" b="1" dirty="0" smtClean="0">
                  <a:latin typeface="黑体" pitchFamily="49" charset="-122"/>
                  <a:ea typeface="黑体" pitchFamily="49" charset="-122"/>
                </a:rPr>
                <a:t>2016.5</a:t>
              </a:r>
              <a:endParaRPr lang="en-US" sz="2400" b="1" dirty="0"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111" name="TextBox 11"/>
            <p:cNvSpPr txBox="1">
              <a:spLocks noChangeArrowheads="1"/>
            </p:cNvSpPr>
            <p:nvPr/>
          </p:nvSpPr>
          <p:spPr bwMode="auto">
            <a:xfrm flipH="1">
              <a:off x="2670" y="1092"/>
              <a:ext cx="938" cy="5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r>
                <a:rPr lang="zh-CN" altLang="en-US" sz="2400" b="1">
                  <a:solidFill>
                    <a:srgbClr val="000000"/>
                  </a:solidFill>
                  <a:latin typeface="黑体" pitchFamily="49" charset="-122"/>
                  <a:ea typeface="黑体" pitchFamily="49" charset="-122"/>
                </a:rPr>
                <a:t>2012.9</a:t>
              </a:r>
              <a:endParaRPr lang="zh-CN" altLang="en-US"/>
            </a:p>
          </p:txBody>
        </p:sp>
        <p:sp>
          <p:nvSpPr>
            <p:cNvPr id="4112" name="TextBox 12"/>
            <p:cNvSpPr txBox="1">
              <a:spLocks noChangeArrowheads="1"/>
            </p:cNvSpPr>
            <p:nvPr/>
          </p:nvSpPr>
          <p:spPr bwMode="auto">
            <a:xfrm flipH="1">
              <a:off x="3375" y="1832"/>
              <a:ext cx="938" cy="5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r>
                <a:rPr lang="zh-CN" altLang="en-US" sz="2400" b="1">
                  <a:solidFill>
                    <a:srgbClr val="000000"/>
                  </a:solidFill>
                  <a:latin typeface="黑体" pitchFamily="49" charset="-122"/>
                  <a:ea typeface="黑体" pitchFamily="49" charset="-122"/>
                </a:rPr>
                <a:t>2012.10</a:t>
              </a:r>
              <a:endParaRPr lang="zh-CN" altLang="en-US"/>
            </a:p>
          </p:txBody>
        </p:sp>
        <p:sp>
          <p:nvSpPr>
            <p:cNvPr id="4113" name="TextBox 13"/>
            <p:cNvSpPr txBox="1">
              <a:spLocks noChangeArrowheads="1"/>
            </p:cNvSpPr>
            <p:nvPr/>
          </p:nvSpPr>
          <p:spPr bwMode="auto">
            <a:xfrm flipH="1">
              <a:off x="3788" y="2572"/>
              <a:ext cx="937" cy="5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r>
                <a:rPr lang="zh-CN" altLang="en-US" sz="2400" b="1">
                  <a:solidFill>
                    <a:srgbClr val="000000"/>
                  </a:solidFill>
                  <a:latin typeface="黑体" pitchFamily="49" charset="-122"/>
                  <a:ea typeface="黑体" pitchFamily="49" charset="-122"/>
                </a:rPr>
                <a:t>2012.11</a:t>
              </a:r>
              <a:endParaRPr lang="zh-CN" altLang="en-US"/>
            </a:p>
          </p:txBody>
        </p:sp>
        <p:sp>
          <p:nvSpPr>
            <p:cNvPr id="4114" name="TextBox 14"/>
            <p:cNvSpPr txBox="1">
              <a:spLocks noChangeArrowheads="1"/>
            </p:cNvSpPr>
            <p:nvPr/>
          </p:nvSpPr>
          <p:spPr bwMode="auto">
            <a:xfrm flipH="1">
              <a:off x="4175" y="3312"/>
              <a:ext cx="938" cy="5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r>
                <a:rPr lang="zh-CN" altLang="en-US" sz="2400" b="1" dirty="0">
                  <a:solidFill>
                    <a:srgbClr val="000000"/>
                  </a:solidFill>
                  <a:latin typeface="黑体" pitchFamily="49" charset="-122"/>
                  <a:ea typeface="黑体" pitchFamily="49" charset="-122"/>
                </a:rPr>
                <a:t>2012.12</a:t>
              </a:r>
              <a:endParaRPr lang="zh-CN" altLang="en-US" dirty="0"/>
            </a:p>
          </p:txBody>
        </p:sp>
        <p:cxnSp>
          <p:nvCxnSpPr>
            <p:cNvPr id="4115" name="直接连接符 15"/>
            <p:cNvCxnSpPr>
              <a:cxnSpLocks noChangeShapeType="1"/>
            </p:cNvCxnSpPr>
            <p:nvPr/>
          </p:nvCxnSpPr>
          <p:spPr bwMode="auto">
            <a:xfrm>
              <a:off x="3698" y="1360"/>
              <a:ext cx="6737" cy="0"/>
            </a:xfrm>
            <a:prstGeom prst="line">
              <a:avLst/>
            </a:prstGeom>
            <a:noFill/>
            <a:ln w="6350" cap="flat" cmpd="sng">
              <a:solidFill>
                <a:srgbClr val="40404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116" name="直接连接符 16"/>
            <p:cNvCxnSpPr>
              <a:cxnSpLocks noChangeShapeType="1"/>
            </p:cNvCxnSpPr>
            <p:nvPr/>
          </p:nvCxnSpPr>
          <p:spPr bwMode="auto">
            <a:xfrm>
              <a:off x="4425" y="2092"/>
              <a:ext cx="6010" cy="0"/>
            </a:xfrm>
            <a:prstGeom prst="line">
              <a:avLst/>
            </a:prstGeom>
            <a:noFill/>
            <a:ln w="6350" cap="flat" cmpd="sng">
              <a:solidFill>
                <a:srgbClr val="40404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117" name="直接连接符 17"/>
            <p:cNvCxnSpPr>
              <a:cxnSpLocks noChangeShapeType="1"/>
            </p:cNvCxnSpPr>
            <p:nvPr/>
          </p:nvCxnSpPr>
          <p:spPr bwMode="auto">
            <a:xfrm>
              <a:off x="4878" y="2827"/>
              <a:ext cx="5557" cy="0"/>
            </a:xfrm>
            <a:prstGeom prst="line">
              <a:avLst/>
            </a:prstGeom>
            <a:noFill/>
            <a:ln w="6350" cap="flat" cmpd="sng">
              <a:solidFill>
                <a:srgbClr val="40404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118" name="直接连接符 18"/>
            <p:cNvCxnSpPr>
              <a:cxnSpLocks noChangeShapeType="1"/>
            </p:cNvCxnSpPr>
            <p:nvPr/>
          </p:nvCxnSpPr>
          <p:spPr bwMode="auto">
            <a:xfrm>
              <a:off x="5560" y="3562"/>
              <a:ext cx="4875" cy="0"/>
            </a:xfrm>
            <a:prstGeom prst="line">
              <a:avLst/>
            </a:prstGeom>
            <a:noFill/>
            <a:ln w="6350" cap="flat" cmpd="sng">
              <a:solidFill>
                <a:srgbClr val="40404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4119" name="TextBox 11"/>
            <p:cNvSpPr txBox="1">
              <a:spLocks noChangeArrowheads="1"/>
            </p:cNvSpPr>
            <p:nvPr/>
          </p:nvSpPr>
          <p:spPr bwMode="auto">
            <a:xfrm flipH="1">
              <a:off x="8463" y="1357"/>
              <a:ext cx="1972" cy="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/>
              <a:r>
                <a:rPr lang="zh-CN" altLang="en-US" sz="1600" b="1">
                  <a:solidFill>
                    <a:srgbClr val="404040"/>
                  </a:solidFill>
                  <a:latin typeface="黑体" pitchFamily="49" charset="-122"/>
                  <a:ea typeface="黑体" pitchFamily="49" charset="-122"/>
                </a:rPr>
                <a:t>北京</a:t>
              </a:r>
            </a:p>
          </p:txBody>
        </p:sp>
        <p:sp>
          <p:nvSpPr>
            <p:cNvPr id="4120" name="TextBox 11"/>
            <p:cNvSpPr txBox="1">
              <a:spLocks noChangeArrowheads="1"/>
            </p:cNvSpPr>
            <p:nvPr/>
          </p:nvSpPr>
          <p:spPr bwMode="auto">
            <a:xfrm flipH="1">
              <a:off x="8463" y="2102"/>
              <a:ext cx="1972" cy="4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/>
              <a:r>
                <a:rPr lang="zh-CN" altLang="en-US" sz="1600" b="1">
                  <a:solidFill>
                    <a:srgbClr val="404040"/>
                  </a:solidFill>
                  <a:latin typeface="黑体" pitchFamily="49" charset="-122"/>
                  <a:ea typeface="黑体" pitchFamily="49" charset="-122"/>
                </a:rPr>
                <a:t>江苏、安徽</a:t>
              </a:r>
              <a:r>
                <a:rPr lang="zh-CN" altLang="en-US" sz="1600">
                  <a:solidFill>
                    <a:srgbClr val="404040"/>
                  </a:solidFill>
                  <a:latin typeface="微软雅黑" pitchFamily="34" charset="-122"/>
                  <a:ea typeface="微软雅黑" pitchFamily="34" charset="-122"/>
                </a:rPr>
                <a:t>    </a:t>
              </a:r>
              <a:endParaRPr lang="en-US" sz="1600">
                <a:solidFill>
                  <a:srgbClr val="40404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121" name="TextBox 11"/>
            <p:cNvSpPr txBox="1">
              <a:spLocks noChangeArrowheads="1"/>
            </p:cNvSpPr>
            <p:nvPr/>
          </p:nvSpPr>
          <p:spPr bwMode="auto">
            <a:xfrm flipH="1">
              <a:off x="8463" y="2812"/>
              <a:ext cx="1972" cy="4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/>
              <a:r>
                <a:rPr lang="zh-CN" altLang="en-US" sz="1600" b="1">
                  <a:solidFill>
                    <a:srgbClr val="404040"/>
                  </a:solidFill>
                  <a:latin typeface="黑体" pitchFamily="49" charset="-122"/>
                  <a:ea typeface="黑体" pitchFamily="49" charset="-122"/>
                </a:rPr>
                <a:t>福建、广东</a:t>
              </a:r>
              <a:endParaRPr lang="zh-CN" altLang="en-US"/>
            </a:p>
          </p:txBody>
        </p:sp>
        <p:sp>
          <p:nvSpPr>
            <p:cNvPr id="4122" name="TextBox 11"/>
            <p:cNvSpPr txBox="1">
              <a:spLocks noChangeArrowheads="1"/>
            </p:cNvSpPr>
            <p:nvPr/>
          </p:nvSpPr>
          <p:spPr bwMode="auto">
            <a:xfrm flipH="1">
              <a:off x="8198" y="3555"/>
              <a:ext cx="2662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/>
              <a:r>
                <a:rPr lang="zh-CN" altLang="en-US" sz="1600" b="1" dirty="0">
                  <a:solidFill>
                    <a:srgbClr val="404040"/>
                  </a:solidFill>
                  <a:latin typeface="黑体" pitchFamily="49" charset="-122"/>
                  <a:ea typeface="黑体" pitchFamily="49" charset="-122"/>
                </a:rPr>
                <a:t>天津、浙江、湖北</a:t>
              </a:r>
              <a:endParaRPr lang="en-US" sz="1600" b="1" dirty="0">
                <a:solidFill>
                  <a:srgbClr val="404040"/>
                </a:solidFill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29" name="TextBox 14"/>
            <p:cNvSpPr txBox="1">
              <a:spLocks noChangeArrowheads="1"/>
            </p:cNvSpPr>
            <p:nvPr/>
          </p:nvSpPr>
          <p:spPr bwMode="auto">
            <a:xfrm flipH="1">
              <a:off x="4194" y="4639"/>
              <a:ext cx="1794" cy="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r>
                <a:rPr lang="zh-CN" altLang="en-US" sz="2400" b="1" dirty="0" smtClean="0">
                  <a:solidFill>
                    <a:srgbClr val="000000"/>
                  </a:solidFill>
                  <a:latin typeface="黑体" pitchFamily="49" charset="-122"/>
                  <a:ea typeface="黑体" pitchFamily="49" charset="-122"/>
                </a:rPr>
                <a:t>201</a:t>
              </a:r>
              <a:r>
                <a:rPr lang="en-US" altLang="zh-CN" sz="2400" b="1" dirty="0" smtClean="0">
                  <a:solidFill>
                    <a:srgbClr val="000000"/>
                  </a:solidFill>
                  <a:latin typeface="黑体" pitchFamily="49" charset="-122"/>
                  <a:ea typeface="黑体" pitchFamily="49" charset="-122"/>
                </a:rPr>
                <a:t>3</a:t>
              </a:r>
              <a:r>
                <a:rPr lang="zh-CN" altLang="en-US" sz="2400" b="1" dirty="0" smtClean="0">
                  <a:solidFill>
                    <a:srgbClr val="000000"/>
                  </a:solidFill>
                  <a:latin typeface="黑体" pitchFamily="49" charset="-122"/>
                  <a:ea typeface="黑体" pitchFamily="49" charset="-122"/>
                </a:rPr>
                <a:t>.</a:t>
              </a:r>
              <a:r>
                <a:rPr lang="zh-CN" altLang="en-US" sz="2400" b="1" dirty="0">
                  <a:solidFill>
                    <a:srgbClr val="000000"/>
                  </a:solidFill>
                  <a:latin typeface="黑体" pitchFamily="49" charset="-122"/>
                  <a:ea typeface="黑体" pitchFamily="49" charset="-122"/>
                </a:rPr>
                <a:t>12</a:t>
              </a:r>
              <a:endParaRPr lang="zh-CN" altLang="en-US" dirty="0"/>
            </a:p>
          </p:txBody>
        </p:sp>
        <p:cxnSp>
          <p:nvCxnSpPr>
            <p:cNvPr id="30" name="直接连接符 18"/>
            <p:cNvCxnSpPr>
              <a:cxnSpLocks noChangeShapeType="1"/>
            </p:cNvCxnSpPr>
            <p:nvPr/>
          </p:nvCxnSpPr>
          <p:spPr bwMode="auto">
            <a:xfrm>
              <a:off x="5579" y="4949"/>
              <a:ext cx="4875" cy="0"/>
            </a:xfrm>
            <a:prstGeom prst="line">
              <a:avLst/>
            </a:prstGeom>
            <a:noFill/>
            <a:ln w="6350" cap="flat" cmpd="sng">
              <a:solidFill>
                <a:srgbClr val="40404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31" name="TextBox 11"/>
            <p:cNvSpPr txBox="1">
              <a:spLocks noChangeArrowheads="1"/>
            </p:cNvSpPr>
            <p:nvPr/>
          </p:nvSpPr>
          <p:spPr bwMode="auto">
            <a:xfrm flipH="1">
              <a:off x="8431" y="5010"/>
              <a:ext cx="2701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r>
                <a:rPr lang="zh-CN" altLang="en-US" sz="1600" dirty="0"/>
                <a:t>增加铁路运输、</a:t>
              </a:r>
              <a:r>
                <a:rPr lang="zh-CN" altLang="en-US" sz="1600" dirty="0" smtClean="0"/>
                <a:t>邮政</a:t>
              </a:r>
              <a:endParaRPr lang="en-US" altLang="zh-CN" sz="1600" dirty="0"/>
            </a:p>
          </p:txBody>
        </p:sp>
        <p:sp>
          <p:nvSpPr>
            <p:cNvPr id="33" name="TextBox 14"/>
            <p:cNvSpPr txBox="1">
              <a:spLocks noChangeArrowheads="1"/>
            </p:cNvSpPr>
            <p:nvPr/>
          </p:nvSpPr>
          <p:spPr bwMode="auto">
            <a:xfrm flipH="1">
              <a:off x="4149" y="4021"/>
              <a:ext cx="1575" cy="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r>
                <a:rPr lang="zh-CN" altLang="en-US" sz="2400" b="1" dirty="0" smtClean="0">
                  <a:solidFill>
                    <a:srgbClr val="000000"/>
                  </a:solidFill>
                  <a:latin typeface="黑体" pitchFamily="49" charset="-122"/>
                  <a:ea typeface="黑体" pitchFamily="49" charset="-122"/>
                </a:rPr>
                <a:t>201</a:t>
              </a:r>
              <a:r>
                <a:rPr lang="en-US" altLang="zh-CN" sz="2400" b="1" dirty="0" smtClean="0">
                  <a:solidFill>
                    <a:srgbClr val="000000"/>
                  </a:solidFill>
                  <a:latin typeface="黑体" pitchFamily="49" charset="-122"/>
                  <a:ea typeface="黑体" pitchFamily="49" charset="-122"/>
                </a:rPr>
                <a:t>3</a:t>
              </a:r>
              <a:r>
                <a:rPr lang="zh-CN" altLang="en-US" sz="2400" b="1" dirty="0" smtClean="0">
                  <a:solidFill>
                    <a:srgbClr val="000000"/>
                  </a:solidFill>
                  <a:latin typeface="黑体" pitchFamily="49" charset="-122"/>
                  <a:ea typeface="黑体" pitchFamily="49" charset="-122"/>
                </a:rPr>
                <a:t>.</a:t>
              </a:r>
              <a:r>
                <a:rPr lang="en-US" altLang="zh-CN" sz="2400" b="1" dirty="0" smtClean="0">
                  <a:solidFill>
                    <a:srgbClr val="000000"/>
                  </a:solidFill>
                  <a:latin typeface="黑体" pitchFamily="49" charset="-122"/>
                  <a:ea typeface="黑体" pitchFamily="49" charset="-122"/>
                </a:rPr>
                <a:t>8</a:t>
              </a:r>
              <a:endParaRPr lang="zh-CN" altLang="en-US" dirty="0"/>
            </a:p>
          </p:txBody>
        </p:sp>
        <p:cxnSp>
          <p:nvCxnSpPr>
            <p:cNvPr id="34" name="直接连接符 18"/>
            <p:cNvCxnSpPr>
              <a:cxnSpLocks noChangeShapeType="1"/>
            </p:cNvCxnSpPr>
            <p:nvPr/>
          </p:nvCxnSpPr>
          <p:spPr bwMode="auto">
            <a:xfrm>
              <a:off x="5534" y="4271"/>
              <a:ext cx="4875" cy="0"/>
            </a:xfrm>
            <a:prstGeom prst="line">
              <a:avLst/>
            </a:prstGeom>
            <a:noFill/>
            <a:ln w="6350" cap="flat" cmpd="sng">
              <a:solidFill>
                <a:srgbClr val="40404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35" name="TextBox 11"/>
            <p:cNvSpPr txBox="1">
              <a:spLocks noChangeArrowheads="1"/>
            </p:cNvSpPr>
            <p:nvPr/>
          </p:nvSpPr>
          <p:spPr bwMode="auto">
            <a:xfrm flipH="1">
              <a:off x="8431" y="4222"/>
              <a:ext cx="2695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r>
                <a:rPr lang="zh-CN" altLang="en-US" sz="1600" b="1" dirty="0">
                  <a:solidFill>
                    <a:srgbClr val="404040"/>
                  </a:solidFill>
                  <a:latin typeface="黑体" pitchFamily="49" charset="-122"/>
                  <a:ea typeface="黑体" pitchFamily="49" charset="-122"/>
                </a:rPr>
                <a:t>全国</a:t>
              </a:r>
              <a:r>
                <a:rPr lang="zh-CN" altLang="en-US" sz="1600" dirty="0" smtClean="0"/>
                <a:t>（增加广播影视）</a:t>
              </a:r>
              <a:endParaRPr lang="en-US" altLang="zh-CN" sz="1600" dirty="0"/>
            </a:p>
          </p:txBody>
        </p:sp>
      </p:grpSp>
      <p:sp>
        <p:nvSpPr>
          <p:cNvPr id="3" name="矩形 2"/>
          <p:cNvSpPr/>
          <p:nvPr/>
        </p:nvSpPr>
        <p:spPr>
          <a:xfrm>
            <a:off x="4148735" y="5454875"/>
            <a:ext cx="4339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推广到金融、建筑、房地产、生活服务业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8128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副标题 3"/>
          <p:cNvSpPr>
            <a:spLocks noGrp="1"/>
          </p:cNvSpPr>
          <p:nvPr>
            <p:ph type="subTitle" idx="1"/>
          </p:nvPr>
        </p:nvSpPr>
        <p:spPr>
          <a:xfrm>
            <a:off x="900113" y="1557338"/>
            <a:ext cx="6400800" cy="1752600"/>
          </a:xfrm>
        </p:spPr>
        <p:txBody>
          <a:bodyPr/>
          <a:lstStyle/>
          <a:p>
            <a:r>
              <a:rPr lang="zh-CN" altLang="en-US" dirty="0">
                <a:solidFill>
                  <a:schemeClr val="tx2">
                    <a:satMod val="130000"/>
                  </a:schemeClr>
                </a:solidFill>
              </a:rPr>
              <a:t>为何实行“营改增”改革</a:t>
            </a:r>
            <a:r>
              <a:rPr lang="en-US" altLang="zh-CN" dirty="0">
                <a:solidFill>
                  <a:schemeClr val="tx2">
                    <a:satMod val="130000"/>
                  </a:schemeClr>
                </a:solidFill>
              </a:rPr>
              <a:t>?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增值</a:t>
            </a:r>
            <a:r>
              <a:rPr lang="zh-CN" altLang="en-US" dirty="0" smtClean="0"/>
              <a:t>税制下对金融业课征营业税、免税和实行零税率三种模式的比较</a:t>
            </a:r>
          </a:p>
        </p:txBody>
      </p:sp>
    </p:spTree>
    <p:extLst>
      <p:ext uri="{BB962C8B-B14F-4D97-AF65-F5344CB8AC3E}">
        <p14:creationId xmlns:p14="http://schemas.microsoft.com/office/powerpoint/2010/main" val="324524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401050" cy="694258"/>
          </a:xfrm>
        </p:spPr>
        <p:txBody>
          <a:bodyPr/>
          <a:lstStyle/>
          <a:p>
            <a:pPr>
              <a:defRPr/>
            </a:pPr>
            <a:r>
              <a:rPr lang="en-NZ" altLang="zh-CN" b="1" i="0" dirty="0" err="1" smtClean="0"/>
              <a:t>对金融服务</a:t>
            </a:r>
            <a:r>
              <a:rPr lang="zh-CN" altLang="en-US" b="1" i="0" dirty="0" smtClean="0"/>
              <a:t>的三种课税模式</a:t>
            </a:r>
            <a:endParaRPr lang="en-NZ" altLang="zh-CN" b="1" i="0" dirty="0" smtClean="0"/>
          </a:p>
        </p:txBody>
      </p:sp>
      <p:grpSp>
        <p:nvGrpSpPr>
          <p:cNvPr id="133124" name="Group 136"/>
          <p:cNvGrpSpPr>
            <a:grpSpLocks/>
          </p:cNvGrpSpPr>
          <p:nvPr/>
        </p:nvGrpSpPr>
        <p:grpSpPr bwMode="auto">
          <a:xfrm>
            <a:off x="5038725" y="4532213"/>
            <a:ext cx="981075" cy="1125537"/>
            <a:chOff x="3244" y="3206"/>
            <a:chExt cx="570" cy="571"/>
          </a:xfrm>
        </p:grpSpPr>
        <p:sp>
          <p:nvSpPr>
            <p:cNvPr id="133169" name="Rectangle 134"/>
            <p:cNvSpPr>
              <a:spLocks noChangeArrowheads="1"/>
            </p:cNvSpPr>
            <p:nvPr/>
          </p:nvSpPr>
          <p:spPr bwMode="auto">
            <a:xfrm>
              <a:off x="3244" y="3206"/>
              <a:ext cx="570" cy="571"/>
            </a:xfrm>
            <a:prstGeom prst="rect">
              <a:avLst/>
            </a:prstGeom>
            <a:solidFill>
              <a:srgbClr val="FFE3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  <p:sp>
          <p:nvSpPr>
            <p:cNvPr id="133170" name="Rectangle 135"/>
            <p:cNvSpPr>
              <a:spLocks noChangeArrowheads="1"/>
            </p:cNvSpPr>
            <p:nvPr/>
          </p:nvSpPr>
          <p:spPr bwMode="auto">
            <a:xfrm>
              <a:off x="3244" y="3206"/>
              <a:ext cx="570" cy="571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</p:grpSp>
      <p:grpSp>
        <p:nvGrpSpPr>
          <p:cNvPr id="133125" name="Group 139"/>
          <p:cNvGrpSpPr>
            <a:grpSpLocks/>
          </p:cNvGrpSpPr>
          <p:nvPr/>
        </p:nvGrpSpPr>
        <p:grpSpPr bwMode="auto">
          <a:xfrm>
            <a:off x="952500" y="4532213"/>
            <a:ext cx="985838" cy="1125537"/>
            <a:chOff x="670" y="3206"/>
            <a:chExt cx="573" cy="571"/>
          </a:xfrm>
        </p:grpSpPr>
        <p:sp>
          <p:nvSpPr>
            <p:cNvPr id="133167" name="Rectangle 137"/>
            <p:cNvSpPr>
              <a:spLocks noChangeArrowheads="1"/>
            </p:cNvSpPr>
            <p:nvPr/>
          </p:nvSpPr>
          <p:spPr bwMode="auto">
            <a:xfrm>
              <a:off x="670" y="3206"/>
              <a:ext cx="573" cy="571"/>
            </a:xfrm>
            <a:prstGeom prst="rect">
              <a:avLst/>
            </a:prstGeom>
            <a:solidFill>
              <a:srgbClr val="FFE3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  <p:sp>
          <p:nvSpPr>
            <p:cNvPr id="133168" name="Rectangle 138"/>
            <p:cNvSpPr>
              <a:spLocks noChangeArrowheads="1"/>
            </p:cNvSpPr>
            <p:nvPr/>
          </p:nvSpPr>
          <p:spPr bwMode="auto">
            <a:xfrm>
              <a:off x="670" y="3206"/>
              <a:ext cx="573" cy="571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</p:grpSp>
      <p:sp>
        <p:nvSpPr>
          <p:cNvPr id="133126" name="Rectangle 140"/>
          <p:cNvSpPr>
            <a:spLocks noChangeArrowheads="1"/>
          </p:cNvSpPr>
          <p:nvPr/>
        </p:nvSpPr>
        <p:spPr bwMode="auto">
          <a:xfrm>
            <a:off x="1079500" y="4802088"/>
            <a:ext cx="668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AU" altLang="zh-CN" sz="1300">
                <a:solidFill>
                  <a:srgbClr val="000000"/>
                </a:solidFill>
                <a:latin typeface="Arial" charset="0"/>
              </a:rPr>
              <a:t>Business</a:t>
            </a:r>
            <a:endParaRPr lang="en-AU" altLang="zh-CN" sz="1300">
              <a:solidFill>
                <a:srgbClr val="000000"/>
              </a:solidFill>
            </a:endParaRPr>
          </a:p>
        </p:txBody>
      </p:sp>
      <p:sp>
        <p:nvSpPr>
          <p:cNvPr id="133127" name="Rectangle 141"/>
          <p:cNvSpPr>
            <a:spLocks noChangeArrowheads="1"/>
          </p:cNvSpPr>
          <p:nvPr/>
        </p:nvSpPr>
        <p:spPr bwMode="auto">
          <a:xfrm>
            <a:off x="1343025" y="4989413"/>
            <a:ext cx="10953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AU" altLang="zh-CN" sz="1300">
                <a:solidFill>
                  <a:srgbClr val="000000"/>
                </a:solidFill>
                <a:latin typeface="Arial" charset="0"/>
              </a:rPr>
              <a:t>A</a:t>
            </a:r>
            <a:endParaRPr lang="en-AU" altLang="zh-CN" sz="1300">
              <a:solidFill>
                <a:srgbClr val="000000"/>
              </a:solidFill>
            </a:endParaRPr>
          </a:p>
        </p:txBody>
      </p:sp>
      <p:grpSp>
        <p:nvGrpSpPr>
          <p:cNvPr id="133128" name="Group 144"/>
          <p:cNvGrpSpPr>
            <a:grpSpLocks/>
          </p:cNvGrpSpPr>
          <p:nvPr/>
        </p:nvGrpSpPr>
        <p:grpSpPr bwMode="auto">
          <a:xfrm>
            <a:off x="2984500" y="4532213"/>
            <a:ext cx="984250" cy="1125537"/>
            <a:chOff x="1950" y="3206"/>
            <a:chExt cx="572" cy="571"/>
          </a:xfrm>
        </p:grpSpPr>
        <p:sp>
          <p:nvSpPr>
            <p:cNvPr id="133165" name="Rectangle 142"/>
            <p:cNvSpPr>
              <a:spLocks noChangeArrowheads="1"/>
            </p:cNvSpPr>
            <p:nvPr/>
          </p:nvSpPr>
          <p:spPr bwMode="auto">
            <a:xfrm>
              <a:off x="1950" y="3206"/>
              <a:ext cx="572" cy="571"/>
            </a:xfrm>
            <a:prstGeom prst="rect">
              <a:avLst/>
            </a:prstGeom>
            <a:solidFill>
              <a:srgbClr val="FFE3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  <p:sp>
          <p:nvSpPr>
            <p:cNvPr id="133166" name="Rectangle 143"/>
            <p:cNvSpPr>
              <a:spLocks noChangeArrowheads="1"/>
            </p:cNvSpPr>
            <p:nvPr/>
          </p:nvSpPr>
          <p:spPr bwMode="auto">
            <a:xfrm>
              <a:off x="1950" y="3206"/>
              <a:ext cx="572" cy="571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</p:grpSp>
      <p:sp>
        <p:nvSpPr>
          <p:cNvPr id="133129" name="Rectangle 145"/>
          <p:cNvSpPr>
            <a:spLocks noChangeArrowheads="1"/>
          </p:cNvSpPr>
          <p:nvPr/>
        </p:nvSpPr>
        <p:spPr bwMode="auto">
          <a:xfrm>
            <a:off x="5202238" y="4805263"/>
            <a:ext cx="668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AU" altLang="zh-CN" sz="1300">
                <a:solidFill>
                  <a:srgbClr val="000000"/>
                </a:solidFill>
                <a:latin typeface="Arial" charset="0"/>
              </a:rPr>
              <a:t>Business</a:t>
            </a:r>
            <a:endParaRPr lang="en-AU" altLang="zh-CN" sz="1300">
              <a:solidFill>
                <a:srgbClr val="000000"/>
              </a:solidFill>
            </a:endParaRPr>
          </a:p>
        </p:txBody>
      </p:sp>
      <p:sp>
        <p:nvSpPr>
          <p:cNvPr id="133130" name="Rectangle 146"/>
          <p:cNvSpPr>
            <a:spLocks noChangeArrowheads="1"/>
          </p:cNvSpPr>
          <p:nvPr/>
        </p:nvSpPr>
        <p:spPr bwMode="auto">
          <a:xfrm>
            <a:off x="5462588" y="4991000"/>
            <a:ext cx="119062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AU" altLang="zh-CN" sz="1300">
                <a:solidFill>
                  <a:srgbClr val="000000"/>
                </a:solidFill>
                <a:latin typeface="Arial" charset="0"/>
              </a:rPr>
              <a:t>C</a:t>
            </a:r>
            <a:endParaRPr lang="en-AU" altLang="zh-CN" sz="1300">
              <a:solidFill>
                <a:srgbClr val="000000"/>
              </a:solidFill>
            </a:endParaRPr>
          </a:p>
        </p:txBody>
      </p:sp>
      <p:sp>
        <p:nvSpPr>
          <p:cNvPr id="133131" name="Rectangle 147"/>
          <p:cNvSpPr>
            <a:spLocks noChangeArrowheads="1"/>
          </p:cNvSpPr>
          <p:nvPr/>
        </p:nvSpPr>
        <p:spPr bwMode="auto">
          <a:xfrm>
            <a:off x="3119438" y="4794150"/>
            <a:ext cx="7143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AU" altLang="zh-CN" sz="1300">
                <a:solidFill>
                  <a:srgbClr val="000000"/>
                </a:solidFill>
                <a:latin typeface="Arial" charset="0"/>
              </a:rPr>
              <a:t>Business </a:t>
            </a:r>
            <a:endParaRPr lang="en-AU" altLang="zh-CN" sz="1300">
              <a:solidFill>
                <a:srgbClr val="000000"/>
              </a:solidFill>
            </a:endParaRPr>
          </a:p>
        </p:txBody>
      </p:sp>
      <p:sp>
        <p:nvSpPr>
          <p:cNvPr id="133132" name="Rectangle 148"/>
          <p:cNvSpPr>
            <a:spLocks noChangeArrowheads="1"/>
          </p:cNvSpPr>
          <p:nvPr/>
        </p:nvSpPr>
        <p:spPr bwMode="auto">
          <a:xfrm>
            <a:off x="3384550" y="4981475"/>
            <a:ext cx="10953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AU" altLang="zh-CN" sz="1300">
                <a:solidFill>
                  <a:srgbClr val="000000"/>
                </a:solidFill>
                <a:latin typeface="Arial" charset="0"/>
              </a:rPr>
              <a:t>B</a:t>
            </a:r>
            <a:endParaRPr lang="en-AU" altLang="zh-CN" sz="1300">
              <a:solidFill>
                <a:srgbClr val="000000"/>
              </a:solidFill>
            </a:endParaRPr>
          </a:p>
        </p:txBody>
      </p:sp>
      <p:sp>
        <p:nvSpPr>
          <p:cNvPr id="133133" name="Rectangle 152"/>
          <p:cNvSpPr>
            <a:spLocks noChangeArrowheads="1"/>
          </p:cNvSpPr>
          <p:nvPr/>
        </p:nvSpPr>
        <p:spPr bwMode="auto">
          <a:xfrm>
            <a:off x="7334250" y="4773513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AU" altLang="zh-CN" sz="1300">
                <a:solidFill>
                  <a:srgbClr val="000000"/>
                </a:solidFill>
                <a:latin typeface="Arial" charset="0"/>
              </a:rPr>
              <a:t>Final</a:t>
            </a:r>
            <a:endParaRPr lang="en-AU" altLang="zh-CN" sz="1300">
              <a:solidFill>
                <a:srgbClr val="000000"/>
              </a:solidFill>
            </a:endParaRPr>
          </a:p>
        </p:txBody>
      </p:sp>
      <p:sp>
        <p:nvSpPr>
          <p:cNvPr id="133134" name="Rectangle 153"/>
          <p:cNvSpPr>
            <a:spLocks noChangeArrowheads="1"/>
          </p:cNvSpPr>
          <p:nvPr/>
        </p:nvSpPr>
        <p:spPr bwMode="auto">
          <a:xfrm>
            <a:off x="7162800" y="4957663"/>
            <a:ext cx="722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AU" altLang="zh-CN" sz="1300">
                <a:solidFill>
                  <a:srgbClr val="000000"/>
                </a:solidFill>
                <a:latin typeface="Arial" charset="0"/>
              </a:rPr>
              <a:t>consumer</a:t>
            </a:r>
            <a:endParaRPr lang="en-AU" altLang="zh-CN" sz="1300">
              <a:solidFill>
                <a:srgbClr val="000000"/>
              </a:solidFill>
            </a:endParaRPr>
          </a:p>
        </p:txBody>
      </p:sp>
      <p:sp>
        <p:nvSpPr>
          <p:cNvPr id="133135" name="Freeform 154"/>
          <p:cNvSpPr>
            <a:spLocks noEditPoints="1"/>
          </p:cNvSpPr>
          <p:nvPr/>
        </p:nvSpPr>
        <p:spPr bwMode="auto">
          <a:xfrm>
            <a:off x="2074863" y="4890988"/>
            <a:ext cx="809625" cy="146050"/>
          </a:xfrm>
          <a:custGeom>
            <a:avLst/>
            <a:gdLst>
              <a:gd name="T0" fmla="*/ 0 w 470"/>
              <a:gd name="T1" fmla="*/ 2147483647 h 74"/>
              <a:gd name="T2" fmla="*/ 2147483647 w 470"/>
              <a:gd name="T3" fmla="*/ 2147483647 h 74"/>
              <a:gd name="T4" fmla="*/ 2147483647 w 470"/>
              <a:gd name="T5" fmla="*/ 2147483647 h 74"/>
              <a:gd name="T6" fmla="*/ 0 w 470"/>
              <a:gd name="T7" fmla="*/ 2147483647 h 74"/>
              <a:gd name="T8" fmla="*/ 0 w 470"/>
              <a:gd name="T9" fmla="*/ 2147483647 h 74"/>
              <a:gd name="T10" fmla="*/ 2147483647 w 470"/>
              <a:gd name="T11" fmla="*/ 0 h 74"/>
              <a:gd name="T12" fmla="*/ 2147483647 w 470"/>
              <a:gd name="T13" fmla="*/ 2147483647 h 74"/>
              <a:gd name="T14" fmla="*/ 2147483647 w 470"/>
              <a:gd name="T15" fmla="*/ 2147483647 h 74"/>
              <a:gd name="T16" fmla="*/ 2147483647 w 470"/>
              <a:gd name="T17" fmla="*/ 0 h 7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70"/>
              <a:gd name="T28" fmla="*/ 0 h 74"/>
              <a:gd name="T29" fmla="*/ 470 w 470"/>
              <a:gd name="T30" fmla="*/ 74 h 7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70" h="74">
                <a:moveTo>
                  <a:pt x="0" y="25"/>
                </a:moveTo>
                <a:lnTo>
                  <a:pt x="409" y="25"/>
                </a:lnTo>
                <a:lnTo>
                  <a:pt x="409" y="49"/>
                </a:lnTo>
                <a:lnTo>
                  <a:pt x="0" y="49"/>
                </a:lnTo>
                <a:lnTo>
                  <a:pt x="0" y="25"/>
                </a:lnTo>
                <a:close/>
                <a:moveTo>
                  <a:pt x="397" y="0"/>
                </a:moveTo>
                <a:lnTo>
                  <a:pt x="470" y="37"/>
                </a:lnTo>
                <a:lnTo>
                  <a:pt x="397" y="74"/>
                </a:lnTo>
                <a:lnTo>
                  <a:pt x="397" y="0"/>
                </a:lnTo>
                <a:close/>
              </a:path>
            </a:pathLst>
          </a:custGeom>
          <a:solidFill>
            <a:srgbClr val="FFE3C7"/>
          </a:solidFill>
          <a:ln w="1588" cap="flat">
            <a:solidFill>
              <a:srgbClr val="FFE3C7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136" name="Freeform 155"/>
          <p:cNvSpPr>
            <a:spLocks noEditPoints="1"/>
          </p:cNvSpPr>
          <p:nvPr/>
        </p:nvSpPr>
        <p:spPr bwMode="auto">
          <a:xfrm>
            <a:off x="4064000" y="4890988"/>
            <a:ext cx="836613" cy="146050"/>
          </a:xfrm>
          <a:custGeom>
            <a:avLst/>
            <a:gdLst>
              <a:gd name="T0" fmla="*/ 0 w 486"/>
              <a:gd name="T1" fmla="*/ 2147483647 h 74"/>
              <a:gd name="T2" fmla="*/ 2147483647 w 486"/>
              <a:gd name="T3" fmla="*/ 2147483647 h 74"/>
              <a:gd name="T4" fmla="*/ 2147483647 w 486"/>
              <a:gd name="T5" fmla="*/ 2147483647 h 74"/>
              <a:gd name="T6" fmla="*/ 0 w 486"/>
              <a:gd name="T7" fmla="*/ 2147483647 h 74"/>
              <a:gd name="T8" fmla="*/ 0 w 486"/>
              <a:gd name="T9" fmla="*/ 2147483647 h 74"/>
              <a:gd name="T10" fmla="*/ 2147483647 w 486"/>
              <a:gd name="T11" fmla="*/ 0 h 74"/>
              <a:gd name="T12" fmla="*/ 2147483647 w 486"/>
              <a:gd name="T13" fmla="*/ 2147483647 h 74"/>
              <a:gd name="T14" fmla="*/ 2147483647 w 486"/>
              <a:gd name="T15" fmla="*/ 2147483647 h 74"/>
              <a:gd name="T16" fmla="*/ 2147483647 w 486"/>
              <a:gd name="T17" fmla="*/ 0 h 7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86"/>
              <a:gd name="T28" fmla="*/ 0 h 74"/>
              <a:gd name="T29" fmla="*/ 486 w 486"/>
              <a:gd name="T30" fmla="*/ 74 h 7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86" h="74">
                <a:moveTo>
                  <a:pt x="0" y="25"/>
                </a:moveTo>
                <a:lnTo>
                  <a:pt x="424" y="25"/>
                </a:lnTo>
                <a:lnTo>
                  <a:pt x="424" y="49"/>
                </a:lnTo>
                <a:lnTo>
                  <a:pt x="0" y="49"/>
                </a:lnTo>
                <a:lnTo>
                  <a:pt x="0" y="25"/>
                </a:lnTo>
                <a:close/>
                <a:moveTo>
                  <a:pt x="412" y="0"/>
                </a:moveTo>
                <a:lnTo>
                  <a:pt x="486" y="37"/>
                </a:lnTo>
                <a:lnTo>
                  <a:pt x="412" y="74"/>
                </a:lnTo>
                <a:lnTo>
                  <a:pt x="412" y="0"/>
                </a:lnTo>
                <a:close/>
              </a:path>
            </a:pathLst>
          </a:custGeom>
          <a:solidFill>
            <a:srgbClr val="FFE3C7"/>
          </a:solidFill>
          <a:ln w="1588" cap="flat">
            <a:solidFill>
              <a:srgbClr val="FFE3C7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137" name="Freeform 156"/>
          <p:cNvSpPr>
            <a:spLocks noEditPoints="1"/>
          </p:cNvSpPr>
          <p:nvPr/>
        </p:nvSpPr>
        <p:spPr bwMode="auto">
          <a:xfrm>
            <a:off x="6089650" y="4890988"/>
            <a:ext cx="908050" cy="146050"/>
          </a:xfrm>
          <a:custGeom>
            <a:avLst/>
            <a:gdLst>
              <a:gd name="T0" fmla="*/ 0 w 528"/>
              <a:gd name="T1" fmla="*/ 2147483647 h 74"/>
              <a:gd name="T2" fmla="*/ 2147483647 w 528"/>
              <a:gd name="T3" fmla="*/ 2147483647 h 74"/>
              <a:gd name="T4" fmla="*/ 2147483647 w 528"/>
              <a:gd name="T5" fmla="*/ 2147483647 h 74"/>
              <a:gd name="T6" fmla="*/ 0 w 528"/>
              <a:gd name="T7" fmla="*/ 2147483647 h 74"/>
              <a:gd name="T8" fmla="*/ 0 w 528"/>
              <a:gd name="T9" fmla="*/ 2147483647 h 74"/>
              <a:gd name="T10" fmla="*/ 2147483647 w 528"/>
              <a:gd name="T11" fmla="*/ 0 h 74"/>
              <a:gd name="T12" fmla="*/ 2147483647 w 528"/>
              <a:gd name="T13" fmla="*/ 2147483647 h 74"/>
              <a:gd name="T14" fmla="*/ 2147483647 w 528"/>
              <a:gd name="T15" fmla="*/ 2147483647 h 74"/>
              <a:gd name="T16" fmla="*/ 2147483647 w 528"/>
              <a:gd name="T17" fmla="*/ 0 h 7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28"/>
              <a:gd name="T28" fmla="*/ 0 h 74"/>
              <a:gd name="T29" fmla="*/ 528 w 528"/>
              <a:gd name="T30" fmla="*/ 74 h 7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28" h="74">
                <a:moveTo>
                  <a:pt x="0" y="25"/>
                </a:moveTo>
                <a:lnTo>
                  <a:pt x="466" y="25"/>
                </a:lnTo>
                <a:lnTo>
                  <a:pt x="466" y="49"/>
                </a:lnTo>
                <a:lnTo>
                  <a:pt x="0" y="49"/>
                </a:lnTo>
                <a:lnTo>
                  <a:pt x="0" y="25"/>
                </a:lnTo>
                <a:close/>
                <a:moveTo>
                  <a:pt x="454" y="0"/>
                </a:moveTo>
                <a:lnTo>
                  <a:pt x="528" y="37"/>
                </a:lnTo>
                <a:lnTo>
                  <a:pt x="454" y="74"/>
                </a:lnTo>
                <a:lnTo>
                  <a:pt x="454" y="0"/>
                </a:lnTo>
                <a:close/>
              </a:path>
            </a:pathLst>
          </a:custGeom>
          <a:solidFill>
            <a:srgbClr val="FFE3C7"/>
          </a:solidFill>
          <a:ln w="1588" cap="flat">
            <a:solidFill>
              <a:srgbClr val="FFE3C7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33138" name="Group 159"/>
          <p:cNvGrpSpPr>
            <a:grpSpLocks/>
          </p:cNvGrpSpPr>
          <p:nvPr/>
        </p:nvGrpSpPr>
        <p:grpSpPr bwMode="auto">
          <a:xfrm>
            <a:off x="5038725" y="4532213"/>
            <a:ext cx="981075" cy="1125537"/>
            <a:chOff x="3244" y="3206"/>
            <a:chExt cx="570" cy="571"/>
          </a:xfrm>
        </p:grpSpPr>
        <p:sp>
          <p:nvSpPr>
            <p:cNvPr id="133163" name="Rectangle 157"/>
            <p:cNvSpPr>
              <a:spLocks noChangeArrowheads="1"/>
            </p:cNvSpPr>
            <p:nvPr/>
          </p:nvSpPr>
          <p:spPr bwMode="auto">
            <a:xfrm>
              <a:off x="3244" y="3206"/>
              <a:ext cx="570" cy="571"/>
            </a:xfrm>
            <a:prstGeom prst="rect">
              <a:avLst/>
            </a:prstGeom>
            <a:solidFill>
              <a:srgbClr val="FFE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  <p:sp>
          <p:nvSpPr>
            <p:cNvPr id="133164" name="Rectangle 158"/>
            <p:cNvSpPr>
              <a:spLocks noChangeArrowheads="1"/>
            </p:cNvSpPr>
            <p:nvPr/>
          </p:nvSpPr>
          <p:spPr bwMode="auto">
            <a:xfrm>
              <a:off x="3244" y="3206"/>
              <a:ext cx="570" cy="571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</p:grpSp>
      <p:grpSp>
        <p:nvGrpSpPr>
          <p:cNvPr id="133139" name="Group 162"/>
          <p:cNvGrpSpPr>
            <a:grpSpLocks/>
          </p:cNvGrpSpPr>
          <p:nvPr/>
        </p:nvGrpSpPr>
        <p:grpSpPr bwMode="auto">
          <a:xfrm>
            <a:off x="952500" y="4532213"/>
            <a:ext cx="985838" cy="1125537"/>
            <a:chOff x="670" y="3206"/>
            <a:chExt cx="573" cy="571"/>
          </a:xfrm>
        </p:grpSpPr>
        <p:sp>
          <p:nvSpPr>
            <p:cNvPr id="133161" name="Rectangle 160"/>
            <p:cNvSpPr>
              <a:spLocks noChangeArrowheads="1"/>
            </p:cNvSpPr>
            <p:nvPr/>
          </p:nvSpPr>
          <p:spPr bwMode="auto">
            <a:xfrm>
              <a:off x="670" y="3206"/>
              <a:ext cx="573" cy="571"/>
            </a:xfrm>
            <a:prstGeom prst="rect">
              <a:avLst/>
            </a:prstGeom>
            <a:solidFill>
              <a:srgbClr val="FFE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  <p:sp>
          <p:nvSpPr>
            <p:cNvPr id="133162" name="Rectangle 161"/>
            <p:cNvSpPr>
              <a:spLocks noChangeArrowheads="1"/>
            </p:cNvSpPr>
            <p:nvPr/>
          </p:nvSpPr>
          <p:spPr bwMode="auto">
            <a:xfrm>
              <a:off x="670" y="3206"/>
              <a:ext cx="573" cy="571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</p:grpSp>
      <p:grpSp>
        <p:nvGrpSpPr>
          <p:cNvPr id="133140" name="Group 167"/>
          <p:cNvGrpSpPr>
            <a:grpSpLocks/>
          </p:cNvGrpSpPr>
          <p:nvPr/>
        </p:nvGrpSpPr>
        <p:grpSpPr bwMode="auto">
          <a:xfrm>
            <a:off x="2984500" y="4532213"/>
            <a:ext cx="984250" cy="1125537"/>
            <a:chOff x="1950" y="3206"/>
            <a:chExt cx="572" cy="571"/>
          </a:xfrm>
        </p:grpSpPr>
        <p:sp>
          <p:nvSpPr>
            <p:cNvPr id="133159" name="Rectangle 165"/>
            <p:cNvSpPr>
              <a:spLocks noChangeArrowheads="1"/>
            </p:cNvSpPr>
            <p:nvPr/>
          </p:nvSpPr>
          <p:spPr bwMode="auto">
            <a:xfrm>
              <a:off x="1950" y="3206"/>
              <a:ext cx="572" cy="571"/>
            </a:xfrm>
            <a:prstGeom prst="rect">
              <a:avLst/>
            </a:prstGeom>
            <a:solidFill>
              <a:srgbClr val="FFE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  <p:sp>
          <p:nvSpPr>
            <p:cNvPr id="133160" name="Rectangle 166"/>
            <p:cNvSpPr>
              <a:spLocks noChangeArrowheads="1"/>
            </p:cNvSpPr>
            <p:nvPr/>
          </p:nvSpPr>
          <p:spPr bwMode="auto">
            <a:xfrm>
              <a:off x="1950" y="3206"/>
              <a:ext cx="572" cy="571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</p:grpSp>
      <p:grpSp>
        <p:nvGrpSpPr>
          <p:cNvPr id="133141" name="Group 174"/>
          <p:cNvGrpSpPr>
            <a:grpSpLocks/>
          </p:cNvGrpSpPr>
          <p:nvPr/>
        </p:nvGrpSpPr>
        <p:grpSpPr bwMode="auto">
          <a:xfrm>
            <a:off x="7161213" y="4532213"/>
            <a:ext cx="982662" cy="1125537"/>
            <a:chOff x="4511" y="3206"/>
            <a:chExt cx="571" cy="571"/>
          </a:xfrm>
        </p:grpSpPr>
        <p:sp>
          <p:nvSpPr>
            <p:cNvPr id="133157" name="Rectangle 172"/>
            <p:cNvSpPr>
              <a:spLocks noChangeArrowheads="1"/>
            </p:cNvSpPr>
            <p:nvPr/>
          </p:nvSpPr>
          <p:spPr bwMode="auto">
            <a:xfrm>
              <a:off x="4511" y="3206"/>
              <a:ext cx="571" cy="571"/>
            </a:xfrm>
            <a:prstGeom prst="rect">
              <a:avLst/>
            </a:prstGeom>
            <a:solidFill>
              <a:srgbClr val="FFE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  <p:sp>
          <p:nvSpPr>
            <p:cNvPr id="133158" name="Rectangle 173"/>
            <p:cNvSpPr>
              <a:spLocks noChangeArrowheads="1"/>
            </p:cNvSpPr>
            <p:nvPr/>
          </p:nvSpPr>
          <p:spPr bwMode="auto">
            <a:xfrm>
              <a:off x="4511" y="3206"/>
              <a:ext cx="571" cy="571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</p:grpSp>
      <p:sp>
        <p:nvSpPr>
          <p:cNvPr id="133142" name="Freeform 177"/>
          <p:cNvSpPr>
            <a:spLocks noEditPoints="1"/>
          </p:cNvSpPr>
          <p:nvPr/>
        </p:nvSpPr>
        <p:spPr bwMode="auto">
          <a:xfrm>
            <a:off x="2074863" y="4890988"/>
            <a:ext cx="809625" cy="146050"/>
          </a:xfrm>
          <a:custGeom>
            <a:avLst/>
            <a:gdLst>
              <a:gd name="T0" fmla="*/ 0 w 470"/>
              <a:gd name="T1" fmla="*/ 2147483647 h 74"/>
              <a:gd name="T2" fmla="*/ 2147483647 w 470"/>
              <a:gd name="T3" fmla="*/ 2147483647 h 74"/>
              <a:gd name="T4" fmla="*/ 2147483647 w 470"/>
              <a:gd name="T5" fmla="*/ 2147483647 h 74"/>
              <a:gd name="T6" fmla="*/ 0 w 470"/>
              <a:gd name="T7" fmla="*/ 2147483647 h 74"/>
              <a:gd name="T8" fmla="*/ 0 w 470"/>
              <a:gd name="T9" fmla="*/ 2147483647 h 74"/>
              <a:gd name="T10" fmla="*/ 2147483647 w 470"/>
              <a:gd name="T11" fmla="*/ 0 h 74"/>
              <a:gd name="T12" fmla="*/ 2147483647 w 470"/>
              <a:gd name="T13" fmla="*/ 2147483647 h 74"/>
              <a:gd name="T14" fmla="*/ 2147483647 w 470"/>
              <a:gd name="T15" fmla="*/ 2147483647 h 74"/>
              <a:gd name="T16" fmla="*/ 2147483647 w 470"/>
              <a:gd name="T17" fmla="*/ 0 h 7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70"/>
              <a:gd name="T28" fmla="*/ 0 h 74"/>
              <a:gd name="T29" fmla="*/ 470 w 470"/>
              <a:gd name="T30" fmla="*/ 74 h 7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70" h="74">
                <a:moveTo>
                  <a:pt x="0" y="25"/>
                </a:moveTo>
                <a:lnTo>
                  <a:pt x="409" y="25"/>
                </a:lnTo>
                <a:lnTo>
                  <a:pt x="409" y="49"/>
                </a:lnTo>
                <a:lnTo>
                  <a:pt x="0" y="49"/>
                </a:lnTo>
                <a:lnTo>
                  <a:pt x="0" y="25"/>
                </a:lnTo>
                <a:close/>
                <a:moveTo>
                  <a:pt x="397" y="0"/>
                </a:moveTo>
                <a:lnTo>
                  <a:pt x="470" y="37"/>
                </a:lnTo>
                <a:lnTo>
                  <a:pt x="397" y="74"/>
                </a:lnTo>
                <a:lnTo>
                  <a:pt x="397" y="0"/>
                </a:lnTo>
                <a:close/>
              </a:path>
            </a:pathLst>
          </a:custGeom>
          <a:solidFill>
            <a:srgbClr val="001F1E"/>
          </a:solidFill>
          <a:ln w="1588" cap="flat">
            <a:solidFill>
              <a:srgbClr val="6A5236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143" name="Freeform 178"/>
          <p:cNvSpPr>
            <a:spLocks noEditPoints="1"/>
          </p:cNvSpPr>
          <p:nvPr/>
        </p:nvSpPr>
        <p:spPr bwMode="auto">
          <a:xfrm>
            <a:off x="4064000" y="4890988"/>
            <a:ext cx="836613" cy="146050"/>
          </a:xfrm>
          <a:custGeom>
            <a:avLst/>
            <a:gdLst>
              <a:gd name="T0" fmla="*/ 0 w 486"/>
              <a:gd name="T1" fmla="*/ 2147483647 h 74"/>
              <a:gd name="T2" fmla="*/ 2147483647 w 486"/>
              <a:gd name="T3" fmla="*/ 2147483647 h 74"/>
              <a:gd name="T4" fmla="*/ 2147483647 w 486"/>
              <a:gd name="T5" fmla="*/ 2147483647 h 74"/>
              <a:gd name="T6" fmla="*/ 0 w 486"/>
              <a:gd name="T7" fmla="*/ 2147483647 h 74"/>
              <a:gd name="T8" fmla="*/ 0 w 486"/>
              <a:gd name="T9" fmla="*/ 2147483647 h 74"/>
              <a:gd name="T10" fmla="*/ 2147483647 w 486"/>
              <a:gd name="T11" fmla="*/ 0 h 74"/>
              <a:gd name="T12" fmla="*/ 2147483647 w 486"/>
              <a:gd name="T13" fmla="*/ 2147483647 h 74"/>
              <a:gd name="T14" fmla="*/ 2147483647 w 486"/>
              <a:gd name="T15" fmla="*/ 2147483647 h 74"/>
              <a:gd name="T16" fmla="*/ 2147483647 w 486"/>
              <a:gd name="T17" fmla="*/ 0 h 7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86"/>
              <a:gd name="T28" fmla="*/ 0 h 74"/>
              <a:gd name="T29" fmla="*/ 486 w 486"/>
              <a:gd name="T30" fmla="*/ 74 h 7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86" h="74">
                <a:moveTo>
                  <a:pt x="0" y="25"/>
                </a:moveTo>
                <a:lnTo>
                  <a:pt x="424" y="25"/>
                </a:lnTo>
                <a:lnTo>
                  <a:pt x="424" y="49"/>
                </a:lnTo>
                <a:lnTo>
                  <a:pt x="0" y="49"/>
                </a:lnTo>
                <a:lnTo>
                  <a:pt x="0" y="25"/>
                </a:lnTo>
                <a:close/>
                <a:moveTo>
                  <a:pt x="412" y="0"/>
                </a:moveTo>
                <a:lnTo>
                  <a:pt x="486" y="37"/>
                </a:lnTo>
                <a:lnTo>
                  <a:pt x="412" y="74"/>
                </a:lnTo>
                <a:lnTo>
                  <a:pt x="412" y="0"/>
                </a:lnTo>
                <a:close/>
              </a:path>
            </a:pathLst>
          </a:custGeom>
          <a:solidFill>
            <a:srgbClr val="001F1E"/>
          </a:solidFill>
          <a:ln w="1588" cap="flat">
            <a:solidFill>
              <a:srgbClr val="6A5236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144" name="Freeform 179"/>
          <p:cNvSpPr>
            <a:spLocks noEditPoints="1"/>
          </p:cNvSpPr>
          <p:nvPr/>
        </p:nvSpPr>
        <p:spPr bwMode="auto">
          <a:xfrm>
            <a:off x="6089650" y="4890988"/>
            <a:ext cx="908050" cy="146050"/>
          </a:xfrm>
          <a:custGeom>
            <a:avLst/>
            <a:gdLst>
              <a:gd name="T0" fmla="*/ 0 w 528"/>
              <a:gd name="T1" fmla="*/ 2147483647 h 74"/>
              <a:gd name="T2" fmla="*/ 2147483647 w 528"/>
              <a:gd name="T3" fmla="*/ 2147483647 h 74"/>
              <a:gd name="T4" fmla="*/ 2147483647 w 528"/>
              <a:gd name="T5" fmla="*/ 2147483647 h 74"/>
              <a:gd name="T6" fmla="*/ 0 w 528"/>
              <a:gd name="T7" fmla="*/ 2147483647 h 74"/>
              <a:gd name="T8" fmla="*/ 0 w 528"/>
              <a:gd name="T9" fmla="*/ 2147483647 h 74"/>
              <a:gd name="T10" fmla="*/ 2147483647 w 528"/>
              <a:gd name="T11" fmla="*/ 0 h 74"/>
              <a:gd name="T12" fmla="*/ 2147483647 w 528"/>
              <a:gd name="T13" fmla="*/ 2147483647 h 74"/>
              <a:gd name="T14" fmla="*/ 2147483647 w 528"/>
              <a:gd name="T15" fmla="*/ 2147483647 h 74"/>
              <a:gd name="T16" fmla="*/ 2147483647 w 528"/>
              <a:gd name="T17" fmla="*/ 0 h 7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28"/>
              <a:gd name="T28" fmla="*/ 0 h 74"/>
              <a:gd name="T29" fmla="*/ 528 w 528"/>
              <a:gd name="T30" fmla="*/ 74 h 7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28" h="74">
                <a:moveTo>
                  <a:pt x="0" y="25"/>
                </a:moveTo>
                <a:lnTo>
                  <a:pt x="466" y="25"/>
                </a:lnTo>
                <a:lnTo>
                  <a:pt x="466" y="49"/>
                </a:lnTo>
                <a:lnTo>
                  <a:pt x="0" y="49"/>
                </a:lnTo>
                <a:lnTo>
                  <a:pt x="0" y="25"/>
                </a:lnTo>
                <a:close/>
                <a:moveTo>
                  <a:pt x="454" y="0"/>
                </a:moveTo>
                <a:lnTo>
                  <a:pt x="528" y="37"/>
                </a:lnTo>
                <a:lnTo>
                  <a:pt x="454" y="74"/>
                </a:lnTo>
                <a:lnTo>
                  <a:pt x="454" y="0"/>
                </a:lnTo>
                <a:close/>
              </a:path>
            </a:pathLst>
          </a:custGeom>
          <a:solidFill>
            <a:srgbClr val="001F1E"/>
          </a:solidFill>
          <a:ln w="1588" cap="flat">
            <a:solidFill>
              <a:srgbClr val="6A5236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145" name="Text Box 64"/>
          <p:cNvSpPr txBox="1">
            <a:spLocks noChangeArrowheads="1"/>
          </p:cNvSpPr>
          <p:nvPr/>
        </p:nvSpPr>
        <p:spPr bwMode="auto">
          <a:xfrm>
            <a:off x="5961063" y="4586188"/>
            <a:ext cx="1265237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70000"/>
              </a:spcAft>
            </a:pPr>
            <a:r>
              <a:rPr lang="en-NZ" altLang="zh-CN" sz="1300" b="1">
                <a:solidFill>
                  <a:srgbClr val="001F1E"/>
                </a:solidFill>
                <a:latin typeface="Arial" charset="0"/>
              </a:rPr>
              <a:t>销项税</a:t>
            </a:r>
          </a:p>
          <a:p>
            <a:pPr algn="ctr" eaLnBrk="1" hangingPunct="1">
              <a:spcBef>
                <a:spcPct val="50000"/>
              </a:spcBef>
              <a:spcAft>
                <a:spcPct val="70000"/>
              </a:spcAft>
            </a:pPr>
            <a:r>
              <a:rPr lang="en-NZ" altLang="zh-CN" sz="1300" b="1">
                <a:solidFill>
                  <a:srgbClr val="001F1E"/>
                </a:solidFill>
                <a:latin typeface="Arial" charset="0"/>
              </a:rPr>
              <a:t>无进项税抵免</a:t>
            </a:r>
            <a:endParaRPr lang="en-AU" sz="1300" b="1">
              <a:solidFill>
                <a:srgbClr val="001F1E"/>
              </a:solidFill>
              <a:latin typeface="Arial" charset="0"/>
            </a:endParaRPr>
          </a:p>
        </p:txBody>
      </p:sp>
      <p:sp>
        <p:nvSpPr>
          <p:cNvPr id="133146" name="Text Box 65"/>
          <p:cNvSpPr txBox="1">
            <a:spLocks noChangeArrowheads="1"/>
          </p:cNvSpPr>
          <p:nvPr/>
        </p:nvSpPr>
        <p:spPr bwMode="auto">
          <a:xfrm>
            <a:off x="3817938" y="4586188"/>
            <a:ext cx="1382712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70000"/>
              </a:spcAft>
            </a:pPr>
            <a:r>
              <a:rPr lang="en-NZ" altLang="zh-CN" sz="1300" b="1" dirty="0" err="1">
                <a:solidFill>
                  <a:srgbClr val="001F1E"/>
                </a:solidFill>
                <a:latin typeface="Arial" charset="0"/>
              </a:rPr>
              <a:t>无销项税</a:t>
            </a:r>
            <a:endParaRPr lang="en-NZ" altLang="zh-CN" sz="1300" b="1" dirty="0">
              <a:solidFill>
                <a:srgbClr val="001F1E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  <a:spcAft>
                <a:spcPct val="70000"/>
              </a:spcAft>
            </a:pPr>
            <a:r>
              <a:rPr lang="en-NZ" altLang="zh-CN" sz="1300" b="1" dirty="0" err="1">
                <a:solidFill>
                  <a:srgbClr val="001F1E"/>
                </a:solidFill>
                <a:latin typeface="Arial" charset="0"/>
              </a:rPr>
              <a:t>无进项税抵免</a:t>
            </a:r>
            <a:endParaRPr lang="en-AU" sz="1300" b="1" dirty="0">
              <a:solidFill>
                <a:srgbClr val="001F1E"/>
              </a:solidFill>
              <a:latin typeface="Arial" charset="0"/>
            </a:endParaRPr>
          </a:p>
        </p:txBody>
      </p:sp>
      <p:sp>
        <p:nvSpPr>
          <p:cNvPr id="133147" name="Text Box 59"/>
          <p:cNvSpPr txBox="1">
            <a:spLocks noChangeArrowheads="1"/>
          </p:cNvSpPr>
          <p:nvPr/>
        </p:nvSpPr>
        <p:spPr bwMode="auto">
          <a:xfrm>
            <a:off x="1817688" y="4586188"/>
            <a:ext cx="1274762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70000"/>
              </a:spcAft>
            </a:pPr>
            <a:r>
              <a:rPr lang="en-NZ" altLang="zh-CN" sz="1300" b="1">
                <a:solidFill>
                  <a:srgbClr val="001F1E"/>
                </a:solidFill>
                <a:latin typeface="Arial" charset="0"/>
              </a:rPr>
              <a:t>销项税</a:t>
            </a:r>
          </a:p>
          <a:p>
            <a:pPr algn="ctr" eaLnBrk="1" hangingPunct="1">
              <a:spcBef>
                <a:spcPct val="50000"/>
              </a:spcBef>
              <a:spcAft>
                <a:spcPct val="70000"/>
              </a:spcAft>
            </a:pPr>
            <a:r>
              <a:rPr lang="en-NZ" altLang="zh-CN" sz="1300" b="1">
                <a:solidFill>
                  <a:srgbClr val="001F1E"/>
                </a:solidFill>
                <a:latin typeface="Arial" charset="0"/>
              </a:rPr>
              <a:t>进项税抵免</a:t>
            </a:r>
            <a:endParaRPr lang="en-AU" sz="1300" b="1">
              <a:solidFill>
                <a:srgbClr val="001F1E"/>
              </a:solidFill>
              <a:latin typeface="Arial" charset="0"/>
            </a:endParaRPr>
          </a:p>
        </p:txBody>
      </p:sp>
      <p:sp>
        <p:nvSpPr>
          <p:cNvPr id="133148" name="Rectangle 126"/>
          <p:cNvSpPr>
            <a:spLocks noChangeArrowheads="1"/>
          </p:cNvSpPr>
          <p:nvPr/>
        </p:nvSpPr>
        <p:spPr bwMode="auto">
          <a:xfrm>
            <a:off x="7246938" y="4902100"/>
            <a:ext cx="500062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AU" sz="1300" b="1">
                <a:solidFill>
                  <a:srgbClr val="000000"/>
                </a:solidFill>
                <a:latin typeface="Arial" charset="0"/>
              </a:rPr>
              <a:t>消费者</a:t>
            </a:r>
            <a:endParaRPr lang="en-AU" sz="1300" b="1">
              <a:solidFill>
                <a:srgbClr val="000000"/>
              </a:solidFill>
            </a:endParaRPr>
          </a:p>
        </p:txBody>
      </p:sp>
      <p:sp>
        <p:nvSpPr>
          <p:cNvPr id="133149" name="Rectangle 120"/>
          <p:cNvSpPr>
            <a:spLocks noChangeArrowheads="1"/>
          </p:cNvSpPr>
          <p:nvPr/>
        </p:nvSpPr>
        <p:spPr bwMode="auto">
          <a:xfrm>
            <a:off x="3255963" y="4871938"/>
            <a:ext cx="4540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AU" sz="1300" b="1">
                <a:solidFill>
                  <a:srgbClr val="000000"/>
                </a:solidFill>
                <a:latin typeface="Arial" charset="0"/>
              </a:rPr>
              <a:t>银行</a:t>
            </a:r>
            <a:endParaRPr lang="en-AU" sz="1300" b="1">
              <a:solidFill>
                <a:srgbClr val="000000"/>
              </a:solidFill>
            </a:endParaRPr>
          </a:p>
        </p:txBody>
      </p:sp>
      <p:sp>
        <p:nvSpPr>
          <p:cNvPr id="133150" name="Text Box 66"/>
          <p:cNvSpPr txBox="1">
            <a:spLocks noChangeArrowheads="1"/>
          </p:cNvSpPr>
          <p:nvPr/>
        </p:nvSpPr>
        <p:spPr bwMode="auto">
          <a:xfrm>
            <a:off x="2735263" y="5729188"/>
            <a:ext cx="11938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70000"/>
              </a:spcAft>
            </a:pPr>
            <a:r>
              <a:rPr lang="en-NZ" altLang="zh-CN" sz="1300" b="1">
                <a:solidFill>
                  <a:srgbClr val="001F1E"/>
                </a:solidFill>
                <a:latin typeface="Arial" charset="0"/>
              </a:rPr>
              <a:t>重复课税消除</a:t>
            </a:r>
            <a:endParaRPr lang="en-AU" sz="1300" b="1">
              <a:solidFill>
                <a:srgbClr val="001F1E"/>
              </a:solidFill>
              <a:latin typeface="Arial" charset="0"/>
            </a:endParaRPr>
          </a:p>
        </p:txBody>
      </p:sp>
      <p:sp>
        <p:nvSpPr>
          <p:cNvPr id="133151" name="Line 130"/>
          <p:cNvSpPr>
            <a:spLocks noChangeShapeType="1"/>
          </p:cNvSpPr>
          <p:nvPr/>
        </p:nvSpPr>
        <p:spPr bwMode="auto">
          <a:xfrm>
            <a:off x="2381250" y="5395813"/>
            <a:ext cx="1588" cy="407987"/>
          </a:xfrm>
          <a:prstGeom prst="line">
            <a:avLst/>
          </a:prstGeom>
          <a:noFill/>
          <a:ln w="38100">
            <a:solidFill>
              <a:srgbClr val="6A523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52" name="Freeform 131"/>
          <p:cNvSpPr>
            <a:spLocks noEditPoints="1"/>
          </p:cNvSpPr>
          <p:nvPr/>
        </p:nvSpPr>
        <p:spPr bwMode="auto">
          <a:xfrm>
            <a:off x="2381250" y="5797450"/>
            <a:ext cx="381000" cy="146050"/>
          </a:xfrm>
          <a:custGeom>
            <a:avLst/>
            <a:gdLst>
              <a:gd name="T0" fmla="*/ 0 w 221"/>
              <a:gd name="T1" fmla="*/ 2147483647 h 74"/>
              <a:gd name="T2" fmla="*/ 2147483647 w 221"/>
              <a:gd name="T3" fmla="*/ 2147483647 h 74"/>
              <a:gd name="T4" fmla="*/ 2147483647 w 221"/>
              <a:gd name="T5" fmla="*/ 2147483647 h 74"/>
              <a:gd name="T6" fmla="*/ 0 w 221"/>
              <a:gd name="T7" fmla="*/ 2147483647 h 74"/>
              <a:gd name="T8" fmla="*/ 0 w 221"/>
              <a:gd name="T9" fmla="*/ 2147483647 h 74"/>
              <a:gd name="T10" fmla="*/ 2147483647 w 221"/>
              <a:gd name="T11" fmla="*/ 0 h 74"/>
              <a:gd name="T12" fmla="*/ 2147483647 w 221"/>
              <a:gd name="T13" fmla="*/ 2147483647 h 74"/>
              <a:gd name="T14" fmla="*/ 2147483647 w 221"/>
              <a:gd name="T15" fmla="*/ 2147483647 h 74"/>
              <a:gd name="T16" fmla="*/ 2147483647 w 221"/>
              <a:gd name="T17" fmla="*/ 0 h 7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21"/>
              <a:gd name="T28" fmla="*/ 0 h 74"/>
              <a:gd name="T29" fmla="*/ 221 w 221"/>
              <a:gd name="T30" fmla="*/ 74 h 7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21" h="74">
                <a:moveTo>
                  <a:pt x="0" y="25"/>
                </a:moveTo>
                <a:lnTo>
                  <a:pt x="160" y="25"/>
                </a:lnTo>
                <a:lnTo>
                  <a:pt x="160" y="49"/>
                </a:lnTo>
                <a:lnTo>
                  <a:pt x="0" y="49"/>
                </a:lnTo>
                <a:lnTo>
                  <a:pt x="0" y="25"/>
                </a:lnTo>
                <a:close/>
                <a:moveTo>
                  <a:pt x="147" y="0"/>
                </a:moveTo>
                <a:lnTo>
                  <a:pt x="221" y="37"/>
                </a:lnTo>
                <a:lnTo>
                  <a:pt x="147" y="74"/>
                </a:lnTo>
                <a:lnTo>
                  <a:pt x="147" y="0"/>
                </a:lnTo>
                <a:close/>
              </a:path>
            </a:pathLst>
          </a:custGeom>
          <a:solidFill>
            <a:srgbClr val="001F1E"/>
          </a:solidFill>
          <a:ln w="1588" cap="flat">
            <a:solidFill>
              <a:srgbClr val="6A5236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1857375" y="5014813"/>
            <a:ext cx="1285875" cy="35718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7" name="椭圆 86"/>
          <p:cNvSpPr/>
          <p:nvPr/>
        </p:nvSpPr>
        <p:spPr>
          <a:xfrm>
            <a:off x="3786188" y="4586188"/>
            <a:ext cx="1285875" cy="35718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33155" name="Rectangle 120"/>
          <p:cNvSpPr>
            <a:spLocks noChangeArrowheads="1"/>
          </p:cNvSpPr>
          <p:nvPr/>
        </p:nvSpPr>
        <p:spPr bwMode="auto">
          <a:xfrm>
            <a:off x="5000625" y="4871938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AU" altLang="zh-CN" sz="1300" b="1">
                <a:solidFill>
                  <a:srgbClr val="000000"/>
                </a:solidFill>
                <a:latin typeface="Arial" charset="0"/>
              </a:rPr>
              <a:t>B</a:t>
            </a:r>
            <a:r>
              <a:rPr lang="en-AU" sz="1300" b="1">
                <a:solidFill>
                  <a:srgbClr val="000000"/>
                </a:solidFill>
                <a:latin typeface="Arial" charset="0"/>
              </a:rPr>
              <a:t>企业</a:t>
            </a:r>
          </a:p>
          <a:p>
            <a:pPr algn="ctr"/>
            <a:r>
              <a:rPr lang="en-AU" sz="1300" b="1">
                <a:solidFill>
                  <a:srgbClr val="000000"/>
                </a:solidFill>
                <a:latin typeface="Arial" charset="0"/>
              </a:rPr>
              <a:t>（银行客户）</a:t>
            </a:r>
            <a:endParaRPr lang="en-AU" sz="1300" b="1">
              <a:solidFill>
                <a:srgbClr val="000000"/>
              </a:solidFill>
            </a:endParaRPr>
          </a:p>
        </p:txBody>
      </p:sp>
      <p:sp>
        <p:nvSpPr>
          <p:cNvPr id="133156" name="Rectangle 115"/>
          <p:cNvSpPr>
            <a:spLocks noChangeArrowheads="1"/>
          </p:cNvSpPr>
          <p:nvPr/>
        </p:nvSpPr>
        <p:spPr bwMode="auto">
          <a:xfrm>
            <a:off x="928688" y="4800500"/>
            <a:ext cx="10001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AU" altLang="zh-CN" sz="1300" b="1">
                <a:solidFill>
                  <a:srgbClr val="000000"/>
                </a:solidFill>
                <a:latin typeface="Arial" charset="0"/>
              </a:rPr>
              <a:t>A</a:t>
            </a:r>
            <a:r>
              <a:rPr lang="en-AU" sz="1300" b="1">
                <a:solidFill>
                  <a:srgbClr val="000000"/>
                </a:solidFill>
                <a:latin typeface="Arial" charset="0"/>
              </a:rPr>
              <a:t>企业</a:t>
            </a:r>
          </a:p>
          <a:p>
            <a:pPr algn="ctr"/>
            <a:r>
              <a:rPr lang="en-AU" sz="1300" b="1">
                <a:solidFill>
                  <a:srgbClr val="000000"/>
                </a:solidFill>
                <a:latin typeface="Arial" charset="0"/>
              </a:rPr>
              <a:t>（银行</a:t>
            </a:r>
          </a:p>
          <a:p>
            <a:pPr algn="ctr"/>
            <a:r>
              <a:rPr lang="en-AU" sz="1300" b="1">
                <a:solidFill>
                  <a:srgbClr val="000000"/>
                </a:solidFill>
                <a:latin typeface="Arial" charset="0"/>
              </a:rPr>
              <a:t>供应商）</a:t>
            </a:r>
            <a:endParaRPr lang="en-AU" sz="1300" b="1">
              <a:solidFill>
                <a:srgbClr val="000000"/>
              </a:solidFill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24A69F-768E-4CAB-8031-058CB4553302}" type="datetime11">
              <a:rPr lang="zh-CN" altLang="en-US" smtClean="0"/>
              <a:t>16:49:01</a:t>
            </a:fld>
            <a:endParaRPr lang="en-NZ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复旦大学公共经济学系 杜莉</a:t>
            </a:r>
            <a:endParaRPr lang="en-NZ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EBFB16-2EED-45E1-B199-27B6FD9068FD}" type="slidenum">
              <a:rPr lang="en-NZ" altLang="zh-CN" smtClean="0"/>
              <a:pPr>
                <a:defRPr/>
              </a:pPr>
              <a:t>43</a:t>
            </a:fld>
            <a:endParaRPr lang="en-NZ" altLang="zh-CN"/>
          </a:p>
        </p:txBody>
      </p:sp>
      <p:cxnSp>
        <p:nvCxnSpPr>
          <p:cNvPr id="54" name="直接箭头连接符 2"/>
          <p:cNvCxnSpPr>
            <a:cxnSpLocks noChangeShapeType="1"/>
          </p:cNvCxnSpPr>
          <p:nvPr/>
        </p:nvCxnSpPr>
        <p:spPr bwMode="auto">
          <a:xfrm flipV="1">
            <a:off x="1834712" y="4761607"/>
            <a:ext cx="328612" cy="2111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直接箭头连接符 2"/>
          <p:cNvCxnSpPr>
            <a:cxnSpLocks noChangeShapeType="1"/>
          </p:cNvCxnSpPr>
          <p:nvPr/>
        </p:nvCxnSpPr>
        <p:spPr bwMode="auto">
          <a:xfrm flipV="1">
            <a:off x="2922690" y="4995156"/>
            <a:ext cx="328612" cy="2111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直接箭头连接符 2"/>
          <p:cNvCxnSpPr>
            <a:cxnSpLocks noChangeShapeType="1"/>
          </p:cNvCxnSpPr>
          <p:nvPr/>
        </p:nvCxnSpPr>
        <p:spPr bwMode="auto">
          <a:xfrm flipV="1">
            <a:off x="3798838" y="4713189"/>
            <a:ext cx="328612" cy="2111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直接箭头连接符 2"/>
          <p:cNvCxnSpPr>
            <a:cxnSpLocks noChangeShapeType="1"/>
          </p:cNvCxnSpPr>
          <p:nvPr/>
        </p:nvCxnSpPr>
        <p:spPr bwMode="auto">
          <a:xfrm flipV="1">
            <a:off x="4917282" y="4967190"/>
            <a:ext cx="328612" cy="2111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直接箭头连接符 2"/>
          <p:cNvCxnSpPr>
            <a:cxnSpLocks noChangeShapeType="1"/>
          </p:cNvCxnSpPr>
          <p:nvPr/>
        </p:nvCxnSpPr>
        <p:spPr bwMode="auto">
          <a:xfrm flipV="1">
            <a:off x="5938635" y="4713189"/>
            <a:ext cx="328612" cy="2111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直接箭头连接符 2"/>
          <p:cNvCxnSpPr>
            <a:cxnSpLocks noChangeShapeType="1"/>
          </p:cNvCxnSpPr>
          <p:nvPr/>
        </p:nvCxnSpPr>
        <p:spPr bwMode="auto">
          <a:xfrm flipV="1">
            <a:off x="7068698" y="5142607"/>
            <a:ext cx="328612" cy="2111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" name="Text Box 59"/>
          <p:cNvSpPr txBox="1">
            <a:spLocks noChangeArrowheads="1"/>
          </p:cNvSpPr>
          <p:nvPr/>
        </p:nvSpPr>
        <p:spPr bwMode="auto">
          <a:xfrm>
            <a:off x="1905967" y="3174479"/>
            <a:ext cx="1274762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70000"/>
              </a:spcAft>
            </a:pPr>
            <a:r>
              <a:rPr lang="en-NZ" altLang="zh-CN" sz="1300" b="1">
                <a:solidFill>
                  <a:srgbClr val="001F1E"/>
                </a:solidFill>
                <a:latin typeface="Arial" charset="0"/>
              </a:rPr>
              <a:t>销项税</a:t>
            </a:r>
          </a:p>
          <a:p>
            <a:pPr algn="ctr" eaLnBrk="1" hangingPunct="1">
              <a:spcBef>
                <a:spcPct val="50000"/>
              </a:spcBef>
              <a:spcAft>
                <a:spcPct val="70000"/>
              </a:spcAft>
            </a:pPr>
            <a:r>
              <a:rPr lang="en-NZ" altLang="zh-CN" sz="1300" b="1">
                <a:solidFill>
                  <a:srgbClr val="001F1E"/>
                </a:solidFill>
                <a:latin typeface="Arial" charset="0"/>
              </a:rPr>
              <a:t>无进项税抵免</a:t>
            </a:r>
            <a:endParaRPr lang="en-AU" sz="1300" b="1">
              <a:solidFill>
                <a:srgbClr val="001F1E"/>
              </a:solidFill>
              <a:latin typeface="Arial" charset="0"/>
            </a:endParaRPr>
          </a:p>
        </p:txBody>
      </p:sp>
      <p:sp>
        <p:nvSpPr>
          <p:cNvPr id="61" name="Text Box 64"/>
          <p:cNvSpPr txBox="1">
            <a:spLocks noChangeArrowheads="1"/>
          </p:cNvSpPr>
          <p:nvPr/>
        </p:nvSpPr>
        <p:spPr bwMode="auto">
          <a:xfrm>
            <a:off x="5979492" y="3174479"/>
            <a:ext cx="12652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70000"/>
              </a:spcAft>
            </a:pPr>
            <a:r>
              <a:rPr lang="en-NZ" altLang="zh-CN" sz="1300" b="1">
                <a:solidFill>
                  <a:srgbClr val="001F1E"/>
                </a:solidFill>
                <a:latin typeface="Arial" charset="0"/>
              </a:rPr>
              <a:t>销项税</a:t>
            </a:r>
          </a:p>
          <a:p>
            <a:pPr algn="ctr" eaLnBrk="1" hangingPunct="1">
              <a:spcBef>
                <a:spcPct val="50000"/>
              </a:spcBef>
              <a:spcAft>
                <a:spcPct val="70000"/>
              </a:spcAft>
            </a:pPr>
            <a:r>
              <a:rPr lang="en-NZ" altLang="zh-CN" sz="1300" b="1">
                <a:solidFill>
                  <a:srgbClr val="001F1E"/>
                </a:solidFill>
                <a:latin typeface="Arial" charset="0"/>
              </a:rPr>
              <a:t>无进项税抵免</a:t>
            </a:r>
            <a:endParaRPr lang="en-AU" sz="1300" b="1">
              <a:solidFill>
                <a:srgbClr val="001F1E"/>
              </a:solidFill>
              <a:latin typeface="Arial" charset="0"/>
            </a:endParaRPr>
          </a:p>
        </p:txBody>
      </p:sp>
      <p:sp>
        <p:nvSpPr>
          <p:cNvPr id="62" name="Text Box 65"/>
          <p:cNvSpPr txBox="1">
            <a:spLocks noChangeArrowheads="1"/>
          </p:cNvSpPr>
          <p:nvPr/>
        </p:nvSpPr>
        <p:spPr bwMode="auto">
          <a:xfrm>
            <a:off x="3901454" y="3174479"/>
            <a:ext cx="1382713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70000"/>
              </a:spcAft>
            </a:pPr>
            <a:r>
              <a:rPr lang="en-NZ" altLang="zh-CN" sz="1300" b="1">
                <a:solidFill>
                  <a:srgbClr val="001F1E"/>
                </a:solidFill>
                <a:latin typeface="Arial" charset="0"/>
              </a:rPr>
              <a:t>营业税</a:t>
            </a:r>
          </a:p>
          <a:p>
            <a:pPr algn="ctr" eaLnBrk="1" hangingPunct="1">
              <a:spcBef>
                <a:spcPct val="50000"/>
              </a:spcBef>
              <a:spcAft>
                <a:spcPct val="70000"/>
              </a:spcAft>
            </a:pPr>
            <a:r>
              <a:rPr lang="en-NZ" altLang="zh-CN" sz="1300" b="1">
                <a:solidFill>
                  <a:srgbClr val="001F1E"/>
                </a:solidFill>
                <a:latin typeface="Arial" charset="0"/>
              </a:rPr>
              <a:t>无进项税抵免</a:t>
            </a:r>
            <a:endParaRPr lang="en-AU" sz="1300" b="1">
              <a:solidFill>
                <a:srgbClr val="001F1E"/>
              </a:solidFill>
              <a:latin typeface="Arial" charset="0"/>
            </a:endParaRPr>
          </a:p>
        </p:txBody>
      </p:sp>
      <p:sp>
        <p:nvSpPr>
          <p:cNvPr id="63" name="Text Box 66"/>
          <p:cNvSpPr txBox="1">
            <a:spLocks noChangeArrowheads="1"/>
          </p:cNvSpPr>
          <p:nvPr/>
        </p:nvSpPr>
        <p:spPr bwMode="auto">
          <a:xfrm>
            <a:off x="2847354" y="2572817"/>
            <a:ext cx="1121396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70000"/>
              </a:spcAft>
            </a:pPr>
            <a:r>
              <a:rPr lang="en-NZ" altLang="zh-CN" sz="1300" b="1">
                <a:solidFill>
                  <a:srgbClr val="001F1E"/>
                </a:solidFill>
                <a:latin typeface="Arial" charset="0"/>
              </a:rPr>
              <a:t>重复课税</a:t>
            </a:r>
            <a:endParaRPr lang="en-AU" sz="1300" b="1">
              <a:solidFill>
                <a:srgbClr val="001F1E"/>
              </a:solidFill>
              <a:latin typeface="Arial" charset="0"/>
            </a:endParaRPr>
          </a:p>
        </p:txBody>
      </p:sp>
      <p:grpSp>
        <p:nvGrpSpPr>
          <p:cNvPr id="64" name="Group 86"/>
          <p:cNvGrpSpPr>
            <a:grpSpLocks/>
          </p:cNvGrpSpPr>
          <p:nvPr/>
        </p:nvGrpSpPr>
        <p:grpSpPr bwMode="auto">
          <a:xfrm>
            <a:off x="5106367" y="3109392"/>
            <a:ext cx="981075" cy="1128712"/>
            <a:chOff x="3245" y="1821"/>
            <a:chExt cx="570" cy="573"/>
          </a:xfrm>
        </p:grpSpPr>
        <p:sp>
          <p:nvSpPr>
            <p:cNvPr id="65" name="Rectangle 84"/>
            <p:cNvSpPr>
              <a:spLocks noChangeArrowheads="1"/>
            </p:cNvSpPr>
            <p:nvPr/>
          </p:nvSpPr>
          <p:spPr bwMode="auto">
            <a:xfrm>
              <a:off x="3245" y="1821"/>
              <a:ext cx="570" cy="573"/>
            </a:xfrm>
            <a:prstGeom prst="rect">
              <a:avLst/>
            </a:prstGeom>
            <a:solidFill>
              <a:srgbClr val="FFE3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  <p:sp>
          <p:nvSpPr>
            <p:cNvPr id="66" name="Rectangle 85"/>
            <p:cNvSpPr>
              <a:spLocks noChangeArrowheads="1"/>
            </p:cNvSpPr>
            <p:nvPr/>
          </p:nvSpPr>
          <p:spPr bwMode="auto">
            <a:xfrm>
              <a:off x="3245" y="1821"/>
              <a:ext cx="570" cy="573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</p:grpSp>
      <p:grpSp>
        <p:nvGrpSpPr>
          <p:cNvPr id="67" name="Group 89"/>
          <p:cNvGrpSpPr>
            <a:grpSpLocks/>
          </p:cNvGrpSpPr>
          <p:nvPr/>
        </p:nvGrpSpPr>
        <p:grpSpPr bwMode="auto">
          <a:xfrm>
            <a:off x="1020142" y="3109392"/>
            <a:ext cx="985837" cy="1128712"/>
            <a:chOff x="671" y="1821"/>
            <a:chExt cx="573" cy="573"/>
          </a:xfrm>
        </p:grpSpPr>
        <p:sp>
          <p:nvSpPr>
            <p:cNvPr id="68" name="Rectangle 87"/>
            <p:cNvSpPr>
              <a:spLocks noChangeArrowheads="1"/>
            </p:cNvSpPr>
            <p:nvPr/>
          </p:nvSpPr>
          <p:spPr bwMode="auto">
            <a:xfrm>
              <a:off x="671" y="1821"/>
              <a:ext cx="573" cy="573"/>
            </a:xfrm>
            <a:prstGeom prst="rect">
              <a:avLst/>
            </a:prstGeom>
            <a:solidFill>
              <a:srgbClr val="FFE3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  <p:sp>
          <p:nvSpPr>
            <p:cNvPr id="69" name="Rectangle 88"/>
            <p:cNvSpPr>
              <a:spLocks noChangeArrowheads="1"/>
            </p:cNvSpPr>
            <p:nvPr/>
          </p:nvSpPr>
          <p:spPr bwMode="auto">
            <a:xfrm>
              <a:off x="671" y="1821"/>
              <a:ext cx="573" cy="573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</p:grpSp>
      <p:sp>
        <p:nvSpPr>
          <p:cNvPr id="70" name="Rectangle 90"/>
          <p:cNvSpPr>
            <a:spLocks noChangeArrowheads="1"/>
          </p:cNvSpPr>
          <p:nvPr/>
        </p:nvSpPr>
        <p:spPr bwMode="auto">
          <a:xfrm>
            <a:off x="1147142" y="3380854"/>
            <a:ext cx="668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AU" altLang="zh-CN" sz="1300">
                <a:solidFill>
                  <a:srgbClr val="000000"/>
                </a:solidFill>
                <a:latin typeface="Arial" charset="0"/>
              </a:rPr>
              <a:t>Business</a:t>
            </a:r>
            <a:endParaRPr lang="en-AU" altLang="zh-CN" sz="1300">
              <a:solidFill>
                <a:srgbClr val="000000"/>
              </a:solidFill>
            </a:endParaRPr>
          </a:p>
        </p:txBody>
      </p:sp>
      <p:sp>
        <p:nvSpPr>
          <p:cNvPr id="71" name="Rectangle 91"/>
          <p:cNvSpPr>
            <a:spLocks noChangeArrowheads="1"/>
          </p:cNvSpPr>
          <p:nvPr/>
        </p:nvSpPr>
        <p:spPr bwMode="auto">
          <a:xfrm>
            <a:off x="1410667" y="3568179"/>
            <a:ext cx="109537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AU" altLang="zh-CN" sz="1300">
                <a:solidFill>
                  <a:srgbClr val="000000"/>
                </a:solidFill>
                <a:latin typeface="Arial" charset="0"/>
              </a:rPr>
              <a:t>A</a:t>
            </a:r>
            <a:endParaRPr lang="en-AU" altLang="zh-CN" sz="1300">
              <a:solidFill>
                <a:srgbClr val="000000"/>
              </a:solidFill>
            </a:endParaRPr>
          </a:p>
        </p:txBody>
      </p:sp>
      <p:grpSp>
        <p:nvGrpSpPr>
          <p:cNvPr id="72" name="Group 94"/>
          <p:cNvGrpSpPr>
            <a:grpSpLocks/>
          </p:cNvGrpSpPr>
          <p:nvPr/>
        </p:nvGrpSpPr>
        <p:grpSpPr bwMode="auto">
          <a:xfrm>
            <a:off x="3052142" y="3109392"/>
            <a:ext cx="985837" cy="1128712"/>
            <a:chOff x="1951" y="1821"/>
            <a:chExt cx="573" cy="573"/>
          </a:xfrm>
        </p:grpSpPr>
        <p:sp>
          <p:nvSpPr>
            <p:cNvPr id="73" name="Rectangle 92"/>
            <p:cNvSpPr>
              <a:spLocks noChangeArrowheads="1"/>
            </p:cNvSpPr>
            <p:nvPr/>
          </p:nvSpPr>
          <p:spPr bwMode="auto">
            <a:xfrm>
              <a:off x="1951" y="1821"/>
              <a:ext cx="573" cy="573"/>
            </a:xfrm>
            <a:prstGeom prst="rect">
              <a:avLst/>
            </a:prstGeom>
            <a:solidFill>
              <a:srgbClr val="FFE3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  <p:sp>
          <p:nvSpPr>
            <p:cNvPr id="74" name="Rectangle 93"/>
            <p:cNvSpPr>
              <a:spLocks noChangeArrowheads="1"/>
            </p:cNvSpPr>
            <p:nvPr/>
          </p:nvSpPr>
          <p:spPr bwMode="auto">
            <a:xfrm>
              <a:off x="1951" y="1821"/>
              <a:ext cx="573" cy="573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</p:grpSp>
      <p:sp>
        <p:nvSpPr>
          <p:cNvPr id="75" name="Rectangle 95"/>
          <p:cNvSpPr>
            <a:spLocks noChangeArrowheads="1"/>
          </p:cNvSpPr>
          <p:nvPr/>
        </p:nvSpPr>
        <p:spPr bwMode="auto">
          <a:xfrm>
            <a:off x="5269879" y="3382442"/>
            <a:ext cx="668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AU" altLang="zh-CN" sz="1300">
                <a:solidFill>
                  <a:srgbClr val="000000"/>
                </a:solidFill>
                <a:latin typeface="Arial" charset="0"/>
              </a:rPr>
              <a:t>Business</a:t>
            </a:r>
            <a:endParaRPr lang="en-AU" altLang="zh-CN" sz="1300">
              <a:solidFill>
                <a:srgbClr val="000000"/>
              </a:solidFill>
            </a:endParaRPr>
          </a:p>
        </p:txBody>
      </p:sp>
      <p:sp>
        <p:nvSpPr>
          <p:cNvPr id="76" name="Rectangle 96"/>
          <p:cNvSpPr>
            <a:spLocks noChangeArrowheads="1"/>
          </p:cNvSpPr>
          <p:nvPr/>
        </p:nvSpPr>
        <p:spPr bwMode="auto">
          <a:xfrm>
            <a:off x="5533404" y="3569767"/>
            <a:ext cx="10953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AU" altLang="zh-CN" sz="1300">
                <a:solidFill>
                  <a:srgbClr val="000000"/>
                </a:solidFill>
                <a:latin typeface="Arial" charset="0"/>
              </a:rPr>
              <a:t>B</a:t>
            </a:r>
            <a:endParaRPr lang="en-AU" altLang="zh-CN" sz="1300">
              <a:solidFill>
                <a:srgbClr val="000000"/>
              </a:solidFill>
            </a:endParaRPr>
          </a:p>
        </p:txBody>
      </p:sp>
      <p:sp>
        <p:nvSpPr>
          <p:cNvPr id="77" name="Rectangle 97"/>
          <p:cNvSpPr>
            <a:spLocks noChangeArrowheads="1"/>
          </p:cNvSpPr>
          <p:nvPr/>
        </p:nvSpPr>
        <p:spPr bwMode="auto">
          <a:xfrm>
            <a:off x="3328367" y="3447529"/>
            <a:ext cx="374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AU" altLang="zh-CN" sz="1300">
                <a:solidFill>
                  <a:srgbClr val="000000"/>
                </a:solidFill>
                <a:latin typeface="Arial" charset="0"/>
              </a:rPr>
              <a:t>Bank</a:t>
            </a:r>
            <a:endParaRPr lang="en-AU" altLang="zh-CN" sz="1300">
              <a:solidFill>
                <a:srgbClr val="000000"/>
              </a:solidFill>
            </a:endParaRPr>
          </a:p>
        </p:txBody>
      </p:sp>
      <p:grpSp>
        <p:nvGrpSpPr>
          <p:cNvPr id="78" name="Group 100"/>
          <p:cNvGrpSpPr>
            <a:grpSpLocks/>
          </p:cNvGrpSpPr>
          <p:nvPr/>
        </p:nvGrpSpPr>
        <p:grpSpPr bwMode="auto">
          <a:xfrm>
            <a:off x="7119317" y="3109392"/>
            <a:ext cx="981075" cy="1128712"/>
            <a:chOff x="4513" y="1821"/>
            <a:chExt cx="570" cy="573"/>
          </a:xfrm>
        </p:grpSpPr>
        <p:sp>
          <p:nvSpPr>
            <p:cNvPr id="79" name="Rectangle 98"/>
            <p:cNvSpPr>
              <a:spLocks noChangeArrowheads="1"/>
            </p:cNvSpPr>
            <p:nvPr/>
          </p:nvSpPr>
          <p:spPr bwMode="auto">
            <a:xfrm>
              <a:off x="4513" y="1821"/>
              <a:ext cx="570" cy="573"/>
            </a:xfrm>
            <a:prstGeom prst="rect">
              <a:avLst/>
            </a:prstGeom>
            <a:solidFill>
              <a:srgbClr val="FFE3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  <p:sp>
          <p:nvSpPr>
            <p:cNvPr id="80" name="Rectangle 99"/>
            <p:cNvSpPr>
              <a:spLocks noChangeArrowheads="1"/>
            </p:cNvSpPr>
            <p:nvPr/>
          </p:nvSpPr>
          <p:spPr bwMode="auto">
            <a:xfrm>
              <a:off x="4513" y="1821"/>
              <a:ext cx="570" cy="573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</p:grpSp>
      <p:sp>
        <p:nvSpPr>
          <p:cNvPr id="81" name="Rectangle 101"/>
          <p:cNvSpPr>
            <a:spLocks noChangeArrowheads="1"/>
          </p:cNvSpPr>
          <p:nvPr/>
        </p:nvSpPr>
        <p:spPr bwMode="auto">
          <a:xfrm>
            <a:off x="7403479" y="3352279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AU" altLang="zh-CN" sz="1300">
                <a:solidFill>
                  <a:srgbClr val="000000"/>
                </a:solidFill>
                <a:latin typeface="Arial" charset="0"/>
              </a:rPr>
              <a:t>Final</a:t>
            </a:r>
            <a:endParaRPr lang="en-AU" altLang="zh-CN" sz="1300">
              <a:solidFill>
                <a:srgbClr val="000000"/>
              </a:solidFill>
            </a:endParaRPr>
          </a:p>
        </p:txBody>
      </p:sp>
      <p:sp>
        <p:nvSpPr>
          <p:cNvPr id="82" name="Rectangle 102"/>
          <p:cNvSpPr>
            <a:spLocks noChangeArrowheads="1"/>
          </p:cNvSpPr>
          <p:nvPr/>
        </p:nvSpPr>
        <p:spPr bwMode="auto">
          <a:xfrm>
            <a:off x="7230442" y="3538017"/>
            <a:ext cx="722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AU" altLang="zh-CN" sz="1300">
                <a:solidFill>
                  <a:srgbClr val="000000"/>
                </a:solidFill>
                <a:latin typeface="Arial" charset="0"/>
              </a:rPr>
              <a:t>consumer</a:t>
            </a:r>
            <a:endParaRPr lang="en-AU" altLang="zh-CN" sz="1300">
              <a:solidFill>
                <a:srgbClr val="000000"/>
              </a:solidFill>
            </a:endParaRPr>
          </a:p>
        </p:txBody>
      </p:sp>
      <p:sp>
        <p:nvSpPr>
          <p:cNvPr id="83" name="Freeform 103"/>
          <p:cNvSpPr>
            <a:spLocks noEditPoints="1"/>
          </p:cNvSpPr>
          <p:nvPr/>
        </p:nvSpPr>
        <p:spPr bwMode="auto">
          <a:xfrm>
            <a:off x="2142504" y="3469754"/>
            <a:ext cx="809625" cy="146050"/>
          </a:xfrm>
          <a:custGeom>
            <a:avLst/>
            <a:gdLst>
              <a:gd name="T0" fmla="*/ 0 w 470"/>
              <a:gd name="T1" fmla="*/ 2147483647 h 74"/>
              <a:gd name="T2" fmla="*/ 2147483647 w 470"/>
              <a:gd name="T3" fmla="*/ 2147483647 h 74"/>
              <a:gd name="T4" fmla="*/ 2147483647 w 470"/>
              <a:gd name="T5" fmla="*/ 2147483647 h 74"/>
              <a:gd name="T6" fmla="*/ 0 w 470"/>
              <a:gd name="T7" fmla="*/ 2147483647 h 74"/>
              <a:gd name="T8" fmla="*/ 0 w 470"/>
              <a:gd name="T9" fmla="*/ 2147483647 h 74"/>
              <a:gd name="T10" fmla="*/ 2147483647 w 470"/>
              <a:gd name="T11" fmla="*/ 0 h 74"/>
              <a:gd name="T12" fmla="*/ 2147483647 w 470"/>
              <a:gd name="T13" fmla="*/ 2147483647 h 74"/>
              <a:gd name="T14" fmla="*/ 2147483647 w 470"/>
              <a:gd name="T15" fmla="*/ 2147483647 h 74"/>
              <a:gd name="T16" fmla="*/ 2147483647 w 470"/>
              <a:gd name="T17" fmla="*/ 0 h 7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70"/>
              <a:gd name="T28" fmla="*/ 0 h 74"/>
              <a:gd name="T29" fmla="*/ 470 w 470"/>
              <a:gd name="T30" fmla="*/ 74 h 7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70" h="74">
                <a:moveTo>
                  <a:pt x="0" y="25"/>
                </a:moveTo>
                <a:lnTo>
                  <a:pt x="409" y="25"/>
                </a:lnTo>
                <a:lnTo>
                  <a:pt x="409" y="49"/>
                </a:lnTo>
                <a:lnTo>
                  <a:pt x="0" y="49"/>
                </a:lnTo>
                <a:lnTo>
                  <a:pt x="0" y="25"/>
                </a:lnTo>
                <a:close/>
                <a:moveTo>
                  <a:pt x="397" y="0"/>
                </a:moveTo>
                <a:lnTo>
                  <a:pt x="470" y="37"/>
                </a:lnTo>
                <a:lnTo>
                  <a:pt x="397" y="74"/>
                </a:lnTo>
                <a:lnTo>
                  <a:pt x="397" y="0"/>
                </a:lnTo>
                <a:close/>
              </a:path>
            </a:pathLst>
          </a:custGeom>
          <a:solidFill>
            <a:srgbClr val="FFE3C7"/>
          </a:solidFill>
          <a:ln w="1588" cap="flat">
            <a:solidFill>
              <a:srgbClr val="FFE3C7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4" name="Freeform 104"/>
          <p:cNvSpPr>
            <a:spLocks noEditPoints="1"/>
          </p:cNvSpPr>
          <p:nvPr/>
        </p:nvSpPr>
        <p:spPr bwMode="auto">
          <a:xfrm>
            <a:off x="4131642" y="3469754"/>
            <a:ext cx="836612" cy="146050"/>
          </a:xfrm>
          <a:custGeom>
            <a:avLst/>
            <a:gdLst>
              <a:gd name="T0" fmla="*/ 0 w 486"/>
              <a:gd name="T1" fmla="*/ 2147483647 h 74"/>
              <a:gd name="T2" fmla="*/ 2147483647 w 486"/>
              <a:gd name="T3" fmla="*/ 2147483647 h 74"/>
              <a:gd name="T4" fmla="*/ 2147483647 w 486"/>
              <a:gd name="T5" fmla="*/ 2147483647 h 74"/>
              <a:gd name="T6" fmla="*/ 0 w 486"/>
              <a:gd name="T7" fmla="*/ 2147483647 h 74"/>
              <a:gd name="T8" fmla="*/ 0 w 486"/>
              <a:gd name="T9" fmla="*/ 2147483647 h 74"/>
              <a:gd name="T10" fmla="*/ 2147483647 w 486"/>
              <a:gd name="T11" fmla="*/ 0 h 74"/>
              <a:gd name="T12" fmla="*/ 2147483647 w 486"/>
              <a:gd name="T13" fmla="*/ 2147483647 h 74"/>
              <a:gd name="T14" fmla="*/ 2147483647 w 486"/>
              <a:gd name="T15" fmla="*/ 2147483647 h 74"/>
              <a:gd name="T16" fmla="*/ 2147483647 w 486"/>
              <a:gd name="T17" fmla="*/ 0 h 7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86"/>
              <a:gd name="T28" fmla="*/ 0 h 74"/>
              <a:gd name="T29" fmla="*/ 486 w 486"/>
              <a:gd name="T30" fmla="*/ 74 h 7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86" h="74">
                <a:moveTo>
                  <a:pt x="0" y="25"/>
                </a:moveTo>
                <a:lnTo>
                  <a:pt x="425" y="25"/>
                </a:lnTo>
                <a:lnTo>
                  <a:pt x="425" y="49"/>
                </a:lnTo>
                <a:lnTo>
                  <a:pt x="0" y="49"/>
                </a:lnTo>
                <a:lnTo>
                  <a:pt x="0" y="25"/>
                </a:lnTo>
                <a:close/>
                <a:moveTo>
                  <a:pt x="412" y="0"/>
                </a:moveTo>
                <a:lnTo>
                  <a:pt x="486" y="37"/>
                </a:lnTo>
                <a:lnTo>
                  <a:pt x="412" y="74"/>
                </a:lnTo>
                <a:lnTo>
                  <a:pt x="412" y="0"/>
                </a:lnTo>
                <a:close/>
              </a:path>
            </a:pathLst>
          </a:custGeom>
          <a:solidFill>
            <a:srgbClr val="FFE3C7"/>
          </a:solidFill>
          <a:ln w="1588" cap="flat">
            <a:solidFill>
              <a:srgbClr val="FFE3C7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5" name="Freeform 105"/>
          <p:cNvSpPr>
            <a:spLocks noEditPoints="1"/>
          </p:cNvSpPr>
          <p:nvPr/>
        </p:nvSpPr>
        <p:spPr bwMode="auto">
          <a:xfrm>
            <a:off x="6157292" y="3469754"/>
            <a:ext cx="908050" cy="146050"/>
          </a:xfrm>
          <a:custGeom>
            <a:avLst/>
            <a:gdLst>
              <a:gd name="T0" fmla="*/ 0 w 528"/>
              <a:gd name="T1" fmla="*/ 2147483647 h 74"/>
              <a:gd name="T2" fmla="*/ 2147483647 w 528"/>
              <a:gd name="T3" fmla="*/ 2147483647 h 74"/>
              <a:gd name="T4" fmla="*/ 2147483647 w 528"/>
              <a:gd name="T5" fmla="*/ 2147483647 h 74"/>
              <a:gd name="T6" fmla="*/ 0 w 528"/>
              <a:gd name="T7" fmla="*/ 2147483647 h 74"/>
              <a:gd name="T8" fmla="*/ 0 w 528"/>
              <a:gd name="T9" fmla="*/ 2147483647 h 74"/>
              <a:gd name="T10" fmla="*/ 2147483647 w 528"/>
              <a:gd name="T11" fmla="*/ 0 h 74"/>
              <a:gd name="T12" fmla="*/ 2147483647 w 528"/>
              <a:gd name="T13" fmla="*/ 2147483647 h 74"/>
              <a:gd name="T14" fmla="*/ 2147483647 w 528"/>
              <a:gd name="T15" fmla="*/ 2147483647 h 74"/>
              <a:gd name="T16" fmla="*/ 2147483647 w 528"/>
              <a:gd name="T17" fmla="*/ 0 h 7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28"/>
              <a:gd name="T28" fmla="*/ 0 h 74"/>
              <a:gd name="T29" fmla="*/ 528 w 528"/>
              <a:gd name="T30" fmla="*/ 74 h 7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28" h="74">
                <a:moveTo>
                  <a:pt x="0" y="25"/>
                </a:moveTo>
                <a:lnTo>
                  <a:pt x="466" y="25"/>
                </a:lnTo>
                <a:lnTo>
                  <a:pt x="466" y="49"/>
                </a:lnTo>
                <a:lnTo>
                  <a:pt x="0" y="49"/>
                </a:lnTo>
                <a:lnTo>
                  <a:pt x="0" y="25"/>
                </a:lnTo>
                <a:close/>
                <a:moveTo>
                  <a:pt x="454" y="0"/>
                </a:moveTo>
                <a:lnTo>
                  <a:pt x="528" y="37"/>
                </a:lnTo>
                <a:lnTo>
                  <a:pt x="454" y="74"/>
                </a:lnTo>
                <a:lnTo>
                  <a:pt x="454" y="0"/>
                </a:lnTo>
                <a:close/>
              </a:path>
            </a:pathLst>
          </a:custGeom>
          <a:solidFill>
            <a:srgbClr val="FFE3C7"/>
          </a:solidFill>
          <a:ln w="1588" cap="flat">
            <a:solidFill>
              <a:srgbClr val="FFE3C7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8" name="Line 106"/>
          <p:cNvSpPr>
            <a:spLocks noChangeShapeType="1"/>
          </p:cNvSpPr>
          <p:nvPr/>
        </p:nvSpPr>
        <p:spPr bwMode="auto">
          <a:xfrm>
            <a:off x="2447304" y="3957117"/>
            <a:ext cx="1588" cy="407987"/>
          </a:xfrm>
          <a:prstGeom prst="line">
            <a:avLst/>
          </a:prstGeom>
          <a:noFill/>
          <a:ln w="38100">
            <a:solidFill>
              <a:srgbClr val="FFE3C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89" name="Group 110"/>
          <p:cNvGrpSpPr>
            <a:grpSpLocks/>
          </p:cNvGrpSpPr>
          <p:nvPr/>
        </p:nvGrpSpPr>
        <p:grpSpPr bwMode="auto">
          <a:xfrm>
            <a:off x="5106367" y="3109392"/>
            <a:ext cx="981075" cy="1128712"/>
            <a:chOff x="3245" y="1821"/>
            <a:chExt cx="570" cy="573"/>
          </a:xfrm>
        </p:grpSpPr>
        <p:sp>
          <p:nvSpPr>
            <p:cNvPr id="90" name="Rectangle 108"/>
            <p:cNvSpPr>
              <a:spLocks noChangeArrowheads="1"/>
            </p:cNvSpPr>
            <p:nvPr/>
          </p:nvSpPr>
          <p:spPr bwMode="auto">
            <a:xfrm>
              <a:off x="3245" y="1821"/>
              <a:ext cx="570" cy="573"/>
            </a:xfrm>
            <a:prstGeom prst="rect">
              <a:avLst/>
            </a:prstGeom>
            <a:solidFill>
              <a:srgbClr val="FFE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  <p:sp>
          <p:nvSpPr>
            <p:cNvPr id="91" name="Rectangle 109"/>
            <p:cNvSpPr>
              <a:spLocks noChangeArrowheads="1"/>
            </p:cNvSpPr>
            <p:nvPr/>
          </p:nvSpPr>
          <p:spPr bwMode="auto">
            <a:xfrm>
              <a:off x="3245" y="1821"/>
              <a:ext cx="570" cy="573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</p:grpSp>
      <p:grpSp>
        <p:nvGrpSpPr>
          <p:cNvPr id="92" name="Group 113"/>
          <p:cNvGrpSpPr>
            <a:grpSpLocks/>
          </p:cNvGrpSpPr>
          <p:nvPr/>
        </p:nvGrpSpPr>
        <p:grpSpPr bwMode="auto">
          <a:xfrm>
            <a:off x="1020142" y="3109392"/>
            <a:ext cx="985837" cy="1128712"/>
            <a:chOff x="671" y="1821"/>
            <a:chExt cx="573" cy="573"/>
          </a:xfrm>
        </p:grpSpPr>
        <p:sp>
          <p:nvSpPr>
            <p:cNvPr id="93" name="Rectangle 111"/>
            <p:cNvSpPr>
              <a:spLocks noChangeArrowheads="1"/>
            </p:cNvSpPr>
            <p:nvPr/>
          </p:nvSpPr>
          <p:spPr bwMode="auto">
            <a:xfrm>
              <a:off x="671" y="1821"/>
              <a:ext cx="573" cy="573"/>
            </a:xfrm>
            <a:prstGeom prst="rect">
              <a:avLst/>
            </a:prstGeom>
            <a:solidFill>
              <a:srgbClr val="FFE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  <p:sp>
          <p:nvSpPr>
            <p:cNvPr id="94" name="Rectangle 112"/>
            <p:cNvSpPr>
              <a:spLocks noChangeArrowheads="1"/>
            </p:cNvSpPr>
            <p:nvPr/>
          </p:nvSpPr>
          <p:spPr bwMode="auto">
            <a:xfrm>
              <a:off x="671" y="1821"/>
              <a:ext cx="573" cy="573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</p:grpSp>
      <p:sp>
        <p:nvSpPr>
          <p:cNvPr id="95" name="Rectangle 115"/>
          <p:cNvSpPr>
            <a:spLocks noChangeArrowheads="1"/>
          </p:cNvSpPr>
          <p:nvPr/>
        </p:nvSpPr>
        <p:spPr bwMode="auto">
          <a:xfrm>
            <a:off x="994742" y="3361804"/>
            <a:ext cx="10001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AU" altLang="zh-CN" sz="1300" b="1">
                <a:solidFill>
                  <a:srgbClr val="000000"/>
                </a:solidFill>
                <a:latin typeface="Arial" charset="0"/>
              </a:rPr>
              <a:t>A</a:t>
            </a:r>
            <a:r>
              <a:rPr lang="en-AU" sz="1300" b="1">
                <a:solidFill>
                  <a:srgbClr val="000000"/>
                </a:solidFill>
                <a:latin typeface="Arial" charset="0"/>
              </a:rPr>
              <a:t>企业</a:t>
            </a:r>
          </a:p>
          <a:p>
            <a:pPr algn="ctr"/>
            <a:r>
              <a:rPr lang="en-AU" sz="1300" b="1">
                <a:solidFill>
                  <a:srgbClr val="000000"/>
                </a:solidFill>
                <a:latin typeface="Arial" charset="0"/>
              </a:rPr>
              <a:t>（银行</a:t>
            </a:r>
          </a:p>
          <a:p>
            <a:pPr algn="ctr"/>
            <a:r>
              <a:rPr lang="en-AU" sz="1300" b="1">
                <a:solidFill>
                  <a:srgbClr val="000000"/>
                </a:solidFill>
                <a:latin typeface="Arial" charset="0"/>
              </a:rPr>
              <a:t>供应商）</a:t>
            </a:r>
            <a:endParaRPr lang="en-AU" sz="1300" b="1">
              <a:solidFill>
                <a:srgbClr val="000000"/>
              </a:solidFill>
            </a:endParaRPr>
          </a:p>
        </p:txBody>
      </p:sp>
      <p:grpSp>
        <p:nvGrpSpPr>
          <p:cNvPr id="96" name="Group 118"/>
          <p:cNvGrpSpPr>
            <a:grpSpLocks/>
          </p:cNvGrpSpPr>
          <p:nvPr/>
        </p:nvGrpSpPr>
        <p:grpSpPr bwMode="auto">
          <a:xfrm>
            <a:off x="3052142" y="3109392"/>
            <a:ext cx="985837" cy="1128712"/>
            <a:chOff x="1951" y="1821"/>
            <a:chExt cx="573" cy="573"/>
          </a:xfrm>
        </p:grpSpPr>
        <p:sp>
          <p:nvSpPr>
            <p:cNvPr id="97" name="Rectangle 116"/>
            <p:cNvSpPr>
              <a:spLocks noChangeArrowheads="1"/>
            </p:cNvSpPr>
            <p:nvPr/>
          </p:nvSpPr>
          <p:spPr bwMode="auto">
            <a:xfrm>
              <a:off x="1951" y="1821"/>
              <a:ext cx="573" cy="573"/>
            </a:xfrm>
            <a:prstGeom prst="rect">
              <a:avLst/>
            </a:prstGeom>
            <a:solidFill>
              <a:srgbClr val="FFE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  <p:sp>
          <p:nvSpPr>
            <p:cNvPr id="98" name="Rectangle 117"/>
            <p:cNvSpPr>
              <a:spLocks noChangeArrowheads="1"/>
            </p:cNvSpPr>
            <p:nvPr/>
          </p:nvSpPr>
          <p:spPr bwMode="auto">
            <a:xfrm>
              <a:off x="1951" y="1821"/>
              <a:ext cx="573" cy="573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</p:grpSp>
      <p:sp>
        <p:nvSpPr>
          <p:cNvPr id="99" name="Rectangle 120"/>
          <p:cNvSpPr>
            <a:spLocks noChangeArrowheads="1"/>
          </p:cNvSpPr>
          <p:nvPr/>
        </p:nvSpPr>
        <p:spPr bwMode="auto">
          <a:xfrm>
            <a:off x="5066679" y="3433242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AU" altLang="zh-CN" sz="1300" b="1">
                <a:solidFill>
                  <a:srgbClr val="000000"/>
                </a:solidFill>
                <a:latin typeface="Arial" charset="0"/>
              </a:rPr>
              <a:t>B</a:t>
            </a:r>
            <a:r>
              <a:rPr lang="en-AU" sz="1300" b="1">
                <a:solidFill>
                  <a:srgbClr val="000000"/>
                </a:solidFill>
                <a:latin typeface="Arial" charset="0"/>
              </a:rPr>
              <a:t>企业</a:t>
            </a:r>
          </a:p>
          <a:p>
            <a:pPr algn="ctr"/>
            <a:r>
              <a:rPr lang="en-AU" sz="1300" b="1">
                <a:solidFill>
                  <a:srgbClr val="000000"/>
                </a:solidFill>
                <a:latin typeface="Arial" charset="0"/>
              </a:rPr>
              <a:t>（银行客户）</a:t>
            </a:r>
            <a:endParaRPr lang="en-AU" sz="1300" b="1">
              <a:solidFill>
                <a:srgbClr val="000000"/>
              </a:solidFill>
            </a:endParaRPr>
          </a:p>
        </p:txBody>
      </p:sp>
      <p:sp>
        <p:nvSpPr>
          <p:cNvPr id="100" name="Rectangle 121"/>
          <p:cNvSpPr>
            <a:spLocks noChangeArrowheads="1"/>
          </p:cNvSpPr>
          <p:nvPr/>
        </p:nvSpPr>
        <p:spPr bwMode="auto">
          <a:xfrm>
            <a:off x="3322017" y="3447529"/>
            <a:ext cx="3333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AU" sz="1300" b="1">
                <a:solidFill>
                  <a:srgbClr val="000000"/>
                </a:solidFill>
                <a:latin typeface="Arial" charset="0"/>
              </a:rPr>
              <a:t>银行</a:t>
            </a:r>
            <a:endParaRPr lang="en-AU" sz="1300" b="1">
              <a:solidFill>
                <a:srgbClr val="000000"/>
              </a:solidFill>
            </a:endParaRPr>
          </a:p>
        </p:txBody>
      </p:sp>
      <p:grpSp>
        <p:nvGrpSpPr>
          <p:cNvPr id="101" name="Group 124"/>
          <p:cNvGrpSpPr>
            <a:grpSpLocks/>
          </p:cNvGrpSpPr>
          <p:nvPr/>
        </p:nvGrpSpPr>
        <p:grpSpPr bwMode="auto">
          <a:xfrm>
            <a:off x="7119317" y="3109392"/>
            <a:ext cx="981075" cy="1128712"/>
            <a:chOff x="4513" y="1821"/>
            <a:chExt cx="570" cy="573"/>
          </a:xfrm>
        </p:grpSpPr>
        <p:sp>
          <p:nvSpPr>
            <p:cNvPr id="102" name="Rectangle 122"/>
            <p:cNvSpPr>
              <a:spLocks noChangeArrowheads="1"/>
            </p:cNvSpPr>
            <p:nvPr/>
          </p:nvSpPr>
          <p:spPr bwMode="auto">
            <a:xfrm>
              <a:off x="4513" y="1821"/>
              <a:ext cx="570" cy="573"/>
            </a:xfrm>
            <a:prstGeom prst="rect">
              <a:avLst/>
            </a:prstGeom>
            <a:solidFill>
              <a:srgbClr val="FFE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  <p:sp>
          <p:nvSpPr>
            <p:cNvPr id="103" name="Rectangle 123"/>
            <p:cNvSpPr>
              <a:spLocks noChangeArrowheads="1"/>
            </p:cNvSpPr>
            <p:nvPr/>
          </p:nvSpPr>
          <p:spPr bwMode="auto">
            <a:xfrm>
              <a:off x="4513" y="1821"/>
              <a:ext cx="570" cy="573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</p:grpSp>
      <p:sp>
        <p:nvSpPr>
          <p:cNvPr id="104" name="Rectangle 126"/>
          <p:cNvSpPr>
            <a:spLocks noChangeArrowheads="1"/>
          </p:cNvSpPr>
          <p:nvPr/>
        </p:nvSpPr>
        <p:spPr bwMode="auto">
          <a:xfrm>
            <a:off x="7312992" y="3433242"/>
            <a:ext cx="500062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AU" sz="1300" b="1">
                <a:solidFill>
                  <a:srgbClr val="000000"/>
                </a:solidFill>
                <a:latin typeface="Arial" charset="0"/>
              </a:rPr>
              <a:t>消费者</a:t>
            </a:r>
            <a:endParaRPr lang="en-AU" sz="1300" b="1">
              <a:solidFill>
                <a:srgbClr val="000000"/>
              </a:solidFill>
            </a:endParaRPr>
          </a:p>
        </p:txBody>
      </p:sp>
      <p:sp>
        <p:nvSpPr>
          <p:cNvPr id="105" name="Freeform 127"/>
          <p:cNvSpPr>
            <a:spLocks noEditPoints="1"/>
          </p:cNvSpPr>
          <p:nvPr/>
        </p:nvSpPr>
        <p:spPr bwMode="auto">
          <a:xfrm>
            <a:off x="2142504" y="3469754"/>
            <a:ext cx="809625" cy="146050"/>
          </a:xfrm>
          <a:custGeom>
            <a:avLst/>
            <a:gdLst>
              <a:gd name="T0" fmla="*/ 0 w 470"/>
              <a:gd name="T1" fmla="*/ 2147483647 h 74"/>
              <a:gd name="T2" fmla="*/ 2147483647 w 470"/>
              <a:gd name="T3" fmla="*/ 2147483647 h 74"/>
              <a:gd name="T4" fmla="*/ 2147483647 w 470"/>
              <a:gd name="T5" fmla="*/ 2147483647 h 74"/>
              <a:gd name="T6" fmla="*/ 0 w 470"/>
              <a:gd name="T7" fmla="*/ 2147483647 h 74"/>
              <a:gd name="T8" fmla="*/ 0 w 470"/>
              <a:gd name="T9" fmla="*/ 2147483647 h 74"/>
              <a:gd name="T10" fmla="*/ 2147483647 w 470"/>
              <a:gd name="T11" fmla="*/ 0 h 74"/>
              <a:gd name="T12" fmla="*/ 2147483647 w 470"/>
              <a:gd name="T13" fmla="*/ 2147483647 h 74"/>
              <a:gd name="T14" fmla="*/ 2147483647 w 470"/>
              <a:gd name="T15" fmla="*/ 2147483647 h 74"/>
              <a:gd name="T16" fmla="*/ 2147483647 w 470"/>
              <a:gd name="T17" fmla="*/ 0 h 7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70"/>
              <a:gd name="T28" fmla="*/ 0 h 74"/>
              <a:gd name="T29" fmla="*/ 470 w 470"/>
              <a:gd name="T30" fmla="*/ 74 h 7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70" h="74">
                <a:moveTo>
                  <a:pt x="0" y="25"/>
                </a:moveTo>
                <a:lnTo>
                  <a:pt x="409" y="25"/>
                </a:lnTo>
                <a:lnTo>
                  <a:pt x="409" y="49"/>
                </a:lnTo>
                <a:lnTo>
                  <a:pt x="0" y="49"/>
                </a:lnTo>
                <a:lnTo>
                  <a:pt x="0" y="25"/>
                </a:lnTo>
                <a:close/>
                <a:moveTo>
                  <a:pt x="397" y="0"/>
                </a:moveTo>
                <a:lnTo>
                  <a:pt x="470" y="37"/>
                </a:lnTo>
                <a:lnTo>
                  <a:pt x="397" y="74"/>
                </a:lnTo>
                <a:lnTo>
                  <a:pt x="397" y="0"/>
                </a:lnTo>
                <a:close/>
              </a:path>
            </a:pathLst>
          </a:custGeom>
          <a:solidFill>
            <a:srgbClr val="001F1E"/>
          </a:solidFill>
          <a:ln w="1588" cap="flat">
            <a:solidFill>
              <a:srgbClr val="6A5236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6" name="Freeform 128"/>
          <p:cNvSpPr>
            <a:spLocks noEditPoints="1"/>
          </p:cNvSpPr>
          <p:nvPr/>
        </p:nvSpPr>
        <p:spPr bwMode="auto">
          <a:xfrm>
            <a:off x="4131642" y="3469754"/>
            <a:ext cx="836612" cy="146050"/>
          </a:xfrm>
          <a:custGeom>
            <a:avLst/>
            <a:gdLst>
              <a:gd name="T0" fmla="*/ 0 w 486"/>
              <a:gd name="T1" fmla="*/ 2147483647 h 74"/>
              <a:gd name="T2" fmla="*/ 2147483647 w 486"/>
              <a:gd name="T3" fmla="*/ 2147483647 h 74"/>
              <a:gd name="T4" fmla="*/ 2147483647 w 486"/>
              <a:gd name="T5" fmla="*/ 2147483647 h 74"/>
              <a:gd name="T6" fmla="*/ 0 w 486"/>
              <a:gd name="T7" fmla="*/ 2147483647 h 74"/>
              <a:gd name="T8" fmla="*/ 0 w 486"/>
              <a:gd name="T9" fmla="*/ 2147483647 h 74"/>
              <a:gd name="T10" fmla="*/ 2147483647 w 486"/>
              <a:gd name="T11" fmla="*/ 0 h 74"/>
              <a:gd name="T12" fmla="*/ 2147483647 w 486"/>
              <a:gd name="T13" fmla="*/ 2147483647 h 74"/>
              <a:gd name="T14" fmla="*/ 2147483647 w 486"/>
              <a:gd name="T15" fmla="*/ 2147483647 h 74"/>
              <a:gd name="T16" fmla="*/ 2147483647 w 486"/>
              <a:gd name="T17" fmla="*/ 0 h 7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86"/>
              <a:gd name="T28" fmla="*/ 0 h 74"/>
              <a:gd name="T29" fmla="*/ 486 w 486"/>
              <a:gd name="T30" fmla="*/ 74 h 7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86" h="74">
                <a:moveTo>
                  <a:pt x="0" y="25"/>
                </a:moveTo>
                <a:lnTo>
                  <a:pt x="425" y="25"/>
                </a:lnTo>
                <a:lnTo>
                  <a:pt x="425" y="49"/>
                </a:lnTo>
                <a:lnTo>
                  <a:pt x="0" y="49"/>
                </a:lnTo>
                <a:lnTo>
                  <a:pt x="0" y="25"/>
                </a:lnTo>
                <a:close/>
                <a:moveTo>
                  <a:pt x="412" y="0"/>
                </a:moveTo>
                <a:lnTo>
                  <a:pt x="486" y="37"/>
                </a:lnTo>
                <a:lnTo>
                  <a:pt x="412" y="74"/>
                </a:lnTo>
                <a:lnTo>
                  <a:pt x="412" y="0"/>
                </a:lnTo>
                <a:close/>
              </a:path>
            </a:pathLst>
          </a:custGeom>
          <a:solidFill>
            <a:srgbClr val="001F1E"/>
          </a:solidFill>
          <a:ln w="1588" cap="flat">
            <a:solidFill>
              <a:srgbClr val="6A5236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7" name="Freeform 129"/>
          <p:cNvSpPr>
            <a:spLocks noEditPoints="1"/>
          </p:cNvSpPr>
          <p:nvPr/>
        </p:nvSpPr>
        <p:spPr bwMode="auto">
          <a:xfrm>
            <a:off x="6157292" y="3469754"/>
            <a:ext cx="908050" cy="146050"/>
          </a:xfrm>
          <a:custGeom>
            <a:avLst/>
            <a:gdLst>
              <a:gd name="T0" fmla="*/ 0 w 528"/>
              <a:gd name="T1" fmla="*/ 2147483647 h 74"/>
              <a:gd name="T2" fmla="*/ 2147483647 w 528"/>
              <a:gd name="T3" fmla="*/ 2147483647 h 74"/>
              <a:gd name="T4" fmla="*/ 2147483647 w 528"/>
              <a:gd name="T5" fmla="*/ 2147483647 h 74"/>
              <a:gd name="T6" fmla="*/ 0 w 528"/>
              <a:gd name="T7" fmla="*/ 2147483647 h 74"/>
              <a:gd name="T8" fmla="*/ 0 w 528"/>
              <a:gd name="T9" fmla="*/ 2147483647 h 74"/>
              <a:gd name="T10" fmla="*/ 2147483647 w 528"/>
              <a:gd name="T11" fmla="*/ 0 h 74"/>
              <a:gd name="T12" fmla="*/ 2147483647 w 528"/>
              <a:gd name="T13" fmla="*/ 2147483647 h 74"/>
              <a:gd name="T14" fmla="*/ 2147483647 w 528"/>
              <a:gd name="T15" fmla="*/ 2147483647 h 74"/>
              <a:gd name="T16" fmla="*/ 2147483647 w 528"/>
              <a:gd name="T17" fmla="*/ 0 h 7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28"/>
              <a:gd name="T28" fmla="*/ 0 h 74"/>
              <a:gd name="T29" fmla="*/ 528 w 528"/>
              <a:gd name="T30" fmla="*/ 74 h 7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28" h="74">
                <a:moveTo>
                  <a:pt x="0" y="25"/>
                </a:moveTo>
                <a:lnTo>
                  <a:pt x="466" y="25"/>
                </a:lnTo>
                <a:lnTo>
                  <a:pt x="466" y="49"/>
                </a:lnTo>
                <a:lnTo>
                  <a:pt x="0" y="49"/>
                </a:lnTo>
                <a:lnTo>
                  <a:pt x="0" y="25"/>
                </a:lnTo>
                <a:close/>
                <a:moveTo>
                  <a:pt x="454" y="0"/>
                </a:moveTo>
                <a:lnTo>
                  <a:pt x="528" y="37"/>
                </a:lnTo>
                <a:lnTo>
                  <a:pt x="454" y="74"/>
                </a:lnTo>
                <a:lnTo>
                  <a:pt x="454" y="0"/>
                </a:lnTo>
                <a:close/>
              </a:path>
            </a:pathLst>
          </a:custGeom>
          <a:solidFill>
            <a:srgbClr val="001F1E"/>
          </a:solidFill>
          <a:ln w="1588" cap="flat">
            <a:solidFill>
              <a:srgbClr val="6A5236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8" name="Line 130"/>
          <p:cNvSpPr>
            <a:spLocks noChangeShapeType="1"/>
          </p:cNvSpPr>
          <p:nvPr/>
        </p:nvSpPr>
        <p:spPr bwMode="auto">
          <a:xfrm>
            <a:off x="2447304" y="2734742"/>
            <a:ext cx="1588" cy="407987"/>
          </a:xfrm>
          <a:prstGeom prst="line">
            <a:avLst/>
          </a:prstGeom>
          <a:noFill/>
          <a:ln w="38100">
            <a:solidFill>
              <a:srgbClr val="6A523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9" name="Freeform 131"/>
          <p:cNvSpPr>
            <a:spLocks noEditPoints="1"/>
          </p:cNvSpPr>
          <p:nvPr/>
        </p:nvSpPr>
        <p:spPr bwMode="auto">
          <a:xfrm>
            <a:off x="2456829" y="2637904"/>
            <a:ext cx="381000" cy="146050"/>
          </a:xfrm>
          <a:custGeom>
            <a:avLst/>
            <a:gdLst>
              <a:gd name="T0" fmla="*/ 0 w 221"/>
              <a:gd name="T1" fmla="*/ 2147483647 h 74"/>
              <a:gd name="T2" fmla="*/ 2147483647 w 221"/>
              <a:gd name="T3" fmla="*/ 2147483647 h 74"/>
              <a:gd name="T4" fmla="*/ 2147483647 w 221"/>
              <a:gd name="T5" fmla="*/ 2147483647 h 74"/>
              <a:gd name="T6" fmla="*/ 0 w 221"/>
              <a:gd name="T7" fmla="*/ 2147483647 h 74"/>
              <a:gd name="T8" fmla="*/ 0 w 221"/>
              <a:gd name="T9" fmla="*/ 2147483647 h 74"/>
              <a:gd name="T10" fmla="*/ 2147483647 w 221"/>
              <a:gd name="T11" fmla="*/ 0 h 74"/>
              <a:gd name="T12" fmla="*/ 2147483647 w 221"/>
              <a:gd name="T13" fmla="*/ 2147483647 h 74"/>
              <a:gd name="T14" fmla="*/ 2147483647 w 221"/>
              <a:gd name="T15" fmla="*/ 2147483647 h 74"/>
              <a:gd name="T16" fmla="*/ 2147483647 w 221"/>
              <a:gd name="T17" fmla="*/ 0 h 7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21"/>
              <a:gd name="T28" fmla="*/ 0 h 74"/>
              <a:gd name="T29" fmla="*/ 221 w 221"/>
              <a:gd name="T30" fmla="*/ 74 h 7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21" h="74">
                <a:moveTo>
                  <a:pt x="0" y="25"/>
                </a:moveTo>
                <a:lnTo>
                  <a:pt x="160" y="25"/>
                </a:lnTo>
                <a:lnTo>
                  <a:pt x="160" y="49"/>
                </a:lnTo>
                <a:lnTo>
                  <a:pt x="0" y="49"/>
                </a:lnTo>
                <a:lnTo>
                  <a:pt x="0" y="25"/>
                </a:lnTo>
                <a:close/>
                <a:moveTo>
                  <a:pt x="147" y="0"/>
                </a:moveTo>
                <a:lnTo>
                  <a:pt x="221" y="37"/>
                </a:lnTo>
                <a:lnTo>
                  <a:pt x="147" y="74"/>
                </a:lnTo>
                <a:lnTo>
                  <a:pt x="147" y="0"/>
                </a:lnTo>
                <a:close/>
              </a:path>
            </a:pathLst>
          </a:custGeom>
          <a:solidFill>
            <a:srgbClr val="001F1E"/>
          </a:solidFill>
          <a:ln w="1588" cap="flat">
            <a:solidFill>
              <a:srgbClr val="6A5236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0" name="椭圆 109"/>
          <p:cNvSpPr/>
          <p:nvPr/>
        </p:nvSpPr>
        <p:spPr>
          <a:xfrm>
            <a:off x="1923429" y="3576117"/>
            <a:ext cx="1285875" cy="357187"/>
          </a:xfrm>
          <a:prstGeom prst="ellipse">
            <a:avLst/>
          </a:prstGeom>
          <a:noFill/>
          <a:ln w="254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1" name="椭圆 110"/>
          <p:cNvSpPr/>
          <p:nvPr/>
        </p:nvSpPr>
        <p:spPr>
          <a:xfrm>
            <a:off x="3923679" y="3147492"/>
            <a:ext cx="1285875" cy="35718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2" name="椭圆 111"/>
          <p:cNvSpPr/>
          <p:nvPr/>
        </p:nvSpPr>
        <p:spPr>
          <a:xfrm>
            <a:off x="2847354" y="2541067"/>
            <a:ext cx="1053183" cy="357187"/>
          </a:xfrm>
          <a:prstGeom prst="ellipse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113" name="直接箭头连接符 2"/>
          <p:cNvCxnSpPr>
            <a:cxnSpLocks noChangeShapeType="1"/>
          </p:cNvCxnSpPr>
          <p:nvPr/>
        </p:nvCxnSpPr>
        <p:spPr bwMode="auto">
          <a:xfrm flipV="1">
            <a:off x="1900766" y="3322911"/>
            <a:ext cx="328612" cy="2111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" name="直接箭头连接符 2"/>
          <p:cNvCxnSpPr>
            <a:cxnSpLocks noChangeShapeType="1"/>
          </p:cNvCxnSpPr>
          <p:nvPr/>
        </p:nvCxnSpPr>
        <p:spPr bwMode="auto">
          <a:xfrm flipV="1">
            <a:off x="2960574" y="3642792"/>
            <a:ext cx="328612" cy="2111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直接箭头连接符 2"/>
          <p:cNvCxnSpPr>
            <a:cxnSpLocks noChangeShapeType="1"/>
          </p:cNvCxnSpPr>
          <p:nvPr/>
        </p:nvCxnSpPr>
        <p:spPr bwMode="auto">
          <a:xfrm flipV="1">
            <a:off x="3738736" y="3286689"/>
            <a:ext cx="328612" cy="2111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6" name="直接箭头连接符 2"/>
          <p:cNvCxnSpPr>
            <a:cxnSpLocks noChangeShapeType="1"/>
          </p:cNvCxnSpPr>
          <p:nvPr/>
        </p:nvCxnSpPr>
        <p:spPr bwMode="auto">
          <a:xfrm flipV="1">
            <a:off x="5003179" y="3594222"/>
            <a:ext cx="328612" cy="2111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7" name="直接箭头连接符 2"/>
          <p:cNvCxnSpPr>
            <a:cxnSpLocks noChangeShapeType="1"/>
          </p:cNvCxnSpPr>
          <p:nvPr/>
        </p:nvCxnSpPr>
        <p:spPr bwMode="auto">
          <a:xfrm flipV="1">
            <a:off x="5973059" y="3310211"/>
            <a:ext cx="328612" cy="2111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8" name="直接箭头连接符 2"/>
          <p:cNvCxnSpPr>
            <a:cxnSpLocks noChangeShapeType="1"/>
          </p:cNvCxnSpPr>
          <p:nvPr/>
        </p:nvCxnSpPr>
        <p:spPr bwMode="auto">
          <a:xfrm flipV="1">
            <a:off x="7134398" y="3622154"/>
            <a:ext cx="328612" cy="2111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9" name="Text Box 59"/>
          <p:cNvSpPr txBox="1">
            <a:spLocks noChangeArrowheads="1"/>
          </p:cNvSpPr>
          <p:nvPr/>
        </p:nvSpPr>
        <p:spPr bwMode="auto">
          <a:xfrm>
            <a:off x="1882825" y="1429271"/>
            <a:ext cx="1274762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70000"/>
              </a:spcAft>
            </a:pPr>
            <a:r>
              <a:rPr lang="en-NZ" altLang="zh-CN" sz="1300" b="1">
                <a:solidFill>
                  <a:srgbClr val="001F1E"/>
                </a:solidFill>
                <a:latin typeface="Arial" charset="0"/>
              </a:rPr>
              <a:t>销项税</a:t>
            </a:r>
          </a:p>
          <a:p>
            <a:pPr algn="ctr" eaLnBrk="1" hangingPunct="1">
              <a:spcBef>
                <a:spcPct val="50000"/>
              </a:spcBef>
              <a:spcAft>
                <a:spcPct val="70000"/>
              </a:spcAft>
            </a:pPr>
            <a:r>
              <a:rPr lang="en-NZ" altLang="zh-CN" sz="1300" b="1">
                <a:solidFill>
                  <a:srgbClr val="001F1E"/>
                </a:solidFill>
                <a:latin typeface="Arial" charset="0"/>
              </a:rPr>
              <a:t>无进项税抵免</a:t>
            </a:r>
            <a:endParaRPr lang="en-AU" sz="1300" b="1">
              <a:solidFill>
                <a:srgbClr val="001F1E"/>
              </a:solidFill>
              <a:latin typeface="Arial" charset="0"/>
            </a:endParaRPr>
          </a:p>
        </p:txBody>
      </p:sp>
      <p:sp>
        <p:nvSpPr>
          <p:cNvPr id="120" name="Text Box 64"/>
          <p:cNvSpPr txBox="1">
            <a:spLocks noChangeArrowheads="1"/>
          </p:cNvSpPr>
          <p:nvPr/>
        </p:nvSpPr>
        <p:spPr bwMode="auto">
          <a:xfrm>
            <a:off x="5956350" y="1429271"/>
            <a:ext cx="12652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70000"/>
              </a:spcAft>
            </a:pPr>
            <a:r>
              <a:rPr lang="en-NZ" altLang="zh-CN" sz="1300" b="1">
                <a:solidFill>
                  <a:srgbClr val="001F1E"/>
                </a:solidFill>
                <a:latin typeface="Arial" charset="0"/>
              </a:rPr>
              <a:t>销项税</a:t>
            </a:r>
          </a:p>
          <a:p>
            <a:pPr algn="ctr" eaLnBrk="1" hangingPunct="1">
              <a:spcBef>
                <a:spcPct val="50000"/>
              </a:spcBef>
              <a:spcAft>
                <a:spcPct val="70000"/>
              </a:spcAft>
            </a:pPr>
            <a:r>
              <a:rPr lang="en-NZ" altLang="zh-CN" sz="1300" b="1">
                <a:solidFill>
                  <a:srgbClr val="001F1E"/>
                </a:solidFill>
                <a:latin typeface="Arial" charset="0"/>
              </a:rPr>
              <a:t>无进项税抵免</a:t>
            </a:r>
            <a:endParaRPr lang="en-AU" sz="1300" b="1">
              <a:solidFill>
                <a:srgbClr val="001F1E"/>
              </a:solidFill>
              <a:latin typeface="Arial" charset="0"/>
            </a:endParaRPr>
          </a:p>
        </p:txBody>
      </p:sp>
      <p:sp>
        <p:nvSpPr>
          <p:cNvPr id="121" name="Text Box 65"/>
          <p:cNvSpPr txBox="1">
            <a:spLocks noChangeArrowheads="1"/>
          </p:cNvSpPr>
          <p:nvPr/>
        </p:nvSpPr>
        <p:spPr bwMode="auto">
          <a:xfrm>
            <a:off x="3878312" y="1429271"/>
            <a:ext cx="1382713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70000"/>
              </a:spcAft>
            </a:pPr>
            <a:r>
              <a:rPr lang="en-NZ" altLang="zh-CN" sz="1300" b="1">
                <a:solidFill>
                  <a:srgbClr val="001F1E"/>
                </a:solidFill>
                <a:latin typeface="Arial" charset="0"/>
              </a:rPr>
              <a:t>无销项税</a:t>
            </a:r>
          </a:p>
          <a:p>
            <a:pPr algn="ctr" eaLnBrk="1" hangingPunct="1">
              <a:spcBef>
                <a:spcPct val="50000"/>
              </a:spcBef>
              <a:spcAft>
                <a:spcPct val="70000"/>
              </a:spcAft>
            </a:pPr>
            <a:r>
              <a:rPr lang="en-NZ" altLang="zh-CN" sz="1300" b="1">
                <a:solidFill>
                  <a:srgbClr val="001F1E"/>
                </a:solidFill>
                <a:latin typeface="Arial" charset="0"/>
              </a:rPr>
              <a:t>无进项税抵免</a:t>
            </a:r>
            <a:endParaRPr lang="en-AU" sz="1300" b="1">
              <a:solidFill>
                <a:srgbClr val="001F1E"/>
              </a:solidFill>
              <a:latin typeface="Arial" charset="0"/>
            </a:endParaRPr>
          </a:p>
        </p:txBody>
      </p:sp>
      <p:sp>
        <p:nvSpPr>
          <p:cNvPr id="122" name="Text Box 66"/>
          <p:cNvSpPr txBox="1">
            <a:spLocks noChangeArrowheads="1"/>
          </p:cNvSpPr>
          <p:nvPr/>
        </p:nvSpPr>
        <p:spPr bwMode="auto">
          <a:xfrm>
            <a:off x="2598787" y="822846"/>
            <a:ext cx="11938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70000"/>
              </a:spcAft>
            </a:pPr>
            <a:r>
              <a:rPr lang="en-NZ" altLang="zh-CN" sz="1300" b="1">
                <a:solidFill>
                  <a:srgbClr val="001F1E"/>
                </a:solidFill>
                <a:latin typeface="Arial" charset="0"/>
              </a:rPr>
              <a:t>重复课税</a:t>
            </a:r>
            <a:endParaRPr lang="en-AU" sz="1300" b="1">
              <a:solidFill>
                <a:srgbClr val="001F1E"/>
              </a:solidFill>
              <a:latin typeface="Arial" charset="0"/>
            </a:endParaRPr>
          </a:p>
        </p:txBody>
      </p:sp>
      <p:grpSp>
        <p:nvGrpSpPr>
          <p:cNvPr id="123" name="Group 86"/>
          <p:cNvGrpSpPr>
            <a:grpSpLocks/>
          </p:cNvGrpSpPr>
          <p:nvPr/>
        </p:nvGrpSpPr>
        <p:grpSpPr bwMode="auto">
          <a:xfrm>
            <a:off x="5083225" y="1364184"/>
            <a:ext cx="981075" cy="1128712"/>
            <a:chOff x="3245" y="1821"/>
            <a:chExt cx="570" cy="573"/>
          </a:xfrm>
        </p:grpSpPr>
        <p:sp>
          <p:nvSpPr>
            <p:cNvPr id="124" name="Rectangle 84"/>
            <p:cNvSpPr>
              <a:spLocks noChangeArrowheads="1"/>
            </p:cNvSpPr>
            <p:nvPr/>
          </p:nvSpPr>
          <p:spPr bwMode="auto">
            <a:xfrm>
              <a:off x="3245" y="1821"/>
              <a:ext cx="570" cy="573"/>
            </a:xfrm>
            <a:prstGeom prst="rect">
              <a:avLst/>
            </a:prstGeom>
            <a:solidFill>
              <a:srgbClr val="FFE3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  <p:sp>
          <p:nvSpPr>
            <p:cNvPr id="125" name="Rectangle 85"/>
            <p:cNvSpPr>
              <a:spLocks noChangeArrowheads="1"/>
            </p:cNvSpPr>
            <p:nvPr/>
          </p:nvSpPr>
          <p:spPr bwMode="auto">
            <a:xfrm>
              <a:off x="3245" y="1821"/>
              <a:ext cx="570" cy="573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</p:grpSp>
      <p:grpSp>
        <p:nvGrpSpPr>
          <p:cNvPr id="126" name="Group 89"/>
          <p:cNvGrpSpPr>
            <a:grpSpLocks/>
          </p:cNvGrpSpPr>
          <p:nvPr/>
        </p:nvGrpSpPr>
        <p:grpSpPr bwMode="auto">
          <a:xfrm>
            <a:off x="997000" y="1364184"/>
            <a:ext cx="985837" cy="1128712"/>
            <a:chOff x="671" y="1821"/>
            <a:chExt cx="573" cy="573"/>
          </a:xfrm>
        </p:grpSpPr>
        <p:sp>
          <p:nvSpPr>
            <p:cNvPr id="127" name="Rectangle 87"/>
            <p:cNvSpPr>
              <a:spLocks noChangeArrowheads="1"/>
            </p:cNvSpPr>
            <p:nvPr/>
          </p:nvSpPr>
          <p:spPr bwMode="auto">
            <a:xfrm>
              <a:off x="671" y="1821"/>
              <a:ext cx="573" cy="573"/>
            </a:xfrm>
            <a:prstGeom prst="rect">
              <a:avLst/>
            </a:prstGeom>
            <a:solidFill>
              <a:srgbClr val="FFE3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  <p:sp>
          <p:nvSpPr>
            <p:cNvPr id="128" name="Rectangle 88"/>
            <p:cNvSpPr>
              <a:spLocks noChangeArrowheads="1"/>
            </p:cNvSpPr>
            <p:nvPr/>
          </p:nvSpPr>
          <p:spPr bwMode="auto">
            <a:xfrm>
              <a:off x="671" y="1821"/>
              <a:ext cx="573" cy="573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</p:grpSp>
      <p:sp>
        <p:nvSpPr>
          <p:cNvPr id="129" name="Rectangle 90"/>
          <p:cNvSpPr>
            <a:spLocks noChangeArrowheads="1"/>
          </p:cNvSpPr>
          <p:nvPr/>
        </p:nvSpPr>
        <p:spPr bwMode="auto">
          <a:xfrm>
            <a:off x="1124000" y="1635646"/>
            <a:ext cx="668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AU" altLang="zh-CN" sz="1300">
                <a:solidFill>
                  <a:srgbClr val="000000"/>
                </a:solidFill>
                <a:latin typeface="Arial" charset="0"/>
              </a:rPr>
              <a:t>Business</a:t>
            </a:r>
            <a:endParaRPr lang="en-AU" altLang="zh-CN" sz="1300">
              <a:solidFill>
                <a:srgbClr val="000000"/>
              </a:solidFill>
            </a:endParaRPr>
          </a:p>
        </p:txBody>
      </p:sp>
      <p:sp>
        <p:nvSpPr>
          <p:cNvPr id="130" name="Rectangle 91"/>
          <p:cNvSpPr>
            <a:spLocks noChangeArrowheads="1"/>
          </p:cNvSpPr>
          <p:nvPr/>
        </p:nvSpPr>
        <p:spPr bwMode="auto">
          <a:xfrm>
            <a:off x="1387525" y="1822971"/>
            <a:ext cx="109537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AU" altLang="zh-CN" sz="1300">
                <a:solidFill>
                  <a:srgbClr val="000000"/>
                </a:solidFill>
                <a:latin typeface="Arial" charset="0"/>
              </a:rPr>
              <a:t>A</a:t>
            </a:r>
            <a:endParaRPr lang="en-AU" altLang="zh-CN" sz="1300">
              <a:solidFill>
                <a:srgbClr val="000000"/>
              </a:solidFill>
            </a:endParaRPr>
          </a:p>
        </p:txBody>
      </p:sp>
      <p:grpSp>
        <p:nvGrpSpPr>
          <p:cNvPr id="131" name="Group 94"/>
          <p:cNvGrpSpPr>
            <a:grpSpLocks/>
          </p:cNvGrpSpPr>
          <p:nvPr/>
        </p:nvGrpSpPr>
        <p:grpSpPr bwMode="auto">
          <a:xfrm>
            <a:off x="3029000" y="1364184"/>
            <a:ext cx="985837" cy="1128712"/>
            <a:chOff x="1951" y="1821"/>
            <a:chExt cx="573" cy="573"/>
          </a:xfrm>
        </p:grpSpPr>
        <p:sp>
          <p:nvSpPr>
            <p:cNvPr id="132" name="Rectangle 92"/>
            <p:cNvSpPr>
              <a:spLocks noChangeArrowheads="1"/>
            </p:cNvSpPr>
            <p:nvPr/>
          </p:nvSpPr>
          <p:spPr bwMode="auto">
            <a:xfrm>
              <a:off x="1951" y="1821"/>
              <a:ext cx="573" cy="573"/>
            </a:xfrm>
            <a:prstGeom prst="rect">
              <a:avLst/>
            </a:prstGeom>
            <a:solidFill>
              <a:srgbClr val="FFE3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  <p:sp>
          <p:nvSpPr>
            <p:cNvPr id="133" name="Rectangle 93"/>
            <p:cNvSpPr>
              <a:spLocks noChangeArrowheads="1"/>
            </p:cNvSpPr>
            <p:nvPr/>
          </p:nvSpPr>
          <p:spPr bwMode="auto">
            <a:xfrm>
              <a:off x="1951" y="1821"/>
              <a:ext cx="573" cy="573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</p:grpSp>
      <p:sp>
        <p:nvSpPr>
          <p:cNvPr id="134" name="Rectangle 95"/>
          <p:cNvSpPr>
            <a:spLocks noChangeArrowheads="1"/>
          </p:cNvSpPr>
          <p:nvPr/>
        </p:nvSpPr>
        <p:spPr bwMode="auto">
          <a:xfrm>
            <a:off x="5246737" y="1637234"/>
            <a:ext cx="668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AU" altLang="zh-CN" sz="1300">
                <a:solidFill>
                  <a:srgbClr val="000000"/>
                </a:solidFill>
                <a:latin typeface="Arial" charset="0"/>
              </a:rPr>
              <a:t>Business</a:t>
            </a:r>
            <a:endParaRPr lang="en-AU" altLang="zh-CN" sz="1300">
              <a:solidFill>
                <a:srgbClr val="000000"/>
              </a:solidFill>
            </a:endParaRPr>
          </a:p>
        </p:txBody>
      </p:sp>
      <p:sp>
        <p:nvSpPr>
          <p:cNvPr id="135" name="Rectangle 96"/>
          <p:cNvSpPr>
            <a:spLocks noChangeArrowheads="1"/>
          </p:cNvSpPr>
          <p:nvPr/>
        </p:nvSpPr>
        <p:spPr bwMode="auto">
          <a:xfrm>
            <a:off x="5510262" y="1824559"/>
            <a:ext cx="10953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AU" altLang="zh-CN" sz="1300">
                <a:solidFill>
                  <a:srgbClr val="000000"/>
                </a:solidFill>
                <a:latin typeface="Arial" charset="0"/>
              </a:rPr>
              <a:t>B</a:t>
            </a:r>
            <a:endParaRPr lang="en-AU" altLang="zh-CN" sz="1300">
              <a:solidFill>
                <a:srgbClr val="000000"/>
              </a:solidFill>
            </a:endParaRPr>
          </a:p>
        </p:txBody>
      </p:sp>
      <p:sp>
        <p:nvSpPr>
          <p:cNvPr id="136" name="Rectangle 97"/>
          <p:cNvSpPr>
            <a:spLocks noChangeArrowheads="1"/>
          </p:cNvSpPr>
          <p:nvPr/>
        </p:nvSpPr>
        <p:spPr bwMode="auto">
          <a:xfrm>
            <a:off x="3305225" y="1702321"/>
            <a:ext cx="374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AU" altLang="zh-CN" sz="1300">
                <a:solidFill>
                  <a:srgbClr val="000000"/>
                </a:solidFill>
                <a:latin typeface="Arial" charset="0"/>
              </a:rPr>
              <a:t>Bank</a:t>
            </a:r>
            <a:endParaRPr lang="en-AU" altLang="zh-CN" sz="1300">
              <a:solidFill>
                <a:srgbClr val="000000"/>
              </a:solidFill>
            </a:endParaRPr>
          </a:p>
        </p:txBody>
      </p:sp>
      <p:grpSp>
        <p:nvGrpSpPr>
          <p:cNvPr id="137" name="Group 100"/>
          <p:cNvGrpSpPr>
            <a:grpSpLocks/>
          </p:cNvGrpSpPr>
          <p:nvPr/>
        </p:nvGrpSpPr>
        <p:grpSpPr bwMode="auto">
          <a:xfrm>
            <a:off x="7096175" y="1364184"/>
            <a:ext cx="981075" cy="1128712"/>
            <a:chOff x="4513" y="1821"/>
            <a:chExt cx="570" cy="573"/>
          </a:xfrm>
        </p:grpSpPr>
        <p:sp>
          <p:nvSpPr>
            <p:cNvPr id="138" name="Rectangle 98"/>
            <p:cNvSpPr>
              <a:spLocks noChangeArrowheads="1"/>
            </p:cNvSpPr>
            <p:nvPr/>
          </p:nvSpPr>
          <p:spPr bwMode="auto">
            <a:xfrm>
              <a:off x="4513" y="1821"/>
              <a:ext cx="570" cy="573"/>
            </a:xfrm>
            <a:prstGeom prst="rect">
              <a:avLst/>
            </a:prstGeom>
            <a:solidFill>
              <a:srgbClr val="FFE3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  <p:sp>
          <p:nvSpPr>
            <p:cNvPr id="139" name="Rectangle 99"/>
            <p:cNvSpPr>
              <a:spLocks noChangeArrowheads="1"/>
            </p:cNvSpPr>
            <p:nvPr/>
          </p:nvSpPr>
          <p:spPr bwMode="auto">
            <a:xfrm>
              <a:off x="4513" y="1821"/>
              <a:ext cx="570" cy="573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</p:grpSp>
      <p:sp>
        <p:nvSpPr>
          <p:cNvPr id="140" name="Rectangle 101"/>
          <p:cNvSpPr>
            <a:spLocks noChangeArrowheads="1"/>
          </p:cNvSpPr>
          <p:nvPr/>
        </p:nvSpPr>
        <p:spPr bwMode="auto">
          <a:xfrm>
            <a:off x="7380337" y="1607071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AU" altLang="zh-CN" sz="1300">
                <a:solidFill>
                  <a:srgbClr val="000000"/>
                </a:solidFill>
                <a:latin typeface="Arial" charset="0"/>
              </a:rPr>
              <a:t>Final</a:t>
            </a:r>
            <a:endParaRPr lang="en-AU" altLang="zh-CN" sz="1300">
              <a:solidFill>
                <a:srgbClr val="000000"/>
              </a:solidFill>
            </a:endParaRPr>
          </a:p>
        </p:txBody>
      </p:sp>
      <p:sp>
        <p:nvSpPr>
          <p:cNvPr id="141" name="Rectangle 102"/>
          <p:cNvSpPr>
            <a:spLocks noChangeArrowheads="1"/>
          </p:cNvSpPr>
          <p:nvPr/>
        </p:nvSpPr>
        <p:spPr bwMode="auto">
          <a:xfrm>
            <a:off x="7207300" y="1792809"/>
            <a:ext cx="722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AU" altLang="zh-CN" sz="1300">
                <a:solidFill>
                  <a:srgbClr val="000000"/>
                </a:solidFill>
                <a:latin typeface="Arial" charset="0"/>
              </a:rPr>
              <a:t>consumer</a:t>
            </a:r>
            <a:endParaRPr lang="en-AU" altLang="zh-CN" sz="1300">
              <a:solidFill>
                <a:srgbClr val="000000"/>
              </a:solidFill>
            </a:endParaRPr>
          </a:p>
        </p:txBody>
      </p:sp>
      <p:sp>
        <p:nvSpPr>
          <p:cNvPr id="142" name="Freeform 103"/>
          <p:cNvSpPr>
            <a:spLocks noEditPoints="1"/>
          </p:cNvSpPr>
          <p:nvPr/>
        </p:nvSpPr>
        <p:spPr bwMode="auto">
          <a:xfrm>
            <a:off x="2119362" y="1724546"/>
            <a:ext cx="809625" cy="146050"/>
          </a:xfrm>
          <a:custGeom>
            <a:avLst/>
            <a:gdLst>
              <a:gd name="T0" fmla="*/ 0 w 470"/>
              <a:gd name="T1" fmla="*/ 2147483647 h 74"/>
              <a:gd name="T2" fmla="*/ 2147483647 w 470"/>
              <a:gd name="T3" fmla="*/ 2147483647 h 74"/>
              <a:gd name="T4" fmla="*/ 2147483647 w 470"/>
              <a:gd name="T5" fmla="*/ 2147483647 h 74"/>
              <a:gd name="T6" fmla="*/ 0 w 470"/>
              <a:gd name="T7" fmla="*/ 2147483647 h 74"/>
              <a:gd name="T8" fmla="*/ 0 w 470"/>
              <a:gd name="T9" fmla="*/ 2147483647 h 74"/>
              <a:gd name="T10" fmla="*/ 2147483647 w 470"/>
              <a:gd name="T11" fmla="*/ 0 h 74"/>
              <a:gd name="T12" fmla="*/ 2147483647 w 470"/>
              <a:gd name="T13" fmla="*/ 2147483647 h 74"/>
              <a:gd name="T14" fmla="*/ 2147483647 w 470"/>
              <a:gd name="T15" fmla="*/ 2147483647 h 74"/>
              <a:gd name="T16" fmla="*/ 2147483647 w 470"/>
              <a:gd name="T17" fmla="*/ 0 h 7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70"/>
              <a:gd name="T28" fmla="*/ 0 h 74"/>
              <a:gd name="T29" fmla="*/ 470 w 470"/>
              <a:gd name="T30" fmla="*/ 74 h 7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70" h="74">
                <a:moveTo>
                  <a:pt x="0" y="25"/>
                </a:moveTo>
                <a:lnTo>
                  <a:pt x="409" y="25"/>
                </a:lnTo>
                <a:lnTo>
                  <a:pt x="409" y="49"/>
                </a:lnTo>
                <a:lnTo>
                  <a:pt x="0" y="49"/>
                </a:lnTo>
                <a:lnTo>
                  <a:pt x="0" y="25"/>
                </a:lnTo>
                <a:close/>
                <a:moveTo>
                  <a:pt x="397" y="0"/>
                </a:moveTo>
                <a:lnTo>
                  <a:pt x="470" y="37"/>
                </a:lnTo>
                <a:lnTo>
                  <a:pt x="397" y="74"/>
                </a:lnTo>
                <a:lnTo>
                  <a:pt x="397" y="0"/>
                </a:lnTo>
                <a:close/>
              </a:path>
            </a:pathLst>
          </a:custGeom>
          <a:solidFill>
            <a:srgbClr val="FFE3C7"/>
          </a:solidFill>
          <a:ln w="1588" cap="flat">
            <a:solidFill>
              <a:srgbClr val="FFE3C7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" name="Freeform 104"/>
          <p:cNvSpPr>
            <a:spLocks noEditPoints="1"/>
          </p:cNvSpPr>
          <p:nvPr/>
        </p:nvSpPr>
        <p:spPr bwMode="auto">
          <a:xfrm>
            <a:off x="4108500" y="1724546"/>
            <a:ext cx="836612" cy="146050"/>
          </a:xfrm>
          <a:custGeom>
            <a:avLst/>
            <a:gdLst>
              <a:gd name="T0" fmla="*/ 0 w 486"/>
              <a:gd name="T1" fmla="*/ 2147483647 h 74"/>
              <a:gd name="T2" fmla="*/ 2147483647 w 486"/>
              <a:gd name="T3" fmla="*/ 2147483647 h 74"/>
              <a:gd name="T4" fmla="*/ 2147483647 w 486"/>
              <a:gd name="T5" fmla="*/ 2147483647 h 74"/>
              <a:gd name="T6" fmla="*/ 0 w 486"/>
              <a:gd name="T7" fmla="*/ 2147483647 h 74"/>
              <a:gd name="T8" fmla="*/ 0 w 486"/>
              <a:gd name="T9" fmla="*/ 2147483647 h 74"/>
              <a:gd name="T10" fmla="*/ 2147483647 w 486"/>
              <a:gd name="T11" fmla="*/ 0 h 74"/>
              <a:gd name="T12" fmla="*/ 2147483647 w 486"/>
              <a:gd name="T13" fmla="*/ 2147483647 h 74"/>
              <a:gd name="T14" fmla="*/ 2147483647 w 486"/>
              <a:gd name="T15" fmla="*/ 2147483647 h 74"/>
              <a:gd name="T16" fmla="*/ 2147483647 w 486"/>
              <a:gd name="T17" fmla="*/ 0 h 7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86"/>
              <a:gd name="T28" fmla="*/ 0 h 74"/>
              <a:gd name="T29" fmla="*/ 486 w 486"/>
              <a:gd name="T30" fmla="*/ 74 h 7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86" h="74">
                <a:moveTo>
                  <a:pt x="0" y="25"/>
                </a:moveTo>
                <a:lnTo>
                  <a:pt x="425" y="25"/>
                </a:lnTo>
                <a:lnTo>
                  <a:pt x="425" y="49"/>
                </a:lnTo>
                <a:lnTo>
                  <a:pt x="0" y="49"/>
                </a:lnTo>
                <a:lnTo>
                  <a:pt x="0" y="25"/>
                </a:lnTo>
                <a:close/>
                <a:moveTo>
                  <a:pt x="412" y="0"/>
                </a:moveTo>
                <a:lnTo>
                  <a:pt x="486" y="37"/>
                </a:lnTo>
                <a:lnTo>
                  <a:pt x="412" y="74"/>
                </a:lnTo>
                <a:lnTo>
                  <a:pt x="412" y="0"/>
                </a:lnTo>
                <a:close/>
              </a:path>
            </a:pathLst>
          </a:custGeom>
          <a:solidFill>
            <a:srgbClr val="FFE3C7"/>
          </a:solidFill>
          <a:ln w="1588" cap="flat">
            <a:solidFill>
              <a:srgbClr val="FFE3C7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4" name="Freeform 105"/>
          <p:cNvSpPr>
            <a:spLocks noEditPoints="1"/>
          </p:cNvSpPr>
          <p:nvPr/>
        </p:nvSpPr>
        <p:spPr bwMode="auto">
          <a:xfrm>
            <a:off x="6134150" y="1724546"/>
            <a:ext cx="908050" cy="146050"/>
          </a:xfrm>
          <a:custGeom>
            <a:avLst/>
            <a:gdLst>
              <a:gd name="T0" fmla="*/ 0 w 528"/>
              <a:gd name="T1" fmla="*/ 2147483647 h 74"/>
              <a:gd name="T2" fmla="*/ 2147483647 w 528"/>
              <a:gd name="T3" fmla="*/ 2147483647 h 74"/>
              <a:gd name="T4" fmla="*/ 2147483647 w 528"/>
              <a:gd name="T5" fmla="*/ 2147483647 h 74"/>
              <a:gd name="T6" fmla="*/ 0 w 528"/>
              <a:gd name="T7" fmla="*/ 2147483647 h 74"/>
              <a:gd name="T8" fmla="*/ 0 w 528"/>
              <a:gd name="T9" fmla="*/ 2147483647 h 74"/>
              <a:gd name="T10" fmla="*/ 2147483647 w 528"/>
              <a:gd name="T11" fmla="*/ 0 h 74"/>
              <a:gd name="T12" fmla="*/ 2147483647 w 528"/>
              <a:gd name="T13" fmla="*/ 2147483647 h 74"/>
              <a:gd name="T14" fmla="*/ 2147483647 w 528"/>
              <a:gd name="T15" fmla="*/ 2147483647 h 74"/>
              <a:gd name="T16" fmla="*/ 2147483647 w 528"/>
              <a:gd name="T17" fmla="*/ 0 h 7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28"/>
              <a:gd name="T28" fmla="*/ 0 h 74"/>
              <a:gd name="T29" fmla="*/ 528 w 528"/>
              <a:gd name="T30" fmla="*/ 74 h 7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28" h="74">
                <a:moveTo>
                  <a:pt x="0" y="25"/>
                </a:moveTo>
                <a:lnTo>
                  <a:pt x="466" y="25"/>
                </a:lnTo>
                <a:lnTo>
                  <a:pt x="466" y="49"/>
                </a:lnTo>
                <a:lnTo>
                  <a:pt x="0" y="49"/>
                </a:lnTo>
                <a:lnTo>
                  <a:pt x="0" y="25"/>
                </a:lnTo>
                <a:close/>
                <a:moveTo>
                  <a:pt x="454" y="0"/>
                </a:moveTo>
                <a:lnTo>
                  <a:pt x="528" y="37"/>
                </a:lnTo>
                <a:lnTo>
                  <a:pt x="454" y="74"/>
                </a:lnTo>
                <a:lnTo>
                  <a:pt x="454" y="0"/>
                </a:lnTo>
                <a:close/>
              </a:path>
            </a:pathLst>
          </a:custGeom>
          <a:solidFill>
            <a:srgbClr val="FFE3C7"/>
          </a:solidFill>
          <a:ln w="1588" cap="flat">
            <a:solidFill>
              <a:srgbClr val="FFE3C7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45" name="Group 110"/>
          <p:cNvGrpSpPr>
            <a:grpSpLocks/>
          </p:cNvGrpSpPr>
          <p:nvPr/>
        </p:nvGrpSpPr>
        <p:grpSpPr bwMode="auto">
          <a:xfrm>
            <a:off x="5083225" y="1364184"/>
            <a:ext cx="981075" cy="1128712"/>
            <a:chOff x="3245" y="1821"/>
            <a:chExt cx="570" cy="573"/>
          </a:xfrm>
        </p:grpSpPr>
        <p:sp>
          <p:nvSpPr>
            <p:cNvPr id="146" name="Rectangle 108"/>
            <p:cNvSpPr>
              <a:spLocks noChangeArrowheads="1"/>
            </p:cNvSpPr>
            <p:nvPr/>
          </p:nvSpPr>
          <p:spPr bwMode="auto">
            <a:xfrm>
              <a:off x="3245" y="1821"/>
              <a:ext cx="570" cy="573"/>
            </a:xfrm>
            <a:prstGeom prst="rect">
              <a:avLst/>
            </a:prstGeom>
            <a:solidFill>
              <a:srgbClr val="FFE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  <p:sp>
          <p:nvSpPr>
            <p:cNvPr id="147" name="Rectangle 109"/>
            <p:cNvSpPr>
              <a:spLocks noChangeArrowheads="1"/>
            </p:cNvSpPr>
            <p:nvPr/>
          </p:nvSpPr>
          <p:spPr bwMode="auto">
            <a:xfrm>
              <a:off x="3245" y="1821"/>
              <a:ext cx="570" cy="573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</p:grpSp>
      <p:grpSp>
        <p:nvGrpSpPr>
          <p:cNvPr id="148" name="Group 113"/>
          <p:cNvGrpSpPr>
            <a:grpSpLocks/>
          </p:cNvGrpSpPr>
          <p:nvPr/>
        </p:nvGrpSpPr>
        <p:grpSpPr bwMode="auto">
          <a:xfrm>
            <a:off x="997000" y="1364184"/>
            <a:ext cx="985837" cy="1128712"/>
            <a:chOff x="671" y="1821"/>
            <a:chExt cx="573" cy="573"/>
          </a:xfrm>
        </p:grpSpPr>
        <p:sp>
          <p:nvSpPr>
            <p:cNvPr id="149" name="Rectangle 111"/>
            <p:cNvSpPr>
              <a:spLocks noChangeArrowheads="1"/>
            </p:cNvSpPr>
            <p:nvPr/>
          </p:nvSpPr>
          <p:spPr bwMode="auto">
            <a:xfrm>
              <a:off x="671" y="1821"/>
              <a:ext cx="573" cy="573"/>
            </a:xfrm>
            <a:prstGeom prst="rect">
              <a:avLst/>
            </a:prstGeom>
            <a:solidFill>
              <a:srgbClr val="FFE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  <p:sp>
          <p:nvSpPr>
            <p:cNvPr id="150" name="Rectangle 112"/>
            <p:cNvSpPr>
              <a:spLocks noChangeArrowheads="1"/>
            </p:cNvSpPr>
            <p:nvPr/>
          </p:nvSpPr>
          <p:spPr bwMode="auto">
            <a:xfrm>
              <a:off x="671" y="1821"/>
              <a:ext cx="573" cy="573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</p:grpSp>
      <p:grpSp>
        <p:nvGrpSpPr>
          <p:cNvPr id="151" name="Group 118"/>
          <p:cNvGrpSpPr>
            <a:grpSpLocks/>
          </p:cNvGrpSpPr>
          <p:nvPr/>
        </p:nvGrpSpPr>
        <p:grpSpPr bwMode="auto">
          <a:xfrm>
            <a:off x="3029000" y="1364184"/>
            <a:ext cx="985837" cy="1128712"/>
            <a:chOff x="1951" y="1821"/>
            <a:chExt cx="573" cy="573"/>
          </a:xfrm>
        </p:grpSpPr>
        <p:sp>
          <p:nvSpPr>
            <p:cNvPr id="152" name="Rectangle 116"/>
            <p:cNvSpPr>
              <a:spLocks noChangeArrowheads="1"/>
            </p:cNvSpPr>
            <p:nvPr/>
          </p:nvSpPr>
          <p:spPr bwMode="auto">
            <a:xfrm>
              <a:off x="1951" y="1821"/>
              <a:ext cx="573" cy="573"/>
            </a:xfrm>
            <a:prstGeom prst="rect">
              <a:avLst/>
            </a:prstGeom>
            <a:solidFill>
              <a:srgbClr val="FFE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  <p:sp>
          <p:nvSpPr>
            <p:cNvPr id="153" name="Rectangle 117"/>
            <p:cNvSpPr>
              <a:spLocks noChangeArrowheads="1"/>
            </p:cNvSpPr>
            <p:nvPr/>
          </p:nvSpPr>
          <p:spPr bwMode="auto">
            <a:xfrm>
              <a:off x="1951" y="1821"/>
              <a:ext cx="573" cy="573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</p:grpSp>
      <p:sp>
        <p:nvSpPr>
          <p:cNvPr id="154" name="Rectangle 121"/>
          <p:cNvSpPr>
            <a:spLocks noChangeArrowheads="1"/>
          </p:cNvSpPr>
          <p:nvPr/>
        </p:nvSpPr>
        <p:spPr bwMode="auto">
          <a:xfrm>
            <a:off x="3298875" y="1702321"/>
            <a:ext cx="3333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AU" sz="1300" b="1">
                <a:solidFill>
                  <a:srgbClr val="000000"/>
                </a:solidFill>
                <a:latin typeface="Arial" charset="0"/>
              </a:rPr>
              <a:t>银行</a:t>
            </a:r>
            <a:endParaRPr lang="en-AU" sz="1300" b="1">
              <a:solidFill>
                <a:srgbClr val="000000"/>
              </a:solidFill>
            </a:endParaRPr>
          </a:p>
        </p:txBody>
      </p:sp>
      <p:grpSp>
        <p:nvGrpSpPr>
          <p:cNvPr id="155" name="Group 124"/>
          <p:cNvGrpSpPr>
            <a:grpSpLocks/>
          </p:cNvGrpSpPr>
          <p:nvPr/>
        </p:nvGrpSpPr>
        <p:grpSpPr bwMode="auto">
          <a:xfrm>
            <a:off x="7096175" y="1364184"/>
            <a:ext cx="981075" cy="1128712"/>
            <a:chOff x="4513" y="1821"/>
            <a:chExt cx="570" cy="573"/>
          </a:xfrm>
        </p:grpSpPr>
        <p:sp>
          <p:nvSpPr>
            <p:cNvPr id="156" name="Rectangle 122"/>
            <p:cNvSpPr>
              <a:spLocks noChangeArrowheads="1"/>
            </p:cNvSpPr>
            <p:nvPr/>
          </p:nvSpPr>
          <p:spPr bwMode="auto">
            <a:xfrm>
              <a:off x="4513" y="1821"/>
              <a:ext cx="570" cy="573"/>
            </a:xfrm>
            <a:prstGeom prst="rect">
              <a:avLst/>
            </a:prstGeom>
            <a:solidFill>
              <a:srgbClr val="FFE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  <p:sp>
          <p:nvSpPr>
            <p:cNvPr id="157" name="Rectangle 123"/>
            <p:cNvSpPr>
              <a:spLocks noChangeArrowheads="1"/>
            </p:cNvSpPr>
            <p:nvPr/>
          </p:nvSpPr>
          <p:spPr bwMode="auto">
            <a:xfrm>
              <a:off x="4513" y="1821"/>
              <a:ext cx="570" cy="573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>
                <a:solidFill>
                  <a:srgbClr val="000000"/>
                </a:solidFill>
              </a:endParaRPr>
            </a:p>
          </p:txBody>
        </p:sp>
      </p:grpSp>
      <p:sp>
        <p:nvSpPr>
          <p:cNvPr id="158" name="Rectangle 126"/>
          <p:cNvSpPr>
            <a:spLocks noChangeArrowheads="1"/>
          </p:cNvSpPr>
          <p:nvPr/>
        </p:nvSpPr>
        <p:spPr bwMode="auto">
          <a:xfrm>
            <a:off x="7289850" y="1688034"/>
            <a:ext cx="500062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AU" sz="1300" b="1">
                <a:solidFill>
                  <a:srgbClr val="000000"/>
                </a:solidFill>
                <a:latin typeface="Arial" charset="0"/>
              </a:rPr>
              <a:t>消费者</a:t>
            </a:r>
            <a:endParaRPr lang="en-AU" sz="1300" b="1">
              <a:solidFill>
                <a:srgbClr val="000000"/>
              </a:solidFill>
            </a:endParaRPr>
          </a:p>
        </p:txBody>
      </p:sp>
      <p:sp>
        <p:nvSpPr>
          <p:cNvPr id="159" name="Freeform 127"/>
          <p:cNvSpPr>
            <a:spLocks noEditPoints="1"/>
          </p:cNvSpPr>
          <p:nvPr/>
        </p:nvSpPr>
        <p:spPr bwMode="auto">
          <a:xfrm>
            <a:off x="2119362" y="1724546"/>
            <a:ext cx="809625" cy="146050"/>
          </a:xfrm>
          <a:custGeom>
            <a:avLst/>
            <a:gdLst>
              <a:gd name="T0" fmla="*/ 0 w 470"/>
              <a:gd name="T1" fmla="*/ 2147483647 h 74"/>
              <a:gd name="T2" fmla="*/ 2147483647 w 470"/>
              <a:gd name="T3" fmla="*/ 2147483647 h 74"/>
              <a:gd name="T4" fmla="*/ 2147483647 w 470"/>
              <a:gd name="T5" fmla="*/ 2147483647 h 74"/>
              <a:gd name="T6" fmla="*/ 0 w 470"/>
              <a:gd name="T7" fmla="*/ 2147483647 h 74"/>
              <a:gd name="T8" fmla="*/ 0 w 470"/>
              <a:gd name="T9" fmla="*/ 2147483647 h 74"/>
              <a:gd name="T10" fmla="*/ 2147483647 w 470"/>
              <a:gd name="T11" fmla="*/ 0 h 74"/>
              <a:gd name="T12" fmla="*/ 2147483647 w 470"/>
              <a:gd name="T13" fmla="*/ 2147483647 h 74"/>
              <a:gd name="T14" fmla="*/ 2147483647 w 470"/>
              <a:gd name="T15" fmla="*/ 2147483647 h 74"/>
              <a:gd name="T16" fmla="*/ 2147483647 w 470"/>
              <a:gd name="T17" fmla="*/ 0 h 7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70"/>
              <a:gd name="T28" fmla="*/ 0 h 74"/>
              <a:gd name="T29" fmla="*/ 470 w 470"/>
              <a:gd name="T30" fmla="*/ 74 h 7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70" h="74">
                <a:moveTo>
                  <a:pt x="0" y="25"/>
                </a:moveTo>
                <a:lnTo>
                  <a:pt x="409" y="25"/>
                </a:lnTo>
                <a:lnTo>
                  <a:pt x="409" y="49"/>
                </a:lnTo>
                <a:lnTo>
                  <a:pt x="0" y="49"/>
                </a:lnTo>
                <a:lnTo>
                  <a:pt x="0" y="25"/>
                </a:lnTo>
                <a:close/>
                <a:moveTo>
                  <a:pt x="397" y="0"/>
                </a:moveTo>
                <a:lnTo>
                  <a:pt x="470" y="37"/>
                </a:lnTo>
                <a:lnTo>
                  <a:pt x="397" y="74"/>
                </a:lnTo>
                <a:lnTo>
                  <a:pt x="397" y="0"/>
                </a:lnTo>
                <a:close/>
              </a:path>
            </a:pathLst>
          </a:custGeom>
          <a:solidFill>
            <a:srgbClr val="001F1E"/>
          </a:solidFill>
          <a:ln w="1588" cap="flat">
            <a:solidFill>
              <a:srgbClr val="6A5236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0" name="Freeform 128"/>
          <p:cNvSpPr>
            <a:spLocks noEditPoints="1"/>
          </p:cNvSpPr>
          <p:nvPr/>
        </p:nvSpPr>
        <p:spPr bwMode="auto">
          <a:xfrm>
            <a:off x="4108500" y="1724546"/>
            <a:ext cx="836612" cy="146050"/>
          </a:xfrm>
          <a:custGeom>
            <a:avLst/>
            <a:gdLst>
              <a:gd name="T0" fmla="*/ 0 w 486"/>
              <a:gd name="T1" fmla="*/ 2147483647 h 74"/>
              <a:gd name="T2" fmla="*/ 2147483647 w 486"/>
              <a:gd name="T3" fmla="*/ 2147483647 h 74"/>
              <a:gd name="T4" fmla="*/ 2147483647 w 486"/>
              <a:gd name="T5" fmla="*/ 2147483647 h 74"/>
              <a:gd name="T6" fmla="*/ 0 w 486"/>
              <a:gd name="T7" fmla="*/ 2147483647 h 74"/>
              <a:gd name="T8" fmla="*/ 0 w 486"/>
              <a:gd name="T9" fmla="*/ 2147483647 h 74"/>
              <a:gd name="T10" fmla="*/ 2147483647 w 486"/>
              <a:gd name="T11" fmla="*/ 0 h 74"/>
              <a:gd name="T12" fmla="*/ 2147483647 w 486"/>
              <a:gd name="T13" fmla="*/ 2147483647 h 74"/>
              <a:gd name="T14" fmla="*/ 2147483647 w 486"/>
              <a:gd name="T15" fmla="*/ 2147483647 h 74"/>
              <a:gd name="T16" fmla="*/ 2147483647 w 486"/>
              <a:gd name="T17" fmla="*/ 0 h 7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86"/>
              <a:gd name="T28" fmla="*/ 0 h 74"/>
              <a:gd name="T29" fmla="*/ 486 w 486"/>
              <a:gd name="T30" fmla="*/ 74 h 7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86" h="74">
                <a:moveTo>
                  <a:pt x="0" y="25"/>
                </a:moveTo>
                <a:lnTo>
                  <a:pt x="425" y="25"/>
                </a:lnTo>
                <a:lnTo>
                  <a:pt x="425" y="49"/>
                </a:lnTo>
                <a:lnTo>
                  <a:pt x="0" y="49"/>
                </a:lnTo>
                <a:lnTo>
                  <a:pt x="0" y="25"/>
                </a:lnTo>
                <a:close/>
                <a:moveTo>
                  <a:pt x="412" y="0"/>
                </a:moveTo>
                <a:lnTo>
                  <a:pt x="486" y="37"/>
                </a:lnTo>
                <a:lnTo>
                  <a:pt x="412" y="74"/>
                </a:lnTo>
                <a:lnTo>
                  <a:pt x="412" y="0"/>
                </a:lnTo>
                <a:close/>
              </a:path>
            </a:pathLst>
          </a:custGeom>
          <a:solidFill>
            <a:srgbClr val="001F1E"/>
          </a:solidFill>
          <a:ln w="1588" cap="flat">
            <a:solidFill>
              <a:srgbClr val="6A5236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1" name="Freeform 129"/>
          <p:cNvSpPr>
            <a:spLocks noEditPoints="1"/>
          </p:cNvSpPr>
          <p:nvPr/>
        </p:nvSpPr>
        <p:spPr bwMode="auto">
          <a:xfrm>
            <a:off x="6134150" y="1724546"/>
            <a:ext cx="908050" cy="146050"/>
          </a:xfrm>
          <a:custGeom>
            <a:avLst/>
            <a:gdLst>
              <a:gd name="T0" fmla="*/ 0 w 528"/>
              <a:gd name="T1" fmla="*/ 2147483647 h 74"/>
              <a:gd name="T2" fmla="*/ 2147483647 w 528"/>
              <a:gd name="T3" fmla="*/ 2147483647 h 74"/>
              <a:gd name="T4" fmla="*/ 2147483647 w 528"/>
              <a:gd name="T5" fmla="*/ 2147483647 h 74"/>
              <a:gd name="T6" fmla="*/ 0 w 528"/>
              <a:gd name="T7" fmla="*/ 2147483647 h 74"/>
              <a:gd name="T8" fmla="*/ 0 w 528"/>
              <a:gd name="T9" fmla="*/ 2147483647 h 74"/>
              <a:gd name="T10" fmla="*/ 2147483647 w 528"/>
              <a:gd name="T11" fmla="*/ 0 h 74"/>
              <a:gd name="T12" fmla="*/ 2147483647 w 528"/>
              <a:gd name="T13" fmla="*/ 2147483647 h 74"/>
              <a:gd name="T14" fmla="*/ 2147483647 w 528"/>
              <a:gd name="T15" fmla="*/ 2147483647 h 74"/>
              <a:gd name="T16" fmla="*/ 2147483647 w 528"/>
              <a:gd name="T17" fmla="*/ 0 h 7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28"/>
              <a:gd name="T28" fmla="*/ 0 h 74"/>
              <a:gd name="T29" fmla="*/ 528 w 528"/>
              <a:gd name="T30" fmla="*/ 74 h 7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28" h="74">
                <a:moveTo>
                  <a:pt x="0" y="25"/>
                </a:moveTo>
                <a:lnTo>
                  <a:pt x="466" y="25"/>
                </a:lnTo>
                <a:lnTo>
                  <a:pt x="466" y="49"/>
                </a:lnTo>
                <a:lnTo>
                  <a:pt x="0" y="49"/>
                </a:lnTo>
                <a:lnTo>
                  <a:pt x="0" y="25"/>
                </a:lnTo>
                <a:close/>
                <a:moveTo>
                  <a:pt x="454" y="0"/>
                </a:moveTo>
                <a:lnTo>
                  <a:pt x="528" y="37"/>
                </a:lnTo>
                <a:lnTo>
                  <a:pt x="454" y="74"/>
                </a:lnTo>
                <a:lnTo>
                  <a:pt x="454" y="0"/>
                </a:lnTo>
                <a:close/>
              </a:path>
            </a:pathLst>
          </a:custGeom>
          <a:solidFill>
            <a:srgbClr val="001F1E"/>
          </a:solidFill>
          <a:ln w="1588" cap="flat">
            <a:solidFill>
              <a:srgbClr val="6A5236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2" name="Line 130"/>
          <p:cNvSpPr>
            <a:spLocks noChangeShapeType="1"/>
          </p:cNvSpPr>
          <p:nvPr/>
        </p:nvSpPr>
        <p:spPr bwMode="auto">
          <a:xfrm>
            <a:off x="2424162" y="989534"/>
            <a:ext cx="1588" cy="407987"/>
          </a:xfrm>
          <a:prstGeom prst="line">
            <a:avLst/>
          </a:prstGeom>
          <a:noFill/>
          <a:ln w="38100">
            <a:solidFill>
              <a:srgbClr val="6A523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" name="Freeform 131"/>
          <p:cNvSpPr>
            <a:spLocks noEditPoints="1"/>
          </p:cNvSpPr>
          <p:nvPr/>
        </p:nvSpPr>
        <p:spPr bwMode="auto">
          <a:xfrm>
            <a:off x="2424162" y="894284"/>
            <a:ext cx="381000" cy="146050"/>
          </a:xfrm>
          <a:custGeom>
            <a:avLst/>
            <a:gdLst>
              <a:gd name="T0" fmla="*/ 0 w 221"/>
              <a:gd name="T1" fmla="*/ 2147483647 h 74"/>
              <a:gd name="T2" fmla="*/ 2147483647 w 221"/>
              <a:gd name="T3" fmla="*/ 2147483647 h 74"/>
              <a:gd name="T4" fmla="*/ 2147483647 w 221"/>
              <a:gd name="T5" fmla="*/ 2147483647 h 74"/>
              <a:gd name="T6" fmla="*/ 0 w 221"/>
              <a:gd name="T7" fmla="*/ 2147483647 h 74"/>
              <a:gd name="T8" fmla="*/ 0 w 221"/>
              <a:gd name="T9" fmla="*/ 2147483647 h 74"/>
              <a:gd name="T10" fmla="*/ 2147483647 w 221"/>
              <a:gd name="T11" fmla="*/ 0 h 74"/>
              <a:gd name="T12" fmla="*/ 2147483647 w 221"/>
              <a:gd name="T13" fmla="*/ 2147483647 h 74"/>
              <a:gd name="T14" fmla="*/ 2147483647 w 221"/>
              <a:gd name="T15" fmla="*/ 2147483647 h 74"/>
              <a:gd name="T16" fmla="*/ 2147483647 w 221"/>
              <a:gd name="T17" fmla="*/ 0 h 7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21"/>
              <a:gd name="T28" fmla="*/ 0 h 74"/>
              <a:gd name="T29" fmla="*/ 221 w 221"/>
              <a:gd name="T30" fmla="*/ 74 h 7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21" h="74">
                <a:moveTo>
                  <a:pt x="0" y="25"/>
                </a:moveTo>
                <a:lnTo>
                  <a:pt x="160" y="25"/>
                </a:lnTo>
                <a:lnTo>
                  <a:pt x="160" y="49"/>
                </a:lnTo>
                <a:lnTo>
                  <a:pt x="0" y="49"/>
                </a:lnTo>
                <a:lnTo>
                  <a:pt x="0" y="25"/>
                </a:lnTo>
                <a:close/>
                <a:moveTo>
                  <a:pt x="147" y="0"/>
                </a:moveTo>
                <a:lnTo>
                  <a:pt x="221" y="37"/>
                </a:lnTo>
                <a:lnTo>
                  <a:pt x="147" y="74"/>
                </a:lnTo>
                <a:lnTo>
                  <a:pt x="147" y="0"/>
                </a:lnTo>
                <a:close/>
              </a:path>
            </a:pathLst>
          </a:custGeom>
          <a:solidFill>
            <a:srgbClr val="001F1E"/>
          </a:solidFill>
          <a:ln w="1588" cap="flat">
            <a:solidFill>
              <a:srgbClr val="6A5236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4" name="椭圆 163"/>
          <p:cNvSpPr/>
          <p:nvPr/>
        </p:nvSpPr>
        <p:spPr>
          <a:xfrm>
            <a:off x="1900287" y="1830909"/>
            <a:ext cx="1285875" cy="35718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5" name="椭圆 164"/>
          <p:cNvSpPr/>
          <p:nvPr/>
        </p:nvSpPr>
        <p:spPr>
          <a:xfrm>
            <a:off x="3900537" y="1400696"/>
            <a:ext cx="1285875" cy="35718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6" name="Rectangle 115"/>
          <p:cNvSpPr>
            <a:spLocks noChangeArrowheads="1"/>
          </p:cNvSpPr>
          <p:nvPr/>
        </p:nvSpPr>
        <p:spPr bwMode="auto">
          <a:xfrm>
            <a:off x="971600" y="1616596"/>
            <a:ext cx="10001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AU" altLang="zh-CN" sz="1300" b="1">
                <a:solidFill>
                  <a:srgbClr val="000000"/>
                </a:solidFill>
                <a:latin typeface="Arial" charset="0"/>
              </a:rPr>
              <a:t>A</a:t>
            </a:r>
            <a:r>
              <a:rPr lang="en-AU" sz="1300" b="1">
                <a:solidFill>
                  <a:srgbClr val="000000"/>
                </a:solidFill>
                <a:latin typeface="Arial" charset="0"/>
              </a:rPr>
              <a:t>企业</a:t>
            </a:r>
          </a:p>
          <a:p>
            <a:pPr algn="ctr"/>
            <a:r>
              <a:rPr lang="en-AU" sz="1300" b="1">
                <a:solidFill>
                  <a:srgbClr val="000000"/>
                </a:solidFill>
                <a:latin typeface="Arial" charset="0"/>
              </a:rPr>
              <a:t>（银行</a:t>
            </a:r>
          </a:p>
          <a:p>
            <a:pPr algn="ctr"/>
            <a:r>
              <a:rPr lang="en-AU" sz="1300" b="1">
                <a:solidFill>
                  <a:srgbClr val="000000"/>
                </a:solidFill>
                <a:latin typeface="Arial" charset="0"/>
              </a:rPr>
              <a:t>供应商）</a:t>
            </a:r>
            <a:endParaRPr lang="en-AU" sz="1300" b="1">
              <a:solidFill>
                <a:srgbClr val="000000"/>
              </a:solidFill>
            </a:endParaRPr>
          </a:p>
        </p:txBody>
      </p:sp>
      <p:sp>
        <p:nvSpPr>
          <p:cNvPr id="167" name="Rectangle 120"/>
          <p:cNvSpPr>
            <a:spLocks noChangeArrowheads="1"/>
          </p:cNvSpPr>
          <p:nvPr/>
        </p:nvSpPr>
        <p:spPr bwMode="auto">
          <a:xfrm>
            <a:off x="5043537" y="1688034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AU" altLang="zh-CN" sz="1300" b="1">
                <a:solidFill>
                  <a:srgbClr val="000000"/>
                </a:solidFill>
                <a:latin typeface="Arial" charset="0"/>
              </a:rPr>
              <a:t>B</a:t>
            </a:r>
            <a:r>
              <a:rPr lang="en-AU" sz="1300" b="1">
                <a:solidFill>
                  <a:srgbClr val="000000"/>
                </a:solidFill>
                <a:latin typeface="Arial" charset="0"/>
              </a:rPr>
              <a:t>企业</a:t>
            </a:r>
          </a:p>
          <a:p>
            <a:pPr algn="ctr"/>
            <a:r>
              <a:rPr lang="en-AU" sz="1300" b="1">
                <a:solidFill>
                  <a:srgbClr val="000000"/>
                </a:solidFill>
                <a:latin typeface="Arial" charset="0"/>
              </a:rPr>
              <a:t>（银行客户）</a:t>
            </a:r>
            <a:endParaRPr lang="en-AU" sz="1300" b="1">
              <a:solidFill>
                <a:srgbClr val="000000"/>
              </a:solidFill>
            </a:endParaRPr>
          </a:p>
        </p:txBody>
      </p:sp>
      <p:cxnSp>
        <p:nvCxnSpPr>
          <p:cNvPr id="168" name="直接箭头连接符 2"/>
          <p:cNvCxnSpPr>
            <a:cxnSpLocks noChangeShapeType="1"/>
          </p:cNvCxnSpPr>
          <p:nvPr/>
        </p:nvCxnSpPr>
        <p:spPr bwMode="auto">
          <a:xfrm flipV="1">
            <a:off x="1877624" y="1577703"/>
            <a:ext cx="328612" cy="2111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直接箭头连接符 105"/>
          <p:cNvCxnSpPr>
            <a:cxnSpLocks noChangeShapeType="1"/>
          </p:cNvCxnSpPr>
          <p:nvPr/>
        </p:nvCxnSpPr>
        <p:spPr bwMode="auto">
          <a:xfrm flipV="1">
            <a:off x="2997283" y="1819796"/>
            <a:ext cx="328612" cy="2111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直接箭头连接符 106"/>
          <p:cNvCxnSpPr>
            <a:cxnSpLocks noChangeShapeType="1"/>
          </p:cNvCxnSpPr>
          <p:nvPr/>
        </p:nvCxnSpPr>
        <p:spPr bwMode="auto">
          <a:xfrm flipV="1">
            <a:off x="3679081" y="1599927"/>
            <a:ext cx="328612" cy="2111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直接箭头连接符 106"/>
          <p:cNvCxnSpPr>
            <a:cxnSpLocks noChangeShapeType="1"/>
          </p:cNvCxnSpPr>
          <p:nvPr/>
        </p:nvCxnSpPr>
        <p:spPr bwMode="auto">
          <a:xfrm flipV="1">
            <a:off x="4982419" y="1795561"/>
            <a:ext cx="328612" cy="2111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直接箭头连接符 106"/>
          <p:cNvCxnSpPr>
            <a:cxnSpLocks noChangeShapeType="1"/>
          </p:cNvCxnSpPr>
          <p:nvPr/>
        </p:nvCxnSpPr>
        <p:spPr bwMode="auto">
          <a:xfrm flipV="1">
            <a:off x="5914281" y="1633552"/>
            <a:ext cx="328612" cy="2111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3" name="直接箭头连接符 106"/>
          <p:cNvCxnSpPr>
            <a:cxnSpLocks noChangeShapeType="1"/>
          </p:cNvCxnSpPr>
          <p:nvPr/>
        </p:nvCxnSpPr>
        <p:spPr bwMode="auto">
          <a:xfrm flipV="1">
            <a:off x="7032658" y="1876946"/>
            <a:ext cx="328612" cy="2111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" name="椭圆 173"/>
          <p:cNvSpPr/>
          <p:nvPr/>
        </p:nvSpPr>
        <p:spPr>
          <a:xfrm>
            <a:off x="2739928" y="799917"/>
            <a:ext cx="939154" cy="357187"/>
          </a:xfrm>
          <a:prstGeom prst="ellipse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75" name="椭圆 174"/>
          <p:cNvSpPr/>
          <p:nvPr/>
        </p:nvSpPr>
        <p:spPr>
          <a:xfrm>
            <a:off x="2762250" y="5699819"/>
            <a:ext cx="1161429" cy="357187"/>
          </a:xfrm>
          <a:prstGeom prst="ellipse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2886" y="147535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免税</a:t>
            </a:r>
            <a:endParaRPr lang="en-US" altLang="zh-CN" dirty="0" smtClean="0"/>
          </a:p>
          <a:p>
            <a:r>
              <a:rPr lang="zh-CN" altLang="en-US" dirty="0" smtClean="0"/>
              <a:t>模式</a:t>
            </a:r>
            <a:endParaRPr lang="en-US" dirty="0"/>
          </a:p>
        </p:txBody>
      </p:sp>
      <p:sp>
        <p:nvSpPr>
          <p:cNvPr id="176" name="文本框 175"/>
          <p:cNvSpPr txBox="1"/>
          <p:nvPr/>
        </p:nvSpPr>
        <p:spPr>
          <a:xfrm>
            <a:off x="71887" y="3262862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营业税</a:t>
            </a:r>
            <a:endParaRPr lang="en-US" altLang="zh-CN" dirty="0" smtClean="0"/>
          </a:p>
          <a:p>
            <a:r>
              <a:rPr lang="zh-CN" altLang="en-US" dirty="0" smtClean="0"/>
              <a:t>模式</a:t>
            </a:r>
            <a:endParaRPr lang="en-US" dirty="0"/>
          </a:p>
        </p:txBody>
      </p:sp>
      <p:sp>
        <p:nvSpPr>
          <p:cNvPr id="177" name="文本框 176"/>
          <p:cNvSpPr txBox="1"/>
          <p:nvPr/>
        </p:nvSpPr>
        <p:spPr>
          <a:xfrm>
            <a:off x="31862" y="4729303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零税率</a:t>
            </a:r>
            <a:endParaRPr lang="en-US" altLang="zh-CN" dirty="0" smtClean="0"/>
          </a:p>
          <a:p>
            <a:r>
              <a:rPr lang="zh-CN" altLang="en-US" dirty="0" smtClean="0"/>
              <a:t>模式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659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小结</a:t>
            </a:r>
          </a:p>
        </p:txBody>
      </p:sp>
      <p:sp>
        <p:nvSpPr>
          <p:cNvPr id="13414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我国对金融业课征营业税的制度导致我国金融企业的税负相对较重，不利于提高我们金融行业的国际竞争力，基于税收转嫁机制，还增加了企业运营成本</a:t>
            </a:r>
            <a:endParaRPr lang="en-US" altLang="zh-CN" dirty="0" smtClean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D82BB5-2D23-4627-860B-863E9536E2F9}" type="datetime11">
              <a:rPr lang="zh-CN" altLang="en-US" smtClean="0"/>
              <a:t>16:49:01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复旦大学公共经济学系 杜莉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C4A41-F628-4C8E-B2B3-E019E5C1583A}" type="slidenum">
              <a:rPr lang="en-US" altLang="zh-CN" smtClean="0"/>
              <a:pPr>
                <a:defRPr/>
              </a:pPr>
              <a:t>44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6020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增值税的计税方法 </a:t>
            </a:r>
          </a:p>
        </p:txBody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2800"/>
              <a:t>税基列举法，也称“加法” </a:t>
            </a:r>
            <a:br>
              <a:rPr lang="zh-CN" altLang="en-US" sz="2800"/>
            </a:br>
            <a:r>
              <a:rPr lang="zh-CN" altLang="en-US" sz="2800"/>
              <a:t>增值额 ＝本期发生的工资、薪金＋利息＋租金＋利润＋其他增值项目</a:t>
            </a:r>
            <a:br>
              <a:rPr lang="zh-CN" altLang="en-US" sz="2800"/>
            </a:br>
            <a:r>
              <a:rPr lang="zh-CN" altLang="en-US" sz="2800"/>
              <a:t>应纳税额＝增值额</a:t>
            </a:r>
            <a:r>
              <a:rPr lang="en-US" altLang="zh-CN" sz="2800"/>
              <a:t>×</a:t>
            </a:r>
            <a:r>
              <a:rPr lang="zh-CN" altLang="en-US" sz="2800"/>
              <a:t>适用税率 </a:t>
            </a:r>
          </a:p>
          <a:p>
            <a:pPr>
              <a:lnSpc>
                <a:spcPct val="90000"/>
              </a:lnSpc>
            </a:pPr>
            <a:r>
              <a:rPr lang="zh-CN" altLang="en-US" sz="2800"/>
              <a:t>税基相减法，也称“减法” </a:t>
            </a:r>
            <a:br>
              <a:rPr lang="zh-CN" altLang="en-US" sz="2800"/>
            </a:br>
            <a:r>
              <a:rPr lang="zh-CN" altLang="en-US" sz="2800"/>
              <a:t>增值额＝本期应税销售额－规定扣除项目</a:t>
            </a:r>
            <a:br>
              <a:rPr lang="zh-CN" altLang="en-US" sz="2800"/>
            </a:br>
            <a:r>
              <a:rPr lang="zh-CN" altLang="en-US" sz="2800"/>
              <a:t>应纳税额＝增值额</a:t>
            </a:r>
            <a:r>
              <a:rPr lang="en-US" altLang="zh-CN" sz="2800"/>
              <a:t>×</a:t>
            </a:r>
            <a:r>
              <a:rPr lang="zh-CN" altLang="en-US" sz="2800"/>
              <a:t>适用税率 </a:t>
            </a:r>
          </a:p>
          <a:p>
            <a:pPr>
              <a:lnSpc>
                <a:spcPct val="90000"/>
              </a:lnSpc>
            </a:pPr>
            <a:r>
              <a:rPr lang="zh-CN" altLang="en-US" sz="2800"/>
              <a:t>税额相减法，也称“扣税法”</a:t>
            </a:r>
            <a:br>
              <a:rPr lang="zh-CN" altLang="en-US" sz="2800"/>
            </a:br>
            <a:r>
              <a:rPr lang="zh-CN" altLang="en-US" sz="2800"/>
              <a:t>应纳税额＝当期应税销售额</a:t>
            </a:r>
            <a:r>
              <a:rPr lang="en-US" altLang="zh-CN" sz="2800"/>
              <a:t>×</a:t>
            </a:r>
            <a:r>
              <a:rPr lang="zh-CN" altLang="en-US" sz="2800"/>
              <a:t>适用适率－当期外购项目已纳增值税税额  </a:t>
            </a:r>
          </a:p>
        </p:txBody>
      </p:sp>
      <p:sp>
        <p:nvSpPr>
          <p:cNvPr id="94515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 flipH="1">
            <a:off x="2838450" y="6172200"/>
            <a:ext cx="447675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45157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 flipH="1">
            <a:off x="1335088" y="6172200"/>
            <a:ext cx="447675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45158" name="AutoShape 6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 flipH="1">
            <a:off x="4343400" y="6172200"/>
            <a:ext cx="447675" cy="533400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45159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 flipH="1">
            <a:off x="5848350" y="6172200"/>
            <a:ext cx="447675" cy="533400"/>
          </a:xfrm>
          <a:prstGeom prst="actionButtonE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4516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7467600" y="6172200"/>
            <a:ext cx="457200" cy="5334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57792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C74A2F-13E4-4340-8AE2-39D5FDFE27FF}" type="datetime11">
              <a:rPr lang="zh-CN" altLang="en-US" smtClean="0">
                <a:solidFill>
                  <a:srgbClr val="FFFFFF"/>
                </a:solidFill>
              </a:rPr>
              <a:pPr>
                <a:defRPr/>
              </a:pPr>
              <a:t>16:44:34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solidFill>
                  <a:srgbClr val="FFFFFF"/>
                </a:solidFill>
              </a:rPr>
              <a:t>Dr.DU Li,Depertment of Pulbic Economics,Fudan University</a:t>
            </a: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B60BC-CBB6-4901-994E-BA06FAAE2987}" type="slidenum">
              <a:rPr lang="en-US" altLang="zh-CN" smtClean="0">
                <a:solidFill>
                  <a:srgbClr val="FFFFFF"/>
                </a:solidFill>
              </a:rPr>
              <a:pPr>
                <a:defRPr/>
              </a:pPr>
              <a:t>46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9597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381000"/>
            <a:ext cx="85407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tx2">
                    <a:satMod val="130000"/>
                  </a:schemeClr>
                </a:solidFill>
              </a:rPr>
              <a:t>C</a:t>
            </a:r>
            <a:r>
              <a:rPr lang="en-US" altLang="zh-CN" dirty="0" smtClean="0">
                <a:solidFill>
                  <a:schemeClr val="tx2">
                    <a:satMod val="130000"/>
                  </a:schemeClr>
                </a:solidFill>
              </a:rPr>
              <a:t>alculation of  VAT Payable </a:t>
            </a:r>
            <a:endParaRPr lang="en-US" altLang="zh-CN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17954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1989138"/>
            <a:ext cx="8540750" cy="403383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800" dirty="0" smtClean="0"/>
              <a:t>           Tax payable=Output tax - input tax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zh-CN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800" dirty="0" smtClean="0"/>
              <a:t>             Output tax=Sales </a:t>
            </a:r>
            <a:r>
              <a:rPr lang="en-US" altLang="zh-CN" sz="2800" dirty="0" err="1" smtClean="0"/>
              <a:t>value</a:t>
            </a:r>
            <a:r>
              <a:rPr lang="en-US" altLang="zh-CN" dirty="0" err="1" smtClean="0"/>
              <a:t>×</a:t>
            </a:r>
            <a:r>
              <a:rPr lang="en-US" altLang="zh-CN" sz="2800" dirty="0" err="1" smtClean="0"/>
              <a:t>tax</a:t>
            </a:r>
            <a:r>
              <a:rPr lang="en-US" altLang="zh-CN" sz="2800" dirty="0" smtClean="0"/>
              <a:t> rate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zh-CN" sz="2800" dirty="0" smtClean="0"/>
          </a:p>
        </p:txBody>
      </p:sp>
      <p:sp>
        <p:nvSpPr>
          <p:cNvPr id="1917955" name="Text Box 4"/>
          <p:cNvSpPr txBox="1">
            <a:spLocks noChangeArrowheads="1"/>
          </p:cNvSpPr>
          <p:nvPr/>
        </p:nvSpPr>
        <p:spPr bwMode="auto">
          <a:xfrm>
            <a:off x="2482851" y="3848100"/>
            <a:ext cx="21605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buClr>
                <a:srgbClr val="800080"/>
              </a:buClr>
              <a:buFont typeface="Wingdings" pitchFamily="2" charset="2"/>
              <a:buNone/>
            </a:pPr>
            <a:r>
              <a:rPr lang="en-US" altLang="zh-CN" sz="2400">
                <a:solidFill>
                  <a:srgbClr val="000000"/>
                </a:solidFill>
                <a:latin typeface="Arial" charset="0"/>
              </a:rPr>
              <a:t>Tax exclusive</a:t>
            </a:r>
          </a:p>
        </p:txBody>
      </p:sp>
      <p:sp>
        <p:nvSpPr>
          <p:cNvPr id="1917956" name="Line 5"/>
          <p:cNvSpPr>
            <a:spLocks noChangeShapeType="1"/>
          </p:cNvSpPr>
          <p:nvPr/>
        </p:nvSpPr>
        <p:spPr bwMode="auto">
          <a:xfrm>
            <a:off x="2843213" y="3352800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17957" name="Line 6"/>
          <p:cNvSpPr>
            <a:spLocks noChangeShapeType="1"/>
          </p:cNvSpPr>
          <p:nvPr/>
        </p:nvSpPr>
        <p:spPr bwMode="auto">
          <a:xfrm flipV="1">
            <a:off x="3562351" y="34163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17958" name="Text Box 7"/>
          <p:cNvSpPr txBox="1">
            <a:spLocks noChangeArrowheads="1"/>
          </p:cNvSpPr>
          <p:nvPr/>
        </p:nvSpPr>
        <p:spPr bwMode="auto">
          <a:xfrm>
            <a:off x="611188" y="5084763"/>
            <a:ext cx="80645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buClr>
                <a:srgbClr val="800080"/>
              </a:buClr>
              <a:buFont typeface="Wingdings" pitchFamily="2" charset="2"/>
              <a:buNone/>
            </a:pPr>
            <a:r>
              <a:rPr lang="en-US" altLang="zh-CN" sz="2400">
                <a:solidFill>
                  <a:srgbClr val="000000"/>
                </a:solidFill>
                <a:latin typeface="Arial" charset="0"/>
              </a:rPr>
              <a:t>Tax exclusive sales value=tax inclusive sales value</a:t>
            </a:r>
          </a:p>
        </p:txBody>
      </p:sp>
      <p:sp>
        <p:nvSpPr>
          <p:cNvPr id="1917959" name="Text Box 9"/>
          <p:cNvSpPr txBox="1">
            <a:spLocks noChangeArrowheads="1"/>
          </p:cNvSpPr>
          <p:nvPr/>
        </p:nvSpPr>
        <p:spPr bwMode="auto">
          <a:xfrm>
            <a:off x="4427538" y="5734050"/>
            <a:ext cx="30241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buClr>
                <a:srgbClr val="800080"/>
              </a:buClr>
              <a:buFont typeface="Wingdings" pitchFamily="2" charset="2"/>
              <a:buNone/>
            </a:pPr>
            <a:r>
              <a:rPr lang="en-US" altLang="zh-CN" sz="2400">
                <a:solidFill>
                  <a:srgbClr val="000000"/>
                </a:solidFill>
                <a:latin typeface="Arial" charset="0"/>
              </a:rPr>
              <a:t>1+applicable tax rate</a:t>
            </a:r>
          </a:p>
        </p:txBody>
      </p:sp>
      <p:sp>
        <p:nvSpPr>
          <p:cNvPr id="1917960" name="Line 10"/>
          <p:cNvSpPr>
            <a:spLocks noChangeShapeType="1"/>
          </p:cNvSpPr>
          <p:nvPr/>
        </p:nvSpPr>
        <p:spPr bwMode="auto">
          <a:xfrm>
            <a:off x="4284663" y="5661025"/>
            <a:ext cx="3382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1201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17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17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70" grpId="0" autoUpdateAnimBg="0"/>
      <p:bldP spid="1917954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sz="4000" dirty="0" smtClean="0">
                <a:solidFill>
                  <a:schemeClr val="tx2">
                    <a:satMod val="130000"/>
                  </a:schemeClr>
                </a:solidFill>
              </a:rPr>
              <a:t>Tax Inclusive Vs. Tax Exclusive Price</a:t>
            </a:r>
            <a:endParaRPr lang="zh-CN" altLang="en-US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925F36-E317-4A3E-840B-65CDEA30865D}" type="datetime11">
              <a:rPr lang="zh-CN" altLang="en-US" smtClean="0">
                <a:solidFill>
                  <a:srgbClr val="FFFFFF"/>
                </a:solidFill>
              </a:rPr>
              <a:pPr>
                <a:defRPr/>
              </a:pPr>
              <a:t>16:44:05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solidFill>
                  <a:srgbClr val="FFFFFF"/>
                </a:solidFill>
              </a:rPr>
              <a:t>Dr.DU Li,Depertment of Pulbic Economics,Fudan University</a:t>
            </a: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B60BC-CBB6-4901-994E-BA06FAAE2987}" type="slidenum">
              <a:rPr lang="en-US" altLang="zh-CN" smtClean="0">
                <a:solidFill>
                  <a:srgbClr val="FFFFFF"/>
                </a:solidFill>
              </a:rPr>
              <a:pPr>
                <a:defRPr/>
              </a:pPr>
              <a:t>47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1920002" name="Rectangle 4"/>
          <p:cNvSpPr>
            <a:spLocks noChangeArrowheads="1"/>
          </p:cNvSpPr>
          <p:nvPr/>
        </p:nvSpPr>
        <p:spPr bwMode="auto">
          <a:xfrm>
            <a:off x="3059113" y="2492375"/>
            <a:ext cx="1728787" cy="7207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Font typeface="Wingdings" pitchFamily="2" charset="2"/>
              <a:buNone/>
            </a:pPr>
            <a:r>
              <a:rPr lang="en-US" altLang="zh-CN" sz="2400" dirty="0" smtClean="0">
                <a:solidFill>
                  <a:srgbClr val="000000"/>
                </a:solidFill>
                <a:latin typeface="Arial" charset="0"/>
              </a:rPr>
              <a:t>GST</a:t>
            </a:r>
            <a:endParaRPr lang="en-US" altLang="zh-CN" sz="2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20003" name="Rectangle 5"/>
          <p:cNvSpPr>
            <a:spLocks noChangeArrowheads="1"/>
          </p:cNvSpPr>
          <p:nvPr/>
        </p:nvSpPr>
        <p:spPr bwMode="auto">
          <a:xfrm>
            <a:off x="3059113" y="3213100"/>
            <a:ext cx="1728787" cy="720725"/>
          </a:xfrm>
          <a:prstGeom prst="rect">
            <a:avLst/>
          </a:prstGeom>
          <a:solidFill>
            <a:srgbClr val="99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Font typeface="Wingdings" pitchFamily="2" charset="2"/>
              <a:buNone/>
            </a:pPr>
            <a:r>
              <a:rPr lang="en-US" altLang="zh-CN" sz="2400" dirty="0" smtClean="0">
                <a:solidFill>
                  <a:srgbClr val="000000"/>
                </a:solidFill>
                <a:latin typeface="Arial" charset="0"/>
              </a:rPr>
              <a:t>costs</a:t>
            </a:r>
            <a:endParaRPr lang="en-US" altLang="zh-CN" sz="2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20004" name="Rectangle 6"/>
          <p:cNvSpPr>
            <a:spLocks noChangeArrowheads="1"/>
          </p:cNvSpPr>
          <p:nvPr/>
        </p:nvSpPr>
        <p:spPr bwMode="auto">
          <a:xfrm>
            <a:off x="3059113" y="3933825"/>
            <a:ext cx="1728787" cy="720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Font typeface="Wingdings" pitchFamily="2" charset="2"/>
              <a:buNone/>
            </a:pPr>
            <a:r>
              <a:rPr lang="en-US" altLang="zh-CN" sz="2400" dirty="0" smtClean="0">
                <a:solidFill>
                  <a:srgbClr val="000000"/>
                </a:solidFill>
                <a:latin typeface="Arial" charset="0"/>
              </a:rPr>
              <a:t>Value-added</a:t>
            </a:r>
            <a:endParaRPr lang="en-US" altLang="zh-CN" sz="2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20005" name="AutoShape 7"/>
          <p:cNvSpPr>
            <a:spLocks/>
          </p:cNvSpPr>
          <p:nvPr/>
        </p:nvSpPr>
        <p:spPr bwMode="auto">
          <a:xfrm>
            <a:off x="5148263" y="2492375"/>
            <a:ext cx="431800" cy="2160588"/>
          </a:xfrm>
          <a:prstGeom prst="rightBrace">
            <a:avLst>
              <a:gd name="adj1" fmla="val 4169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Font typeface="Wingdings" pitchFamily="2" charset="2"/>
              <a:buNone/>
            </a:pPr>
            <a:endParaRPr lang="zh-CN" alt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20006" name="Text Box 9"/>
          <p:cNvSpPr txBox="1">
            <a:spLocks noChangeArrowheads="1"/>
          </p:cNvSpPr>
          <p:nvPr/>
        </p:nvSpPr>
        <p:spPr bwMode="auto">
          <a:xfrm>
            <a:off x="611188" y="2492375"/>
            <a:ext cx="2124075" cy="16312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buClr>
                <a:srgbClr val="800080"/>
              </a:buClr>
              <a:buFont typeface="Wingdings" pitchFamily="2" charset="2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Arial" charset="0"/>
              </a:rPr>
              <a:t>Transaction value: tax inclusive as long as </a:t>
            </a:r>
            <a:r>
              <a:rPr lang="en-US" altLang="zh-CN" sz="2000" dirty="0" smtClean="0">
                <a:solidFill>
                  <a:srgbClr val="000000"/>
                </a:solidFill>
                <a:latin typeface="Arial" charset="0"/>
              </a:rPr>
              <a:t>GST levied</a:t>
            </a:r>
            <a:endParaRPr lang="en-US" altLang="zh-CN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20007" name="AutoShape 10"/>
          <p:cNvSpPr>
            <a:spLocks/>
          </p:cNvSpPr>
          <p:nvPr/>
        </p:nvSpPr>
        <p:spPr bwMode="auto">
          <a:xfrm>
            <a:off x="2843213" y="2565400"/>
            <a:ext cx="215900" cy="2087563"/>
          </a:xfrm>
          <a:prstGeom prst="leftBrace">
            <a:avLst>
              <a:gd name="adj1" fmla="val 8057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Font typeface="Wingdings" pitchFamily="2" charset="2"/>
              <a:buNone/>
            </a:pPr>
            <a:endParaRPr lang="zh-CN" alt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20008" name="AutoShape 11"/>
          <p:cNvSpPr>
            <a:spLocks/>
          </p:cNvSpPr>
          <p:nvPr/>
        </p:nvSpPr>
        <p:spPr bwMode="auto">
          <a:xfrm>
            <a:off x="4859338" y="3213100"/>
            <a:ext cx="73025" cy="1439863"/>
          </a:xfrm>
          <a:prstGeom prst="rightBrace">
            <a:avLst>
              <a:gd name="adj1" fmla="val 16431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Font typeface="Wingdings" pitchFamily="2" charset="2"/>
              <a:buNone/>
            </a:pPr>
            <a:endParaRPr lang="zh-CN" alt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20009" name="Text Box 12"/>
          <p:cNvSpPr txBox="1">
            <a:spLocks noChangeArrowheads="1"/>
          </p:cNvSpPr>
          <p:nvPr/>
        </p:nvSpPr>
        <p:spPr bwMode="auto">
          <a:xfrm>
            <a:off x="6084888" y="3141663"/>
            <a:ext cx="2303462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buClr>
                <a:srgbClr val="800080"/>
              </a:buClr>
              <a:buFont typeface="Wingdings" pitchFamily="2" charset="2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Arial" charset="0"/>
              </a:rPr>
              <a:t>Tax inclusive price as </a:t>
            </a:r>
            <a:r>
              <a:rPr lang="en-US" altLang="zh-CN" sz="2000" dirty="0" smtClean="0">
                <a:solidFill>
                  <a:srgbClr val="000000"/>
                </a:solidFill>
                <a:latin typeface="Arial" charset="0"/>
              </a:rPr>
              <a:t>base for GST  </a:t>
            </a:r>
            <a:endParaRPr lang="en-US" altLang="zh-CN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20010" name="Text Box 13"/>
          <p:cNvSpPr txBox="1">
            <a:spLocks noChangeArrowheads="1"/>
          </p:cNvSpPr>
          <p:nvPr/>
        </p:nvSpPr>
        <p:spPr bwMode="auto">
          <a:xfrm>
            <a:off x="4500563" y="5013325"/>
            <a:ext cx="2303462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buClr>
                <a:srgbClr val="800080"/>
              </a:buClr>
              <a:buFont typeface="Wingdings" pitchFamily="2" charset="2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Arial" charset="0"/>
              </a:rPr>
              <a:t>Tax exclusive price as </a:t>
            </a:r>
            <a:r>
              <a:rPr lang="en-US" altLang="zh-CN" sz="2000" dirty="0" smtClean="0">
                <a:solidFill>
                  <a:srgbClr val="000000"/>
                </a:solidFill>
                <a:latin typeface="Arial" charset="0"/>
              </a:rPr>
              <a:t>base for GST  </a:t>
            </a:r>
            <a:endParaRPr lang="en-US" altLang="zh-CN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20011" name="Line 14"/>
          <p:cNvSpPr>
            <a:spLocks noChangeShapeType="1"/>
          </p:cNvSpPr>
          <p:nvPr/>
        </p:nvSpPr>
        <p:spPr bwMode="auto">
          <a:xfrm>
            <a:off x="5651500" y="35734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20012" name="Line 15"/>
          <p:cNvSpPr>
            <a:spLocks noChangeShapeType="1"/>
          </p:cNvSpPr>
          <p:nvPr/>
        </p:nvSpPr>
        <p:spPr bwMode="auto">
          <a:xfrm>
            <a:off x="5003800" y="4076700"/>
            <a:ext cx="144463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20013" name="Line 23"/>
          <p:cNvSpPr>
            <a:spLocks noChangeShapeType="1"/>
          </p:cNvSpPr>
          <p:nvPr/>
        </p:nvSpPr>
        <p:spPr bwMode="auto">
          <a:xfrm flipV="1">
            <a:off x="4211638" y="1628775"/>
            <a:ext cx="1439862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20014" name="Text Box 24"/>
          <p:cNvSpPr txBox="1">
            <a:spLocks noChangeArrowheads="1"/>
          </p:cNvSpPr>
          <p:nvPr/>
        </p:nvSpPr>
        <p:spPr bwMode="auto">
          <a:xfrm>
            <a:off x="5580063" y="1484313"/>
            <a:ext cx="356393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buClr>
                <a:srgbClr val="800080"/>
              </a:buClr>
              <a:buFont typeface="Wingdings" pitchFamily="2" charset="2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Arial" charset="0"/>
              </a:rPr>
              <a:t>Tax =tax </a:t>
            </a:r>
            <a:r>
              <a:rPr lang="en-US" altLang="zh-CN" sz="2000" dirty="0" err="1">
                <a:solidFill>
                  <a:srgbClr val="000000"/>
                </a:solidFill>
                <a:latin typeface="Arial" charset="0"/>
              </a:rPr>
              <a:t>base×tax</a:t>
            </a:r>
            <a:r>
              <a:rPr lang="en-US" altLang="zh-CN" sz="2000" dirty="0">
                <a:solidFill>
                  <a:srgbClr val="000000"/>
                </a:solidFill>
                <a:latin typeface="Arial" charset="0"/>
              </a:rPr>
              <a:t> rate</a:t>
            </a:r>
          </a:p>
        </p:txBody>
      </p:sp>
    </p:spTree>
    <p:extLst>
      <p:ext uri="{BB962C8B-B14F-4D97-AF65-F5344CB8AC3E}">
        <p14:creationId xmlns:p14="http://schemas.microsoft.com/office/powerpoint/2010/main" val="30632505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增值税的税率 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基本税率，也称“标准税率”</a:t>
            </a:r>
            <a:br>
              <a:rPr lang="zh-CN" altLang="en-US" dirty="0"/>
            </a:br>
            <a:r>
              <a:rPr lang="zh-CN" altLang="en-US" dirty="0"/>
              <a:t>体现增值税的基本课征水平，适用于</a:t>
            </a:r>
            <a:r>
              <a:rPr lang="zh-CN" altLang="en-US" dirty="0" smtClean="0"/>
              <a:t>一般货物和</a:t>
            </a:r>
            <a:r>
              <a:rPr lang="zh-CN" altLang="en-US" dirty="0"/>
              <a:t>劳务</a:t>
            </a:r>
          </a:p>
          <a:p>
            <a:r>
              <a:rPr lang="zh-CN" altLang="en-US" dirty="0"/>
              <a:t>低税率</a:t>
            </a:r>
            <a:br>
              <a:rPr lang="zh-CN" altLang="en-US" dirty="0"/>
            </a:br>
            <a:r>
              <a:rPr lang="zh-CN" altLang="en-US" dirty="0"/>
              <a:t>体现增值税的优惠政策 </a:t>
            </a:r>
          </a:p>
          <a:p>
            <a:r>
              <a:rPr lang="zh-CN" altLang="en-US" dirty="0"/>
              <a:t>重税率</a:t>
            </a:r>
            <a:br>
              <a:rPr lang="zh-CN" altLang="en-US" dirty="0"/>
            </a:br>
            <a:r>
              <a:rPr lang="zh-CN" altLang="en-US" dirty="0"/>
              <a:t>体现增值税的限制消费政策   </a:t>
            </a:r>
          </a:p>
        </p:txBody>
      </p:sp>
      <p:sp>
        <p:nvSpPr>
          <p:cNvPr id="94413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 flipH="1">
            <a:off x="2838450" y="6172200"/>
            <a:ext cx="447675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4413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1335088" y="6172200"/>
            <a:ext cx="447675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44134" name="AutoShape 6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 flipH="1">
            <a:off x="4343400" y="6172200"/>
            <a:ext cx="447675" cy="533400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44135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 flipH="1">
            <a:off x="5848350" y="6172200"/>
            <a:ext cx="447675" cy="533400"/>
          </a:xfrm>
          <a:prstGeom prst="actionButtonE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4413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7467600" y="6172200"/>
            <a:ext cx="457200" cy="5334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4335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7475" indent="0"/>
            <a:r>
              <a:rPr lang="zh-CN" altLang="en-US" sz="3600" dirty="0" smtClean="0">
                <a:solidFill>
                  <a:schemeClr val="tx2">
                    <a:satMod val="130000"/>
                  </a:schemeClr>
                </a:solidFill>
              </a:rPr>
              <a:t>“营改增”前后的行业税率</a:t>
            </a:r>
            <a:endParaRPr lang="zh-CN" altLang="en-US" sz="3600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/>
          </p:nvPr>
        </p:nvGraphicFramePr>
        <p:xfrm>
          <a:off x="107503" y="1412776"/>
          <a:ext cx="8640962" cy="412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40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83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行业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营业税率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增值税率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行业</a:t>
                      </a:r>
                      <a:r>
                        <a:rPr lang="en-US" altLang="zh-CN" dirty="0" smtClean="0"/>
                        <a:t>/</a:t>
                      </a:r>
                      <a:r>
                        <a:rPr lang="zh-CN" altLang="en-US" dirty="0" smtClean="0"/>
                        <a:t>项目</a:t>
                      </a:r>
                      <a:r>
                        <a:rPr lang="en-US" altLang="zh-CN" dirty="0" smtClean="0"/>
                        <a:t>/</a:t>
                      </a:r>
                      <a:r>
                        <a:rPr lang="zh-CN" altLang="en-US" dirty="0" smtClean="0"/>
                        <a:t>产品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增值税率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交通运输业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Bef>
                          <a:spcPts val="1020"/>
                        </a:spcBef>
                        <a:spcAft>
                          <a:spcPts val="102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  <a:endParaRPr lang="zh-CN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Bef>
                          <a:spcPts val="1020"/>
                        </a:spcBef>
                        <a:spcAft>
                          <a:spcPts val="1020"/>
                        </a:spcAft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11%</a:t>
                      </a:r>
                      <a:endParaRPr lang="zh-CN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销售或进口货物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17%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现代服务业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6%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粮食、食用植物油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13%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4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有形动产租赁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17%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饲料、化肥、农药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13%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电信业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6%</a:t>
                      </a:r>
                      <a:r>
                        <a:rPr lang="zh-CN" altLang="en-US" dirty="0" smtClean="0"/>
                        <a:t>（增值）</a:t>
                      </a:r>
                      <a:r>
                        <a:rPr lang="en-US" altLang="zh-CN" dirty="0" smtClean="0"/>
                        <a:t>/12%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自来水、暖气、热水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13%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金融业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5%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6%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图书、报纸、杂志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13%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房地产业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11%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建筑业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11%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小规模纳税人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生活服务业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3%</a:t>
                      </a:r>
                      <a:r>
                        <a:rPr lang="zh-CN" altLang="en-US" dirty="0" smtClean="0"/>
                        <a:t>，</a:t>
                      </a:r>
                      <a:r>
                        <a:rPr lang="en-US" altLang="zh-CN" dirty="0" smtClean="0"/>
                        <a:t>5%-20%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6%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转让无形资产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6%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邮政业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11%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074228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76300"/>
            <a:ext cx="7772400" cy="609600"/>
          </a:xfrm>
        </p:spPr>
        <p:txBody>
          <a:bodyPr/>
          <a:lstStyle/>
          <a:p>
            <a:r>
              <a:rPr lang="zh-CN" altLang="en-US" dirty="0" smtClean="0"/>
              <a:t>中国的税收体系</a:t>
            </a:r>
            <a:endParaRPr lang="zh-CN" altLang="en-US" dirty="0"/>
          </a:p>
        </p:txBody>
      </p:sp>
      <p:sp>
        <p:nvSpPr>
          <p:cNvPr id="96563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2438400" y="6172200"/>
            <a:ext cx="447675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65637" name="AutoShape 5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 flipH="1">
            <a:off x="3943350" y="6172200"/>
            <a:ext cx="447675" cy="533400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65638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 flipH="1">
            <a:off x="5448300" y="6172200"/>
            <a:ext cx="447675" cy="533400"/>
          </a:xfrm>
          <a:prstGeom prst="actionButtonE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6563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6915150" y="6172200"/>
            <a:ext cx="457200" cy="5334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8" name="图表 7"/>
          <p:cNvGraphicFramePr/>
          <p:nvPr>
            <p:extLst>
              <p:ext uri="{D42A27DB-BD31-4B8C-83A1-F6EECF244321}">
                <p14:modId xmlns:p14="http://schemas.microsoft.com/office/powerpoint/2010/main" val="3921888792"/>
              </p:ext>
            </p:extLst>
          </p:nvPr>
        </p:nvGraphicFramePr>
        <p:xfrm>
          <a:off x="1691680" y="1628800"/>
          <a:ext cx="612068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313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1673" y="260648"/>
            <a:ext cx="8229600" cy="1143000"/>
          </a:xfrm>
        </p:spPr>
        <p:txBody>
          <a:bodyPr/>
          <a:lstStyle/>
          <a:p>
            <a:r>
              <a:rPr lang="zh-CN" altLang="en-US" sz="2800" dirty="0"/>
              <a:t>世界主要国家的增值税率水平</a:t>
            </a:r>
          </a:p>
        </p:txBody>
      </p:sp>
      <p:pic>
        <p:nvPicPr>
          <p:cNvPr id="2129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06"/>
          <a:stretch/>
        </p:blipFill>
        <p:spPr bwMode="auto">
          <a:xfrm>
            <a:off x="846033" y="1700808"/>
            <a:ext cx="7920880" cy="4301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A64316-E7AD-4E6C-8EE2-0D96F31DFEEA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12:58:51</a:t>
            </a:fld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C4A41-F628-4C8E-B2B3-E019E5C1583A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50</a:t>
            </a:fld>
            <a:endParaRPr lang="en-US" altLang="zh-CN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94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消费税</a:t>
            </a:r>
            <a:endParaRPr lang="zh-CN" altLang="en-US" dirty="0"/>
          </a:p>
        </p:txBody>
      </p:sp>
      <p:sp>
        <p:nvSpPr>
          <p:cNvPr id="94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以</a:t>
            </a:r>
            <a:r>
              <a:rPr lang="zh-CN" altLang="en-US" dirty="0"/>
              <a:t>消费品（或消费行为</a:t>
            </a:r>
            <a:r>
              <a:rPr lang="zh-CN" altLang="en-US" dirty="0" smtClean="0"/>
              <a:t>）</a:t>
            </a:r>
            <a:r>
              <a:rPr lang="zh-CN" altLang="en-US" dirty="0" smtClean="0"/>
              <a:t>的销售额</a:t>
            </a:r>
            <a:r>
              <a:rPr lang="zh-CN" altLang="en-US" dirty="0"/>
              <a:t>为课税对象的税收； </a:t>
            </a:r>
          </a:p>
          <a:p>
            <a:r>
              <a:rPr lang="zh-CN" altLang="en-US" dirty="0"/>
              <a:t>消费税的类型</a:t>
            </a:r>
          </a:p>
          <a:p>
            <a:r>
              <a:rPr lang="zh-CN" altLang="en-US" dirty="0"/>
              <a:t>消费税的作用</a:t>
            </a:r>
          </a:p>
          <a:p>
            <a:pPr algn="just"/>
            <a:r>
              <a:rPr lang="zh-CN" altLang="en-US" dirty="0"/>
              <a:t>消费税的税率和计税方法</a:t>
            </a:r>
          </a:p>
        </p:txBody>
      </p:sp>
      <p:sp>
        <p:nvSpPr>
          <p:cNvPr id="94618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2219325" y="6172200"/>
            <a:ext cx="447675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46181" name="AutoShape 5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 flipH="1">
            <a:off x="3657600" y="6172200"/>
            <a:ext cx="447675" cy="533400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46182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 flipH="1">
            <a:off x="5162550" y="6172200"/>
            <a:ext cx="447675" cy="533400"/>
          </a:xfrm>
          <a:prstGeom prst="actionButtonE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4618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6781800" y="6172200"/>
            <a:ext cx="457200" cy="5334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37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消费税的</a:t>
            </a:r>
            <a:r>
              <a:rPr lang="zh-CN" altLang="en-US" dirty="0" smtClean="0"/>
              <a:t>类型</a:t>
            </a:r>
            <a:endParaRPr lang="zh-CN" altLang="en-US" dirty="0"/>
          </a:p>
        </p:txBody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一般消费税</a:t>
            </a:r>
          </a:p>
          <a:p>
            <a:r>
              <a:rPr lang="zh-CN" altLang="en-US" dirty="0"/>
              <a:t>特别消费税</a:t>
            </a:r>
          </a:p>
        </p:txBody>
      </p:sp>
    </p:spTree>
    <p:extLst>
      <p:ext uri="{BB962C8B-B14F-4D97-AF65-F5344CB8AC3E}">
        <p14:creationId xmlns:p14="http://schemas.microsoft.com/office/powerpoint/2010/main" val="97258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消费税的</a:t>
            </a:r>
            <a:r>
              <a:rPr lang="zh-CN" altLang="en-US" dirty="0" smtClean="0"/>
              <a:t>作用</a:t>
            </a:r>
            <a:endParaRPr lang="zh-CN" altLang="en-US" dirty="0"/>
          </a:p>
        </p:txBody>
      </p:sp>
      <p:sp>
        <p:nvSpPr>
          <p:cNvPr id="94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体现政府的消费政策</a:t>
            </a:r>
          </a:p>
          <a:p>
            <a:r>
              <a:rPr lang="zh-CN" altLang="en-US"/>
              <a:t>促进收入公平分配</a:t>
            </a:r>
          </a:p>
          <a:p>
            <a:r>
              <a:rPr lang="zh-CN" altLang="en-US"/>
              <a:t>以税代费</a:t>
            </a:r>
          </a:p>
          <a:p>
            <a:r>
              <a:rPr lang="zh-CN" altLang="en-US"/>
              <a:t>纠正市场失灵</a:t>
            </a:r>
          </a:p>
        </p:txBody>
      </p:sp>
    </p:spTree>
    <p:extLst>
      <p:ext uri="{BB962C8B-B14F-4D97-AF65-F5344CB8AC3E}">
        <p14:creationId xmlns:p14="http://schemas.microsoft.com/office/powerpoint/2010/main" val="206689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消费税的税率和计税</a:t>
            </a:r>
            <a:r>
              <a:rPr lang="zh-CN" altLang="en-US" dirty="0" smtClean="0"/>
              <a:t>方法</a:t>
            </a:r>
            <a:endParaRPr lang="zh-CN" altLang="en-US" dirty="0"/>
          </a:p>
        </p:txBody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税率</a:t>
            </a:r>
          </a:p>
          <a:p>
            <a:pPr lvl="1"/>
            <a:r>
              <a:rPr lang="zh-CN" altLang="en-US"/>
              <a:t>比例税率和定额税率，且区别不同税目分别规定差别税率</a:t>
            </a:r>
          </a:p>
          <a:p>
            <a:r>
              <a:rPr lang="zh-CN" altLang="en-US"/>
              <a:t>计税方法</a:t>
            </a:r>
          </a:p>
          <a:p>
            <a:pPr lvl="1"/>
            <a:r>
              <a:rPr lang="zh-CN" altLang="en-US"/>
              <a:t>有从价和从量两种</a:t>
            </a:r>
          </a:p>
        </p:txBody>
      </p:sp>
    </p:spTree>
    <p:extLst>
      <p:ext uri="{BB962C8B-B14F-4D97-AF65-F5344CB8AC3E}">
        <p14:creationId xmlns:p14="http://schemas.microsoft.com/office/powerpoint/2010/main" val="128556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财产税制</a:t>
            </a:r>
            <a:endParaRPr lang="zh-CN" altLang="en-US" dirty="0"/>
          </a:p>
        </p:txBody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财产税，就是以一定的</a:t>
            </a:r>
            <a:r>
              <a:rPr lang="zh-CN" altLang="en-US" dirty="0" smtClean="0"/>
              <a:t>财产价值为</a:t>
            </a:r>
            <a:r>
              <a:rPr lang="zh-CN" altLang="en-US" dirty="0"/>
              <a:t>对象，向拥有或转让财产的纳税人课征的税。</a:t>
            </a:r>
          </a:p>
          <a:p>
            <a:r>
              <a:rPr lang="zh-CN" altLang="en-US" dirty="0">
                <a:hlinkClick r:id="" action="ppaction://noaction"/>
              </a:rPr>
              <a:t>财产税制概述</a:t>
            </a:r>
            <a:endParaRPr lang="zh-CN" altLang="en-US" dirty="0"/>
          </a:p>
          <a:p>
            <a:r>
              <a:rPr lang="zh-CN" altLang="en-US" dirty="0">
                <a:hlinkClick r:id="" action="ppaction://noaction"/>
              </a:rPr>
              <a:t>一般财产税</a:t>
            </a:r>
            <a:endParaRPr lang="zh-CN" altLang="en-US" dirty="0"/>
          </a:p>
          <a:p>
            <a:r>
              <a:rPr lang="zh-CN" altLang="en-US" dirty="0">
                <a:hlinkClick r:id="" action="ppaction://noaction"/>
              </a:rPr>
              <a:t>特别财产税</a:t>
            </a:r>
            <a:endParaRPr lang="zh-CN" altLang="en-US" dirty="0"/>
          </a:p>
          <a:p>
            <a:r>
              <a:rPr lang="zh-CN" altLang="en-US" dirty="0">
                <a:hlinkClick r:id="" action="ppaction://noaction"/>
              </a:rPr>
              <a:t>财产转移税</a:t>
            </a:r>
            <a:endParaRPr lang="zh-CN" altLang="en-US" dirty="0"/>
          </a:p>
        </p:txBody>
      </p:sp>
      <p:sp>
        <p:nvSpPr>
          <p:cNvPr id="95642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2057400" y="6096000"/>
            <a:ext cx="447675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56421" name="AutoShape 5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 flipH="1">
            <a:off x="3724275" y="6096000"/>
            <a:ext cx="447675" cy="533400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56422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 flipH="1">
            <a:off x="5229225" y="6096000"/>
            <a:ext cx="447675" cy="533400"/>
          </a:xfrm>
          <a:prstGeom prst="actionButtonE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5642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6772275" y="6096000"/>
            <a:ext cx="457200" cy="5334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27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7772400" cy="720080"/>
          </a:xfr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CN" altLang="en-US" sz="4000" b="1" dirty="0" smtClean="0">
                <a:solidFill>
                  <a:schemeClr val="bg2"/>
                </a:solidFill>
              </a:rPr>
              <a:t>中国的财产</a:t>
            </a:r>
            <a:r>
              <a:rPr lang="zh-CN" altLang="en-US" sz="4000" b="1" dirty="0">
                <a:solidFill>
                  <a:schemeClr val="bg2"/>
                </a:solidFill>
              </a:rPr>
              <a:t>税制</a:t>
            </a:r>
          </a:p>
        </p:txBody>
      </p:sp>
      <p:sp>
        <p:nvSpPr>
          <p:cNvPr id="477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017713"/>
            <a:ext cx="83439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dirty="0" smtClean="0"/>
              <a:t>.</a:t>
            </a:r>
          </a:p>
        </p:txBody>
      </p:sp>
      <p:sp>
        <p:nvSpPr>
          <p:cNvPr id="477188" name="Text Box 5"/>
          <p:cNvSpPr txBox="1">
            <a:spLocks noChangeArrowheads="1"/>
          </p:cNvSpPr>
          <p:nvPr/>
        </p:nvSpPr>
        <p:spPr bwMode="auto">
          <a:xfrm>
            <a:off x="1835150" y="2060575"/>
            <a:ext cx="1441450" cy="369332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009900"/>
                </a:solidFill>
                <a:latin typeface="Tahoma" pitchFamily="34" charset="0"/>
              </a:rPr>
              <a:t>房产税</a:t>
            </a:r>
          </a:p>
        </p:txBody>
      </p:sp>
      <p:sp>
        <p:nvSpPr>
          <p:cNvPr id="477192" name="Text Box 9"/>
          <p:cNvSpPr txBox="1">
            <a:spLocks noChangeArrowheads="1"/>
          </p:cNvSpPr>
          <p:nvPr/>
        </p:nvSpPr>
        <p:spPr bwMode="auto">
          <a:xfrm>
            <a:off x="3635896" y="1700808"/>
            <a:ext cx="5040313" cy="1016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000" b="1" dirty="0">
                <a:solidFill>
                  <a:schemeClr val="bg2"/>
                </a:solidFill>
                <a:latin typeface="Tahoma" pitchFamily="34" charset="0"/>
              </a:rPr>
              <a:t>以房产为征税对象，按房产的计税余值或租金收入，向产权所有人征收的的一种财产税。税率为余值的</a:t>
            </a:r>
            <a:r>
              <a:rPr lang="en-US" altLang="zh-CN" sz="2000" b="1" dirty="0">
                <a:solidFill>
                  <a:schemeClr val="bg2"/>
                </a:solidFill>
                <a:latin typeface="Tahoma" pitchFamily="34" charset="0"/>
              </a:rPr>
              <a:t>1.2%</a:t>
            </a:r>
            <a:r>
              <a:rPr lang="zh-CN" altLang="en-US" sz="2000" b="1" dirty="0">
                <a:solidFill>
                  <a:schemeClr val="bg2"/>
                </a:solidFill>
                <a:latin typeface="Tahoma" pitchFamily="34" charset="0"/>
              </a:rPr>
              <a:t>或租金的</a:t>
            </a:r>
            <a:r>
              <a:rPr lang="en-US" altLang="zh-CN" sz="2000" b="1" dirty="0">
                <a:solidFill>
                  <a:schemeClr val="bg2"/>
                </a:solidFill>
                <a:latin typeface="Tahoma" pitchFamily="34" charset="0"/>
              </a:rPr>
              <a:t>12%</a:t>
            </a:r>
            <a:r>
              <a:rPr lang="zh-CN" altLang="en-US" sz="2000" b="1" dirty="0">
                <a:solidFill>
                  <a:schemeClr val="bg2"/>
                </a:solidFill>
                <a:latin typeface="Tahoma" pitchFamily="34" charset="0"/>
              </a:rPr>
              <a:t>。</a:t>
            </a:r>
          </a:p>
        </p:txBody>
      </p:sp>
      <p:sp>
        <p:nvSpPr>
          <p:cNvPr id="477193" name="Text Box 10"/>
          <p:cNvSpPr txBox="1">
            <a:spLocks noChangeArrowheads="1"/>
          </p:cNvSpPr>
          <p:nvPr/>
        </p:nvSpPr>
        <p:spPr bwMode="auto">
          <a:xfrm>
            <a:off x="3635896" y="3395841"/>
            <a:ext cx="5040313" cy="1016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000" b="1" dirty="0">
                <a:solidFill>
                  <a:schemeClr val="bg2"/>
                </a:solidFill>
                <a:latin typeface="Tahoma" pitchFamily="34" charset="0"/>
              </a:rPr>
              <a:t>对行使于公共道路和航行于国内河流、湖泊或领海口岸的船舶征税。不使用的或在内部使用无需登记的车船不征。</a:t>
            </a:r>
          </a:p>
        </p:txBody>
      </p:sp>
      <p:sp>
        <p:nvSpPr>
          <p:cNvPr id="477196" name="Line 13"/>
          <p:cNvSpPr>
            <a:spLocks noChangeShapeType="1"/>
          </p:cNvSpPr>
          <p:nvPr/>
        </p:nvSpPr>
        <p:spPr bwMode="auto">
          <a:xfrm>
            <a:off x="3276600" y="23495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477197" name="Line 14"/>
          <p:cNvSpPr>
            <a:spLocks noChangeShapeType="1"/>
          </p:cNvSpPr>
          <p:nvPr/>
        </p:nvSpPr>
        <p:spPr bwMode="auto">
          <a:xfrm>
            <a:off x="3276600" y="4043343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477199" name="Line 16"/>
          <p:cNvSpPr>
            <a:spLocks noChangeShapeType="1"/>
          </p:cNvSpPr>
          <p:nvPr/>
        </p:nvSpPr>
        <p:spPr bwMode="auto">
          <a:xfrm>
            <a:off x="3276600" y="580548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477200" name="AutoShape 17"/>
          <p:cNvSpPr>
            <a:spLocks/>
          </p:cNvSpPr>
          <p:nvPr/>
        </p:nvSpPr>
        <p:spPr bwMode="auto">
          <a:xfrm>
            <a:off x="1401763" y="2276475"/>
            <a:ext cx="433387" cy="3673475"/>
          </a:xfrm>
          <a:prstGeom prst="leftBrace">
            <a:avLst>
              <a:gd name="adj1" fmla="val 70635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77201" name="Line 18"/>
          <p:cNvSpPr>
            <a:spLocks noChangeShapeType="1"/>
          </p:cNvSpPr>
          <p:nvPr/>
        </p:nvSpPr>
        <p:spPr bwMode="auto">
          <a:xfrm>
            <a:off x="1619250" y="404334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477203" name="日期占位符 19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/>
              <a:t>2010</a:t>
            </a:r>
          </a:p>
        </p:txBody>
      </p:sp>
      <p:sp>
        <p:nvSpPr>
          <p:cNvPr id="477204" name="灯片编号占位符 2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EDC6A6-38E8-4B72-8299-5FE11050A32A}" type="slidenum">
              <a:rPr lang="en-US" altLang="zh-CN" smtClean="0"/>
              <a:pPr/>
              <a:t>56</a:t>
            </a:fld>
            <a:endParaRPr lang="en-US" altLang="zh-CN" smtClean="0"/>
          </a:p>
        </p:txBody>
      </p:sp>
      <p:sp>
        <p:nvSpPr>
          <p:cNvPr id="477205" name="页脚占位符 2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zh-CN" altLang="en-US"/>
              <a:t>版权所有，禁止传播</a:t>
            </a:r>
            <a:endParaRPr lang="en-US" altLang="zh-CN"/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904557" y="1993280"/>
            <a:ext cx="492443" cy="40560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chemeClr val="bg2"/>
                </a:solidFill>
                <a:latin typeface="Tahoma" pitchFamily="34" charset="0"/>
              </a:rPr>
              <a:t>财 产 税 制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827212" y="2066802"/>
            <a:ext cx="1441450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chemeClr val="bg2"/>
                </a:solidFill>
                <a:latin typeface="Tahoma" pitchFamily="34" charset="0"/>
              </a:rPr>
              <a:t>房产税</a:t>
            </a: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1827212" y="3794795"/>
            <a:ext cx="1441450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chemeClr val="bg2"/>
                </a:solidFill>
                <a:latin typeface="Tahoma" pitchFamily="34" charset="0"/>
              </a:rPr>
              <a:t>车船税</a:t>
            </a: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1835150" y="5653768"/>
            <a:ext cx="1441450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chemeClr val="bg2"/>
                </a:solidFill>
                <a:latin typeface="Tahoma" pitchFamily="34" charset="0"/>
              </a:rPr>
              <a:t>契 税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3635896" y="5100638"/>
            <a:ext cx="5040313" cy="1320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000" b="1" dirty="0">
                <a:solidFill>
                  <a:schemeClr val="bg2"/>
                </a:solidFill>
                <a:latin typeface="Tahoma" pitchFamily="34" charset="0"/>
              </a:rPr>
              <a:t>对土地、房屋权属发生转移时，按照订立的契约向产权承受人征收的一种税。征税范围包括：国有土地使用权出让、土地使用权转让、房屋买卖、房屋赠与、房屋交换。</a:t>
            </a:r>
          </a:p>
        </p:txBody>
      </p:sp>
    </p:spTree>
    <p:extLst>
      <p:ext uri="{BB962C8B-B14F-4D97-AF65-F5344CB8AC3E}">
        <p14:creationId xmlns:p14="http://schemas.microsoft.com/office/powerpoint/2010/main" val="916587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财产税制</a:t>
            </a:r>
            <a:r>
              <a:rPr lang="zh-CN" altLang="en-US" dirty="0" smtClean="0"/>
              <a:t>概述</a:t>
            </a:r>
            <a:endParaRPr lang="zh-CN" altLang="en-US" dirty="0"/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>
                <a:hlinkClick r:id="" action="ppaction://noaction"/>
              </a:rPr>
              <a:t>财产的分类</a:t>
            </a:r>
            <a:endParaRPr lang="zh-CN" altLang="en-US"/>
          </a:p>
          <a:p>
            <a:r>
              <a:rPr lang="zh-CN" altLang="en-US">
                <a:hlinkClick r:id="" action="ppaction://noaction"/>
              </a:rPr>
              <a:t>财产课税的类型</a:t>
            </a:r>
            <a:endParaRPr lang="zh-CN" altLang="en-US"/>
          </a:p>
          <a:p>
            <a:r>
              <a:rPr lang="zh-CN" altLang="en-US">
                <a:hlinkClick r:id="" action="ppaction://noaction"/>
              </a:rPr>
              <a:t>财产的估价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863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财产的</a:t>
            </a:r>
            <a:r>
              <a:rPr lang="zh-CN" altLang="en-US" dirty="0" smtClean="0"/>
              <a:t>分类</a:t>
            </a:r>
            <a:endParaRPr lang="zh-CN" altLang="en-US" dirty="0"/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不动产</a:t>
            </a:r>
          </a:p>
          <a:p>
            <a:r>
              <a:rPr lang="zh-CN" altLang="en-US"/>
              <a:t>动产</a:t>
            </a:r>
          </a:p>
          <a:p>
            <a:pPr lvl="1"/>
            <a:r>
              <a:rPr lang="zh-CN" altLang="en-US"/>
              <a:t>无形动产</a:t>
            </a:r>
          </a:p>
          <a:p>
            <a:pPr lvl="1"/>
            <a:r>
              <a:rPr lang="zh-CN" altLang="en-US"/>
              <a:t>有形动产</a:t>
            </a:r>
          </a:p>
        </p:txBody>
      </p:sp>
    </p:spTree>
    <p:extLst>
      <p:ext uri="{BB962C8B-B14F-4D97-AF65-F5344CB8AC3E}">
        <p14:creationId xmlns:p14="http://schemas.microsoft.com/office/powerpoint/2010/main" val="339944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财产课税的</a:t>
            </a:r>
            <a:r>
              <a:rPr lang="zh-CN" altLang="en-US" dirty="0" smtClean="0"/>
              <a:t>类型</a:t>
            </a:r>
            <a:endParaRPr lang="zh-CN" altLang="en-US" dirty="0"/>
          </a:p>
        </p:txBody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以课税范围为标准，可将财产课税分为一般财产税和特别财产税； </a:t>
            </a:r>
          </a:p>
          <a:p>
            <a:r>
              <a:rPr lang="zh-CN" altLang="en-US"/>
              <a:t>以课税对象为标准，可将财产课税分为静态财产税和动态财产税，后者如遗产税和赠与税 。 </a:t>
            </a:r>
          </a:p>
        </p:txBody>
      </p:sp>
      <p:sp>
        <p:nvSpPr>
          <p:cNvPr id="95949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 flipH="1">
            <a:off x="2057400" y="5943600"/>
            <a:ext cx="447675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59493" name="AutoShape 5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 flipH="1">
            <a:off x="3562350" y="5943600"/>
            <a:ext cx="447675" cy="533400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59494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 flipH="1">
            <a:off x="5067300" y="5943600"/>
            <a:ext cx="447675" cy="533400"/>
          </a:xfrm>
          <a:prstGeom prst="actionButtonE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5949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6534150" y="5943600"/>
            <a:ext cx="457200" cy="5334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55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/>
              <a:t>税收分类</a:t>
            </a:r>
            <a:endParaRPr lang="zh-CN" altLang="en-US" b="1" dirty="0" smtClean="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45286" y="1417638"/>
            <a:ext cx="4038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按</a:t>
            </a:r>
            <a:r>
              <a:rPr lang="zh-CN" altLang="en-US" dirty="0"/>
              <a:t>税负能否转嫁为标志进行分类</a:t>
            </a:r>
          </a:p>
          <a:p>
            <a:pPr lvl="1">
              <a:lnSpc>
                <a:spcPct val="150000"/>
              </a:lnSpc>
            </a:pPr>
            <a:r>
              <a:rPr lang="zh-CN" altLang="en-US" dirty="0" smtClean="0"/>
              <a:t>直接税</a:t>
            </a:r>
            <a:r>
              <a:rPr lang="zh-CN" altLang="en-US" dirty="0"/>
              <a:t>、间接税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按</a:t>
            </a:r>
            <a:r>
              <a:rPr lang="zh-CN" altLang="en-US" dirty="0"/>
              <a:t>税收管辖</a:t>
            </a:r>
            <a:r>
              <a:rPr lang="zh-CN" altLang="en-US" dirty="0" smtClean="0"/>
              <a:t>和归属关系进行</a:t>
            </a:r>
            <a:r>
              <a:rPr lang="zh-CN" altLang="en-US" dirty="0"/>
              <a:t>的税收分类</a:t>
            </a:r>
          </a:p>
          <a:p>
            <a:pPr lvl="1">
              <a:lnSpc>
                <a:spcPct val="150000"/>
              </a:lnSpc>
            </a:pPr>
            <a:r>
              <a:rPr lang="zh-CN" altLang="en-US" dirty="0" smtClean="0"/>
              <a:t>中央</a:t>
            </a:r>
            <a:r>
              <a:rPr lang="zh-CN" altLang="en-US" dirty="0"/>
              <a:t>税、地方税、中央地方共享</a:t>
            </a:r>
            <a:r>
              <a:rPr lang="zh-CN" altLang="en-US" dirty="0" smtClean="0"/>
              <a:t>税</a:t>
            </a:r>
            <a:endParaRPr lang="zh-CN" altLang="en-US" dirty="0"/>
          </a:p>
        </p:txBody>
      </p:sp>
      <p:sp>
        <p:nvSpPr>
          <p:cNvPr id="2" name="内容占位符 1"/>
          <p:cNvSpPr>
            <a:spLocks noGrp="1"/>
          </p:cNvSpPr>
          <p:nvPr>
            <p:ph sz="half" idx="2"/>
          </p:nvPr>
        </p:nvSpPr>
        <p:spPr>
          <a:xfrm>
            <a:off x="4648200" y="1417637"/>
            <a:ext cx="4038600" cy="4525963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zh-CN" altLang="en-US" dirty="0" smtClean="0">
                <a:solidFill>
                  <a:prstClr val="black"/>
                </a:solidFill>
              </a:rPr>
              <a:t>按</a:t>
            </a:r>
            <a:r>
              <a:rPr lang="zh-CN" altLang="en-US" dirty="0">
                <a:solidFill>
                  <a:prstClr val="black"/>
                </a:solidFill>
              </a:rPr>
              <a:t>课税对象性质进行的税收分类</a:t>
            </a:r>
          </a:p>
          <a:p>
            <a:pPr lvl="1">
              <a:lnSpc>
                <a:spcPct val="150000"/>
              </a:lnSpc>
            </a:pPr>
            <a:r>
              <a:rPr lang="zh-CN" altLang="en-US" dirty="0">
                <a:solidFill>
                  <a:prstClr val="black"/>
                </a:solidFill>
              </a:rPr>
              <a:t>货物劳务税类、所得税类、财产税类</a:t>
            </a:r>
            <a:r>
              <a:rPr lang="en-US" altLang="zh-CN" dirty="0" smtClean="0">
                <a:solidFill>
                  <a:prstClr val="black"/>
                </a:solidFill>
              </a:rPr>
              <a:t>……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prstClr val="black"/>
                </a:solidFill>
              </a:rPr>
              <a:t>按税收的计征标准分类</a:t>
            </a:r>
            <a:endParaRPr lang="en-US" altLang="zh-CN" dirty="0" smtClean="0">
              <a:solidFill>
                <a:prstClr val="black"/>
              </a:solidFill>
            </a:endParaRPr>
          </a:p>
          <a:p>
            <a:pPr lvl="1">
              <a:lnSpc>
                <a:spcPct val="150000"/>
              </a:lnSpc>
            </a:pPr>
            <a:r>
              <a:rPr lang="zh-CN" altLang="en-US" dirty="0" smtClean="0">
                <a:solidFill>
                  <a:prstClr val="black"/>
                </a:solidFill>
              </a:rPr>
              <a:t>从价税和从量税</a:t>
            </a:r>
            <a:endParaRPr lang="zh-CN" altLang="en-US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2010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/>
              <a:t>版权所有，禁止传播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CB8B1-DD89-4F56-B1B3-C9500D85A7F2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7032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财产的</a:t>
            </a:r>
            <a:r>
              <a:rPr lang="zh-CN" altLang="en-US" dirty="0" smtClean="0"/>
              <a:t>估价</a:t>
            </a:r>
            <a:endParaRPr lang="zh-CN" altLang="en-US" dirty="0"/>
          </a:p>
        </p:txBody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市场价格法</a:t>
            </a:r>
          </a:p>
          <a:p>
            <a:r>
              <a:rPr lang="zh-CN" altLang="en-US" dirty="0"/>
              <a:t>资本还原法</a:t>
            </a:r>
            <a:br>
              <a:rPr lang="zh-CN" altLang="en-US" dirty="0"/>
            </a:br>
            <a:r>
              <a:rPr lang="en-US" altLang="zh-CN" dirty="0"/>
              <a:t>V=Y/R</a:t>
            </a:r>
          </a:p>
          <a:p>
            <a:r>
              <a:rPr lang="zh-CN" altLang="en-US" dirty="0"/>
              <a:t>重置成本法</a:t>
            </a:r>
            <a:br>
              <a:rPr lang="zh-CN" altLang="en-US" dirty="0"/>
            </a:br>
            <a:r>
              <a:rPr lang="en-US" altLang="zh-CN" dirty="0"/>
              <a:t>V=</a:t>
            </a:r>
            <a:r>
              <a:rPr lang="zh-CN" altLang="en-US" dirty="0"/>
              <a:t>重置成本</a:t>
            </a:r>
            <a:r>
              <a:rPr lang="en-US" altLang="zh-CN" dirty="0"/>
              <a:t>-</a:t>
            </a:r>
            <a:r>
              <a:rPr lang="zh-CN" altLang="en-US" dirty="0"/>
              <a:t>折旧</a:t>
            </a:r>
            <a:r>
              <a:rPr lang="en-US" altLang="zh-CN" dirty="0"/>
              <a:t>-</a:t>
            </a:r>
            <a:r>
              <a:rPr lang="zh-CN" altLang="en-US" dirty="0"/>
              <a:t>无形损耗</a:t>
            </a:r>
          </a:p>
          <a:p>
            <a:r>
              <a:rPr lang="zh-CN" altLang="en-US" dirty="0"/>
              <a:t>原值法</a:t>
            </a:r>
          </a:p>
        </p:txBody>
      </p:sp>
    </p:spTree>
    <p:extLst>
      <p:ext uri="{BB962C8B-B14F-4D97-AF65-F5344CB8AC3E}">
        <p14:creationId xmlns:p14="http://schemas.microsoft.com/office/powerpoint/2010/main" val="105626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一般</a:t>
            </a:r>
            <a:r>
              <a:rPr lang="zh-CN" altLang="en-US" dirty="0" smtClean="0"/>
              <a:t>财产税</a:t>
            </a:r>
            <a:endParaRPr lang="zh-CN" altLang="en-US" dirty="0"/>
          </a:p>
        </p:txBody>
      </p:sp>
      <p:sp>
        <p:nvSpPr>
          <p:cNvPr id="96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美国的一般财产税</a:t>
            </a:r>
          </a:p>
          <a:p>
            <a:r>
              <a:rPr lang="zh-CN" altLang="en-US" dirty="0"/>
              <a:t>课税对象</a:t>
            </a:r>
          </a:p>
          <a:p>
            <a:r>
              <a:rPr lang="zh-CN" altLang="en-US" dirty="0"/>
              <a:t>税率（各地不同，平均</a:t>
            </a:r>
            <a:r>
              <a:rPr lang="en-US" altLang="zh-CN" dirty="0"/>
              <a:t>5%</a:t>
            </a:r>
            <a:r>
              <a:rPr lang="zh-CN" altLang="en-US" dirty="0"/>
              <a:t>左右</a:t>
            </a:r>
            <a:r>
              <a:rPr lang="zh-CN" altLang="en-US" dirty="0" smtClean="0"/>
              <a:t>）</a:t>
            </a:r>
            <a:endParaRPr lang="en-US" altLang="zh-CN" dirty="0"/>
          </a:p>
          <a:p>
            <a:r>
              <a:rPr lang="zh-CN" altLang="en-US" dirty="0"/>
              <a:t>课征方法</a:t>
            </a:r>
          </a:p>
        </p:txBody>
      </p:sp>
    </p:spTree>
    <p:extLst>
      <p:ext uri="{BB962C8B-B14F-4D97-AF65-F5344CB8AC3E}">
        <p14:creationId xmlns:p14="http://schemas.microsoft.com/office/powerpoint/2010/main" val="196304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美国部分城市的财产</a:t>
            </a:r>
            <a:r>
              <a:rPr lang="zh-CN" altLang="en-US" dirty="0" smtClean="0"/>
              <a:t>税率</a:t>
            </a:r>
            <a:endParaRPr lang="zh-CN" altLang="en-US" dirty="0"/>
          </a:p>
        </p:txBody>
      </p:sp>
      <p:graphicFrame>
        <p:nvGraphicFramePr>
          <p:cNvPr id="981259" name="Object 267"/>
          <p:cNvGraphicFramePr>
            <a:graphicFrameLocks noGrp="1" noChangeAspect="1"/>
          </p:cNvGraphicFramePr>
          <p:nvPr>
            <p:ph type="body" idx="1"/>
          </p:nvPr>
        </p:nvGraphicFramePr>
        <p:xfrm>
          <a:off x="685800" y="2058988"/>
          <a:ext cx="7772400" cy="395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位图图像" r:id="rId3" imgW="5552381" imgH="2828571" progId="Paint.Picture">
                  <p:embed/>
                </p:oleObj>
              </mc:Choice>
              <mc:Fallback>
                <p:oleObj name="位图图像" r:id="rId3" imgW="5552381" imgH="282857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58988"/>
                        <a:ext cx="7772400" cy="3959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952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宋体" pitchFamily="2" charset="-122"/>
              </a:rPr>
              <a:t>英国地方议会税的等级和</a:t>
            </a:r>
            <a:r>
              <a:rPr lang="zh-CN" altLang="en-US" dirty="0" smtClean="0">
                <a:latin typeface="宋体" pitchFamily="2" charset="-122"/>
              </a:rPr>
              <a:t>税率</a:t>
            </a:r>
            <a:endParaRPr lang="zh-CN" altLang="en-US" dirty="0"/>
          </a:p>
        </p:txBody>
      </p:sp>
      <p:graphicFrame>
        <p:nvGraphicFramePr>
          <p:cNvPr id="982019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985838" y="1981200"/>
          <a:ext cx="7172325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位图图像" r:id="rId3" imgW="5495238" imgH="3153215" progId="Paint.Picture">
                  <p:embed/>
                </p:oleObj>
              </mc:Choice>
              <mc:Fallback>
                <p:oleObj name="位图图像" r:id="rId3" imgW="5495238" imgH="315321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1981200"/>
                        <a:ext cx="7172325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949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特别</a:t>
            </a:r>
            <a:r>
              <a:rPr lang="zh-CN" altLang="en-US" dirty="0" smtClean="0"/>
              <a:t>财产税</a:t>
            </a:r>
            <a:endParaRPr lang="zh-CN" altLang="en-US" dirty="0"/>
          </a:p>
        </p:txBody>
      </p:sp>
      <p:sp>
        <p:nvSpPr>
          <p:cNvPr id="9625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房（地）产税</a:t>
            </a:r>
            <a:endParaRPr lang="en-US" altLang="zh-CN" dirty="0" smtClean="0"/>
          </a:p>
          <a:p>
            <a:r>
              <a:rPr lang="zh-CN" altLang="en-US" dirty="0" smtClean="0"/>
              <a:t>车船税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355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财产转移</a:t>
            </a:r>
            <a:r>
              <a:rPr lang="zh-CN" altLang="en-US" dirty="0" smtClean="0"/>
              <a:t>税</a:t>
            </a:r>
            <a:endParaRPr lang="zh-CN" altLang="en-US" dirty="0"/>
          </a:p>
        </p:txBody>
      </p:sp>
      <p:sp>
        <p:nvSpPr>
          <p:cNvPr id="96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遗产税</a:t>
            </a:r>
          </a:p>
          <a:p>
            <a:pPr lvl="1"/>
            <a:r>
              <a:rPr lang="zh-CN" altLang="en-US"/>
              <a:t>类型</a:t>
            </a:r>
          </a:p>
          <a:p>
            <a:pPr lvl="1"/>
            <a:r>
              <a:rPr lang="zh-CN" altLang="en-US"/>
              <a:t>课税对象</a:t>
            </a:r>
          </a:p>
          <a:p>
            <a:pPr lvl="1"/>
            <a:r>
              <a:rPr lang="zh-CN" altLang="en-US"/>
              <a:t>税率</a:t>
            </a:r>
          </a:p>
          <a:p>
            <a:r>
              <a:rPr lang="zh-CN" altLang="en-US"/>
              <a:t>赠与税</a:t>
            </a:r>
          </a:p>
        </p:txBody>
      </p:sp>
    </p:spTree>
    <p:extLst>
      <p:ext uri="{BB962C8B-B14F-4D97-AF65-F5344CB8AC3E}">
        <p14:creationId xmlns:p14="http://schemas.microsoft.com/office/powerpoint/2010/main" val="321394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所得税制</a:t>
            </a:r>
            <a:endParaRPr lang="zh-CN" altLang="en-US" dirty="0"/>
          </a:p>
        </p:txBody>
      </p:sp>
      <p:sp>
        <p:nvSpPr>
          <p:cNvPr id="91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>
                <a:hlinkClick r:id="" action="ppaction://noaction"/>
              </a:rPr>
              <a:t>概述</a:t>
            </a:r>
            <a:endParaRPr lang="zh-CN" altLang="en-US" dirty="0"/>
          </a:p>
          <a:p>
            <a:r>
              <a:rPr lang="zh-CN" altLang="en-US" dirty="0">
                <a:hlinkClick r:id="" action="ppaction://noaction"/>
              </a:rPr>
              <a:t>个人所得税</a:t>
            </a:r>
            <a:endParaRPr lang="zh-CN" altLang="en-US" dirty="0"/>
          </a:p>
          <a:p>
            <a:r>
              <a:rPr lang="zh-CN" altLang="en-US" dirty="0">
                <a:hlinkClick r:id="" action="ppaction://noaction"/>
              </a:rPr>
              <a:t>企业</a:t>
            </a:r>
            <a:r>
              <a:rPr lang="zh-CN" altLang="en-US" dirty="0" smtClean="0">
                <a:hlinkClick r:id="" action="ppaction://noaction"/>
              </a:rPr>
              <a:t>所得税</a:t>
            </a:r>
            <a:endParaRPr lang="zh-CN" altLang="en-US" dirty="0"/>
          </a:p>
        </p:txBody>
      </p:sp>
      <p:sp>
        <p:nvSpPr>
          <p:cNvPr id="91546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2838450" y="6172200"/>
            <a:ext cx="447675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1546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1335088" y="6172200"/>
            <a:ext cx="447675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15462" name="AutoShape 6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 flipH="1">
            <a:off x="4343400" y="6172200"/>
            <a:ext cx="447675" cy="533400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15463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 flipH="1">
            <a:off x="5848350" y="6172200"/>
            <a:ext cx="447675" cy="533400"/>
          </a:xfrm>
          <a:prstGeom prst="actionButtonE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1546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H="1">
            <a:off x="7391400" y="6172200"/>
            <a:ext cx="457200" cy="5334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70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所得税制概述</a:t>
            </a:r>
          </a:p>
        </p:txBody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以纳税人的所得为课税对象的税收</a:t>
            </a:r>
            <a:r>
              <a:rPr lang="zh-CN" altLang="en-US" dirty="0" smtClean="0"/>
              <a:t>，主要包括个人所得和企业（公司）所得税。</a:t>
            </a:r>
            <a:endParaRPr lang="zh-CN" altLang="en-US" dirty="0"/>
          </a:p>
          <a:p>
            <a:r>
              <a:rPr lang="zh-CN" altLang="en-US" dirty="0" smtClean="0">
                <a:hlinkClick r:id="" action="ppaction://noaction"/>
              </a:rPr>
              <a:t>所得税</a:t>
            </a:r>
            <a:r>
              <a:rPr lang="zh-CN" altLang="en-US" dirty="0">
                <a:hlinkClick r:id="" action="ppaction://noaction"/>
              </a:rPr>
              <a:t>的类型</a:t>
            </a:r>
            <a:endParaRPr lang="zh-CN" altLang="en-US" dirty="0"/>
          </a:p>
          <a:p>
            <a:r>
              <a:rPr lang="zh-CN" altLang="en-US" dirty="0">
                <a:hlinkClick r:id="" action="ppaction://noaction"/>
              </a:rPr>
              <a:t>所得税的纳税人</a:t>
            </a:r>
            <a:endParaRPr lang="zh-CN" altLang="en-US" dirty="0"/>
          </a:p>
          <a:p>
            <a:r>
              <a:rPr lang="zh-CN" altLang="en-US" dirty="0">
                <a:hlinkClick r:id="" action="ppaction://noaction"/>
              </a:rPr>
              <a:t>所得税的课税</a:t>
            </a:r>
            <a:r>
              <a:rPr lang="zh-CN" altLang="en-US" dirty="0" smtClean="0">
                <a:hlinkClick r:id="" action="ppaction://noaction"/>
              </a:rPr>
              <a:t>对象</a:t>
            </a:r>
            <a:endParaRPr lang="zh-CN" altLang="en-US" dirty="0"/>
          </a:p>
          <a:p>
            <a:r>
              <a:rPr lang="zh-CN" altLang="en-US" dirty="0" smtClean="0">
                <a:hlinkClick r:id="rId2" action="ppaction://hlinksldjump"/>
              </a:rPr>
              <a:t>所得税</a:t>
            </a:r>
            <a:r>
              <a:rPr lang="zh-CN" altLang="en-US" dirty="0">
                <a:hlinkClick r:id="rId2" action="ppaction://hlinksldjump"/>
              </a:rPr>
              <a:t>的课税方法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6970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08720"/>
            <a:ext cx="7772400" cy="648072"/>
          </a:xfrm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chemeClr val="bg2"/>
                </a:solidFill>
              </a:rPr>
              <a:t>中国的所得</a:t>
            </a:r>
            <a:r>
              <a:rPr lang="zh-CN" altLang="en-US" b="1" dirty="0" smtClean="0">
                <a:solidFill>
                  <a:schemeClr val="bg2"/>
                </a:solidFill>
              </a:rPr>
              <a:t>税制</a:t>
            </a:r>
          </a:p>
        </p:txBody>
      </p:sp>
      <p:sp>
        <p:nvSpPr>
          <p:cNvPr id="4751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7763" y="2003425"/>
            <a:ext cx="6985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mtClean="0"/>
              <a:t>.</a:t>
            </a:r>
          </a:p>
        </p:txBody>
      </p:sp>
      <p:sp>
        <p:nvSpPr>
          <p:cNvPr id="475139" name="Text Box 4"/>
          <p:cNvSpPr txBox="1">
            <a:spLocks noChangeArrowheads="1"/>
          </p:cNvSpPr>
          <p:nvPr/>
        </p:nvSpPr>
        <p:spPr bwMode="auto">
          <a:xfrm>
            <a:off x="719892" y="2057400"/>
            <a:ext cx="677108" cy="40560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chemeClr val="bg2"/>
                </a:solidFill>
                <a:latin typeface="Tahoma" pitchFamily="34" charset="0"/>
              </a:rPr>
              <a:t>所 得 税 制</a:t>
            </a:r>
          </a:p>
        </p:txBody>
      </p:sp>
      <p:sp>
        <p:nvSpPr>
          <p:cNvPr id="475140" name="Text Box 5"/>
          <p:cNvSpPr txBox="1">
            <a:spLocks noChangeArrowheads="1"/>
          </p:cNvSpPr>
          <p:nvPr/>
        </p:nvSpPr>
        <p:spPr bwMode="auto">
          <a:xfrm>
            <a:off x="1835150" y="2060575"/>
            <a:ext cx="5401146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chemeClr val="bg2"/>
                </a:solidFill>
                <a:latin typeface="Tahoma" pitchFamily="34" charset="0"/>
              </a:rPr>
              <a:t>企业所得税</a:t>
            </a:r>
            <a:r>
              <a:rPr lang="zh-CN" altLang="en-US" b="1" dirty="0" smtClean="0">
                <a:solidFill>
                  <a:schemeClr val="bg2"/>
                </a:solidFill>
                <a:latin typeface="Tahoma" pitchFamily="34" charset="0"/>
              </a:rPr>
              <a:t>（</a:t>
            </a:r>
            <a:r>
              <a:rPr lang="en-US" altLang="zh-CN" b="1" dirty="0" smtClean="0">
                <a:solidFill>
                  <a:schemeClr val="bg2"/>
                </a:solidFill>
                <a:latin typeface="Tahoma" pitchFamily="34" charset="0"/>
              </a:rPr>
              <a:t>2008</a:t>
            </a:r>
            <a:r>
              <a:rPr lang="zh-CN" altLang="en-US" b="1" dirty="0" smtClean="0">
                <a:solidFill>
                  <a:schemeClr val="bg2"/>
                </a:solidFill>
                <a:latin typeface="Tahoma" pitchFamily="34" charset="0"/>
              </a:rPr>
              <a:t>年后</a:t>
            </a:r>
            <a:r>
              <a:rPr lang="zh-CN" altLang="en-US" b="1" dirty="0">
                <a:solidFill>
                  <a:schemeClr val="bg2"/>
                </a:solidFill>
                <a:latin typeface="Tahoma" pitchFamily="34" charset="0"/>
              </a:rPr>
              <a:t>）</a:t>
            </a:r>
          </a:p>
        </p:txBody>
      </p:sp>
      <p:sp>
        <p:nvSpPr>
          <p:cNvPr id="475141" name="Text Box 6"/>
          <p:cNvSpPr txBox="1">
            <a:spLocks noChangeArrowheads="1"/>
          </p:cNvSpPr>
          <p:nvPr/>
        </p:nvSpPr>
        <p:spPr bwMode="auto">
          <a:xfrm>
            <a:off x="1835150" y="5516563"/>
            <a:ext cx="5329138" cy="5889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chemeClr val="bg2"/>
                </a:solidFill>
                <a:latin typeface="Tahoma" pitchFamily="34" charset="0"/>
              </a:rPr>
              <a:t>个人所得税</a:t>
            </a:r>
          </a:p>
        </p:txBody>
      </p:sp>
      <p:sp>
        <p:nvSpPr>
          <p:cNvPr id="475142" name="Text Box 7"/>
          <p:cNvSpPr txBox="1">
            <a:spLocks noChangeArrowheads="1"/>
          </p:cNvSpPr>
          <p:nvPr/>
        </p:nvSpPr>
        <p:spPr bwMode="auto">
          <a:xfrm>
            <a:off x="2484438" y="2840038"/>
            <a:ext cx="5903986" cy="1016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000" b="1" dirty="0">
                <a:solidFill>
                  <a:schemeClr val="bg2"/>
                </a:solidFill>
                <a:latin typeface="Tahoma" pitchFamily="34" charset="0"/>
              </a:rPr>
              <a:t>以企业所得额为征税对象，内外统一。基本税率</a:t>
            </a:r>
            <a:r>
              <a:rPr lang="en-US" altLang="zh-CN" sz="2000" b="1" dirty="0">
                <a:solidFill>
                  <a:schemeClr val="bg2"/>
                </a:solidFill>
                <a:latin typeface="Tahoma" pitchFamily="34" charset="0"/>
              </a:rPr>
              <a:t>25%</a:t>
            </a:r>
            <a:r>
              <a:rPr lang="zh-CN" altLang="en-US" sz="2000" b="1" dirty="0">
                <a:solidFill>
                  <a:schemeClr val="bg2"/>
                </a:solidFill>
                <a:latin typeface="Tahoma" pitchFamily="34" charset="0"/>
              </a:rPr>
              <a:t>，优惠税率</a:t>
            </a:r>
            <a:r>
              <a:rPr lang="en-US" altLang="zh-CN" sz="2000" b="1" dirty="0">
                <a:solidFill>
                  <a:schemeClr val="bg2"/>
                </a:solidFill>
                <a:latin typeface="Tahoma" pitchFamily="34" charset="0"/>
              </a:rPr>
              <a:t>20%</a:t>
            </a:r>
            <a:r>
              <a:rPr lang="zh-CN" altLang="en-US" sz="2000" b="1" dirty="0">
                <a:solidFill>
                  <a:schemeClr val="bg2"/>
                </a:solidFill>
                <a:latin typeface="Tahoma" pitchFamily="34" charset="0"/>
              </a:rPr>
              <a:t>和</a:t>
            </a:r>
            <a:r>
              <a:rPr lang="en-US" altLang="zh-CN" sz="2000" b="1" dirty="0">
                <a:solidFill>
                  <a:schemeClr val="bg2"/>
                </a:solidFill>
                <a:latin typeface="Tahoma" pitchFamily="34" charset="0"/>
              </a:rPr>
              <a:t>15%</a:t>
            </a:r>
            <a:r>
              <a:rPr lang="zh-CN" altLang="en-US" sz="2000" b="1" dirty="0">
                <a:solidFill>
                  <a:schemeClr val="bg2"/>
                </a:solidFill>
                <a:latin typeface="Tahoma" pitchFamily="34" charset="0"/>
              </a:rPr>
              <a:t>。</a:t>
            </a:r>
            <a:r>
              <a:rPr lang="en-US" altLang="zh-CN" sz="2000" b="1" dirty="0">
                <a:solidFill>
                  <a:schemeClr val="bg2"/>
                </a:solidFill>
                <a:latin typeface="Tahoma" pitchFamily="34" charset="0"/>
              </a:rPr>
              <a:t>2008</a:t>
            </a:r>
            <a:r>
              <a:rPr lang="zh-CN" altLang="en-US" sz="2000" b="1" dirty="0">
                <a:solidFill>
                  <a:schemeClr val="bg2"/>
                </a:solidFill>
                <a:latin typeface="Tahoma" pitchFamily="34" charset="0"/>
              </a:rPr>
              <a:t>年</a:t>
            </a:r>
            <a:r>
              <a:rPr lang="en-US" altLang="zh-CN" sz="2000" b="1" dirty="0">
                <a:solidFill>
                  <a:schemeClr val="bg2"/>
                </a:solidFill>
                <a:latin typeface="Tahoma" pitchFamily="34" charset="0"/>
              </a:rPr>
              <a:t>1</a:t>
            </a:r>
            <a:r>
              <a:rPr lang="zh-CN" altLang="en-US" sz="2000" b="1" dirty="0">
                <a:solidFill>
                  <a:schemeClr val="bg2"/>
                </a:solidFill>
                <a:latin typeface="Tahoma" pitchFamily="34" charset="0"/>
              </a:rPr>
              <a:t>月</a:t>
            </a:r>
            <a:r>
              <a:rPr lang="en-US" altLang="zh-CN" sz="2000" b="1" dirty="0">
                <a:solidFill>
                  <a:schemeClr val="bg2"/>
                </a:solidFill>
                <a:latin typeface="Tahoma" pitchFamily="34" charset="0"/>
              </a:rPr>
              <a:t>1</a:t>
            </a:r>
            <a:r>
              <a:rPr lang="zh-CN" altLang="en-US" sz="2000" b="1" dirty="0">
                <a:solidFill>
                  <a:schemeClr val="bg2"/>
                </a:solidFill>
                <a:latin typeface="Tahoma" pitchFamily="34" charset="0"/>
              </a:rPr>
              <a:t>日起施行。</a:t>
            </a:r>
          </a:p>
        </p:txBody>
      </p:sp>
      <p:sp>
        <p:nvSpPr>
          <p:cNvPr id="475143" name="Text Box 8"/>
          <p:cNvSpPr txBox="1">
            <a:spLocks noChangeArrowheads="1"/>
          </p:cNvSpPr>
          <p:nvPr/>
        </p:nvSpPr>
        <p:spPr bwMode="auto">
          <a:xfrm>
            <a:off x="2484438" y="3975100"/>
            <a:ext cx="5903986" cy="1320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000" b="1" dirty="0">
                <a:solidFill>
                  <a:schemeClr val="bg2"/>
                </a:solidFill>
                <a:latin typeface="Tahoma" pitchFamily="34" charset="0"/>
              </a:rPr>
              <a:t>以个人取得的各项应税所得为征税对象。</a:t>
            </a:r>
            <a:r>
              <a:rPr lang="zh-CN" altLang="en-US" sz="2000" b="1" dirty="0" smtClean="0">
                <a:solidFill>
                  <a:schemeClr val="bg2"/>
                </a:solidFill>
                <a:latin typeface="Tahoma" pitchFamily="34" charset="0"/>
              </a:rPr>
              <a:t>实行综合与分类相结合的税制模式，</a:t>
            </a:r>
            <a:r>
              <a:rPr lang="zh-CN" altLang="en-US" sz="2000" b="1" dirty="0" smtClean="0">
                <a:solidFill>
                  <a:srgbClr val="FF0000"/>
                </a:solidFill>
                <a:latin typeface="Tahoma" pitchFamily="34" charset="0"/>
              </a:rPr>
              <a:t>综合所得</a:t>
            </a:r>
            <a:r>
              <a:rPr lang="en-US" altLang="zh-CN" sz="2000" b="1" dirty="0" smtClean="0">
                <a:solidFill>
                  <a:schemeClr val="bg2"/>
                </a:solidFill>
                <a:latin typeface="Tahoma" pitchFamily="34" charset="0"/>
              </a:rPr>
              <a:t>9</a:t>
            </a:r>
            <a:r>
              <a:rPr lang="zh-CN" altLang="en-US" sz="2000" b="1" dirty="0">
                <a:solidFill>
                  <a:schemeClr val="bg2"/>
                </a:solidFill>
                <a:latin typeface="Tahoma" pitchFamily="34" charset="0"/>
              </a:rPr>
              <a:t>级累进，承包承租和个体工商户、独资、合伙企业生产经营所得</a:t>
            </a:r>
            <a:r>
              <a:rPr lang="en-US" altLang="zh-CN" sz="2000" b="1" dirty="0">
                <a:solidFill>
                  <a:schemeClr val="bg2"/>
                </a:solidFill>
                <a:latin typeface="Tahoma" pitchFamily="34" charset="0"/>
              </a:rPr>
              <a:t>5</a:t>
            </a:r>
            <a:r>
              <a:rPr lang="zh-CN" altLang="en-US" sz="2000" b="1" dirty="0">
                <a:solidFill>
                  <a:schemeClr val="bg2"/>
                </a:solidFill>
                <a:latin typeface="Tahoma" pitchFamily="34" charset="0"/>
              </a:rPr>
              <a:t>级累进。其他实行比例税率。</a:t>
            </a:r>
          </a:p>
        </p:txBody>
      </p:sp>
      <p:sp>
        <p:nvSpPr>
          <p:cNvPr id="475144" name="AutoShape 9"/>
          <p:cNvSpPr>
            <a:spLocks/>
          </p:cNvSpPr>
          <p:nvPr/>
        </p:nvSpPr>
        <p:spPr bwMode="auto">
          <a:xfrm>
            <a:off x="1401763" y="2276475"/>
            <a:ext cx="433387" cy="3673475"/>
          </a:xfrm>
          <a:prstGeom prst="leftBrace">
            <a:avLst>
              <a:gd name="adj1" fmla="val 70635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75145" name="AutoShape 10"/>
          <p:cNvSpPr>
            <a:spLocks noChangeArrowheads="1"/>
          </p:cNvSpPr>
          <p:nvPr/>
        </p:nvSpPr>
        <p:spPr bwMode="auto">
          <a:xfrm>
            <a:off x="7164288" y="5301208"/>
            <a:ext cx="720725" cy="504825"/>
          </a:xfrm>
          <a:custGeom>
            <a:avLst/>
            <a:gdLst>
              <a:gd name="T0" fmla="*/ 17177878 w 21600"/>
              <a:gd name="T1" fmla="*/ 0 h 21600"/>
              <a:gd name="T2" fmla="*/ 10306268 w 21600"/>
              <a:gd name="T3" fmla="*/ 3932844 h 21600"/>
              <a:gd name="T4" fmla="*/ 0 w 21600"/>
              <a:gd name="T5" fmla="*/ 9832658 h 21600"/>
              <a:gd name="T6" fmla="*/ 10306268 w 21600"/>
              <a:gd name="T7" fmla="*/ 11798530 h 21600"/>
              <a:gd name="T8" fmla="*/ 20612569 w 21600"/>
              <a:gd name="T9" fmla="*/ 8193427 h 21600"/>
              <a:gd name="T10" fmla="*/ 24048357 w 21600"/>
              <a:gd name="T11" fmla="*/ 3932844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75146" name="AutoShape 11"/>
          <p:cNvSpPr>
            <a:spLocks noChangeArrowheads="1"/>
          </p:cNvSpPr>
          <p:nvPr/>
        </p:nvSpPr>
        <p:spPr bwMode="auto">
          <a:xfrm rot="5400000">
            <a:off x="7194227" y="2174925"/>
            <a:ext cx="682625" cy="598487"/>
          </a:xfrm>
          <a:custGeom>
            <a:avLst/>
            <a:gdLst>
              <a:gd name="T0" fmla="*/ 15107090 w 21600"/>
              <a:gd name="T1" fmla="*/ 0 h 21600"/>
              <a:gd name="T2" fmla="*/ 15107090 w 21600"/>
              <a:gd name="T3" fmla="*/ 9333931 h 21600"/>
              <a:gd name="T4" fmla="*/ 3232956 w 21600"/>
              <a:gd name="T5" fmla="*/ 16582718 h 21600"/>
              <a:gd name="T6" fmla="*/ 21573004 w 21600"/>
              <a:gd name="T7" fmla="*/ 4666952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75147" name="日期占位符 1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/>
              <a:t>2010</a:t>
            </a:r>
          </a:p>
        </p:txBody>
      </p:sp>
      <p:sp>
        <p:nvSpPr>
          <p:cNvPr id="475148" name="灯片编号占位符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59F689-9141-4FF9-A045-33E797AEB6EF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  <p:sp>
        <p:nvSpPr>
          <p:cNvPr id="475149" name="页脚占位符 1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zh-CN" altLang="en-US"/>
              <a:t>版权所有，禁止传播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07731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主题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民生银行研究院">
      <a:dk1>
        <a:sysClr val="windowText" lastClr="000000"/>
      </a:dk1>
      <a:lt1>
        <a:sysClr val="window" lastClr="FFFFFF"/>
      </a:lt1>
      <a:dk2>
        <a:srgbClr val="00528A"/>
      </a:dk2>
      <a:lt2>
        <a:srgbClr val="D9FFEF"/>
      </a:lt2>
      <a:accent1>
        <a:srgbClr val="0072BC"/>
      </a:accent1>
      <a:accent2>
        <a:srgbClr val="00A65D"/>
      </a:accent2>
      <a:accent3>
        <a:srgbClr val="7C5291"/>
      </a:accent3>
      <a:accent4>
        <a:srgbClr val="F02D50"/>
      </a:accent4>
      <a:accent5>
        <a:srgbClr val="FFB838"/>
      </a:accent5>
      <a:accent6>
        <a:srgbClr val="8F480B"/>
      </a:accent6>
      <a:hlink>
        <a:srgbClr val="0000FF"/>
      </a:hlink>
      <a:folHlink>
        <a:srgbClr val="800080"/>
      </a:folHlink>
    </a:clrScheme>
    <a:fontScheme name="自定义 1">
      <a:majorFont>
        <a:latin typeface="华康俪金黑W8(P)"/>
        <a:ea typeface="华康俪金黑W8(P)"/>
        <a:cs typeface=""/>
      </a:majorFont>
      <a:minorFont>
        <a:latin typeface="Times New Roman"/>
        <a:ea typeface="楷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">
  <a:themeElements>
    <a:clrScheme name="民生银行研究院">
      <a:dk1>
        <a:sysClr val="windowText" lastClr="000000"/>
      </a:dk1>
      <a:lt1>
        <a:sysClr val="window" lastClr="FFFFFF"/>
      </a:lt1>
      <a:dk2>
        <a:srgbClr val="00528A"/>
      </a:dk2>
      <a:lt2>
        <a:srgbClr val="D9FFEF"/>
      </a:lt2>
      <a:accent1>
        <a:srgbClr val="0072BC"/>
      </a:accent1>
      <a:accent2>
        <a:srgbClr val="00A65D"/>
      </a:accent2>
      <a:accent3>
        <a:srgbClr val="7C5291"/>
      </a:accent3>
      <a:accent4>
        <a:srgbClr val="F02D50"/>
      </a:accent4>
      <a:accent5>
        <a:srgbClr val="FFB838"/>
      </a:accent5>
      <a:accent6>
        <a:srgbClr val="8F480B"/>
      </a:accent6>
      <a:hlink>
        <a:srgbClr val="0000FF"/>
      </a:hlink>
      <a:folHlink>
        <a:srgbClr val="800080"/>
      </a:folHlink>
    </a:clrScheme>
    <a:fontScheme name="自定义 1">
      <a:majorFont>
        <a:latin typeface="华康俪金黑W8(P)"/>
        <a:ea typeface="华康俪金黑W8(P)"/>
        <a:cs typeface=""/>
      </a:majorFont>
      <a:minorFont>
        <a:latin typeface="Times New Roman"/>
        <a:ea typeface="楷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2912</Words>
  <Application>Microsoft Office PowerPoint</Application>
  <PresentationFormat>全屏显示(4:3)</PresentationFormat>
  <Paragraphs>600</Paragraphs>
  <Slides>65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3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65</vt:i4>
      </vt:variant>
    </vt:vector>
  </HeadingPairs>
  <TitlesOfParts>
    <vt:vector size="80" baseType="lpstr">
      <vt:lpstr>等线</vt:lpstr>
      <vt:lpstr>黑体</vt:lpstr>
      <vt:lpstr>华康俪金黑W8(P)</vt:lpstr>
      <vt:lpstr>楷体</vt:lpstr>
      <vt:lpstr>宋体</vt:lpstr>
      <vt:lpstr>微软雅黑</vt:lpstr>
      <vt:lpstr>Arial</vt:lpstr>
      <vt:lpstr>Calibri</vt:lpstr>
      <vt:lpstr>Tahoma</vt:lpstr>
      <vt:lpstr>Times New Roman</vt:lpstr>
      <vt:lpstr>Wingdings</vt:lpstr>
      <vt:lpstr>主题2</vt:lpstr>
      <vt:lpstr>Office 主题</vt:lpstr>
      <vt:lpstr>1_Office 主题</vt:lpstr>
      <vt:lpstr>位图图像</vt:lpstr>
      <vt:lpstr>财政学（第九讲）</vt:lpstr>
      <vt:lpstr>税收体系</vt:lpstr>
      <vt:lpstr>税收体系的构成</vt:lpstr>
      <vt:lpstr>中国的税收体系</vt:lpstr>
      <vt:lpstr>中国的税收体系</vt:lpstr>
      <vt:lpstr>税收分类</vt:lpstr>
      <vt:lpstr>所得税制</vt:lpstr>
      <vt:lpstr>所得税制概述</vt:lpstr>
      <vt:lpstr>中国的所得税制</vt:lpstr>
      <vt:lpstr>所得税的纳税人</vt:lpstr>
      <vt:lpstr>所得税的课税对象</vt:lpstr>
      <vt:lpstr>所得税的课税方法 </vt:lpstr>
      <vt:lpstr>个人所得税</vt:lpstr>
      <vt:lpstr>个人所得税的类型 </vt:lpstr>
      <vt:lpstr>个人所得税纳税义务的计算程序</vt:lpstr>
      <vt:lpstr>个人所得税的税率</vt:lpstr>
      <vt:lpstr>公司所得税 </vt:lpstr>
      <vt:lpstr>公司所得税的税基</vt:lpstr>
      <vt:lpstr>存货价值的计算</vt:lpstr>
      <vt:lpstr>加速折旧法</vt:lpstr>
      <vt:lpstr>对资本利得的课税</vt:lpstr>
      <vt:lpstr>公司所得税的适用税率</vt:lpstr>
      <vt:lpstr>近年来我国企业所得税的主要减税措施： 小微企业减所得税（税率降至10%）</vt:lpstr>
      <vt:lpstr>近年来我国企业所得税的主要减税措施： 固定资产加速折旧</vt:lpstr>
      <vt:lpstr>近年来我国企业所得税的主要减税措施： 研发费用加计扣除</vt:lpstr>
      <vt:lpstr>美国川普政府的减税措施（Tax Cuts and Jobs Act）</vt:lpstr>
      <vt:lpstr>货物劳务税制</vt:lpstr>
      <vt:lpstr>货物劳务税概述</vt:lpstr>
      <vt:lpstr>中国的货物劳务税 制</vt:lpstr>
      <vt:lpstr>货物劳务税的税基</vt:lpstr>
      <vt:lpstr>货物劳务税的课税环节</vt:lpstr>
      <vt:lpstr>货物劳务税的计税依据</vt:lpstr>
      <vt:lpstr>货物劳务税的课税范围</vt:lpstr>
      <vt:lpstr>货物劳务税制模式</vt:lpstr>
      <vt:lpstr>增值税 </vt:lpstr>
      <vt:lpstr>增值税的特点</vt:lpstr>
      <vt:lpstr>增值税的税基 </vt:lpstr>
      <vt:lpstr>增值税“转型”</vt:lpstr>
      <vt:lpstr>三种类型增值税的区别</vt:lpstr>
      <vt:lpstr>上海的“营改增”改革试点</vt:lpstr>
      <vt:lpstr>"营改增"试点在全国逐步推开</vt:lpstr>
      <vt:lpstr>PowerPoint 演示文稿</vt:lpstr>
      <vt:lpstr>对金融服务的三种课税模式</vt:lpstr>
      <vt:lpstr>小结</vt:lpstr>
      <vt:lpstr>增值税的计税方法 </vt:lpstr>
      <vt:lpstr> Calculation of  VAT Payable </vt:lpstr>
      <vt:lpstr>Tax Inclusive Vs. Tax Exclusive Price</vt:lpstr>
      <vt:lpstr>增值税的税率 </vt:lpstr>
      <vt:lpstr>“营改增”前后的行业税率</vt:lpstr>
      <vt:lpstr>世界主要国家的增值税率水平</vt:lpstr>
      <vt:lpstr>消费税</vt:lpstr>
      <vt:lpstr>消费税的类型</vt:lpstr>
      <vt:lpstr>消费税的作用</vt:lpstr>
      <vt:lpstr>消费税的税率和计税方法</vt:lpstr>
      <vt:lpstr>财产税制</vt:lpstr>
      <vt:lpstr>中国的财产税制</vt:lpstr>
      <vt:lpstr>财产税制概述</vt:lpstr>
      <vt:lpstr>财产的分类</vt:lpstr>
      <vt:lpstr>财产课税的类型</vt:lpstr>
      <vt:lpstr>财产的估价</vt:lpstr>
      <vt:lpstr>一般财产税</vt:lpstr>
      <vt:lpstr>美国部分城市的财产税率</vt:lpstr>
      <vt:lpstr>英国地方议会税的等级和税率</vt:lpstr>
      <vt:lpstr>特别财产税</vt:lpstr>
      <vt:lpstr>财产转移税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财政学（第九讲）</dc:title>
  <dc:creator>杜莉</dc:creator>
  <cp:lastModifiedBy>Windows 用户</cp:lastModifiedBy>
  <cp:revision>18</cp:revision>
  <dcterms:created xsi:type="dcterms:W3CDTF">2015-11-25T13:22:45Z</dcterms:created>
  <dcterms:modified xsi:type="dcterms:W3CDTF">2018-11-16T08:56:11Z</dcterms:modified>
</cp:coreProperties>
</file>