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92" r:id="rId3"/>
  </p:sldMasterIdLst>
  <p:notesMasterIdLst>
    <p:notesMasterId r:id="rId15"/>
  </p:notesMasterIdLst>
  <p:sldIdLst>
    <p:sldId id="256" r:id="rId4"/>
    <p:sldId id="257" r:id="rId5"/>
    <p:sldId id="275" r:id="rId6"/>
    <p:sldId id="277" r:id="rId7"/>
    <p:sldId id="276" r:id="rId8"/>
    <p:sldId id="278" r:id="rId9"/>
    <p:sldId id="279" r:id="rId10"/>
    <p:sldId id="280" r:id="rId11"/>
    <p:sldId id="258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CFFAE4-06F9-44B6-96BE-C82497F3EE23}">
          <p14:sldIdLst>
            <p14:sldId id="256"/>
            <p14:sldId id="257"/>
            <p14:sldId id="275"/>
            <p14:sldId id="277"/>
            <p14:sldId id="276"/>
            <p14:sldId id="278"/>
            <p14:sldId id="279"/>
            <p14:sldId id="280"/>
            <p14:sldId id="258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7B4C0-1AD5-4B52-A2FB-988EE7CC17FB}" type="datetimeFigureOut">
              <a:rPr lang="vi-VN" smtClean="0"/>
              <a:t>07/04/2013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23EE7-6A28-4C27-A014-4B990C7585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446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23EE7-6A28-4C27-A014-4B990C758514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602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82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8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3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17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8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34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95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1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39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24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73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815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698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48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4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935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40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83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88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1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7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48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+mn-lt"/>
              </a:rPr>
              <a:t>Viet </a:t>
            </a:r>
            <a:r>
              <a:rPr lang="en-US" sz="6000" dirty="0" err="1" smtClean="0">
                <a:solidFill>
                  <a:schemeClr val="bg1"/>
                </a:solidFill>
                <a:latin typeface="+mn-lt"/>
              </a:rPr>
              <a:t>Anh</a:t>
            </a:r>
            <a:r>
              <a:rPr lang="en-US" sz="6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Nguyen</a:t>
            </a:r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10301016022</a:t>
            </a:r>
          </a:p>
          <a:p>
            <a:endParaRPr lang="vi-VN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+mn-lt"/>
              </a:rPr>
              <a:t>Conclusion</a:t>
            </a:r>
            <a:endParaRPr lang="vi-VN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534400" cy="304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Sham treatment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Mind over the body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Expectation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Relieve pain </a:t>
            </a:r>
            <a:endParaRPr lang="vi-VN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2602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+mn-lt"/>
              </a:rPr>
              <a:t>References</a:t>
            </a:r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752600"/>
            <a:ext cx="8839200" cy="3810000"/>
          </a:xfrm>
        </p:spPr>
        <p:txBody>
          <a:bodyPr>
            <a:noAutofit/>
          </a:bodyPr>
          <a:lstStyle/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en.wikipedia.org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Blakeslee, S. (1998 a). Enthusiasm of doctor can give pill extra kick. New York Times, Science Times, October 13, p. D4.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 S.Blakeslee, (1998 b). Placebos prove so powerful even experts are surprised. New York Times, Science Times, October 13, pp. D1, D4.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Brown, W.A. (1998). The placebo effect. Scientific American, 278:1, 90-95.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Harrington, A. (Ed.)(1997). The placebo effect: An interdisciplinary exploration. Cambridge, MA: Harvard University Press.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Matre D, Casey KL, Knardahl S (2006). "Placebo-induced changes in spinal cord pain processing". J Neurosci 26 (2): 559–63. doi:10.1523/JNEUROSCI.4218-05.2006. PMID 16407554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Holden, C. (2002). Drugs and placebos look alike in the brain. Science, 295, 947-948.</a:t>
            </a:r>
          </a:p>
          <a:p>
            <a:pPr algn="l"/>
            <a:endParaRPr lang="vi-VN" sz="1400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sz="1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Wager TD, Rilling JK, Smith EE, Sokolik A, Casey KL, Davidson RJ, Kosslyn SM, Rose RM, Cohen JD (2004). "Placebo-induced changes in FMRI in the anticipation and experience of pain". Science 303 (5661): 1162–7.</a:t>
            </a:r>
          </a:p>
        </p:txBody>
      </p:sp>
    </p:spTree>
    <p:extLst>
      <p:ext uri="{BB962C8B-B14F-4D97-AF65-F5344CB8AC3E}">
        <p14:creationId xmlns:p14="http://schemas.microsoft.com/office/powerpoint/2010/main" val="2612602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229600" cy="20034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+mn-lt"/>
              </a:rPr>
              <a:t>Placebo Effect</a:t>
            </a:r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1675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+mn-lt"/>
              </a:rPr>
              <a:t>Placebo</a:t>
            </a:r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80010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“any 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inactive </a:t>
            </a:r>
            <a:r>
              <a:rPr lang="en-US" dirty="0" err="1">
                <a:solidFill>
                  <a:schemeClr val="bg1"/>
                </a:solidFill>
                <a:ea typeface="+mj-ea"/>
                <a:cs typeface="+mj-cs"/>
              </a:rPr>
              <a:t>subtance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 or other </a:t>
            </a:r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intervention given as a real treatment”</a:t>
            </a:r>
            <a:endParaRPr lang="vi-VN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6654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3733800"/>
          </a:xfrm>
        </p:spPr>
        <p:txBody>
          <a:bodyPr>
            <a:normAutofit/>
          </a:bodyPr>
          <a:lstStyle/>
          <a:p>
            <a:r>
              <a:rPr lang="en-US" sz="20000" dirty="0" smtClean="0">
                <a:solidFill>
                  <a:schemeClr val="bg1"/>
                </a:solidFill>
                <a:ea typeface="+mj-ea"/>
                <a:cs typeface="+mj-cs"/>
              </a:rPr>
              <a:t>How?</a:t>
            </a:r>
            <a:endParaRPr lang="vi-VN" sz="2000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945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982" y="2286000"/>
            <a:ext cx="8915400" cy="2286000"/>
          </a:xfrm>
        </p:spPr>
        <p:txBody>
          <a:bodyPr>
            <a:noAutofit/>
          </a:bodyPr>
          <a:lstStyle/>
          <a:p>
            <a:r>
              <a:rPr lang="vi-VN" sz="2800" i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“We found that when people experience pain relief due to a placebo administration, they also show reduced neuronal activation to painful stimulation in their spinal </a:t>
            </a:r>
            <a:r>
              <a:rPr lang="vi-VN" sz="2800" i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cord.” </a:t>
            </a:r>
            <a:endParaRPr lang="vi-VN" sz="2800" i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7048" y="50292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i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- team member Falk Eippert, a neuroscientist with the University Medical Centre Hamburg-Eppendorf, Hamburg, Germany.</a:t>
            </a:r>
          </a:p>
        </p:txBody>
      </p:sp>
    </p:spTree>
    <p:extLst>
      <p:ext uri="{BB962C8B-B14F-4D97-AF65-F5344CB8AC3E}">
        <p14:creationId xmlns:p14="http://schemas.microsoft.com/office/powerpoint/2010/main" val="2280342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-304800"/>
            <a:ext cx="8229600" cy="20034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+mn-lt"/>
              </a:rPr>
              <a:t>Brain</a:t>
            </a:r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2413" y="3609975"/>
            <a:ext cx="9525000" cy="50292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  <a:ea typeface="+mj-ea"/>
              <a:cs typeface="+mj-cs"/>
            </a:endParaRPr>
          </a:p>
          <a:p>
            <a:pPr algn="l"/>
            <a:endParaRPr lang="en-US" dirty="0">
              <a:solidFill>
                <a:schemeClr val="bg1"/>
              </a:solidFill>
              <a:ea typeface="+mj-ea"/>
              <a:cs typeface="+mj-cs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r>
              <a:rPr lang="vi-VN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Cingulate cortex+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Thalamus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+ frontal region </a:t>
            </a:r>
          </a:p>
          <a:p>
            <a:pPr algn="l"/>
            <a:endParaRPr lang="vi-VN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50" name="Picture 2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599"/>
            <a:ext cx="3810000" cy="286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819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82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+mn-lt"/>
              </a:rPr>
              <a:t>Endorphins</a:t>
            </a:r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915400" cy="4800600"/>
          </a:xfrm>
        </p:spPr>
        <p:txBody>
          <a:bodyPr>
            <a:normAutofit/>
          </a:bodyPr>
          <a:lstStyle/>
          <a:p>
            <a:pPr algn="l"/>
            <a:r>
              <a:rPr lang="vi-VN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- Neurotransmitters.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- Produced </a:t>
            </a:r>
            <a:r>
              <a:rPr lang="vi-VN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by the pituitary gland and the hypothalamus 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vi-VN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- Secreted during excitement</a:t>
            </a:r>
            <a:r>
              <a:rPr lang="vi-VN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, pain, consumption of spicy food, laughter, love and </a:t>
            </a:r>
            <a:r>
              <a:rPr lang="vi-VN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orgasm 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- Can </a:t>
            </a:r>
            <a:r>
              <a:rPr lang="vi-VN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resemble </a:t>
            </a:r>
            <a:r>
              <a:rPr lang="vi-VN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the opiates in their abilities to produce analgesia and a feeling of well-being.</a:t>
            </a:r>
          </a:p>
          <a:p>
            <a:endParaRPr lang="vi-VN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6254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2003425"/>
          </a:xfrm>
        </p:spPr>
        <p:txBody>
          <a:bodyPr>
            <a:normAutofit/>
          </a:bodyPr>
          <a:lstStyle/>
          <a:p>
            <a:endParaRPr lang="vi-VN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8001000" cy="1676400"/>
          </a:xfrm>
        </p:spPr>
        <p:txBody>
          <a:bodyPr>
            <a:normAutofit/>
          </a:bodyPr>
          <a:lstStyle/>
          <a:p>
            <a:endParaRPr lang="vi-VN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1232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33600" y="304800"/>
            <a:ext cx="7772400" cy="1470025"/>
          </a:xfrm>
        </p:spPr>
        <p:txBody>
          <a:bodyPr>
            <a:normAutofit/>
          </a:bodyPr>
          <a:lstStyle/>
          <a:p>
            <a:r>
              <a:rPr lang="vi-VN" sz="5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Short time</a:t>
            </a:r>
            <a:endParaRPr lang="vi-VN" sz="5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543800" cy="3124200"/>
          </a:xfrm>
        </p:spPr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616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348</Words>
  <Application>Microsoft Office PowerPoint</Application>
  <PresentationFormat>On-screen Show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2_Office Theme</vt:lpstr>
      <vt:lpstr>11_Office Theme</vt:lpstr>
      <vt:lpstr>Viet Anh Nguyen</vt:lpstr>
      <vt:lpstr>Placebo Effect</vt:lpstr>
      <vt:lpstr>Placebo</vt:lpstr>
      <vt:lpstr>PowerPoint Presentation</vt:lpstr>
      <vt:lpstr>PowerPoint Presentation</vt:lpstr>
      <vt:lpstr>Brain</vt:lpstr>
      <vt:lpstr>Endorphins</vt:lpstr>
      <vt:lpstr>PowerPoint Presentation</vt:lpstr>
      <vt:lpstr>Short time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</cp:revision>
  <dcterms:created xsi:type="dcterms:W3CDTF">2006-08-16T00:00:00Z</dcterms:created>
  <dcterms:modified xsi:type="dcterms:W3CDTF">2013-04-07T10:29:46Z</dcterms:modified>
</cp:coreProperties>
</file>