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81" r:id="rId2"/>
    <p:sldId id="317" r:id="rId3"/>
    <p:sldId id="323" r:id="rId4"/>
    <p:sldId id="290" r:id="rId5"/>
    <p:sldId id="299" r:id="rId6"/>
    <p:sldId id="321" r:id="rId7"/>
    <p:sldId id="322" r:id="rId8"/>
    <p:sldId id="336" r:id="rId9"/>
    <p:sldId id="297" r:id="rId10"/>
    <p:sldId id="329" r:id="rId11"/>
    <p:sldId id="324" r:id="rId12"/>
    <p:sldId id="292" r:id="rId13"/>
    <p:sldId id="325" r:id="rId14"/>
    <p:sldId id="326" r:id="rId15"/>
    <p:sldId id="330" r:id="rId16"/>
    <p:sldId id="331" r:id="rId17"/>
    <p:sldId id="335" r:id="rId18"/>
    <p:sldId id="309" r:id="rId19"/>
    <p:sldId id="333" r:id="rId20"/>
    <p:sldId id="334" r:id="rId21"/>
  </p:sldIdLst>
  <p:sldSz cx="9144000" cy="6858000" type="screen4x3"/>
  <p:notesSz cx="6888163" cy="9623425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CC00"/>
    <a:srgbClr val="FF0066"/>
    <a:srgbClr val="3399FF"/>
    <a:srgbClr val="564391"/>
    <a:srgbClr val="660033"/>
    <a:srgbClr val="CC9900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19" autoAdjust="0"/>
  </p:normalViewPr>
  <p:slideViewPr>
    <p:cSldViewPr>
      <p:cViewPr varScale="1">
        <p:scale>
          <a:sx n="77" d="100"/>
          <a:sy n="77" d="100"/>
        </p:scale>
        <p:origin x="-105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24" y="-90"/>
      </p:cViewPr>
      <p:guideLst>
        <p:guide orient="horz" pos="3031"/>
        <p:guide pos="216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>
              <a:defRPr kumimoji="1"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663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defRPr kumimoji="1"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2413"/>
            <a:ext cx="29845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>
              <a:defRPr kumimoji="1"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663" y="9142413"/>
            <a:ext cx="29845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>
              <a:defRPr kumimoji="1" sz="1200" smtClean="0"/>
            </a:lvl1pPr>
          </a:lstStyle>
          <a:p>
            <a:pPr>
              <a:defRPr/>
            </a:pPr>
            <a:fld id="{5B87B6A5-89E9-464A-9CA8-9EF40EA0536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5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572000"/>
            <a:ext cx="5029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144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 smtClean="0"/>
            </a:lvl1pPr>
          </a:lstStyle>
          <a:p>
            <a:pPr>
              <a:defRPr/>
            </a:pPr>
            <a:fld id="{AE42E04E-CA63-46B7-A883-9CE295AB3FA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8BA044-9802-4AA3-9D8D-686E61A6646F}" type="slidenum">
              <a:rPr lang="en-US" altLang="zh-CN"/>
              <a:pPr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9B3634-51AC-456E-9EB3-C37ADB7068A3}" type="slidenum">
              <a:rPr lang="en-US" altLang="zh-CN"/>
              <a:pPr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6686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/>
              <a:t>-20-</a:t>
            </a:r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065C06-ACC1-45CE-A435-469B9BE45BD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-20-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A18B6-BEAE-4FDF-B3A1-705DF9E9DD2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-20-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D09F8-B720-4129-87E6-4A8687C7D7B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-20-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05225-A93A-43C2-B2F8-D99302C6E95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-20-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419AA-2585-4FBE-904E-EE1F8CEFB08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/>
              <a:t>-32-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26C64E-EE7B-4966-8B1E-63850534F6E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-20-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3FED8-2F32-4D7A-BA4C-912439565F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-20-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476C7-8D56-4699-9855-0E8A2DE6344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-20-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03B68-844D-4A1A-8E25-F43CE53F941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-20-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72930-2968-4CEC-B51B-CAC7687535F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-20-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FC705-A904-4A07-9FA7-6AFF82ED45C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-20-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71618-8318-4219-A2CA-3C48605D5B7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-20-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E1AEC-3D58-4B37-A2C9-80D0BFDEBB8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-20-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FDB3F-6075-4C6E-8BDA-6B81D785796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676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676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n-US" altLang="zh-CN"/>
              <a:t>-20-</a:t>
            </a:r>
          </a:p>
        </p:txBody>
      </p:sp>
      <p:sp>
        <p:nvSpPr>
          <p:cNvPr id="6676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918FEC6E-7CB9-4421-97B6-BB46BDB87C7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grpSp>
        <p:nvGrpSpPr>
          <p:cNvPr id="3080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6765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6765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6765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6766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6766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6766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6766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6766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6766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6766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6766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6766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6766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6767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6767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6767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6767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6767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6767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6767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6767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6767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6767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6768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6768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6768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6768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6768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6768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6768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6768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9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/>
              <a:t>-20-</a:t>
            </a:r>
          </a:p>
        </p:txBody>
      </p:sp>
      <p:sp>
        <p:nvSpPr>
          <p:cNvPr id="6147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544B7D-0D85-4664-B870-C5901C10FEE3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052513"/>
            <a:ext cx="7772400" cy="1385887"/>
          </a:xfrm>
        </p:spPr>
        <p:txBody>
          <a:bodyPr/>
          <a:lstStyle/>
          <a:p>
            <a:pPr algn="l" eaLnBrk="1" hangingPunct="1"/>
            <a:r>
              <a:rPr lang="en-US" altLang="zh-CN" sz="3600" smtClean="0"/>
              <a:t>Decentralization in China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600" b="0" smtClean="0"/>
              <a:t>Fiscal opportunism in 1980s and 1990s</a:t>
            </a:r>
            <a:endParaRPr lang="zh-CN" altLang="en-US" sz="3600" b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Local governments hid their fiscal revenues.</a:t>
            </a:r>
          </a:p>
          <a:p>
            <a:pPr lvl="1" eaLnBrk="1" hangingPunct="1"/>
            <a:r>
              <a:rPr lang="en-US" altLang="zh-CN" smtClean="0"/>
              <a:t>Simply concealed revenues</a:t>
            </a:r>
          </a:p>
          <a:p>
            <a:pPr lvl="1" eaLnBrk="1" hangingPunct="1"/>
            <a:r>
              <a:rPr lang="en-US" altLang="zh-CN" smtClean="0"/>
              <a:t>Collected less taxes but imposed charges</a:t>
            </a:r>
          </a:p>
          <a:p>
            <a:pPr lvl="1" eaLnBrk="1" hangingPunct="1"/>
            <a:r>
              <a:rPr lang="en-US" altLang="zh-CN" smtClean="0"/>
              <a:t>Allowed underground economy</a:t>
            </a:r>
          </a:p>
          <a:p>
            <a:pPr eaLnBrk="1" hangingPunct="1"/>
            <a:r>
              <a:rPr lang="en-US" altLang="zh-CN" smtClean="0"/>
              <a:t>Local governments maximized non-fiscal revenues</a:t>
            </a:r>
          </a:p>
          <a:p>
            <a:pPr lvl="1" eaLnBrk="1" hangingPunct="1"/>
            <a:r>
              <a:rPr lang="en-US" altLang="zh-CN" smtClean="0"/>
              <a:t>All kinds of funds, levies, charges, fees…</a:t>
            </a:r>
          </a:p>
          <a:p>
            <a:pPr eaLnBrk="1" hangingPunct="1"/>
            <a:r>
              <a:rPr lang="en-US" altLang="zh-CN" smtClean="0"/>
              <a:t>The emergence of a weak central government</a:t>
            </a:r>
          </a:p>
          <a:p>
            <a:pPr lvl="1" eaLnBrk="1" hangingPunct="1"/>
            <a:r>
              <a:rPr lang="en-US" altLang="zh-CN" smtClean="0"/>
              <a:t>Borrowed money from local governments</a:t>
            </a:r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/>
              <a:t>-20-</a:t>
            </a: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E572B0-3449-4431-86CF-A193AA32A064}" type="slidenum">
              <a:rPr lang="en-US" altLang="zh-CN"/>
              <a:pPr/>
              <a:t>10</a:t>
            </a:fld>
            <a:endParaRPr lang="en-US" altLang="zh-C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/>
              <a:t>-20-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258EE6-2651-4E27-9E45-07D1F42DE6DC}" type="slidenum">
              <a:rPr lang="en-US" altLang="zh-CN"/>
              <a:pPr/>
              <a:t>11</a:t>
            </a:fld>
            <a:endParaRPr lang="en-US" altLang="zh-CN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333375"/>
            <a:ext cx="8374062" cy="61198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100" smtClean="0"/>
              <a:t>1994 ~ Present: rule-based revenue sharing system (A</a:t>
            </a:r>
            <a:r>
              <a:rPr lang="en-US" altLang="zh-CN" sz="1900" smtClean="0"/>
              <a:t> return to centralization)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zh-CN" sz="2400" smtClean="0"/>
              <a:t>A reclassification of taxes and taxing authorities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1800" b="1" smtClean="0"/>
              <a:t>Fixed Central Revenues</a:t>
            </a:r>
            <a:r>
              <a:rPr lang="en-US" altLang="zh-CN" sz="1800" smtClean="0"/>
              <a:t>: Customs Duties; </a:t>
            </a:r>
            <a:r>
              <a:rPr lang="en-US" altLang="ja-JP" sz="1800" smtClean="0"/>
              <a:t>VAT and Consumption Tax collected by the Customs</a:t>
            </a:r>
            <a:r>
              <a:rPr lang="en-US" altLang="zh-CN" sz="1800" smtClean="0"/>
              <a:t>; D</a:t>
            </a:r>
            <a:r>
              <a:rPr lang="en-US" altLang="ja-JP" sz="1800" smtClean="0"/>
              <a:t>omestic Consumption Tax</a:t>
            </a:r>
            <a:r>
              <a:rPr lang="en-US" altLang="zh-CN" sz="1800" smtClean="0"/>
              <a:t>, Income Tax of Central Enterprises; Income Tax of Local Banks and Nonbank Financial Institutions; Revenues remitted by Railway Department, Headquarters of State-owned Banks and Insurance Companies; Profits remitted by Central Enterprises.</a:t>
            </a:r>
            <a:endParaRPr lang="en-US" altLang="zh-CN" sz="1800" b="1" smtClean="0"/>
          </a:p>
          <a:p>
            <a:pPr lvl="2" eaLnBrk="1" hangingPunct="1">
              <a:lnSpc>
                <a:spcPct val="90000"/>
              </a:lnSpc>
            </a:pPr>
            <a:r>
              <a:rPr lang="en-US" altLang="zh-CN" sz="1800" b="1" smtClean="0"/>
              <a:t>Fixed Local Revenues</a:t>
            </a:r>
            <a:r>
              <a:rPr lang="en-US" altLang="zh-CN" sz="1800" smtClean="0"/>
              <a:t>: Business Tax; Income Tax of Local Enterprises; Profits remitted by Local Enterprises; </a:t>
            </a:r>
            <a:r>
              <a:rPr lang="en-US" altLang="ja-JP" sz="1800" smtClean="0"/>
              <a:t>Individual Income Tax</a:t>
            </a:r>
            <a:r>
              <a:rPr lang="en-US" altLang="zh-CN" sz="1800" smtClean="0"/>
              <a:t>; </a:t>
            </a:r>
            <a:r>
              <a:rPr lang="en-US" altLang="ja-JP" sz="1800" smtClean="0"/>
              <a:t>City and Township Land Use Tax</a:t>
            </a:r>
            <a:r>
              <a:rPr lang="en-US" altLang="zh-CN" sz="1800" smtClean="0"/>
              <a:t>;</a:t>
            </a:r>
            <a:r>
              <a:rPr lang="en-US" altLang="ja-JP" sz="1800" smtClean="0"/>
              <a:t> Fixed Assets Investment Orientation Regulation Tax;</a:t>
            </a:r>
            <a:r>
              <a:rPr lang="en-US" altLang="zh-CN" sz="1800" smtClean="0"/>
              <a:t> City Maintenance and Construction Tax; </a:t>
            </a:r>
            <a:r>
              <a:rPr lang="en-US" altLang="ja-JP" sz="1800" smtClean="0"/>
              <a:t>House Property Tax; Urban Real Estate Tax;</a:t>
            </a:r>
            <a:r>
              <a:rPr lang="en-US" altLang="zh-CN" sz="1800" smtClean="0"/>
              <a:t> </a:t>
            </a:r>
            <a:r>
              <a:rPr lang="en-US" altLang="ja-JP" sz="1800" smtClean="0"/>
              <a:t>Vehicle and Vessel Usage Tax;</a:t>
            </a:r>
            <a:r>
              <a:rPr lang="en-US" altLang="zh-CN" sz="1800" smtClean="0"/>
              <a:t> Stamp Tax; Slaughter Tax; </a:t>
            </a:r>
            <a:r>
              <a:rPr lang="en-US" altLang="ja-JP" sz="1800" smtClean="0"/>
              <a:t>Agriculture Tax</a:t>
            </a:r>
            <a:r>
              <a:rPr lang="en-US" altLang="zh-CN" sz="1800" smtClean="0"/>
              <a:t>;</a:t>
            </a:r>
            <a:r>
              <a:rPr lang="en-US" altLang="ja-JP" sz="1800" smtClean="0"/>
              <a:t> Animal Husbandry Tax</a:t>
            </a:r>
            <a:r>
              <a:rPr lang="en-US" altLang="zh-CN" sz="1800" smtClean="0"/>
              <a:t>; </a:t>
            </a:r>
            <a:r>
              <a:rPr lang="en-US" altLang="ja-JP" sz="1800" smtClean="0"/>
              <a:t>Farmland Occupation Tax;</a:t>
            </a:r>
            <a:r>
              <a:rPr lang="en-US" altLang="zh-CN" sz="1800" smtClean="0"/>
              <a:t> </a:t>
            </a:r>
            <a:r>
              <a:rPr lang="en-US" altLang="ja-JP" sz="1800" smtClean="0"/>
              <a:t>Deed Tax;</a:t>
            </a:r>
            <a:r>
              <a:rPr lang="en-US" altLang="zh-CN" sz="1800" smtClean="0"/>
              <a:t> </a:t>
            </a:r>
            <a:r>
              <a:rPr lang="en-US" altLang="ja-JP" sz="1800" smtClean="0"/>
              <a:t>Inheritance</a:t>
            </a:r>
            <a:r>
              <a:rPr lang="en-US" altLang="zh-CN" sz="1800" smtClean="0"/>
              <a:t> and Donation </a:t>
            </a:r>
            <a:r>
              <a:rPr lang="en-US" altLang="ja-JP" sz="1800" smtClean="0"/>
              <a:t>Tax</a:t>
            </a:r>
            <a:r>
              <a:rPr lang="en-US" altLang="zh-CN" sz="1800" smtClean="0"/>
              <a:t>; </a:t>
            </a:r>
            <a:r>
              <a:rPr lang="en-US" altLang="ja-JP" sz="1800" smtClean="0"/>
              <a:t>Land Appreciation Tax</a:t>
            </a:r>
            <a:r>
              <a:rPr lang="en-US" altLang="zh-CN" sz="1800" smtClean="0"/>
              <a:t>. </a:t>
            </a:r>
            <a:endParaRPr lang="en-US" altLang="zh-CN" sz="1800" b="1" smtClean="0"/>
          </a:p>
          <a:p>
            <a:pPr lvl="2" eaLnBrk="1" hangingPunct="1">
              <a:lnSpc>
                <a:spcPct val="90000"/>
              </a:lnSpc>
            </a:pPr>
            <a:r>
              <a:rPr lang="en-US" altLang="zh-CN" sz="1800" b="1" smtClean="0"/>
              <a:t>Shared Revenues: </a:t>
            </a:r>
            <a:endParaRPr lang="en-US" altLang="zh-CN" sz="1800" smtClean="0"/>
          </a:p>
          <a:p>
            <a:pPr lvl="3" eaLnBrk="1" hangingPunct="1">
              <a:lnSpc>
                <a:spcPct val="90000"/>
              </a:lnSpc>
            </a:pPr>
            <a:r>
              <a:rPr lang="en-US" altLang="zh-CN" sz="1600" smtClean="0"/>
              <a:t>a. Domestic VAT (17%): 75% for central government and 25% for local governments;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CN" sz="1600" smtClean="0"/>
              <a:t>b. Resource Tax: the part for the central government is the tax paid by offshore oil enterprises, and the rest is for local governments;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CN" sz="1600" smtClean="0"/>
              <a:t>c. Security Transaction Tax: Split by half between central and local governments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CN" sz="1500" smtClean="0"/>
              <a:t>d. In 2002, individual income tax was shared (1:1), in 2003 3:2.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/>
              <a:t>-20-</a:t>
            </a:r>
          </a:p>
        </p:txBody>
      </p:sp>
      <p:sp>
        <p:nvSpPr>
          <p:cNvPr id="10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B33E38-795F-468B-8D71-E2B29D0F868A}" type="slidenum">
              <a:rPr lang="en-US" altLang="zh-CN"/>
              <a:pPr/>
              <a:t>12</a:t>
            </a:fld>
            <a:endParaRPr lang="en-US" altLang="zh-CN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5175"/>
            <a:ext cx="7543800" cy="652463"/>
          </a:xfrm>
        </p:spPr>
        <p:txBody>
          <a:bodyPr/>
          <a:lstStyle/>
          <a:p>
            <a:pPr eaLnBrk="1" hangingPunct="1"/>
            <a:r>
              <a:rPr lang="en-US" altLang="zh-CN" sz="3000" b="0" smtClean="0"/>
              <a:t>Fiscal structure of revenues and expenditures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ph idx="1"/>
          </p:nvPr>
        </p:nvGraphicFramePr>
        <p:xfrm>
          <a:off x="381000" y="1628775"/>
          <a:ext cx="8574088" cy="4695825"/>
        </p:xfrm>
        <a:graphic>
          <a:graphicData uri="http://schemas.openxmlformats.org/presentationml/2006/ole">
            <p:oleObj spid="_x0000_s1026" name="Chart" r:id="rId3" imgW="6334049" imgH="2962351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/>
              <a:t>-20-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61159E-D728-4048-A0CC-1F3219EEBC0D}" type="slidenum">
              <a:rPr lang="en-US" altLang="zh-CN"/>
              <a:pPr/>
              <a:t>13</a:t>
            </a:fld>
            <a:endParaRPr lang="en-US" altLang="zh-CN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765175"/>
            <a:ext cx="8229600" cy="532765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altLang="zh-CN" smtClean="0"/>
              <a:t>Fiscal decentralization (expenditure side)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zh-CN" smtClean="0"/>
              <a:t>Social services provided by work units and new social services were provided by local governments.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zh-CN" smtClean="0"/>
              <a:t>Central government basically took care of national security, diplomacy, custom, and central agency operation costs…with a small central government of 400 thousand employees </a:t>
            </a:r>
          </a:p>
          <a:p>
            <a:pPr lvl="2" eaLnBrk="1" hangingPunct="1">
              <a:spcBef>
                <a:spcPct val="40000"/>
              </a:spcBef>
            </a:pPr>
            <a:r>
              <a:rPr lang="en-US" altLang="zh-CN" smtClean="0"/>
              <a:t> Central revenues were basically transferred back, not spent by central government for services.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zh-CN" smtClean="0"/>
              <a:t>For example, social security system was basically operated by counties, even not at the provincial level.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/>
              <a:t>-20-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2B4694-8C2C-4950-954F-7F0876D808AD}" type="slidenum">
              <a:rPr lang="en-US" altLang="zh-CN"/>
              <a:pPr/>
              <a:t>14</a:t>
            </a:fld>
            <a:endParaRPr lang="en-US" altLang="zh-CN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7543800" cy="503238"/>
          </a:xfrm>
        </p:spPr>
        <p:txBody>
          <a:bodyPr/>
          <a:lstStyle/>
          <a:p>
            <a:pPr eaLnBrk="1" hangingPunct="1"/>
            <a:r>
              <a:rPr lang="en-US" altLang="zh-CN" sz="3000" b="0" smtClean="0"/>
              <a:t>Fiscal structure of revenues and expenditures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ph idx="1"/>
          </p:nvPr>
        </p:nvGraphicFramePr>
        <p:xfrm>
          <a:off x="395288" y="836613"/>
          <a:ext cx="8574087" cy="4695825"/>
        </p:xfrm>
        <a:graphic>
          <a:graphicData uri="http://schemas.openxmlformats.org/presentationml/2006/ole">
            <p:oleObj spid="_x0000_s2050" name="Chart" r:id="rId3" imgW="6334049" imgH="2962351" progId="Excel.Sheet.8">
              <p:embed/>
            </p:oleObj>
          </a:graphicData>
        </a:graphic>
      </p:graphicFrame>
      <p:sp>
        <p:nvSpPr>
          <p:cNvPr id="2054" name="TextBox 6"/>
          <p:cNvSpPr txBox="1">
            <a:spLocks noChangeArrowheads="1"/>
          </p:cNvSpPr>
          <p:nvPr/>
        </p:nvSpPr>
        <p:spPr bwMode="auto">
          <a:xfrm>
            <a:off x="468313" y="5589588"/>
            <a:ext cx="83518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/>
              <a:t>Considering the huge off-budget revenues and land sales revenues collected by local government,  local government spent about 90 percent of the revenues. </a:t>
            </a:r>
            <a:endParaRPr lang="zh-CN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0" smtClean="0"/>
              <a:t>The new decentralized system</a:t>
            </a:r>
            <a:endParaRPr lang="zh-CN" altLang="en-US" b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1. Central and local incentives were aligned.</a:t>
            </a:r>
          </a:p>
          <a:p>
            <a:pPr lvl="1" eaLnBrk="1" hangingPunct="1"/>
            <a:r>
              <a:rPr lang="en-US" altLang="zh-CN" smtClean="0"/>
              <a:t>Local governments had a strong incentive to expand tax bases for shared revenues.</a:t>
            </a:r>
          </a:p>
          <a:p>
            <a:pPr eaLnBrk="1" hangingPunct="1"/>
            <a:r>
              <a:rPr lang="en-US" altLang="zh-CN" smtClean="0"/>
              <a:t>2. Local governments developed strategic interests in local revenues</a:t>
            </a:r>
          </a:p>
          <a:p>
            <a:pPr lvl="1" eaLnBrk="1" hangingPunct="1"/>
            <a:r>
              <a:rPr lang="en-US" altLang="zh-CN" smtClean="0"/>
              <a:t>Fiscal transfer was problematic</a:t>
            </a:r>
          </a:p>
          <a:p>
            <a:pPr lvl="1" eaLnBrk="1" hangingPunct="1"/>
            <a:r>
              <a:rPr lang="en-US" altLang="zh-CN" smtClean="0"/>
              <a:t>Land revenues were huge</a:t>
            </a:r>
          </a:p>
          <a:p>
            <a:pPr lvl="1" eaLnBrk="1" hangingPunct="1"/>
            <a:r>
              <a:rPr lang="en-US" altLang="zh-CN" smtClean="0"/>
              <a:t>Debts increased fast</a:t>
            </a:r>
          </a:p>
          <a:p>
            <a:pPr lvl="1" eaLnBrk="1" hangingPunct="1"/>
            <a:endParaRPr lang="en-US" altLang="zh-CN" smtClean="0"/>
          </a:p>
          <a:p>
            <a:pPr lvl="1" eaLnBrk="1" hangingPunct="1"/>
            <a:endParaRPr lang="zh-CN" altLang="en-US" smtClean="0"/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/>
              <a:t>-20-</a:t>
            </a: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CD584D-E1A3-489B-A711-F34B1E4B9615}" type="slidenum">
              <a:rPr lang="en-US" altLang="zh-CN"/>
              <a:pPr/>
              <a:t>15</a:t>
            </a:fld>
            <a:endParaRPr lang="en-US" altLang="zh-CN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/>
              <a:t>-20-</a:t>
            </a:r>
          </a:p>
        </p:txBody>
      </p:sp>
      <p:sp>
        <p:nvSpPr>
          <p:cNvPr id="1945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479EE5-C764-4E1C-8DA4-E0C884C81C44}" type="slidenum">
              <a:rPr lang="en-US" altLang="zh-CN"/>
              <a:pPr/>
              <a:t>16</a:t>
            </a:fld>
            <a:endParaRPr lang="en-US" altLang="zh-CN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7956550" cy="1295400"/>
          </a:xfrm>
        </p:spPr>
        <p:txBody>
          <a:bodyPr/>
          <a:lstStyle/>
          <a:p>
            <a:pPr eaLnBrk="1" hangingPunct="1"/>
            <a:r>
              <a:rPr lang="en-US" altLang="zh-CN" sz="3200" b="0" smtClean="0"/>
              <a:t>Land sale revenues became the “second public finance” in China since the late 1990s</a:t>
            </a:r>
          </a:p>
        </p:txBody>
      </p:sp>
      <p:graphicFrame>
        <p:nvGraphicFramePr>
          <p:cNvPr id="780291" name="Group 3"/>
          <p:cNvGraphicFramePr>
            <a:graphicFrameLocks noGrp="1"/>
          </p:cNvGraphicFramePr>
          <p:nvPr>
            <p:ph sz="half" idx="1"/>
          </p:nvPr>
        </p:nvGraphicFramePr>
        <p:xfrm>
          <a:off x="611188" y="2852738"/>
          <a:ext cx="7561262" cy="1620839"/>
        </p:xfrm>
        <a:graphic>
          <a:graphicData uri="http://schemas.openxmlformats.org/drawingml/2006/table">
            <a:tbl>
              <a:tblPr/>
              <a:tblGrid>
                <a:gridCol w="1909762"/>
                <a:gridCol w="1174750"/>
                <a:gridCol w="1092200"/>
                <a:gridCol w="1114425"/>
                <a:gridCol w="1100138"/>
                <a:gridCol w="1169987"/>
              </a:tblGrid>
              <a:tr h="377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宋体" pitchFamily="2" charset="-122"/>
                          <a:cs typeface="Times New Roman" pitchFamily="18" charset="0"/>
                        </a:rPr>
                        <a:t>Year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宋体" pitchFamily="2" charset="-122"/>
                          <a:cs typeface="Times New Roman" pitchFamily="18" charset="0"/>
                        </a:rPr>
                        <a:t>1999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宋体" pitchFamily="2" charset="-122"/>
                          <a:cs typeface="Times New Roman" pitchFamily="18" charset="0"/>
                        </a:rPr>
                        <a:t>2000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宋体" pitchFamily="2" charset="-122"/>
                          <a:cs typeface="Times New Roman" pitchFamily="18" charset="0"/>
                        </a:rPr>
                        <a:t>2001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宋体" pitchFamily="2" charset="-122"/>
                          <a:cs typeface="Times New Roman" pitchFamily="18" charset="0"/>
                        </a:rPr>
                        <a:t>2002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宋体" pitchFamily="2" charset="-122"/>
                          <a:cs typeface="Times New Roman" pitchFamily="18" charset="0"/>
                        </a:rPr>
                        <a:t>2003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宋体" pitchFamily="2" charset="-122"/>
                          <a:cs typeface="Times New Roman" pitchFamily="18" charset="0"/>
                        </a:rPr>
                        <a:t>Revenues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宋体" pitchFamily="2" charset="-122"/>
                          <a:cs typeface="Times New Roman" pitchFamily="18" charset="0"/>
                        </a:rPr>
                        <a:t>11.4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宋体" pitchFamily="2" charset="-122"/>
                          <a:cs typeface="Times New Roman" pitchFamily="18" charset="0"/>
                        </a:rPr>
                        <a:t>34.6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宋体" pitchFamily="2" charset="-122"/>
                          <a:cs typeface="Times New Roman" pitchFamily="18" charset="0"/>
                        </a:rPr>
                        <a:t>49.2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宋体" pitchFamily="2" charset="-122"/>
                          <a:cs typeface="Times New Roman" pitchFamily="18" charset="0"/>
                        </a:rPr>
                        <a:t>96.9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宋体" pitchFamily="2" charset="-122"/>
                          <a:cs typeface="Times New Roman" pitchFamily="18" charset="0"/>
                        </a:rPr>
                        <a:t>293.8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宋体" pitchFamily="2" charset="-122"/>
                          <a:cs typeface="Times New Roman" pitchFamily="18" charset="0"/>
                        </a:rPr>
                        <a:t>Year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宋体" pitchFamily="2" charset="-122"/>
                          <a:cs typeface="Times New Roman" pitchFamily="18" charset="0"/>
                        </a:rPr>
                        <a:t>2004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宋体" pitchFamily="2" charset="-122"/>
                          <a:cs typeface="Times New Roman" pitchFamily="18" charset="0"/>
                        </a:rPr>
                        <a:t>2005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宋体" pitchFamily="2" charset="-122"/>
                          <a:cs typeface="Times New Roman" pitchFamily="18" charset="0"/>
                        </a:rPr>
                        <a:t>2006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宋体" pitchFamily="2" charset="-122"/>
                          <a:cs typeface="Times New Roman" pitchFamily="18" charset="0"/>
                        </a:rPr>
                        <a:t>2007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宋体" pitchFamily="2" charset="-122"/>
                          <a:cs typeface="Times New Roman" pitchFamily="18" charset="0"/>
                        </a:rPr>
                        <a:t>2008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宋体" pitchFamily="2" charset="-122"/>
                          <a:cs typeface="Times New Roman" pitchFamily="18" charset="0"/>
                        </a:rPr>
                        <a:t>Revenues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宋体" pitchFamily="2" charset="-122"/>
                          <a:cs typeface="Times New Roman" pitchFamily="18" charset="0"/>
                        </a:rPr>
                        <a:t>589.4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宋体" pitchFamily="2" charset="-122"/>
                          <a:cs typeface="Times New Roman" pitchFamily="18" charset="0"/>
                        </a:rPr>
                        <a:t>550.5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宋体" pitchFamily="2" charset="-122"/>
                          <a:cs typeface="Times New Roman" pitchFamily="18" charset="0"/>
                        </a:rPr>
                        <a:t>760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宋体" pitchFamily="2" charset="-122"/>
                          <a:cs typeface="Times New Roman" pitchFamily="18" charset="0"/>
                        </a:rPr>
                        <a:t>913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宋体" pitchFamily="2" charset="-122"/>
                          <a:cs typeface="Times New Roman" pitchFamily="18" charset="0"/>
                        </a:rPr>
                        <a:t>960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98" name="Text Box 42"/>
          <p:cNvSpPr txBox="1">
            <a:spLocks noChangeArrowheads="1"/>
          </p:cNvSpPr>
          <p:nvPr/>
        </p:nvSpPr>
        <p:spPr bwMode="auto">
          <a:xfrm>
            <a:off x="827088" y="2205038"/>
            <a:ext cx="7704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Land sales revenues in China 1999-2009 (RMB billion)</a:t>
            </a:r>
          </a:p>
        </p:txBody>
      </p:sp>
      <p:sp>
        <p:nvSpPr>
          <p:cNvPr id="19499" name="Text Box 43"/>
          <p:cNvSpPr txBox="1">
            <a:spLocks noChangeArrowheads="1"/>
          </p:cNvSpPr>
          <p:nvPr/>
        </p:nvSpPr>
        <p:spPr bwMode="auto">
          <a:xfrm>
            <a:off x="684213" y="4797425"/>
            <a:ext cx="79216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/>
              <a:t>In 2009, land revenues reached RMB 1500 billion, with a yearly increase of 56%. In 2009, the national fiscal revenues reached RMB 6570 billion. The ratio of land revenues and fiscal revenues was 23:100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/>
              <a:t>-20-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249794-E6D9-481B-8E7F-7CD5C3BFDC6C}" type="slidenum">
              <a:rPr lang="en-US" altLang="zh-CN"/>
              <a:pPr/>
              <a:t>17</a:t>
            </a:fld>
            <a:endParaRPr lang="en-US" altLang="zh-CN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20713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zh-CN" sz="2400" b="0" smtClean="0"/>
              <a:t>Urban governments are especially dependent on land revenues.</a:t>
            </a:r>
            <a:br>
              <a:rPr lang="en-US" altLang="zh-CN" sz="2400" b="0" smtClean="0"/>
            </a:br>
            <a:r>
              <a:rPr lang="en-US" altLang="zh-CN" sz="2400" b="0" smtClean="0"/>
              <a:t/>
            </a:r>
            <a:br>
              <a:rPr lang="en-US" altLang="zh-CN" sz="2400" b="0" smtClean="0"/>
            </a:br>
            <a:r>
              <a:rPr lang="en-US" altLang="zh-CN" sz="2400" b="0" smtClean="0"/>
              <a:t>The top 4 cities in land revenues in 2009 (RMB billion)</a:t>
            </a:r>
          </a:p>
        </p:txBody>
      </p:sp>
      <p:graphicFrame>
        <p:nvGraphicFramePr>
          <p:cNvPr id="781368" name="Group 56"/>
          <p:cNvGraphicFramePr>
            <a:graphicFrameLocks noGrp="1"/>
          </p:cNvGraphicFramePr>
          <p:nvPr>
            <p:ph idx="1"/>
          </p:nvPr>
        </p:nvGraphicFramePr>
        <p:xfrm>
          <a:off x="539750" y="1989138"/>
          <a:ext cx="7138988" cy="2651760"/>
        </p:xfrm>
        <a:graphic>
          <a:graphicData uri="http://schemas.openxmlformats.org/drawingml/2006/table">
            <a:tbl>
              <a:tblPr/>
              <a:tblGrid>
                <a:gridCol w="1976438"/>
                <a:gridCol w="1851025"/>
                <a:gridCol w="1655762"/>
                <a:gridCol w="1655763"/>
              </a:tblGrid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Land revenues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Fiscal revenues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Land/fiscal revenues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Hangzhou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105.4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211%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Shanghai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&gt; 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&gt;39%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Beijing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92.8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Tianjin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73.2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41%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19" name="Text Box 49"/>
          <p:cNvSpPr txBox="1">
            <a:spLocks noChangeArrowheads="1"/>
          </p:cNvSpPr>
          <p:nvPr/>
        </p:nvSpPr>
        <p:spPr bwMode="auto">
          <a:xfrm>
            <a:off x="684213" y="5157788"/>
            <a:ext cx="748823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Local governments have built keen stake on the development of real estate industry and made itself a hostage of real estate price.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/>
              <a:t>-20-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4E34FA-2D5A-471B-9698-0C68400C35FC}" type="slidenum">
              <a:rPr lang="en-US" altLang="zh-CN"/>
              <a:pPr/>
              <a:t>18</a:t>
            </a:fld>
            <a:endParaRPr lang="en-US" altLang="zh-CN"/>
          </a:p>
        </p:txBody>
      </p:sp>
      <p:sp>
        <p:nvSpPr>
          <p:cNvPr id="21508" name="Rectangle 10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2800" smtClean="0"/>
              <a:t>Outstanding Debts of Central Government (100 million yuan)</a:t>
            </a:r>
          </a:p>
        </p:txBody>
      </p:sp>
      <p:graphicFrame>
        <p:nvGraphicFramePr>
          <p:cNvPr id="764084" name="Group 180"/>
          <p:cNvGraphicFramePr>
            <a:graphicFrameLocks noGrp="1"/>
          </p:cNvGraphicFramePr>
          <p:nvPr>
            <p:ph idx="1"/>
          </p:nvPr>
        </p:nvGraphicFramePr>
        <p:xfrm>
          <a:off x="457200" y="1700213"/>
          <a:ext cx="8229600" cy="3495993"/>
        </p:xfrm>
        <a:graphic>
          <a:graphicData uri="http://schemas.openxmlformats.org/drawingml/2006/table">
            <a:tbl>
              <a:tblPr/>
              <a:tblGrid>
                <a:gridCol w="1244600"/>
                <a:gridCol w="2328863"/>
                <a:gridCol w="2327275"/>
                <a:gridCol w="2328862"/>
              </a:tblGrid>
              <a:tr h="7223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Year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Total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　</a:t>
                      </a:r>
                      <a:endParaRPr kumimoji="1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Domestic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Debts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External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Debts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　</a:t>
                      </a:r>
                      <a:endParaRPr kumimoji="1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　</a:t>
                      </a:r>
                      <a:endParaRPr kumimoji="1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　</a:t>
                      </a:r>
                      <a:endParaRPr kumimoji="1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　</a:t>
                      </a:r>
                      <a:endParaRPr kumimoji="1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2005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32614.21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31848.59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765.52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2006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35015.28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34380.24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635.02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2007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52074.65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51467.39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607.26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2008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53271.54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52799.32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472.22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2009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60237.68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59736.95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500.73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2010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67548.11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66987.97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560.14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49" name="Text Box 181"/>
          <p:cNvSpPr txBox="1">
            <a:spLocks noChangeArrowheads="1"/>
          </p:cNvSpPr>
          <p:nvPr/>
        </p:nvSpPr>
        <p:spPr bwMode="auto">
          <a:xfrm>
            <a:off x="827088" y="5589588"/>
            <a:ext cx="6553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Local debts? They were estimated to be 11 trillion in 2010.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0" smtClean="0"/>
              <a:t>Race to the bottom</a:t>
            </a:r>
            <a:endParaRPr lang="zh-CN" altLang="en-US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302125"/>
          </a:xfrm>
        </p:spPr>
        <p:txBody>
          <a:bodyPr/>
          <a:lstStyle/>
          <a:p>
            <a:pPr eaLnBrk="1" hangingPunct="1"/>
            <a:r>
              <a:rPr lang="en-US" altLang="zh-CN" smtClean="0"/>
              <a:t>Control over local governments </a:t>
            </a:r>
          </a:p>
          <a:p>
            <a:pPr lvl="1" eaLnBrk="1" hangingPunct="1"/>
            <a:r>
              <a:rPr lang="en-US" altLang="zh-CN" smtClean="0"/>
              <a:t>Personnel management as the key</a:t>
            </a:r>
          </a:p>
          <a:p>
            <a:pPr lvl="1" eaLnBrk="1" hangingPunct="1"/>
            <a:r>
              <a:rPr lang="en-US" altLang="zh-CN" smtClean="0"/>
              <a:t>Performance measurement</a:t>
            </a:r>
          </a:p>
          <a:p>
            <a:pPr lvl="2" eaLnBrk="1" hangingPunct="1"/>
            <a:r>
              <a:rPr lang="en-US" altLang="zh-CN" smtClean="0"/>
              <a:t>Highly quantified, with GDP as the focus</a:t>
            </a:r>
          </a:p>
          <a:p>
            <a:pPr eaLnBrk="1" hangingPunct="1"/>
            <a:r>
              <a:rPr lang="en-US" altLang="zh-CN" smtClean="0"/>
              <a:t>Economy-driven local governments</a:t>
            </a:r>
          </a:p>
          <a:p>
            <a:pPr lvl="1" eaLnBrk="1" hangingPunct="1"/>
            <a:r>
              <a:rPr lang="en-US" altLang="zh-CN" smtClean="0"/>
              <a:t>Low provision of public services to reduce taxation</a:t>
            </a:r>
          </a:p>
          <a:p>
            <a:pPr lvl="1" eaLnBrk="1" hangingPunct="1"/>
            <a:r>
              <a:rPr lang="en-US" altLang="zh-CN" smtClean="0"/>
              <a:t>High-welfare local governments could avoid new service burden due to household registration (hukou </a:t>
            </a:r>
            <a:r>
              <a:rPr lang="zh-CN" altLang="en-US" smtClean="0"/>
              <a:t>户口）</a:t>
            </a:r>
            <a:r>
              <a:rPr lang="en-US" altLang="zh-CN" smtClean="0"/>
              <a:t> system</a:t>
            </a:r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/>
              <a:t>-20-</a:t>
            </a: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7C39CF-AF2D-4763-8367-C6F962E0550E}" type="slidenum">
              <a:rPr lang="en-US" altLang="zh-CN"/>
              <a:pPr/>
              <a:t>19</a:t>
            </a:fld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zh-CN" sz="3200" b="0" smtClean="0"/>
              <a:t>Intergovernmental relations in ancient Chinese dynasties</a:t>
            </a:r>
            <a:endParaRPr lang="zh-CN" altLang="en-US" sz="3200" b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4812"/>
          </a:xfrm>
        </p:spPr>
        <p:txBody>
          <a:bodyPr/>
          <a:lstStyle/>
          <a:p>
            <a:pPr eaLnBrk="1" hangingPunct="1"/>
            <a:r>
              <a:rPr lang="en-US" altLang="zh-CN" sz="2400" smtClean="0"/>
              <a:t>Big country and huge population in ancient China</a:t>
            </a:r>
          </a:p>
          <a:p>
            <a:pPr lvl="1" eaLnBrk="1" hangingPunct="1"/>
            <a:r>
              <a:rPr lang="en-US" altLang="zh-CN" sz="2400" smtClean="0"/>
              <a:t>In the 18</a:t>
            </a:r>
            <a:r>
              <a:rPr lang="en-US" altLang="zh-CN" sz="2400" baseline="30000" smtClean="0"/>
              <a:t>th</a:t>
            </a:r>
            <a:r>
              <a:rPr lang="en-US" altLang="zh-CN" sz="2400" smtClean="0"/>
              <a:t> century, Qing dynasty had about 300 million people. </a:t>
            </a:r>
          </a:p>
          <a:p>
            <a:pPr eaLnBrk="1" hangingPunct="1"/>
            <a:r>
              <a:rPr lang="en-US" altLang="zh-CN" sz="2400" smtClean="0"/>
              <a:t>Centralized appointment and management of government officials</a:t>
            </a:r>
          </a:p>
          <a:p>
            <a:pPr eaLnBrk="1" hangingPunct="1"/>
            <a:r>
              <a:rPr lang="en-US" altLang="zh-CN" sz="2400" smtClean="0"/>
              <a:t>Decentralized public finance and local governance</a:t>
            </a:r>
          </a:p>
          <a:p>
            <a:pPr eaLnBrk="1" hangingPunct="1"/>
            <a:endParaRPr lang="en-US" altLang="zh-CN" sz="2400" smtClean="0"/>
          </a:p>
          <a:p>
            <a:pPr eaLnBrk="1" hangingPunct="1"/>
            <a:r>
              <a:rPr lang="en-US" altLang="zh-CN" sz="2400" smtClean="0"/>
              <a:t>People’s Republic of China (PRC), built in 1949, created unprecedented centralization through its ideology, political control, economic system, and modern technology.</a:t>
            </a:r>
          </a:p>
          <a:p>
            <a:pPr eaLnBrk="1" hangingPunct="1"/>
            <a:endParaRPr lang="zh-CN" altLang="en-US" sz="2400" smtClean="0"/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/>
              <a:t>-20-</a:t>
            </a: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84DC8C-88DC-4D45-ABE6-6EB88B9A2D77}" type="slidenum">
              <a:rPr lang="en-US" altLang="zh-CN"/>
              <a:pPr/>
              <a:t>2</a:t>
            </a:fld>
            <a:endParaRPr lang="en-US" altLang="zh-CN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0" smtClean="0"/>
              <a:t>More centralization?</a:t>
            </a:r>
            <a:endParaRPr lang="zh-CN" altLang="en-US" b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buClr>
                <a:schemeClr val="tx2"/>
              </a:buClr>
            </a:pPr>
            <a:r>
              <a:rPr lang="en-US" altLang="zh-CN" smtClean="0"/>
              <a:t>Nationally united social service system requires more transfer-based redistribution and may cause disaffection of developed areas.</a:t>
            </a:r>
          </a:p>
          <a:p>
            <a:pPr marL="342900" lvl="1" indent="-342900" eaLnBrk="1" hangingPunct="1">
              <a:buClr>
                <a:schemeClr val="tx2"/>
              </a:buClr>
            </a:pPr>
            <a:r>
              <a:rPr lang="en-US" altLang="zh-CN" smtClean="0"/>
              <a:t>Centralized spending system may reduce local incentives.</a:t>
            </a:r>
          </a:p>
          <a:p>
            <a:pPr marL="342900" lvl="1" indent="-342900" eaLnBrk="1" hangingPunct="1">
              <a:buClr>
                <a:schemeClr val="tx2"/>
              </a:buClr>
            </a:pPr>
            <a:r>
              <a:rPr lang="en-US" altLang="zh-CN" smtClean="0"/>
              <a:t>Central government is not experienced in providing direct services.</a:t>
            </a:r>
          </a:p>
          <a:p>
            <a:pPr marL="638175" lvl="2" indent="-342900" eaLnBrk="1" hangingPunct="1">
              <a:buClr>
                <a:schemeClr val="tx2"/>
              </a:buClr>
            </a:pPr>
            <a:r>
              <a:rPr lang="en-US" altLang="zh-CN" smtClean="0"/>
              <a:t>Direct transfer to counties may be tried first.</a:t>
            </a:r>
            <a:endParaRPr lang="zh-CN" altLang="en-US" smtClean="0"/>
          </a:p>
          <a:p>
            <a:pPr eaLnBrk="1" hangingPunct="1"/>
            <a:endParaRPr lang="zh-CN" altLang="en-US" smtClean="0"/>
          </a:p>
        </p:txBody>
      </p:sp>
      <p:sp>
        <p:nvSpPr>
          <p:cNvPr id="2355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/>
              <a:t>-20-</a:t>
            </a:r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B88D32-C08C-4E9F-AE9C-0A178874E8DD}" type="slidenum">
              <a:rPr lang="en-US" altLang="zh-CN"/>
              <a:pPr/>
              <a:t>20</a:t>
            </a:fld>
            <a:endParaRPr lang="en-US" altLang="zh-C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/>
              <a:t>-20-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F66707-72E4-4470-A480-238B4DBF1BCB}" type="slidenum">
              <a:rPr lang="en-US" altLang="zh-CN"/>
              <a:pPr/>
              <a:t>3</a:t>
            </a:fld>
            <a:endParaRPr lang="en-US" altLang="zh-CN"/>
          </a:p>
        </p:txBody>
      </p:sp>
      <p:graphicFrame>
        <p:nvGraphicFramePr>
          <p:cNvPr id="762924" name="Group 44"/>
          <p:cNvGraphicFramePr>
            <a:graphicFrameLocks noGrp="1"/>
          </p:cNvGraphicFramePr>
          <p:nvPr>
            <p:ph idx="1"/>
          </p:nvPr>
        </p:nvGraphicFramePr>
        <p:xfrm>
          <a:off x="250825" y="1341438"/>
          <a:ext cx="8421688" cy="5040314"/>
        </p:xfrm>
        <a:graphic>
          <a:graphicData uri="http://schemas.openxmlformats.org/drawingml/2006/table">
            <a:tbl>
              <a:tblPr/>
              <a:tblGrid>
                <a:gridCol w="1944688"/>
                <a:gridCol w="5472112"/>
                <a:gridCol w="1004888"/>
              </a:tblGrid>
              <a:tr h="4111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Level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72000" marR="7200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Administrative Units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72000" marR="7200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No. 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72000" marR="7200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Central 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72000" marR="7200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State Council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72000" marR="7200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72000" marR="7200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906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Province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72000" marR="7200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4 Directly-Supervised Municipalities, 23 Provinces (Including Taiwan), 5 Minority Autonomous Regions, and 2 Special Administrative districts (Hongkong and Macao)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72000" marR="7200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34</a:t>
                      </a:r>
                      <a:endParaRPr kumimoji="0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L="72000" marR="7200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Municipality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72000" marR="7200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283 Municipalities, 17 Regions, 33 Minority Autonomous Regions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72000" marR="7200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333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72000" marR="7200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763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County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72000" marR="7200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862 Districts, 374 County-Level Municipalities, 1,464 Counties, 117 Minority Autonomous Counties, and 55 Others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72000" marR="7200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2,862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72000" marR="7200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Town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72000" marR="7200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36,042 Towns, 5,829 Streets, 1,404 Minority Autonomous Towns 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72000" marR="7200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43,275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72000" marR="7200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Self-Government Organizations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72000" marR="7200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625,147 </a:t>
                      </a: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Villager’s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 C</a:t>
                      </a: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</a:rPr>
                        <a:t>ommittee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,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 80,017</a:t>
                      </a: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</a:rPr>
                        <a:t>Urban 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R</a:t>
                      </a: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</a:rPr>
                        <a:t>esidents’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 C</a:t>
                      </a: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</a:rPr>
                        <a:t>ommittee</a:t>
                      </a:r>
                      <a:endParaRPr kumimoji="0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72000" marR="7200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705,164</a:t>
                      </a:r>
                      <a:endParaRPr kumimoji="0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L="72000" marR="7200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230" name="Text Box 36"/>
          <p:cNvSpPr txBox="1">
            <a:spLocks noChangeArrowheads="1"/>
          </p:cNvSpPr>
          <p:nvPr/>
        </p:nvSpPr>
        <p:spPr bwMode="auto">
          <a:xfrm>
            <a:off x="395288" y="692150"/>
            <a:ext cx="7543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PRC’s governmental hierarchy in 2004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/>
              <a:t>-20-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F42F97-242F-48B3-BF80-7EA33D929819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8066088" cy="793750"/>
          </a:xfrm>
        </p:spPr>
        <p:txBody>
          <a:bodyPr/>
          <a:lstStyle/>
          <a:p>
            <a:pPr eaLnBrk="1" hangingPunct="1"/>
            <a:r>
              <a:rPr lang="en-US" altLang="zh-CN" sz="2400" b="0" smtClean="0"/>
              <a:t>Centralized fiscal system and decentralized provision of services under the planned economy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497888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altLang="zh-CN" sz="2000" smtClean="0"/>
              <a:t>Fiscal arrangement under planned economy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altLang="zh-CN" sz="2000" smtClean="0"/>
              <a:t>United revenue and expenditure system</a:t>
            </a:r>
            <a:endParaRPr lang="zh-CN" altLang="en-US" sz="2000" smtClean="0"/>
          </a:p>
          <a:p>
            <a:pPr lvl="2"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altLang="zh-CN" sz="2000" smtClean="0"/>
              <a:t>Local governments didn’t have fiscal power. They were the agents of central government, collecting revenues and retaining some for local expenditures according to central plans. 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altLang="zh-CN" sz="2000" smtClean="0"/>
              <a:t> A heavy reliance on enterprise profits of State Owned Enterprises (SOEs)  </a:t>
            </a:r>
          </a:p>
          <a:p>
            <a:pPr lvl="2"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altLang="zh-CN" sz="2000" smtClean="0"/>
              <a:t>In 1978, Shanghai had 1.1% of China’s population, but contributed 7.5% of national GDP and 15% of national fiscal revenues. </a:t>
            </a:r>
          </a:p>
          <a:p>
            <a:pPr lvl="2"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altLang="zh-CN" sz="2000" smtClean="0"/>
              <a:t>It collected RMB 16.9 billion revenues, and kept RMB 2.6 Billion. The contribution rate is 85%.</a:t>
            </a:r>
          </a:p>
          <a:p>
            <a:pPr lvl="2"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altLang="zh-CN" sz="2000" smtClean="0"/>
              <a:t>In 1985, SOE’s profit remittance was replaced by income taxation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altLang="zh-CN" sz="2000" smtClean="0"/>
              <a:t>Major expenditures were on industry investment and infrastructure construction</a:t>
            </a:r>
          </a:p>
          <a:p>
            <a:pPr lvl="2"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altLang="zh-CN" sz="2000" smtClean="0"/>
              <a:t>In 1978, expenditures on administration and services were only 11.6% of the fiscal expenditures. </a:t>
            </a:r>
          </a:p>
          <a:p>
            <a:pPr lvl="2"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altLang="zh-CN" sz="2000" smtClean="0"/>
              <a:t>Services were mostly provided by so-called work units (state employers).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/>
              <a:t>-20-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DDB470-A249-4147-A1FF-61DFC3CD384B}" type="slidenum">
              <a:rPr lang="en-US" altLang="zh-CN"/>
              <a:pPr/>
              <a:t>5</a:t>
            </a:fld>
            <a:endParaRPr lang="en-US" altLang="zh-CN"/>
          </a:p>
        </p:txBody>
      </p:sp>
      <p:graphicFrame>
        <p:nvGraphicFramePr>
          <p:cNvPr id="747105" name="Group 609"/>
          <p:cNvGraphicFramePr>
            <a:graphicFrameLocks noGrp="1"/>
          </p:cNvGraphicFramePr>
          <p:nvPr>
            <p:ph idx="1"/>
          </p:nvPr>
        </p:nvGraphicFramePr>
        <p:xfrm>
          <a:off x="250825" y="292100"/>
          <a:ext cx="8497888" cy="6446545"/>
        </p:xfrm>
        <a:graphic>
          <a:graphicData uri="http://schemas.openxmlformats.org/drawingml/2006/table">
            <a:tbl>
              <a:tblPr/>
              <a:tblGrid>
                <a:gridCol w="936625"/>
                <a:gridCol w="1654175"/>
                <a:gridCol w="1368425"/>
                <a:gridCol w="2738438"/>
                <a:gridCol w="1800225"/>
              </a:tblGrid>
              <a:tr h="258763">
                <a:tc gridSpan="5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Fiscal revenue Structure of China: 1970-1993 (100 Million)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87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Year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Total Revenue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Tax revenue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Enterprise income revenue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Subsidies to SOEs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1970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662.9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281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378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1973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783.94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348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427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1975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815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402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400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1976</a:t>
                      </a: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776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407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338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1977</a:t>
                      </a: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874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468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402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1978</a:t>
                      </a: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1132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519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571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1979</a:t>
                      </a: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1146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537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495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1980</a:t>
                      </a: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1159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571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435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1981</a:t>
                      </a: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1175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629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353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1982</a:t>
                      </a: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1212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700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296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1983</a:t>
                      </a: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1366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775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240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1984</a:t>
                      </a: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1642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947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276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1985</a:t>
                      </a: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2004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2040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43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-507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1986</a:t>
                      </a: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2122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2090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42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-324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1987</a:t>
                      </a: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2199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2140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42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-376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1988</a:t>
                      </a: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2357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2390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51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-446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1989</a:t>
                      </a: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2664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2727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63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-598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1990</a:t>
                      </a: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2937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2821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78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-578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1991</a:t>
                      </a: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3149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2990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74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-510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1992</a:t>
                      </a: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3483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3296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59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-444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1993</a:t>
                      </a: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4348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4255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49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-411</a:t>
                      </a:r>
                    </a:p>
                  </a:txBody>
                  <a:tcPr marL="90000" marR="18000" marT="468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147050" cy="1295400"/>
          </a:xfrm>
        </p:spPr>
        <p:txBody>
          <a:bodyPr/>
          <a:lstStyle/>
          <a:p>
            <a:pPr eaLnBrk="1" hangingPunct="1"/>
            <a:r>
              <a:rPr lang="en-US" altLang="zh-CN" sz="3200" b="0" smtClean="0"/>
              <a:t>Problems of the highly centralized system </a:t>
            </a:r>
            <a:endParaRPr lang="zh-CN" altLang="en-US" sz="320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Loss of local enthusiasm</a:t>
            </a:r>
          </a:p>
          <a:p>
            <a:pPr eaLnBrk="1" hangingPunct="1"/>
            <a:r>
              <a:rPr lang="en-US" altLang="zh-CN" smtClean="0"/>
              <a:t>Lack of competition</a:t>
            </a:r>
          </a:p>
          <a:p>
            <a:pPr eaLnBrk="1" hangingPunct="1"/>
            <a:r>
              <a:rPr lang="en-US" altLang="zh-CN" smtClean="0"/>
              <a:t>Lack of entrepreneurial incentives</a:t>
            </a:r>
          </a:p>
          <a:p>
            <a:pPr eaLnBrk="1" hangingPunct="1"/>
            <a:r>
              <a:rPr lang="en-US" altLang="zh-CN" smtClean="0"/>
              <a:t>Serious divide between state and nonstate sectors, between industrial and agricultural sectors, and between urban and rural sectors</a:t>
            </a:r>
          </a:p>
          <a:p>
            <a:pPr eaLnBrk="1" hangingPunct="1"/>
            <a:endParaRPr lang="en-US" altLang="zh-CN" smtClean="0"/>
          </a:p>
          <a:p>
            <a:pPr eaLnBrk="1" hangingPunct="1"/>
            <a:endParaRPr lang="en-US" altLang="zh-CN" smtClean="0"/>
          </a:p>
          <a:p>
            <a:pPr eaLnBrk="1" hangingPunct="1"/>
            <a:endParaRPr lang="zh-CN" alt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/>
              <a:t>-20-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902579-29D6-4255-8745-E9B7FE76CB24}" type="slidenum">
              <a:rPr lang="en-US" altLang="zh-CN"/>
              <a:pPr/>
              <a:t>6</a:t>
            </a:fld>
            <a:endParaRPr lang="en-US" altLang="zh-C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600" b="0" smtClean="0"/>
              <a:t>Decentralization since the 1980s</a:t>
            </a:r>
            <a:endParaRPr lang="zh-CN" altLang="en-US" sz="3600" b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29600" cy="46466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altLang="zh-CN" sz="2600" smtClean="0"/>
              <a:t>1. Decentralize fiscal power. 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altLang="zh-CN" sz="2600" smtClean="0"/>
              <a:t>2. Decentralize decision-making power. 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altLang="zh-CN" sz="2200" smtClean="0"/>
              <a:t>Delegate lump-sum economic power to special areas. </a:t>
            </a:r>
          </a:p>
          <a:p>
            <a:pPr lvl="2"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altLang="zh-CN" sz="2100" smtClean="0"/>
              <a:t>(1) Special economic zone; (2) Coastal, riverside, and border open cities; (3) High-tech development zone; (4) Cities with autonomous planning power. 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altLang="zh-CN" sz="2600" smtClean="0"/>
              <a:t>3. Delegate personnel management power.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altLang="zh-CN" sz="2200" smtClean="0"/>
              <a:t>From two-level down to one-level down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altLang="zh-CN" sz="2600" smtClean="0"/>
              <a:t>4. Delegate SOEs to local governments.</a:t>
            </a:r>
          </a:p>
          <a:p>
            <a:pPr eaLnBrk="1" hangingPunct="1"/>
            <a:endParaRPr lang="zh-CN" altLang="en-US" smtClean="0"/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/>
              <a:t>-20-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1F1710-F044-41C7-B30A-B2F69AD2340F}" type="slidenum">
              <a:rPr lang="en-US" altLang="zh-CN"/>
              <a:pPr/>
              <a:t>7</a:t>
            </a:fld>
            <a:endParaRPr lang="en-US" altLang="zh-C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/>
              <a:t>-32-</a:t>
            </a:r>
          </a:p>
        </p:txBody>
      </p:sp>
      <p:sp>
        <p:nvSpPr>
          <p:cNvPr id="1331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A012A6-9F2F-41B7-893A-452154FC9BA6}" type="slidenum">
              <a:rPr lang="en-US" altLang="zh-CN"/>
              <a:pPr/>
              <a:t>8</a:t>
            </a:fld>
            <a:endParaRPr lang="en-US" altLang="zh-CN"/>
          </a:p>
        </p:txBody>
      </p:sp>
      <p:graphicFrame>
        <p:nvGraphicFramePr>
          <p:cNvPr id="750594" name="Group 2"/>
          <p:cNvGraphicFramePr>
            <a:graphicFrameLocks noGrp="1"/>
          </p:cNvGraphicFramePr>
          <p:nvPr>
            <p:ph sz="half" idx="2"/>
          </p:nvPr>
        </p:nvGraphicFramePr>
        <p:xfrm>
          <a:off x="323850" y="1412875"/>
          <a:ext cx="8640763" cy="4741863"/>
        </p:xfrm>
        <a:graphic>
          <a:graphicData uri="http://schemas.openxmlformats.org/drawingml/2006/table">
            <a:tbl>
              <a:tblPr/>
              <a:tblGrid>
                <a:gridCol w="2651125"/>
                <a:gridCol w="2749550"/>
                <a:gridCol w="3240088"/>
              </a:tblGrid>
              <a:tr h="950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Central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government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Local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government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Encouraged categories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&gt;USD 100m, CDR;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&gt;USD 500m, State Council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&lt;= USD 100m, provincial CDR or even local CDR according to provincial CDR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Restricted categories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&gt;USD 50m, CDR;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&gt;USD 100m, State Council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&lt;= USD 50m, provincial CDR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4" name="Text Box 20"/>
          <p:cNvSpPr txBox="1">
            <a:spLocks noChangeArrowheads="1"/>
          </p:cNvSpPr>
          <p:nvPr/>
        </p:nvSpPr>
        <p:spPr bwMode="auto">
          <a:xfrm>
            <a:off x="0" y="620713"/>
            <a:ext cx="8388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800"/>
              <a:t>The authority to approve the investment projects in 2008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/>
              <a:t>-20-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CA876E-C237-4CBD-8473-21DE5565AC5A}" type="slidenum">
              <a:rPr lang="en-US" altLang="zh-CN"/>
              <a:pPr/>
              <a:t>9</a:t>
            </a:fld>
            <a:endParaRPr lang="en-US" altLang="zh-CN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765175"/>
            <a:ext cx="8229600" cy="532765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altLang="zh-CN" smtClean="0"/>
              <a:t>Fiscal decentralization (revenue side)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zh-CN" smtClean="0"/>
              <a:t>1978 ~ 1994: discretion-based fiscal</a:t>
            </a:r>
          </a:p>
          <a:p>
            <a:pPr lvl="2" eaLnBrk="1" hangingPunct="1">
              <a:spcBef>
                <a:spcPct val="40000"/>
              </a:spcBef>
            </a:pPr>
            <a:r>
              <a:rPr lang="en-US" altLang="zh-CN" smtClean="0"/>
              <a:t>Since 1978, decentralized fiscal management was gradually introduced.</a:t>
            </a:r>
          </a:p>
          <a:p>
            <a:pPr lvl="2" eaLnBrk="1" hangingPunct="1">
              <a:spcBef>
                <a:spcPct val="40000"/>
              </a:spcBef>
            </a:pPr>
            <a:r>
              <a:rPr lang="en-US" altLang="zh-CN" smtClean="0"/>
              <a:t>Fiscal contracts were signed between central and local governments</a:t>
            </a:r>
          </a:p>
          <a:p>
            <a:pPr lvl="3" eaLnBrk="1" hangingPunct="1">
              <a:spcBef>
                <a:spcPct val="40000"/>
              </a:spcBef>
            </a:pPr>
            <a:r>
              <a:rPr lang="en-US" altLang="zh-CN" smtClean="0"/>
              <a:t>There were 6 types of revenue-sharing arrangements</a:t>
            </a:r>
          </a:p>
          <a:p>
            <a:pPr lvl="3" eaLnBrk="1" hangingPunct="1">
              <a:spcBef>
                <a:spcPct val="40000"/>
              </a:spcBef>
            </a:pPr>
            <a:r>
              <a:rPr lang="en-US" altLang="zh-CN" smtClean="0"/>
              <a:t>Basically, local governments could retain a big portion or even 100% of the surplus revenues after they submitted the quota set by the contract.</a:t>
            </a:r>
          </a:p>
          <a:p>
            <a:pPr lvl="3" eaLnBrk="1" hangingPunct="1">
              <a:spcBef>
                <a:spcPct val="40000"/>
              </a:spcBef>
            </a:pPr>
            <a:r>
              <a:rPr lang="en-US" altLang="zh-CN" smtClean="0"/>
              <a:t>This drove local governments to maximize local revenues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23492</TotalTime>
  <Words>1530</Words>
  <Application>Microsoft Office PowerPoint</Application>
  <PresentationFormat>On-screen Show (4:3)</PresentationFormat>
  <Paragraphs>353</Paragraphs>
  <Slides>20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Network</vt:lpstr>
      <vt:lpstr>Chart</vt:lpstr>
      <vt:lpstr>Decentralization in China</vt:lpstr>
      <vt:lpstr>Intergovernmental relations in ancient Chinese dynasties</vt:lpstr>
      <vt:lpstr>Slide 3</vt:lpstr>
      <vt:lpstr>Centralized fiscal system and decentralized provision of services under the planned economy</vt:lpstr>
      <vt:lpstr>Slide 5</vt:lpstr>
      <vt:lpstr>Problems of the highly centralized system </vt:lpstr>
      <vt:lpstr>Decentralization since the 1980s</vt:lpstr>
      <vt:lpstr>Slide 8</vt:lpstr>
      <vt:lpstr>Slide 9</vt:lpstr>
      <vt:lpstr>Fiscal opportunism in 1980s and 1990s</vt:lpstr>
      <vt:lpstr>Slide 11</vt:lpstr>
      <vt:lpstr>Fiscal structure of revenues and expenditures</vt:lpstr>
      <vt:lpstr>Slide 13</vt:lpstr>
      <vt:lpstr>Fiscal structure of revenues and expenditures</vt:lpstr>
      <vt:lpstr>The new decentralized system</vt:lpstr>
      <vt:lpstr>Land sale revenues became the “second public finance” in China since the late 1990s</vt:lpstr>
      <vt:lpstr>Urban governments are especially dependent on land revenues.  The top 4 cities in land revenues in 2009 (RMB billion)</vt:lpstr>
      <vt:lpstr>Outstanding Debts of Central Government (100 million yuan)</vt:lpstr>
      <vt:lpstr>Race to the bottom</vt:lpstr>
      <vt:lpstr>More centralization?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Dira Berman</dc:creator>
  <cp:lastModifiedBy>Dira Berman</cp:lastModifiedBy>
  <cp:revision>658</cp:revision>
  <dcterms:created xsi:type="dcterms:W3CDTF">2002-07-25T11:59:56Z</dcterms:created>
  <dcterms:modified xsi:type="dcterms:W3CDTF">2015-01-09T01:02:23Z</dcterms:modified>
</cp:coreProperties>
</file>