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75" r:id="rId10"/>
    <p:sldId id="273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0"/>
    <p:restoredTop sz="94685"/>
  </p:normalViewPr>
  <p:slideViewPr>
    <p:cSldViewPr snapToGrid="0" snapToObjects="1">
      <p:cViewPr>
        <p:scale>
          <a:sx n="69" d="100"/>
          <a:sy n="69" d="100"/>
        </p:scale>
        <p:origin x="2240" y="1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标题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aidu.com/s?wd=%E5%A4%A7%E9%81%93%E4%B9%8B%E8%A1%8C%E4%B9%9F&amp;tn=44039180_cpr&amp;fenlei=mv6quAkxTZn0IZRqIHckPjm4nH00T1Ykmym1uWNBnHf1nHT1Pvn30ZwV5Hcvrjm3rH6sPfKWUMw85HfYnjn4nH6sgvPsT6KdThsqpZwYTjCEQLGCpyw9Uz4Bmy-bIi4WUvYETgN-TLwGUv3EnWfknWn3PHR3PHD4n10zn1mY" TargetMode="External"/><Relationship Id="rId3" Type="http://schemas.openxmlformats.org/officeDocument/2006/relationships/hyperlink" Target="https://www.baidu.com/s?wd=%E8%80%81%E6%9C%89%E6%89%80%E7%BB%88&amp;tn=44039180_cpr&amp;fenlei=mv6quAkxTZn0IZRqIHckPjm4nH00T1Ykmym1uWNBnHf1nHT1Pvn30ZwV5Hcvrjm3rH6sPfKWUMw85HfYnjn4nH6sgvPsT6KdThsqpZwYTjCEQLGCpyw9Uz4Bmy-bIi4WUvYETgN-TLwGUv3EnWfknWn3PHR3PHD4n10zn1m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aike.baidu.com/item/%E5%AE%B6%E5%A4%A9%E4%B8%8B" TargetMode="External"/><Relationship Id="rId4" Type="http://schemas.openxmlformats.org/officeDocument/2006/relationships/hyperlink" Target="http://baike.baidu.com/item/%E6%99%AE%E5%A4%A9%E4%B9%8B%E4%B8%8B" TargetMode="External"/><Relationship Id="rId5" Type="http://schemas.openxmlformats.org/officeDocument/2006/relationships/hyperlink" Target="http://baike.baidu.com/item/%E7%8E%87%E5%9C%9F%E4%B9%8B%E6%BB%A8" TargetMode="External"/><Relationship Id="rId6" Type="http://schemas.openxmlformats.org/officeDocument/2006/relationships/hyperlink" Target="http://baike.baidu.com/item/%E7%8E%8B%E8%87%A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aike.baidu.com/item/%E9%80%89%E8%B4%A4%E4%B8%8E%E8%83%B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aike.baidu.com/item/%E7%9F%9C%E5%AF%A1%E5%AD%A4%E7%8B%AC" TargetMode="External"/><Relationship Id="rId3" Type="http://schemas.openxmlformats.org/officeDocument/2006/relationships/hyperlink" Target="http://baike.baidu.com/item/%E5%8D%9A%E7%88%B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aidu.com/s?wd=%E4%B8%AD%E8%A1%8C&amp;tn=44039180_cpr&amp;fenlei=mv6quAkxTZn0IZRqIHckPjm4nH00T1Y3rHbsuWm4n1u-ryfkmHm40ZwV5Hcvrjm3rH6sPfKWUMw85HfYnjn4nH6sgvPsT6KdThsqpZwYTjCEQLGCpyw9Uz4Bmy-bIi4WUvYETgN-TLwGUv3EnHm4nWmsPWDvPjbvn1DkPHcvr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81285" y="1082352"/>
            <a:ext cx="10642764" cy="322928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zh-TW" altLang="zh-CN" sz="8900" b="1" dirty="0" smtClean="0">
                <a:latin typeface="STKaiti" charset="-122"/>
                <a:ea typeface="STKaiti" charset="-122"/>
                <a:cs typeface="STKaiti" charset="-122"/>
              </a:rPr>
              <a:t>正義</a:t>
            </a:r>
            <a:r>
              <a:rPr lang="zh-TW" altLang="zh-CN" sz="8900" b="1" dirty="0">
                <a:latin typeface="STKaiti" charset="-122"/>
                <a:ea typeface="STKaiti" charset="-122"/>
                <a:cs typeface="STKaiti" charset="-122"/>
              </a:rPr>
              <a:t>之為首德</a:t>
            </a:r>
            <a:r>
              <a:rPr lang="zh-CN" altLang="zh-CN" sz="8900" b="1" dirty="0">
                <a:latin typeface="STKaiti" charset="-122"/>
                <a:ea typeface="STKaiti" charset="-122"/>
                <a:cs typeface="STKaiti" charset="-122"/>
              </a:rPr>
              <a:t> </a:t>
            </a:r>
            <a:r>
              <a:rPr kumimoji="1" lang="zh-CN" altLang="en-US" sz="8900" dirty="0" smtClean="0">
                <a:latin typeface="STKaiti" charset="-122"/>
                <a:ea typeface="STKaiti" charset="-122"/>
                <a:cs typeface="STKaiti" charset="-122"/>
              </a:rPr>
              <a:t/>
            </a:r>
            <a:br>
              <a:rPr kumimoji="1" lang="zh-CN" altLang="en-US" sz="8900" dirty="0" smtClean="0">
                <a:latin typeface="STKaiti" charset="-122"/>
                <a:ea typeface="STKaiti" charset="-122"/>
                <a:cs typeface="STKaiti" charset="-122"/>
              </a:rPr>
            </a:br>
            <a:endParaRPr kumimoji="1" lang="zh-CN" altLang="en-US" sz="7300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977718" y="5265065"/>
            <a:ext cx="3146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dirty="0" smtClean="0">
                <a:latin typeface="STFangsong" charset="-122"/>
                <a:ea typeface="STFangsong" charset="-122"/>
                <a:cs typeface="STFangsong" charset="-122"/>
              </a:rPr>
              <a:t>伦理学基础</a:t>
            </a:r>
            <a:endParaRPr kumimoji="1" lang="en-US" altLang="zh-CN" sz="2400" dirty="0" smtClean="0">
              <a:latin typeface="STFangsong" charset="-122"/>
              <a:ea typeface="STFangsong" charset="-122"/>
              <a:cs typeface="STFangsong" charset="-122"/>
            </a:endParaRPr>
          </a:p>
          <a:p>
            <a:endParaRPr kumimoji="1" lang="en-US" altLang="zh-CN" sz="2400" dirty="0" smtClean="0">
              <a:latin typeface="STFangsong" charset="-122"/>
              <a:ea typeface="STFangsong" charset="-122"/>
              <a:cs typeface="STFangsong" charset="-122"/>
            </a:endParaRPr>
          </a:p>
          <a:p>
            <a:r>
              <a:rPr kumimoji="1" lang="zh-CN" altLang="en-US" sz="2400" dirty="0" smtClean="0">
                <a:latin typeface="STFangsong" charset="-122"/>
                <a:ea typeface="STFangsong" charset="-122"/>
                <a:cs typeface="STFangsong" charset="-122"/>
              </a:rPr>
              <a:t>邓安庆教授</a:t>
            </a:r>
            <a:endParaRPr kumimoji="1" lang="zh-CN" altLang="en-US" sz="2400" dirty="0">
              <a:latin typeface="STFangsong" charset="-122"/>
              <a:ea typeface="STFangsong" charset="-122"/>
              <a:cs typeface="STFangsong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6859" y="147918"/>
            <a:ext cx="3173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000" dirty="0" smtClean="0">
                <a:latin typeface="STHupo" charset="-122"/>
                <a:ea typeface="STHupo" charset="-122"/>
                <a:cs typeface="STHupo" charset="-122"/>
              </a:rPr>
              <a:t>第十一讲：</a:t>
            </a:r>
            <a:endParaRPr kumimoji="1" lang="zh-CN" altLang="en-US" sz="4000" dirty="0">
              <a:latin typeface="STHupo" charset="-122"/>
              <a:ea typeface="STHupo" charset="-122"/>
              <a:cs typeface="STHupo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727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604864" y="373224"/>
            <a:ext cx="10587136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zh-CN" altLang="en-US" sz="4000" b="1" dirty="0" smtClean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二、</a:t>
            </a:r>
            <a:r>
              <a:rPr lang="zh-CN" altLang="zh-CN" sz="4000" b="1" dirty="0" smtClean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雜家</a:t>
            </a:r>
            <a:r>
              <a:rPr lang="zh-CN" altLang="zh-CN" sz="40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《吕氏春秋</a:t>
            </a:r>
            <a:r>
              <a:rPr lang="zh-CN" altLang="zh-CN" sz="4000" b="1" dirty="0" smtClean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》</a:t>
            </a:r>
            <a:endParaRPr lang="en-US" altLang="zh-CN" sz="4000" b="1" dirty="0" smtClean="0">
              <a:solidFill>
                <a:srgbClr val="00B0F0"/>
              </a:solidFill>
              <a:latin typeface="FangSong" charset="-122"/>
              <a:ea typeface="FangSong" charset="-122"/>
              <a:cs typeface="FangSong" charset="-122"/>
            </a:endParaRPr>
          </a:p>
          <a:p>
            <a:pPr lvl="0"/>
            <a:endParaRPr lang="zh-CN" altLang="zh-CN" sz="4000" dirty="0">
              <a:latin typeface="FangSong" charset="-122"/>
              <a:ea typeface="FangSong" charset="-122"/>
              <a:cs typeface="FangSong" charset="-122"/>
            </a:endParaRPr>
          </a:p>
          <a:p>
            <a:r>
              <a:rPr lang="zh-TW" altLang="zh-CN" sz="4000" dirty="0">
                <a:solidFill>
                  <a:srgbClr val="FF0000"/>
                </a:solidFill>
                <a:latin typeface="FangSong" charset="-122"/>
                <a:ea typeface="FangSong" charset="-122"/>
                <a:cs typeface="FangSong" charset="-122"/>
              </a:rPr>
              <a:t>【</a:t>
            </a:r>
            <a:r>
              <a:rPr lang="zh-CN" altLang="zh-CN" sz="4000" dirty="0">
                <a:solidFill>
                  <a:srgbClr val="FF0000"/>
                </a:solidFill>
                <a:latin typeface="FangSong" charset="-122"/>
                <a:ea typeface="FangSong" charset="-122"/>
                <a:cs typeface="FangSong" charset="-122"/>
              </a:rPr>
              <a:t>贵公】</a:t>
            </a:r>
            <a:r>
              <a:rPr lang="zh-CN" altLang="zh-CN" sz="4000" dirty="0">
                <a:latin typeface="FangSong" charset="-122"/>
                <a:ea typeface="FangSong" charset="-122"/>
                <a:cs typeface="FangSong" charset="-122"/>
              </a:rPr>
              <a:t>：</a:t>
            </a:r>
            <a:r>
              <a:rPr lang="zh-TW" altLang="zh-CN" sz="4000" dirty="0">
                <a:latin typeface="FangSong" charset="-122"/>
                <a:ea typeface="FangSong" charset="-122"/>
                <a:cs typeface="FangSong" charset="-122"/>
              </a:rPr>
              <a:t>昔先聖王之治天下也，必先公。公則天下平矣。平得於公。嘗試觀於上志（古代的記載），有得天下者眾矣，其得之（必）以公，其失之必以偏。（凡主之立也，生於公。故《鴻範》曰：</a:t>
            </a:r>
            <a:r>
              <a:rPr lang="zh-TW" altLang="zh-CN" sz="4000" dirty="0" smtClean="0">
                <a:latin typeface="FangSong" charset="-122"/>
                <a:ea typeface="FangSong" charset="-122"/>
                <a:cs typeface="FangSong" charset="-122"/>
              </a:rPr>
              <a:t>無</a:t>
            </a:r>
            <a:r>
              <a:rPr lang="zh-CN" altLang="en-US" sz="4000" smtClean="0">
                <a:latin typeface="FangSong" charset="-122"/>
                <a:ea typeface="FangSong" charset="-122"/>
                <a:cs typeface="FangSong" charset="-122"/>
              </a:rPr>
              <a:t>偏</a:t>
            </a:r>
            <a:r>
              <a:rPr lang="zh-TW" altLang="zh-CN" sz="4000" smtClean="0">
                <a:latin typeface="FangSong" charset="-122"/>
                <a:ea typeface="FangSong" charset="-122"/>
                <a:cs typeface="FangSong" charset="-122"/>
              </a:rPr>
              <a:t>無黨</a:t>
            </a:r>
            <a:r>
              <a:rPr lang="zh-TW" altLang="zh-CN" sz="4000" dirty="0">
                <a:latin typeface="FangSong" charset="-122"/>
                <a:ea typeface="FangSong" charset="-122"/>
                <a:cs typeface="FangSong" charset="-122"/>
              </a:rPr>
              <a:t>，王道蕩蕩；無偏無頗，遵王之義；無或作好【</a:t>
            </a:r>
            <a:r>
              <a:rPr lang="zh-TW" altLang="zh-CN" sz="4000" dirty="0">
                <a:solidFill>
                  <a:srgbClr val="FF0000"/>
                </a:solidFill>
                <a:latin typeface="FangSong" charset="-122"/>
                <a:ea typeface="FangSong" charset="-122"/>
                <a:cs typeface="FangSong" charset="-122"/>
              </a:rPr>
              <a:t>不要濫逞個人偏好</a:t>
            </a:r>
            <a:r>
              <a:rPr lang="zh-TW" altLang="zh-CN" sz="4000" dirty="0">
                <a:latin typeface="FangSong" charset="-122"/>
                <a:ea typeface="FangSong" charset="-122"/>
                <a:cs typeface="FangSong" charset="-122"/>
              </a:rPr>
              <a:t>】，遵王之道；無或作惡，遵王之路。</a:t>
            </a:r>
            <a:endParaRPr lang="zh-CN" altLang="zh-CN" sz="4000" dirty="0">
              <a:latin typeface="FangSong" charset="-122"/>
              <a:ea typeface="FangSong" charset="-122"/>
              <a:cs typeface="FangSong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262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4866" y="0"/>
            <a:ext cx="10263673" cy="7511144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zh-CN" altLang="en-US" sz="3100" b="1" dirty="0" smtClean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    </a:t>
            </a:r>
            <a:r>
              <a:rPr lang="zh-TW" altLang="zh-CN" sz="3100" b="1" dirty="0" smtClean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天下</a:t>
            </a:r>
            <a:r>
              <a:rPr lang="zh-TW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非一人之天下，天下之天下也。</a:t>
            </a:r>
            <a:r>
              <a:rPr lang="zh-TW" altLang="zh-CN" sz="3100" dirty="0">
                <a:latin typeface="FangSong" charset="-122"/>
                <a:ea typeface="FangSong" charset="-122"/>
                <a:cs typeface="FangSong" charset="-122"/>
              </a:rPr>
              <a:t>陰陽之和，不長一類；甘露時雨，不私一物；萬民之主，不阿一人。伯禽將行，請所以治魯，周公曰：</a:t>
            </a:r>
            <a:r>
              <a:rPr lang="en-US" altLang="zh-CN" sz="3100" dirty="0"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TW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利而弗利也</a:t>
            </a:r>
            <a:r>
              <a:rPr lang="en-US" altLang="zh-CN" sz="3100" dirty="0"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zh-TW" altLang="zh-CN" sz="3100" dirty="0">
                <a:latin typeface="FangSong" charset="-122"/>
                <a:ea typeface="FangSong" charset="-122"/>
                <a:cs typeface="FangSong" charset="-122"/>
              </a:rPr>
              <a:t>【施利於民而不謀取私利也】荊人有遺弓者，而不肯索，曰：</a:t>
            </a:r>
            <a:r>
              <a:rPr lang="en-US" altLang="zh-CN" sz="3100" dirty="0"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TW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荊人遺之，荊人得之，又何索焉？</a:t>
            </a:r>
            <a:r>
              <a:rPr lang="en-US" altLang="zh-CN" sz="3100" dirty="0"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zh-TW" altLang="zh-CN" sz="3100" dirty="0">
                <a:latin typeface="FangSong" charset="-122"/>
                <a:ea typeface="FangSong" charset="-122"/>
                <a:cs typeface="FangSong" charset="-122"/>
              </a:rPr>
              <a:t>孔子聞之曰：</a:t>
            </a:r>
            <a:r>
              <a:rPr lang="en-US" altLang="zh-CN" sz="3100" dirty="0"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TW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去其</a:t>
            </a:r>
            <a:r>
              <a:rPr lang="en-US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‘</a:t>
            </a:r>
            <a:r>
              <a:rPr lang="zh-TW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荊</a:t>
            </a:r>
            <a:r>
              <a:rPr lang="en-US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’</a:t>
            </a:r>
            <a:r>
              <a:rPr lang="zh-TW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而可矣。</a:t>
            </a:r>
            <a:r>
              <a:rPr lang="en-US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zh-TW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老聃聞之曰，</a:t>
            </a:r>
            <a:r>
              <a:rPr lang="en-US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TW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去其</a:t>
            </a:r>
            <a:r>
              <a:rPr lang="en-US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‘</a:t>
            </a:r>
            <a:r>
              <a:rPr lang="zh-TW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人</a:t>
            </a:r>
            <a:r>
              <a:rPr lang="en-US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’</a:t>
            </a:r>
            <a:r>
              <a:rPr lang="zh-TW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而可矣。</a:t>
            </a:r>
            <a:r>
              <a:rPr lang="en-US" altLang="zh-CN" sz="3100" dirty="0"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zh-TW" altLang="zh-CN" sz="3100" dirty="0">
                <a:latin typeface="FangSong" charset="-122"/>
                <a:ea typeface="FangSong" charset="-122"/>
                <a:cs typeface="FangSong" charset="-122"/>
              </a:rPr>
              <a:t>故老聃則至公矣。天地大矣，生而弗子，成而弗有，萬物皆被其澤，得其利，而莫之其所由始，此三皇、五帝之德也。</a:t>
            </a:r>
            <a:r>
              <a:rPr lang="zh-CN" altLang="zh-CN" sz="3100" dirty="0">
                <a:latin typeface="FangSong" charset="-122"/>
                <a:ea typeface="FangSong" charset="-122"/>
                <a:cs typeface="FangSong" charset="-122"/>
              </a:rPr>
              <a:t> 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kumimoji="1"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</a:br>
            <a:endParaRPr kumimoji="1" lang="zh-TW" altLang="en-US" b="1" dirty="0">
              <a:latin typeface="STFangsong" charset="-122"/>
              <a:ea typeface="STFangsong" charset="-122"/>
              <a:cs typeface="STFangsong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2564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42189" y="186612"/>
            <a:ext cx="10412964" cy="6858000"/>
          </a:xfrm>
        </p:spPr>
        <p:txBody>
          <a:bodyPr>
            <a:normAutofit fontScale="90000"/>
          </a:bodyPr>
          <a:lstStyle/>
          <a:p>
            <a:r>
              <a:rPr lang="zh-TW" altLang="zh-CN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三、老子《道德經</a:t>
            </a:r>
            <a:r>
              <a:rPr lang="zh-TW" altLang="zh-CN" b="1" dirty="0" smtClean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》</a:t>
            </a:r>
            <a:r>
              <a:rPr lang="en-US" altLang="zh-TW" dirty="0" smtClean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en-US" altLang="zh-TW" dirty="0" smtClean="0">
                <a:latin typeface="FangSong" charset="-122"/>
                <a:ea typeface="FangSong" charset="-122"/>
                <a:cs typeface="FangSong" charset="-122"/>
              </a:rPr>
            </a:b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zh-CN" altLang="zh-CN" dirty="0">
                <a:latin typeface="FangSong" charset="-122"/>
                <a:ea typeface="FangSong" charset="-122"/>
                <a:cs typeface="FangSong" charset="-122"/>
              </a:rPr>
            </a:b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TW" altLang="zh-CN" b="1" u="sng" dirty="0">
                <a:latin typeface="FangSong" charset="-122"/>
                <a:ea typeface="FangSong" charset="-122"/>
                <a:cs typeface="FangSong" charset="-122"/>
              </a:rPr>
              <a:t>天地不仁，以萬物為芻狗，聖人不仁，以百姓為芻狗。</a:t>
            </a: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zh-CN" altLang="zh-CN" dirty="0">
                <a:latin typeface="FangSong" charset="-122"/>
                <a:ea typeface="FangSong" charset="-122"/>
                <a:cs typeface="FangSong" charset="-122"/>
              </a:rPr>
            </a:br>
            <a:r>
              <a:rPr lang="en-US" altLang="zh-CN" dirty="0" smtClean="0">
                <a:latin typeface="FangSong" charset="-122"/>
                <a:ea typeface="FangSong" charset="-122"/>
                <a:cs typeface="FangSong" charset="-122"/>
              </a:rPr>
              <a:t>54:</a:t>
            </a:r>
            <a:r>
              <a:rPr lang="zh-TW" altLang="zh-CN" dirty="0"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TW" altLang="zh-CN" b="1" dirty="0">
                <a:solidFill>
                  <a:srgbClr val="0070C0"/>
                </a:solidFill>
                <a:latin typeface="FangSong" charset="-122"/>
                <a:ea typeface="FangSong" charset="-122"/>
                <a:cs typeface="FangSong" charset="-122"/>
              </a:rPr>
              <a:t>修之以身，其德乃真；修之以家，其德乃餘；修之以鄉，其德乃長；修之以邦，其德乃豐；修之以天下，其德乃善</a:t>
            </a:r>
            <a:r>
              <a:rPr lang="zh-TW" altLang="zh-CN" b="1" dirty="0" smtClean="0">
                <a:solidFill>
                  <a:srgbClr val="0070C0"/>
                </a:solidFill>
                <a:latin typeface="FangSong" charset="-122"/>
                <a:ea typeface="FangSong" charset="-122"/>
                <a:cs typeface="FangSong" charset="-122"/>
              </a:rPr>
              <a:t>。故以身</a:t>
            </a:r>
            <a:r>
              <a:rPr lang="zh-TW" altLang="zh-CN" b="1" dirty="0">
                <a:solidFill>
                  <a:srgbClr val="0070C0"/>
                </a:solidFill>
                <a:latin typeface="FangSong" charset="-122"/>
                <a:ea typeface="FangSong" charset="-122"/>
                <a:cs typeface="FangSong" charset="-122"/>
              </a:rPr>
              <a:t>觀身，以家觀家，以鄉觀鄉，以邦觀邦，以天下觀天下。</a:t>
            </a:r>
            <a:r>
              <a:rPr lang="en-US" altLang="zh-CN" dirty="0" smtClean="0"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zh-CN" altLang="zh-CN" dirty="0" smtClean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zh-CN" altLang="zh-CN" dirty="0" smtClean="0">
                <a:latin typeface="FangSong" charset="-122"/>
                <a:ea typeface="FangSong" charset="-122"/>
                <a:cs typeface="FangSong" charset="-122"/>
              </a:rPr>
            </a:br>
            <a:r>
              <a:rPr lang="en-US" altLang="zh-CN" dirty="0" smtClean="0">
                <a:latin typeface="FangSong" charset="-122"/>
                <a:ea typeface="FangSong" charset="-122"/>
                <a:cs typeface="FangSong" charset="-122"/>
              </a:rPr>
              <a:t>57:</a:t>
            </a:r>
            <a:r>
              <a:rPr lang="zh-TW" altLang="zh-CN" b="1" dirty="0">
                <a:solidFill>
                  <a:schemeClr val="tx1"/>
                </a:solidFill>
                <a:latin typeface="FangSong" charset="-122"/>
                <a:ea typeface="FangSong" charset="-122"/>
                <a:cs typeface="FangSong" charset="-122"/>
              </a:rPr>
              <a:t>以正治國，以奇用兵，以無事取天下。</a:t>
            </a:r>
            <a:r>
              <a:rPr lang="zh-CN" altLang="zh-CN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zh-CN" altLang="zh-CN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</a:b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   </a:t>
            </a:r>
            <a:r>
              <a:rPr lang="zh-TW" altLang="zh-CN" dirty="0">
                <a:latin typeface="FangSong" charset="-122"/>
                <a:ea typeface="FangSong" charset="-122"/>
                <a:cs typeface="FangSong" charset="-122"/>
              </a:rPr>
              <a:t>天下多忌諱，而民彌貪；人多利器，國家滋昏；人多技巧，奇物滋起；法令滋彰，盜賊多有。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zh-CN" altLang="zh-CN" dirty="0">
                <a:latin typeface="FangSong" charset="-122"/>
                <a:ea typeface="FangSong" charset="-122"/>
                <a:cs typeface="FangSong" charset="-122"/>
              </a:rPr>
            </a:b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   </a:t>
            </a:r>
            <a:r>
              <a:rPr lang="zh-TW" altLang="zh-CN" dirty="0">
                <a:latin typeface="FangSong" charset="-122"/>
                <a:ea typeface="FangSong" charset="-122"/>
                <a:cs typeface="FangSong" charset="-122"/>
              </a:rPr>
              <a:t>故聖人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云：我无为，而民自化；我好静，而民自正；我无事，而民自富；我无欲，而民自朴。</a:t>
            </a:r>
            <a:r>
              <a:rPr lang="zh-CN" altLang="zh-CN" sz="2800" dirty="0"/>
              <a:t/>
            </a:r>
            <a:br>
              <a:rPr lang="zh-CN" altLang="zh-CN" sz="2800" dirty="0"/>
            </a:br>
            <a:r>
              <a:rPr lang="zh-CN" altLang="zh-CN" sz="2800" dirty="0"/>
              <a:t/>
            </a:r>
            <a:br>
              <a:rPr lang="zh-CN" altLang="zh-CN" sz="2800" dirty="0"/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kumimoji="1" lang="zh-CN" altLang="en-US" dirty="0"/>
              <a:t/>
            </a:r>
            <a:br>
              <a:rPr kumimoji="1" lang="zh-CN" altLang="en-US" dirty="0"/>
            </a:br>
            <a:r>
              <a:rPr kumimoji="1" lang="zh-CN" altLang="en-US" dirty="0"/>
              <a:t/>
            </a:r>
            <a:br>
              <a:rPr kumimoji="1" lang="zh-CN" altLang="en-US" dirty="0"/>
            </a:br>
            <a:endParaRPr kumimoji="1" lang="zh-TW" altLang="en-US" b="1" dirty="0">
              <a:latin typeface="STFangsong" charset="-122"/>
              <a:ea typeface="STFangsong" charset="-122"/>
              <a:cs typeface="STFangsong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9537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791476" y="765109"/>
            <a:ext cx="10002418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zh-CN" sz="40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四</a:t>
            </a:r>
            <a:r>
              <a:rPr lang="zh-TW" altLang="zh-CN" sz="40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，</a:t>
            </a:r>
            <a:r>
              <a:rPr lang="zh-TW" altLang="zh-CN" sz="4000" b="1" dirty="0" smtClean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墨家</a:t>
            </a:r>
            <a:endParaRPr lang="en-US" altLang="zh-TW" sz="4000" b="1" dirty="0" smtClean="0">
              <a:solidFill>
                <a:srgbClr val="00B0F0"/>
              </a:solidFill>
              <a:latin typeface="FangSong" charset="-122"/>
              <a:ea typeface="FangSong" charset="-122"/>
              <a:cs typeface="FangSong" charset="-122"/>
            </a:endParaRPr>
          </a:p>
          <a:p>
            <a:endParaRPr lang="zh-CN" altLang="zh-CN" sz="4000" dirty="0">
              <a:latin typeface="FangSong" charset="-122"/>
              <a:ea typeface="FangSong" charset="-122"/>
              <a:cs typeface="FangSong" charset="-122"/>
            </a:endParaRPr>
          </a:p>
          <a:p>
            <a:r>
              <a:rPr lang="zh-TW" altLang="zh-CN" sz="4000" dirty="0">
                <a:solidFill>
                  <a:srgbClr val="FF0000"/>
                </a:solidFill>
                <a:latin typeface="FangSong" charset="-122"/>
                <a:ea typeface="FangSong" charset="-122"/>
                <a:cs typeface="FangSong" charset="-122"/>
              </a:rPr>
              <a:t>【貴義】</a:t>
            </a:r>
            <a:r>
              <a:rPr lang="en-US" altLang="zh-CN" sz="4000" dirty="0"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TW" altLang="zh-CN" sz="4000" dirty="0">
                <a:latin typeface="FangSong" charset="-122"/>
                <a:ea typeface="FangSong" charset="-122"/>
                <a:cs typeface="FangSong" charset="-122"/>
              </a:rPr>
              <a:t>萬物莫貴於義。今謂人曰：</a:t>
            </a:r>
            <a:r>
              <a:rPr lang="en-US" altLang="zh-CN" sz="4000" dirty="0">
                <a:latin typeface="FangSong" charset="-122"/>
                <a:ea typeface="FangSong" charset="-122"/>
                <a:cs typeface="FangSong" charset="-122"/>
              </a:rPr>
              <a:t>‘</a:t>
            </a:r>
            <a:r>
              <a:rPr lang="zh-TW" altLang="zh-CN" sz="4000" dirty="0">
                <a:latin typeface="FangSong" charset="-122"/>
                <a:ea typeface="FangSong" charset="-122"/>
                <a:cs typeface="FangSong" charset="-122"/>
              </a:rPr>
              <a:t>予子冠履，而斷之手足，子為之乎？</a:t>
            </a:r>
            <a:r>
              <a:rPr lang="en-US" altLang="zh-CN" sz="4000" dirty="0">
                <a:latin typeface="FangSong" charset="-122"/>
                <a:ea typeface="FangSong" charset="-122"/>
                <a:cs typeface="FangSong" charset="-122"/>
              </a:rPr>
              <a:t>’</a:t>
            </a:r>
            <a:r>
              <a:rPr lang="zh-TW" altLang="zh-CN" sz="4000" dirty="0">
                <a:latin typeface="FangSong" charset="-122"/>
                <a:ea typeface="FangSong" charset="-122"/>
                <a:cs typeface="FangSong" charset="-122"/>
              </a:rPr>
              <a:t>必不為。何故？則冠履不若手足之貴也。又曰：</a:t>
            </a:r>
            <a:r>
              <a:rPr lang="en-US" altLang="zh-CN" sz="4000" dirty="0"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TW" altLang="zh-CN" sz="4000" dirty="0">
                <a:latin typeface="FangSong" charset="-122"/>
                <a:ea typeface="FangSong" charset="-122"/>
                <a:cs typeface="FangSong" charset="-122"/>
              </a:rPr>
              <a:t>予子天下，而殺子之身，子為之乎？</a:t>
            </a:r>
            <a:r>
              <a:rPr lang="en-US" altLang="zh-CN" sz="4000" dirty="0">
                <a:latin typeface="FangSong" charset="-122"/>
                <a:ea typeface="FangSong" charset="-122"/>
                <a:cs typeface="FangSong" charset="-122"/>
              </a:rPr>
              <a:t>’</a:t>
            </a:r>
            <a:r>
              <a:rPr lang="zh-TW" altLang="zh-CN" sz="4000" dirty="0">
                <a:latin typeface="FangSong" charset="-122"/>
                <a:ea typeface="FangSong" charset="-122"/>
                <a:cs typeface="FangSong" charset="-122"/>
              </a:rPr>
              <a:t>必不為。何故？則天下不若身之貴也。爭一言以相殺，是貴義於其身也。故曰：萬事莫貴於義也。</a:t>
            </a:r>
            <a:r>
              <a:rPr lang="en-US" altLang="zh-CN" sz="4000" dirty="0">
                <a:latin typeface="FangSong" charset="-122"/>
                <a:ea typeface="FangSong" charset="-122"/>
                <a:cs typeface="FangSong" charset="-122"/>
              </a:rPr>
              <a:t>”</a:t>
            </a:r>
            <a:endParaRPr lang="zh-CN" altLang="zh-CN" sz="4000" dirty="0">
              <a:latin typeface="FangSong" charset="-122"/>
              <a:ea typeface="FangSong" charset="-122"/>
              <a:cs typeface="FangSong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364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2671" y="0"/>
            <a:ext cx="10183427" cy="7165910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zh-CN" altLang="zh-CN" dirty="0">
                <a:solidFill>
                  <a:srgbClr val="FF0000"/>
                </a:solidFill>
                <a:latin typeface="FangSong" charset="-122"/>
                <a:ea typeface="FangSong" charset="-122"/>
                <a:cs typeface="FangSong" charset="-122"/>
              </a:rPr>
              <a:t>【兼愛】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上第十四：若使天下兼相爱，爱人若爱其身，犹有不孝者乎？视父、兄与君若其身，恶施不孝？犹有不慈者乎？视弟子与臣若其身，恶施不慈？故不孝、不慈、亡有，犹有盗贼乎？故视人之室若其室，谁窃？视人身若其身，谁贼？故盗贼亡有。犹有大夫之相乱家、诸侯之相攻国者乎？视人家若其家，谁乱？视人国若其国，谁攻？故大夫之相乱家、诸侯之相攻国者亡有。</a:t>
            </a:r>
          </a:p>
        </p:txBody>
      </p:sp>
    </p:spTree>
    <p:extLst>
      <p:ext uri="{BB962C8B-B14F-4D97-AF65-F5344CB8AC3E}">
        <p14:creationId xmlns:p14="http://schemas.microsoft.com/office/powerpoint/2010/main" val="14394215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71396" y="690466"/>
            <a:ext cx="9517225" cy="6858000"/>
          </a:xfrm>
        </p:spPr>
        <p:txBody>
          <a:bodyPr>
            <a:normAutofit fontScale="90000"/>
          </a:bodyPr>
          <a:lstStyle/>
          <a:p>
            <a:r>
              <a:rPr lang="zh-TW" altLang="zh-CN" sz="44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【兼愛】中第十五</a:t>
            </a:r>
            <a:r>
              <a:rPr lang="zh-TW" altLang="zh-CN" sz="4400" b="1" dirty="0" smtClean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：</a:t>
            </a:r>
            <a:r>
              <a:rPr lang="en-US" altLang="zh-TW" sz="4400" dirty="0" smtClean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en-US" altLang="zh-TW" sz="4400" dirty="0" smtClean="0">
                <a:latin typeface="FangSong" charset="-122"/>
                <a:ea typeface="FangSong" charset="-122"/>
                <a:cs typeface="FangSong" charset="-122"/>
              </a:rPr>
            </a:br>
            <a:r>
              <a:rPr lang="zh-CN" altLang="zh-CN" sz="4400" dirty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zh-CN" altLang="zh-CN" sz="4400" dirty="0">
                <a:latin typeface="FangSong" charset="-122"/>
                <a:ea typeface="FangSong" charset="-122"/>
                <a:cs typeface="FangSong" charset="-122"/>
              </a:rPr>
            </a:br>
            <a:r>
              <a:rPr lang="zh-CN" altLang="zh-CN" sz="4400" dirty="0">
                <a:latin typeface="FangSong" charset="-122"/>
                <a:ea typeface="FangSong" charset="-122"/>
                <a:cs typeface="FangSong" charset="-122"/>
              </a:rPr>
              <a:t>子墨子言曰：仁人之所以为事者，必兴天下之利，除去人下之害，以此为事者也。然则天下之利何也？天下之害何也？子墨子言曰：今若国之与国之相攻，家之与家之相篡，人之与人之相贼，君臣不惠忠，父子不慈孝，兄弟不和调，此则天下之害也。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zh-CN" altLang="zh-CN" dirty="0">
                <a:latin typeface="FangSong" charset="-122"/>
                <a:ea typeface="FangSong" charset="-122"/>
                <a:cs typeface="FangSong" charset="-122"/>
              </a:rPr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kumimoji="1"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</a:br>
            <a:endParaRPr kumimoji="1" lang="zh-TW" altLang="en-US" b="1" dirty="0">
              <a:latin typeface="STFangsong" charset="-122"/>
              <a:ea typeface="STFangsong" charset="-122"/>
              <a:cs typeface="STFangsong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06707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9510" y="167951"/>
            <a:ext cx="10512490" cy="6858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CN" altLang="en-US" sz="4000" dirty="0" smtClean="0">
                <a:latin typeface="FangSong" charset="-122"/>
                <a:ea typeface="FangSong" charset="-122"/>
                <a:cs typeface="FangSong" charset="-122"/>
              </a:rPr>
              <a:t>    </a:t>
            </a:r>
            <a:r>
              <a:rPr lang="zh-CN" altLang="zh-CN" sz="4000" dirty="0" smtClean="0">
                <a:latin typeface="FangSong" charset="-122"/>
                <a:ea typeface="FangSong" charset="-122"/>
                <a:cs typeface="FangSong" charset="-122"/>
              </a:rPr>
              <a:t>然则察</a:t>
            </a:r>
            <a:r>
              <a:rPr lang="zh-CN" altLang="zh-CN" sz="4000" dirty="0">
                <a:latin typeface="FangSong" charset="-122"/>
                <a:ea typeface="FangSong" charset="-122"/>
                <a:cs typeface="FangSong" charset="-122"/>
              </a:rPr>
              <a:t>此害亦何用生哉？以不相爱生邪？子墨子言：</a:t>
            </a:r>
            <a:r>
              <a:rPr lang="zh-CN" altLang="zh-CN" sz="40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以不相爱生</a:t>
            </a:r>
            <a:r>
              <a:rPr lang="zh-CN" altLang="zh-CN" sz="4000" dirty="0">
                <a:latin typeface="FangSong" charset="-122"/>
                <a:ea typeface="FangSong" charset="-122"/>
                <a:cs typeface="FangSong" charset="-122"/>
              </a:rPr>
              <a:t>。今诸侯独知爱其国，不爱人之国，是以不惮（不</a:t>
            </a:r>
            <a:r>
              <a:rPr lang="zh-TW" altLang="zh-CN" sz="4000" dirty="0">
                <a:latin typeface="FangSong" charset="-122"/>
                <a:ea typeface="FangSong" charset="-122"/>
                <a:cs typeface="FangSong" charset="-122"/>
              </a:rPr>
              <a:t>惜）</a:t>
            </a:r>
            <a:r>
              <a:rPr lang="zh-CN" altLang="zh-CN" sz="4000" dirty="0">
                <a:latin typeface="FangSong" charset="-122"/>
                <a:ea typeface="FangSong" charset="-122"/>
                <a:cs typeface="FangSong" charset="-122"/>
              </a:rPr>
              <a:t>举其国，以攻人之国。今家主独知爱其家，而不爱人之家，是以不惮举其家，以篡人之家。今人独知爱其身，不爱人之身，是以不惮举其身（不</a:t>
            </a:r>
            <a:r>
              <a:rPr lang="zh-TW" altLang="zh-CN" sz="4000" dirty="0">
                <a:latin typeface="FangSong" charset="-122"/>
                <a:ea typeface="FangSong" charset="-122"/>
                <a:cs typeface="FangSong" charset="-122"/>
              </a:rPr>
              <a:t>惜使出渾身的力量）</a:t>
            </a:r>
            <a:r>
              <a:rPr lang="zh-CN" altLang="zh-CN" sz="4000" dirty="0">
                <a:latin typeface="FangSong" charset="-122"/>
                <a:ea typeface="FangSong" charset="-122"/>
                <a:cs typeface="FangSong" charset="-122"/>
              </a:rPr>
              <a:t>，以贼人之身。是故诸侯不相爱，则必野战。家主不相爱，则必相篡。</a:t>
            </a:r>
            <a:r>
              <a:rPr lang="en-US" altLang="zh-CN" sz="4000" dirty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en-US" altLang="zh-CN" sz="4000" dirty="0">
                <a:latin typeface="FangSong" charset="-122"/>
                <a:ea typeface="FangSong" charset="-122"/>
                <a:cs typeface="FangSong" charset="-122"/>
              </a:rPr>
            </a:br>
            <a:r>
              <a:rPr lang="zh-CN" altLang="zh-CN" sz="3100" dirty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zh-CN" altLang="zh-CN" sz="3100" dirty="0">
                <a:latin typeface="FangSong" charset="-122"/>
                <a:ea typeface="FangSong" charset="-122"/>
                <a:cs typeface="FangSong" charset="-122"/>
              </a:rPr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kumimoji="1" lang="zh-CN" altLang="en-US" dirty="0"/>
              <a:t/>
            </a:r>
            <a:br>
              <a:rPr kumimoji="1" lang="zh-CN" altLang="en-US" dirty="0"/>
            </a:br>
            <a:r>
              <a:rPr kumimoji="1" lang="zh-CN" altLang="en-US" dirty="0"/>
              <a:t/>
            </a:r>
            <a:br>
              <a:rPr kumimoji="1" lang="zh-CN" altLang="en-US" dirty="0"/>
            </a:br>
            <a:endParaRPr kumimoji="1" lang="zh-TW" altLang="en-US" b="1" dirty="0">
              <a:latin typeface="STFangsong" charset="-122"/>
              <a:ea typeface="STFangsong" charset="-122"/>
              <a:cs typeface="STFangsong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7984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791477" y="466531"/>
            <a:ext cx="10095723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3600" b="1" dirty="0" smtClean="0">
                <a:latin typeface="FangSong" charset="-122"/>
                <a:ea typeface="FangSong" charset="-122"/>
                <a:cs typeface="FangSong" charset="-122"/>
              </a:rPr>
              <a:t>    </a:t>
            </a:r>
            <a:r>
              <a:rPr lang="zh-CN" altLang="zh-CN" sz="3600" b="1" dirty="0" smtClean="0">
                <a:latin typeface="FangSong" charset="-122"/>
                <a:ea typeface="FangSong" charset="-122"/>
                <a:cs typeface="FangSong" charset="-122"/>
              </a:rPr>
              <a:t>人</a:t>
            </a:r>
            <a:r>
              <a:rPr lang="zh-CN" altLang="zh-CN" sz="3600" b="1" dirty="0">
                <a:latin typeface="FangSong" charset="-122"/>
                <a:ea typeface="FangSong" charset="-122"/>
                <a:cs typeface="FangSong" charset="-122"/>
              </a:rPr>
              <a:t>与人不相爱，则必相贼。君臣不相爱，则不惠忠。父子不相爱，则不慈孝。兄弟不相爱，则不和调。天下之人皆不相爱，强必执弱，富必侮贫，贵必敖贱，诈必欺愚。凡天下祸篡怨恨，其所以起者，以不相爱生也。是以仁者非之。 </a:t>
            </a:r>
            <a:endParaRPr lang="zh-CN" altLang="zh-CN" sz="2800" b="1" dirty="0">
              <a:latin typeface="FangSong" charset="-122"/>
              <a:ea typeface="FangSong" charset="-122"/>
              <a:cs typeface="FangSong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993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40766" y="653141"/>
            <a:ext cx="10002418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4000" dirty="0" smtClean="0">
                <a:latin typeface="FangSong" charset="-122"/>
                <a:ea typeface="FangSong" charset="-122"/>
                <a:cs typeface="FangSong" charset="-122"/>
              </a:rPr>
              <a:t>    </a:t>
            </a:r>
            <a:r>
              <a:rPr lang="zh-CN" altLang="zh-CN" sz="4000" dirty="0" smtClean="0">
                <a:latin typeface="FangSong" charset="-122"/>
                <a:ea typeface="FangSong" charset="-122"/>
                <a:cs typeface="FangSong" charset="-122"/>
              </a:rPr>
              <a:t>既</a:t>
            </a:r>
            <a:r>
              <a:rPr lang="zh-CN" altLang="zh-CN" sz="4000" dirty="0">
                <a:latin typeface="FangSong" charset="-122"/>
                <a:ea typeface="FangSong" charset="-122"/>
                <a:cs typeface="FangSong" charset="-122"/>
              </a:rPr>
              <a:t>以非之，何以易之？子墨子言曰：</a:t>
            </a:r>
            <a:r>
              <a:rPr lang="zh-CN" altLang="zh-CN" sz="4000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以兼相爱、交相利之法易之。然则兼相爱、交相利之法将奈何哉？</a:t>
            </a:r>
            <a:r>
              <a:rPr lang="zh-CN" altLang="zh-CN" sz="4000" dirty="0">
                <a:latin typeface="FangSong" charset="-122"/>
                <a:ea typeface="FangSong" charset="-122"/>
                <a:cs typeface="FangSong" charset="-122"/>
              </a:rPr>
              <a:t>子墨子言：视人之国，若视其国。视人之家，若视其家。视人之身，若视其身。是故诸侯相爱，则不野战。家主相爱，则不相篡。人与人相爱，则不相贼。君臣相爱，则惠忠。父子相爱，则慈孝。兄弟相爱，则和调。天下之人皆相爱，强不执弱，众不劫寡，富不侮贫，贵不敖贱，诈不欺愚。</a:t>
            </a:r>
          </a:p>
        </p:txBody>
      </p:sp>
    </p:spTree>
    <p:extLst>
      <p:ext uri="{BB962C8B-B14F-4D97-AF65-F5344CB8AC3E}">
        <p14:creationId xmlns:p14="http://schemas.microsoft.com/office/powerpoint/2010/main" val="153015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16687" y="0"/>
            <a:ext cx="10183427" cy="7165910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latin typeface="FangSong" charset="-122"/>
                <a:ea typeface="FangSong" charset="-122"/>
                <a:cs typeface="FangSong" charset="-122"/>
              </a:rPr>
              <a:t>    </a:t>
            </a:r>
            <a:r>
              <a:rPr lang="zh-CN" altLang="zh-CN" sz="4000" dirty="0" smtClean="0">
                <a:latin typeface="FangSong" charset="-122"/>
                <a:ea typeface="FangSong" charset="-122"/>
                <a:cs typeface="FangSong" charset="-122"/>
              </a:rPr>
              <a:t>德國</a:t>
            </a:r>
            <a:r>
              <a:rPr lang="zh-TW" altLang="zh-CN" sz="4000" dirty="0">
                <a:latin typeface="FangSong" charset="-122"/>
                <a:ea typeface="FangSong" charset="-122"/>
                <a:cs typeface="FangSong" charset="-122"/>
              </a:rPr>
              <a:t>著名漢學家羅哲海說，墨子的兼相利、交相愛的功利主義，實際上是提出了</a:t>
            </a:r>
            <a:r>
              <a:rPr lang="en-US" altLang="zh-CN" sz="4000" dirty="0"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TW" altLang="zh-CN" sz="4000" dirty="0">
                <a:latin typeface="FangSong" charset="-122"/>
                <a:ea typeface="FangSong" charset="-122"/>
                <a:cs typeface="FangSong" charset="-122"/>
              </a:rPr>
              <a:t>互惠</a:t>
            </a:r>
            <a:r>
              <a:rPr lang="en-US" altLang="zh-CN" sz="4000" dirty="0"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zh-TW" altLang="zh-CN" sz="4000" dirty="0">
                <a:latin typeface="FangSong" charset="-122"/>
                <a:ea typeface="FangSong" charset="-122"/>
                <a:cs typeface="FangSong" charset="-122"/>
              </a:rPr>
              <a:t>的正義原則，但</a:t>
            </a:r>
            <a:r>
              <a:rPr lang="en-US" altLang="zh-CN" sz="4000" dirty="0"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TW" altLang="zh-CN" sz="4000" dirty="0">
                <a:latin typeface="FangSong" charset="-122"/>
                <a:ea typeface="FangSong" charset="-122"/>
                <a:cs typeface="FangSong" charset="-122"/>
              </a:rPr>
              <a:t>顯然是建立在天真的私利基礎上，與孔子所謂的</a:t>
            </a:r>
            <a:r>
              <a:rPr lang="en-US" altLang="zh-CN" sz="4000" dirty="0">
                <a:latin typeface="FangSong" charset="-122"/>
                <a:ea typeface="FangSong" charset="-122"/>
                <a:cs typeface="FangSong" charset="-122"/>
              </a:rPr>
              <a:t>‘</a:t>
            </a:r>
            <a:r>
              <a:rPr lang="zh-TW" altLang="zh-CN" sz="4000" dirty="0">
                <a:latin typeface="FangSong" charset="-122"/>
                <a:ea typeface="FangSong" charset="-122"/>
                <a:cs typeface="FangSong" charset="-122"/>
              </a:rPr>
              <a:t>恕</a:t>
            </a:r>
            <a:r>
              <a:rPr lang="en-US" altLang="zh-CN" sz="4000" dirty="0">
                <a:latin typeface="FangSong" charset="-122"/>
                <a:ea typeface="FangSong" charset="-122"/>
                <a:cs typeface="FangSong" charset="-122"/>
              </a:rPr>
              <a:t>’</a:t>
            </a:r>
            <a:r>
              <a:rPr lang="zh-TW" altLang="zh-CN" sz="4000" dirty="0">
                <a:latin typeface="FangSong" charset="-122"/>
                <a:ea typeface="FangSong" charset="-122"/>
                <a:cs typeface="FangSong" charset="-122"/>
              </a:rPr>
              <a:t>有所不同的是，墨翟的互惠原則並非是一種不去考慮他人回饋的道德義務，而是當作一種有利可圖的謀略加以推薦</a:t>
            </a:r>
            <a:r>
              <a:rPr lang="zh-TW" altLang="zh-CN" sz="4000" dirty="0" smtClean="0">
                <a:latin typeface="FangSong" charset="-122"/>
                <a:ea typeface="FangSong" charset="-122"/>
                <a:cs typeface="FangSong" charset="-122"/>
              </a:rPr>
              <a:t>。</a:t>
            </a:r>
            <a:r>
              <a:rPr lang="en-US" altLang="zh-TW" sz="4000" dirty="0" smtClean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en-US" altLang="zh-TW" sz="4000" dirty="0" smtClean="0">
                <a:latin typeface="FangSong" charset="-122"/>
                <a:ea typeface="FangSong" charset="-122"/>
                <a:cs typeface="FangSong" charset="-122"/>
              </a:rPr>
            </a:br>
            <a:r>
              <a:rPr lang="zh-CN" altLang="zh-CN" sz="4000" dirty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zh-CN" altLang="zh-CN" sz="4000" dirty="0">
                <a:latin typeface="FangSong" charset="-122"/>
                <a:ea typeface="FangSong" charset="-122"/>
                <a:cs typeface="FangSong" charset="-122"/>
              </a:rPr>
            </a:br>
            <a:r>
              <a:rPr lang="zh-CN" altLang="en-US" sz="4000" dirty="0" smtClean="0">
                <a:latin typeface="FangSong" charset="-122"/>
                <a:ea typeface="FangSong" charset="-122"/>
                <a:cs typeface="FangSong" charset="-122"/>
              </a:rPr>
              <a:t>    </a:t>
            </a:r>
            <a:r>
              <a:rPr lang="zh-TW" altLang="zh-CN" sz="4000" b="1" dirty="0" smtClean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雖然</a:t>
            </a:r>
            <a:r>
              <a:rPr lang="zh-TW" altLang="zh-CN" sz="40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墨翟對道德行為的功利主義的指出乃出於善意</a:t>
            </a:r>
            <a:r>
              <a:rPr lang="en-US" altLang="zh-CN" sz="40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—</a:t>
            </a:r>
            <a:r>
              <a:rPr lang="zh-TW" altLang="zh-CN" sz="40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他想結束侵略、剝削何暴政</a:t>
            </a:r>
            <a:r>
              <a:rPr lang="en-US" altLang="zh-CN" sz="40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—</a:t>
            </a:r>
            <a:r>
              <a:rPr lang="zh-TW" altLang="zh-CN" sz="40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但最終產生了相反的效果。</a:t>
            </a:r>
            <a:r>
              <a:rPr lang="zh-TW" altLang="zh-CN" sz="4000" dirty="0">
                <a:latin typeface="FangSong" charset="-122"/>
                <a:ea typeface="FangSong" charset="-122"/>
                <a:cs typeface="FangSong" charset="-122"/>
              </a:rPr>
              <a:t>（</a:t>
            </a:r>
            <a:r>
              <a:rPr lang="en-US" altLang="zh-CN" sz="4000" dirty="0">
                <a:latin typeface="FangSong" charset="-122"/>
                <a:ea typeface="FangSong" charset="-122"/>
                <a:cs typeface="FangSong" charset="-122"/>
              </a:rPr>
              <a:t>302</a:t>
            </a:r>
            <a:r>
              <a:rPr lang="zh-TW" altLang="zh-CN" sz="4000" dirty="0">
                <a:latin typeface="FangSong" charset="-122"/>
                <a:ea typeface="FangSong" charset="-122"/>
                <a:cs typeface="FangSong" charset="-122"/>
              </a:rPr>
              <a:t>）</a:t>
            </a:r>
            <a:endParaRPr lang="zh-CN" altLang="zh-CN" sz="4000" dirty="0">
              <a:latin typeface="FangSong" charset="-122"/>
              <a:ea typeface="FangSong" charset="-122"/>
              <a:cs typeface="FangSong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26942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20686" y="-298579"/>
            <a:ext cx="9218645" cy="4516017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TW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TW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</a:br>
            <a:r>
              <a:rPr lang="zh-TW" altLang="zh-CN" sz="5300" b="1" dirty="0">
                <a:solidFill>
                  <a:schemeClr val="tx1"/>
                </a:solidFill>
                <a:latin typeface="STFangsong" charset="-122"/>
                <a:ea typeface="STFangsong" charset="-122"/>
                <a:cs typeface="STFangsong" charset="-122"/>
              </a:rPr>
              <a:t>為何正義（公正、公平）是所有道德哲學流派都推崇的</a:t>
            </a:r>
            <a:r>
              <a:rPr lang="zh-TW" altLang="zh-CN" sz="5300" b="1" dirty="0">
                <a:solidFill>
                  <a:srgbClr val="0070C0"/>
                </a:solidFill>
                <a:latin typeface="STFangsong" charset="-122"/>
                <a:ea typeface="STFangsong" charset="-122"/>
                <a:cs typeface="STFangsong" charset="-122"/>
              </a:rPr>
              <a:t>首要美德</a:t>
            </a:r>
            <a:r>
              <a:rPr lang="zh-TW" altLang="zh-CN" sz="5300" b="1" dirty="0">
                <a:solidFill>
                  <a:schemeClr val="tx1"/>
                </a:solidFill>
                <a:latin typeface="STFangsong" charset="-122"/>
                <a:ea typeface="STFangsong" charset="-122"/>
                <a:cs typeface="STFangsong" charset="-122"/>
              </a:rPr>
              <a:t>？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sz="4400" dirty="0"/>
              <a:t> </a:t>
            </a:r>
            <a:r>
              <a:rPr lang="zh-CN" altLang="zh-CN" sz="4400" dirty="0"/>
              <a:t/>
            </a:r>
            <a:br>
              <a:rPr lang="zh-CN" altLang="zh-CN" sz="4400" dirty="0"/>
            </a:br>
            <a:r>
              <a:rPr lang="en-US" altLang="zh-TW" sz="44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TW" sz="44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sz="4400" b="1" dirty="0" smtClean="0">
                <a:solidFill>
                  <a:srgbClr val="0070C0"/>
                </a:solidFill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CN" sz="4400" b="1" dirty="0" smtClean="0">
                <a:solidFill>
                  <a:srgbClr val="0070C0"/>
                </a:solidFill>
                <a:latin typeface="STFangsong" charset="-122"/>
                <a:ea typeface="STFangsong" charset="-122"/>
                <a:cs typeface="STFangsong" charset="-122"/>
              </a:rPr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0861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08718" y="1324948"/>
            <a:ext cx="9517225" cy="6858000"/>
          </a:xfrm>
        </p:spPr>
        <p:txBody>
          <a:bodyPr>
            <a:normAutofit fontScale="90000"/>
          </a:bodyPr>
          <a:lstStyle/>
          <a:p>
            <a:r>
              <a:rPr lang="zh-TW" altLang="zh-CN" sz="4400" dirty="0">
                <a:latin typeface="FangSong" charset="-122"/>
                <a:ea typeface="FangSong" charset="-122"/>
                <a:cs typeface="FangSong" charset="-122"/>
              </a:rPr>
              <a:t>《管子》指出：</a:t>
            </a:r>
            <a:r>
              <a:rPr lang="en-US" altLang="zh-CN" sz="4400" dirty="0"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TW" altLang="zh-CN" sz="44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我能毋攻人，可也；不能令人毋攻我</a:t>
            </a:r>
            <a:r>
              <a:rPr lang="zh-TW" altLang="zh-CN" sz="4400" b="1" dirty="0" smtClean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。</a:t>
            </a:r>
            <a:r>
              <a:rPr lang="zh-CN" altLang="en-US" sz="4400" b="1" dirty="0" smtClean="0">
                <a:solidFill>
                  <a:schemeClr val="tx1"/>
                </a:solidFill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en-US" altLang="zh-TW" sz="4400" dirty="0" smtClean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en-US" altLang="zh-TW" sz="4400" dirty="0" smtClean="0">
                <a:latin typeface="FangSong" charset="-122"/>
                <a:ea typeface="FangSong" charset="-122"/>
                <a:cs typeface="FangSong" charset="-122"/>
              </a:rPr>
            </a:br>
            <a:r>
              <a:rPr lang="zh-CN" altLang="zh-CN" sz="4400" dirty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zh-CN" altLang="zh-CN" sz="4400" dirty="0">
                <a:latin typeface="FangSong" charset="-122"/>
                <a:ea typeface="FangSong" charset="-122"/>
                <a:cs typeface="FangSong" charset="-122"/>
              </a:rPr>
            </a:br>
            <a:r>
              <a:rPr lang="zh-TW" altLang="zh-CN" sz="4400" dirty="0">
                <a:latin typeface="FangSong" charset="-122"/>
                <a:ea typeface="FangSong" charset="-122"/>
                <a:cs typeface="FangSong" charset="-122"/>
              </a:rPr>
              <a:t>《商君書</a:t>
            </a:r>
            <a:r>
              <a:rPr lang="en-US" altLang="zh-CN" sz="4400" dirty="0">
                <a:latin typeface="FangSong" charset="-122"/>
                <a:ea typeface="FangSong" charset="-122"/>
                <a:cs typeface="FangSong" charset="-122"/>
              </a:rPr>
              <a:t>.</a:t>
            </a:r>
            <a:r>
              <a:rPr lang="zh-TW" altLang="zh-CN" sz="4400" dirty="0">
                <a:latin typeface="FangSong" charset="-122"/>
                <a:ea typeface="FangSong" charset="-122"/>
                <a:cs typeface="FangSong" charset="-122"/>
              </a:rPr>
              <a:t>畫策》</a:t>
            </a:r>
            <a:r>
              <a:rPr lang="en-US" altLang="zh-CN" sz="4400" dirty="0"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TW" altLang="zh-CN" sz="44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仁者能仁於人，而不能使人仁；義者能愛於人，而不能使人愛。是以知仁義之不足以治天下也。</a:t>
            </a:r>
            <a:r>
              <a:rPr lang="en-US" altLang="zh-CN" sz="4400" dirty="0"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zh-CN" altLang="zh-CN" sz="4000" dirty="0"/>
              <a:t/>
            </a:r>
            <a:br>
              <a:rPr lang="zh-CN" altLang="zh-CN" sz="4000" dirty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zh-CN" altLang="zh-CN" dirty="0">
                <a:latin typeface="FangSong" charset="-122"/>
                <a:ea typeface="FangSong" charset="-122"/>
                <a:cs typeface="FangSong" charset="-122"/>
              </a:rPr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kumimoji="1"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</a:br>
            <a:endParaRPr kumimoji="1" lang="zh-TW" altLang="en-US" b="1" dirty="0">
              <a:latin typeface="STFangsong" charset="-122"/>
              <a:ea typeface="STFangsong" charset="-122"/>
              <a:cs typeface="STFangsong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088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383034" y="2967335"/>
            <a:ext cx="3425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谢      谢！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313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98904" y="597159"/>
            <a:ext cx="10493096" cy="682067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kumimoji="1" lang="en-US" altLang="zh-TW" sz="2800" b="1" dirty="0" smtClean="0">
                <a:solidFill>
                  <a:schemeClr val="tx1"/>
                </a:solidFill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kumimoji="1" lang="en-US" altLang="zh-TW" sz="2800" b="1" dirty="0" smtClean="0">
                <a:solidFill>
                  <a:schemeClr val="tx1"/>
                </a:solidFill>
                <a:latin typeface="FangSong" charset="-122"/>
                <a:ea typeface="FangSong" charset="-122"/>
                <a:cs typeface="FangSong" charset="-122"/>
              </a:rPr>
            </a:br>
            <a:r>
              <a:rPr lang="zh-TW" altLang="zh-CN" sz="3200" dirty="0" smtClean="0">
                <a:latin typeface="FangSong" charset="-122"/>
                <a:ea typeface="FangSong" charset="-122"/>
                <a:cs typeface="FangSong" charset="-122"/>
              </a:rPr>
              <a:t>我</a:t>
            </a:r>
            <a:r>
              <a:rPr lang="zh-TW" altLang="zh-CN" sz="3200" dirty="0">
                <a:latin typeface="FangSong" charset="-122"/>
                <a:ea typeface="FangSong" charset="-122"/>
                <a:cs typeface="FangSong" charset="-122"/>
              </a:rPr>
              <a:t>們今天的</a:t>
            </a:r>
            <a:r>
              <a:rPr lang="zh-TW" altLang="zh-CN" sz="3200" dirty="0" smtClean="0">
                <a:latin typeface="FangSong" charset="-122"/>
                <a:ea typeface="FangSong" charset="-122"/>
                <a:cs typeface="FangSong" charset="-122"/>
              </a:rPr>
              <a:t>所有</a:t>
            </a:r>
            <a:r>
              <a:rPr lang="zh-CN" altLang="en-US" sz="3200" dirty="0" smtClean="0">
                <a:latin typeface="FangSong" charset="-122"/>
                <a:ea typeface="FangSong" charset="-122"/>
                <a:cs typeface="FangSong" charset="-122"/>
              </a:rPr>
              <a:t>与</a:t>
            </a:r>
            <a:r>
              <a:rPr lang="zh-TW" altLang="zh-CN" sz="3200" dirty="0" smtClean="0">
                <a:latin typeface="FangSong" charset="-122"/>
                <a:ea typeface="FangSong" charset="-122"/>
                <a:cs typeface="FangSong" charset="-122"/>
              </a:rPr>
              <a:t>道德</a:t>
            </a:r>
            <a:r>
              <a:rPr lang="zh-TW" altLang="zh-CN" sz="3200" dirty="0">
                <a:latin typeface="FangSong" charset="-122"/>
                <a:ea typeface="FangSong" charset="-122"/>
                <a:cs typeface="FangSong" charset="-122"/>
              </a:rPr>
              <a:t>教育相關的主題，與倫理學研究和教育相關的問題，都必須</a:t>
            </a:r>
            <a:r>
              <a:rPr lang="zh-TW" altLang="zh-CN" sz="3200" b="1" dirty="0">
                <a:solidFill>
                  <a:srgbClr val="0070C0"/>
                </a:solidFill>
                <a:latin typeface="FangSong" charset="-122"/>
                <a:ea typeface="FangSong" charset="-122"/>
                <a:cs typeface="FangSong" charset="-122"/>
              </a:rPr>
              <a:t>以正義為核心</a:t>
            </a:r>
            <a:r>
              <a:rPr lang="zh-TW" altLang="zh-CN" sz="3200" dirty="0">
                <a:latin typeface="FangSong" charset="-122"/>
                <a:ea typeface="FangSong" charset="-122"/>
                <a:cs typeface="FangSong" charset="-122"/>
              </a:rPr>
              <a:t>，離開了這個主題，就是以道德和倫理本務的遺忘或掩飾，这是</a:t>
            </a:r>
            <a:r>
              <a:rPr lang="zh-CN" altLang="zh-CN" sz="3200" dirty="0">
                <a:latin typeface="FangSong" charset="-122"/>
                <a:ea typeface="FangSong" charset="-122"/>
                <a:cs typeface="FangSong" charset="-122"/>
              </a:rPr>
              <a:t>我今天的课必须强调的。</a:t>
            </a:r>
            <a:r>
              <a:rPr lang="zh-CN" altLang="zh-CN" sz="3200" dirty="0"/>
              <a:t/>
            </a:r>
            <a:br>
              <a:rPr lang="zh-CN" altLang="zh-CN" sz="3200" dirty="0"/>
            </a:br>
            <a:r>
              <a:rPr lang="zh-CN" altLang="zh-CN" sz="2800" dirty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zh-CN" altLang="zh-CN" sz="2800" dirty="0">
                <a:latin typeface="FangSong" charset="-122"/>
                <a:ea typeface="FangSong" charset="-122"/>
                <a:cs typeface="FangSong" charset="-122"/>
              </a:rPr>
            </a:br>
            <a:r>
              <a:rPr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TW" altLang="en-US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TW" altLang="en-US" dirty="0">
                <a:latin typeface="STSong" charset="-122"/>
                <a:ea typeface="STSong" charset="-122"/>
                <a:cs typeface="STSong" charset="-122"/>
              </a:rPr>
              <a:t/>
            </a:r>
            <a:br>
              <a:rPr lang="zh-TW" altLang="en-US" dirty="0">
                <a:latin typeface="STSong" charset="-122"/>
                <a:ea typeface="STSong" charset="-122"/>
                <a:cs typeface="STSong" charset="-122"/>
              </a:rPr>
            </a:br>
            <a:r>
              <a:rPr lang="zh-CN" altLang="zh-CN" dirty="0">
                <a:latin typeface="STSong" charset="-122"/>
                <a:ea typeface="STSong" charset="-122"/>
                <a:cs typeface="STSong" charset="-122"/>
              </a:rPr>
              <a:t/>
            </a:r>
            <a:br>
              <a:rPr lang="zh-CN" altLang="zh-CN" dirty="0">
                <a:latin typeface="STSong" charset="-122"/>
                <a:ea typeface="STSong" charset="-122"/>
                <a:cs typeface="STSong" charset="-122"/>
              </a:rPr>
            </a:br>
            <a:endParaRPr kumimoji="1" lang="zh-TW" altLang="en-US" b="1" dirty="0">
              <a:solidFill>
                <a:schemeClr val="tx1"/>
              </a:solidFill>
              <a:latin typeface="STSong" charset="-122"/>
              <a:ea typeface="STSong" charset="-122"/>
              <a:cs typeface="STSong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303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22106" y="279918"/>
            <a:ext cx="10064621" cy="6167535"/>
          </a:xfrm>
        </p:spPr>
        <p:txBody>
          <a:bodyPr>
            <a:normAutofit fontScale="90000"/>
          </a:bodyPr>
          <a:lstStyle/>
          <a:p>
            <a:r>
              <a:rPr lang="zh-TW" altLang="zh-CN" sz="4900" b="1" dirty="0">
                <a:solidFill>
                  <a:srgbClr val="0070C0"/>
                </a:solidFill>
                <a:latin typeface="FangSong" charset="-122"/>
                <a:ea typeface="FangSong" charset="-122"/>
                <a:cs typeface="FangSong" charset="-122"/>
              </a:rPr>
              <a:t>質疑：真的是嗎</a:t>
            </a:r>
            <a:r>
              <a:rPr lang="zh-TW" altLang="zh-CN" sz="4900" b="1" dirty="0" smtClean="0">
                <a:solidFill>
                  <a:srgbClr val="0070C0"/>
                </a:solidFill>
                <a:latin typeface="FangSong" charset="-122"/>
                <a:ea typeface="FangSong" charset="-122"/>
                <a:cs typeface="FangSong" charset="-122"/>
              </a:rPr>
              <a:t>？</a:t>
            </a:r>
            <a:r>
              <a:rPr lang="en-US" altLang="zh-TW" sz="4900" dirty="0" smtClean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en-US" altLang="zh-TW" sz="4900" dirty="0" smtClean="0">
                <a:latin typeface="FangSong" charset="-122"/>
                <a:ea typeface="FangSong" charset="-122"/>
                <a:cs typeface="FangSong" charset="-122"/>
              </a:rPr>
            </a:br>
            <a:r>
              <a:rPr lang="zh-CN" altLang="zh-CN" sz="4900" dirty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zh-CN" altLang="zh-CN" sz="4900" dirty="0">
                <a:latin typeface="FangSong" charset="-122"/>
                <a:ea typeface="FangSong" charset="-122"/>
                <a:cs typeface="FangSong" charset="-122"/>
              </a:rPr>
            </a:br>
            <a:r>
              <a:rPr lang="zh-TW" altLang="zh-CN" sz="4900" dirty="0">
                <a:latin typeface="FangSong" charset="-122"/>
                <a:ea typeface="FangSong" charset="-122"/>
                <a:cs typeface="FangSong" charset="-122"/>
              </a:rPr>
              <a:t>亞里士多德：</a:t>
            </a:r>
            <a:r>
              <a:rPr lang="zh-TW" altLang="zh-CN" sz="4900" dirty="0">
                <a:solidFill>
                  <a:srgbClr val="FF0000"/>
                </a:solidFill>
                <a:latin typeface="FangSong" charset="-122"/>
                <a:ea typeface="FangSong" charset="-122"/>
                <a:cs typeface="FangSong" charset="-122"/>
              </a:rPr>
              <a:t>正義是總德和</a:t>
            </a:r>
            <a:r>
              <a:rPr lang="zh-TW" altLang="zh-CN" sz="4900" dirty="0" smtClean="0">
                <a:solidFill>
                  <a:srgbClr val="FF0000"/>
                </a:solidFill>
                <a:latin typeface="FangSong" charset="-122"/>
                <a:ea typeface="FangSong" charset="-122"/>
                <a:cs typeface="FangSong" charset="-122"/>
              </a:rPr>
              <a:t>首德</a:t>
            </a:r>
            <a:r>
              <a:rPr lang="en-US" altLang="zh-TW" sz="4900" dirty="0" smtClean="0">
                <a:solidFill>
                  <a:srgbClr val="FF0000"/>
                </a:solidFill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en-US" altLang="zh-TW" sz="4900" dirty="0" smtClean="0">
                <a:solidFill>
                  <a:srgbClr val="FF0000"/>
                </a:solidFill>
                <a:latin typeface="FangSong" charset="-122"/>
                <a:ea typeface="FangSong" charset="-122"/>
                <a:cs typeface="FangSong" charset="-122"/>
              </a:rPr>
            </a:br>
            <a:r>
              <a:rPr lang="zh-CN" altLang="zh-CN" sz="4900" dirty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zh-CN" altLang="zh-CN" sz="4900" dirty="0">
                <a:latin typeface="FangSong" charset="-122"/>
                <a:ea typeface="FangSong" charset="-122"/>
                <a:cs typeface="FangSong" charset="-122"/>
              </a:rPr>
            </a:br>
            <a:r>
              <a:rPr lang="zh-TW" altLang="zh-CN" sz="4900" dirty="0">
                <a:latin typeface="FangSong" charset="-122"/>
                <a:ea typeface="FangSong" charset="-122"/>
                <a:cs typeface="FangSong" charset="-122"/>
              </a:rPr>
              <a:t>道義論：康德一直被羅爾斯視為他的後台，當代西方正義論主流就是</a:t>
            </a:r>
            <a:r>
              <a:rPr lang="zh-TW" altLang="zh-CN" sz="4900" b="1" dirty="0">
                <a:solidFill>
                  <a:srgbClr val="FF0000"/>
                </a:solidFill>
                <a:latin typeface="FangSong" charset="-122"/>
                <a:ea typeface="FangSong" charset="-122"/>
                <a:cs typeface="FangSong" charset="-122"/>
              </a:rPr>
              <a:t>康德</a:t>
            </a:r>
            <a:r>
              <a:rPr lang="en-US" altLang="zh-CN" sz="4900" b="1" dirty="0">
                <a:solidFill>
                  <a:srgbClr val="FF0000"/>
                </a:solidFill>
                <a:latin typeface="FangSong" charset="-122"/>
                <a:ea typeface="FangSong" charset="-122"/>
                <a:cs typeface="FangSong" charset="-122"/>
              </a:rPr>
              <a:t>-</a:t>
            </a:r>
            <a:r>
              <a:rPr lang="zh-TW" altLang="zh-CN" sz="4900" b="1" dirty="0">
                <a:solidFill>
                  <a:srgbClr val="FF0000"/>
                </a:solidFill>
                <a:latin typeface="FangSong" charset="-122"/>
                <a:ea typeface="FangSong" charset="-122"/>
                <a:cs typeface="FangSong" charset="-122"/>
              </a:rPr>
              <a:t>羅爾斯路線</a:t>
            </a:r>
            <a:r>
              <a:rPr lang="zh-TW" altLang="zh-CN" sz="4900" dirty="0" smtClean="0">
                <a:latin typeface="FangSong" charset="-122"/>
                <a:ea typeface="FangSong" charset="-122"/>
                <a:cs typeface="FangSong" charset="-122"/>
              </a:rPr>
              <a:t>。</a:t>
            </a:r>
            <a:r>
              <a:rPr lang="en-US" altLang="zh-TW" sz="4900" dirty="0" smtClean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en-US" altLang="zh-TW" sz="4900" dirty="0" smtClean="0">
                <a:latin typeface="FangSong" charset="-122"/>
                <a:ea typeface="FangSong" charset="-122"/>
                <a:cs typeface="FangSong" charset="-122"/>
              </a:rPr>
            </a:br>
            <a:r>
              <a:rPr lang="zh-CN" altLang="zh-CN" sz="4900" dirty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zh-CN" altLang="zh-CN" sz="4900" dirty="0">
                <a:latin typeface="FangSong" charset="-122"/>
                <a:ea typeface="FangSong" charset="-122"/>
                <a:cs typeface="FangSong" charset="-122"/>
              </a:rPr>
            </a:br>
            <a:r>
              <a:rPr lang="zh-TW" altLang="zh-CN" sz="4900" dirty="0">
                <a:latin typeface="FangSong" charset="-122"/>
                <a:ea typeface="FangSong" charset="-122"/>
                <a:cs typeface="FangSong" charset="-122"/>
              </a:rPr>
              <a:t>功利論：</a:t>
            </a:r>
            <a:r>
              <a:rPr lang="zh-TW" altLang="zh-CN" sz="4900" dirty="0">
                <a:solidFill>
                  <a:srgbClr val="FF0000"/>
                </a:solidFill>
                <a:latin typeface="FangSong" charset="-122"/>
                <a:ea typeface="FangSong" charset="-122"/>
                <a:cs typeface="FangSong" charset="-122"/>
              </a:rPr>
              <a:t>功利與正義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kumimoji="1" lang="zh-CN" altLang="en-US" dirty="0"/>
              <a:t/>
            </a:r>
            <a:br>
              <a:rPr kumimoji="1" lang="zh-CN" altLang="en-US" dirty="0"/>
            </a:br>
            <a:r>
              <a:rPr kumimoji="1" lang="zh-CN" altLang="en-US" dirty="0"/>
              <a:t/>
            </a:r>
            <a:br>
              <a:rPr kumimoji="1" lang="zh-CN" altLang="en-US" dirty="0"/>
            </a:b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725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16361" y="0"/>
            <a:ext cx="9790922" cy="6858000"/>
          </a:xfrm>
        </p:spPr>
        <p:txBody>
          <a:bodyPr>
            <a:normAutofit fontScale="90000"/>
          </a:bodyPr>
          <a:lstStyle/>
          <a:p>
            <a:r>
              <a:rPr lang="zh-CN" altLang="en-US" sz="4900" dirty="0" smtClean="0">
                <a:latin typeface="FangSong" charset="-122"/>
                <a:ea typeface="FangSong" charset="-122"/>
                <a:cs typeface="FangSong" charset="-122"/>
              </a:rPr>
              <a:t>    </a:t>
            </a:r>
            <a:r>
              <a:rPr lang="zh-TW" altLang="zh-CN" sz="4900" dirty="0" smtClean="0">
                <a:solidFill>
                  <a:srgbClr val="FF0000"/>
                </a:solidFill>
                <a:latin typeface="FangSong" charset="-122"/>
                <a:ea typeface="FangSong" charset="-122"/>
                <a:cs typeface="FangSong" charset="-122"/>
              </a:rPr>
              <a:t>反</a:t>
            </a:r>
            <a:r>
              <a:rPr lang="zh-TW" altLang="zh-CN" sz="4900" dirty="0">
                <a:solidFill>
                  <a:srgbClr val="FF0000"/>
                </a:solidFill>
                <a:latin typeface="FangSong" charset="-122"/>
                <a:ea typeface="FangSong" charset="-122"/>
                <a:cs typeface="FangSong" charset="-122"/>
              </a:rPr>
              <a:t>普世價值派：</a:t>
            </a:r>
            <a:r>
              <a:rPr lang="zh-TW" altLang="zh-CN" sz="4900" dirty="0">
                <a:latin typeface="FangSong" charset="-122"/>
                <a:ea typeface="FangSong" charset="-122"/>
                <a:cs typeface="FangSong" charset="-122"/>
              </a:rPr>
              <a:t>正義是西方</a:t>
            </a:r>
            <a:r>
              <a:rPr lang="zh-CN" altLang="zh-CN" sz="4900" dirty="0">
                <a:latin typeface="FangSong" charset="-122"/>
                <a:ea typeface="FangSong" charset="-122"/>
                <a:cs typeface="FangSong" charset="-122"/>
              </a:rPr>
              <a:t>的价值观，不适合于中国。</a:t>
            </a:r>
            <a:r>
              <a:rPr lang="zh-TW" altLang="zh-CN" sz="4900" dirty="0">
                <a:latin typeface="FangSong" charset="-122"/>
                <a:ea typeface="FangSong" charset="-122"/>
                <a:cs typeface="FangSong" charset="-122"/>
              </a:rPr>
              <a:t>是西方的霸權，和西方的陰謀。</a:t>
            </a:r>
            <a:r>
              <a:rPr lang="zh-CN" altLang="zh-CN" sz="4900" dirty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zh-CN" altLang="zh-CN" sz="4900" dirty="0">
                <a:latin typeface="FangSong" charset="-122"/>
                <a:ea typeface="FangSong" charset="-122"/>
                <a:cs typeface="FangSong" charset="-122"/>
              </a:rPr>
            </a:br>
            <a:r>
              <a:rPr lang="en-US" altLang="zh-CN" sz="4900" dirty="0" smtClean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en-US" altLang="zh-CN" sz="4900" dirty="0" smtClean="0">
                <a:latin typeface="FangSong" charset="-122"/>
                <a:ea typeface="FangSong" charset="-122"/>
                <a:cs typeface="FangSong" charset="-122"/>
              </a:rPr>
            </a:br>
            <a:r>
              <a:rPr lang="zh-CN" altLang="en-US" sz="4900" dirty="0">
                <a:latin typeface="FangSong" charset="-122"/>
                <a:ea typeface="FangSong" charset="-122"/>
                <a:cs typeface="FangSong" charset="-122"/>
              </a:rPr>
              <a:t> </a:t>
            </a:r>
            <a:r>
              <a:rPr lang="zh-CN" altLang="en-US" sz="4900" dirty="0" smtClean="0">
                <a:latin typeface="FangSong" charset="-122"/>
                <a:ea typeface="FangSong" charset="-122"/>
                <a:cs typeface="FangSong" charset="-122"/>
              </a:rPr>
              <a:t>   </a:t>
            </a:r>
            <a:r>
              <a:rPr lang="zh-TW" altLang="zh-CN" sz="4900" dirty="0" smtClean="0">
                <a:latin typeface="FangSong" charset="-122"/>
                <a:ea typeface="FangSong" charset="-122"/>
                <a:cs typeface="FangSong" charset="-122"/>
              </a:rPr>
              <a:t>我</a:t>
            </a:r>
            <a:r>
              <a:rPr lang="zh-TW" altLang="zh-CN" sz="4900" dirty="0">
                <a:latin typeface="FangSong" charset="-122"/>
                <a:ea typeface="FangSong" charset="-122"/>
                <a:cs typeface="FangSong" charset="-122"/>
              </a:rPr>
              <a:t>們今天主要來看看我們</a:t>
            </a:r>
            <a:r>
              <a:rPr lang="zh-TW" altLang="zh-CN" sz="4900" dirty="0">
                <a:solidFill>
                  <a:srgbClr val="0070C0"/>
                </a:solidFill>
                <a:latin typeface="FangSong" charset="-122"/>
                <a:ea typeface="FangSong" charset="-122"/>
                <a:cs typeface="FangSong" charset="-122"/>
              </a:rPr>
              <a:t>儒家、道德、法家、雜家</a:t>
            </a:r>
            <a:r>
              <a:rPr lang="zh-TW" altLang="zh-CN" sz="4900" dirty="0">
                <a:latin typeface="FangSong" charset="-122"/>
                <a:ea typeface="FangSong" charset="-122"/>
                <a:cs typeface="FangSong" charset="-122"/>
              </a:rPr>
              <a:t>等等是否有關於正義的價值理念</a:t>
            </a:r>
            <a:r>
              <a:rPr lang="zh-TW" altLang="zh-CN" sz="4900" dirty="0" smtClean="0">
                <a:latin typeface="FangSong" charset="-122"/>
                <a:ea typeface="FangSong" charset="-122"/>
                <a:cs typeface="FangSong" charset="-122"/>
              </a:rPr>
              <a:t>。</a:t>
            </a:r>
            <a:r>
              <a:rPr lang="en-US" altLang="zh-TW" sz="4900" dirty="0" smtClean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en-US" altLang="zh-TW" sz="4900" dirty="0" smtClean="0">
                <a:latin typeface="FangSong" charset="-122"/>
                <a:ea typeface="FangSong" charset="-122"/>
                <a:cs typeface="FangSong" charset="-122"/>
              </a:rPr>
            </a:br>
            <a:r>
              <a:rPr lang="zh-CN" altLang="zh-CN" sz="4900" dirty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zh-CN" altLang="zh-CN" sz="4900" dirty="0">
                <a:latin typeface="FangSong" charset="-122"/>
                <a:ea typeface="FangSong" charset="-122"/>
                <a:cs typeface="FangSong" charset="-122"/>
              </a:rPr>
            </a:br>
            <a:r>
              <a:rPr lang="zh-CN" altLang="en-US" sz="4900" dirty="0" smtClean="0">
                <a:latin typeface="FangSong" charset="-122"/>
                <a:ea typeface="FangSong" charset="-122"/>
                <a:cs typeface="FangSong" charset="-122"/>
              </a:rPr>
              <a:t>    </a:t>
            </a:r>
            <a:r>
              <a:rPr lang="zh-TW" altLang="zh-CN" sz="4900" b="1" dirty="0" smtClean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正義</a:t>
            </a:r>
            <a:r>
              <a:rPr lang="zh-TW" altLang="zh-CN" sz="49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在中文中的一般語義：公、正，公平，中正，正直。</a:t>
            </a:r>
            <a:r>
              <a:rPr lang="zh-CN" altLang="zh-CN" sz="44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zh-CN" altLang="zh-CN" sz="44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69629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66122" y="167951"/>
            <a:ext cx="10058401" cy="6858000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sz="4400" b="1" dirty="0" smtClean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一、</a:t>
            </a:r>
            <a:r>
              <a:rPr lang="zh-CN" altLang="zh-CN" sz="4400" b="1" dirty="0" smtClean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儒家</a:t>
            </a:r>
            <a:r>
              <a:rPr lang="en-US" altLang="zh-CN" sz="4400" dirty="0" smtClean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en-US" altLang="zh-CN" sz="4400" dirty="0" smtClean="0">
                <a:latin typeface="FangSong" charset="-122"/>
                <a:ea typeface="FangSong" charset="-122"/>
                <a:cs typeface="FangSong" charset="-122"/>
              </a:rPr>
            </a:br>
            <a:r>
              <a:rPr lang="zh-CN" altLang="zh-CN" sz="4400" dirty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zh-CN" altLang="zh-CN" sz="4400" dirty="0">
                <a:latin typeface="FangSong" charset="-122"/>
                <a:ea typeface="FangSong" charset="-122"/>
                <a:cs typeface="FangSong" charset="-122"/>
              </a:rPr>
            </a:br>
            <a:r>
              <a:rPr lang="zh-CN" altLang="zh-CN" sz="4400" dirty="0">
                <a:latin typeface="FangSong" charset="-122"/>
                <a:ea typeface="FangSong" charset="-122"/>
                <a:cs typeface="FangSong" charset="-122"/>
              </a:rPr>
              <a:t>《礼记</a:t>
            </a:r>
            <a:r>
              <a:rPr lang="en-US" altLang="zh-CN" sz="4400" dirty="0">
                <a:latin typeface="FangSong" charset="-122"/>
                <a:ea typeface="FangSong" charset="-122"/>
                <a:cs typeface="FangSong" charset="-122"/>
              </a:rPr>
              <a:t>.</a:t>
            </a:r>
            <a:r>
              <a:rPr lang="zh-CN" altLang="zh-CN" sz="4400" dirty="0">
                <a:latin typeface="FangSong" charset="-122"/>
                <a:ea typeface="FangSong" charset="-122"/>
                <a:cs typeface="FangSong" charset="-122"/>
              </a:rPr>
              <a:t>礼运》：</a:t>
            </a:r>
            <a:r>
              <a:rPr lang="zh-CN" altLang="zh-CN" sz="4400" u="sng" dirty="0">
                <a:latin typeface="FangSong" charset="-122"/>
                <a:ea typeface="FangSong" charset="-122"/>
                <a:cs typeface="FangSong" charset="-122"/>
                <a:hlinkClick r:id="rId2"/>
              </a:rPr>
              <a:t>大道之行也</a:t>
            </a:r>
            <a:r>
              <a:rPr lang="zh-CN" altLang="zh-CN" sz="4400" dirty="0">
                <a:latin typeface="FangSong" charset="-122"/>
                <a:ea typeface="FangSong" charset="-122"/>
                <a:cs typeface="FangSong" charset="-122"/>
              </a:rPr>
              <a:t>，天下为公，选贤与</a:t>
            </a:r>
            <a:r>
              <a:rPr lang="en-US" altLang="zh-CN" sz="4400" dirty="0">
                <a:latin typeface="FangSong" charset="-122"/>
                <a:ea typeface="FangSong" charset="-122"/>
                <a:cs typeface="FangSong" charset="-122"/>
              </a:rPr>
              <a:t>(j</a:t>
            </a:r>
            <a:r>
              <a:rPr lang="zh-CN" altLang="zh-CN" sz="4400" dirty="0">
                <a:latin typeface="FangSong" charset="-122"/>
                <a:ea typeface="FangSong" charset="-122"/>
                <a:cs typeface="FangSong" charset="-122"/>
              </a:rPr>
              <a:t>ǔ</a:t>
            </a:r>
            <a:r>
              <a:rPr lang="en-US" altLang="zh-CN" sz="4400" dirty="0">
                <a:latin typeface="FangSong" charset="-122"/>
                <a:ea typeface="FangSong" charset="-122"/>
                <a:cs typeface="FangSong" charset="-122"/>
              </a:rPr>
              <a:t>)</a:t>
            </a:r>
            <a:r>
              <a:rPr lang="zh-CN" altLang="zh-CN" sz="4400" dirty="0">
                <a:latin typeface="FangSong" charset="-122"/>
                <a:ea typeface="FangSong" charset="-122"/>
                <a:cs typeface="FangSong" charset="-122"/>
              </a:rPr>
              <a:t>能，讲信修睦。故人不独亲其亲，不独子其子，使</a:t>
            </a:r>
            <a:r>
              <a:rPr lang="zh-CN" altLang="zh-CN" sz="4400" u="sng" dirty="0">
                <a:latin typeface="FangSong" charset="-122"/>
                <a:ea typeface="FangSong" charset="-122"/>
                <a:cs typeface="FangSong" charset="-122"/>
                <a:hlinkClick r:id="rId3"/>
              </a:rPr>
              <a:t>老有所终</a:t>
            </a:r>
            <a:r>
              <a:rPr lang="zh-CN" altLang="zh-CN" sz="4400" dirty="0">
                <a:latin typeface="FangSong" charset="-122"/>
                <a:ea typeface="FangSong" charset="-122"/>
                <a:cs typeface="FangSong" charset="-122"/>
              </a:rPr>
              <a:t>，壮有所用，幼有所长，鳏、寡、孤、独、废疾者皆有所养，男有分，女有归。货恶其弃于地也，不必藏于己；力恶其不出于身也，不必为己。是故谋闭而不兴，盗窃乱贼而不作，故外户而不闭，是谓大同。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4980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65976" y="205274"/>
            <a:ext cx="10183427" cy="6858000"/>
          </a:xfrm>
        </p:spPr>
        <p:txBody>
          <a:bodyPr>
            <a:normAutofit fontScale="90000"/>
          </a:bodyPr>
          <a:lstStyle/>
          <a:p>
            <a:r>
              <a:rPr lang="zh-CN" altLang="zh-CN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康有为的《礼运注》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/>
            </a:r>
            <a:br>
              <a:rPr lang="zh-CN" altLang="zh-CN" dirty="0">
                <a:latin typeface="FangSong" charset="-122"/>
                <a:ea typeface="FangSong" charset="-122"/>
                <a:cs typeface="FangSong" charset="-122"/>
              </a:rPr>
            </a:b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 “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天下为公，</a:t>
            </a:r>
            <a:r>
              <a:rPr lang="zh-CN" altLang="zh-CN" u="sng" dirty="0">
                <a:latin typeface="FangSong" charset="-122"/>
                <a:ea typeface="FangSong" charset="-122"/>
                <a:cs typeface="FangSong" charset="-122"/>
                <a:hlinkClick r:id="rId2"/>
              </a:rPr>
              <a:t>选贤与能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者，官天下也。夫天下国家者，为天下国家之人公共共同有之器，非一人一家所得私有，当合大众公选有以任其职，不得世传其子孙兄弟也，此君臣之公理也。</a:t>
            </a: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在这里，康有为所认为的</a:t>
            </a: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公</a:t>
            </a: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即人民大众公共拥有国家，公共治理国家，而这种</a:t>
            </a: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公</a:t>
            </a: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，是相对于</a:t>
            </a: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CN" altLang="zh-CN" u="sng" dirty="0">
                <a:latin typeface="FangSong" charset="-122"/>
                <a:ea typeface="FangSong" charset="-122"/>
                <a:cs typeface="FangSong" charset="-122"/>
                <a:hlinkClick r:id="rId3"/>
              </a:rPr>
              <a:t>家天下</a:t>
            </a: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而言的。自从夏代开始，中国的政权一直是由皇帝为首的统治阶级所掌握，所以皇帝可以无比自豪地说</a:t>
            </a: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朕即天下</a:t>
            </a: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。而且</a:t>
            </a: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CN" altLang="zh-CN" u="sng" dirty="0">
                <a:latin typeface="FangSong" charset="-122"/>
                <a:ea typeface="FangSong" charset="-122"/>
                <a:cs typeface="FangSong" charset="-122"/>
                <a:hlinkClick r:id="rId4"/>
              </a:rPr>
              <a:t>普天之下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莫非王土，</a:t>
            </a:r>
            <a:r>
              <a:rPr lang="zh-CN" altLang="zh-CN" u="sng" dirty="0">
                <a:latin typeface="FangSong" charset="-122"/>
                <a:ea typeface="FangSong" charset="-122"/>
                <a:cs typeface="FangSong" charset="-122"/>
                <a:hlinkClick r:id="rId5"/>
              </a:rPr>
              <a:t>率土之滨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莫非</a:t>
            </a:r>
            <a:r>
              <a:rPr lang="zh-CN" altLang="zh-CN" u="sng" dirty="0">
                <a:latin typeface="FangSong" charset="-122"/>
                <a:ea typeface="FangSong" charset="-122"/>
                <a:cs typeface="FangSong" charset="-122"/>
                <a:hlinkClick r:id="rId6"/>
              </a:rPr>
              <a:t>王臣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。</a:t>
            </a: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皇位是以家为单位父子兄弟相传，是一种</a:t>
            </a: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家天下</a:t>
            </a: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的传统。康有为在这里，提出</a:t>
            </a: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天下为公</a:t>
            </a: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，是对</a:t>
            </a: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家天下</a:t>
            </a: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的一种有力的批判和否定，这是</a:t>
            </a: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公</a:t>
            </a:r>
            <a:r>
              <a:rPr lang="en-US" altLang="zh-CN" dirty="0"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zh-CN" altLang="zh-CN" dirty="0">
                <a:latin typeface="FangSong" charset="-122"/>
                <a:ea typeface="FangSong" charset="-122"/>
                <a:cs typeface="FangSong" charset="-122"/>
              </a:rPr>
              <a:t>的第一个概念。</a:t>
            </a:r>
          </a:p>
        </p:txBody>
      </p:sp>
    </p:spTree>
    <p:extLst>
      <p:ext uri="{BB962C8B-B14F-4D97-AF65-F5344CB8AC3E}">
        <p14:creationId xmlns:p14="http://schemas.microsoft.com/office/powerpoint/2010/main" val="3092913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98172" y="-205273"/>
            <a:ext cx="10319657" cy="7511144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zh-CN" altLang="en-US" sz="3100" dirty="0" smtClean="0">
                <a:latin typeface="FangSong" charset="-122"/>
                <a:ea typeface="FangSong" charset="-122"/>
                <a:cs typeface="FangSong" charset="-122"/>
              </a:rPr>
              <a:t>    </a:t>
            </a:r>
            <a:r>
              <a:rPr lang="zh-CN" altLang="zh-CN" sz="3100" dirty="0" smtClean="0">
                <a:latin typeface="FangSong" charset="-122"/>
                <a:ea typeface="FangSong" charset="-122"/>
                <a:cs typeface="FangSong" charset="-122"/>
              </a:rPr>
              <a:t>其次</a:t>
            </a:r>
            <a:r>
              <a:rPr lang="zh-CN" altLang="zh-CN" sz="3100" dirty="0">
                <a:latin typeface="FangSong" charset="-122"/>
                <a:ea typeface="FangSong" charset="-122"/>
                <a:cs typeface="FangSong" charset="-122"/>
              </a:rPr>
              <a:t>，</a:t>
            </a:r>
            <a:r>
              <a:rPr lang="zh-CN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康有为又写道</a:t>
            </a:r>
            <a:r>
              <a:rPr lang="zh-CN" altLang="zh-CN" sz="3100" dirty="0">
                <a:latin typeface="FangSong" charset="-122"/>
                <a:ea typeface="FangSong" charset="-122"/>
                <a:cs typeface="FangSong" charset="-122"/>
              </a:rPr>
              <a:t>：父母对待子女</a:t>
            </a:r>
            <a:r>
              <a:rPr lang="en-US" altLang="zh-CN" sz="3100" dirty="0"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CN" altLang="zh-CN" sz="3100" b="1" dirty="0">
                <a:latin typeface="FangSong" charset="-122"/>
                <a:ea typeface="FangSong" charset="-122"/>
                <a:cs typeface="FangSong" charset="-122"/>
              </a:rPr>
              <a:t>自亲其亲，自爱其子，而不爱人之亲，不爱人之子，则天下之贫贱愚不肖者，老幼</a:t>
            </a:r>
            <a:r>
              <a:rPr lang="zh-CN" altLang="zh-CN" sz="3100" b="1" u="sng" dirty="0">
                <a:latin typeface="FangSong" charset="-122"/>
                <a:ea typeface="FangSong" charset="-122"/>
                <a:cs typeface="FangSong" charset="-122"/>
                <a:hlinkClick r:id="rId2"/>
              </a:rPr>
              <a:t>矜寡孤独</a:t>
            </a:r>
            <a:r>
              <a:rPr lang="zh-CN" altLang="zh-CN" sz="3100" b="1" dirty="0">
                <a:latin typeface="FangSong" charset="-122"/>
                <a:ea typeface="FangSong" charset="-122"/>
                <a:cs typeface="FangSong" charset="-122"/>
              </a:rPr>
              <a:t>废疾者皆困苦颠连天所教异矣。</a:t>
            </a:r>
            <a:r>
              <a:rPr lang="en-US" altLang="zh-CN" sz="3100" dirty="0"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zh-CN" altLang="zh-CN" sz="3100" dirty="0">
                <a:latin typeface="FangSong" charset="-122"/>
                <a:ea typeface="FangSong" charset="-122"/>
                <a:cs typeface="FangSong" charset="-122"/>
              </a:rPr>
              <a:t>又说：</a:t>
            </a:r>
            <a:r>
              <a:rPr lang="en-US" altLang="zh-CN" sz="3100" dirty="0"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CN" altLang="zh-CN" sz="3100" b="1" dirty="0">
                <a:latin typeface="FangSong" charset="-122"/>
                <a:ea typeface="FangSong" charset="-122"/>
                <a:cs typeface="FangSong" charset="-122"/>
              </a:rPr>
              <a:t>故公世，人人分其仰事俯高之物产财力，以为公产，以养老慈贫医恤贫医疾，惟用壮者，则人人无复有老病孤贫之忧</a:t>
            </a:r>
            <a:r>
              <a:rPr lang="en-US" altLang="zh-CN" sz="3100" dirty="0"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zh-CN" altLang="zh-CN" sz="3100" dirty="0">
                <a:latin typeface="FangSong" charset="-122"/>
                <a:ea typeface="FangSong" charset="-122"/>
                <a:cs typeface="FangSong" charset="-122"/>
              </a:rPr>
              <a:t>。显然，这里讲的是人都有私心，对自己的家人比对别人好，</a:t>
            </a:r>
            <a:r>
              <a:rPr lang="zh-CN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这里</a:t>
            </a:r>
            <a:r>
              <a:rPr lang="en-US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CN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公</a:t>
            </a:r>
            <a:r>
              <a:rPr lang="en-US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zh-CN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即相对于</a:t>
            </a:r>
            <a:r>
              <a:rPr lang="en-US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CN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私</a:t>
            </a:r>
            <a:r>
              <a:rPr lang="en-US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zh-CN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而言的，打破了</a:t>
            </a:r>
            <a:r>
              <a:rPr lang="en-US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lang="zh-CN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家</a:t>
            </a:r>
            <a:r>
              <a:rPr lang="en-US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”</a:t>
            </a:r>
            <a:r>
              <a:rPr lang="zh-CN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的界限，爱所有的人，关于所有的人，也就是用一种</a:t>
            </a:r>
            <a:r>
              <a:rPr lang="zh-CN" altLang="zh-CN" sz="3100" b="1" u="sng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  <a:hlinkClick r:id="rId3"/>
              </a:rPr>
              <a:t>博爱</a:t>
            </a:r>
            <a:r>
              <a:rPr lang="zh-CN" altLang="zh-CN" sz="3100" b="1" dirty="0">
                <a:solidFill>
                  <a:srgbClr val="00B0F0"/>
                </a:solidFill>
                <a:latin typeface="FangSong" charset="-122"/>
                <a:ea typeface="FangSong" charset="-122"/>
                <a:cs typeface="FangSong" charset="-122"/>
              </a:rPr>
              <a:t>的精神去对待别人。</a:t>
            </a:r>
            <a:r>
              <a:rPr lang="zh-CN" altLang="zh-CN" b="1" dirty="0">
                <a:solidFill>
                  <a:srgbClr val="00B0F0"/>
                </a:solidFill>
              </a:rPr>
              <a:t/>
            </a:r>
            <a:br>
              <a:rPr lang="zh-CN" altLang="zh-CN" b="1" dirty="0">
                <a:solidFill>
                  <a:srgbClr val="00B0F0"/>
                </a:solidFill>
              </a:rPr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kumimoji="1"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</a:br>
            <a:endParaRPr kumimoji="1" lang="zh-TW" altLang="en-US" b="1" dirty="0">
              <a:latin typeface="STFangsong" charset="-122"/>
              <a:ea typeface="STFangsong" charset="-122"/>
              <a:cs typeface="STFangsong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09601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3527" y="-1"/>
            <a:ext cx="8957274" cy="7837714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kumimoji="1" lang="zh-CN" altLang="en-US" dirty="0"/>
              <a:t/>
            </a:r>
            <a:br>
              <a:rPr kumimoji="1" lang="zh-CN" altLang="en-US" dirty="0"/>
            </a:br>
            <a:endParaRPr kumimoji="1" lang="zh-TW" altLang="en-US" b="1" dirty="0">
              <a:latin typeface="STFangsong" charset="-122"/>
              <a:ea typeface="STFangsong" charset="-122"/>
              <a:cs typeface="STFangsong" charset="-122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922048" y="246221"/>
            <a:ext cx="9965151" cy="610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95220" rIns="91440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2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FangSong" charset="-122"/>
                <a:ea typeface="FangSong" charset="-122"/>
                <a:cs typeface="FangSong" charset="-122"/>
              </a:rPr>
              <a:t>《荀子》</a:t>
            </a:r>
            <a:r>
              <a:rPr kumimoji="0" lang="zh-CN" altLang="zh-CN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FangSong" charset="-122"/>
                <a:ea typeface="FangSong" charset="-122"/>
                <a:cs typeface="FangSong" charset="-122"/>
              </a:rPr>
              <a:t>：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FangSong" charset="-122"/>
              <a:ea typeface="FangSong" charset="-122"/>
              <a:cs typeface="FangSong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angSong" charset="-122"/>
              <a:ea typeface="FangSong" charset="-122"/>
              <a:cs typeface="FangSong" charset="-122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angSong" charset="-122"/>
                <a:ea typeface="FangSong" charset="-122"/>
                <a:cs typeface="FangSong" charset="-122"/>
              </a:rPr>
              <a:t>    </a:t>
            </a:r>
            <a:r>
              <a:rPr kumimoji="0" lang="zh-CN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angSong" charset="-122"/>
                <a:ea typeface="FangSong" charset="-122"/>
                <a:cs typeface="FangSong" charset="-122"/>
              </a:rPr>
              <a:t>正利</a:t>
            </a:r>
            <a:r>
              <a:rPr kumimoji="0" lang="zh-CN" altLang="zh-CN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angSong" charset="-122"/>
                <a:ea typeface="FangSong" charset="-122"/>
                <a:cs typeface="FangSong" charset="-122"/>
              </a:rPr>
              <a:t>而为谓之事，正义而为谓之行（《正名》）（</a:t>
            </a:r>
            <a:r>
              <a:rPr kumimoji="0" lang="zh-CN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angSong" charset="-122"/>
                <a:ea typeface="FangSong" charset="-122"/>
                <a:cs typeface="FangSong" charset="-122"/>
              </a:rPr>
              <a:t>杨</a:t>
            </a:r>
            <a:r>
              <a:rPr lang="zh-CN" altLang="zh-CN" sz="3200" dirty="0"/>
              <a:t>倞</a:t>
            </a:r>
            <a:r>
              <a:rPr kumimoji="0" lang="zh-CN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angSong" charset="-122"/>
                <a:ea typeface="FangSong" charset="-122"/>
                <a:cs typeface="FangSong" charset="-122"/>
              </a:rPr>
              <a:t>注</a:t>
            </a:r>
            <a:r>
              <a:rPr kumimoji="0" lang="zh-CN" altLang="zh-CN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angSong" charset="-122"/>
                <a:ea typeface="FangSong" charset="-122"/>
                <a:cs typeface="FangSong" charset="-122"/>
              </a:rPr>
              <a:t>：为正道之事利，則谓之事业；苟非正义，則谓之姦邪。”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2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FangSong" charset="-122"/>
                <a:ea typeface="FangSong" charset="-122"/>
                <a:cs typeface="FangSong" charset="-122"/>
              </a:rPr>
              <a:t>【子道】</a:t>
            </a:r>
            <a:r>
              <a:rPr kumimoji="0" lang="zh-CN" altLang="zh-CN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angSong" charset="-122"/>
                <a:ea typeface="FangSong" charset="-122"/>
                <a:cs typeface="FangSong" charset="-122"/>
              </a:rPr>
              <a:t>“入孝出弟，人之小行也。上顺下笃，人之</a:t>
            </a:r>
            <a:r>
              <a:rPr kumimoji="0" lang="zh-CN" altLang="zh-CN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angSong" charset="-122"/>
                <a:ea typeface="FangSong" charset="-122"/>
                <a:cs typeface="FangSong" charset="-122"/>
                <a:hlinkClick r:id="rId2"/>
              </a:rPr>
              <a:t>中行</a:t>
            </a:r>
            <a:r>
              <a:rPr kumimoji="0" lang="zh-CN" altLang="zh-CN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angSong" charset="-122"/>
                <a:ea typeface="FangSong" charset="-122"/>
                <a:cs typeface="FangSong" charset="-122"/>
              </a:rPr>
              <a:t>也；【</a:t>
            </a:r>
            <a:r>
              <a:rPr kumimoji="0" lang="zh-CN" altLang="zh-CN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FangSong" charset="-122"/>
                <a:ea typeface="FangSong" charset="-122"/>
                <a:cs typeface="FangSong" charset="-122"/>
              </a:rPr>
              <a:t>从道不从君，从义不从父， 人之大行也。</a:t>
            </a:r>
            <a:r>
              <a:rPr kumimoji="0" lang="zh-CN" altLang="zh-CN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angSong" charset="-122"/>
                <a:ea typeface="FangSong" charset="-122"/>
                <a:cs typeface="FangSong" charset="-122"/>
              </a:rPr>
              <a:t>】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2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FangSong" charset="-122"/>
                <a:ea typeface="FangSong" charset="-122"/>
                <a:cs typeface="FangSong" charset="-122"/>
              </a:rPr>
              <a:t>【效儒】</a:t>
            </a:r>
            <a:r>
              <a:rPr kumimoji="0" lang="zh-CN" altLang="zh-CN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angSong" charset="-122"/>
                <a:ea typeface="FangSong" charset="-122"/>
                <a:cs typeface="FangSong" charset="-122"/>
              </a:rPr>
              <a:t>“先王之道，仁之隆也，比（順也，從也）中而行之。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angSong" charset="-122"/>
                <a:ea typeface="FangSong" charset="-122"/>
                <a:cs typeface="FangSong" charset="-122"/>
              </a:rPr>
              <a:t>   </a:t>
            </a:r>
            <a:r>
              <a:rPr kumimoji="0" lang="zh-CN" altLang="zh-CN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angSong" charset="-122"/>
                <a:ea typeface="FangSong" charset="-122"/>
                <a:cs typeface="FangSong" charset="-122"/>
              </a:rPr>
              <a:t>“</a:t>
            </a:r>
            <a:r>
              <a:rPr kumimoji="0" lang="zh-CN" altLang="zh-CN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angSong" charset="-122"/>
                <a:ea typeface="FangSong" charset="-122"/>
                <a:cs typeface="FangSong" charset="-122"/>
              </a:rPr>
              <a:t>道有一隆。言道德（楊倞曰：此道德或當為‘政治’）之求，不下於安存。言道德之求，不二後王。道過三代謂之蕩。法二後王謂之不雅（正）”</a:t>
            </a:r>
            <a:r>
              <a:rPr kumimoji="0" lang="zh-CN" altLang="zh-CN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angSong" charset="-122"/>
                <a:ea typeface="FangSong" charset="-122"/>
                <a:cs typeface="FangSong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36739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丝状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丝状</Template>
  <TotalTime>549</TotalTime>
  <Words>1252</Words>
  <Application>Microsoft Macintosh PowerPoint</Application>
  <PresentationFormat>宽屏</PresentationFormat>
  <Paragraphs>35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Century Gothic</vt:lpstr>
      <vt:lpstr>FangSong</vt:lpstr>
      <vt:lpstr>STFangsong</vt:lpstr>
      <vt:lpstr>STHupo</vt:lpstr>
      <vt:lpstr>STKaiti</vt:lpstr>
      <vt:lpstr>STSong</vt:lpstr>
      <vt:lpstr>Wingdings 3</vt:lpstr>
      <vt:lpstr>幼圆</vt:lpstr>
      <vt:lpstr>Arial</vt:lpstr>
      <vt:lpstr>丝状</vt:lpstr>
      <vt:lpstr>      正義之為首德  </vt:lpstr>
      <vt:lpstr>  為何正義（公正、公平）是所有道德哲學流派都推崇的首要美德？       </vt:lpstr>
      <vt:lpstr> 我們今天的所有与道德教育相關的主題，與倫理學研究和教育相關的問題，都必須以正義為核心，離開了這個主題，就是以道德和倫理本務的遺忘或掩飾，这是我今天的课必须强调的。     </vt:lpstr>
      <vt:lpstr>質疑：真的是嗎？  亞里士多德：正義是總德和首德  道義論：康德一直被羅爾斯視為他的後台，當代西方正義論主流就是康德-羅爾斯路線。  功利論：功利與正義     </vt:lpstr>
      <vt:lpstr>    反普世價值派：正義是西方的价值观，不适合于中国。是西方的霸權，和西方的陰謀。      我們今天主要來看看我們儒家、道德、法家、雜家等等是否有關於正義的價值理念。      正義在中文中的一般語義：公、正，公平，中正，正直。   </vt:lpstr>
      <vt:lpstr>一、儒家  《礼记.礼运》：大道之行也，天下为公，选贤与(jǔ)能，讲信修睦。故人不独亲其亲，不独子其子，使老有所终，壮有所用，幼有所长，鳏、寡、孤、独、废疾者皆有所养，男有分，女有归。货恶其弃于地也，不必藏于己；力恶其不出于身也，不必为己。是故谋闭而不兴，盗窃乱贼而不作，故外户而不闭，是谓大同。   </vt:lpstr>
      <vt:lpstr>康有为的《礼运注》  “天下为公，选贤与能者，官天下也。夫天下国家者，为天下国家之人公共共同有之器，非一人一家所得私有，当合大众公选有以任其职，不得世传其子孙兄弟也，此君臣之公理也。”在这里，康有为所认为的“公”即人民大众公共拥有国家，公共治理国家，而这种“公”，是相对于“家天下”而言的。自从夏代开始，中国的政权一直是由皇帝为首的统治阶级所掌握，所以皇帝可以无比自豪地说“朕即天下”。而且“普天之下莫非王土，率土之滨莫非王臣。”皇位是以家为单位父子兄弟相传，是一种“家天下”的传统。康有为在这里，提出“天下为公”，是对“家天下”的一种有力的批判和否定，这是“公”的第一个概念。</vt:lpstr>
      <vt:lpstr>    其次，康有为又写道：父母对待子女“自亲其亲，自爱其子，而不爱人之亲，不爱人之子，则天下之贫贱愚不肖者，老幼矜寡孤独废疾者皆困苦颠连天所教异矣。”又说：“故公世，人人分其仰事俯高之物产财力，以为公产，以养老慈贫医恤贫医疾，惟用壮者，则人人无复有老病孤贫之忧”。显然，这里讲的是人都有私心，对自己的家人比对别人好，这里“公”即相对于“私”而言的，打破了“家”的界限，爱所有的人，关于所有的人，也就是用一种博爱的精神去对待别人。   </vt:lpstr>
      <vt:lpstr> </vt:lpstr>
      <vt:lpstr>PowerPoint 演示文稿</vt:lpstr>
      <vt:lpstr>    天下非一人之天下，天下之天下也。陰陽之和，不長一類；甘露時雨，不私一物；萬民之主，不阿一人。伯禽將行，請所以治魯，周公曰：“利而弗利也”【施利於民而不謀取私利也】荊人有遺弓者，而不肯索，曰：“荊人遺之，荊人得之，又何索焉？”孔子聞之曰：“去其‘荊’而可矣。”老聃聞之曰，“去其‘人’而可矣。”故老聃則至公矣。天地大矣，生而弗子，成而弗有，萬物皆被其澤，得其利，而莫之其所由始，此三皇、五帝之德也。   </vt:lpstr>
      <vt:lpstr>三、老子《道德經》  “天地不仁，以萬物為芻狗，聖人不仁，以百姓為芻狗。” 54:“修之以身，其德乃真；修之以家，其德乃餘；修之以鄉，其德乃長；修之以邦，其德乃豐；修之以天下，其德乃善。故以身觀身，以家觀家，以鄉觀鄉，以邦觀邦，以天下觀天下。” 57:以正治國，以奇用兵，以無事取天下。    天下多忌諱，而民彌貪；人多利器，國家滋昏；人多技巧，奇物滋起；法令滋彰，盜賊多有。    故聖人云：我无为，而民自化；我好静，而民自正；我无事，而民自富；我无欲，而民自朴。     </vt:lpstr>
      <vt:lpstr>PowerPoint 演示文稿</vt:lpstr>
      <vt:lpstr>【兼愛】上第十四：若使天下兼相爱，爱人若爱其身，犹有不孝者乎？视父、兄与君若其身，恶施不孝？犹有不慈者乎？视弟子与臣若其身，恶施不慈？故不孝、不慈、亡有，犹有盗贼乎？故视人之室若其室，谁窃？视人身若其身，谁贼？故盗贼亡有。犹有大夫之相乱家、诸侯之相攻国者乎？视人家若其家，谁乱？视人国若其国，谁攻？故大夫之相乱家、诸侯之相攻国者亡有。</vt:lpstr>
      <vt:lpstr>【兼愛】中第十五：  子墨子言曰：仁人之所以为事者，必兴天下之利，除去人下之害，以此为事者也。然则天下之利何也？天下之害何也？子墨子言曰：今若国之与国之相攻，家之与家之相篡，人之与人之相贼，君臣不惠忠，父子不慈孝，兄弟不和调，此则天下之害也。    </vt:lpstr>
      <vt:lpstr>    然则察此害亦何用生哉？以不相爱生邪？子墨子言：以不相爱生。今诸侯独知爱其国，不爱人之国，是以不惮（不惜）举其国，以攻人之国。今家主独知爱其家，而不爱人之家，是以不惮举其家，以篡人之家。今人独知爱其身，不爱人之身，是以不惮举其身（不惜使出渾身的力量），以贼人之身。是故诸侯不相爱，则必野战。家主不相爱，则必相篡。     </vt:lpstr>
      <vt:lpstr>PowerPoint 演示文稿</vt:lpstr>
      <vt:lpstr>PowerPoint 演示文稿</vt:lpstr>
      <vt:lpstr>    德國著名漢學家羅哲海說，墨子的兼相利、交相愛的功利主義，實際上是提出了“互惠”的正義原則，但“顯然是建立在天真的私利基礎上，與孔子所謂的‘恕’有所不同的是，墨翟的互惠原則並非是一種不去考慮他人回饋的道德義務，而是當作一種有利可圖的謀略加以推薦。      雖然墨翟對道德行為的功利主義的指出乃出於善意—他想結束侵略、剝削何暴政—但最終產生了相反的效果。（302）</vt:lpstr>
      <vt:lpstr>《管子》指出：“我能毋攻人，可也；不能令人毋攻我。”  《商君書.畫策》“仁者能仁於人，而不能使人仁；義者能愛於人，而不能使人愛。是以知仁義之不足以治天下也。”     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從倫理（ethos）之本义論說什麼是伦理学 </dc:title>
  <dc:creator>User</dc:creator>
  <cp:lastModifiedBy>User</cp:lastModifiedBy>
  <cp:revision>44</cp:revision>
  <dcterms:created xsi:type="dcterms:W3CDTF">2017-03-07T13:54:38Z</dcterms:created>
  <dcterms:modified xsi:type="dcterms:W3CDTF">2017-05-24T03:23:07Z</dcterms:modified>
</cp:coreProperties>
</file>