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96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55.xml" ContentType="application/vnd.openxmlformats-officedocument.presentationml.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57.xml" ContentType="application/vnd.openxmlformats-officedocument.presentationml.notesSlide+xml"/>
  <Override PartName="/ppt/tags/tag5.xml" ContentType="application/vnd.openxmlformats-officedocument.presentationml.tags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notesSlides/notesSlide46.xml" ContentType="application/vnd.openxmlformats-officedocument.presentationml.notesSlide+xml"/>
  <Override PartName="/ppt/notesSlides/notesSlide93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vml" ContentType="application/vnd.openxmlformats-officedocument.vmlDrawing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98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94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99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88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95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notesSlides/notesSlide89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notesSlides/notesSlide97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notesSlides/notesSlide86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63" r:id="rId2"/>
  </p:sldMasterIdLst>
  <p:notesMasterIdLst>
    <p:notesMasterId r:id="rId115"/>
  </p:notesMasterIdLst>
  <p:sldIdLst>
    <p:sldId id="393" r:id="rId3"/>
    <p:sldId id="256" r:id="rId4"/>
    <p:sldId id="355" r:id="rId5"/>
    <p:sldId id="357" r:id="rId6"/>
    <p:sldId id="349" r:id="rId7"/>
    <p:sldId id="257" r:id="rId8"/>
    <p:sldId id="259" r:id="rId9"/>
    <p:sldId id="337" r:id="rId10"/>
    <p:sldId id="339" r:id="rId11"/>
    <p:sldId id="344" r:id="rId12"/>
    <p:sldId id="350" r:id="rId13"/>
    <p:sldId id="340" r:id="rId14"/>
    <p:sldId id="341" r:id="rId15"/>
    <p:sldId id="342" r:id="rId16"/>
    <p:sldId id="343" r:id="rId17"/>
    <p:sldId id="338" r:id="rId18"/>
    <p:sldId id="346" r:id="rId19"/>
    <p:sldId id="260" r:id="rId20"/>
    <p:sldId id="351" r:id="rId21"/>
    <p:sldId id="261" r:id="rId22"/>
    <p:sldId id="353" r:id="rId23"/>
    <p:sldId id="262" r:id="rId24"/>
    <p:sldId id="352" r:id="rId25"/>
    <p:sldId id="306" r:id="rId26"/>
    <p:sldId id="354" r:id="rId27"/>
    <p:sldId id="283" r:id="rId28"/>
    <p:sldId id="284" r:id="rId29"/>
    <p:sldId id="276" r:id="rId30"/>
    <p:sldId id="277" r:id="rId31"/>
    <p:sldId id="278" r:id="rId32"/>
    <p:sldId id="279" r:id="rId33"/>
    <p:sldId id="280" r:id="rId34"/>
    <p:sldId id="281" r:id="rId35"/>
    <p:sldId id="285" r:id="rId36"/>
    <p:sldId id="282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5" r:id="rId46"/>
    <p:sldId id="296" r:id="rId47"/>
    <p:sldId id="294" r:id="rId48"/>
    <p:sldId id="297" r:id="rId49"/>
    <p:sldId id="298" r:id="rId50"/>
    <p:sldId id="303" r:id="rId51"/>
    <p:sldId id="304" r:id="rId52"/>
    <p:sldId id="305" r:id="rId53"/>
    <p:sldId id="359" r:id="rId54"/>
    <p:sldId id="358" r:id="rId55"/>
    <p:sldId id="299" r:id="rId56"/>
    <p:sldId id="308" r:id="rId57"/>
    <p:sldId id="321" r:id="rId58"/>
    <p:sldId id="364" r:id="rId59"/>
    <p:sldId id="366" r:id="rId60"/>
    <p:sldId id="360" r:id="rId61"/>
    <p:sldId id="361" r:id="rId62"/>
    <p:sldId id="363" r:id="rId63"/>
    <p:sldId id="325" r:id="rId64"/>
    <p:sldId id="347" r:id="rId65"/>
    <p:sldId id="322" r:id="rId66"/>
    <p:sldId id="365" r:id="rId67"/>
    <p:sldId id="264" r:id="rId68"/>
    <p:sldId id="312" r:id="rId69"/>
    <p:sldId id="313" r:id="rId70"/>
    <p:sldId id="318" r:id="rId71"/>
    <p:sldId id="320" r:id="rId72"/>
    <p:sldId id="329" r:id="rId73"/>
    <p:sldId id="319" r:id="rId74"/>
    <p:sldId id="266" r:id="rId75"/>
    <p:sldId id="315" r:id="rId76"/>
    <p:sldId id="316" r:id="rId77"/>
    <p:sldId id="317" r:id="rId78"/>
    <p:sldId id="328" r:id="rId79"/>
    <p:sldId id="327" r:id="rId80"/>
    <p:sldId id="326" r:id="rId81"/>
    <p:sldId id="267" r:id="rId82"/>
    <p:sldId id="371" r:id="rId83"/>
    <p:sldId id="310" r:id="rId84"/>
    <p:sldId id="311" r:id="rId85"/>
    <p:sldId id="332" r:id="rId86"/>
    <p:sldId id="372" r:id="rId87"/>
    <p:sldId id="333" r:id="rId88"/>
    <p:sldId id="334" r:id="rId89"/>
    <p:sldId id="335" r:id="rId90"/>
    <p:sldId id="336" r:id="rId91"/>
    <p:sldId id="367" r:id="rId92"/>
    <p:sldId id="368" r:id="rId93"/>
    <p:sldId id="369" r:id="rId94"/>
    <p:sldId id="370" r:id="rId95"/>
    <p:sldId id="373" r:id="rId96"/>
    <p:sldId id="375" r:id="rId97"/>
    <p:sldId id="376" r:id="rId98"/>
    <p:sldId id="377" r:id="rId99"/>
    <p:sldId id="378" r:id="rId100"/>
    <p:sldId id="379" r:id="rId101"/>
    <p:sldId id="380" r:id="rId102"/>
    <p:sldId id="381" r:id="rId103"/>
    <p:sldId id="382" r:id="rId104"/>
    <p:sldId id="383" r:id="rId105"/>
    <p:sldId id="384" r:id="rId106"/>
    <p:sldId id="385" r:id="rId107"/>
    <p:sldId id="386" r:id="rId108"/>
    <p:sldId id="387" r:id="rId109"/>
    <p:sldId id="388" r:id="rId110"/>
    <p:sldId id="389" r:id="rId111"/>
    <p:sldId id="390" r:id="rId112"/>
    <p:sldId id="391" r:id="rId113"/>
    <p:sldId id="392" r:id="rId11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9444" autoAdjust="0"/>
  </p:normalViewPr>
  <p:slideViewPr>
    <p:cSldViewPr>
      <p:cViewPr varScale="1">
        <p:scale>
          <a:sx n="51" d="100"/>
          <a:sy n="51" d="100"/>
        </p:scale>
        <p:origin x="-17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444"/>
    </p:cViewPr>
  </p:notesTextViewPr>
  <p:notesViewPr>
    <p:cSldViewPr>
      <p:cViewPr varScale="1">
        <p:scale>
          <a:sx n="57" d="100"/>
          <a:sy n="57" d="100"/>
        </p:scale>
        <p:origin x="-255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viewProps" Target="viewProps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slide" Target="slides/slide100.xml"/><Relationship Id="rId110" Type="http://schemas.openxmlformats.org/officeDocument/2006/relationships/slide" Target="slides/slide108.xml"/><Relationship Id="rId11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13" Type="http://schemas.openxmlformats.org/officeDocument/2006/relationships/slide" Target="slides/slide111.xml"/><Relationship Id="rId118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1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slide" Target="slides/slide10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slide" Target="slides/slide112.xml"/><Relationship Id="rId119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31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 smtClean="0">
                <a:latin typeface="Arial" charset="0"/>
              </a:defRPr>
            </a:lvl1pPr>
          </a:lstStyle>
          <a:p>
            <a:pPr>
              <a:defRPr/>
            </a:pPr>
            <a:fld id="{B466D116-279B-46F8-A9C2-1DFEABBB002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tinfowler.com/ap2/effectivity.html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martinfowler.com/ap2/temporalProperty.html" TargetMode="Externa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tinfowler.com/ap2/temporalProperty.html" TargetMode="External"/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tinfowler.com/ap2/snapshot.html" TargetMode="External"/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martinfowler.com/ap2/temporalObject.html" TargetMode="Externa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9421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94B8A9-BC36-4196-AF71-8A840ED7209B}" type="slidenum">
              <a:rPr lang="en-US" altLang="zh-CN"/>
              <a:pPr/>
              <a:t>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37E57C-4964-435A-A376-11C2F31E2641}" type="slidenum">
              <a:rPr lang="en-US" altLang="zh-CN"/>
              <a:pPr/>
              <a:t>11</a:t>
            </a:fld>
            <a:endParaRPr lang="en-US" altLang="zh-CN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zh-CN" altLang="en-US" smtClean="0"/>
              <a:t>货币（</a:t>
            </a:r>
            <a:r>
              <a:rPr lang="en-US" altLang="zh-CN" smtClean="0"/>
              <a:t>Money</a:t>
            </a:r>
            <a:r>
              <a:rPr lang="zh-CN" altLang="en-US" smtClean="0"/>
              <a:t>）是数量的一种特殊实例，如</a:t>
            </a:r>
            <a:r>
              <a:rPr lang="en-US" altLang="zh-CN" smtClean="0"/>
              <a:t>5</a:t>
            </a:r>
            <a:r>
              <a:rPr lang="zh-CN" altLang="en-US" smtClean="0"/>
              <a:t>元，</a:t>
            </a:r>
            <a:r>
              <a:rPr lang="en-US" altLang="zh-CN" smtClean="0"/>
              <a:t>Number</a:t>
            </a:r>
            <a:r>
              <a:rPr lang="zh-CN" altLang="en-US" smtClean="0"/>
              <a:t>值为</a:t>
            </a:r>
            <a:r>
              <a:rPr lang="en-US" altLang="zh-CN" smtClean="0"/>
              <a:t>5</a:t>
            </a:r>
            <a:r>
              <a:rPr lang="zh-CN" altLang="en-US" smtClean="0"/>
              <a:t>，</a:t>
            </a:r>
            <a:r>
              <a:rPr lang="en-US" altLang="zh-CN" smtClean="0"/>
              <a:t>Currency(Unit)</a:t>
            </a:r>
            <a:r>
              <a:rPr lang="zh-CN" altLang="en-US" smtClean="0"/>
              <a:t>值为￥</a:t>
            </a:r>
          </a:p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024923-47B6-4F49-9208-335E4E4F582E}" type="slidenum">
              <a:rPr lang="en-US" altLang="zh-CN"/>
              <a:pPr/>
              <a:t>12</a:t>
            </a:fld>
            <a:endParaRPr lang="en-US" altLang="zh-CN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zh-CN" altLang="en-US" smtClean="0"/>
              <a:t>属性，以及</a:t>
            </a:r>
            <a:r>
              <a:rPr lang="en-US" altLang="zh-CN" smtClean="0"/>
              <a:t>get</a:t>
            </a:r>
            <a:r>
              <a:rPr lang="zh-CN" altLang="en-US" smtClean="0"/>
              <a:t>方法</a:t>
            </a:r>
          </a:p>
          <a:p>
            <a:pPr eaLnBrk="1" hangingPunct="1"/>
            <a:r>
              <a:rPr lang="en-US" altLang="zh-CN" smtClean="0"/>
              <a:t>amount</a:t>
            </a:r>
            <a:r>
              <a:rPr lang="zh-CN" altLang="en-US" smtClean="0"/>
              <a:t>中存放多少美分，因为最小货币单位是分。  </a:t>
            </a:r>
          </a:p>
          <a:p>
            <a:pPr eaLnBrk="1" hangingPunct="1"/>
            <a:r>
              <a:rPr lang="en-US" altLang="zh-CN" smtClean="0"/>
              <a:t>BigInteger</a:t>
            </a:r>
            <a:r>
              <a:rPr lang="zh-CN" altLang="en-US" smtClean="0"/>
              <a:t>在</a:t>
            </a:r>
            <a:r>
              <a:rPr lang="en-US" altLang="zh-CN" smtClean="0"/>
              <a:t>Java</a:t>
            </a:r>
            <a:r>
              <a:rPr lang="zh-CN" altLang="en-US" smtClean="0"/>
              <a:t>中也可用</a:t>
            </a:r>
            <a:r>
              <a:rPr lang="en-US" altLang="zh-CN" smtClean="0"/>
              <a:t>BigDecimal </a:t>
            </a:r>
          </a:p>
          <a:p>
            <a:pPr eaLnBrk="1" hangingPunct="1"/>
            <a:endParaRPr lang="en-US" altLang="zh-CN" smtClean="0"/>
          </a:p>
          <a:p>
            <a:pPr eaLnBrk="1" hangingPunct="1"/>
            <a:r>
              <a:rPr lang="en-US" altLang="zh-CN" smtClean="0"/>
              <a:t>ammount( )</a:t>
            </a:r>
            <a:r>
              <a:rPr lang="zh-CN" altLang="en-US" smtClean="0"/>
              <a:t>方法中输出多少美元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A10530-3E87-40BA-9733-E9DFD6AE771D}" type="slidenum">
              <a:rPr lang="en-US" altLang="zh-CN"/>
              <a:pPr/>
              <a:t>13</a:t>
            </a:fld>
            <a:endParaRPr lang="en-US" altLang="zh-CN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zh-CN" altLang="en-US" smtClean="0"/>
              <a:t>如果你经常使用某种货币，或许你会考虑为该种货币专门建立一个构造函数。  如这里的</a:t>
            </a:r>
            <a:r>
              <a:rPr lang="en-US" altLang="zh-CN" smtClean="0"/>
              <a:t>dollars</a:t>
            </a:r>
            <a:r>
              <a:rPr lang="zh-CN" altLang="en-US" smtClean="0"/>
              <a:t>专门为美元创建</a:t>
            </a:r>
            <a:r>
              <a:rPr lang="en-US" altLang="zh-CN" smtClean="0"/>
              <a:t>Money</a:t>
            </a:r>
            <a:r>
              <a:rPr lang="zh-CN" altLang="en-US" smtClean="0"/>
              <a:t>对象</a:t>
            </a:r>
          </a:p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B6DD0F-CD44-4ED6-8839-4B435219919B}" type="slidenum">
              <a:rPr lang="en-US" altLang="zh-CN"/>
              <a:pPr/>
              <a:t>14</a:t>
            </a:fld>
            <a:endParaRPr lang="en-US" altLang="zh-CN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zh-CN" altLang="en-US" smtClean="0"/>
              <a:t>加法和减法</a:t>
            </a:r>
            <a:r>
              <a:rPr lang="en-US" altLang="zh-CN" smtClean="0"/>
              <a:t>——</a:t>
            </a:r>
            <a:r>
              <a:rPr lang="zh-CN" altLang="en-US" smtClean="0"/>
              <a:t>加减之前先检查货币单位是否相同，不相同不允许加减</a:t>
            </a:r>
          </a:p>
          <a:p>
            <a:pPr eaLnBrk="1" hangingPunct="1"/>
            <a:endParaRPr lang="zh-CN" altLang="en-US" smtClean="0"/>
          </a:p>
          <a:p>
            <a:pPr eaLnBrk="1" hangingPunct="1"/>
            <a:r>
              <a:rPr lang="zh-CN" altLang="en-US" smtClean="0"/>
              <a:t>减法，减去多少美分，先根据参数中的</a:t>
            </a:r>
            <a:r>
              <a:rPr lang="en-US" altLang="zh-CN" smtClean="0"/>
              <a:t>arg</a:t>
            </a:r>
            <a:r>
              <a:rPr lang="zh-CN" altLang="en-US" smtClean="0"/>
              <a:t>生成负值，</a:t>
            </a:r>
            <a:r>
              <a:rPr lang="en-US" altLang="zh-CN" smtClean="0"/>
              <a:t>(negate)</a:t>
            </a:r>
            <a:r>
              <a:rPr lang="zh-CN" altLang="en-US" smtClean="0"/>
              <a:t>，再加到当前对象上（见下页）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C2CF66-F40A-40F1-9BDC-13ABAD8FD4DD}" type="slidenum">
              <a:rPr lang="en-US" altLang="zh-CN"/>
              <a:pPr/>
              <a:t>15</a:t>
            </a:fld>
            <a:endParaRPr lang="en-US" altLang="zh-CN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zh-CN" smtClean="0"/>
              <a:t>Penny </a:t>
            </a:r>
            <a:r>
              <a:rPr lang="zh-CN" altLang="en-US" smtClean="0"/>
              <a:t>美分，定义了一个特殊的构造器，按照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78356D-E128-41AC-B5B7-FF31B871839D}" type="slidenum">
              <a:rPr lang="en-US" altLang="zh-CN"/>
              <a:pPr/>
              <a:t>16</a:t>
            </a:fld>
            <a:endParaRPr lang="en-US" altLang="zh-CN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zh-CN" altLang="en-US" smtClean="0"/>
              <a:t>我们必须处理好不定的便士。我们通过返回一个货币数组实现，该数组各元素之和是原始值，该原始值被“公平”的分成了多份，每份对应一个数组元素。“公平”是指那些排在前面（译注：原文</a:t>
            </a:r>
            <a:r>
              <a:rPr lang="en-US" altLang="zh-CN" smtClean="0"/>
              <a:t>begriming</a:t>
            </a:r>
            <a:r>
              <a:rPr lang="zh-CN" altLang="en-US" smtClean="0"/>
              <a:t>应当是笔误，我理解为</a:t>
            </a:r>
            <a:r>
              <a:rPr lang="en-US" altLang="zh-CN" smtClean="0"/>
              <a:t>begining</a:t>
            </a:r>
            <a:r>
              <a:rPr lang="zh-CN" altLang="en-US" smtClean="0"/>
              <a:t>）的货币获得了额外的便士。</a:t>
            </a:r>
          </a:p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11059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4D56D3-3A52-4175-8079-AB26436168CC}" type="slidenum">
              <a:rPr lang="en-US" altLang="zh-CN"/>
              <a:pPr/>
              <a:t>17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FD63C9-CDE9-45DE-B0A1-91978B2EC9FB}" type="slidenum">
              <a:rPr lang="en-US" altLang="zh-CN"/>
              <a:pPr/>
              <a:t>18</a:t>
            </a:fld>
            <a:endParaRPr lang="en-US" altLang="zh-CN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zh-CN" smtClean="0"/>
              <a:t>1</a:t>
            </a:r>
            <a:r>
              <a:rPr lang="zh-CN" altLang="en-US" smtClean="0"/>
              <a:t>米</a:t>
            </a:r>
            <a:r>
              <a:rPr lang="en-US" altLang="zh-CN" smtClean="0"/>
              <a:t>=100</a:t>
            </a:r>
            <a:r>
              <a:rPr lang="zh-CN" altLang="en-US" smtClean="0"/>
              <a:t>厘米    若是币值，转换率应该增加时间范围</a:t>
            </a:r>
          </a:p>
          <a:p>
            <a:pPr eaLnBrk="1" hangingPunct="1"/>
            <a:r>
              <a:rPr lang="zh-CN" altLang="en-US" smtClean="0"/>
              <a:t>有的转换需要复杂的运算，需要增加实例方法</a:t>
            </a:r>
          </a:p>
          <a:p>
            <a:pPr eaLnBrk="1" hangingPunct="1"/>
            <a:endParaRPr lang="zh-CN" altLang="en-US" smtClean="0"/>
          </a:p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11264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B6AB5F-DB79-427F-9C2D-E1C804E3D1A1}" type="slidenum">
              <a:rPr lang="en-US" altLang="zh-CN"/>
              <a:pPr/>
              <a:t>19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5AEF1C-3F14-40FF-B5AE-BA3842E963D8}" type="slidenum">
              <a:rPr lang="en-US" altLang="zh-CN"/>
              <a:pPr/>
              <a:t>20</a:t>
            </a:fld>
            <a:endParaRPr lang="en-US" altLang="zh-CN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zh-CN" altLang="en-US" smtClean="0"/>
              <a:t>较直接的复合单位转换模型</a:t>
            </a:r>
          </a:p>
          <a:p>
            <a:pPr eaLnBrk="1" hangingPunct="1"/>
            <a:endParaRPr lang="zh-CN" altLang="en-US" smtClean="0"/>
          </a:p>
          <a:p>
            <a:pPr eaLnBrk="1" hangingPunct="1"/>
            <a:r>
              <a:rPr lang="zh-CN" altLang="en-US" smtClean="0"/>
              <a:t>平方米</a:t>
            </a:r>
            <a:r>
              <a:rPr lang="en-US" altLang="zh-CN" smtClean="0"/>
              <a:t>------  2 ------</a:t>
            </a:r>
            <a:r>
              <a:rPr lang="zh-CN" altLang="en-US" smtClean="0"/>
              <a:t>米     </a:t>
            </a:r>
            <a:r>
              <a:rPr lang="en-US" altLang="zh-CN" smtClean="0"/>
              <a:t>(</a:t>
            </a:r>
            <a:r>
              <a:rPr lang="zh-CN" altLang="en-US" smtClean="0"/>
              <a:t>复合单位只有一个</a:t>
            </a:r>
            <a:r>
              <a:rPr lang="en-US" altLang="zh-CN" smtClean="0"/>
              <a:t>Unit Reference</a:t>
            </a:r>
            <a:r>
              <a:rPr lang="zh-CN" altLang="en-US" smtClean="0"/>
              <a:t>，</a:t>
            </a:r>
            <a:r>
              <a:rPr lang="en-US" altLang="zh-CN" smtClean="0"/>
              <a:t>power &gt;1)</a:t>
            </a:r>
          </a:p>
          <a:p>
            <a:pPr eaLnBrk="1" hangingPunct="1"/>
            <a:endParaRPr lang="en-US" altLang="zh-CN" smtClean="0"/>
          </a:p>
          <a:p>
            <a:pPr eaLnBrk="1" hangingPunct="1"/>
            <a:r>
              <a:rPr lang="zh-CN" altLang="en-US" smtClean="0"/>
              <a:t>米</a:t>
            </a:r>
            <a:r>
              <a:rPr lang="en-US" altLang="zh-CN" smtClean="0"/>
              <a:t>/</a:t>
            </a:r>
            <a:r>
              <a:rPr lang="zh-CN" altLang="en-US" smtClean="0"/>
              <a:t>秒      </a:t>
            </a:r>
            <a:r>
              <a:rPr lang="en-US" altLang="zh-CN" smtClean="0"/>
              <a:t>-------  1 ----   </a:t>
            </a:r>
            <a:r>
              <a:rPr lang="zh-CN" altLang="en-US" smtClean="0"/>
              <a:t>米</a:t>
            </a:r>
          </a:p>
          <a:p>
            <a:pPr eaLnBrk="1" hangingPunct="1"/>
            <a:r>
              <a:rPr lang="zh-CN" altLang="en-US" smtClean="0"/>
              <a:t>	</a:t>
            </a:r>
            <a:r>
              <a:rPr lang="en-US" altLang="zh-CN" smtClean="0"/>
              <a:t>\_____   -1 ------</a:t>
            </a:r>
            <a:r>
              <a:rPr lang="zh-CN" altLang="en-US" smtClean="0"/>
              <a:t>秒      </a:t>
            </a:r>
            <a:r>
              <a:rPr lang="en-US" altLang="zh-CN" smtClean="0"/>
              <a:t>------</a:t>
            </a:r>
            <a:r>
              <a:rPr lang="zh-CN" altLang="en-US" smtClean="0"/>
              <a:t>（复合单位超过两个</a:t>
            </a:r>
            <a:r>
              <a:rPr lang="en-US" altLang="zh-CN" smtClean="0"/>
              <a:t>Reference</a:t>
            </a:r>
            <a:r>
              <a:rPr lang="zh-CN" altLang="en-US" smtClean="0"/>
              <a:t>）</a:t>
            </a:r>
          </a:p>
          <a:p>
            <a:pPr eaLnBrk="1" hangingPunct="1"/>
            <a:endParaRPr lang="zh-CN" altLang="en-US" smtClean="0"/>
          </a:p>
          <a:p>
            <a:pPr eaLnBrk="1" hangingPunct="1"/>
            <a:r>
              <a:rPr lang="zh-CN" altLang="en-US" smtClean="0"/>
              <a:t>关键：原子单位及其幂（可负数）</a:t>
            </a:r>
          </a:p>
          <a:p>
            <a:pPr eaLnBrk="1" hangingPunct="1"/>
            <a:endParaRPr lang="zh-CN" altLang="en-US" smtClean="0"/>
          </a:p>
          <a:p>
            <a:pPr eaLnBrk="1" hangingPunct="1"/>
            <a:r>
              <a:rPr lang="en-US" altLang="zh-CN" smtClean="0"/>
              <a:t>100</a:t>
            </a:r>
            <a:r>
              <a:rPr lang="zh-CN" altLang="en-US" smtClean="0"/>
              <a:t>平方米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9626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85CEB9-D24F-4828-8C56-1CFFB6A58BDC}" type="slidenum">
              <a:rPr lang="en-US" altLang="zh-CN"/>
              <a:pPr/>
              <a:t>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11469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6EE93A-3D97-4407-93C1-1F52E1C3D9A3}" type="slidenum">
              <a:rPr lang="en-US" altLang="zh-CN"/>
              <a:pPr/>
              <a:t>21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94F591-35F2-44B8-B59B-1F17E69C70DC}" type="slidenum">
              <a:rPr lang="en-US" altLang="zh-CN"/>
              <a:pPr/>
              <a:t>22</a:t>
            </a:fld>
            <a:endParaRPr lang="en-US" altLang="zh-CN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zh-CN" smtClean="0"/>
              <a:t>Inverse unit:  </a:t>
            </a:r>
            <a:r>
              <a:rPr lang="zh-CN" altLang="en-US" smtClean="0"/>
              <a:t>分母至少一个，或</a:t>
            </a:r>
            <a:r>
              <a:rPr lang="en-US" altLang="zh-CN" smtClean="0"/>
              <a:t>:</a:t>
            </a:r>
          </a:p>
          <a:p>
            <a:pPr eaLnBrk="1" hangingPunct="1"/>
            <a:r>
              <a:rPr lang="en-US" altLang="zh-CN" smtClean="0"/>
              <a:t>Direct Unit</a:t>
            </a:r>
            <a:r>
              <a:rPr lang="zh-CN" altLang="en-US" smtClean="0"/>
              <a:t>：分子，至少两个</a:t>
            </a:r>
          </a:p>
          <a:p>
            <a:pPr eaLnBrk="1" hangingPunct="1"/>
            <a:r>
              <a:rPr lang="en-US" altLang="zh-CN" smtClean="0"/>
              <a:t>bag:</a:t>
            </a:r>
            <a:r>
              <a:rPr lang="zh-CN" altLang="en-US" smtClean="0"/>
              <a:t>允许在一个映射中多次使用同一个对象</a:t>
            </a:r>
          </a:p>
          <a:p>
            <a:pPr eaLnBrk="1" hangingPunct="1"/>
            <a:r>
              <a:rPr lang="zh-CN" altLang="en-US" smtClean="0"/>
              <a:t>和上一个图区别不大，但避免了使用</a:t>
            </a:r>
            <a:r>
              <a:rPr lang="en-US" altLang="zh-CN" smtClean="0"/>
              <a:t>Unit Reference</a:t>
            </a:r>
            <a:r>
              <a:rPr lang="zh-CN" altLang="en-US" smtClean="0"/>
              <a:t>这一没有多大用处的类型</a:t>
            </a:r>
          </a:p>
          <a:p>
            <a:pPr eaLnBrk="1" hangingPunct="1"/>
            <a:endParaRPr lang="zh-CN" altLang="en-US" smtClean="0"/>
          </a:p>
          <a:p>
            <a:pPr eaLnBrk="1" hangingPunct="1"/>
            <a:r>
              <a:rPr lang="zh-CN" altLang="en-US" smtClean="0"/>
              <a:t>注解中情况</a:t>
            </a:r>
            <a:r>
              <a:rPr lang="en-US" altLang="zh-CN" smtClean="0"/>
              <a:t>1:</a:t>
            </a:r>
            <a:r>
              <a:rPr lang="zh-CN" altLang="en-US" smtClean="0"/>
              <a:t>分母至少一个，分子不论</a:t>
            </a:r>
          </a:p>
          <a:p>
            <a:pPr eaLnBrk="1" hangingPunct="1"/>
            <a:r>
              <a:rPr lang="zh-CN" altLang="en-US" smtClean="0"/>
              <a:t>注解中情况</a:t>
            </a:r>
            <a:r>
              <a:rPr lang="en-US" altLang="zh-CN" smtClean="0"/>
              <a:t>2</a:t>
            </a:r>
            <a:r>
              <a:rPr lang="zh-CN" altLang="en-US" smtClean="0"/>
              <a:t>：分母没有，则分子至少两个，否则就是原子单位了</a:t>
            </a:r>
          </a:p>
          <a:p>
            <a:pPr eaLnBrk="1" hangingPunct="1"/>
            <a:endParaRPr lang="zh-CN" altLang="en-US" smtClean="0"/>
          </a:p>
          <a:p>
            <a:pPr eaLnBrk="1" hangingPunct="1"/>
            <a:r>
              <a:rPr lang="zh-CN" altLang="en-US" smtClean="0"/>
              <a:t>加速度 </a:t>
            </a:r>
            <a:r>
              <a:rPr lang="en-US" altLang="zh-CN" smtClean="0"/>
              <a:t>9.8</a:t>
            </a:r>
            <a:r>
              <a:rPr lang="zh-CN" altLang="en-US" smtClean="0"/>
              <a:t>米</a:t>
            </a:r>
            <a:r>
              <a:rPr lang="en-US" altLang="zh-CN" smtClean="0"/>
              <a:t>/</a:t>
            </a:r>
            <a:r>
              <a:rPr lang="zh-CN" altLang="en-US" smtClean="0"/>
              <a:t>秒</a:t>
            </a:r>
            <a:r>
              <a:rPr lang="en-US" altLang="zh-CN" smtClean="0"/>
              <a:t>2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11674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78C781-8E81-454F-B389-257EBCBA7899}" type="slidenum">
              <a:rPr lang="en-US" altLang="zh-CN"/>
              <a:pPr/>
              <a:t>23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27C6B0-12E9-4909-B582-74F35B673C95}" type="slidenum">
              <a:rPr lang="en-US" altLang="zh-CN"/>
              <a:pPr/>
              <a:t>24</a:t>
            </a:fld>
            <a:endParaRPr lang="en-US" altLang="zh-CN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zh-CN" altLang="en-US" smtClean="0"/>
              <a:t>像数量模式这样从概念细节上抽象出的分析模式有很多，如范围</a:t>
            </a:r>
            <a:r>
              <a:rPr lang="en-US" altLang="zh-CN" smtClean="0"/>
              <a:t>(Range)</a:t>
            </a:r>
            <a:r>
              <a:rPr lang="zh-CN" altLang="en-US" smtClean="0"/>
              <a:t>模式</a:t>
            </a:r>
            <a:r>
              <a:rPr lang="en-US" altLang="zh-CN" smtClean="0"/>
              <a:t>[[33]</a:t>
            </a:r>
            <a:r>
              <a:rPr lang="zh-CN" altLang="en-US" smtClean="0"/>
              <a:t>、随时间变化事物</a:t>
            </a:r>
            <a:r>
              <a:rPr lang="en-US" altLang="zh-CN" smtClean="0"/>
              <a:t>(Things That Change</a:t>
            </a:r>
          </a:p>
          <a:p>
            <a:pPr eaLnBrk="1" hangingPunct="1"/>
            <a:r>
              <a:rPr lang="en-US" altLang="zh-CN" smtClean="0"/>
              <a:t>With Time)</a:t>
            </a:r>
            <a:r>
              <a:rPr lang="zh-CN" altLang="en-US" smtClean="0"/>
              <a:t>模式</a:t>
            </a:r>
          </a:p>
          <a:p>
            <a:pPr eaLnBrk="1" hangingPunct="1"/>
            <a:endParaRPr lang="zh-CN" altLang="en-US" smtClean="0"/>
          </a:p>
          <a:p>
            <a:pPr eaLnBrk="1" hangingPunct="1"/>
            <a:r>
              <a:rPr lang="zh-CN" altLang="en-US" smtClean="0"/>
              <a:t>由于这些分析模式都是结构型分析模式，而且描述的都是普遍需求，因此有很强的通用性，并且在绝大多数情况下，模式一旦实现了就可以方便地复用到其它的软件系统中，甚至达到黑盒复用。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11878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D28B13-709B-4C97-9271-5D21E6A52333}" type="slidenum">
              <a:rPr lang="en-US" altLang="zh-CN"/>
              <a:pPr/>
              <a:t>25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11981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322477-C2D2-443A-ABC3-5DF0D1B3CBA8}" type="slidenum">
              <a:rPr lang="en-US" altLang="zh-CN"/>
              <a:pPr/>
              <a:t>26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939BB3-2932-40E0-9631-452C3B266150}" type="slidenum">
              <a:rPr lang="en-US" altLang="zh-CN"/>
              <a:pPr/>
              <a:t>27</a:t>
            </a:fld>
            <a:endParaRPr lang="en-US" altLang="zh-CN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zh-CN" altLang="en-US" smtClean="0"/>
              <a:t>容易实现，但需要额外工作处理日志，不易使用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E4214B-D6E9-4952-9D6F-1ABF38B398F9}" type="slidenum">
              <a:rPr lang="en-US" altLang="zh-CN"/>
              <a:pPr/>
              <a:t>28</a:t>
            </a:fld>
            <a:endParaRPr lang="en-US" altLang="zh-CN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zh-CN" altLang="en-US" smtClean="0"/>
              <a:t>有效期模式</a:t>
            </a:r>
          </a:p>
          <a:p>
            <a:pPr eaLnBrk="1" hangingPunct="1"/>
            <a:endParaRPr lang="zh-CN" altLang="en-US" smtClean="0"/>
          </a:p>
          <a:p>
            <a:pPr eaLnBrk="1" hangingPunct="1"/>
            <a:r>
              <a:rPr lang="en-US" altLang="zh-CN" i="1" smtClean="0"/>
              <a:t>Temporal</a:t>
            </a:r>
            <a:r>
              <a:rPr lang="zh-CN" altLang="en-US" i="1" smtClean="0"/>
              <a:t>：与时间有关的属性</a:t>
            </a:r>
            <a:endParaRPr lang="en-US" altLang="zh-CN" i="1" smtClean="0"/>
          </a:p>
          <a:p>
            <a:pPr eaLnBrk="1" hangingPunct="1"/>
            <a:endParaRPr lang="en-US" altLang="zh-CN" i="1" smtClean="0"/>
          </a:p>
          <a:p>
            <a:pPr marL="0" lvl="1" eaLnBrk="1" hangingPunct="1"/>
            <a:r>
              <a:rPr lang="en-US" altLang="zh-CN" i="1" smtClean="0">
                <a:hlinkClick r:id="rId3"/>
              </a:rPr>
              <a:t>Effectivity</a:t>
            </a:r>
            <a:r>
              <a:rPr lang="en-US" altLang="zh-CN" i="1" smtClean="0"/>
              <a:t> pattern: </a:t>
            </a:r>
            <a:r>
              <a:rPr lang="zh-CN" altLang="en-US" i="1" smtClean="0"/>
              <a:t>每个值加上有效期</a:t>
            </a:r>
            <a:endParaRPr lang="en-US" altLang="zh-CN" i="1" smtClean="0"/>
          </a:p>
          <a:p>
            <a:pPr marL="0" lvl="1" eaLnBrk="1" hangingPunct="1"/>
            <a:r>
              <a:rPr lang="en-US" altLang="zh-CN" i="1" smtClean="0">
                <a:hlinkClick r:id="rId4"/>
              </a:rPr>
              <a:t>Temporal Property</a:t>
            </a:r>
            <a:r>
              <a:rPr lang="en-US" altLang="zh-CN" i="1" smtClean="0"/>
              <a:t> pattern</a:t>
            </a:r>
            <a:r>
              <a:rPr lang="zh-CN" altLang="en-US" i="1" smtClean="0"/>
              <a:t>：包装出一个方法，方法内部判断时间（可通过有效期，也可通过</a:t>
            </a:r>
            <a:r>
              <a:rPr lang="en-US" altLang="zh-CN" i="1" smtClean="0">
                <a:hlinkClick r:id="rId4"/>
              </a:rPr>
              <a:t>Temporal</a:t>
            </a:r>
            <a:r>
              <a:rPr lang="zh-CN" altLang="en-US" i="1" smtClean="0"/>
              <a:t> </a:t>
            </a:r>
            <a:r>
              <a:rPr lang="en-US" altLang="zh-CN" i="1" smtClean="0"/>
              <a:t>Collection</a:t>
            </a:r>
            <a:r>
              <a:rPr lang="zh-CN" altLang="en-US" i="1" smtClean="0"/>
              <a:t>）</a:t>
            </a:r>
            <a:endParaRPr lang="en-US" altLang="zh-CN" i="1" smtClean="0"/>
          </a:p>
          <a:p>
            <a:pPr marL="0" lvl="1" eaLnBrk="1" hangingPunct="1"/>
            <a:endParaRPr lang="en-US" altLang="zh-CN" i="1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1A7603-3D77-47C8-8063-736645CD3767}" type="slidenum">
              <a:rPr lang="en-US" altLang="zh-CN"/>
              <a:pPr/>
              <a:t>29</a:t>
            </a:fld>
            <a:endParaRPr lang="en-US" altLang="zh-CN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zh-CN" smtClean="0"/>
              <a:t>addressUsage</a:t>
            </a:r>
          </a:p>
          <a:p>
            <a:pPr eaLnBrk="1" hangingPunct="1"/>
            <a:r>
              <a:rPr lang="en-US" altLang="zh-CN" smtClean="0"/>
              <a:t>Effective:DateRage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DF546A-31DD-496A-8447-BFB4D3D9B249}" type="slidenum">
              <a:rPr lang="en-US" altLang="zh-CN"/>
              <a:pPr/>
              <a:t>30</a:t>
            </a:fld>
            <a:endParaRPr lang="en-US" altLang="zh-CN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zh-CN" smtClean="0"/>
              <a:t>http://www.martinfowler.com/ap2/effectivity.html</a:t>
            </a:r>
          </a:p>
          <a:p>
            <a:pPr eaLnBrk="1" hangingPunct="1"/>
            <a:endParaRPr lang="en-US" altLang="zh-CN" smtClean="0"/>
          </a:p>
          <a:p>
            <a:pPr eaLnBrk="1" hangingPunct="1"/>
            <a:r>
              <a:rPr lang="zh-CN" altLang="en-US" smtClean="0"/>
              <a:t>对象图见下页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zh-CN" altLang="en-US" smtClean="0"/>
              <a:t>用</a:t>
            </a:r>
            <a:r>
              <a:rPr lang="en-US" altLang="zh-CN" smtClean="0"/>
              <a:t>int</a:t>
            </a:r>
            <a:r>
              <a:rPr lang="zh-CN" altLang="en-US" smtClean="0"/>
              <a:t>不好，用</a:t>
            </a:r>
            <a:r>
              <a:rPr lang="en-US" altLang="zh-CN" smtClean="0"/>
              <a:t>Number</a:t>
            </a:r>
            <a:r>
              <a:rPr lang="zh-CN" altLang="en-US" smtClean="0"/>
              <a:t>好</a:t>
            </a:r>
            <a:endParaRPr lang="zh-CN" altLang="en-US" smtClean="0"/>
          </a:p>
        </p:txBody>
      </p:sp>
      <p:sp>
        <p:nvSpPr>
          <p:cNvPr id="9728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CF9B32-0453-40A1-B003-62ABA42E8B1E}" type="slidenum">
              <a:rPr lang="en-US" altLang="zh-CN"/>
              <a:pPr/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A3FA65-BC36-4FAE-920C-6D4F7A4B700D}" type="slidenum">
              <a:rPr lang="en-US" altLang="zh-CN"/>
              <a:pPr/>
              <a:t>31</a:t>
            </a:fld>
            <a:endParaRPr lang="en-US" altLang="zh-CN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zh-CN" altLang="en-US" smtClean="0"/>
              <a:t>注意，</a:t>
            </a:r>
            <a:r>
              <a:rPr lang="en-US" altLang="zh-CN" smtClean="0"/>
              <a:t>4</a:t>
            </a:r>
            <a:r>
              <a:rPr lang="zh-CN" altLang="en-US" smtClean="0"/>
              <a:t>月份同时在两家做</a:t>
            </a:r>
          </a:p>
          <a:p>
            <a:pPr eaLnBrk="1" hangingPunct="1"/>
            <a:endParaRPr lang="zh-CN" altLang="en-US" smtClean="0"/>
          </a:p>
          <a:p>
            <a:pPr eaLnBrk="1" hangingPunct="1"/>
            <a:r>
              <a:rPr lang="zh-CN" altLang="en-US" smtClean="0"/>
              <a:t>第二条的对象图见下页</a:t>
            </a:r>
          </a:p>
          <a:p>
            <a:pPr eaLnBrk="1" hangingPunct="1"/>
            <a:r>
              <a:rPr lang="zh-CN" altLang="en-US" smtClean="0"/>
              <a:t>第二个</a:t>
            </a:r>
            <a:r>
              <a:rPr lang="en-US" altLang="zh-CN" smtClean="0"/>
              <a:t>employment</a:t>
            </a:r>
            <a:r>
              <a:rPr lang="zh-CN" altLang="en-US" smtClean="0"/>
              <a:t>创建时需要修改之前的一个的有效期，</a:t>
            </a:r>
          </a:p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1387F5-A70C-485B-B4B4-8950CFE2A4E9}" type="slidenum">
              <a:rPr lang="en-US" altLang="zh-CN"/>
              <a:pPr/>
              <a:t>32</a:t>
            </a:fld>
            <a:endParaRPr lang="en-US" altLang="zh-CN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zh-CN" altLang="en-US" smtClean="0"/>
              <a:t>主要缺点：</a:t>
            </a:r>
          </a:p>
          <a:p>
            <a:pPr eaLnBrk="1" hangingPunct="1"/>
            <a:r>
              <a:rPr lang="zh-CN" altLang="en-US" smtClean="0"/>
              <a:t>这样，所有使用者都需要知道该对象哪些属性是与时间有关的，比如使用者每次访问</a:t>
            </a:r>
            <a:r>
              <a:rPr lang="en-US" altLang="zh-CN" smtClean="0"/>
              <a:t>employment</a:t>
            </a:r>
            <a:r>
              <a:rPr lang="zh-CN" altLang="en-US" smtClean="0"/>
              <a:t>的时都需要在其代码中增加有效期检验</a:t>
            </a:r>
            <a:r>
              <a:rPr lang="en-US" altLang="zh-CN" smtClean="0"/>
              <a:t>——</a:t>
            </a:r>
            <a:r>
              <a:rPr lang="zh-CN" altLang="en-US" smtClean="0"/>
              <a:t>如何更加透明</a:t>
            </a:r>
            <a:r>
              <a:rPr lang="en-US" altLang="zh-CN" smtClean="0"/>
              <a:t>? </a:t>
            </a:r>
            <a:r>
              <a:rPr lang="en-US" altLang="zh-CN" i="1" smtClean="0">
                <a:hlinkClick r:id="rId3"/>
              </a:rPr>
              <a:t>Temporal Property</a:t>
            </a:r>
            <a:r>
              <a:rPr lang="en-US" altLang="zh-CN" smtClean="0"/>
              <a:t> pattern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9EC72C-1B5C-4CBD-9A35-A520C7CC50FA}" type="slidenum">
              <a:rPr lang="en-US" altLang="zh-CN"/>
              <a:pPr/>
              <a:t>33</a:t>
            </a:fld>
            <a:endParaRPr lang="en-US" altLang="zh-CN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zh-CN" altLang="en-US" smtClean="0"/>
              <a:t>可以问 </a:t>
            </a:r>
            <a:r>
              <a:rPr lang="en-US" altLang="zh-CN" smtClean="0"/>
              <a:t>what is the value of this property at April 1st 2000 </a:t>
            </a:r>
          </a:p>
          <a:p>
            <a:pPr eaLnBrk="1" hangingPunct="1"/>
            <a:endParaRPr lang="en-US" altLang="zh-CN" smtClean="0"/>
          </a:p>
          <a:p>
            <a:pPr eaLnBrk="1" hangingPunct="1"/>
            <a:r>
              <a:rPr lang="en-US" altLang="zh-CN" smtClean="0"/>
              <a:t>http://www.martinfowler.com/ap2/temporalProperty.html</a:t>
            </a:r>
          </a:p>
          <a:p>
            <a:pPr eaLnBrk="1" hangingPunct="1"/>
            <a:endParaRPr lang="en-US" altLang="zh-CN" smtClean="0"/>
          </a:p>
          <a:p>
            <a:pPr eaLnBrk="1" hangingPunct="1"/>
            <a:r>
              <a:rPr lang="en-US" altLang="zh-CN" i="1" smtClean="0"/>
              <a:t>Temporal </a:t>
            </a:r>
            <a:r>
              <a:rPr lang="en-US" altLang="zh-CN" smtClean="0"/>
              <a:t>Property</a:t>
            </a:r>
            <a:r>
              <a:rPr lang="zh-CN" altLang="en-US" i="1" smtClean="0"/>
              <a:t>：与时间有关的属性</a:t>
            </a:r>
          </a:p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1D39B2-89EF-4985-BB84-E10F576696A6}" type="slidenum">
              <a:rPr lang="en-US" altLang="zh-CN"/>
              <a:pPr/>
              <a:t>34</a:t>
            </a:fld>
            <a:endParaRPr lang="en-US" altLang="zh-CN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C49973-48F6-478D-8DB7-34DC7F2422AE}" type="slidenum">
              <a:rPr lang="en-US" altLang="zh-CN"/>
              <a:pPr/>
              <a:t>35</a:t>
            </a:fld>
            <a:endParaRPr lang="en-US" altLang="zh-CN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zh-CN" altLang="en-US" smtClean="0"/>
              <a:t>这样可以问 </a:t>
            </a:r>
            <a:r>
              <a:rPr lang="en-US" altLang="zh-CN" smtClean="0"/>
              <a:t>what was Mr Fowler's address on 2 Feb 1998 </a:t>
            </a:r>
          </a:p>
          <a:p>
            <a:pPr eaLnBrk="1" hangingPunct="1"/>
            <a:r>
              <a:rPr lang="en-US" altLang="zh-CN" smtClean="0"/>
              <a:t>getAddress( )</a:t>
            </a:r>
            <a:r>
              <a:rPr lang="zh-CN" altLang="en-US" smtClean="0"/>
              <a:t>不加参数则表示默认问今天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351E1D-82F8-4B40-9E18-9F5365FB1B6B}" type="slidenum">
              <a:rPr lang="en-US" altLang="zh-CN"/>
              <a:pPr/>
              <a:t>36</a:t>
            </a:fld>
            <a:endParaRPr lang="en-US" altLang="zh-CN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zh-CN" smtClean="0"/>
              <a:t>23 August 2007 </a:t>
            </a:r>
            <a:r>
              <a:rPr lang="zh-CN" altLang="en-US" smtClean="0"/>
              <a:t>日期可以是过去、现在、未来</a:t>
            </a:r>
          </a:p>
          <a:p>
            <a:pPr eaLnBrk="1" hangingPunct="1"/>
            <a:endParaRPr lang="zh-CN" altLang="en-US" smtClean="0"/>
          </a:p>
          <a:p>
            <a:pPr eaLnBrk="1" hangingPunct="1"/>
            <a:r>
              <a:rPr lang="en-US" altLang="zh-CN" smtClean="0"/>
              <a:t>insertion update</a:t>
            </a:r>
          </a:p>
          <a:p>
            <a:pPr eaLnBrk="1" hangingPunct="1"/>
            <a:r>
              <a:rPr lang="en-US" altLang="zh-CN" smtClean="0"/>
              <a:t>1</a:t>
            </a:r>
            <a:r>
              <a:rPr lang="zh-CN" altLang="en-US" smtClean="0"/>
              <a:t>月份到</a:t>
            </a:r>
            <a:r>
              <a:rPr lang="en-US" altLang="zh-CN" smtClean="0"/>
              <a:t>5</a:t>
            </a:r>
            <a:r>
              <a:rPr lang="zh-CN" altLang="en-US" smtClean="0"/>
              <a:t>月份住在上海，</a:t>
            </a:r>
            <a:r>
              <a:rPr lang="en-US" altLang="zh-CN" smtClean="0"/>
              <a:t>6</a:t>
            </a:r>
            <a:r>
              <a:rPr lang="zh-CN" altLang="en-US" smtClean="0"/>
              <a:t>月份旅游到云南。这是两条地址信息。后来计划修改，准备</a:t>
            </a:r>
            <a:r>
              <a:rPr lang="en-US" altLang="zh-CN" smtClean="0"/>
              <a:t>7</a:t>
            </a:r>
            <a:r>
              <a:rPr lang="zh-CN" altLang="en-US" smtClean="0"/>
              <a:t>月份旅游到云南，这时除了新增的云南要修改日期以外，还要对上海</a:t>
            </a:r>
            <a:r>
              <a:rPr lang="en-US" altLang="zh-CN" smtClean="0"/>
              <a:t>(1-5)</a:t>
            </a:r>
            <a:r>
              <a:rPr lang="zh-CN" altLang="en-US" smtClean="0"/>
              <a:t>修改为上海</a:t>
            </a:r>
            <a:r>
              <a:rPr lang="en-US" altLang="zh-CN" smtClean="0"/>
              <a:t>(1-6</a:t>
            </a:r>
            <a:r>
              <a:rPr lang="zh-CN" altLang="en-US" smtClean="0"/>
              <a:t>）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D81E02-976B-432A-B5A7-F837B910F3F7}" type="slidenum">
              <a:rPr lang="en-US" altLang="zh-CN"/>
              <a:pPr/>
              <a:t>37</a:t>
            </a:fld>
            <a:endParaRPr lang="en-US" altLang="zh-CN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zh-CN" smtClean="0"/>
              <a:t>2. </a:t>
            </a:r>
            <a:r>
              <a:rPr lang="zh-CN" altLang="en-US" smtClean="0"/>
              <a:t>如果不止一次需要使用，则最好使用第二种方法</a:t>
            </a:r>
          </a:p>
          <a:p>
            <a:pPr eaLnBrk="1" hangingPunct="1"/>
            <a:endParaRPr lang="zh-CN" altLang="en-US" smtClean="0"/>
          </a:p>
          <a:p>
            <a:pPr eaLnBrk="1" hangingPunct="1"/>
            <a:endParaRPr lang="zh-CN" altLang="en-US" smtClean="0"/>
          </a:p>
          <a:p>
            <a:pPr eaLnBrk="1" hangingPunct="1"/>
            <a:r>
              <a:rPr lang="en-US" altLang="zh-CN" i="1" smtClean="0"/>
              <a:t>Temporal collection</a:t>
            </a:r>
            <a:r>
              <a:rPr lang="en-US" altLang="zh-CN" smtClean="0"/>
              <a:t> </a:t>
            </a:r>
            <a:r>
              <a:rPr lang="zh-CN" altLang="en-US" i="1" smtClean="0"/>
              <a:t>：与时间有关的</a:t>
            </a:r>
            <a:r>
              <a:rPr lang="en-US" altLang="zh-CN" i="1" smtClean="0"/>
              <a:t>collection</a:t>
            </a:r>
            <a:r>
              <a:rPr lang="en-US" altLang="zh-CN" smtClean="0"/>
              <a:t> 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13210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6106E6-31FE-4DCD-BD5D-AAA21CB1AAFC}" type="slidenum">
              <a:rPr lang="en-US" altLang="zh-CN"/>
              <a:pPr/>
              <a:t>38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D26DB2-38D9-4A3E-AE19-512BF0CAB152}" type="slidenum">
              <a:rPr lang="en-US" altLang="zh-CN"/>
              <a:pPr/>
              <a:t>39</a:t>
            </a:fld>
            <a:endParaRPr lang="en-US" altLang="zh-CN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zh-CN" smtClean="0"/>
              <a:t>1  </a:t>
            </a:r>
            <a:r>
              <a:rPr lang="zh-CN" altLang="en-US" smtClean="0"/>
              <a:t>设计与时间有关的属性的访问接口时，可以通过有效期模式来实现</a:t>
            </a:r>
          </a:p>
          <a:p>
            <a:pPr eaLnBrk="1" hangingPunct="1"/>
            <a:endParaRPr lang="zh-CN" altLang="en-US" smtClean="0"/>
          </a:p>
          <a:p>
            <a:pPr eaLnBrk="1" hangingPunct="1"/>
            <a:r>
              <a:rPr lang="en-US" altLang="zh-CN" smtClean="0"/>
              <a:t>2. time-based index ——getAddress(MfDate date)   </a:t>
            </a:r>
            <a:r>
              <a:rPr lang="zh-CN" altLang="en-US" smtClean="0"/>
              <a:t>目前考虑的是单个属性，</a:t>
            </a:r>
          </a:p>
          <a:p>
            <a:pPr eaLnBrk="1" hangingPunct="1"/>
            <a:endParaRPr lang="zh-CN" altLang="en-US" smtClean="0"/>
          </a:p>
          <a:p>
            <a:pPr eaLnBrk="1" hangingPunct="1"/>
            <a:r>
              <a:rPr lang="zh-CN" altLang="en-US" smtClean="0"/>
              <a:t>多个与时间有关的属性时可以使用</a:t>
            </a:r>
            <a:r>
              <a:rPr lang="zh-CN" altLang="en-US" i="1" smtClean="0"/>
              <a:t>	</a:t>
            </a:r>
            <a:r>
              <a:rPr lang="en-US" altLang="zh-CN" i="1" smtClean="0">
                <a:hlinkClick r:id="rId3"/>
              </a:rPr>
              <a:t>Snapshot</a:t>
            </a:r>
            <a:r>
              <a:rPr lang="zh-CN" altLang="en-US" smtClean="0"/>
              <a:t>和</a:t>
            </a:r>
            <a:r>
              <a:rPr lang="en-US" altLang="zh-CN" i="1" smtClean="0">
                <a:hlinkClick r:id="rId4"/>
              </a:rPr>
              <a:t>Temporal Object</a:t>
            </a:r>
            <a:r>
              <a:rPr lang="en-US" altLang="zh-CN" smtClean="0"/>
              <a:t> (temporal collection</a:t>
            </a:r>
            <a:r>
              <a:rPr lang="zh-CN" altLang="en-US" smtClean="0"/>
              <a:t>中放的不再是单个的值，而是放包含多个属性值的对象</a:t>
            </a:r>
            <a:r>
              <a:rPr lang="en-US" altLang="zh-CN" smtClean="0"/>
              <a:t>)</a:t>
            </a:r>
          </a:p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218A10-7FB1-41F1-AE1A-35F710B626A2}" type="slidenum">
              <a:rPr lang="en-US" altLang="zh-CN"/>
              <a:pPr/>
              <a:t>40</a:t>
            </a:fld>
            <a:endParaRPr lang="en-US" altLang="zh-CN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zh-CN" altLang="en-US" smtClean="0"/>
              <a:t>快照</a:t>
            </a:r>
          </a:p>
          <a:p>
            <a:pPr eaLnBrk="1" hangingPunct="1"/>
            <a:r>
              <a:rPr lang="zh-CN" altLang="en-US" smtClean="0"/>
              <a:t>以前通过</a:t>
            </a:r>
            <a:r>
              <a:rPr lang="en-US" altLang="zh-CN" smtClean="0"/>
              <a:t>getAddress(date)</a:t>
            </a:r>
            <a:r>
              <a:rPr lang="zh-CN" altLang="en-US" smtClean="0"/>
              <a:t>访问，在快照中只要用</a:t>
            </a:r>
            <a:r>
              <a:rPr lang="en-US" altLang="zh-CN" smtClean="0"/>
              <a:t>getAddress()</a:t>
            </a:r>
            <a:r>
              <a:rPr lang="zh-CN" altLang="en-US" smtClean="0"/>
              <a:t>就可以了</a:t>
            </a:r>
          </a:p>
          <a:p>
            <a:pPr eaLnBrk="1" hangingPunct="1"/>
            <a:r>
              <a:rPr lang="en-US" altLang="zh-CN" smtClean="0"/>
              <a:t>getAddress(date) then the snapshot will have an accessor getAddress(). </a:t>
            </a:r>
            <a:br>
              <a:rPr lang="en-US" altLang="zh-CN" smtClean="0"/>
            </a:br>
            <a:r>
              <a:rPr lang="en-US" altLang="zh-CN" smtClean="0"/>
              <a:t>——All questions of a snapshot are non-temporal. </a:t>
            </a:r>
          </a:p>
          <a:p>
            <a:pPr eaLnBrk="1" hangingPunct="1"/>
            <a:r>
              <a:rPr lang="zh-CN" altLang="en-US" smtClean="0"/>
              <a:t>何时适合使用</a:t>
            </a:r>
            <a:r>
              <a:rPr lang="en-US" altLang="zh-CN" smtClean="0"/>
              <a:t>:</a:t>
            </a:r>
          </a:p>
          <a:p>
            <a:pPr eaLnBrk="1" hangingPunct="1"/>
            <a:r>
              <a:rPr lang="en-US" altLang="zh-CN" smtClean="0"/>
              <a:t>	1. </a:t>
            </a:r>
            <a:r>
              <a:rPr lang="zh-CN" altLang="en-US" smtClean="0"/>
              <a:t>有的场合只需要记住某几个时间点，不需要一直关注时间问题，则可以用</a:t>
            </a:r>
            <a:r>
              <a:rPr lang="en-US" altLang="zh-CN" smtClean="0"/>
              <a:t>snapshot</a:t>
            </a:r>
            <a:r>
              <a:rPr lang="zh-CN" altLang="en-US" smtClean="0"/>
              <a:t>，比</a:t>
            </a:r>
            <a:r>
              <a:rPr lang="en-US" altLang="zh-CN" i="1" smtClean="0"/>
              <a:t>Temporal Property</a:t>
            </a:r>
            <a:r>
              <a:rPr lang="en-US" altLang="zh-CN" smtClean="0"/>
              <a:t> </a:t>
            </a:r>
            <a:r>
              <a:rPr lang="zh-CN" altLang="en-US" smtClean="0"/>
              <a:t>简单</a:t>
            </a:r>
          </a:p>
          <a:p>
            <a:pPr eaLnBrk="1" hangingPunct="1"/>
            <a:r>
              <a:rPr lang="zh-CN" altLang="en-US" smtClean="0"/>
              <a:t>         </a:t>
            </a:r>
            <a:r>
              <a:rPr lang="en-US" altLang="zh-CN" smtClean="0"/>
              <a:t>2. </a:t>
            </a:r>
            <a:r>
              <a:rPr lang="zh-CN" altLang="en-US" smtClean="0"/>
              <a:t>有时已有的系统没有考虑与时间有关的属性问题，而你的系统与之连接时需要考虑，则可以为已有系统创建</a:t>
            </a:r>
            <a:r>
              <a:rPr lang="en-US" altLang="zh-CN" smtClean="0"/>
              <a:t>snapshot</a:t>
            </a:r>
          </a:p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9933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300B3F-5AD2-4C6B-BBC5-9048CABB0AAB}" type="slidenum">
              <a:rPr lang="en-US" altLang="zh-CN"/>
              <a:pPr/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13517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C5FDDE-522C-41DA-9C9C-6106073F1B2F}" type="slidenum">
              <a:rPr lang="en-US" altLang="zh-CN"/>
              <a:pPr/>
              <a:t>41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8C286A-5280-4AAB-9052-37EF92B6785E}" type="slidenum">
              <a:rPr lang="en-US" altLang="zh-CN"/>
              <a:pPr/>
              <a:t>42</a:t>
            </a:fld>
            <a:endParaRPr lang="en-US" altLang="zh-CN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zh-CN" altLang="en-US" smtClean="0"/>
              <a:t>构造器里传入</a:t>
            </a:r>
            <a:r>
              <a:rPr lang="en-US" altLang="zh-CN" smtClean="0"/>
              <a:t>Customer</a:t>
            </a:r>
            <a:r>
              <a:rPr lang="zh-CN" altLang="en-US" smtClean="0"/>
              <a:t>和日期对象，针对该日期为</a:t>
            </a:r>
            <a:r>
              <a:rPr lang="en-US" altLang="zh-CN" smtClean="0"/>
              <a:t>Customer</a:t>
            </a:r>
            <a:r>
              <a:rPr lang="zh-CN" altLang="en-US" smtClean="0"/>
              <a:t>创建快照</a:t>
            </a:r>
          </a:p>
          <a:p>
            <a:pPr eaLnBrk="1" hangingPunct="1"/>
            <a:endParaRPr lang="zh-CN" altLang="en-US" smtClean="0"/>
          </a:p>
          <a:p>
            <a:pPr eaLnBrk="1" hangingPunct="1"/>
            <a:r>
              <a:rPr lang="zh-CN" altLang="en-US" smtClean="0"/>
              <a:t>也可以在</a:t>
            </a:r>
            <a:r>
              <a:rPr lang="en-US" altLang="zh-CN" smtClean="0"/>
              <a:t>Customer</a:t>
            </a:r>
            <a:r>
              <a:rPr lang="zh-CN" altLang="en-US" smtClean="0"/>
              <a:t>类中定义</a:t>
            </a:r>
            <a:r>
              <a:rPr lang="en-US" altLang="zh-CN" smtClean="0"/>
              <a:t>createSnapshot(Date) </a:t>
            </a:r>
            <a:r>
              <a:rPr lang="zh-CN" altLang="en-US" smtClean="0"/>
              <a:t>方法，但这样造成</a:t>
            </a:r>
            <a:r>
              <a:rPr lang="en-US" altLang="zh-CN" smtClean="0"/>
              <a:t>Customer</a:t>
            </a:r>
            <a:r>
              <a:rPr lang="zh-CN" altLang="en-US" smtClean="0"/>
              <a:t>依赖</a:t>
            </a:r>
            <a:r>
              <a:rPr lang="en-US" altLang="zh-CN" smtClean="0"/>
              <a:t>Snapshot</a:t>
            </a:r>
          </a:p>
          <a:p>
            <a:pPr eaLnBrk="1" hangingPunct="1"/>
            <a:endParaRPr lang="en-US" altLang="zh-CN" smtClean="0"/>
          </a:p>
          <a:p>
            <a:pPr eaLnBrk="1" hangingPunct="1"/>
            <a:r>
              <a:rPr lang="en-US" altLang="zh-CN" i="1" smtClean="0"/>
              <a:t>Snapshot</a:t>
            </a:r>
            <a:r>
              <a:rPr lang="zh-CN" altLang="en-US" i="1" smtClean="0"/>
              <a:t>给出的是某一点的视图，如果需要一段时间内的各个版本，则</a:t>
            </a:r>
            <a:r>
              <a:rPr lang="en-US" altLang="zh-CN" i="1" smtClean="0"/>
              <a:t>Temporal Object</a:t>
            </a:r>
          </a:p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A3F7C6-03B2-49E2-862D-A27A8F4F4F3A}" type="slidenum">
              <a:rPr lang="en-US" altLang="zh-CN"/>
              <a:pPr/>
              <a:t>43</a:t>
            </a:fld>
            <a:endParaRPr lang="en-US" altLang="zh-CN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zh-CN" i="1" smtClean="0"/>
              <a:t>Snapshot</a:t>
            </a:r>
            <a:r>
              <a:rPr lang="zh-CN" altLang="en-US" i="1" smtClean="0"/>
              <a:t>给出的是某一点的视图，如果需要一段时间内的各个版本，则</a:t>
            </a:r>
            <a:r>
              <a:rPr lang="en-US" altLang="zh-CN" i="1" smtClean="0"/>
              <a:t>Temporal Object</a:t>
            </a:r>
            <a:r>
              <a:rPr lang="zh-CN" altLang="en-US" i="1" smtClean="0"/>
              <a:t>，将各个版本放在列表中</a:t>
            </a:r>
          </a:p>
          <a:p>
            <a:pPr eaLnBrk="1" hangingPunct="1"/>
            <a:r>
              <a:rPr lang="en-US" altLang="zh-CN" smtClean="0"/>
              <a:t>one continuity</a:t>
            </a:r>
            <a:r>
              <a:rPr lang="zh-CN" altLang="en-US" smtClean="0"/>
              <a:t>：连续体</a:t>
            </a:r>
          </a:p>
          <a:p>
            <a:pPr eaLnBrk="1" hangingPunct="1"/>
            <a:r>
              <a:rPr lang="zh-CN" altLang="en-US" smtClean="0"/>
              <a:t>	代表当前处理的对象，通过</a:t>
            </a:r>
            <a:r>
              <a:rPr lang="en-US" altLang="zh-CN" smtClean="0"/>
              <a:t>continuity</a:t>
            </a:r>
            <a:r>
              <a:rPr lang="zh-CN" altLang="en-US" smtClean="0"/>
              <a:t>访问以前的各个版本</a:t>
            </a:r>
          </a:p>
          <a:p>
            <a:pPr eaLnBrk="1" hangingPunct="1"/>
            <a:r>
              <a:rPr lang="zh-CN" altLang="en-US" smtClean="0"/>
              <a:t>        没有数据，或只有整个生命周期中不会变化的数据。将消息转发给当前版本的对象来获取数据。如果要访问历史数据，有两种办法，一种是让</a:t>
            </a:r>
            <a:r>
              <a:rPr lang="en-US" altLang="zh-CN" smtClean="0"/>
              <a:t>continuity</a:t>
            </a:r>
            <a:r>
              <a:rPr lang="zh-CN" altLang="en-US" smtClean="0"/>
              <a:t>代表历史版本的对象，另一种是</a:t>
            </a:r>
            <a:r>
              <a:rPr lang="en-US" altLang="zh-CN" smtClean="0"/>
              <a:t>continuity</a:t>
            </a:r>
            <a:r>
              <a:rPr lang="zh-CN" altLang="en-US" smtClean="0"/>
              <a:t>本身再创建快照。也可以混合两种办法：为共同的值创建 </a:t>
            </a:r>
            <a:r>
              <a:rPr lang="en-US" altLang="zh-CN" smtClean="0"/>
              <a:t>temporal property interface</a:t>
            </a:r>
            <a:r>
              <a:rPr lang="zh-CN" altLang="en-US" smtClean="0"/>
              <a:t>，其他值创建</a:t>
            </a:r>
            <a:r>
              <a:rPr lang="en-US" altLang="zh-CN" smtClean="0"/>
              <a:t>snapshot</a:t>
            </a:r>
          </a:p>
          <a:p>
            <a:pPr eaLnBrk="1" hangingPunct="1"/>
            <a:endParaRPr lang="en-US" altLang="zh-CN" smtClean="0"/>
          </a:p>
          <a:p>
            <a:pPr eaLnBrk="1" hangingPunct="1"/>
            <a:r>
              <a:rPr lang="en-US" altLang="zh-CN" smtClean="0"/>
              <a:t>http://www.martinfowler.com/ap2/temporalObject.html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9C8F51-D524-419D-9110-4960B52CA5D5}" type="slidenum">
              <a:rPr lang="en-US" altLang="zh-CN"/>
              <a:pPr/>
              <a:t>44</a:t>
            </a:fld>
            <a:endParaRPr lang="en-US" altLang="zh-CN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zh-CN" smtClean="0"/>
              <a:t>Contract  ——continuity</a:t>
            </a:r>
          </a:p>
          <a:p>
            <a:pPr eaLnBrk="1" hangingPunct="1"/>
            <a:r>
              <a:rPr lang="en-US" altLang="zh-CN" smtClean="0"/>
              <a:t>Contract Versions——several versions</a:t>
            </a:r>
            <a:r>
              <a:rPr lang="zh-CN" altLang="en-US" smtClean="0"/>
              <a:t>，放在属性中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9267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13926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BCEDDB-C2F2-4BEF-A7B8-6A968B0B59D0}" type="slidenum">
              <a:rPr lang="en-US" altLang="zh-CN"/>
              <a:pPr/>
              <a:t>45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A1F481-4D89-4735-BE7C-B7788FBDE090}" type="slidenum">
              <a:rPr lang="en-US" altLang="zh-CN"/>
              <a:pPr/>
              <a:t>46</a:t>
            </a:fld>
            <a:endParaRPr lang="en-US" altLang="zh-CN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zh-CN" smtClean="0"/>
              <a:t>Version Object</a:t>
            </a:r>
            <a:r>
              <a:rPr lang="zh-CN" altLang="en-US" smtClean="0"/>
              <a:t>，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2A493F-B054-4A39-90B8-4D7E069AA5CE}" type="slidenum">
              <a:rPr lang="en-US" altLang="zh-CN"/>
              <a:pPr/>
              <a:t>47</a:t>
            </a:fld>
            <a:endParaRPr lang="en-US" altLang="zh-CN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zh-CN" smtClean="0"/>
              <a:t>Customer ——continuity</a:t>
            </a:r>
            <a:r>
              <a:rPr lang="zh-CN" altLang="en-US" smtClean="0"/>
              <a:t>，</a:t>
            </a:r>
          </a:p>
          <a:p>
            <a:pPr eaLnBrk="1" hangingPunct="1"/>
            <a:r>
              <a:rPr lang="en-US" altLang="zh-CN" smtClean="0"/>
              <a:t>TemporalCollection</a:t>
            </a:r>
            <a:r>
              <a:rPr lang="zh-CN" altLang="en-US" smtClean="0"/>
              <a:t>属性中存放各个</a:t>
            </a:r>
            <a:r>
              <a:rPr lang="en-US" altLang="zh-CN" smtClean="0"/>
              <a:t>version</a:t>
            </a:r>
            <a:r>
              <a:rPr lang="zh-CN" altLang="en-US" smtClean="0"/>
              <a:t>对象，</a:t>
            </a:r>
            <a:r>
              <a:rPr lang="en-US" altLang="zh-CN" smtClean="0"/>
              <a:t>current( )</a:t>
            </a:r>
            <a:r>
              <a:rPr lang="zh-CN" altLang="en-US" smtClean="0"/>
              <a:t>方法获得</a:t>
            </a:r>
            <a:r>
              <a:rPr lang="en-US" altLang="zh-CN" smtClean="0"/>
              <a:t>Version</a:t>
            </a:r>
            <a:r>
              <a:rPr lang="zh-CN" altLang="en-US" smtClean="0"/>
              <a:t>对象中的当前版本</a:t>
            </a:r>
          </a:p>
          <a:p>
            <a:pPr eaLnBrk="1" hangingPunct="1"/>
            <a:r>
              <a:rPr lang="zh-CN" altLang="en-US" smtClean="0"/>
              <a:t>还可以有其他各种方法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A46AF9-CC36-4D34-A02B-104E0BEEF2DF}" type="slidenum">
              <a:rPr lang="en-US" altLang="zh-CN"/>
              <a:pPr/>
              <a:t>48</a:t>
            </a:fld>
            <a:endParaRPr lang="en-US" altLang="zh-CN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>
              <a:buFontTx/>
              <a:buAutoNum type="arabicPeriod"/>
            </a:pPr>
            <a:r>
              <a:rPr lang="zh-CN" altLang="en-US" smtClean="0"/>
              <a:t>原因是其他人对</a:t>
            </a:r>
            <a:r>
              <a:rPr lang="en-US" altLang="zh-CN" i="1" smtClean="0"/>
              <a:t>Temporal Property</a:t>
            </a:r>
            <a:r>
              <a:rPr lang="en-US" altLang="zh-CN" smtClean="0"/>
              <a:t> and the other more sophisticated patterns</a:t>
            </a:r>
            <a:r>
              <a:rPr lang="zh-CN" altLang="en-US" smtClean="0"/>
              <a:t>了解不多</a:t>
            </a:r>
          </a:p>
          <a:p>
            <a:pPr marL="228600" indent="-228600" eaLnBrk="1" hangingPunct="1">
              <a:buFontTx/>
              <a:buAutoNum type="arabicPeriod"/>
            </a:pPr>
            <a:endParaRPr lang="en-US" altLang="zh-CN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C81FE6-D7C2-49BB-949A-EA6596A7E8F9}" type="slidenum">
              <a:rPr lang="en-US" altLang="zh-CN"/>
              <a:pPr/>
              <a:t>49</a:t>
            </a:fld>
            <a:endParaRPr lang="en-US" altLang="zh-CN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zh-CN" altLang="en-US" smtClean="0"/>
              <a:t>下面讨论时间的维度问题</a:t>
            </a:r>
          </a:p>
          <a:p>
            <a:pPr eaLnBrk="1" hangingPunct="1"/>
            <a:endParaRPr lang="zh-CN" altLang="en-US" smtClean="0"/>
          </a:p>
          <a:p>
            <a:pPr eaLnBrk="1" hangingPunct="1"/>
            <a:r>
              <a:rPr lang="en-US" altLang="zh-CN" smtClean="0"/>
              <a:t>1.1</a:t>
            </a:r>
            <a:r>
              <a:rPr lang="zh-CN" altLang="en-US" smtClean="0"/>
              <a:t>开始，工资</a:t>
            </a:r>
            <a:r>
              <a:rPr lang="en-US" altLang="zh-CN" smtClean="0"/>
              <a:t>100</a:t>
            </a:r>
            <a:r>
              <a:rPr lang="zh-CN" altLang="en-US" smtClean="0"/>
              <a:t>元</a:t>
            </a:r>
            <a:r>
              <a:rPr lang="en-US" altLang="zh-CN" smtClean="0"/>
              <a:t>/</a:t>
            </a:r>
            <a:r>
              <a:rPr lang="zh-CN" altLang="en-US" smtClean="0"/>
              <a:t>天</a:t>
            </a:r>
          </a:p>
          <a:p>
            <a:pPr eaLnBrk="1" hangingPunct="1"/>
            <a:r>
              <a:rPr lang="en-US" altLang="zh-CN" smtClean="0"/>
              <a:t>2.25</a:t>
            </a:r>
            <a:r>
              <a:rPr lang="zh-CN" altLang="en-US" smtClean="0"/>
              <a:t>，按照</a:t>
            </a:r>
            <a:r>
              <a:rPr lang="en-US" altLang="zh-CN" smtClean="0"/>
              <a:t>100</a:t>
            </a:r>
            <a:r>
              <a:rPr lang="en-US" altLang="zh-CN" smtClean="0"/>
              <a:t>/</a:t>
            </a:r>
            <a:r>
              <a:rPr lang="zh-CN" altLang="en-US" smtClean="0"/>
              <a:t>天发薪水</a:t>
            </a:r>
            <a:endParaRPr lang="zh-CN" altLang="en-US" smtClean="0"/>
          </a:p>
          <a:p>
            <a:pPr eaLnBrk="1" hangingPunct="1"/>
            <a:r>
              <a:rPr lang="en-US" altLang="zh-CN" smtClean="0"/>
              <a:t>3</a:t>
            </a:r>
            <a:r>
              <a:rPr lang="zh-CN" altLang="en-US" smtClean="0"/>
              <a:t>月</a:t>
            </a:r>
            <a:r>
              <a:rPr lang="en-US" altLang="zh-CN" smtClean="0"/>
              <a:t>15</a:t>
            </a:r>
            <a:r>
              <a:rPr lang="zh-CN" altLang="en-US" smtClean="0"/>
              <a:t>日，开始调工资到</a:t>
            </a:r>
            <a:r>
              <a:rPr lang="en-US" altLang="zh-CN" smtClean="0"/>
              <a:t>211/</a:t>
            </a:r>
            <a:r>
              <a:rPr lang="zh-CN" altLang="en-US" smtClean="0"/>
              <a:t>天，从</a:t>
            </a:r>
            <a:r>
              <a:rPr lang="en-US" altLang="zh-CN" smtClean="0"/>
              <a:t>2</a:t>
            </a:r>
            <a:r>
              <a:rPr lang="zh-CN" altLang="en-US" smtClean="0"/>
              <a:t>月</a:t>
            </a:r>
            <a:r>
              <a:rPr lang="en-US" altLang="zh-CN" smtClean="0"/>
              <a:t>15</a:t>
            </a:r>
            <a:r>
              <a:rPr lang="zh-CN" altLang="en-US" smtClean="0"/>
              <a:t>日开始算起 （</a:t>
            </a:r>
            <a:r>
              <a:rPr lang="en-US" altLang="zh-CN" smtClean="0"/>
              <a:t>rate</a:t>
            </a:r>
            <a:r>
              <a:rPr lang="zh-CN" altLang="en-US" smtClean="0"/>
              <a:t>翻译为工资核实没错）</a:t>
            </a:r>
          </a:p>
          <a:p>
            <a:pPr eaLnBrk="1" hangingPunct="1"/>
            <a:endParaRPr lang="zh-CN" altLang="en-US" smtClean="0"/>
          </a:p>
          <a:p>
            <a:pPr eaLnBrk="1" hangingPunct="1"/>
            <a:r>
              <a:rPr lang="zh-CN" altLang="en-US" smtClean="0"/>
              <a:t>这样，</a:t>
            </a:r>
            <a:r>
              <a:rPr lang="en-US" altLang="zh-CN" smtClean="0"/>
              <a:t>2.25</a:t>
            </a:r>
            <a:r>
              <a:rPr lang="zh-CN" altLang="en-US" smtClean="0"/>
              <a:t>实际工资是</a:t>
            </a:r>
            <a:r>
              <a:rPr lang="en-US" altLang="zh-CN" smtClean="0"/>
              <a:t>211</a:t>
            </a:r>
            <a:r>
              <a:rPr lang="zh-CN" altLang="en-US" smtClean="0"/>
              <a:t>，但必须知道在</a:t>
            </a:r>
            <a:r>
              <a:rPr lang="en-US" altLang="zh-CN" smtClean="0"/>
              <a:t>2.25</a:t>
            </a:r>
            <a:r>
              <a:rPr lang="zh-CN" altLang="en-US" smtClean="0"/>
              <a:t>日时我们在运行系统时是按照</a:t>
            </a:r>
            <a:r>
              <a:rPr lang="en-US" altLang="zh-CN" smtClean="0"/>
              <a:t>100</a:t>
            </a:r>
            <a:r>
              <a:rPr lang="zh-CN" altLang="en-US" smtClean="0"/>
              <a:t>算的，当时是按照这个打印帐单、计税等的，</a:t>
            </a:r>
          </a:p>
          <a:p>
            <a:pPr eaLnBrk="1" hangingPunct="1"/>
            <a:endParaRPr lang="zh-CN" altLang="en-US" smtClean="0"/>
          </a:p>
          <a:p>
            <a:pPr eaLnBrk="1" hangingPunct="1"/>
            <a:r>
              <a:rPr lang="zh-CN" altLang="en-US" smtClean="0"/>
              <a:t>计税时很需要这些信息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2E52A8-163E-491A-879D-035478A4A71B}" type="slidenum">
              <a:rPr lang="en-US" altLang="zh-CN"/>
              <a:pPr/>
              <a:t>50</a:t>
            </a:fld>
            <a:endParaRPr lang="en-US" altLang="zh-CN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zh-CN" dirty="0" smtClean="0"/>
              <a:t>Solution</a:t>
            </a:r>
          </a:p>
          <a:p>
            <a:pPr eaLnBrk="1" hangingPunct="1"/>
            <a:r>
              <a:rPr lang="zh-CN" altLang="en-US" dirty="0" smtClean="0"/>
              <a:t>两个不同的时间，第一维：实际运行的时间， 第二维：我们认为的时间</a:t>
            </a:r>
          </a:p>
          <a:p>
            <a:pPr eaLnBrk="1" hangingPunct="1"/>
            <a:r>
              <a:rPr lang="en-US" altLang="zh-CN" dirty="0" smtClean="0"/>
              <a:t>first dimension as </a:t>
            </a:r>
            <a:r>
              <a:rPr lang="en-US" altLang="zh-CN" b="1" dirty="0" smtClean="0"/>
              <a:t>actual time</a:t>
            </a:r>
            <a:r>
              <a:rPr lang="en-US" altLang="zh-CN" dirty="0" smtClean="0"/>
              <a:t>: the time something happened </a:t>
            </a:r>
          </a:p>
          <a:p>
            <a:pPr eaLnBrk="1" hangingPunct="1"/>
            <a:r>
              <a:rPr lang="en-US" altLang="zh-CN" dirty="0" smtClean="0"/>
              <a:t>second dimension is </a:t>
            </a:r>
            <a:r>
              <a:rPr lang="en-US" altLang="zh-CN" b="1" dirty="0" smtClean="0"/>
              <a:t>record time</a:t>
            </a:r>
            <a:r>
              <a:rPr lang="en-US" altLang="zh-CN" dirty="0" smtClean="0"/>
              <a:t>, the time we knew about it</a:t>
            </a:r>
          </a:p>
          <a:p>
            <a:pPr eaLnBrk="1" hangingPunct="1"/>
            <a:endParaRPr lang="en-US" altLang="zh-CN" dirty="0" smtClean="0"/>
          </a:p>
          <a:p>
            <a:pPr eaLnBrk="1" hangingPunct="1"/>
            <a:r>
              <a:rPr lang="en-US" altLang="zh-CN" dirty="0" smtClean="0"/>
              <a:t>pay raise had a actual date of Feb 15 and a record date of March 15 </a:t>
            </a:r>
          </a:p>
          <a:p>
            <a:pPr eaLnBrk="1" hangingPunct="1"/>
            <a:endParaRPr lang="en-US" altLang="zh-CN" dirty="0" smtClean="0"/>
          </a:p>
          <a:p>
            <a:pPr eaLnBrk="1" hangingPunct="1"/>
            <a:r>
              <a:rPr lang="zh-CN" altLang="en-US" dirty="0" smtClean="0"/>
              <a:t>每天的实际历史按照</a:t>
            </a:r>
            <a:r>
              <a:rPr lang="en-US" altLang="zh-CN" dirty="0" smtClean="0"/>
              <a:t>record date</a:t>
            </a:r>
            <a:r>
              <a:rPr lang="zh-CN" altLang="en-US" dirty="0" smtClean="0"/>
              <a:t>来走，从中可以知道我们每天所获得的知识</a:t>
            </a:r>
          </a:p>
          <a:p>
            <a:pPr eaLnBrk="1" hangingPunct="1"/>
            <a:r>
              <a:rPr lang="en-US" altLang="zh-CN" dirty="0" smtClean="0"/>
              <a:t>(</a:t>
            </a:r>
            <a:r>
              <a:rPr lang="zh-CN" altLang="en-US" dirty="0" smtClean="0"/>
              <a:t>倒数第</a:t>
            </a:r>
            <a:r>
              <a:rPr lang="en-US" altLang="zh-CN" dirty="0" smtClean="0"/>
              <a:t>3</a:t>
            </a:r>
            <a:r>
              <a:rPr lang="zh-CN" altLang="en-US" dirty="0" smtClean="0"/>
              <a:t>行：</a:t>
            </a:r>
            <a:r>
              <a:rPr lang="en-US" altLang="zh-CN" dirty="0" smtClean="0"/>
              <a:t>3.15</a:t>
            </a:r>
            <a:r>
              <a:rPr lang="zh-CN" altLang="en-US" dirty="0" smtClean="0"/>
              <a:t>那天，刚开始我们认为</a:t>
            </a:r>
            <a:r>
              <a:rPr lang="en-US" altLang="zh-CN" dirty="0" smtClean="0"/>
              <a:t>1.1</a:t>
            </a:r>
            <a:r>
              <a:rPr lang="zh-CN" altLang="en-US" dirty="0" smtClean="0"/>
              <a:t>起工资一直是</a:t>
            </a:r>
            <a:r>
              <a:rPr lang="en-US" altLang="zh-CN" dirty="0" smtClean="0"/>
              <a:t>100</a:t>
            </a:r>
            <a:r>
              <a:rPr lang="zh-CN" altLang="en-US" dirty="0" smtClean="0"/>
              <a:t>元</a:t>
            </a:r>
          </a:p>
          <a:p>
            <a:pPr eaLnBrk="1" hangingPunct="1"/>
            <a:r>
              <a:rPr lang="zh-CN" altLang="en-US" dirty="0" smtClean="0"/>
              <a:t>倒数第</a:t>
            </a:r>
            <a:r>
              <a:rPr lang="en-US" altLang="zh-CN" dirty="0" smtClean="0"/>
              <a:t>2</a:t>
            </a:r>
            <a:r>
              <a:rPr lang="zh-CN" altLang="en-US" dirty="0" smtClean="0"/>
              <a:t>行：</a:t>
            </a:r>
            <a:r>
              <a:rPr lang="en-US" altLang="zh-CN" dirty="0" smtClean="0"/>
              <a:t>3.15</a:t>
            </a:r>
            <a:r>
              <a:rPr lang="zh-CN" altLang="en-US" dirty="0" smtClean="0"/>
              <a:t>那天，后来我们知道</a:t>
            </a:r>
            <a:r>
              <a:rPr lang="en-US" altLang="zh-CN" dirty="0" smtClean="0"/>
              <a:t>2.15</a:t>
            </a:r>
            <a:r>
              <a:rPr lang="zh-CN" altLang="en-US" dirty="0" smtClean="0"/>
              <a:t>日起工资都算</a:t>
            </a:r>
            <a:r>
              <a:rPr lang="en-US" altLang="zh-CN" dirty="0" smtClean="0"/>
              <a:t>211</a:t>
            </a:r>
            <a:r>
              <a:rPr lang="zh-CN" altLang="en-US" dirty="0" smtClean="0"/>
              <a:t>元</a:t>
            </a:r>
          </a:p>
          <a:p>
            <a:pPr eaLnBrk="1" hangingPunct="1"/>
            <a:r>
              <a:rPr lang="zh-CN" altLang="en-US" dirty="0" smtClean="0"/>
              <a:t>倒数第</a:t>
            </a:r>
            <a:r>
              <a:rPr lang="en-US" altLang="zh-CN" dirty="0" smtClean="0"/>
              <a:t>1</a:t>
            </a:r>
            <a:r>
              <a:rPr lang="zh-CN" altLang="en-US" dirty="0" smtClean="0"/>
              <a:t>行，</a:t>
            </a:r>
            <a:r>
              <a:rPr lang="en-US" altLang="zh-CN" dirty="0" smtClean="0"/>
              <a:t>3.15</a:t>
            </a:r>
            <a:r>
              <a:rPr lang="zh-CN" altLang="en-US" dirty="0" smtClean="0"/>
              <a:t>那天，后面如果查询</a:t>
            </a:r>
            <a:r>
              <a:rPr lang="en-US" altLang="zh-CN" dirty="0" smtClean="0"/>
              <a:t>2.25</a:t>
            </a:r>
            <a:r>
              <a:rPr lang="zh-CN" altLang="en-US" dirty="0" smtClean="0"/>
              <a:t>的工资，应该算</a:t>
            </a:r>
            <a:r>
              <a:rPr lang="en-US" altLang="zh-CN" dirty="0" smtClean="0"/>
              <a:t>211</a:t>
            </a:r>
            <a:r>
              <a:rPr lang="zh-CN" altLang="en-US" dirty="0" smtClean="0"/>
              <a:t>元</a:t>
            </a:r>
          </a:p>
          <a:p>
            <a:pPr eaLnBrk="1" hangingPunct="1"/>
            <a:r>
              <a:rPr lang="en-US" altLang="zh-CN" dirty="0" smtClean="0"/>
              <a:t>)</a:t>
            </a:r>
          </a:p>
          <a:p>
            <a:pPr eaLnBrk="1" hangingPunct="1"/>
            <a:r>
              <a:rPr lang="zh-CN" altLang="en-US" dirty="0" smtClean="0"/>
              <a:t>从</a:t>
            </a:r>
            <a:r>
              <a:rPr lang="en-US" altLang="zh-CN" dirty="0" smtClean="0"/>
              <a:t>3.15</a:t>
            </a:r>
            <a:r>
              <a:rPr lang="zh-CN" altLang="en-US" dirty="0" smtClean="0"/>
              <a:t>的角度看，真实的历史</a:t>
            </a:r>
            <a:r>
              <a:rPr lang="en-US" altLang="zh-CN" dirty="0" smtClean="0"/>
              <a:t>(actual history )</a:t>
            </a:r>
            <a:r>
              <a:rPr lang="zh-CN" altLang="en-US" dirty="0" smtClean="0"/>
              <a:t>是</a:t>
            </a:r>
            <a:r>
              <a:rPr lang="en-US" altLang="zh-CN" dirty="0" smtClean="0"/>
              <a:t>2.15</a:t>
            </a:r>
            <a:r>
              <a:rPr lang="zh-CN" altLang="en-US" dirty="0" smtClean="0"/>
              <a:t>涨工资。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真实的历史看</a:t>
            </a:r>
            <a:r>
              <a:rPr lang="en-US" altLang="zh-CN" dirty="0" smtClean="0"/>
              <a:t>actual date</a:t>
            </a:r>
          </a:p>
          <a:p>
            <a:pPr eaLnBrk="1" hangingPunct="1"/>
            <a:r>
              <a:rPr lang="zh-CN" altLang="en-US" dirty="0" smtClean="0"/>
              <a:t>站在</a:t>
            </a:r>
            <a:r>
              <a:rPr lang="en-US" altLang="zh-CN" dirty="0" smtClean="0"/>
              <a:t>2.25</a:t>
            </a:r>
            <a:r>
              <a:rPr lang="zh-CN" altLang="en-US" dirty="0" smtClean="0"/>
              <a:t>号看，当时真实的历史</a:t>
            </a:r>
            <a:r>
              <a:rPr lang="en-US" altLang="zh-CN" dirty="0" smtClean="0"/>
              <a:t>(actual history )</a:t>
            </a:r>
            <a:r>
              <a:rPr lang="zh-CN" altLang="en-US" dirty="0" smtClean="0"/>
              <a:t>是工资一直是</a:t>
            </a:r>
            <a:r>
              <a:rPr lang="en-US" altLang="zh-CN" dirty="0" smtClean="0"/>
              <a:t>100</a:t>
            </a:r>
          </a:p>
          <a:p>
            <a:pPr eaLnBrk="1" hangingPunct="1"/>
            <a:endParaRPr lang="en-US" altLang="zh-CN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32FAB3-03B0-474F-A66B-09B8C7DF521A}" type="slidenum">
              <a:rPr lang="en-US" altLang="zh-CN"/>
              <a:pPr/>
              <a:t>6</a:t>
            </a:fld>
            <a:endParaRPr lang="en-US" altLang="zh-CN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zh-CN" altLang="en-US" smtClean="0"/>
              <a:t>记录一个人的身高、体重、血糖，传统方法这样设计，但没有单位</a:t>
            </a:r>
          </a:p>
          <a:p>
            <a:pPr eaLnBrk="1" hangingPunct="1"/>
            <a:endParaRPr lang="zh-CN" altLang="en-US" smtClean="0"/>
          </a:p>
          <a:p>
            <a:pPr eaLnBrk="1" hangingPunct="1"/>
            <a:r>
              <a:rPr lang="zh-CN" altLang="en-US" smtClean="0"/>
              <a:t>固定单位：有人说体重</a:t>
            </a:r>
            <a:r>
              <a:rPr lang="en-US" altLang="zh-CN" smtClean="0"/>
              <a:t>XX</a:t>
            </a:r>
            <a:r>
              <a:rPr lang="zh-CN" altLang="en-US" smtClean="0"/>
              <a:t>磅，转换为公斤后会有精度损失，在某些场合下不忠实于实际</a:t>
            </a:r>
          </a:p>
          <a:p>
            <a:pPr eaLnBrk="1" hangingPunct="1"/>
            <a:endParaRPr lang="zh-CN" altLang="en-US" smtClean="0"/>
          </a:p>
          <a:p>
            <a:pPr eaLnBrk="1" hangingPunct="1"/>
            <a:endParaRPr lang="zh-CN" altLang="en-US" smtClean="0"/>
          </a:p>
          <a:p>
            <a:pPr eaLnBrk="1" hangingPunct="1"/>
            <a:r>
              <a:rPr lang="en-US" altLang="zh-CN" smtClean="0"/>
              <a:t>Scalar Number</a:t>
            </a:r>
            <a:r>
              <a:rPr lang="zh-CN" altLang="en-US" smtClean="0"/>
              <a:t>标量 ，没有单位</a:t>
            </a:r>
          </a:p>
          <a:p>
            <a:pPr eaLnBrk="1" hangingPunct="1"/>
            <a:r>
              <a:rPr lang="en-US" altLang="zh-CN" smtClean="0"/>
              <a:t>quantities </a:t>
            </a:r>
            <a:r>
              <a:rPr lang="zh-CN" altLang="en-US" smtClean="0"/>
              <a:t>数量， 有单位</a:t>
            </a:r>
          </a:p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FC2D86-DAB7-4F85-B94E-64A66D44321D}" type="slidenum">
              <a:rPr lang="en-US" altLang="zh-CN"/>
              <a:pPr/>
              <a:t>51</a:t>
            </a:fld>
            <a:endParaRPr lang="en-US" altLang="zh-CN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zh-CN" smtClean="0"/>
              <a:t>http://www.martinfowler.com/ap2/timeNarrative.html  not over</a:t>
            </a:r>
          </a:p>
          <a:p>
            <a:pPr eaLnBrk="1" hangingPunct="1"/>
            <a:r>
              <a:rPr lang="zh-CN" altLang="en-US" smtClean="0"/>
              <a:t>更加复杂的例子</a:t>
            </a:r>
            <a:r>
              <a:rPr lang="en-US" altLang="zh-CN" smtClean="0"/>
              <a:t>Apr 4 Jan 1 $100/day </a:t>
            </a:r>
          </a:p>
          <a:p>
            <a:pPr eaLnBrk="1" hangingPunct="1"/>
            <a:r>
              <a:rPr lang="en-US" altLang="zh-CN" smtClean="0"/>
              <a:t>Apr 4 Feb 14 $100/day </a:t>
            </a:r>
          </a:p>
          <a:p>
            <a:pPr eaLnBrk="1" hangingPunct="1"/>
            <a:r>
              <a:rPr lang="en-US" altLang="zh-CN" smtClean="0"/>
              <a:t>Apr 4 Feb 15 $255/day </a:t>
            </a:r>
          </a:p>
          <a:p>
            <a:pPr eaLnBrk="1" hangingPunct="1"/>
            <a:r>
              <a:rPr lang="en-US" altLang="zh-CN" smtClean="0"/>
              <a:t>Apr 4 Feb 25 $255/day </a:t>
            </a:r>
          </a:p>
          <a:p>
            <a:pPr eaLnBrk="1" hangingPunct="1"/>
            <a:r>
              <a:rPr lang="en-US" altLang="zh-CN" smtClean="0"/>
              <a:t>Mar 26 Feb 25 $211/day</a:t>
            </a: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6435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14643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80209B-9C4E-4569-BB5E-2E62CAF0021C}" type="slidenum">
              <a:rPr lang="en-US" altLang="zh-CN"/>
              <a:pPr/>
              <a:t>52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7459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14746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D38F4F-B3B7-4BFF-AF65-947CD0955D62}" type="slidenum">
              <a:rPr lang="en-US" altLang="zh-CN"/>
              <a:pPr/>
              <a:t>53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1B4282-4B7C-46C4-AB46-0E29BB16F36A}" type="slidenum">
              <a:rPr lang="en-US" altLang="zh-CN"/>
              <a:pPr/>
              <a:t>54</a:t>
            </a:fld>
            <a:endParaRPr lang="en-US" altLang="zh-CN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zh-CN" smtClean="0"/>
              <a:t>1</a:t>
            </a:r>
            <a:r>
              <a:rPr lang="zh-CN" altLang="en-US" smtClean="0"/>
              <a:t>对象类型的数量可能会是相当多，可能几十万种</a:t>
            </a:r>
          </a:p>
          <a:p>
            <a:pPr eaLnBrk="1" hangingPunct="1"/>
            <a:r>
              <a:rPr lang="en-US" altLang="zh-CN" smtClean="0"/>
              <a:t>2 </a:t>
            </a:r>
            <a:r>
              <a:rPr lang="zh-CN" altLang="en-US" smtClean="0"/>
              <a:t>如果都要增加新的类代码的话不方便</a:t>
            </a:r>
          </a:p>
          <a:p>
            <a:pPr eaLnBrk="1" hangingPunct="1"/>
            <a:r>
              <a:rPr lang="en-US" altLang="zh-CN" smtClean="0"/>
              <a:t>3.</a:t>
            </a:r>
            <a:r>
              <a:rPr lang="zh-CN" altLang="en-US" smtClean="0"/>
              <a:t>如果用多重继承又不好</a:t>
            </a:r>
          </a:p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2E6979-BCD7-4067-89E9-798E107E319C}" type="slidenum">
              <a:rPr lang="en-US" altLang="zh-CN"/>
              <a:pPr/>
              <a:t>55</a:t>
            </a:fld>
            <a:endParaRPr lang="en-US" altLang="zh-CN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dirty="0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0AE55B-E3C7-421A-B6C4-8C2AA90DF176}" type="slidenum">
              <a:rPr lang="en-US" altLang="zh-CN"/>
              <a:pPr/>
              <a:t>56</a:t>
            </a:fld>
            <a:endParaRPr lang="en-US" altLang="zh-CN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zh-CN" altLang="en-US" smtClean="0"/>
              <a:t>对病人少量测量结果</a:t>
            </a:r>
            <a:r>
              <a:rPr lang="en-US" altLang="zh-CN" smtClean="0"/>
              <a:t>——</a:t>
            </a:r>
            <a:r>
              <a:rPr lang="zh-CN" altLang="en-US" smtClean="0"/>
              <a:t>可建模为属性</a:t>
            </a:r>
          </a:p>
          <a:p>
            <a:pPr eaLnBrk="1" hangingPunct="1"/>
            <a:r>
              <a:rPr lang="zh-CN" altLang="en-US" smtClean="0"/>
              <a:t>大量测量结果</a:t>
            </a:r>
            <a:r>
              <a:rPr lang="en-US" altLang="zh-CN" smtClean="0"/>
              <a:t>——</a:t>
            </a:r>
            <a:r>
              <a:rPr lang="zh-CN" altLang="en-US" smtClean="0"/>
              <a:t>若都作为属性，则方法成千上万，且每个病人的检查项目不同（定义子类则类型太多），且不利于增加新的检查项目</a:t>
            </a:r>
          </a:p>
          <a:p>
            <a:pPr eaLnBrk="1" hangingPunct="1"/>
            <a:r>
              <a:rPr lang="zh-CN" altLang="en-US" smtClean="0"/>
              <a:t>		       可将测量的不同项目（身高，体重，血糖</a:t>
            </a:r>
            <a:r>
              <a:rPr lang="en-US" altLang="zh-CN" smtClean="0"/>
              <a:t>…</a:t>
            </a:r>
            <a:r>
              <a:rPr lang="zh-CN" altLang="en-US" smtClean="0"/>
              <a:t>）作为测量对象，类型为现象类型</a:t>
            </a:r>
          </a:p>
          <a:p>
            <a:pPr eaLnBrk="1" hangingPunct="1"/>
            <a:endParaRPr lang="zh-CN" altLang="en-US" smtClean="0"/>
          </a:p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0E2594-9406-4622-BBE4-602DA132A3AD}" type="slidenum">
              <a:rPr lang="en-US" altLang="zh-CN"/>
              <a:pPr/>
              <a:t>57</a:t>
            </a:fld>
            <a:endParaRPr lang="en-US" altLang="zh-CN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zh-CN" altLang="en-US" smtClean="0"/>
              <a:t>这种问题在其它的领域也不少见，而且的确是一个比较棘手的问题。解决的办法之一就是将各种不同的检查项目抽象成同样的一种东西，再通过知识层与操作层分离的方法将问题解决，而这就是观察模式的基本思想。</a:t>
            </a: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99FDE8-2ED7-48EE-8EDC-7AB2133E5903}" type="slidenum">
              <a:rPr lang="en-US" altLang="zh-CN"/>
              <a:pPr/>
              <a:t>58</a:t>
            </a:fld>
            <a:endParaRPr lang="en-US" altLang="zh-CN"/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zh-CN" altLang="en-US" smtClean="0"/>
              <a:t>操作层包含了实际操作的对象和它们之间的关系。知识层则包含了操作层对</a:t>
            </a:r>
          </a:p>
          <a:p>
            <a:pPr eaLnBrk="1" hangingPunct="1"/>
            <a:r>
              <a:rPr lang="zh-CN" altLang="en-US" smtClean="0"/>
              <a:t>象的类型信息。如图</a:t>
            </a:r>
            <a:r>
              <a:rPr lang="en-US" altLang="zh-CN" smtClean="0"/>
              <a:t>4-1</a:t>
            </a:r>
            <a:r>
              <a:rPr lang="zh-CN" altLang="en-US" smtClean="0"/>
              <a:t>所示。从模型中可以看到，操作层有一个正被实际操作</a:t>
            </a:r>
          </a:p>
          <a:p>
            <a:pPr eaLnBrk="1" hangingPunct="1"/>
            <a:r>
              <a:rPr lang="zh-CN" altLang="en-US" smtClean="0"/>
              <a:t>的“对象”对象，而区分该对象类型的信息则包含在知识层的“类型”对象中，</a:t>
            </a:r>
          </a:p>
          <a:p>
            <a:pPr eaLnBrk="1" hangingPunct="1"/>
            <a:r>
              <a:rPr lang="zh-CN" altLang="en-US" smtClean="0"/>
              <a:t>而不是在“对象”对象中。知识层和操作层的分离其实是一种用聚合替代继承的</a:t>
            </a:r>
          </a:p>
          <a:p>
            <a:pPr eaLnBrk="1" hangingPunct="1"/>
            <a:r>
              <a:rPr lang="zh-CN" altLang="en-US" smtClean="0"/>
              <a:t>分析思想，它避开了用继承来确定对象类型的方法，而是将类型信息放在对象的</a:t>
            </a:r>
          </a:p>
          <a:p>
            <a:pPr eaLnBrk="1" hangingPunct="1"/>
            <a:r>
              <a:rPr lang="zh-CN" altLang="en-US" smtClean="0"/>
              <a:t>属性中来确定对象的类型。</a:t>
            </a:r>
          </a:p>
          <a:p>
            <a:pPr eaLnBrk="1" hangingPunct="1"/>
            <a:endParaRPr lang="zh-CN" altLang="en-US" smtClean="0"/>
          </a:p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4E4C9B-3100-45A3-ACD5-C3DD32B58E51}" type="slidenum">
              <a:rPr lang="en-US" altLang="zh-CN"/>
              <a:pPr/>
              <a:t>59</a:t>
            </a:fld>
            <a:endParaRPr lang="en-US" altLang="zh-CN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zh-CN" altLang="en-US" sz="1000" dirty="0" smtClean="0"/>
              <a:t>现象类型</a:t>
            </a:r>
            <a:r>
              <a:rPr lang="en-US" altLang="zh-CN" sz="1000" dirty="0" smtClean="0"/>
              <a:t>(Phenomenon Type)</a:t>
            </a:r>
            <a:r>
              <a:rPr lang="zh-CN" altLang="en-US" sz="1000" dirty="0" smtClean="0"/>
              <a:t>是指观察的内容。到底观察的是什么</a:t>
            </a:r>
            <a:r>
              <a:rPr lang="en-US" altLang="zh-CN" sz="1000" dirty="0" smtClean="0"/>
              <a:t>?</a:t>
            </a:r>
            <a:r>
              <a:rPr lang="zh-CN" altLang="en-US" sz="1000" dirty="0" smtClean="0"/>
              <a:t>观察的结果值究竟反映了什么</a:t>
            </a:r>
            <a:r>
              <a:rPr lang="en-US" altLang="zh-CN" sz="1000" dirty="0" smtClean="0"/>
              <a:t>?</a:t>
            </a:r>
            <a:r>
              <a:rPr lang="zh-CN" altLang="en-US" sz="1000" dirty="0" smtClean="0"/>
              <a:t>如果连观察的内容都不知道，那整个观察也就无从谈起。一般情况下，现象类型的是目标对象的一种属性，而不是目标对象的本身。如身高是</a:t>
            </a:r>
            <a:r>
              <a:rPr lang="en-US" altLang="zh-CN" sz="1000" dirty="0" smtClean="0"/>
              <a:t>Phenomenon Type</a:t>
            </a:r>
            <a:r>
              <a:rPr lang="zh-CN" altLang="en-US" sz="1000" dirty="0" smtClean="0"/>
              <a:t>，而被观察的人不是</a:t>
            </a:r>
          </a:p>
          <a:p>
            <a:pPr eaLnBrk="1" hangingPunct="1"/>
            <a:endParaRPr lang="zh-CN" altLang="en-US" sz="1000" dirty="0" smtClean="0"/>
          </a:p>
          <a:p>
            <a:pPr eaLnBrk="1" hangingPunct="1"/>
            <a:r>
              <a:rPr lang="zh-CN" altLang="en-US" sz="1000" dirty="0" smtClean="0"/>
              <a:t>方案</a:t>
            </a:r>
            <a:r>
              <a:rPr lang="en-US" altLang="zh-CN" sz="1000" dirty="0" smtClean="0"/>
              <a:t>(Protocol)</a:t>
            </a:r>
            <a:r>
              <a:rPr lang="zh-CN" altLang="en-US" sz="1000" dirty="0" smtClean="0"/>
              <a:t>是获取观察值的手段，</a:t>
            </a:r>
          </a:p>
          <a:p>
            <a:pPr algn="l" eaLnBrk="1" hangingPunct="1"/>
            <a:r>
              <a:rPr lang="zh-CN" altLang="en-US" sz="1000" dirty="0" smtClean="0"/>
              <a:t>可以是由</a:t>
            </a:r>
            <a:r>
              <a:rPr lang="zh-CN" altLang="en-US" sz="1000" dirty="0" smtClean="0">
                <a:solidFill>
                  <a:srgbClr val="C00000"/>
                </a:solidFill>
              </a:rPr>
              <a:t>用户直接输入</a:t>
            </a:r>
            <a:r>
              <a:rPr lang="zh-CN" altLang="en-US" sz="1000" dirty="0" smtClean="0"/>
              <a:t>，也可以从数据库中取得，还可以通过各种仪器测量得到</a:t>
            </a:r>
          </a:p>
          <a:p>
            <a:pPr eaLnBrk="1" hangingPunct="1"/>
            <a:r>
              <a:rPr lang="zh-CN" altLang="en-US" sz="1000" dirty="0" smtClean="0"/>
              <a:t>或者根据己有的数据计算得到。由于没有方案就无法获得值，而且采用不同的方</a:t>
            </a:r>
          </a:p>
          <a:p>
            <a:pPr eaLnBrk="1" hangingPunct="1"/>
            <a:r>
              <a:rPr lang="zh-CN" altLang="en-US" sz="1000" dirty="0" smtClean="0"/>
              <a:t>案获得的值也可能不同，因此方案对观察来说也是不可或缺的。</a:t>
            </a:r>
          </a:p>
          <a:p>
            <a:pPr eaLnBrk="1" hangingPunct="1"/>
            <a:endParaRPr lang="zh-CN" altLang="en-US" sz="1000" dirty="0" smtClean="0"/>
          </a:p>
          <a:p>
            <a:pPr eaLnBrk="1" hangingPunct="1"/>
            <a:r>
              <a:rPr lang="zh-CN" altLang="en-US" sz="1000" dirty="0" smtClean="0"/>
              <a:t>值</a:t>
            </a:r>
            <a:r>
              <a:rPr lang="en-US" altLang="zh-CN" sz="1000" dirty="0" smtClean="0"/>
              <a:t>(Value)</a:t>
            </a:r>
            <a:r>
              <a:rPr lang="zh-CN" altLang="en-US" sz="1000" dirty="0" smtClean="0"/>
              <a:t>是观察最后得到的信息，也是观察的目的。值可能是一个数量或一种类型。如果观</a:t>
            </a:r>
          </a:p>
          <a:p>
            <a:pPr eaLnBrk="1" hangingPunct="1"/>
            <a:r>
              <a:rPr lang="zh-CN" altLang="en-US" sz="1000" dirty="0" smtClean="0"/>
              <a:t>察的值是一个数量，则称为测量</a:t>
            </a:r>
            <a:r>
              <a:rPr lang="en-US" altLang="zh-CN" sz="1000" dirty="0" smtClean="0"/>
              <a:t>(Measurement ):</a:t>
            </a:r>
            <a:r>
              <a:rPr lang="zh-CN" altLang="en-US" sz="1000" dirty="0" smtClean="0"/>
              <a:t>如果一个观察的值是一种类型，</a:t>
            </a:r>
          </a:p>
          <a:p>
            <a:pPr eaLnBrk="1" hangingPunct="1"/>
            <a:r>
              <a:rPr lang="zh-CN" altLang="en-US" sz="1000" dirty="0" smtClean="0"/>
              <a:t>则称为种类</a:t>
            </a:r>
            <a:r>
              <a:rPr lang="en-US" altLang="zh-CN" sz="1000" dirty="0" smtClean="0"/>
              <a:t>(Category )</a:t>
            </a:r>
            <a:r>
              <a:rPr lang="zh-CN" altLang="en-US" sz="1000" dirty="0" smtClean="0"/>
              <a:t>。对于种类来说，它的值往往局限于一个集合中，比如</a:t>
            </a:r>
          </a:p>
          <a:p>
            <a:pPr eaLnBrk="1" hangingPunct="1"/>
            <a:r>
              <a:rPr lang="zh-CN" altLang="en-US" sz="1000" dirty="0" smtClean="0"/>
              <a:t>性别的值只能是男性或女性，血型的值只能是</a:t>
            </a:r>
            <a:r>
              <a:rPr lang="en-US" altLang="zh-CN" sz="1000" dirty="0" smtClean="0"/>
              <a:t>A</a:t>
            </a:r>
            <a:r>
              <a:rPr lang="zh-CN" altLang="en-US" sz="1000" dirty="0" smtClean="0"/>
              <a:t>型、</a:t>
            </a:r>
            <a:r>
              <a:rPr lang="en-US" altLang="zh-CN" sz="1000" dirty="0" smtClean="0"/>
              <a:t>B</a:t>
            </a:r>
            <a:r>
              <a:rPr lang="zh-CN" altLang="en-US" sz="1000" dirty="0" smtClean="0"/>
              <a:t>型、</a:t>
            </a:r>
            <a:r>
              <a:rPr lang="en-US" altLang="zh-CN" sz="1000" dirty="0" smtClean="0"/>
              <a:t>AB</a:t>
            </a:r>
            <a:r>
              <a:rPr lang="zh-CN" altLang="en-US" sz="1000" dirty="0" smtClean="0"/>
              <a:t>型或</a:t>
            </a:r>
            <a:r>
              <a:rPr lang="en-US" altLang="zh-CN" sz="1000" dirty="0" smtClean="0"/>
              <a:t>O</a:t>
            </a:r>
            <a:r>
              <a:rPr lang="zh-CN" altLang="en-US" sz="1000" dirty="0" smtClean="0"/>
              <a:t>型。</a:t>
            </a:r>
          </a:p>
          <a:p>
            <a:pPr eaLnBrk="1" hangingPunct="1"/>
            <a:endParaRPr lang="zh-CN" altLang="en-US" sz="1000" dirty="0" smtClean="0"/>
          </a:p>
          <a:p>
            <a:pPr eaLnBrk="1" hangingPunct="1"/>
            <a:r>
              <a:rPr lang="zh-CN" altLang="en-US" sz="1000" dirty="0" smtClean="0"/>
              <a:t>种类的每一个可能出现的值称为现象</a:t>
            </a:r>
            <a:r>
              <a:rPr lang="en-US" altLang="zh-CN" sz="1000" dirty="0" smtClean="0"/>
              <a:t>(Phenomenon )</a:t>
            </a:r>
            <a:r>
              <a:rPr lang="zh-CN" altLang="en-US" sz="1000" dirty="0" smtClean="0"/>
              <a:t>。显然，现象类型和现象存在着一对多的关系，确定了种类的值也就是现象，也就确定了现象类型。</a:t>
            </a:r>
          </a:p>
          <a:p>
            <a:pPr eaLnBrk="1" hangingPunct="1"/>
            <a:endParaRPr lang="en-US" altLang="zh-CN" sz="1000" dirty="0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Phenomenon Type </a:t>
            </a:r>
            <a:r>
              <a:rPr lang="zh-CN" altLang="en-US" dirty="0" smtClean="0"/>
              <a:t>如身高</a:t>
            </a:r>
            <a:endParaRPr lang="en-US" altLang="zh-CN" dirty="0" smtClean="0"/>
          </a:p>
          <a:p>
            <a:pPr eaLnBrk="1" hangingPunct="1"/>
            <a:endParaRPr lang="en-US" altLang="zh-CN" dirty="0" smtClean="0"/>
          </a:p>
          <a:p>
            <a:pPr eaLnBrk="1" hangingPunct="1"/>
            <a:r>
              <a:rPr lang="zh-CN" altLang="en-US" dirty="0" smtClean="0"/>
              <a:t>某某，测了体重，测量值是</a:t>
            </a:r>
            <a:r>
              <a:rPr lang="en-US" altLang="zh-CN" dirty="0" smtClean="0"/>
              <a:t>60</a:t>
            </a:r>
            <a:r>
              <a:rPr lang="zh-CN" altLang="en-US" dirty="0" smtClean="0"/>
              <a:t>公斤。</a:t>
            </a:r>
            <a:r>
              <a:rPr lang="en-US" altLang="zh-CN" dirty="0" smtClean="0"/>
              <a:t>——Person</a:t>
            </a:r>
            <a:r>
              <a:rPr lang="zh-CN" altLang="en-US" dirty="0" smtClean="0"/>
              <a:t>中放现象类型如体重，类型中带有测量值如体重</a:t>
            </a:r>
            <a:r>
              <a:rPr lang="en-US" altLang="zh-CN" dirty="0" smtClean="0"/>
              <a:t>60</a:t>
            </a:r>
            <a:r>
              <a:rPr lang="zh-CN" altLang="en-US" dirty="0" smtClean="0"/>
              <a:t>公斤</a:t>
            </a:r>
            <a:endParaRPr lang="en-US" altLang="zh-CN" dirty="0" smtClean="0"/>
          </a:p>
          <a:p>
            <a:pPr eaLnBrk="1" hangingPunct="1"/>
            <a:endParaRPr lang="en-US" altLang="zh-CN" dirty="0" smtClean="0"/>
          </a:p>
          <a:p>
            <a:pPr eaLnBrk="1" hangingPunct="1"/>
            <a:r>
              <a:rPr lang="zh-CN" altLang="en-US" dirty="0" smtClean="0"/>
              <a:t>问题：</a:t>
            </a:r>
            <a:endParaRPr lang="en-US" altLang="zh-CN" dirty="0" smtClean="0"/>
          </a:p>
          <a:p>
            <a:pPr eaLnBrk="1" hangingPunct="1"/>
            <a:r>
              <a:rPr lang="zh-CN" altLang="en-US" dirty="0" smtClean="0"/>
              <a:t>现象类型与测量是</a:t>
            </a:r>
            <a:r>
              <a:rPr lang="en-US" altLang="zh-CN" dirty="0" smtClean="0"/>
              <a:t>1</a:t>
            </a:r>
            <a:r>
              <a:rPr lang="zh-CN" altLang="en-US" dirty="0" smtClean="0"/>
              <a:t>对多的关系，由体重可能找到多个不同时间段的体重测量值。</a:t>
            </a:r>
          </a:p>
          <a:p>
            <a:pPr eaLnBrk="1" hangingPunct="1"/>
            <a:endParaRPr lang="zh-CN" altLang="en-US" dirty="0" smtClean="0"/>
          </a:p>
          <a:p>
            <a:pPr eaLnBrk="1" hangingPunct="1"/>
            <a:r>
              <a:rPr lang="zh-CN" altLang="en-US" dirty="0" smtClean="0"/>
              <a:t>此外从业务角度看，对于病人我们关心的是其体检记录，体检记录中记录的是各个时间做了哪些测量，然后关注测量的是什么值</a:t>
            </a:r>
            <a:r>
              <a:rPr lang="en-US" altLang="zh-CN" dirty="0" smtClean="0"/>
              <a:t>(Quantity)</a:t>
            </a:r>
            <a:r>
              <a:rPr lang="zh-CN" altLang="en-US" dirty="0" smtClean="0"/>
              <a:t>以及测的是体重还是身高</a:t>
            </a:r>
            <a:r>
              <a:rPr lang="en-US" altLang="zh-CN" dirty="0" smtClean="0"/>
              <a:t>(</a:t>
            </a:r>
            <a:r>
              <a:rPr lang="en-US" altLang="zh-CN" dirty="0" err="1" smtClean="0"/>
              <a:t>PhenomenonType</a:t>
            </a:r>
            <a:r>
              <a:rPr lang="en-US" altLang="zh-CN" dirty="0" smtClean="0"/>
              <a:t>)</a:t>
            </a:r>
          </a:p>
          <a:p>
            <a:endParaRPr lang="en-US" altLang="zh-CN" dirty="0" smtClean="0"/>
          </a:p>
          <a:p>
            <a:r>
              <a:rPr lang="zh-CN" altLang="en-US" dirty="0" smtClean="0"/>
              <a:t>改进：</a:t>
            </a:r>
            <a:r>
              <a:rPr lang="en-US" altLang="zh-CN" dirty="0" smtClean="0"/>
              <a:t>Person</a:t>
            </a:r>
            <a:r>
              <a:rPr lang="zh-CN" altLang="en-US" dirty="0" smtClean="0"/>
              <a:t>中放测量对象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66D116-279B-46F8-A9C2-1DFEABBB0021}" type="slidenum">
              <a:rPr lang="en-US" altLang="zh-CN" smtClean="0"/>
              <a:pPr>
                <a:defRPr/>
              </a:pPr>
              <a:t>60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E68096-10AA-409A-8DFB-E017154D3127}" type="slidenum">
              <a:rPr lang="en-US" altLang="zh-CN"/>
              <a:pPr/>
              <a:t>7</a:t>
            </a:fld>
            <a:endParaRPr lang="en-US" altLang="zh-CN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zh-CN" altLang="en-US" smtClean="0"/>
              <a:t>使用单位</a:t>
            </a:r>
          </a:p>
          <a:p>
            <a:pPr eaLnBrk="1" hangingPunct="1"/>
            <a:endParaRPr lang="zh-CN" altLang="en-US" smtClean="0"/>
          </a:p>
          <a:p>
            <a:pPr eaLnBrk="1" hangingPunct="1"/>
            <a:r>
              <a:rPr lang="zh-CN" altLang="en-US" smtClean="0"/>
              <a:t>某人重</a:t>
            </a:r>
            <a:r>
              <a:rPr lang="en-US" altLang="zh-CN" smtClean="0"/>
              <a:t>185</a:t>
            </a:r>
            <a:r>
              <a:rPr lang="zh-CN" altLang="en-US" smtClean="0"/>
              <a:t>磅，如何表示</a:t>
            </a:r>
            <a:r>
              <a:rPr lang="en-US" altLang="zh-CN" smtClean="0"/>
              <a:t>?</a:t>
            </a: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532FFA-B747-4E44-A083-70CA37622E3A}" type="slidenum">
              <a:rPr lang="en-US" altLang="zh-CN"/>
              <a:pPr/>
              <a:t>61</a:t>
            </a:fld>
            <a:endParaRPr lang="en-US" altLang="zh-CN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zh-CN" altLang="en-US" dirty="0" smtClean="0"/>
              <a:t>观察模式</a:t>
            </a:r>
            <a:r>
              <a:rPr lang="en-US" altLang="zh-CN" dirty="0" smtClean="0"/>
              <a:t>-1  RSA MODEL</a:t>
            </a:r>
          </a:p>
          <a:p>
            <a:pPr eaLnBrk="1" hangingPunct="1"/>
            <a:endParaRPr lang="en-US" altLang="zh-CN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Person</a:t>
            </a:r>
            <a:r>
              <a:rPr lang="zh-CN" altLang="en-US" dirty="0" smtClean="0"/>
              <a:t>中放测量对象，</a:t>
            </a:r>
            <a:r>
              <a:rPr lang="en-US" altLang="zh-CN" dirty="0" smtClean="0"/>
              <a:t>Person</a:t>
            </a:r>
            <a:r>
              <a:rPr lang="zh-CN" altLang="en-US" dirty="0" smtClean="0"/>
              <a:t>找到测量值可以唯一确定对应的现象类型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某某，做了个测量</a:t>
            </a:r>
            <a:r>
              <a:rPr lang="en-US" altLang="zh-CN" dirty="0" smtClean="0"/>
              <a:t>(</a:t>
            </a:r>
            <a:r>
              <a:rPr lang="zh-CN" altLang="en-US" dirty="0" smtClean="0"/>
              <a:t>检测</a:t>
            </a:r>
            <a:r>
              <a:rPr lang="en-US" altLang="zh-CN" dirty="0" smtClean="0"/>
              <a:t>)</a:t>
            </a:r>
            <a:r>
              <a:rPr lang="zh-CN" altLang="en-US" dirty="0" smtClean="0"/>
              <a:t>，测的是体重，测得结果是</a:t>
            </a:r>
            <a:r>
              <a:rPr lang="en-US" altLang="zh-CN" dirty="0" smtClean="0"/>
              <a:t>60</a:t>
            </a:r>
            <a:r>
              <a:rPr lang="zh-CN" altLang="en-US" dirty="0" smtClean="0"/>
              <a:t>公斤</a:t>
            </a:r>
            <a:endParaRPr lang="en-US" altLang="zh-CN" dirty="0" smtClean="0"/>
          </a:p>
          <a:p>
            <a:pPr eaLnBrk="1" hangingPunct="1"/>
            <a:endParaRPr lang="en-US" altLang="zh-CN" dirty="0" smtClean="0"/>
          </a:p>
          <a:p>
            <a:pPr eaLnBrk="1" hangingPunct="1"/>
            <a:r>
              <a:rPr lang="en-US" altLang="zh-CN" dirty="0" smtClean="0"/>
              <a:t>class Person{</a:t>
            </a:r>
          </a:p>
          <a:p>
            <a:pPr eaLnBrk="1" hangingPunct="1"/>
            <a:r>
              <a:rPr lang="en-US" altLang="zh-CN" dirty="0" smtClean="0"/>
              <a:t>    Measurement </a:t>
            </a:r>
            <a:r>
              <a:rPr lang="en-US" altLang="zh-CN" dirty="0" err="1" smtClean="0"/>
              <a:t>measurement</a:t>
            </a:r>
            <a:r>
              <a:rPr lang="en-US" altLang="zh-CN" dirty="0" smtClean="0"/>
              <a:t>[];</a:t>
            </a:r>
          </a:p>
          <a:p>
            <a:pPr eaLnBrk="1" hangingPunct="1"/>
            <a:r>
              <a:rPr lang="en-US" altLang="zh-CN" dirty="0" smtClean="0"/>
              <a:t>}</a:t>
            </a:r>
          </a:p>
          <a:p>
            <a:pPr eaLnBrk="1" hangingPunct="1"/>
            <a:endParaRPr lang="en-US" altLang="zh-CN" dirty="0" smtClean="0"/>
          </a:p>
          <a:p>
            <a:pPr eaLnBrk="1" hangingPunct="1"/>
            <a:r>
              <a:rPr lang="en-US" altLang="zh-CN" dirty="0" smtClean="0"/>
              <a:t>class Measurement{</a:t>
            </a:r>
          </a:p>
          <a:p>
            <a:pPr eaLnBrk="1" hangingPunct="1"/>
            <a:r>
              <a:rPr lang="en-US" altLang="zh-CN" dirty="0" smtClean="0"/>
              <a:t>     </a:t>
            </a:r>
            <a:r>
              <a:rPr lang="en-US" altLang="zh-CN" dirty="0" err="1" smtClean="0"/>
              <a:t>PhenomenonType</a:t>
            </a:r>
            <a:r>
              <a:rPr lang="en-US" altLang="zh-CN" dirty="0" smtClean="0"/>
              <a:t>  pt;</a:t>
            </a:r>
          </a:p>
          <a:p>
            <a:pPr eaLnBrk="1" hangingPunct="1"/>
            <a:r>
              <a:rPr lang="en-US" altLang="zh-CN" dirty="0" smtClean="0"/>
              <a:t>     Quantity </a:t>
            </a:r>
            <a:r>
              <a:rPr lang="en-US" altLang="zh-CN" dirty="0" err="1" smtClean="0"/>
              <a:t>quantity</a:t>
            </a:r>
            <a:r>
              <a:rPr lang="en-US" altLang="zh-CN" dirty="0" smtClean="0"/>
              <a:t>;</a:t>
            </a:r>
          </a:p>
          <a:p>
            <a:pPr eaLnBrk="1" hangingPunct="1"/>
            <a:r>
              <a:rPr lang="en-US" altLang="zh-CN" dirty="0" smtClean="0"/>
              <a:t>}</a:t>
            </a:r>
          </a:p>
          <a:p>
            <a:pPr eaLnBrk="1" hangingPunct="1"/>
            <a:endParaRPr lang="en-US" altLang="zh-CN" dirty="0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E9B500-AA9F-4FCB-A2C1-D9298B7F862C}" type="slidenum">
              <a:rPr lang="en-US" altLang="zh-CN"/>
              <a:pPr/>
              <a:t>62</a:t>
            </a:fld>
            <a:endParaRPr lang="en-US" altLang="zh-CN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CN" dirty="0" smtClean="0"/>
          </a:p>
          <a:p>
            <a:pPr eaLnBrk="1" hangingPunct="1"/>
            <a:r>
              <a:rPr lang="en-US" altLang="zh-CN" dirty="0" smtClean="0"/>
              <a:t>Bob </a:t>
            </a:r>
            <a:r>
              <a:rPr lang="zh-CN" altLang="en-US" dirty="0" smtClean="0"/>
              <a:t>身高</a:t>
            </a:r>
            <a:r>
              <a:rPr lang="en-US" altLang="zh-CN" dirty="0" smtClean="0"/>
              <a:t>180</a:t>
            </a:r>
            <a:r>
              <a:rPr lang="zh-CN" altLang="en-US" dirty="0" smtClean="0"/>
              <a:t>厘米   </a:t>
            </a:r>
            <a:r>
              <a:rPr lang="en-US" altLang="zh-CN" dirty="0" smtClean="0"/>
              <a:t>----</a:t>
            </a:r>
            <a:r>
              <a:rPr lang="zh-CN" altLang="en-US" dirty="0" smtClean="0"/>
              <a:t>测量数量：</a:t>
            </a:r>
            <a:r>
              <a:rPr lang="en-US" altLang="zh-CN" dirty="0" smtClean="0"/>
              <a:t>100</a:t>
            </a:r>
            <a:r>
              <a:rPr lang="zh-CN" altLang="en-US" dirty="0" smtClean="0"/>
              <a:t>，现象类型</a:t>
            </a:r>
            <a:r>
              <a:rPr lang="en-US" altLang="zh-CN" dirty="0" smtClean="0"/>
              <a:t>:</a:t>
            </a:r>
            <a:r>
              <a:rPr lang="zh-CN" altLang="en-US" dirty="0" smtClean="0"/>
              <a:t>身高</a:t>
            </a:r>
          </a:p>
          <a:p>
            <a:pPr eaLnBrk="1" hangingPunct="1"/>
            <a:endParaRPr lang="zh-CN" altLang="en-US" dirty="0" smtClean="0"/>
          </a:p>
          <a:p>
            <a:pPr eaLnBrk="1" hangingPunct="1"/>
            <a:r>
              <a:rPr lang="zh-CN" altLang="en-US" dirty="0" smtClean="0"/>
              <a:t>知识层与操作层分离：，把观察的类型分离到知识层去。</a:t>
            </a:r>
            <a:endParaRPr lang="en-US" altLang="zh-CN" dirty="0" smtClean="0"/>
          </a:p>
          <a:p>
            <a:pPr eaLnBrk="1" hangingPunct="1"/>
            <a:endParaRPr lang="en-US" altLang="zh-CN" dirty="0" smtClean="0"/>
          </a:p>
          <a:p>
            <a:pPr eaLnBrk="1" hangingPunct="1"/>
            <a:endParaRPr lang="en-US" altLang="zh-CN" dirty="0" smtClean="0"/>
          </a:p>
          <a:p>
            <a:pPr eaLnBrk="1" hangingPunct="1"/>
            <a:endParaRPr lang="en-US" altLang="zh-CN" dirty="0" smtClean="0"/>
          </a:p>
          <a:p>
            <a:pPr eaLnBrk="1" hangingPunct="1"/>
            <a:r>
              <a:rPr lang="en-US" altLang="zh-CN" dirty="0" smtClean="0"/>
              <a:t>---------</a:t>
            </a:r>
          </a:p>
          <a:p>
            <a:pPr eaLnBrk="1" hangingPunct="1"/>
            <a:r>
              <a:rPr lang="zh-CN" altLang="en-US" dirty="0" smtClean="0"/>
              <a:t>也就是建立一个“病人类型”类来区别“病人”对象的类型。知识层与操作层分离的确可以避免陷入编写大量的类的窘境，但又出现了新的问题</a:t>
            </a:r>
            <a:r>
              <a:rPr lang="en-US" altLang="zh-CN" dirty="0" smtClean="0"/>
              <a:t>:</a:t>
            </a:r>
            <a:r>
              <a:rPr lang="zh-CN" altLang="en-US" dirty="0" smtClean="0"/>
              <a:t>病人所做？？？</a:t>
            </a:r>
          </a:p>
          <a:p>
            <a:pPr eaLnBrk="1" hangingPunct="1"/>
            <a:endParaRPr lang="en-US" altLang="zh-CN" dirty="0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2579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15258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46F8E9-627A-45B5-B84C-66EB8583CEDD}" type="slidenum">
              <a:rPr lang="en-US" altLang="zh-CN"/>
              <a:pPr/>
              <a:t>63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37EBAA-6B31-4C2A-9D55-8F2050D4CBA4}" type="slidenum">
              <a:rPr lang="en-US" altLang="zh-CN"/>
              <a:pPr/>
              <a:t>64</a:t>
            </a:fld>
            <a:endParaRPr lang="en-US" altLang="zh-CN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zh-CN" altLang="en-US" smtClean="0"/>
              <a:t>知识层</a:t>
            </a:r>
            <a:r>
              <a:rPr lang="en-US" altLang="zh-CN" smtClean="0"/>
              <a:t>(Knowledge Level)</a:t>
            </a:r>
            <a:r>
              <a:rPr lang="zh-CN" altLang="en-US" smtClean="0"/>
              <a:t>和操作层</a:t>
            </a:r>
            <a:r>
              <a:rPr lang="en-US" altLang="zh-CN" smtClean="0"/>
              <a:t>(Operation Level )</a:t>
            </a:r>
            <a:r>
              <a:rPr lang="zh-CN" altLang="en-US" smtClean="0"/>
              <a:t>分离模式来源于</a:t>
            </a:r>
          </a:p>
          <a:p>
            <a:pPr eaLnBrk="1" hangingPunct="1"/>
            <a:r>
              <a:rPr lang="zh-CN" altLang="en-US" smtClean="0"/>
              <a:t>数据库的设计思想。人们在设计数据库时，为了防止数据冗余通常都会把一个对</a:t>
            </a:r>
          </a:p>
          <a:p>
            <a:pPr eaLnBrk="1" hangingPunct="1"/>
            <a:r>
              <a:rPr lang="zh-CN" altLang="en-US" smtClean="0"/>
              <a:t>象的可能的信息</a:t>
            </a:r>
            <a:r>
              <a:rPr lang="en-US" altLang="zh-CN" smtClean="0"/>
              <a:t>(</a:t>
            </a:r>
            <a:r>
              <a:rPr lang="zh-CN" altLang="en-US" smtClean="0"/>
              <a:t>也就是通常所说的元数据</a:t>
            </a:r>
            <a:r>
              <a:rPr lang="en-US" altLang="zh-CN" smtClean="0"/>
              <a:t>)</a:t>
            </a:r>
            <a:r>
              <a:rPr lang="zh-CN" altLang="en-US" smtClean="0"/>
              <a:t>和实际的信息存放在两张不同的表</a:t>
            </a:r>
          </a:p>
          <a:p>
            <a:pPr eaLnBrk="1" hangingPunct="1"/>
            <a:r>
              <a:rPr lang="zh-CN" altLang="en-US" smtClean="0"/>
              <a:t>中。</a:t>
            </a:r>
          </a:p>
          <a:p>
            <a:pPr eaLnBrk="1" hangingPunct="1"/>
            <a:endParaRPr lang="zh-CN" altLang="en-US" smtClean="0"/>
          </a:p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D35033-950E-4DAE-8E10-71DF5AA2BD1F}" type="slidenum">
              <a:rPr lang="en-US" altLang="zh-CN"/>
              <a:pPr/>
              <a:t>66</a:t>
            </a:fld>
            <a:endParaRPr lang="en-US" altLang="zh-CN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zh-CN" dirty="0" smtClean="0"/>
              <a:t>3.7  Category  </a:t>
            </a:r>
            <a:r>
              <a:rPr lang="zh-CN" altLang="en-US" dirty="0" smtClean="0"/>
              <a:t>分类，性别有两类</a:t>
            </a:r>
          </a:p>
          <a:p>
            <a:pPr eaLnBrk="1" hangingPunct="1"/>
            <a:r>
              <a:rPr lang="zh-CN" altLang="en-US" dirty="0" smtClean="0"/>
              <a:t>测量：体重是连续的值，定量描述</a:t>
            </a:r>
          </a:p>
          <a:p>
            <a:pPr eaLnBrk="1" hangingPunct="1"/>
            <a:r>
              <a:rPr lang="zh-CN" altLang="en-US" dirty="0" smtClean="0"/>
              <a:t>分类观察：但性别、血型等是离散的值，定性描述。</a:t>
            </a:r>
          </a:p>
          <a:p>
            <a:pPr eaLnBrk="1" hangingPunct="1"/>
            <a:r>
              <a:rPr lang="zh-CN" altLang="en-US" dirty="0" smtClean="0"/>
              <a:t>		测量目标</a:t>
            </a:r>
            <a:r>
              <a:rPr lang="en-US" altLang="zh-CN" dirty="0" smtClean="0"/>
              <a:t>:        </a:t>
            </a:r>
            <a:r>
              <a:rPr lang="zh-CN" altLang="en-US" dirty="0" smtClean="0"/>
              <a:t>性别</a:t>
            </a:r>
          </a:p>
          <a:p>
            <a:pPr eaLnBrk="1" hangingPunct="1"/>
            <a:r>
              <a:rPr lang="zh-CN" altLang="en-US" dirty="0" smtClean="0"/>
              <a:t>		测量结果值</a:t>
            </a:r>
            <a:r>
              <a:rPr lang="en-US" altLang="zh-CN" dirty="0" smtClean="0"/>
              <a:t>:    “</a:t>
            </a:r>
            <a:r>
              <a:rPr lang="zh-CN" altLang="en-US" dirty="0" smtClean="0"/>
              <a:t>男”或者“女”</a:t>
            </a:r>
          </a:p>
          <a:p>
            <a:pPr eaLnBrk="1" hangingPunct="1"/>
            <a:endParaRPr lang="zh-CN" altLang="en-US" dirty="0" smtClean="0"/>
          </a:p>
          <a:p>
            <a:pPr eaLnBrk="1" hangingPunct="1"/>
            <a:r>
              <a:rPr lang="zh-CN" altLang="en-US" dirty="0" smtClean="0"/>
              <a:t> 通过图</a:t>
            </a:r>
            <a:r>
              <a:rPr lang="en-US" altLang="zh-CN" dirty="0" smtClean="0"/>
              <a:t>3—7</a:t>
            </a:r>
            <a:r>
              <a:rPr lang="zh-CN" altLang="en-US" dirty="0" smtClean="0"/>
              <a:t>，可以认为性别是现象类型的实例，“男”和“女”是分类的实例。要刻画一个性别为男性的人，我们可以创建一个观察对象，其分</a:t>
            </a:r>
          </a:p>
          <a:p>
            <a:pPr eaLnBrk="1" hangingPunct="1"/>
            <a:r>
              <a:rPr lang="zh-CN" altLang="en-US" dirty="0" smtClean="0"/>
              <a:t>类是男性，现象类型是性别。</a:t>
            </a:r>
          </a:p>
          <a:p>
            <a:pPr eaLnBrk="1" hangingPunct="1"/>
            <a:endParaRPr lang="zh-CN" altLang="en-US" dirty="0" smtClean="0"/>
          </a:p>
          <a:p>
            <a:pPr eaLnBrk="1" hangingPunct="1"/>
            <a:r>
              <a:rPr lang="zh-CN" altLang="en-US" dirty="0" smtClean="0"/>
              <a:t> </a:t>
            </a: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BAA4A5-F513-448A-B939-CC802AA324CC}" type="slidenum">
              <a:rPr lang="en-US" altLang="zh-CN"/>
              <a:pPr/>
              <a:t>67</a:t>
            </a:fld>
            <a:endParaRPr lang="en-US" altLang="zh-CN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zh-CN" altLang="en-US" smtClean="0"/>
              <a:t>观察测量模式</a:t>
            </a:r>
            <a:r>
              <a:rPr lang="en-US" altLang="zh-CN" smtClean="0"/>
              <a:t>0 RSA  Model</a:t>
            </a:r>
          </a:p>
          <a:p>
            <a:pPr eaLnBrk="1" hangingPunct="1"/>
            <a:endParaRPr lang="en-US" altLang="zh-CN" smtClean="0"/>
          </a:p>
          <a:p>
            <a:pPr eaLnBrk="1" hangingPunct="1"/>
            <a:r>
              <a:rPr lang="en-US" altLang="zh-CN" smtClean="0"/>
              <a:t>CatagoryObservation</a:t>
            </a:r>
            <a:r>
              <a:rPr lang="zh-CN" altLang="en-US" smtClean="0"/>
              <a:t>观察到的不再是数量，而是分类，到底归于男还是女，</a:t>
            </a:r>
            <a:r>
              <a:rPr lang="en-US" altLang="zh-CN" smtClean="0"/>
              <a:t>A</a:t>
            </a:r>
            <a:r>
              <a:rPr lang="zh-CN" altLang="en-US" smtClean="0"/>
              <a:t>还是</a:t>
            </a:r>
            <a:r>
              <a:rPr lang="en-US" altLang="zh-CN" smtClean="0"/>
              <a:t>B</a:t>
            </a:r>
            <a:r>
              <a:rPr lang="zh-CN" altLang="en-US" smtClean="0"/>
              <a:t>还是</a:t>
            </a:r>
            <a:r>
              <a:rPr lang="en-US" altLang="zh-CN" smtClean="0"/>
              <a:t>AB</a:t>
            </a: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249F18-8E14-4773-B66C-99375B0AA9F2}" type="slidenum">
              <a:rPr lang="en-US" altLang="zh-CN"/>
              <a:pPr/>
              <a:t>68</a:t>
            </a:fld>
            <a:endParaRPr lang="en-US" altLang="zh-CN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zh-CN" altLang="en-US" dirty="0" smtClean="0"/>
              <a:t>如何表示：“</a:t>
            </a:r>
            <a:r>
              <a:rPr lang="en-US" altLang="zh-CN" dirty="0" smtClean="0"/>
              <a:t>A</a:t>
            </a:r>
            <a:r>
              <a:rPr lang="zh-CN" altLang="en-US" dirty="0" smtClean="0"/>
              <a:t>只能用于血型和肝功能，男女只能用于性别”这种</a:t>
            </a:r>
            <a:r>
              <a:rPr lang="en-US" altLang="zh-CN" dirty="0" err="1" smtClean="0"/>
              <a:t>Catagory</a:t>
            </a:r>
            <a:r>
              <a:rPr lang="zh-CN" altLang="en-US" dirty="0" smtClean="0"/>
              <a:t>分类与现象类型之间的对应关系</a:t>
            </a:r>
            <a:r>
              <a:rPr lang="en-US" altLang="zh-CN" dirty="0" smtClean="0"/>
              <a:t>? </a:t>
            </a:r>
            <a:endParaRPr lang="zh-CN" altLang="en-US" dirty="0" smtClean="0"/>
          </a:p>
          <a:p>
            <a:pPr eaLnBrk="1" hangingPunct="1"/>
            <a:r>
              <a:rPr lang="zh-CN" altLang="en-US" dirty="0" smtClean="0"/>
              <a:t>即</a:t>
            </a:r>
            <a:r>
              <a:rPr lang="en-US" altLang="zh-CN" dirty="0" smtClean="0"/>
              <a:t>Category</a:t>
            </a:r>
            <a:r>
              <a:rPr lang="zh-CN" altLang="en-US" dirty="0" smtClean="0"/>
              <a:t>与</a:t>
            </a:r>
            <a:r>
              <a:rPr lang="en-US" altLang="zh-CN" dirty="0" err="1" smtClean="0"/>
              <a:t>PhenomenonType</a:t>
            </a:r>
            <a:r>
              <a:rPr lang="zh-CN" altLang="en-US" dirty="0" smtClean="0"/>
              <a:t>之间建立关联的问题</a:t>
            </a:r>
            <a:r>
              <a:rPr lang="en-US" altLang="zh-CN" dirty="0" smtClean="0"/>
              <a:t>.</a:t>
            </a:r>
            <a:endParaRPr lang="zh-CN" altLang="en-US" dirty="0" smtClean="0"/>
          </a:p>
          <a:p>
            <a:pPr eaLnBrk="1" hangingPunct="1"/>
            <a:endParaRPr lang="zh-CN" altLang="en-US" dirty="0" smtClean="0"/>
          </a:p>
          <a:p>
            <a:pPr eaLnBrk="1" hangingPunct="1"/>
            <a:r>
              <a:rPr lang="zh-CN" altLang="en-US" dirty="0" smtClean="0"/>
              <a:t>这样建立关联的话多重性如何</a:t>
            </a:r>
            <a:r>
              <a:rPr lang="en-US" altLang="zh-CN" dirty="0" smtClean="0"/>
              <a:t>?   </a:t>
            </a:r>
            <a:r>
              <a:rPr lang="zh-CN" altLang="en-US" dirty="0" smtClean="0"/>
              <a:t>分类</a:t>
            </a:r>
            <a:r>
              <a:rPr lang="en-US" altLang="zh-CN" dirty="0" smtClean="0"/>
              <a:t>(</a:t>
            </a:r>
            <a:r>
              <a:rPr lang="zh-CN" altLang="en-US" dirty="0" smtClean="0"/>
              <a:t>血型</a:t>
            </a:r>
            <a:r>
              <a:rPr lang="en-US" altLang="zh-CN" dirty="0" smtClean="0"/>
              <a:t>A)</a:t>
            </a:r>
            <a:r>
              <a:rPr lang="zh-CN" altLang="en-US" dirty="0" smtClean="0"/>
              <a:t>与观察类型本身目前是</a:t>
            </a:r>
            <a:r>
              <a:rPr lang="en-US" altLang="zh-CN" dirty="0" smtClean="0"/>
              <a:t>1</a:t>
            </a:r>
            <a:r>
              <a:rPr lang="zh-CN" altLang="en-US" dirty="0" smtClean="0"/>
              <a:t>对多关系，一对一更好：有利于我们记录有关分类的一些有用的信息，比如对于肝功检查结果，</a:t>
            </a:r>
            <a:r>
              <a:rPr lang="en-US" altLang="zh-CN" dirty="0" smtClean="0"/>
              <a:t>A</a:t>
            </a:r>
            <a:r>
              <a:rPr lang="zh-CN" altLang="en-US" dirty="0" smtClean="0"/>
              <a:t>比</a:t>
            </a:r>
            <a:r>
              <a:rPr lang="en-US" altLang="zh-CN" dirty="0" smtClean="0"/>
              <a:t>B</a:t>
            </a:r>
            <a:r>
              <a:rPr lang="zh-CN" altLang="en-US" dirty="0" smtClean="0"/>
              <a:t>要好，而对</a:t>
            </a:r>
          </a:p>
          <a:p>
            <a:pPr eaLnBrk="1" hangingPunct="1"/>
            <a:r>
              <a:rPr lang="zh-CN" altLang="en-US" dirty="0" smtClean="0"/>
              <a:t>于血型就不存在这样的优劣顺序</a:t>
            </a:r>
            <a:r>
              <a:rPr lang="en-US" altLang="zh-CN" dirty="0" smtClean="0"/>
              <a:t>n</a:t>
            </a:r>
          </a:p>
          <a:p>
            <a:pPr eaLnBrk="1" hangingPunct="1"/>
            <a:endParaRPr lang="en-US" altLang="zh-CN" dirty="0" smtClean="0"/>
          </a:p>
          <a:p>
            <a:pPr eaLnBrk="1" hangingPunct="1"/>
            <a:r>
              <a:rPr lang="en-US" altLang="zh-CN" dirty="0" smtClean="0"/>
              <a:t>----------------</a:t>
            </a:r>
          </a:p>
          <a:p>
            <a:pPr eaLnBrk="1" hangingPunct="1"/>
            <a:r>
              <a:rPr lang="zh-CN" altLang="en-US" dirty="0" smtClean="0"/>
              <a:t>身高如果是高、中、矮则为分类观察</a:t>
            </a: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DFC4BD-0B3C-4919-99CF-1E88A826D5CF}" type="slidenum">
              <a:rPr lang="en-US" altLang="zh-CN"/>
              <a:pPr/>
              <a:t>69</a:t>
            </a:fld>
            <a:endParaRPr lang="en-US" altLang="zh-CN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zh-CN" altLang="en-US" smtClean="0"/>
              <a:t>在此图基础上，下图为改进：</a:t>
            </a:r>
          </a:p>
          <a:p>
            <a:pPr eaLnBrk="1" hangingPunct="1"/>
            <a:r>
              <a:rPr lang="zh-CN" altLang="en-US" smtClean="0"/>
              <a:t>将分类改名称为现象， </a:t>
            </a:r>
            <a:r>
              <a:rPr lang="en-US" altLang="zh-CN" smtClean="0"/>
              <a:t>PhenomenonType</a:t>
            </a:r>
            <a:r>
              <a:rPr lang="zh-CN" altLang="en-US" smtClean="0"/>
              <a:t>不再和</a:t>
            </a:r>
            <a:r>
              <a:rPr lang="en-US" altLang="zh-CN" smtClean="0"/>
              <a:t>CategoryObservation</a:t>
            </a:r>
            <a:r>
              <a:rPr lang="zh-CN" altLang="en-US" smtClean="0"/>
              <a:t>关联，而是由</a:t>
            </a:r>
            <a:r>
              <a:rPr lang="en-US" altLang="zh-CN" smtClean="0"/>
              <a:t>CategoryObservation</a:t>
            </a:r>
            <a:r>
              <a:rPr lang="zh-CN" altLang="en-US" smtClean="0"/>
              <a:t>所关联的</a:t>
            </a:r>
            <a:r>
              <a:rPr lang="en-US" altLang="zh-CN" smtClean="0"/>
              <a:t>Phenomenon</a:t>
            </a:r>
            <a:r>
              <a:rPr lang="zh-CN" altLang="en-US" smtClean="0"/>
              <a:t>唯一确定</a:t>
            </a:r>
            <a:r>
              <a:rPr lang="en-US" altLang="zh-CN" smtClean="0"/>
              <a:t>PhenomenonType</a:t>
            </a:r>
          </a:p>
          <a:p>
            <a:pPr eaLnBrk="1" hangingPunct="1"/>
            <a:endParaRPr lang="en-US" altLang="zh-CN" smtClean="0"/>
          </a:p>
          <a:p>
            <a:pPr eaLnBrk="1" hangingPunct="1"/>
            <a:r>
              <a:rPr lang="zh-CN" altLang="en-US" smtClean="0"/>
              <a:t>种类（分类）的每一个可能出现的值称为现象</a:t>
            </a:r>
            <a:r>
              <a:rPr lang="en-US" altLang="zh-CN" smtClean="0"/>
              <a:t>(Phenomenon )</a:t>
            </a:r>
            <a:r>
              <a:rPr lang="zh-CN" altLang="en-US" smtClean="0"/>
              <a:t>。显然，现象类型和现象存在着一对多的关系，确定了种类的值也就是现象，也就确定了现象类型。</a:t>
            </a:r>
          </a:p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EC7FD0-49F1-40C2-81F6-944FB8AC8935}" type="slidenum">
              <a:rPr lang="en-US" altLang="zh-CN"/>
              <a:pPr/>
              <a:t>70</a:t>
            </a:fld>
            <a:endParaRPr lang="en-US" altLang="zh-CN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zh-CN" altLang="en-US" smtClean="0"/>
              <a:t>改进后</a:t>
            </a:r>
            <a:r>
              <a:rPr lang="en-US" altLang="zh-CN" smtClean="0"/>
              <a:t>——</a:t>
            </a:r>
            <a:r>
              <a:rPr lang="zh-CN" altLang="en-US" smtClean="0"/>
              <a:t>观察到的不是归于多种类别中的哪一种，而是某种现象如体重减轻等有没有，</a:t>
            </a:r>
          </a:p>
          <a:p>
            <a:pPr eaLnBrk="1" hangingPunct="1"/>
            <a:endParaRPr lang="zh-CN" altLang="en-US" smtClean="0"/>
          </a:p>
          <a:p>
            <a:pPr eaLnBrk="1" hangingPunct="1"/>
            <a:r>
              <a:rPr lang="zh-CN" altLang="en-US" smtClean="0"/>
              <a:t>（上图是上页幻灯的截图 用于对比）</a:t>
            </a: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45FF6A-87FC-4779-8EC7-F3E88DA5AE27}" type="slidenum">
              <a:rPr lang="en-US" altLang="zh-CN"/>
              <a:pPr/>
              <a:t>71</a:t>
            </a:fld>
            <a:endParaRPr lang="en-US" altLang="zh-CN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zh-CN" altLang="en-US" smtClean="0"/>
              <a:t>改进前，对应上页上图</a:t>
            </a:r>
          </a:p>
          <a:p>
            <a:pPr eaLnBrk="1" hangingPunct="1"/>
            <a:r>
              <a:rPr lang="zh-CN" altLang="en-US" smtClean="0"/>
              <a:t>该进后见下页，</a:t>
            </a:r>
            <a:r>
              <a:rPr lang="en-US" altLang="zh-CN" smtClean="0"/>
              <a:t>PhenomenonType</a:t>
            </a:r>
            <a:r>
              <a:rPr lang="zh-CN" altLang="en-US" smtClean="0"/>
              <a:t>不再与</a:t>
            </a:r>
            <a:r>
              <a:rPr lang="en-US" altLang="zh-CN" smtClean="0"/>
              <a:t>CatagoryObservation</a:t>
            </a:r>
            <a:r>
              <a:rPr lang="zh-CN" altLang="en-US" smtClean="0"/>
              <a:t>关联，而是与</a:t>
            </a:r>
            <a:r>
              <a:rPr lang="en-US" altLang="zh-CN" smtClean="0"/>
              <a:t>CatagoryObservation</a:t>
            </a:r>
            <a:r>
              <a:rPr lang="zh-CN" altLang="en-US" smtClean="0"/>
              <a:t>观察到的值</a:t>
            </a:r>
            <a:r>
              <a:rPr lang="en-US" altLang="zh-CN" smtClean="0"/>
              <a:t>Category</a:t>
            </a:r>
            <a:r>
              <a:rPr lang="zh-CN" altLang="en-US" smtClean="0"/>
              <a:t>关联，所以关联从</a:t>
            </a:r>
            <a:r>
              <a:rPr lang="en-US" altLang="zh-CN" smtClean="0"/>
              <a:t>Observation</a:t>
            </a:r>
            <a:r>
              <a:rPr lang="zh-CN" altLang="en-US" smtClean="0"/>
              <a:t>移到了子类</a:t>
            </a:r>
            <a:r>
              <a:rPr lang="en-US" altLang="zh-CN" smtClean="0"/>
              <a:t>Measurement</a:t>
            </a:r>
            <a:r>
              <a:rPr lang="zh-CN" altLang="en-US" smtClean="0"/>
              <a:t>上，同时与</a:t>
            </a:r>
            <a:r>
              <a:rPr lang="en-US" altLang="zh-CN" smtClean="0"/>
              <a:t>Category</a:t>
            </a:r>
            <a:r>
              <a:rPr lang="zh-CN" altLang="en-US" smtClean="0"/>
              <a:t>关联</a:t>
            </a:r>
          </a:p>
          <a:p>
            <a:pPr eaLnBrk="1" hangingPunct="1"/>
            <a:endParaRPr lang="zh-CN" altLang="en-US" smtClean="0"/>
          </a:p>
          <a:p>
            <a:pPr eaLnBrk="1" hangingPunct="1"/>
            <a:r>
              <a:rPr lang="zh-CN" altLang="en-US" smtClean="0"/>
              <a:t>几点：</a:t>
            </a:r>
            <a:r>
              <a:rPr lang="en-US" altLang="zh-CN" smtClean="0"/>
              <a:t>1. Person</a:t>
            </a:r>
            <a:r>
              <a:rPr lang="zh-CN" altLang="en-US" smtClean="0"/>
              <a:t>所关注的是各个检查记录（</a:t>
            </a:r>
            <a:r>
              <a:rPr lang="en-US" altLang="zh-CN" smtClean="0"/>
              <a:t>Observation</a:t>
            </a:r>
            <a:r>
              <a:rPr lang="zh-CN" altLang="en-US" smtClean="0"/>
              <a:t>），比如体重</a:t>
            </a:r>
            <a:r>
              <a:rPr lang="en-US" altLang="zh-CN" smtClean="0"/>
              <a:t>60</a:t>
            </a:r>
            <a:r>
              <a:rPr lang="zh-CN" altLang="en-US" smtClean="0"/>
              <a:t>，体重有减轻、有糖尿病，所以</a:t>
            </a:r>
            <a:r>
              <a:rPr lang="en-US" altLang="zh-CN" smtClean="0"/>
              <a:t>Person</a:t>
            </a:r>
            <a:r>
              <a:rPr lang="zh-CN" altLang="en-US" smtClean="0"/>
              <a:t>与</a:t>
            </a:r>
            <a:r>
              <a:rPr lang="en-US" altLang="zh-CN" smtClean="0"/>
              <a:t>Observation</a:t>
            </a:r>
            <a:r>
              <a:rPr lang="zh-CN" altLang="en-US" smtClean="0"/>
              <a:t>关联</a:t>
            </a:r>
          </a:p>
          <a:p>
            <a:pPr eaLnBrk="1" hangingPunct="1"/>
            <a:r>
              <a:rPr lang="en-US" altLang="zh-CN" smtClean="0"/>
              <a:t>2. </a:t>
            </a:r>
            <a:r>
              <a:rPr lang="zh-CN" altLang="en-US" smtClean="0"/>
              <a:t>检查记录中，对测量来说，比如测量出数量值如</a:t>
            </a:r>
            <a:r>
              <a:rPr lang="en-US" altLang="zh-CN" smtClean="0"/>
              <a:t>60</a:t>
            </a:r>
            <a:r>
              <a:rPr lang="zh-CN" altLang="en-US" smtClean="0"/>
              <a:t>公斤，无法唯一确定就是体重这种</a:t>
            </a:r>
            <a:r>
              <a:rPr lang="en-US" altLang="zh-CN" smtClean="0"/>
              <a:t>PhenomenonType</a:t>
            </a:r>
            <a:r>
              <a:rPr lang="zh-CN" altLang="en-US" smtClean="0"/>
              <a:t>，所以下图</a:t>
            </a:r>
            <a:r>
              <a:rPr lang="en-US" altLang="zh-CN" smtClean="0"/>
              <a:t>Measurment</a:t>
            </a:r>
            <a:r>
              <a:rPr lang="zh-CN" altLang="en-US" smtClean="0"/>
              <a:t>中还是要与</a:t>
            </a:r>
            <a:r>
              <a:rPr lang="en-US" altLang="zh-CN" smtClean="0"/>
              <a:t>PhenomenonType</a:t>
            </a:r>
            <a:r>
              <a:rPr lang="zh-CN" altLang="en-US" smtClean="0"/>
              <a:t>关联</a:t>
            </a:r>
          </a:p>
          <a:p>
            <a:pPr eaLnBrk="1" hangingPunct="1"/>
            <a:r>
              <a:rPr lang="en-US" altLang="zh-CN" smtClean="0"/>
              <a:t>3. </a:t>
            </a:r>
            <a:r>
              <a:rPr lang="zh-CN" altLang="en-US" smtClean="0"/>
              <a:t>由分类值</a:t>
            </a:r>
            <a:r>
              <a:rPr lang="en-US" altLang="zh-CN" smtClean="0"/>
              <a:t>Category</a:t>
            </a:r>
            <a:r>
              <a:rPr lang="zh-CN" altLang="en-US" smtClean="0"/>
              <a:t>（如体重减轻可以唯一确定） </a:t>
            </a:r>
            <a:r>
              <a:rPr lang="en-US" altLang="zh-CN" smtClean="0"/>
              <a:t>PhenomenonType</a:t>
            </a:r>
            <a:r>
              <a:rPr lang="zh-CN" altLang="en-US" smtClean="0"/>
              <a:t>为体重，所以</a:t>
            </a:r>
            <a:r>
              <a:rPr lang="en-US" altLang="zh-CN" smtClean="0"/>
              <a:t>PhenomenonType</a:t>
            </a:r>
            <a:r>
              <a:rPr lang="zh-CN" altLang="en-US" smtClean="0"/>
              <a:t>与</a:t>
            </a:r>
            <a:r>
              <a:rPr lang="en-US" altLang="zh-CN" smtClean="0"/>
              <a:t>Category</a:t>
            </a:r>
            <a:r>
              <a:rPr lang="zh-CN" altLang="en-US" smtClean="0"/>
              <a:t>关联</a:t>
            </a:r>
          </a:p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5A8CD6-061C-4124-A7D0-48079141CAB7}" type="slidenum">
              <a:rPr lang="en-US" altLang="zh-CN"/>
              <a:pPr/>
              <a:t>8</a:t>
            </a:fld>
            <a:endParaRPr lang="en-US" altLang="zh-CN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zh-CN" smtClean="0"/>
              <a:t>http://www.blackwellpublishing.com/xml/dtds/4-0/help/isocurrencycodes.htm</a:t>
            </a:r>
          </a:p>
          <a:p>
            <a:pPr eaLnBrk="1" hangingPunct="1"/>
            <a:r>
              <a:rPr lang="en-US" altLang="zh-CN" smtClean="0"/>
              <a:t>http://www.cnblogs.com/zhenyulu/articles/211791.html</a:t>
            </a:r>
          </a:p>
          <a:p>
            <a:pPr eaLnBrk="1" hangingPunct="1"/>
            <a:r>
              <a:rPr lang="zh-CN" altLang="en-US" smtClean="0"/>
              <a:t>由数字和相关单位组成，表示有单位的值</a:t>
            </a:r>
          </a:p>
          <a:p>
            <a:pPr eaLnBrk="1" hangingPunct="1"/>
            <a:endParaRPr lang="zh-CN" altLang="en-US" smtClean="0"/>
          </a:p>
          <a:p>
            <a:pPr eaLnBrk="1" hangingPunct="1"/>
            <a:r>
              <a:rPr lang="zh-CN" altLang="en-US" b="1" smtClean="0"/>
              <a:t>数量</a:t>
            </a:r>
            <a:r>
              <a:rPr lang="zh-CN" altLang="en-US" smtClean="0"/>
              <a:t>实现的基本思想是构建一个类将数字与单位结合起来。  其价值在于增加的一些操作</a:t>
            </a: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B6CF0-6B0F-4629-9432-9AEB1DA824A4}" type="slidenum">
              <a:rPr lang="en-US" altLang="zh-CN"/>
              <a:pPr/>
              <a:t>72</a:t>
            </a:fld>
            <a:endParaRPr lang="en-US" altLang="zh-CN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zh-CN" altLang="en-US" smtClean="0"/>
              <a:t>观察测量模式</a:t>
            </a:r>
            <a:r>
              <a:rPr lang="en-US" altLang="zh-CN" smtClean="0"/>
              <a:t>1 RSA  Model</a:t>
            </a:r>
          </a:p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F6E460-7506-4381-83CC-DAC44FBBD714}" type="slidenum">
              <a:rPr lang="en-US" altLang="zh-CN"/>
              <a:pPr/>
              <a:t>73</a:t>
            </a:fld>
            <a:endParaRPr lang="en-US" altLang="zh-CN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zh-CN" smtClean="0"/>
              <a:t>   </a:t>
            </a:r>
            <a:r>
              <a:rPr lang="zh-CN" altLang="en-US" smtClean="0"/>
              <a:t>强调分类与现象类型之间的关系</a:t>
            </a:r>
          </a:p>
          <a:p>
            <a:pPr eaLnBrk="1" hangingPunct="1"/>
            <a:r>
              <a:rPr lang="zh-CN" altLang="en-US" smtClean="0"/>
              <a:t>   提取出知识</a:t>
            </a:r>
            <a:r>
              <a:rPr lang="en-US" altLang="zh-CN" smtClean="0"/>
              <a:t>——</a:t>
            </a:r>
            <a:r>
              <a:rPr lang="zh-CN" altLang="en-US" smtClean="0"/>
              <a:t>知识级中的现象  </a:t>
            </a:r>
            <a:r>
              <a:rPr lang="en-US" altLang="zh-CN" smtClean="0"/>
              <a:t>Phenomenon</a:t>
            </a:r>
          </a:p>
          <a:p>
            <a:pPr eaLnBrk="1" hangingPunct="1"/>
            <a:endParaRPr lang="en-US" altLang="zh-CN" smtClean="0"/>
          </a:p>
          <a:p>
            <a:pPr eaLnBrk="1" hangingPunct="1"/>
            <a:r>
              <a:rPr lang="zh-CN" altLang="en-US" smtClean="0"/>
              <a:t>种类（分类）的每一个可能出现的值称为现象</a:t>
            </a:r>
            <a:r>
              <a:rPr lang="en-US" altLang="zh-CN" smtClean="0"/>
              <a:t>(Phenomenon )</a:t>
            </a:r>
            <a:r>
              <a:rPr lang="zh-CN" altLang="en-US" smtClean="0"/>
              <a:t>。显然，现象类型和现象存在着一对多的关系，确定了种类的值也就是现象，也就确定了现象类型。</a:t>
            </a:r>
          </a:p>
          <a:p>
            <a:pPr eaLnBrk="1" hangingPunct="1"/>
            <a:endParaRPr lang="zh-CN" altLang="en-US" smtClean="0"/>
          </a:p>
          <a:p>
            <a:pPr eaLnBrk="1" hangingPunct="1"/>
            <a:r>
              <a:rPr lang="zh-CN" altLang="en-US" smtClean="0"/>
              <a:t>这种使分类与现象类型之间形成单值映射是一种强制性的行为。其将分类信息转移到知识级中，并重命名为现象。现象为现象类型定义了可能的取值</a:t>
            </a:r>
          </a:p>
          <a:p>
            <a:pPr eaLnBrk="1" hangingPunct="1"/>
            <a:endParaRPr lang="zh-CN" altLang="en-US" smtClean="0"/>
          </a:p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4CD84C-1CBE-4102-BA16-E83E00F67F97}" type="slidenum">
              <a:rPr lang="en-US" altLang="zh-CN"/>
              <a:pPr/>
              <a:t>74</a:t>
            </a:fld>
            <a:endParaRPr lang="en-US" altLang="zh-CN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zh-CN" altLang="en-US" smtClean="0"/>
              <a:t>例：我们可以建造一个汽车的分类观察模型来刻画汽车油量的不足。</a:t>
            </a:r>
          </a:p>
          <a:p>
            <a:pPr eaLnBrk="1" hangingPunct="1"/>
            <a:r>
              <a:rPr lang="zh-CN" altLang="en-US" smtClean="0"/>
              <a:t>其中，现象类型是油量的多少，可能的现象</a:t>
            </a:r>
            <a:r>
              <a:rPr lang="en-US" altLang="zh-CN" smtClean="0"/>
              <a:t>(</a:t>
            </a:r>
            <a:r>
              <a:rPr lang="zh-CN" altLang="en-US" smtClean="0"/>
              <a:t>取值</a:t>
            </a:r>
            <a:r>
              <a:rPr lang="en-US" altLang="zh-CN" smtClean="0"/>
              <a:t>]</a:t>
            </a:r>
            <a:r>
              <a:rPr lang="zh-CN" altLang="en-US" smtClean="0"/>
              <a:t>是“过量”、“刚好”、</a:t>
            </a:r>
          </a:p>
          <a:p>
            <a:pPr eaLnBrk="1" hangingPunct="1"/>
            <a:r>
              <a:rPr lang="zh-CN" altLang="en-US" smtClean="0"/>
              <a:t>“不足”，而观察将汽车和油量不足联系起来。</a:t>
            </a:r>
          </a:p>
          <a:p>
            <a:pPr eaLnBrk="1" hangingPunct="1"/>
            <a:endParaRPr lang="zh-CN" altLang="en-US" smtClean="0"/>
          </a:p>
          <a:p>
            <a:pPr eaLnBrk="1" hangingPunct="1"/>
            <a:r>
              <a:rPr lang="zh-CN" altLang="en-US" smtClean="0"/>
              <a:t> 例：“某人的血型为</a:t>
            </a:r>
            <a:r>
              <a:rPr lang="en-US" altLang="zh-CN" smtClean="0"/>
              <a:t>A“</a:t>
            </a:r>
            <a:r>
              <a:rPr lang="zh-CN" altLang="en-US" smtClean="0"/>
              <a:t>这样的事实可以由一个人的分类观察来简要</a:t>
            </a:r>
          </a:p>
          <a:p>
            <a:pPr eaLnBrk="1" hangingPunct="1"/>
            <a:r>
              <a:rPr lang="zh-CN" altLang="en-US" smtClean="0"/>
              <a:t>说明，其中现象是“血型</a:t>
            </a:r>
            <a:r>
              <a:rPr lang="en-US" altLang="zh-CN" smtClean="0"/>
              <a:t>A”</a:t>
            </a:r>
            <a:r>
              <a:rPr lang="zh-CN" altLang="en-US" smtClean="0"/>
              <a:t>。。血型</a:t>
            </a:r>
            <a:r>
              <a:rPr lang="en-US" altLang="zh-CN" smtClean="0"/>
              <a:t>A”</a:t>
            </a:r>
            <a:r>
              <a:rPr lang="zh-CN" altLang="en-US" smtClean="0"/>
              <a:t>这一现象与血型的现象类型相</a:t>
            </a:r>
          </a:p>
          <a:p>
            <a:pPr eaLnBrk="1" hangingPunct="1"/>
            <a:r>
              <a:rPr lang="zh-CN" altLang="en-US" smtClean="0"/>
              <a:t>关联。</a:t>
            </a:r>
          </a:p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6B48AA-81C7-4A27-BBC2-1D08D6E0C44C}" type="slidenum">
              <a:rPr lang="en-US" altLang="zh-CN"/>
              <a:pPr/>
              <a:t>75</a:t>
            </a:fld>
            <a:endParaRPr lang="en-US" altLang="zh-CN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zh-CN" altLang="en-US" smtClean="0"/>
              <a:t>种类之间也可能有关系</a:t>
            </a:r>
            <a:r>
              <a:rPr lang="en-US" altLang="zh-CN" smtClean="0"/>
              <a:t>——</a:t>
            </a:r>
            <a:r>
              <a:rPr lang="zh-CN" altLang="en-US" smtClean="0"/>
              <a:t>如体重减轻与糖尿病之间的关联关系‘</a:t>
            </a: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B8BE26-0AB5-4245-B174-D6EC2E00531D}" type="slidenum">
              <a:rPr lang="en-US" altLang="zh-CN"/>
              <a:pPr/>
              <a:t>76</a:t>
            </a:fld>
            <a:endParaRPr lang="en-US" altLang="zh-CN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zh-CN" smtClean="0"/>
              <a:t>3.8  </a:t>
            </a:r>
            <a:r>
              <a:rPr lang="zh-CN" altLang="en-US" smtClean="0"/>
              <a:t>递归关系，刻画症状与诊断结论之间的关系</a:t>
            </a:r>
          </a:p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4ABA5C-4A78-4E57-B363-43D163D5F8CD}" type="slidenum">
              <a:rPr lang="en-US" altLang="zh-CN"/>
              <a:pPr/>
              <a:t>77</a:t>
            </a:fld>
            <a:endParaRPr lang="en-US" altLang="zh-CN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zh-CN" altLang="en-US" smtClean="0"/>
              <a:t>几种变化</a:t>
            </a: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9E2C4C-BAD8-460D-BA25-661EE4BE5F7A}" type="slidenum">
              <a:rPr lang="en-US" altLang="zh-CN"/>
              <a:pPr/>
              <a:t>78</a:t>
            </a:fld>
            <a:endParaRPr lang="en-US" altLang="zh-CN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zh-CN" altLang="en-US" smtClean="0"/>
              <a:t>加上超类</a:t>
            </a:r>
          </a:p>
          <a:p>
            <a:pPr eaLnBrk="1" hangingPunct="1"/>
            <a:endParaRPr lang="zh-CN" altLang="en-US" smtClean="0"/>
          </a:p>
          <a:p>
            <a:pPr eaLnBrk="1" hangingPunct="1"/>
            <a:r>
              <a:rPr lang="zh-CN" altLang="en-US" smtClean="0"/>
              <a:t>对分类观察以有和没有进行取值</a:t>
            </a:r>
          </a:p>
          <a:p>
            <a:pPr eaLnBrk="1" hangingPunct="1"/>
            <a:r>
              <a:rPr lang="en-US" altLang="zh-CN" smtClean="0"/>
              <a:t>ObservationConcept</a:t>
            </a:r>
          </a:p>
          <a:p>
            <a:pPr eaLnBrk="1" hangingPunct="1"/>
            <a:r>
              <a:rPr lang="zh-CN" altLang="en-US" smtClean="0"/>
              <a:t>知识中提取泛化的“观察概念”，使其与分类观察相关联，使得分类观察通用度更高</a:t>
            </a:r>
          </a:p>
          <a:p>
            <a:pPr eaLnBrk="1" hangingPunct="1"/>
            <a:r>
              <a:rPr lang="zh-CN" altLang="en-US" smtClean="0"/>
              <a:t>增加观察方案</a:t>
            </a:r>
            <a:r>
              <a:rPr lang="en-US" altLang="zh-CN" smtClean="0"/>
              <a:t>(protocol)</a:t>
            </a:r>
          </a:p>
          <a:p>
            <a:pPr eaLnBrk="1" hangingPunct="1"/>
            <a:endParaRPr lang="en-US" altLang="zh-CN" smtClean="0"/>
          </a:p>
          <a:p>
            <a:pPr eaLnBrk="1" hangingPunct="1"/>
            <a:r>
              <a:rPr lang="zh-CN" altLang="en-US" smtClean="0"/>
              <a:t>根据知识层与操作层分离原则，把包含可能信息的类置入知识层，包括“对</a:t>
            </a:r>
          </a:p>
          <a:p>
            <a:pPr eaLnBrk="1" hangingPunct="1"/>
            <a:r>
              <a:rPr lang="zh-CN" altLang="en-US" smtClean="0"/>
              <a:t>象类型”、“方案”、“现象类型”和“现象”诸类</a:t>
            </a:r>
            <a:r>
              <a:rPr lang="en-US" altLang="zh-CN" smtClean="0"/>
              <a:t>:</a:t>
            </a:r>
            <a:r>
              <a:rPr lang="zh-CN" altLang="en-US" smtClean="0"/>
              <a:t>把包含实际信息的类置入操作</a:t>
            </a:r>
          </a:p>
          <a:p>
            <a:pPr eaLnBrk="1" hangingPunct="1"/>
            <a:r>
              <a:rPr lang="zh-CN" altLang="en-US" smtClean="0"/>
              <a:t>层，包括“对象”、“观察”、“测量”和“种类”诸类。根据知识层类的结构来决</a:t>
            </a:r>
          </a:p>
          <a:p>
            <a:pPr eaLnBrk="1" hangingPunct="1"/>
            <a:r>
              <a:rPr lang="zh-CN" altLang="en-US" smtClean="0"/>
              <a:t>定操作层类的结构，确保知识层和操作层之间的对应关系，使用系统更加容易理</a:t>
            </a:r>
          </a:p>
          <a:p>
            <a:pPr eaLnBrk="1" hangingPunct="1"/>
            <a:r>
              <a:rPr lang="zh-CN" altLang="en-US" smtClean="0"/>
              <a:t>解。</a:t>
            </a:r>
          </a:p>
          <a:p>
            <a:pPr eaLnBrk="1" hangingPunct="1"/>
            <a:endParaRPr lang="zh-CN" altLang="en-US" smtClean="0"/>
          </a:p>
          <a:p>
            <a:pPr eaLnBrk="1" hangingPunct="1"/>
            <a:endParaRPr lang="zh-CN" altLang="en-US" smtClean="0"/>
          </a:p>
          <a:p>
            <a:pPr eaLnBrk="1" hangingPunct="1"/>
            <a:endParaRPr lang="zh-CN" altLang="en-US" smtClean="0"/>
          </a:p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2C8632-1CD2-4B07-9453-A8A102F51298}" type="slidenum">
              <a:rPr lang="en-US" altLang="zh-CN"/>
              <a:pPr/>
              <a:t>79</a:t>
            </a:fld>
            <a:endParaRPr lang="en-US" altLang="zh-CN"/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22A46A-7C80-4668-9AD9-2B52585176EA}" type="slidenum">
              <a:rPr lang="en-US" altLang="zh-CN"/>
              <a:pPr/>
              <a:t>80</a:t>
            </a:fld>
            <a:endParaRPr lang="en-US" altLang="zh-CN"/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9835A8-F2B0-4E54-8DF9-EAF9314E2B6D}" type="slidenum">
              <a:rPr lang="en-US" altLang="zh-CN"/>
              <a:pPr/>
              <a:t>82</a:t>
            </a:fld>
            <a:endParaRPr lang="en-US" altLang="zh-CN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zh-CN" altLang="en-US" smtClean="0"/>
              <a:t>每种单据所包含的信息在类型和数量上各不相同</a:t>
            </a:r>
          </a:p>
          <a:p>
            <a:pPr eaLnBrk="1" hangingPunct="1"/>
            <a:r>
              <a:rPr lang="zh-CN" altLang="en-US" smtClean="0"/>
              <a:t>	那么如何设定“单据”类的属性使“单据”类能抽象表示所有的单据呢</a:t>
            </a:r>
            <a:r>
              <a:rPr lang="en-US" altLang="zh-CN" smtClean="0"/>
              <a:t>? </a:t>
            </a:r>
          </a:p>
          <a:p>
            <a:pPr eaLnBrk="1" hangingPunct="1"/>
            <a:r>
              <a:rPr lang="en-US" altLang="zh-CN" smtClean="0"/>
              <a:t>         </a:t>
            </a:r>
            <a:r>
              <a:rPr lang="zh-CN" altLang="en-US" smtClean="0"/>
              <a:t>事实上这是一个动态属性问题，可以运用观察模式解决这一问题。</a:t>
            </a:r>
          </a:p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A1E40B-9C93-4FF4-A551-F4D0B5A97D4C}" type="slidenum">
              <a:rPr lang="en-US" altLang="zh-CN"/>
              <a:pPr/>
              <a:t>9</a:t>
            </a:fld>
            <a:endParaRPr lang="en-US" altLang="zh-CN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zh-CN" altLang="en-US" smtClean="0"/>
              <a:t>算术运算</a:t>
            </a:r>
          </a:p>
          <a:p>
            <a:pPr eaLnBrk="1" hangingPunct="1"/>
            <a:r>
              <a:rPr lang="zh-CN" altLang="en-US" smtClean="0"/>
              <a:t>应该能象加起两个数字一样容易的将二个数量加起来。除此之外，数量除了具有加减功能外还应具有智能性：至少它能防止您将</a:t>
            </a:r>
            <a:r>
              <a:rPr lang="en-US" altLang="zh-CN" smtClean="0"/>
              <a:t>6 </a:t>
            </a:r>
            <a:r>
              <a:rPr lang="zh-CN" altLang="en-US" smtClean="0"/>
              <a:t>英尺和</a:t>
            </a:r>
            <a:r>
              <a:rPr lang="en-US" altLang="zh-CN" smtClean="0"/>
              <a:t>180 </a:t>
            </a:r>
            <a:r>
              <a:rPr lang="zh-CN" altLang="en-US" smtClean="0"/>
              <a:t>磅加在一起。</a:t>
            </a:r>
          </a:p>
          <a:p>
            <a:pPr eaLnBrk="1" hangingPunct="1"/>
            <a:r>
              <a:rPr lang="zh-CN" altLang="en-US" smtClean="0"/>
              <a:t>防止您将</a:t>
            </a:r>
            <a:r>
              <a:rPr lang="en-US" altLang="zh-CN" smtClean="0"/>
              <a:t>6 </a:t>
            </a:r>
            <a:r>
              <a:rPr lang="zh-CN" altLang="en-US" smtClean="0"/>
              <a:t>英尺和</a:t>
            </a:r>
            <a:r>
              <a:rPr lang="en-US" altLang="zh-CN" smtClean="0"/>
              <a:t>180 </a:t>
            </a:r>
            <a:r>
              <a:rPr lang="zh-CN" altLang="en-US" smtClean="0"/>
              <a:t>磅加在一起。 </a:t>
            </a:r>
          </a:p>
          <a:p>
            <a:pPr eaLnBrk="1" hangingPunct="1"/>
            <a:endParaRPr lang="zh-CN" altLang="en-US" smtClean="0"/>
          </a:p>
          <a:p>
            <a:pPr eaLnBrk="1" hangingPunct="1"/>
            <a:r>
              <a:rPr lang="zh-CN" altLang="en-US" smtClean="0"/>
              <a:t>避免</a:t>
            </a:r>
            <a:r>
              <a:rPr lang="en-US" altLang="zh-CN" smtClean="0"/>
              <a:t>500 </a:t>
            </a:r>
            <a:r>
              <a:rPr lang="zh-CN" altLang="en-US" smtClean="0"/>
              <a:t>米与</a:t>
            </a:r>
            <a:r>
              <a:rPr lang="en-US" altLang="zh-CN" smtClean="0"/>
              <a:t>3 </a:t>
            </a:r>
            <a:r>
              <a:rPr lang="zh-CN" altLang="en-US" smtClean="0"/>
              <a:t>公里 </a:t>
            </a:r>
          </a:p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083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17408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7DDA6F-06D1-4A65-B2A1-A0D15B63A323}" type="slidenum">
              <a:rPr lang="en-US" altLang="zh-CN"/>
              <a:pPr/>
              <a:t>83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E32BBB-DC31-4ED4-8D94-2EE00E2B000C}" type="slidenum">
              <a:rPr lang="en-US" altLang="zh-CN"/>
              <a:pPr/>
              <a:t>84</a:t>
            </a:fld>
            <a:endParaRPr lang="en-US" altLang="zh-CN"/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zh-CN" smtClean="0"/>
              <a:t>60000</a:t>
            </a:r>
            <a:r>
              <a:rPr lang="zh-CN" altLang="en-US" smtClean="0"/>
              <a:t>多种不同的物资</a:t>
            </a:r>
          </a:p>
          <a:p>
            <a:pPr eaLnBrk="1" hangingPunct="1"/>
            <a:r>
              <a:rPr lang="zh-CN" altLang="en-US" smtClean="0"/>
              <a:t>可以将如编号、名称、型号等由物资类型决定的信息作为“物资类型”类的属性，</a:t>
            </a:r>
          </a:p>
          <a:p>
            <a:pPr eaLnBrk="1" hangingPunct="1"/>
            <a:r>
              <a:rPr lang="zh-CN" altLang="en-US" smtClean="0"/>
              <a:t>而单价、数量、来源等实际物资才拥有的信息可置入“物资”类。</a:t>
            </a:r>
          </a:p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1251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18125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19EC58-FD85-4820-AB6C-7F4702A974A2}" type="slidenum">
              <a:rPr lang="en-US" altLang="zh-CN"/>
              <a:pPr/>
              <a:t>86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2275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18227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F8D38A-F733-4BA9-BF41-60F5CD29F121}" type="slidenum">
              <a:rPr lang="en-US" altLang="zh-CN"/>
              <a:pPr/>
              <a:t>87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3299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18330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DEC2FD-2971-4113-8FE4-DB6CD0676BBA}" type="slidenum">
              <a:rPr lang="en-US" altLang="zh-CN"/>
              <a:pPr/>
              <a:t>88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23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18432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1A8AD3-C4A5-47CE-8541-E7458A3A0C92}" type="slidenum">
              <a:rPr lang="en-US" altLang="zh-CN"/>
              <a:pPr/>
              <a:t>89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7155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17715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A5AC0C-059B-4597-BA30-35A5FC5FF1A6}" type="slidenum">
              <a:rPr lang="en-US" altLang="zh-CN"/>
              <a:pPr/>
              <a:t>90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8179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17818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2E3467-A9C5-4D97-9F19-DCFD78FA6AA2}" type="slidenum">
              <a:rPr lang="en-US" altLang="zh-CN"/>
              <a:pPr/>
              <a:t>91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9203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17920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EF04EC-7025-4B22-8AB1-77FCB5B5AC22}" type="slidenum">
              <a:rPr lang="en-US" altLang="zh-CN"/>
              <a:pPr/>
              <a:t>92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33511D-9422-4956-AFCA-22A4CF3488F6}" type="slidenum">
              <a:rPr lang="en-US" altLang="zh-CN"/>
              <a:pPr/>
              <a:t>93</a:t>
            </a:fld>
            <a:endParaRPr lang="en-US" altLang="zh-CN"/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zh-CN" smtClean="0"/>
              <a:t>3.14  </a:t>
            </a:r>
            <a:r>
              <a:rPr lang="zh-CN" altLang="en-US" smtClean="0"/>
              <a:t>关联观察</a:t>
            </a:r>
          </a:p>
          <a:p>
            <a:pPr eaLnBrk="1" hangingPunct="1"/>
            <a:r>
              <a:rPr lang="zh-CN" altLang="en-US" smtClean="0"/>
              <a:t>记录隐藏在诊断后面的证据链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B7C987-F201-4AD6-9B94-3F4C09AE365C}" type="slidenum">
              <a:rPr lang="en-US" altLang="zh-CN"/>
              <a:pPr/>
              <a:t>10</a:t>
            </a:fld>
            <a:endParaRPr lang="en-US" altLang="zh-CN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zh-CN" smtClean="0"/>
              <a:t>String s=Currency.</a:t>
            </a:r>
            <a:r>
              <a:rPr lang="en-US" altLang="zh-CN" i="1" smtClean="0"/>
              <a:t>getInstance</a:t>
            </a:r>
            <a:r>
              <a:rPr lang="en-US" altLang="zh-CN" smtClean="0"/>
              <a:t>("CNY").getSymbol();</a:t>
            </a:r>
          </a:p>
          <a:p>
            <a:pPr eaLnBrk="1" hangingPunct="1"/>
            <a:r>
              <a:rPr lang="zh-CN" altLang="en-US" smtClean="0"/>
              <a:t>￥</a:t>
            </a:r>
          </a:p>
          <a:p>
            <a:pPr eaLnBrk="1" hangingPunct="1"/>
            <a:r>
              <a:rPr lang="en-US" altLang="zh-CN" smtClean="0"/>
              <a:t>http://www.iso.org/iso/support/faqs/faqs_widely_used_standards/widely_used_standards_other/currency_codes/currency_codes_list-1.htm</a:t>
            </a:r>
          </a:p>
          <a:p>
            <a:pPr eaLnBrk="1" hangingPunct="1"/>
            <a:endParaRPr lang="en-US" altLang="zh-CN" smtClean="0"/>
          </a:p>
          <a:p>
            <a:pPr eaLnBrk="1" hangingPunct="1"/>
            <a:endParaRPr lang="en-US" altLang="zh-CN" smtClean="0"/>
          </a:p>
          <a:p>
            <a:pPr eaLnBrk="1" hangingPunct="1"/>
            <a:r>
              <a:rPr lang="zh-CN" altLang="en-US" smtClean="0"/>
              <a:t>货币按照</a:t>
            </a:r>
            <a:r>
              <a:rPr lang="en-US" altLang="zh-CN" smtClean="0"/>
              <a:t>ISO 4217</a:t>
            </a:r>
            <a:r>
              <a:rPr lang="zh-CN" altLang="en-US" smtClean="0"/>
              <a:t>货币代码区分</a:t>
            </a:r>
            <a:endParaRPr lang="en-US" altLang="zh-CN" smtClean="0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zh-CN" altLang="en-US" smtClean="0">
                <a:ea typeface="宋体" charset="-122"/>
              </a:rPr>
              <a:t>结合复合模式，验证器</a:t>
            </a:r>
          </a:p>
        </p:txBody>
      </p:sp>
      <p:sp>
        <p:nvSpPr>
          <p:cNvPr id="2048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4844AE-C795-426C-A315-416F41D17AE2}" type="slidenum">
              <a:rPr lang="en-US" altLang="zh-CN">
                <a:ea typeface="宋体" charset="-122"/>
              </a:rPr>
              <a:pPr/>
              <a:t>96</a:t>
            </a:fld>
            <a:endParaRPr lang="en-US" altLang="zh-CN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4F4D78-981A-4EB9-99CF-4B7E09BC7D65}" type="slidenum">
              <a:rPr lang="en-US" altLang="zh-CN">
                <a:ea typeface="宋体" charset="-122"/>
              </a:rPr>
              <a:pPr/>
              <a:t>97</a:t>
            </a:fld>
            <a:endParaRPr lang="en-US" altLang="zh-CN">
              <a:ea typeface="宋体" charset="-122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zh-CN" altLang="en-US" dirty="0" smtClean="0">
                <a:ea typeface="宋体" charset="-122"/>
              </a:rPr>
              <a:t>分析模式使用</a:t>
            </a:r>
            <a:r>
              <a:rPr lang="en-US" altLang="zh-CN" dirty="0" smtClean="0">
                <a:ea typeface="宋体" charset="-122"/>
              </a:rPr>
              <a:t>domain</a:t>
            </a:r>
            <a:r>
              <a:rPr lang="zh-CN" altLang="en-US" dirty="0" smtClean="0">
                <a:ea typeface="宋体" charset="-122"/>
              </a:rPr>
              <a:t>中的术语和概念，表达领域知识，会影响以后的代码实现，但不像设计模式那样直接处理实现细节。</a:t>
            </a:r>
          </a:p>
          <a:p>
            <a:pPr eaLnBrk="1" hangingPunct="1"/>
            <a:endParaRPr lang="zh-CN" altLang="en-US" dirty="0" smtClean="0">
              <a:ea typeface="宋体" charset="-122"/>
            </a:endParaRPr>
          </a:p>
          <a:p>
            <a:pPr eaLnBrk="1" hangingPunct="1"/>
            <a:r>
              <a:rPr lang="zh-CN" altLang="en-US" dirty="0" smtClean="0">
                <a:ea typeface="宋体" charset="-122"/>
              </a:rPr>
              <a:t>医疗系统中经常需要将病人及其周围亲属的特征</a:t>
            </a:r>
            <a:r>
              <a:rPr lang="en-US" altLang="zh-CN" dirty="0" smtClean="0">
                <a:ea typeface="宋体" charset="-122"/>
              </a:rPr>
              <a:t>(trait)</a:t>
            </a:r>
            <a:r>
              <a:rPr lang="zh-CN" altLang="en-US" dirty="0" smtClean="0">
                <a:ea typeface="宋体" charset="-122"/>
              </a:rPr>
              <a:t>识别并定量描述，这些病人的特征成为</a:t>
            </a:r>
            <a:r>
              <a:rPr lang="en-US" altLang="zh-CN" dirty="0" smtClean="0">
                <a:ea typeface="宋体" charset="-122"/>
              </a:rPr>
              <a:t>observation</a:t>
            </a:r>
          </a:p>
          <a:p>
            <a:pPr eaLnBrk="1" hangingPunct="1"/>
            <a:endParaRPr lang="en-US" altLang="zh-CN" dirty="0" smtClean="0">
              <a:ea typeface="宋体" charset="-122"/>
            </a:endParaRPr>
          </a:p>
          <a:p>
            <a:pPr eaLnBrk="1" hangingPunct="1"/>
            <a:r>
              <a:rPr lang="zh-CN" altLang="en-US" dirty="0" smtClean="0">
                <a:ea typeface="宋体" charset="-122"/>
              </a:rPr>
              <a:t>一种做法：为每种特征定义一个类。  下图</a:t>
            </a: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79A4A7-FB50-4E86-9428-465F55B929FF}" type="slidenum">
              <a:rPr lang="en-US" altLang="zh-CN">
                <a:ea typeface="宋体" charset="-122"/>
              </a:rPr>
              <a:pPr/>
              <a:t>98</a:t>
            </a:fld>
            <a:endParaRPr lang="en-US" altLang="zh-CN">
              <a:ea typeface="宋体" charset="-122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zh-CN" altLang="en-US" smtClean="0">
                <a:ea typeface="宋体" charset="-122"/>
              </a:rPr>
              <a:t>若领域比较知名且观察的集合变化不大时可以用，</a:t>
            </a:r>
          </a:p>
          <a:p>
            <a:pPr eaLnBrk="1" hangingPunct="1"/>
            <a:r>
              <a:rPr lang="en-US" altLang="zh-CN" smtClean="0">
                <a:ea typeface="宋体" charset="-122"/>
              </a:rPr>
              <a:t>It is easy to describe these classes and it is also easy to extend behavior for these observations by simply programming each class with the needed behavior.</a:t>
            </a:r>
          </a:p>
          <a:p>
            <a:pPr eaLnBrk="1" hangingPunct="1"/>
            <a:endParaRPr lang="en-US" altLang="zh-CN" smtClean="0">
              <a:ea typeface="宋体" charset="-122"/>
            </a:endParaRPr>
          </a:p>
          <a:p>
            <a:pPr eaLnBrk="1" hangingPunct="1"/>
            <a:r>
              <a:rPr lang="zh-CN" altLang="en-US" smtClean="0">
                <a:ea typeface="宋体" charset="-122"/>
              </a:rPr>
              <a:t>但若变化，如增加对脚长的观察，则需要增加代码，写新的</a:t>
            </a:r>
            <a:r>
              <a:rPr lang="en-US" altLang="zh-CN" smtClean="0">
                <a:ea typeface="宋体" charset="-122"/>
              </a:rPr>
              <a:t>class</a:t>
            </a:r>
            <a:r>
              <a:rPr lang="zh-CN" altLang="en-US" smtClean="0">
                <a:ea typeface="宋体" charset="-122"/>
              </a:rPr>
              <a:t>或修改已有的</a:t>
            </a:r>
            <a:r>
              <a:rPr lang="en-US" altLang="zh-CN" smtClean="0">
                <a:ea typeface="宋体" charset="-122"/>
              </a:rPr>
              <a:t>class</a:t>
            </a:r>
            <a:r>
              <a:rPr lang="zh-CN" altLang="en-US" smtClean="0">
                <a:ea typeface="宋体" charset="-122"/>
              </a:rPr>
              <a:t>，从而要发布软件的新版本。</a:t>
            </a:r>
          </a:p>
          <a:p>
            <a:pPr eaLnBrk="1" hangingPunct="1"/>
            <a:endParaRPr lang="en-US" altLang="zh-CN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CD5A13-CA7F-4660-9B6E-9118406F0240}" type="slidenum">
              <a:rPr lang="en-US" altLang="zh-CN">
                <a:ea typeface="宋体" charset="-122"/>
              </a:rPr>
              <a:pPr/>
              <a:t>100</a:t>
            </a:fld>
            <a:endParaRPr lang="en-US" altLang="zh-CN">
              <a:ea typeface="宋体" charset="-122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zh-CN" smtClean="0">
                <a:ea typeface="宋体" charset="-122"/>
              </a:rPr>
              <a:t>Observation</a:t>
            </a:r>
            <a:r>
              <a:rPr lang="zh-CN" altLang="en-US" smtClean="0">
                <a:ea typeface="宋体" charset="-122"/>
              </a:rPr>
              <a:t>分为两类：一类包含有限的离散的值，如肤色、性别</a:t>
            </a:r>
            <a:r>
              <a:rPr lang="en-US" altLang="zh-CN" smtClean="0">
                <a:ea typeface="宋体" charset="-122"/>
              </a:rPr>
              <a:t>——traits--Category Observation——</a:t>
            </a:r>
            <a:r>
              <a:rPr lang="zh-CN" altLang="en-US" smtClean="0">
                <a:ea typeface="宋体" charset="-122"/>
              </a:rPr>
              <a:t>特征</a:t>
            </a:r>
            <a:r>
              <a:rPr lang="en-US" altLang="zh-CN" smtClean="0">
                <a:ea typeface="宋体" charset="-122"/>
              </a:rPr>
              <a:t>/</a:t>
            </a:r>
            <a:r>
              <a:rPr lang="zh-CN" altLang="en-US" smtClean="0">
                <a:ea typeface="宋体" charset="-122"/>
              </a:rPr>
              <a:t>种类观察</a:t>
            </a:r>
            <a:endParaRPr lang="en-US" altLang="zh-CN" smtClean="0">
              <a:ea typeface="宋体" charset="-122"/>
            </a:endParaRPr>
          </a:p>
          <a:p>
            <a:pPr eaLnBrk="1" hangingPunct="1"/>
            <a:r>
              <a:rPr lang="zh-CN" altLang="en-US" smtClean="0">
                <a:ea typeface="宋体" charset="-122"/>
              </a:rPr>
              <a:t>一类包含一段连续的值，如身高、体重</a:t>
            </a:r>
            <a:r>
              <a:rPr lang="en-US" altLang="zh-CN" smtClean="0">
                <a:ea typeface="宋体" charset="-122"/>
              </a:rPr>
              <a:t>——Measurements</a:t>
            </a:r>
            <a:r>
              <a:rPr lang="zh-CN" altLang="en-US" smtClean="0">
                <a:ea typeface="宋体" charset="-122"/>
              </a:rPr>
              <a:t>，可能有单位</a:t>
            </a:r>
          </a:p>
          <a:p>
            <a:pPr eaLnBrk="1" hangingPunct="1"/>
            <a:endParaRPr lang="zh-CN" altLang="en-US" smtClean="0">
              <a:ea typeface="宋体" charset="-122"/>
            </a:endParaRPr>
          </a:p>
          <a:p>
            <a:pPr eaLnBrk="1" hangingPunct="1"/>
            <a:r>
              <a:rPr lang="en-US" altLang="zh-CN" smtClean="0">
                <a:ea typeface="宋体" charset="-122"/>
              </a:rPr>
              <a:t>ObservationType (which is called Phenomenon Type by Fowler)</a:t>
            </a:r>
          </a:p>
          <a:p>
            <a:pPr eaLnBrk="1" hangingPunct="1"/>
            <a:endParaRPr lang="en-US" altLang="zh-CN" smtClean="0">
              <a:ea typeface="宋体" charset="-122"/>
            </a:endParaRPr>
          </a:p>
          <a:p>
            <a:pPr eaLnBrk="1" hangingPunct="1"/>
            <a:r>
              <a:rPr lang="en-US" altLang="zh-CN" smtClean="0">
                <a:ea typeface="宋体" charset="-122"/>
              </a:rPr>
              <a:t>The Observation Model describes very well our initial knowledge of the domain</a:t>
            </a:r>
          </a:p>
          <a:p>
            <a:pPr eaLnBrk="1" hangingPunct="1"/>
            <a:endParaRPr lang="en-US" altLang="zh-CN" smtClean="0">
              <a:ea typeface="宋体" charset="-122"/>
            </a:endParaRPr>
          </a:p>
          <a:p>
            <a:pPr eaLnBrk="1" hangingPunct="1"/>
            <a:r>
              <a:rPr lang="en-US" altLang="zh-CN" smtClean="0">
                <a:ea typeface="宋体" charset="-122"/>
              </a:rPr>
              <a:t>the users of the systems want to attach different kind of observations to patients such as: hair color, eye color, weight, height, feeding type, blood pressure, blood type, etc.</a:t>
            </a:r>
          </a:p>
          <a:p>
            <a:pPr eaLnBrk="1" hangingPunct="1"/>
            <a:endParaRPr lang="en-US" altLang="zh-CN" smtClean="0">
              <a:ea typeface="宋体" charset="-122"/>
            </a:endParaRPr>
          </a:p>
          <a:p>
            <a:pPr eaLnBrk="1" hangingPunct="1"/>
            <a:endParaRPr lang="en-US" altLang="zh-CN" smtClean="0">
              <a:ea typeface="宋体" charset="-122"/>
            </a:endParaRPr>
          </a:p>
          <a:p>
            <a:pPr eaLnBrk="1" hangingPunct="1"/>
            <a:endParaRPr lang="en-US" altLang="zh-CN" smtClean="0">
              <a:ea typeface="宋体" charset="-122"/>
            </a:endParaRPr>
          </a:p>
          <a:p>
            <a:pPr eaLnBrk="1" hangingPunct="1"/>
            <a:endParaRPr lang="en-US" altLang="zh-CN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B90137-1E22-4A4C-8BF8-45C94D3AEB51}" type="slidenum">
              <a:rPr lang="en-US" altLang="zh-CN">
                <a:ea typeface="宋体" charset="-122"/>
              </a:rPr>
              <a:pPr/>
              <a:t>103</a:t>
            </a:fld>
            <a:endParaRPr lang="en-US" altLang="zh-CN">
              <a:ea typeface="宋体" charset="-122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zh-CN" smtClean="0">
                <a:ea typeface="宋体" charset="-122"/>
              </a:rPr>
              <a:t>there is an instance of ObservationType for each different kind of observation.</a:t>
            </a:r>
          </a:p>
          <a:p>
            <a:pPr eaLnBrk="1" hangingPunct="1"/>
            <a:endParaRPr lang="en-US" altLang="zh-CN" smtClean="0">
              <a:ea typeface="宋体" charset="-122"/>
            </a:endParaRPr>
          </a:p>
          <a:p>
            <a:pPr eaLnBrk="1" hangingPunct="1"/>
            <a:r>
              <a:rPr lang="zh-CN" altLang="en-US" smtClean="0">
                <a:ea typeface="宋体" charset="-122"/>
              </a:rPr>
              <a:t>新增一个脚长，只要创建新的</a:t>
            </a:r>
            <a:r>
              <a:rPr lang="en-US" altLang="zh-CN" smtClean="0">
                <a:ea typeface="宋体" charset="-122"/>
              </a:rPr>
              <a:t>Meaurement</a:t>
            </a:r>
            <a:r>
              <a:rPr lang="zh-CN" altLang="en-US" smtClean="0">
                <a:ea typeface="宋体" charset="-122"/>
              </a:rPr>
              <a:t>实例和</a:t>
            </a:r>
            <a:r>
              <a:rPr lang="en-US" altLang="zh-CN" smtClean="0">
                <a:ea typeface="宋体" charset="-122"/>
              </a:rPr>
              <a:t>ObservationType</a:t>
            </a:r>
            <a:r>
              <a:rPr lang="zh-CN" altLang="en-US" smtClean="0">
                <a:ea typeface="宋体" charset="-122"/>
              </a:rPr>
              <a:t>实例</a:t>
            </a:r>
            <a:r>
              <a:rPr lang="en-US" altLang="zh-CN" smtClean="0">
                <a:ea typeface="宋体" charset="-122"/>
              </a:rPr>
              <a:t>()</a:t>
            </a:r>
            <a:r>
              <a:rPr lang="zh-CN" altLang="en-US" smtClean="0">
                <a:ea typeface="宋体" charset="-122"/>
              </a:rPr>
              <a:t>， </a:t>
            </a:r>
            <a:r>
              <a:rPr lang="en-US" altLang="zh-CN" smtClean="0">
                <a:ea typeface="宋体" charset="-122"/>
              </a:rPr>
              <a:t>PhenomenonType</a:t>
            </a:r>
            <a:r>
              <a:rPr lang="zh-CN" altLang="en-US" smtClean="0">
                <a:ea typeface="宋体" charset="-122"/>
              </a:rPr>
              <a:t>属性的值为脚长。通过修改数据库中的表的值就可以。不需要发布软件新版本</a:t>
            </a:r>
          </a:p>
          <a:p>
            <a:pPr eaLnBrk="1" hangingPunct="1"/>
            <a:endParaRPr lang="en-US" altLang="zh-CN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FA064B-8B2A-499F-9222-7980D082CF58}" type="slidenum">
              <a:rPr lang="en-US" altLang="zh-CN">
                <a:ea typeface="宋体" charset="-122"/>
              </a:rPr>
              <a:pPr/>
              <a:t>104</a:t>
            </a:fld>
            <a:endParaRPr lang="en-US" altLang="zh-CN">
              <a:ea typeface="宋体" charset="-122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zh-CN" altLang="en-US" smtClean="0">
                <a:ea typeface="宋体" charset="-122"/>
              </a:rPr>
              <a:t>上图未考虑组合情况，下图考虑了</a:t>
            </a:r>
          </a:p>
          <a:p>
            <a:pPr eaLnBrk="1" hangingPunct="1"/>
            <a:endParaRPr lang="zh-CN" altLang="en-US" smtClean="0">
              <a:ea typeface="宋体" charset="-122"/>
            </a:endParaRPr>
          </a:p>
          <a:p>
            <a:pPr eaLnBrk="1" hangingPunct="1"/>
            <a:r>
              <a:rPr lang="en-US" altLang="zh-CN" smtClean="0">
                <a:ea typeface="宋体" charset="-122"/>
              </a:rPr>
              <a:t>Cholesterol</a:t>
            </a:r>
            <a:r>
              <a:rPr lang="zh-CN" altLang="en-US" smtClean="0">
                <a:ea typeface="宋体" charset="-122"/>
              </a:rPr>
              <a:t>胆固醇观察，有两个独立的测量：</a:t>
            </a:r>
            <a:r>
              <a:rPr lang="en-US" altLang="zh-CN" smtClean="0">
                <a:ea typeface="宋体" charset="-122"/>
              </a:rPr>
              <a:t>HDL,LDL  HDL</a:t>
            </a:r>
            <a:r>
              <a:rPr lang="zh-CN" altLang="en-US" smtClean="0">
                <a:ea typeface="宋体" charset="-122"/>
              </a:rPr>
              <a:t>观察可独立使用，</a:t>
            </a:r>
            <a:r>
              <a:rPr lang="en-US" altLang="zh-CN" smtClean="0">
                <a:ea typeface="宋体" charset="-122"/>
              </a:rPr>
              <a:t>LDL</a:t>
            </a:r>
            <a:r>
              <a:rPr lang="zh-CN" altLang="en-US" smtClean="0">
                <a:ea typeface="宋体" charset="-122"/>
              </a:rPr>
              <a:t>在</a:t>
            </a:r>
            <a:r>
              <a:rPr lang="en-US" altLang="zh-CN" smtClean="0">
                <a:ea typeface="宋体" charset="-122"/>
              </a:rPr>
              <a:t>HDL</a:t>
            </a:r>
            <a:r>
              <a:rPr lang="zh-CN" altLang="en-US" smtClean="0">
                <a:ea typeface="宋体" charset="-122"/>
              </a:rPr>
              <a:t>较高时才考虑</a:t>
            </a:r>
          </a:p>
          <a:p>
            <a:pPr eaLnBrk="1" hangingPunct="1"/>
            <a:endParaRPr lang="zh-CN" altLang="en-US" smtClean="0">
              <a:ea typeface="宋体" charset="-122"/>
            </a:endParaRPr>
          </a:p>
          <a:p>
            <a:pPr eaLnBrk="1" hangingPunct="1"/>
            <a:r>
              <a:rPr lang="zh-CN" altLang="en-US" smtClean="0">
                <a:ea typeface="宋体" charset="-122"/>
              </a:rPr>
              <a:t>血液检测： 可包含很多不同类型的观察：比如白细胞数量</a:t>
            </a:r>
            <a:r>
              <a:rPr lang="en-US" altLang="zh-CN" smtClean="0">
                <a:ea typeface="宋体" charset="-122"/>
              </a:rPr>
              <a:t>(measurements)</a:t>
            </a:r>
            <a:r>
              <a:rPr lang="zh-CN" altLang="en-US" smtClean="0">
                <a:ea typeface="宋体" charset="-122"/>
              </a:rPr>
              <a:t>，血型</a:t>
            </a:r>
            <a:r>
              <a:rPr lang="en-US" altLang="zh-CN" smtClean="0">
                <a:ea typeface="宋体" charset="-122"/>
              </a:rPr>
              <a:t>(traits )</a:t>
            </a:r>
            <a:endParaRPr lang="zh-CN" altLang="en-US" smtClean="0">
              <a:ea typeface="宋体" charset="-122"/>
            </a:endParaRPr>
          </a:p>
          <a:p>
            <a:pPr eaLnBrk="1" hangingPunct="1"/>
            <a:r>
              <a:rPr lang="en-US" altLang="zh-CN" smtClean="0">
                <a:ea typeface="宋体" charset="-122"/>
              </a:rPr>
              <a:t>Some may be measurements such as white blood cell count </a:t>
            </a:r>
          </a:p>
          <a:p>
            <a:pPr eaLnBrk="1" hangingPunct="1"/>
            <a:r>
              <a:rPr lang="en-US" altLang="zh-CN" smtClean="0">
                <a:ea typeface="宋体" charset="-122"/>
              </a:rPr>
              <a:t>while some of the values may be traits such as blood types.</a:t>
            </a:r>
          </a:p>
          <a:p>
            <a:pPr eaLnBrk="1" hangingPunct="1"/>
            <a:endParaRPr lang="en-US" altLang="zh-CN" smtClean="0">
              <a:ea typeface="宋体" charset="-122"/>
            </a:endParaRPr>
          </a:p>
          <a:p>
            <a:pPr eaLnBrk="1" hangingPunct="1"/>
            <a:r>
              <a:rPr lang="zh-CN" altLang="en-US" smtClean="0">
                <a:ea typeface="宋体" charset="-122"/>
              </a:rPr>
              <a:t>健康状况观察：血压，脉搏，视力，神经反射  </a:t>
            </a:r>
            <a:r>
              <a:rPr lang="en-US" altLang="zh-CN" smtClean="0">
                <a:ea typeface="宋体" charset="-122"/>
              </a:rPr>
              <a:t>blood pressure, pulse,vision, reflexes and the like.</a:t>
            </a:r>
          </a:p>
          <a:p>
            <a:pPr eaLnBrk="1" hangingPunct="1"/>
            <a:endParaRPr lang="en-US" altLang="zh-CN" smtClean="0">
              <a:ea typeface="宋体" charset="-122"/>
            </a:endParaRPr>
          </a:p>
          <a:p>
            <a:pPr eaLnBrk="1" hangingPunct="1"/>
            <a:endParaRPr lang="en-US" altLang="zh-CN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1A47A5-0D4C-45CA-B208-F81E59F315D6}" type="slidenum">
              <a:rPr lang="en-US" altLang="zh-CN">
                <a:ea typeface="宋体" charset="-122"/>
              </a:rPr>
              <a:pPr/>
              <a:t>105</a:t>
            </a:fld>
            <a:endParaRPr lang="en-US" altLang="zh-CN">
              <a:ea typeface="宋体" charset="-122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06C209-36E0-4ABC-8EEA-01D90C9EEC9B}" type="slidenum">
              <a:rPr lang="en-US" altLang="zh-CN">
                <a:ea typeface="宋体" charset="-122"/>
              </a:rPr>
              <a:pPr/>
              <a:t>106</a:t>
            </a:fld>
            <a:endParaRPr lang="en-US" altLang="zh-CN">
              <a:ea typeface="宋体" charset="-122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zh-CN" smtClean="0">
                <a:ea typeface="宋体" charset="-122"/>
              </a:rPr>
              <a:t>diastolic pressure </a:t>
            </a:r>
            <a:r>
              <a:rPr lang="zh-CN" altLang="en-US" smtClean="0">
                <a:ea typeface="宋体" charset="-122"/>
              </a:rPr>
              <a:t>舒张压</a:t>
            </a:r>
          </a:p>
          <a:p>
            <a:pPr eaLnBrk="1" hangingPunct="1"/>
            <a:r>
              <a:rPr lang="en-US" altLang="zh-CN" smtClean="0">
                <a:ea typeface="宋体" charset="-122"/>
              </a:rPr>
              <a:t>systolic pressure  </a:t>
            </a:r>
            <a:r>
              <a:rPr lang="zh-CN" altLang="en-US" smtClean="0">
                <a:ea typeface="宋体" charset="-122"/>
              </a:rPr>
              <a:t>收缩压</a:t>
            </a:r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12F4B4-C953-45E1-8A87-2937D9C8E3AF}" type="slidenum">
              <a:rPr lang="en-US" altLang="zh-CN">
                <a:ea typeface="宋体" charset="-122"/>
              </a:rPr>
              <a:pPr/>
              <a:t>108</a:t>
            </a:fld>
            <a:endParaRPr lang="en-US" altLang="zh-CN">
              <a:ea typeface="宋体" charset="-122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zh-CN" altLang="en-US" smtClean="0">
                <a:ea typeface="宋体" charset="-122"/>
              </a:rPr>
              <a:t>各个类型的合法取值</a:t>
            </a:r>
            <a:r>
              <a:rPr lang="en-US" altLang="zh-CN" smtClean="0">
                <a:ea typeface="宋体" charset="-122"/>
              </a:rPr>
              <a:t>(</a:t>
            </a:r>
            <a:r>
              <a:rPr lang="zh-CN" altLang="en-US" smtClean="0">
                <a:ea typeface="宋体" charset="-122"/>
              </a:rPr>
              <a:t>领域规则</a:t>
            </a:r>
            <a:r>
              <a:rPr lang="en-US" altLang="zh-CN" smtClean="0">
                <a:ea typeface="宋体" charset="-122"/>
              </a:rPr>
              <a:t>)</a:t>
            </a:r>
          </a:p>
          <a:p>
            <a:pPr eaLnBrk="1" hangingPunct="1"/>
            <a:r>
              <a:rPr lang="zh-CN" altLang="en-US" smtClean="0">
                <a:ea typeface="宋体" charset="-122"/>
              </a:rPr>
              <a:t>目前记在程序员头脑中，图形界面中用来验证输入</a:t>
            </a:r>
          </a:p>
          <a:p>
            <a:pPr eaLnBrk="1" hangingPunct="1"/>
            <a:r>
              <a:rPr lang="zh-CN" altLang="en-US" smtClean="0">
                <a:ea typeface="宋体" charset="-122"/>
              </a:rPr>
              <a:t>或终端用户头脑中</a:t>
            </a:r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48C0B8-D377-4935-A749-2F05F22FC906}" type="slidenum">
              <a:rPr lang="en-US" altLang="zh-CN">
                <a:ea typeface="宋体" charset="-122"/>
              </a:rPr>
              <a:pPr/>
              <a:t>109</a:t>
            </a:fld>
            <a:endParaRPr lang="en-US" altLang="zh-CN">
              <a:ea typeface="宋体" charset="-122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zh-CN" altLang="en-US" smtClean="0">
                <a:ea typeface="宋体" charset="-122"/>
              </a:rPr>
              <a:t>每个</a:t>
            </a:r>
            <a:r>
              <a:rPr lang="en-US" altLang="zh-CN" smtClean="0">
                <a:ea typeface="宋体" charset="-122"/>
              </a:rPr>
              <a:t>ObservationType</a:t>
            </a:r>
            <a:r>
              <a:rPr lang="zh-CN" altLang="en-US" smtClean="0">
                <a:ea typeface="宋体" charset="-122"/>
              </a:rPr>
              <a:t>和一个</a:t>
            </a:r>
            <a:r>
              <a:rPr lang="en-US" altLang="zh-CN" smtClean="0">
                <a:ea typeface="宋体" charset="-122"/>
              </a:rPr>
              <a:t>Validator</a:t>
            </a:r>
            <a:r>
              <a:rPr lang="zh-CN" altLang="en-US" smtClean="0">
                <a:ea typeface="宋体" charset="-122"/>
              </a:rPr>
              <a:t>关联，决定其值是否合法</a:t>
            </a:r>
          </a:p>
          <a:p>
            <a:pPr eaLnBrk="1" hangingPunct="1"/>
            <a:r>
              <a:rPr lang="zh-CN" altLang="en-US" smtClean="0">
                <a:ea typeface="宋体" charset="-122"/>
              </a:rPr>
              <a:t>验证规则可动态插入，但领域分析可知，观察到的值有两类基本的：</a:t>
            </a:r>
          </a:p>
          <a:p>
            <a:pPr eaLnBrk="1" hangingPunct="1"/>
            <a:r>
              <a:rPr lang="en-US" altLang="zh-CN" smtClean="0">
                <a:ea typeface="宋体" charset="-122"/>
              </a:rPr>
              <a:t>a quantity (a single values of a continuous scale) e.g. height, weight, etc.; </a:t>
            </a:r>
            <a:r>
              <a:rPr lang="zh-CN" altLang="en-US" smtClean="0">
                <a:ea typeface="宋体" charset="-122"/>
              </a:rPr>
              <a:t>连续范围内的单个值，主要验证范围和单位，如身高</a:t>
            </a:r>
          </a:p>
          <a:p>
            <a:pPr eaLnBrk="1" hangingPunct="1"/>
            <a:endParaRPr lang="zh-CN" altLang="en-US" smtClean="0">
              <a:ea typeface="宋体" charset="-122"/>
            </a:endParaRPr>
          </a:p>
          <a:p>
            <a:pPr eaLnBrk="1" hangingPunct="1"/>
            <a:r>
              <a:rPr lang="en-US" altLang="zh-CN" smtClean="0">
                <a:ea typeface="宋体" charset="-122"/>
              </a:rPr>
              <a:t>second, categories (single values, constants) e.g. eye color, hair color, etc.</a:t>
            </a:r>
            <a:r>
              <a:rPr lang="zh-CN" altLang="en-US" smtClean="0">
                <a:ea typeface="宋体" charset="-122"/>
              </a:rPr>
              <a:t>，一组离散的值中取一个，如眼睛的颜色</a:t>
            </a:r>
          </a:p>
          <a:p>
            <a:pPr eaLnBrk="1" hangingPunct="1"/>
            <a:endParaRPr lang="zh-CN" altLang="en-US" smtClean="0">
              <a:ea typeface="宋体" charset="-122"/>
            </a:endParaRPr>
          </a:p>
          <a:p>
            <a:pPr eaLnBrk="1" hangingPunct="1"/>
            <a:endParaRPr lang="en-US" altLang="zh-CN" smtClean="0">
              <a:ea typeface="宋体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3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F5E6C-3639-4AC0-9D9F-1B89CA59CFC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3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2EB98-1B49-4952-AC55-51B5D298F05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347663"/>
            <a:ext cx="1943100" cy="574833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4213" y="347663"/>
            <a:ext cx="5678487" cy="574833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3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92846-28F5-4DA5-A66F-4F3237F1441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85800" y="465138"/>
            <a:ext cx="7772400" cy="563086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A7169-15CB-41D8-8E4A-25E271081A4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CAAB0-424A-4A3E-9238-29D4BD768C2E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CAAB0-424A-4A3E-9238-29D4BD768C2E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CAAB0-424A-4A3E-9238-29D4BD768C2E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CAAB0-424A-4A3E-9238-29D4BD768C2E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CAAB0-424A-4A3E-9238-29D4BD768C2E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CAAB0-424A-4A3E-9238-29D4BD768C2E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CAAB0-424A-4A3E-9238-29D4BD768C2E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3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0BDD9-88CB-4867-AC4A-4102C880692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CAAB0-424A-4A3E-9238-29D4BD768C2E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CAAB0-424A-4A3E-9238-29D4BD768C2E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CAAB0-424A-4A3E-9238-29D4BD768C2E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CAAB0-424A-4A3E-9238-29D4BD768C2E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3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3351C-98A6-471D-98BD-41C8EA55C5F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268413"/>
            <a:ext cx="3810000" cy="4827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3810000" cy="4827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3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3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5726D-CE41-461D-ABC0-3561EFD862F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3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3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4FDFB-25CD-45D6-B406-5A1EAD4146A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C9C58-EBDE-418C-8EF3-F4482492E8A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3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01546-1516-41C6-9CFF-18E99304319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3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3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9D53C-B31B-4AC3-B3D4-C75B037CF04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3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3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A9B2E-DB86-4B15-B52F-4AB29D3653B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7405688"/>
            <a:chOff x="0" y="0"/>
            <a:chExt cx="5760" cy="4665"/>
          </a:xfrm>
        </p:grpSpPr>
        <p:sp>
          <p:nvSpPr>
            <p:cNvPr id="87043" name="Freeform 3"/>
            <p:cNvSpPr>
              <a:spLocks/>
            </p:cNvSpPr>
            <p:nvPr/>
          </p:nvSpPr>
          <p:spPr bwMode="hidden">
            <a:xfrm>
              <a:off x="1632" y="4"/>
              <a:ext cx="1737" cy="4333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87044" name="Freeform 4"/>
            <p:cNvSpPr>
              <a:spLocks/>
            </p:cNvSpPr>
            <p:nvPr/>
          </p:nvSpPr>
          <p:spPr bwMode="hidden">
            <a:xfrm>
              <a:off x="0" y="2"/>
              <a:ext cx="1737" cy="4329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87045" name="Freeform 5"/>
            <p:cNvSpPr>
              <a:spLocks/>
            </p:cNvSpPr>
            <p:nvPr/>
          </p:nvSpPr>
          <p:spPr bwMode="hidden">
            <a:xfrm>
              <a:off x="3744" y="5"/>
              <a:ext cx="1739" cy="4330"/>
            </a:xfrm>
            <a:custGeom>
              <a:avLst/>
              <a:gdLst/>
              <a:ahLst/>
              <a:cxnLst>
                <a:cxn ang="0">
                  <a:pos x="494" y="4415"/>
                </a:cxn>
                <a:cxn ang="0">
                  <a:pos x="1739" y="44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415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87046" name="Freeform 6"/>
            <p:cNvSpPr>
              <a:spLocks/>
            </p:cNvSpPr>
            <p:nvPr/>
          </p:nvSpPr>
          <p:spPr bwMode="hidden">
            <a:xfrm>
              <a:off x="1920" y="0"/>
              <a:ext cx="2080" cy="4324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870" y="4338"/>
                </a:cxn>
                <a:cxn ang="0">
                  <a:pos x="2080" y="4338"/>
                </a:cxn>
                <a:cxn ang="0">
                  <a:pos x="1033" y="0"/>
                </a:cxn>
                <a:cxn ang="0">
                  <a:pos x="0" y="7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87047" name="Freeform 7"/>
            <p:cNvSpPr>
              <a:spLocks/>
            </p:cNvSpPr>
            <p:nvPr/>
          </p:nvSpPr>
          <p:spPr bwMode="hidden">
            <a:xfrm>
              <a:off x="117" y="106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87048" name="Freeform 8"/>
            <p:cNvSpPr>
              <a:spLocks/>
            </p:cNvSpPr>
            <p:nvPr/>
          </p:nvSpPr>
          <p:spPr bwMode="hidden">
            <a:xfrm rot="2702961" flipH="1">
              <a:off x="810" y="775"/>
              <a:ext cx="2544" cy="1008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87049" name="Freeform 9"/>
            <p:cNvSpPr>
              <a:spLocks/>
            </p:cNvSpPr>
            <p:nvPr/>
          </p:nvSpPr>
          <p:spPr bwMode="hidden">
            <a:xfrm>
              <a:off x="83" y="58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87050" name="Freeform 10"/>
            <p:cNvSpPr>
              <a:spLocks/>
            </p:cNvSpPr>
            <p:nvPr/>
          </p:nvSpPr>
          <p:spPr bwMode="hidden">
            <a:xfrm rot="-2895842">
              <a:off x="-984" y="1050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87051" name="Freeform 11"/>
            <p:cNvSpPr>
              <a:spLocks/>
            </p:cNvSpPr>
            <p:nvPr/>
          </p:nvSpPr>
          <p:spPr bwMode="hidden">
            <a:xfrm rot="-2305141">
              <a:off x="1331" y="922"/>
              <a:ext cx="3594" cy="1735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87052" name="Freeform 12"/>
            <p:cNvSpPr>
              <a:spLocks/>
            </p:cNvSpPr>
            <p:nvPr/>
          </p:nvSpPr>
          <p:spPr bwMode="hidden">
            <a:xfrm rot="2084418" flipH="1">
              <a:off x="1859" y="874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87053" name="Freeform 13"/>
            <p:cNvSpPr>
              <a:spLocks/>
            </p:cNvSpPr>
            <p:nvPr/>
          </p:nvSpPr>
          <p:spPr bwMode="hidden">
            <a:xfrm>
              <a:off x="4250" y="2"/>
              <a:ext cx="1089" cy="2285"/>
            </a:xfrm>
            <a:custGeom>
              <a:avLst/>
              <a:gdLst/>
              <a:ahLst/>
              <a:cxnLst>
                <a:cxn ang="0">
                  <a:pos x="0" y="2265"/>
                </a:cxn>
                <a:cxn ang="0">
                  <a:pos x="1030" y="0"/>
                </a:cxn>
                <a:cxn ang="0">
                  <a:pos x="1089" y="0"/>
                </a:cxn>
                <a:cxn ang="0">
                  <a:pos x="37" y="2285"/>
                </a:cxn>
                <a:cxn ang="0">
                  <a:pos x="0" y="2265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87054" name="Freeform 14"/>
            <p:cNvSpPr>
              <a:spLocks/>
            </p:cNvSpPr>
            <p:nvPr/>
          </p:nvSpPr>
          <p:spPr bwMode="hidden">
            <a:xfrm>
              <a:off x="1632" y="3965"/>
              <a:ext cx="1737" cy="382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87055" name="Freeform 15"/>
            <p:cNvSpPr>
              <a:spLocks/>
            </p:cNvSpPr>
            <p:nvPr/>
          </p:nvSpPr>
          <p:spPr bwMode="hidden">
            <a:xfrm>
              <a:off x="0" y="3965"/>
              <a:ext cx="1737" cy="381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87056" name="Freeform 16"/>
            <p:cNvSpPr>
              <a:spLocks/>
            </p:cNvSpPr>
            <p:nvPr/>
          </p:nvSpPr>
          <p:spPr bwMode="hidden">
            <a:xfrm>
              <a:off x="3744" y="3965"/>
              <a:ext cx="1739" cy="382"/>
            </a:xfrm>
            <a:custGeom>
              <a:avLst/>
              <a:gdLst/>
              <a:ahLst/>
              <a:cxnLst>
                <a:cxn ang="0">
                  <a:pos x="494" y="4415"/>
                </a:cxn>
                <a:cxn ang="0">
                  <a:pos x="1739" y="44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415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87057" name="Freeform 17"/>
            <p:cNvSpPr>
              <a:spLocks/>
            </p:cNvSpPr>
            <p:nvPr/>
          </p:nvSpPr>
          <p:spPr bwMode="hidden">
            <a:xfrm>
              <a:off x="1920" y="3965"/>
              <a:ext cx="2080" cy="381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870" y="4338"/>
                </a:cxn>
                <a:cxn ang="0">
                  <a:pos x="2080" y="4338"/>
                </a:cxn>
                <a:cxn ang="0">
                  <a:pos x="1033" y="0"/>
                </a:cxn>
                <a:cxn ang="0">
                  <a:pos x="0" y="7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87058" name="Freeform 18"/>
            <p:cNvSpPr>
              <a:spLocks/>
            </p:cNvSpPr>
            <p:nvPr/>
          </p:nvSpPr>
          <p:spPr bwMode="hidden">
            <a:xfrm>
              <a:off x="2583" y="3927"/>
              <a:ext cx="1036" cy="420"/>
            </a:xfrm>
            <a:custGeom>
              <a:avLst/>
              <a:gdLst/>
              <a:ahLst/>
              <a:cxnLst>
                <a:cxn ang="0">
                  <a:pos x="1027" y="0"/>
                </a:cxn>
                <a:cxn ang="0">
                  <a:pos x="0" y="417"/>
                </a:cxn>
                <a:cxn ang="0">
                  <a:pos x="24" y="420"/>
                </a:cxn>
                <a:cxn ang="0">
                  <a:pos x="1036" y="16"/>
                </a:cxn>
                <a:cxn ang="0">
                  <a:pos x="1027" y="0"/>
                </a:cxn>
              </a:cxnLst>
              <a:rect l="0" t="0" r="r" b="b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87059" name="Freeform 19"/>
            <p:cNvSpPr>
              <a:spLocks/>
            </p:cNvSpPr>
            <p:nvPr/>
          </p:nvSpPr>
          <p:spPr bwMode="hidden">
            <a:xfrm rot="18897039" flipH="1">
              <a:off x="1486" y="3895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87060" name="Freeform 20"/>
            <p:cNvSpPr>
              <a:spLocks/>
            </p:cNvSpPr>
            <p:nvPr/>
          </p:nvSpPr>
          <p:spPr bwMode="hidden">
            <a:xfrm rot="18897039" flipH="1">
              <a:off x="766" y="3895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87061" name="Freeform 21"/>
            <p:cNvSpPr>
              <a:spLocks/>
            </p:cNvSpPr>
            <p:nvPr/>
          </p:nvSpPr>
          <p:spPr bwMode="hidden">
            <a:xfrm rot="18897039" flipH="1">
              <a:off x="31" y="3863"/>
              <a:ext cx="1034" cy="487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87062" name="Freeform 22"/>
            <p:cNvSpPr>
              <a:spLocks/>
            </p:cNvSpPr>
            <p:nvPr/>
          </p:nvSpPr>
          <p:spPr bwMode="hidden">
            <a:xfrm flipH="1" flipV="1">
              <a:off x="576" y="3919"/>
              <a:ext cx="3552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87063" name="Freeform 23"/>
            <p:cNvSpPr>
              <a:spLocks/>
            </p:cNvSpPr>
            <p:nvPr/>
          </p:nvSpPr>
          <p:spPr bwMode="hidden">
            <a:xfrm flipH="1" flipV="1">
              <a:off x="240" y="3919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87064" name="Freeform 24"/>
            <p:cNvSpPr>
              <a:spLocks/>
            </p:cNvSpPr>
            <p:nvPr/>
          </p:nvSpPr>
          <p:spPr bwMode="hidden">
            <a:xfrm flipH="1" flipV="1">
              <a:off x="3036" y="3967"/>
              <a:ext cx="1332" cy="383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87065" name="Freeform 25"/>
            <p:cNvSpPr>
              <a:spLocks/>
            </p:cNvSpPr>
            <p:nvPr/>
          </p:nvSpPr>
          <p:spPr bwMode="hidden">
            <a:xfrm flipH="1" flipV="1">
              <a:off x="3984" y="3919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87066" name="Freeform 26"/>
            <p:cNvSpPr>
              <a:spLocks/>
            </p:cNvSpPr>
            <p:nvPr/>
          </p:nvSpPr>
          <p:spPr bwMode="hidden">
            <a:xfrm flipH="1" flipV="1">
              <a:off x="3456" y="3919"/>
              <a:ext cx="2304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87067" name="Rectangle 27"/>
            <p:cNvSpPr>
              <a:spLocks noChangeArrowheads="1"/>
            </p:cNvSpPr>
            <p:nvPr/>
          </p:nvSpPr>
          <p:spPr bwMode="hidden">
            <a:xfrm>
              <a:off x="0" y="3940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1027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347663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8" name="Rectangle 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68413"/>
            <a:ext cx="7772400" cy="482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87070" name="Rectangle 3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2788" y="63134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 smtClean="0"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7071" name="Rectangle 3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51188" y="631348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 smtClean="0"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7072" name="Rectangle 3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0188" y="63134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 smtClean="0">
                <a:latin typeface="+mn-lt"/>
              </a:defRPr>
            </a:lvl1pPr>
          </a:lstStyle>
          <a:p>
            <a:pPr>
              <a:defRPr/>
            </a:pPr>
            <a:fld id="{1F8CAAB0-424A-4A3E-9238-29D4BD768C2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5000"/>
        <a:buBlip>
          <a:blip r:embed="rId14"/>
        </a:buBlip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l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1F8CAAB0-424A-4A3E-9238-29D4BD768C2E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tinfowler.com/ap2/auditLog.html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tinfowler.com/ap2/effectivity.html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artinfowler.com/ap2/temporalProperty.html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tinfowler.com/ap2/effectivity.html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tinfowler.com/ap2/temporalProperty.html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tinfowler.com/ap2/effectivity.html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tinfowler.com/ap2/temporalProperty.html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artinfowler.com/ap2/temporalObject.html" TargetMode="External"/><Relationship Id="rId5" Type="http://schemas.openxmlformats.org/officeDocument/2006/relationships/hyperlink" Target="http://www.martinfowler.com/ap2/snapshot.html" TargetMode="External"/><Relationship Id="rId4" Type="http://schemas.openxmlformats.org/officeDocument/2006/relationships/hyperlink" Target="http://www.martinfowler.com/ap2/effectivity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tinfowler.com/ap2/snapshot.html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tinfowler.com/ap2/temporalObject.html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artinfowler.com/ap2/effectivity.html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tinfowler.com/ap2/effectivity.html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artinfowler.com/ap2/temporalObject.html" TargetMode="External"/><Relationship Id="rId4" Type="http://schemas.openxmlformats.org/officeDocument/2006/relationships/hyperlink" Target="http://www.martinfowler.com/ap2/temporalProperty.html" TargetMode="Externa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F497D"/>
            </a:gs>
            <a:gs pos="100000">
              <a:srgbClr val="4F81BD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4" descr="bgHex.w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Box1" descr="1"/>
          <p:cNvSpPr/>
          <p:nvPr/>
        </p:nvSpPr>
        <p:spPr>
          <a:xfrm>
            <a:off x="2438400" y="1828800"/>
            <a:ext cx="1290638" cy="984250"/>
          </a:xfrm>
          <a:prstGeom prst="rect">
            <a:avLst/>
          </a:prstGeom>
          <a:solidFill>
            <a:srgbClr val="A6A6A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99" smtClean="0"/>
              <a:t>Slides before 1st Section Divider</a:t>
            </a:r>
            <a:endParaRPr lang="en-US" sz="1699" dirty="0"/>
          </a:p>
        </p:txBody>
      </p:sp>
      <p:sp>
        <p:nvSpPr>
          <p:cNvPr id="21" name="ContentBox3" descr="3"/>
          <p:cNvSpPr/>
          <p:nvPr/>
        </p:nvSpPr>
        <p:spPr>
          <a:xfrm>
            <a:off x="4191000" y="2895600"/>
            <a:ext cx="1290638" cy="984250"/>
          </a:xfrm>
          <a:prstGeom prst="rect">
            <a:avLst/>
          </a:prstGeom>
          <a:solidFill>
            <a:srgbClr val="A6A6A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smtClean="0"/>
              <a:t>随时间变化事物</a:t>
            </a:r>
            <a:r>
              <a:rPr lang="en-US" altLang="zh-CN" sz="1100" smtClean="0"/>
              <a:t>(</a:t>
            </a:r>
            <a:r>
              <a:rPr lang="en-US" sz="1100" smtClean="0"/>
              <a:t>Things That Change with Time)</a:t>
            </a:r>
            <a:r>
              <a:rPr lang="zh-CN" altLang="en-US" sz="1100" smtClean="0"/>
              <a:t>模式</a:t>
            </a:r>
            <a:endParaRPr lang="en-US" sz="1100" dirty="0"/>
          </a:p>
        </p:txBody>
      </p:sp>
      <p:sp>
        <p:nvSpPr>
          <p:cNvPr id="22" name="ContentBox2" descr="2"/>
          <p:cNvSpPr/>
          <p:nvPr/>
        </p:nvSpPr>
        <p:spPr>
          <a:xfrm>
            <a:off x="4191000" y="838200"/>
            <a:ext cx="1290638" cy="984250"/>
          </a:xfrm>
          <a:prstGeom prst="rect">
            <a:avLst/>
          </a:prstGeom>
          <a:solidFill>
            <a:srgbClr val="A6A6A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39" smtClean="0"/>
              <a:t>数量</a:t>
            </a:r>
            <a:r>
              <a:rPr lang="en-US" altLang="zh-CN" sz="1539" smtClean="0"/>
              <a:t>/ </a:t>
            </a:r>
            <a:r>
              <a:rPr lang="en-US" sz="1539" smtClean="0"/>
              <a:t>Quantity</a:t>
            </a:r>
            <a:r>
              <a:rPr lang="zh-CN" altLang="en-US" sz="1539" smtClean="0"/>
              <a:t>模式</a:t>
            </a:r>
            <a:endParaRPr lang="en-US" sz="1539" dirty="0"/>
          </a:p>
        </p:txBody>
      </p:sp>
      <p:sp>
        <p:nvSpPr>
          <p:cNvPr id="24" name="ContentBox7" descr="7"/>
          <p:cNvSpPr/>
          <p:nvPr/>
        </p:nvSpPr>
        <p:spPr>
          <a:xfrm>
            <a:off x="2057400" y="4038600"/>
            <a:ext cx="1290638" cy="984250"/>
          </a:xfrm>
          <a:prstGeom prst="rect">
            <a:avLst/>
          </a:prstGeom>
          <a:solidFill>
            <a:srgbClr val="A6A6A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99" dirty="0" smtClean="0"/>
              <a:t>Unused Section Space 2</a:t>
            </a:r>
            <a:endParaRPr lang="en-US" sz="2199" dirty="0"/>
          </a:p>
        </p:txBody>
      </p:sp>
      <p:sp>
        <p:nvSpPr>
          <p:cNvPr id="25" name="ContentBox4" descr="4"/>
          <p:cNvSpPr/>
          <p:nvPr/>
        </p:nvSpPr>
        <p:spPr>
          <a:xfrm>
            <a:off x="5943600" y="3886200"/>
            <a:ext cx="1290638" cy="984250"/>
          </a:xfrm>
          <a:prstGeom prst="rect">
            <a:avLst/>
          </a:prstGeom>
          <a:solidFill>
            <a:srgbClr val="A6A6A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199" dirty="0" smtClean="0"/>
              <a:t>观察和测量模式</a:t>
            </a:r>
            <a:endParaRPr lang="en-US" sz="2199" dirty="0"/>
          </a:p>
        </p:txBody>
      </p:sp>
      <p:sp>
        <p:nvSpPr>
          <p:cNvPr id="26" name="ContentBox8" descr="8"/>
          <p:cNvSpPr/>
          <p:nvPr/>
        </p:nvSpPr>
        <p:spPr>
          <a:xfrm>
            <a:off x="2209800" y="5181600"/>
            <a:ext cx="492125" cy="430213"/>
          </a:xfrm>
          <a:prstGeom prst="rect">
            <a:avLst/>
          </a:prstGeom>
          <a:solidFill>
            <a:srgbClr val="A6A6A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640" dirty="0" smtClean="0">
                <a:solidFill>
                  <a:srgbClr val="FFFFFF"/>
                </a:solidFill>
                <a:cs typeface="Arial" charset="0"/>
              </a:rPr>
              <a:t>Unused Section Space 3</a:t>
            </a:r>
            <a:endParaRPr lang="en-US" altLang="zh-CN" sz="64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1" name="ContentBox9" descr="9"/>
          <p:cNvSpPr/>
          <p:nvPr/>
        </p:nvSpPr>
        <p:spPr>
          <a:xfrm>
            <a:off x="2819400" y="5181600"/>
            <a:ext cx="492125" cy="430213"/>
          </a:xfrm>
          <a:prstGeom prst="rect">
            <a:avLst/>
          </a:prstGeom>
          <a:solidFill>
            <a:srgbClr val="A6A6A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640" smtClean="0">
                <a:solidFill>
                  <a:srgbClr val="FFFFFF"/>
                </a:solidFill>
                <a:cs typeface="Arial" charset="0"/>
              </a:rPr>
              <a:t>Unused Section Space 4</a:t>
            </a:r>
            <a:endParaRPr lang="en-US" altLang="zh-CN" sz="64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2" name="ContentBox6" descr="6"/>
          <p:cNvSpPr/>
          <p:nvPr/>
        </p:nvSpPr>
        <p:spPr>
          <a:xfrm>
            <a:off x="7543800" y="2057400"/>
            <a:ext cx="492125" cy="430213"/>
          </a:xfrm>
          <a:prstGeom prst="rect">
            <a:avLst/>
          </a:prstGeom>
          <a:solidFill>
            <a:srgbClr val="A6A6A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640" dirty="0" smtClean="0">
                <a:solidFill>
                  <a:srgbClr val="FFFFFF"/>
                </a:solidFill>
                <a:cs typeface="Arial" charset="0"/>
              </a:rPr>
              <a:t>Unused Section Space 1</a:t>
            </a:r>
            <a:endParaRPr lang="en-US" altLang="zh-CN" sz="64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3" name="ContentBox5" descr="5"/>
          <p:cNvSpPr/>
          <p:nvPr/>
        </p:nvSpPr>
        <p:spPr>
          <a:xfrm>
            <a:off x="7543800" y="3200400"/>
            <a:ext cx="492125" cy="430213"/>
          </a:xfrm>
          <a:prstGeom prst="rect">
            <a:avLst/>
          </a:prstGeom>
          <a:solidFill>
            <a:srgbClr val="A6A6A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2239" smtClean="0">
                <a:solidFill>
                  <a:srgbClr val="FFFFFF"/>
                </a:solidFill>
                <a:cs typeface="Arial" charset="0"/>
              </a:rPr>
              <a:t>扩展</a:t>
            </a:r>
            <a:endParaRPr lang="en-US" altLang="zh-CN" sz="2239">
              <a:solidFill>
                <a:srgbClr val="FFFFFF"/>
              </a:solidFill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Java</a:t>
            </a:r>
            <a:r>
              <a:rPr lang="zh-CN" altLang="en-US" smtClean="0"/>
              <a:t>中已有的</a:t>
            </a:r>
            <a:r>
              <a:rPr lang="en-US" altLang="zh-CN" smtClean="0"/>
              <a:t>Unit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Currency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850" y="2251075"/>
            <a:ext cx="9074150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130175"/>
            <a:ext cx="8278813" cy="2101850"/>
          </a:xfrm>
        </p:spPr>
        <p:txBody>
          <a:bodyPr/>
          <a:lstStyle/>
          <a:p>
            <a:pPr eaLnBrk="1" hangingPunct="1"/>
            <a:r>
              <a:rPr lang="en-US" altLang="zh-CN" b="1" smtClean="0"/>
              <a:t>Class Diagram of the Basic Observation Model</a:t>
            </a:r>
            <a:r>
              <a:rPr lang="en-US" altLang="zh-CN" smtClean="0"/>
              <a:t/>
            </a:r>
            <a:br>
              <a:rPr lang="en-US" altLang="zh-CN" smtClean="0"/>
            </a:br>
            <a:endParaRPr lang="en-US" altLang="zh-CN" smtClean="0"/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>
            <p:ph idx="1"/>
          </p:nvPr>
        </p:nvGraphicFramePr>
        <p:xfrm>
          <a:off x="250825" y="1844675"/>
          <a:ext cx="8497888" cy="3881438"/>
        </p:xfrm>
        <a:graphic>
          <a:graphicData uri="http://schemas.openxmlformats.org/presentationml/2006/ole">
            <p:oleObj spid="_x0000_s1026" name="位图图像" r:id="rId4" imgW="7125318" imgH="3254022" progId="PBrush">
              <p:embed/>
            </p:oleObj>
          </a:graphicData>
        </a:graphic>
      </p:graphicFrame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0" y="404813"/>
            <a:ext cx="9144000" cy="6453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7172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620713"/>
            <a:ext cx="9144000" cy="5256212"/>
          </a:xfrm>
          <a:noFill/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 sz="2800" smtClean="0"/>
              <a:t>Instance Diagram with an example of a Party called Smith. Smith has a height observation with a value of 5 feet and an eye color observation with a value of blue. Note that the first Observation holds onto an ObservationType object which has a phenomenonType of height, and a Quantity object which holds onto the value of 5 for quantity and feet for units.</a:t>
            </a:r>
          </a:p>
          <a:p>
            <a:pPr eaLnBrk="1" hangingPunct="1"/>
            <a:endParaRPr lang="en-US" altLang="zh-CN" sz="2800" smtClean="0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921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23850" y="1773238"/>
            <a:ext cx="8424863" cy="4662487"/>
          </a:xfrm>
          <a:noFill/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b="1" smtClean="0"/>
              <a:t>Composite Observations</a:t>
            </a:r>
            <a:r>
              <a:rPr lang="en-US" altLang="zh-CN" smtClean="0"/>
              <a:t/>
            </a:r>
            <a:br>
              <a:rPr lang="en-US" altLang="zh-CN" smtClean="0"/>
            </a:br>
            <a:endParaRPr lang="en-US" altLang="zh-CN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130175"/>
            <a:ext cx="7772400" cy="2101850"/>
          </a:xfrm>
        </p:spPr>
        <p:txBody>
          <a:bodyPr/>
          <a:lstStyle/>
          <a:p>
            <a:pPr eaLnBrk="1" hangingPunct="1"/>
            <a:r>
              <a:rPr lang="en-US" altLang="zh-CN" b="1" smtClean="0"/>
              <a:t>Class Diagram of Composite Observations</a:t>
            </a:r>
            <a:r>
              <a:rPr lang="en-US" altLang="zh-CN" smtClean="0"/>
              <a:t/>
            </a:r>
            <a:br>
              <a:rPr lang="en-US" altLang="zh-CN" smtClean="0"/>
            </a:br>
            <a:endParaRPr lang="en-US" altLang="zh-CN" smtClean="0"/>
          </a:p>
        </p:txBody>
      </p:sp>
      <p:pic>
        <p:nvPicPr>
          <p:cNvPr id="1126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628775"/>
            <a:ext cx="9144000" cy="4691063"/>
          </a:xfrm>
          <a:noFill/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an observation about the blood pressure could be described in terms of a composite observation.</a:t>
            </a:r>
          </a:p>
          <a:p>
            <a:pPr eaLnBrk="1" hangingPunct="1"/>
            <a:r>
              <a:rPr lang="en-US" altLang="zh-CN" smtClean="0"/>
              <a:t>The </a:t>
            </a:r>
            <a:r>
              <a:rPr lang="en-US" altLang="zh-CN" smtClean="0">
                <a:latin typeface="Times New Roman" pitchFamily="18" charset="0"/>
              </a:rPr>
              <a:t>“</a:t>
            </a:r>
            <a:r>
              <a:rPr lang="en-US" altLang="zh-CN" smtClean="0"/>
              <a:t>diastolic pressure</a:t>
            </a:r>
            <a:r>
              <a:rPr lang="en-US" altLang="zh-CN" smtClean="0">
                <a:latin typeface="Times New Roman" pitchFamily="18" charset="0"/>
              </a:rPr>
              <a:t>”</a:t>
            </a:r>
            <a:r>
              <a:rPr lang="en-US" altLang="zh-CN" smtClean="0"/>
              <a:t> and the </a:t>
            </a:r>
            <a:r>
              <a:rPr lang="en-US" altLang="zh-CN" smtClean="0">
                <a:latin typeface="Times New Roman" pitchFamily="18" charset="0"/>
              </a:rPr>
              <a:t>“</a:t>
            </a:r>
            <a:r>
              <a:rPr lang="en-US" altLang="zh-CN" smtClean="0"/>
              <a:t>systolic pressure</a:t>
            </a:r>
            <a:r>
              <a:rPr lang="en-US" altLang="zh-CN" smtClean="0">
                <a:latin typeface="Times New Roman" pitchFamily="18" charset="0"/>
              </a:rPr>
              <a:t>”</a:t>
            </a:r>
            <a:r>
              <a:rPr lang="en-US" altLang="zh-CN" smtClean="0"/>
              <a:t> are the components of the </a:t>
            </a:r>
            <a:r>
              <a:rPr lang="en-US" altLang="zh-CN" smtClean="0">
                <a:latin typeface="Times New Roman" pitchFamily="18" charset="0"/>
              </a:rPr>
              <a:t>“</a:t>
            </a:r>
            <a:r>
              <a:rPr lang="en-US" altLang="zh-CN" smtClean="0"/>
              <a:t>blood pressure</a:t>
            </a:r>
            <a:r>
              <a:rPr lang="en-US" altLang="zh-CN" smtClean="0">
                <a:latin typeface="Times New Roman" pitchFamily="18" charset="0"/>
              </a:rPr>
              <a:t>”</a:t>
            </a:r>
            <a:r>
              <a:rPr lang="en-US" altLang="zh-CN" smtClean="0"/>
              <a:t> observation (as a composite).</a:t>
            </a:r>
          </a:p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1331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836613"/>
            <a:ext cx="8316913" cy="5314950"/>
          </a:xfrm>
          <a:noFill/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 b="1" smtClean="0"/>
              <a:t>Validations</a:t>
            </a:r>
            <a:endParaRPr lang="en-US" altLang="zh-CN" smtClean="0"/>
          </a:p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1536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9388" y="1916113"/>
            <a:ext cx="8820150" cy="2792412"/>
          </a:xfr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Money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Money</a:t>
            </a:r>
            <a:r>
              <a:rPr lang="zh-CN" altLang="en-US" smtClean="0"/>
              <a:t>是数量的一种特殊实例</a:t>
            </a: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1638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484313"/>
            <a:ext cx="9144000" cy="3486150"/>
          </a:xfrm>
          <a:noFill/>
        </p:spPr>
      </p:pic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1741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404813"/>
            <a:ext cx="9144000" cy="6048375"/>
          </a:xfrm>
          <a:noFill/>
        </p:spPr>
      </p:pic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1843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549275"/>
            <a:ext cx="9144000" cy="5407025"/>
          </a:xfr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getter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CN" sz="2400" smtClean="0"/>
              <a:t>public class Money implements Comparable {</a:t>
            </a:r>
          </a:p>
          <a:p>
            <a:pPr eaLnBrk="1" hangingPunct="1">
              <a:lnSpc>
                <a:spcPct val="80000"/>
              </a:lnSpc>
            </a:pPr>
            <a:endParaRPr lang="en-US" altLang="zh-CN" sz="2400" smtClean="0"/>
          </a:p>
          <a:p>
            <a:pPr eaLnBrk="1" hangingPunct="1">
              <a:lnSpc>
                <a:spcPct val="80000"/>
              </a:lnSpc>
            </a:pPr>
            <a:r>
              <a:rPr lang="en-US" altLang="zh-CN" sz="2400" smtClean="0"/>
              <a:t>	private BigInteger amount;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400" smtClean="0"/>
              <a:t>	private Currency currency;</a:t>
            </a:r>
          </a:p>
          <a:p>
            <a:pPr eaLnBrk="1" hangingPunct="1">
              <a:lnSpc>
                <a:spcPct val="80000"/>
              </a:lnSpc>
            </a:pPr>
            <a:endParaRPr lang="en-US" altLang="zh-CN" sz="2400" smtClean="0"/>
          </a:p>
          <a:p>
            <a:pPr eaLnBrk="1" hangingPunct="1">
              <a:lnSpc>
                <a:spcPct val="80000"/>
              </a:lnSpc>
            </a:pPr>
            <a:r>
              <a:rPr lang="en-US" altLang="zh-CN" sz="2400" smtClean="0"/>
              <a:t>	public double amount() {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400" smtClean="0"/>
              <a:t>		return amount.doubleValue() / 100;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400" smtClean="0"/>
              <a:t>	}</a:t>
            </a:r>
          </a:p>
          <a:p>
            <a:pPr eaLnBrk="1" hangingPunct="1">
              <a:lnSpc>
                <a:spcPct val="80000"/>
              </a:lnSpc>
            </a:pPr>
            <a:endParaRPr lang="en-US" altLang="zh-CN" sz="2400" smtClean="0"/>
          </a:p>
          <a:p>
            <a:pPr eaLnBrk="1" hangingPunct="1">
              <a:lnSpc>
                <a:spcPct val="80000"/>
              </a:lnSpc>
            </a:pPr>
            <a:r>
              <a:rPr lang="en-US" altLang="zh-CN" sz="2400" smtClean="0"/>
              <a:t>	public Currency currency() {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400" smtClean="0"/>
              <a:t>		return currency;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400" smtClean="0"/>
              <a:t>	}</a:t>
            </a:r>
          </a:p>
          <a:p>
            <a:pPr eaLnBrk="1" hangingPunct="1">
              <a:lnSpc>
                <a:spcPct val="80000"/>
              </a:lnSpc>
            </a:pPr>
            <a:endParaRPr lang="en-US" altLang="zh-CN" sz="240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constructor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CN" sz="2000" smtClean="0"/>
              <a:t>public Money(double amount, Currency currency) {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000" smtClean="0"/>
              <a:t>   this.amount = BigInteger.valueOf(Math.round(amount * 100));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000" smtClean="0"/>
              <a:t>		this.currency = currency;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000" smtClean="0"/>
              <a:t>}</a:t>
            </a:r>
          </a:p>
          <a:p>
            <a:pPr eaLnBrk="1" hangingPunct="1">
              <a:lnSpc>
                <a:spcPct val="80000"/>
              </a:lnSpc>
            </a:pPr>
            <a:endParaRPr lang="en-US" altLang="zh-CN" sz="2000" smtClean="0"/>
          </a:p>
          <a:p>
            <a:pPr eaLnBrk="1" hangingPunct="1">
              <a:lnSpc>
                <a:spcPct val="80000"/>
              </a:lnSpc>
            </a:pPr>
            <a:r>
              <a:rPr lang="en-US" altLang="zh-CN" sz="2000" smtClean="0"/>
              <a:t>public Money(long amount, Currency currency) {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000" smtClean="0"/>
              <a:t>		this.amount = BigInteger.valueOf(amount * 100);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000" smtClean="0"/>
              <a:t>		this.currency = currency;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000" smtClean="0"/>
              <a:t>}</a:t>
            </a:r>
          </a:p>
          <a:p>
            <a:pPr eaLnBrk="1" hangingPunct="1">
              <a:lnSpc>
                <a:spcPct val="80000"/>
              </a:lnSpc>
            </a:pPr>
            <a:endParaRPr lang="en-US" altLang="zh-CN" sz="2000" smtClean="0"/>
          </a:p>
          <a:p>
            <a:pPr eaLnBrk="1" hangingPunct="1">
              <a:lnSpc>
                <a:spcPct val="80000"/>
              </a:lnSpc>
            </a:pPr>
            <a:r>
              <a:rPr lang="en-US" altLang="zh-CN" sz="2000" smtClean="0"/>
              <a:t>public static Money dollars(double amount) {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000" smtClean="0"/>
              <a:t>    return new Money(amount, Currency.getInstance("USD"));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000" smtClean="0"/>
              <a:t>}</a:t>
            </a:r>
          </a:p>
          <a:p>
            <a:pPr eaLnBrk="1" hangingPunct="1">
              <a:lnSpc>
                <a:spcPct val="80000"/>
              </a:lnSpc>
            </a:pPr>
            <a:endParaRPr lang="en-US" altLang="zh-CN" sz="200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+-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sz="2000" smtClean="0"/>
              <a:t>public Money add(Money arg) {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000" smtClean="0"/>
              <a:t>   assertSameCurrencyAs(arg);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000" smtClean="0"/>
              <a:t>   return new Money(amount.add(arg.amount), currency, true);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000" smtClean="0"/>
              <a:t>}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000" smtClean="0"/>
              <a:t>public Money subtract(Money arg) {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000" smtClean="0"/>
              <a:t>	return this.add(arg.negate());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000" smtClean="0"/>
              <a:t>}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000" smtClean="0"/>
              <a:t>void assertSameCurrencyAs(Money arg) {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000" smtClean="0"/>
              <a:t>//Assert.equals("money math mismatch", currency, arg.currency);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000" smtClean="0"/>
              <a:t>}</a:t>
            </a:r>
          </a:p>
          <a:p>
            <a:pPr eaLnBrk="1" hangingPunct="1">
              <a:lnSpc>
                <a:spcPct val="90000"/>
              </a:lnSpc>
            </a:pPr>
            <a:endParaRPr lang="en-US" altLang="zh-CN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68413"/>
            <a:ext cx="8134350" cy="48275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zh-CN" sz="2400" smtClean="0"/>
          </a:p>
          <a:p>
            <a:pPr eaLnBrk="1" hangingPunct="1">
              <a:lnSpc>
                <a:spcPct val="90000"/>
              </a:lnSpc>
            </a:pPr>
            <a:r>
              <a:rPr lang="en-US" altLang="zh-CN" sz="2400" smtClean="0"/>
              <a:t>private Money(BigInteger amountInPennies, </a:t>
            </a:r>
            <a:br>
              <a:rPr lang="en-US" altLang="zh-CN" sz="2400" smtClean="0"/>
            </a:br>
            <a:r>
              <a:rPr lang="en-US" altLang="zh-CN" sz="2400" smtClean="0"/>
              <a:t>           Currency currency, boolean privacyMarker) {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400" smtClean="0"/>
              <a:t>//		Assert.notNull(amountInPennies);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400" smtClean="0"/>
              <a:t>//		Assert.notNull(currency);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400" smtClean="0"/>
              <a:t>		this.amount = amountInPennies;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400" smtClean="0"/>
              <a:t>		this.currency = currency;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400" smtClean="0"/>
              <a:t>	}	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400" smtClean="0"/>
              <a:t>public Money negate() {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400" smtClean="0"/>
              <a:t>	return new Money(amount.negate(), currency, true);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400" smtClean="0"/>
              <a:t>}</a:t>
            </a:r>
          </a:p>
          <a:p>
            <a:pPr eaLnBrk="1" hangingPunct="1">
              <a:lnSpc>
                <a:spcPct val="90000"/>
              </a:lnSpc>
            </a:pPr>
            <a:endParaRPr lang="en-US" altLang="zh-CN" sz="240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*/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CN" sz="1600" smtClean="0"/>
              <a:t>public Money multiply(double arg) {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1600" smtClean="0"/>
              <a:t>	return new Money(amount() * arg, currency);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1600" smtClean="0"/>
              <a:t>}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1600" smtClean="0"/>
              <a:t>public Money[] divide(int denominator) {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1600" smtClean="0"/>
              <a:t>	BigInteger bigDenominator = BigInteger.valueOf(denominator); //</a:t>
            </a:r>
            <a:r>
              <a:rPr lang="zh-CN" altLang="en-US" sz="1600" smtClean="0"/>
              <a:t>分母</a:t>
            </a:r>
          </a:p>
          <a:p>
            <a:pPr eaLnBrk="1" hangingPunct="1">
              <a:lnSpc>
                <a:spcPct val="80000"/>
              </a:lnSpc>
            </a:pPr>
            <a:r>
              <a:rPr lang="zh-CN" altLang="en-US" sz="1600" smtClean="0"/>
              <a:t>	</a:t>
            </a:r>
            <a:r>
              <a:rPr lang="en-US" altLang="zh-CN" sz="1600" smtClean="0"/>
              <a:t>Money[] result = new Money[denominator];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1600" smtClean="0"/>
              <a:t>	BigInteger simpleResult = amount.divide(bigDenominator);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1600" smtClean="0"/>
              <a:t>	for (int i = 0; i &lt; denominator; i++) {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1600" smtClean="0"/>
              <a:t>		result[i] = new Money(simpleResult, currency, true);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1600" smtClean="0"/>
              <a:t>	}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1600" smtClean="0"/>
              <a:t>	int remainder = amount.subtract(simpleResult.multiply(bigDenominator))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1600" smtClean="0"/>
              <a:t>			.intValue();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1600" smtClean="0"/>
              <a:t>	for (int i = 0; i &lt; remainder; i++) {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1600" smtClean="0"/>
              <a:t>		result[i] = result[i].add(new Money(BigInteger.valueOf(1),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1600" smtClean="0"/>
              <a:t>				currency, true));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1600" smtClean="0"/>
              <a:t>	}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1600" smtClean="0"/>
              <a:t>	return result;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1600" smtClean="0"/>
              <a:t>}</a:t>
            </a:r>
          </a:p>
          <a:p>
            <a:pPr eaLnBrk="1" hangingPunct="1">
              <a:lnSpc>
                <a:spcPct val="80000"/>
              </a:lnSpc>
            </a:pPr>
            <a:endParaRPr lang="en-US" altLang="zh-CN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&gt;  &lt;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CN" sz="1400" smtClean="0"/>
              <a:t>public int compareTo(Object arg) {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1400" smtClean="0"/>
              <a:t>	Money moneyArg = (Money) arg;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1400" smtClean="0"/>
              <a:t>	assertSameCurrencyAs(moneyArg);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1400" smtClean="0"/>
              <a:t>	return amount.compareTo(moneyArg.amount);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1400" smtClean="0"/>
              <a:t>}</a:t>
            </a:r>
          </a:p>
          <a:p>
            <a:pPr eaLnBrk="1" hangingPunct="1">
              <a:lnSpc>
                <a:spcPct val="80000"/>
              </a:lnSpc>
            </a:pPr>
            <a:endParaRPr lang="en-US" altLang="zh-CN" sz="1400" smtClean="0"/>
          </a:p>
          <a:p>
            <a:pPr eaLnBrk="1" hangingPunct="1">
              <a:lnSpc>
                <a:spcPct val="80000"/>
              </a:lnSpc>
            </a:pPr>
            <a:r>
              <a:rPr lang="en-US" altLang="zh-CN" sz="1400" smtClean="0"/>
              <a:t>public boolean greaterThan(Money arg) {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1400" smtClean="0"/>
              <a:t>	return (this.compareTo(arg) == 1);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1400" smtClean="0"/>
              <a:t>}</a:t>
            </a:r>
          </a:p>
          <a:p>
            <a:pPr eaLnBrk="1" hangingPunct="1">
              <a:lnSpc>
                <a:spcPct val="80000"/>
              </a:lnSpc>
            </a:pPr>
            <a:endParaRPr lang="en-US" altLang="zh-CN" sz="1400" smtClean="0"/>
          </a:p>
          <a:p>
            <a:pPr eaLnBrk="1" hangingPunct="1">
              <a:lnSpc>
                <a:spcPct val="80000"/>
              </a:lnSpc>
            </a:pPr>
            <a:r>
              <a:rPr lang="en-US" altLang="zh-CN" sz="1400" smtClean="0"/>
              <a:t>public boolean lessThan(Money arg) {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1400" smtClean="0"/>
              <a:t>	return (this.compareTo(arg) == -1);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1400" smtClean="0"/>
              <a:t>}</a:t>
            </a:r>
          </a:p>
          <a:p>
            <a:pPr eaLnBrk="1" hangingPunct="1">
              <a:lnSpc>
                <a:spcPct val="80000"/>
              </a:lnSpc>
            </a:pPr>
            <a:endParaRPr lang="en-US" altLang="zh-CN" sz="1400" smtClean="0"/>
          </a:p>
          <a:p>
            <a:pPr eaLnBrk="1" hangingPunct="1">
              <a:lnSpc>
                <a:spcPct val="80000"/>
              </a:lnSpc>
            </a:pPr>
            <a:r>
              <a:rPr lang="en-US" altLang="zh-CN" sz="1400" smtClean="0"/>
              <a:t>public boolean equals(Object arg) {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1400" smtClean="0"/>
              <a:t>	if (!(arg instanceof Money))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1400" smtClean="0"/>
              <a:t>		return false;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1400" smtClean="0"/>
              <a:t>	Money other = (Money) arg;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1400" smtClean="0"/>
              <a:t>	return (currency.equals(other.currency) &amp;&amp; (amount.equals(other.amount)));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1400" smtClean="0"/>
              <a:t>}</a:t>
            </a:r>
          </a:p>
          <a:p>
            <a:pPr eaLnBrk="1" hangingPunct="1">
              <a:lnSpc>
                <a:spcPct val="80000"/>
              </a:lnSpc>
            </a:pPr>
            <a:endParaRPr lang="en-US" altLang="zh-CN" sz="140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单位的转换率</a:t>
            </a:r>
          </a:p>
        </p:txBody>
      </p:sp>
      <p:pic>
        <p:nvPicPr>
          <p:cNvPr id="1945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71550" y="1700213"/>
            <a:ext cx="7200900" cy="4135437"/>
          </a:xfr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Class ConversionRatio{</a:t>
            </a:r>
          </a:p>
          <a:p>
            <a:pPr eaLnBrk="1" hangingPunct="1"/>
            <a:r>
              <a:rPr lang="en-US" altLang="zh-CN" smtClean="0"/>
              <a:t>   Unit from, to;</a:t>
            </a:r>
          </a:p>
          <a:p>
            <a:pPr eaLnBrk="1" hangingPunct="1"/>
            <a:r>
              <a:rPr lang="en-US" altLang="zh-CN" smtClean="0"/>
              <a:t>   Number number;</a:t>
            </a:r>
          </a:p>
          <a:p>
            <a:pPr eaLnBrk="1" hangingPunct="1"/>
            <a:r>
              <a:rPr lang="en-US" altLang="zh-CN" smtClean="0"/>
              <a:t>}</a:t>
            </a:r>
          </a:p>
        </p:txBody>
      </p:sp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4365625"/>
            <a:ext cx="3024187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484438"/>
            <a:ext cx="7772400" cy="762000"/>
          </a:xfrm>
        </p:spPr>
        <p:txBody>
          <a:bodyPr/>
          <a:lstStyle/>
          <a:p>
            <a:pPr eaLnBrk="1" hangingPunct="1"/>
            <a:r>
              <a:rPr lang="zh-CN" altLang="en-US" smtClean="0"/>
              <a:t>观察和测量模式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zh-CN" altLang="en-US" dirty="0" smtClean="0"/>
              <a:t>徐迎晓</a:t>
            </a:r>
            <a:endParaRPr lang="en-US" altLang="zh-CN" dirty="0" smtClean="0"/>
          </a:p>
          <a:p>
            <a:pPr eaLnBrk="1" hangingPunct="1"/>
            <a:r>
              <a:rPr lang="zh-CN" altLang="en-US" dirty="0" smtClean="0"/>
              <a:t>复旦大学软件学院</a:t>
            </a:r>
            <a:endParaRPr lang="en-US" altLang="zh-CN" dirty="0" smtClean="0"/>
          </a:p>
          <a:p>
            <a:pPr eaLnBrk="1" hangingPunct="1"/>
            <a:r>
              <a:rPr lang="en-US" altLang="zh-CN" smtClean="0"/>
              <a:t>xuyingxiao@126.com</a:t>
            </a:r>
            <a:endParaRPr lang="zh-CN" altLang="zh-CN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7772400" cy="762000"/>
          </a:xfrm>
        </p:spPr>
        <p:txBody>
          <a:bodyPr/>
          <a:lstStyle/>
          <a:p>
            <a:pPr eaLnBrk="1" hangingPunct="1"/>
            <a:r>
              <a:rPr lang="zh-CN" altLang="en-US" smtClean="0"/>
              <a:t>复合单位</a:t>
            </a:r>
          </a:p>
        </p:txBody>
      </p:sp>
      <p:pic>
        <p:nvPicPr>
          <p:cNvPr id="2150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42988" y="1257300"/>
            <a:ext cx="7200900" cy="56007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2781300"/>
            <a:ext cx="5903912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2355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71550" y="476250"/>
            <a:ext cx="7488238" cy="53038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Class CompoundUnit implement Unit{</a:t>
            </a:r>
          </a:p>
          <a:p>
            <a:pPr eaLnBrk="1" hangingPunct="1"/>
            <a:r>
              <a:rPr lang="en-US" altLang="zh-CN" smtClean="0"/>
              <a:t>   Unit  inverse[ ], direct[ ];  //</a:t>
            </a:r>
            <a:r>
              <a:rPr lang="zh-CN" altLang="en-US" smtClean="0"/>
              <a:t>分母，分子</a:t>
            </a:r>
          </a:p>
          <a:p>
            <a:pPr eaLnBrk="1" hangingPunct="1"/>
            <a:r>
              <a:rPr lang="en-US" altLang="zh-CN" smtClean="0"/>
              <a:t>} 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3789363"/>
            <a:ext cx="5400675" cy="218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 </a:t>
            </a:r>
            <a:r>
              <a:rPr lang="zh-CN" altLang="en-US" smtClean="0"/>
              <a:t>数量模式为解决单位问题提供了有效的办法。</a:t>
            </a:r>
          </a:p>
          <a:p>
            <a:pPr lvl="1" eaLnBrk="1" hangingPunct="1"/>
            <a:r>
              <a:rPr lang="zh-CN" altLang="en-US" smtClean="0"/>
              <a:t>建立分析模型时不应过早地考虑设计和实现环境，而且要从概念上抓住各种细节，这样建立的分析模型才能更精确地描述需求。</a:t>
            </a:r>
          </a:p>
          <a:p>
            <a:pPr eaLnBrk="1" hangingPunct="1"/>
            <a:r>
              <a:rPr lang="en-US" altLang="zh-CN" smtClean="0"/>
              <a:t>Others</a:t>
            </a:r>
          </a:p>
          <a:p>
            <a:pPr lvl="1" eaLnBrk="1" hangingPunct="1"/>
            <a:r>
              <a:rPr lang="zh-CN" altLang="en-US" smtClean="0"/>
              <a:t>范围</a:t>
            </a:r>
            <a:r>
              <a:rPr lang="en-US" altLang="zh-CN" smtClean="0"/>
              <a:t>(Range)</a:t>
            </a:r>
            <a:r>
              <a:rPr lang="zh-CN" altLang="en-US" smtClean="0"/>
              <a:t>模式</a:t>
            </a:r>
          </a:p>
          <a:p>
            <a:pPr lvl="1" eaLnBrk="1" hangingPunct="1"/>
            <a:r>
              <a:rPr lang="zh-CN" altLang="en-US" smtClean="0"/>
              <a:t>随时间变化事物</a:t>
            </a:r>
            <a:r>
              <a:rPr lang="en-US" altLang="zh-CN" smtClean="0"/>
              <a:t>(Things That Change with Time)</a:t>
            </a:r>
            <a:r>
              <a:rPr lang="zh-CN" altLang="en-US" smtClean="0"/>
              <a:t>模式</a:t>
            </a:r>
          </a:p>
          <a:p>
            <a:pPr eaLnBrk="1" hangingPunct="1"/>
            <a:endParaRPr lang="en-US" altLang="zh-CN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914400" y="3565525"/>
            <a:ext cx="73152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3000">
                <a:solidFill>
                  <a:srgbClr val="A9A9A9"/>
                </a:solidFill>
                <a:latin typeface="Arial" charset="0"/>
              </a:rPr>
              <a:t>pptPlex Section Divider</a:t>
            </a:r>
            <a:endParaRPr lang="zh-CN" altLang="en-US" sz="3000">
              <a:solidFill>
                <a:srgbClr val="A9A9A9"/>
              </a:solidFill>
              <a:latin typeface="Arial" charset="0"/>
            </a:endParaRPr>
          </a:p>
        </p:txBody>
      </p:sp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914400" y="1714500"/>
            <a:ext cx="73152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00000"/>
                </a:solidFill>
                <a:latin typeface="Arial" charset="0"/>
              </a:rPr>
              <a:t>[</a:t>
            </a:r>
            <a:r>
              <a:rPr lang="zh-CN" altLang="en-US" sz="4000" b="1" dirty="0">
                <a:solidFill>
                  <a:srgbClr val="000000"/>
                </a:solidFill>
                <a:latin typeface="Arial" charset="0"/>
              </a:rPr>
              <a:t>随时间变化事物</a:t>
            </a:r>
            <a:r>
              <a:rPr lang="en-US" altLang="zh-CN" sz="4000" b="1" dirty="0">
                <a:solidFill>
                  <a:srgbClr val="000000"/>
                </a:solidFill>
                <a:latin typeface="Arial" charset="0"/>
              </a:rPr>
              <a:t>(Things That Change with Time)</a:t>
            </a:r>
            <a:r>
              <a:rPr lang="zh-CN" altLang="en-US" sz="4000" b="1" dirty="0">
                <a:solidFill>
                  <a:srgbClr val="000000"/>
                </a:solidFill>
                <a:latin typeface="Arial" charset="0"/>
              </a:rPr>
              <a:t>模式</a:t>
            </a:r>
            <a:r>
              <a:rPr lang="en-US" altLang="zh-CN" sz="4000" b="1" dirty="0">
                <a:solidFill>
                  <a:srgbClr val="000000"/>
                </a:solidFill>
                <a:latin typeface="Arial" charset="0"/>
              </a:rPr>
              <a:t>]</a:t>
            </a:r>
            <a:endParaRPr lang="zh-CN" altLang="en-US" sz="40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628" name="TextBox 3"/>
          <p:cNvSpPr txBox="1">
            <a:spLocks noChangeArrowheads="1"/>
          </p:cNvSpPr>
          <p:nvPr/>
        </p:nvSpPr>
        <p:spPr bwMode="auto">
          <a:xfrm>
            <a:off x="914400" y="4251325"/>
            <a:ext cx="7315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000">
                <a:solidFill>
                  <a:srgbClr val="A9A9A9"/>
                </a:solidFill>
                <a:latin typeface="Arial" charset="0"/>
              </a:rPr>
              <a:t>The slides after this divider will be grouped into a section and given the label you type above.  Feel free to move this slide to any position in the deck.</a:t>
            </a:r>
            <a:endParaRPr lang="zh-CN" altLang="en-US" sz="2000">
              <a:solidFill>
                <a:srgbClr val="A9A9A9"/>
              </a:solidFill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2700"/>
            <a:ext cx="7772400" cy="1431925"/>
          </a:xfrm>
        </p:spPr>
        <p:txBody>
          <a:bodyPr/>
          <a:lstStyle/>
          <a:p>
            <a:pPr eaLnBrk="1" hangingPunct="1"/>
            <a:r>
              <a:rPr lang="en-US" altLang="zh-CN" smtClean="0"/>
              <a:t>Patterns for things that change with time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i="1" smtClean="0">
                <a:hlinkClick r:id="rId3"/>
              </a:rPr>
              <a:t>Audit Log</a:t>
            </a:r>
            <a:endParaRPr lang="en-US" altLang="zh-CN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temporal patterns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Not just do we want to know the state of the world, we want to know the state of the world six months ago</a:t>
            </a:r>
          </a:p>
          <a:p>
            <a:pPr eaLnBrk="1" hangingPunct="1"/>
            <a:r>
              <a:rPr lang="en-US" altLang="zh-CN" smtClean="0"/>
              <a:t>what two months ago we thought the state of the world six months ago was</a:t>
            </a:r>
          </a:p>
          <a:p>
            <a:pPr lvl="1" eaLnBrk="1" hangingPunct="1"/>
            <a:r>
              <a:rPr lang="en-US" altLang="zh-CN" i="1" smtClean="0">
                <a:hlinkClick r:id="rId3"/>
              </a:rPr>
              <a:t>Effectivity</a:t>
            </a:r>
            <a:r>
              <a:rPr lang="en-US" altLang="zh-CN" i="1" smtClean="0"/>
              <a:t> pattern</a:t>
            </a:r>
          </a:p>
          <a:p>
            <a:pPr lvl="1" eaLnBrk="1" hangingPunct="1"/>
            <a:r>
              <a:rPr lang="en-US" altLang="zh-CN" i="1" smtClean="0">
                <a:hlinkClick r:id="rId4"/>
              </a:rPr>
              <a:t>Temporal Property</a:t>
            </a:r>
            <a:r>
              <a:rPr lang="en-US" altLang="zh-CN" i="1" smtClean="0"/>
              <a:t> pattern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i="1" smtClean="0">
                <a:hlinkClick r:id="rId3"/>
              </a:rPr>
              <a:t>Effectivity</a:t>
            </a:r>
            <a:endParaRPr lang="en-US" altLang="zh-CN" i="1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2852738"/>
            <a:ext cx="8424863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914400" y="3565525"/>
            <a:ext cx="73152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3000">
                <a:solidFill>
                  <a:srgbClr val="A9A9A9"/>
                </a:solidFill>
                <a:latin typeface="Arial" charset="0"/>
              </a:rPr>
              <a:t>pptPlex Section Divider</a:t>
            </a:r>
            <a:endParaRPr lang="zh-CN" altLang="en-US" sz="3000">
              <a:solidFill>
                <a:srgbClr val="A9A9A9"/>
              </a:solidFill>
              <a:latin typeface="Arial" charset="0"/>
            </a:endParaRPr>
          </a:p>
        </p:txBody>
      </p:sp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914400" y="1714500"/>
            <a:ext cx="7315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4000" b="1">
                <a:solidFill>
                  <a:srgbClr val="000000"/>
                </a:solidFill>
                <a:latin typeface="Arial" charset="0"/>
              </a:rPr>
              <a:t>[</a:t>
            </a:r>
            <a:r>
              <a:rPr lang="zh-CN" altLang="en-US" sz="4000" b="1">
                <a:solidFill>
                  <a:srgbClr val="000000"/>
                </a:solidFill>
                <a:latin typeface="Arial" charset="0"/>
              </a:rPr>
              <a:t>数量</a:t>
            </a:r>
            <a:r>
              <a:rPr lang="en-US" altLang="zh-CN" sz="4000" b="1">
                <a:solidFill>
                  <a:srgbClr val="000000"/>
                </a:solidFill>
                <a:latin typeface="Arial" charset="0"/>
              </a:rPr>
              <a:t>/ Quantity</a:t>
            </a:r>
            <a:r>
              <a:rPr lang="zh-CN" altLang="en-US" sz="4000" b="1">
                <a:solidFill>
                  <a:srgbClr val="000000"/>
                </a:solidFill>
                <a:latin typeface="Arial" charset="0"/>
              </a:rPr>
              <a:t>模式</a:t>
            </a:r>
            <a:r>
              <a:rPr lang="en-US" altLang="zh-CN" sz="4000" b="1">
                <a:solidFill>
                  <a:srgbClr val="000000"/>
                </a:solidFill>
                <a:latin typeface="Arial" charset="0"/>
              </a:rPr>
              <a:t>]</a:t>
            </a:r>
            <a:endParaRPr lang="zh-CN" altLang="en-US" sz="40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914400" y="4251325"/>
            <a:ext cx="7315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000">
                <a:solidFill>
                  <a:srgbClr val="A9A9A9"/>
                </a:solidFill>
                <a:latin typeface="Arial" charset="0"/>
              </a:rPr>
              <a:t>The slides after this divider will be grouped into a section and given the label you type above.  Feel free to move this slide to any position in the deck.</a:t>
            </a:r>
            <a:endParaRPr lang="zh-CN" altLang="en-US" sz="2000">
              <a:solidFill>
                <a:srgbClr val="A9A9A9"/>
              </a:solidFill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19588"/>
            <a:ext cx="7772400" cy="1776412"/>
          </a:xfrm>
        </p:spPr>
        <p:txBody>
          <a:bodyPr/>
          <a:lstStyle/>
          <a:p>
            <a:pPr eaLnBrk="1" hangingPunct="1"/>
            <a:r>
              <a:rPr lang="en-US" altLang="zh-CN" smtClean="0"/>
              <a:t>Wellington. On Dec 1 1999 he begins employment with India Inc</a:t>
            </a:r>
          </a:p>
          <a:p>
            <a:pPr eaLnBrk="1" hangingPunct="1"/>
            <a:endParaRPr lang="en-US" altLang="zh-CN" smtClean="0"/>
          </a:p>
        </p:txBody>
      </p:sp>
      <p:pic>
        <p:nvPicPr>
          <p:cNvPr id="3174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84313"/>
            <a:ext cx="9144000" cy="25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 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 sz="2800" smtClean="0"/>
              <a:t>Wellington. On Dec 1 1999 he begins employment with India Inc</a:t>
            </a:r>
          </a:p>
          <a:p>
            <a:pPr eaLnBrk="1" hangingPunct="1"/>
            <a:endParaRPr lang="en-US" altLang="zh-CN" sz="2800" smtClean="0"/>
          </a:p>
          <a:p>
            <a:pPr eaLnBrk="1" hangingPunct="1"/>
            <a:endParaRPr lang="en-US" altLang="zh-CN" sz="2800" smtClean="0"/>
          </a:p>
          <a:p>
            <a:pPr eaLnBrk="1" hangingPunct="1"/>
            <a:endParaRPr lang="en-US" altLang="zh-CN" sz="2800" smtClean="0"/>
          </a:p>
          <a:p>
            <a:pPr eaLnBrk="1" hangingPunct="1"/>
            <a:endParaRPr lang="en-US" altLang="zh-CN" sz="2800" smtClean="0"/>
          </a:p>
          <a:p>
            <a:pPr eaLnBrk="1" hangingPunct="1"/>
            <a:r>
              <a:rPr lang="en-US" altLang="zh-CN" sz="2800" smtClean="0"/>
              <a:t>As time continues he starts a new employment with Peninsula Inc on April 1 and ends his employment with India Inc on May 1. </a:t>
            </a:r>
          </a:p>
        </p:txBody>
      </p:sp>
      <p:sp>
        <p:nvSpPr>
          <p:cNvPr id="32772" name="AutoShape 8" descr="wellington-india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32773" name="Picture 9"/>
          <p:cNvPicPr>
            <a:picLocks noChangeAspect="1" noChangeArrowheads="1"/>
          </p:cNvPicPr>
          <p:nvPr/>
        </p:nvPicPr>
        <p:blipFill>
          <a:blip r:embed="rId3">
            <a:lum bright="-12000" contrast="18000"/>
          </a:blip>
          <a:srcRect/>
          <a:stretch>
            <a:fillRect/>
          </a:stretch>
        </p:blipFill>
        <p:spPr bwMode="auto">
          <a:xfrm>
            <a:off x="-144463" y="2565400"/>
            <a:ext cx="9288463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>
            <a:lum bright="-18000" contrast="18000"/>
          </a:blip>
          <a:srcRect/>
          <a:stretch>
            <a:fillRect/>
          </a:stretch>
        </p:blipFill>
        <p:spPr bwMode="auto">
          <a:xfrm>
            <a:off x="250825" y="2205038"/>
            <a:ext cx="8353425" cy="258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i="1" smtClean="0">
                <a:hlinkClick r:id="rId3"/>
              </a:rPr>
              <a:t>Temporal Property</a:t>
            </a:r>
            <a:endParaRPr lang="en-US" altLang="zh-CN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remove the obvious effectivity date</a:t>
            </a:r>
          </a:p>
          <a:p>
            <a:pPr lvl="1" eaLnBrk="1" hangingPunct="1"/>
            <a:r>
              <a:rPr lang="en-US" altLang="zh-CN" smtClean="0"/>
              <a:t>instead you use what looks like a regular property</a:t>
            </a:r>
            <a:r>
              <a:rPr lang="zh-CN" altLang="en-US" smtClean="0"/>
              <a:t>，</a:t>
            </a:r>
            <a:r>
              <a:rPr lang="en-US" altLang="zh-CN" smtClean="0"/>
              <a:t>but with an accessor that takes a date as an argument </a:t>
            </a: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4076700"/>
            <a:ext cx="7313612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CN" sz="2000" smtClean="0"/>
              <a:t>class Customer{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000" smtClean="0"/>
              <a:t>	private TemporalCollection addresses </a:t>
            </a:r>
            <a:br>
              <a:rPr lang="en-US" altLang="zh-CN" sz="2000" smtClean="0"/>
            </a:br>
            <a:r>
              <a:rPr lang="en-US" altLang="zh-CN" sz="2000" smtClean="0"/>
              <a:t>                                   = new SingleTemporalCollection();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000" smtClean="0"/>
              <a:t>	public Address getAddress(MfDate date) {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000" smtClean="0"/>
              <a:t>		return (Address) addresses.get(date);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000" smtClean="0"/>
              <a:t>	}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000" smtClean="0"/>
              <a:t>	public Address getAddress() {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000" smtClean="0"/>
              <a:t>		return getAddress(MfDate.today());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000" smtClean="0"/>
              <a:t>	}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000" smtClean="0"/>
              <a:t>	public void putAddress(MfDate date, Address value) {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000" smtClean="0"/>
              <a:t>		addresses.put(date, value);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000" smtClean="0"/>
              <a:t>	}</a:t>
            </a:r>
          </a:p>
          <a:p>
            <a:pPr eaLnBrk="1" hangingPunct="1">
              <a:lnSpc>
                <a:spcPct val="80000"/>
              </a:lnSpc>
            </a:pPr>
            <a:endParaRPr lang="en-US" altLang="zh-CN" sz="2000" smtClean="0"/>
          </a:p>
          <a:p>
            <a:pPr eaLnBrk="1" hangingPunct="1">
              <a:lnSpc>
                <a:spcPct val="80000"/>
              </a:lnSpc>
            </a:pPr>
            <a:endParaRPr lang="en-US" altLang="zh-CN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providing a regular and predictable interface</a:t>
            </a:r>
            <a:r>
              <a:rPr lang="en-US" altLang="zh-CN" smtClean="0">
                <a:latin typeface="Times New Roman" pitchFamily="18" charset="0"/>
              </a:rPr>
              <a:t>——</a:t>
            </a:r>
            <a:r>
              <a:rPr lang="en-US" altLang="zh-CN" smtClean="0"/>
              <a:t>accessor functions </a:t>
            </a:r>
            <a:r>
              <a:rPr lang="en-US" altLang="zh-CN" smtClean="0">
                <a:latin typeface="Times New Roman" pitchFamily="18" charset="0"/>
              </a:rPr>
              <a:t>——</a:t>
            </a:r>
            <a:r>
              <a:rPr lang="en-US" altLang="zh-CN" smtClean="0"/>
              <a:t> for dealing with those properties of an object that change over time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10" y="1214422"/>
            <a:ext cx="7772400" cy="4827587"/>
          </a:xfrm>
        </p:spPr>
        <p:txBody>
          <a:bodyPr/>
          <a:lstStyle/>
          <a:p>
            <a:pPr eaLnBrk="1" hangingPunct="1"/>
            <a:r>
              <a:rPr lang="en-US" altLang="zh-CN" smtClean="0"/>
              <a:t>update information </a:t>
            </a:r>
          </a:p>
          <a:p>
            <a:pPr lvl="1" eaLnBrk="1" hangingPunct="1"/>
            <a:r>
              <a:rPr lang="en-US" altLang="zh-CN" smtClean="0"/>
              <a:t>additive update </a:t>
            </a:r>
          </a:p>
          <a:p>
            <a:pPr lvl="2" eaLnBrk="1" hangingPunct="1"/>
            <a:r>
              <a:rPr lang="en-US" altLang="zh-CN" smtClean="0"/>
              <a:t>single put method that takes a timepoint and a new value</a:t>
            </a:r>
          </a:p>
          <a:p>
            <a:pPr lvl="2" eaLnBrk="1" hangingPunct="1"/>
            <a:r>
              <a:rPr lang="en-US" altLang="zh-CN" smtClean="0"/>
              <a:t>change XXX's address to YYY with effect from 23 August 2007</a:t>
            </a:r>
          </a:p>
          <a:p>
            <a:pPr lvl="1" eaLnBrk="1" hangingPunct="1"/>
            <a:r>
              <a:rPr lang="en-US" altLang="zh-CN" smtClean="0"/>
              <a:t>insertion update </a:t>
            </a:r>
          </a:p>
          <a:p>
            <a:pPr lvl="2" eaLnBrk="1" hangingPunct="1"/>
            <a:r>
              <a:rPr lang="en-US" altLang="zh-CN" smtClean="0"/>
              <a:t>we had XXX moving in to address AAA in date YYY, but we need to change that to ZZZ  </a:t>
            </a:r>
          </a:p>
          <a:p>
            <a:pPr lvl="2" eaLnBrk="1" hangingPunct="1"/>
            <a:endParaRPr lang="en-US" altLang="zh-CN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two ways to implement </a:t>
            </a:r>
            <a:r>
              <a:rPr lang="en-US" altLang="zh-CN" i="1" smtClean="0"/>
              <a:t>Temporal Property</a:t>
            </a:r>
            <a:r>
              <a:rPr lang="en-US" altLang="zh-CN" smtClean="0"/>
              <a:t> </a:t>
            </a:r>
          </a:p>
          <a:p>
            <a:pPr lvl="1" eaLnBrk="1" hangingPunct="1"/>
            <a:r>
              <a:rPr lang="en-US" altLang="zh-CN" smtClean="0"/>
              <a:t>collection of objects using </a:t>
            </a:r>
            <a:r>
              <a:rPr lang="en-US" altLang="zh-CN" i="1" smtClean="0">
                <a:hlinkClick r:id="rId3"/>
              </a:rPr>
              <a:t>Effectivity</a:t>
            </a:r>
            <a:r>
              <a:rPr lang="en-US" altLang="zh-CN" smtClean="0"/>
              <a:t> and then manipulate this collection </a:t>
            </a:r>
          </a:p>
          <a:p>
            <a:pPr lvl="1" eaLnBrk="1" hangingPunct="1"/>
            <a:r>
              <a:rPr lang="en-US" altLang="zh-CN" smtClean="0"/>
              <a:t>create a special collection class that provides this behavior: a </a:t>
            </a:r>
            <a:r>
              <a:rPr lang="en-US" altLang="zh-CN" i="1" smtClean="0"/>
              <a:t>temporal collection</a:t>
            </a:r>
            <a:r>
              <a:rPr lang="en-US" altLang="zh-CN" smtClean="0"/>
              <a:t> </a:t>
            </a:r>
          </a:p>
          <a:p>
            <a:pPr lvl="1" eaLnBrk="1" hangingPunct="1"/>
            <a:endParaRPr lang="en-US" altLang="zh-CN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354013"/>
            <a:ext cx="7772400" cy="762000"/>
          </a:xfrm>
        </p:spPr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CN" sz="1600" smtClean="0"/>
              <a:t>class TemporalCollection...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1600" smtClean="0"/>
              <a:t>	private Map contents = new HashMap();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1600" smtClean="0"/>
              <a:t>	public Object get(MfDate when) {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1600" smtClean="0"/>
              <a:t>		/** returns the value that was effective on the given date */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1600" smtClean="0"/>
              <a:t>		Iterator it = milestones().iterator();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1600" smtClean="0"/>
              <a:t>		while (it.hasNext()) {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1600" smtClean="0"/>
              <a:t>		     MfDate thisDate = (MfDate) it.next();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1600" smtClean="0"/>
              <a:t>		     if (thisDate.before(when) || thisDate.equals(when))</a:t>
            </a:r>
            <a:br>
              <a:rPr lang="en-US" altLang="zh-CN" sz="1600" smtClean="0"/>
            </a:br>
            <a:r>
              <a:rPr lang="en-US" altLang="zh-CN" sz="1600" smtClean="0"/>
              <a:t>                                             return contents.get(thisDate);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1600" smtClean="0"/>
              <a:t>		}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1600" smtClean="0"/>
              <a:t>		throw new IllegalArgumentException("no records that early");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1600" smtClean="0"/>
              <a:t>	}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1600" smtClean="0"/>
              <a:t>	public void put(MfDate at, Object item) {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1600" smtClean="0"/>
              <a:t>		/** the item is valid from the supplied date onwards */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1600" smtClean="0"/>
              <a:t>		contents.put(at,item);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1600" smtClean="0"/>
              <a:t>		clearMilestoneCache();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1600" smtClean="0"/>
              <a:t>	}</a:t>
            </a:r>
          </a:p>
          <a:p>
            <a:pPr eaLnBrk="1" hangingPunct="1">
              <a:lnSpc>
                <a:spcPct val="80000"/>
              </a:lnSpc>
            </a:pPr>
            <a:endParaRPr lang="en-US" altLang="zh-CN" sz="1600" smtClean="0"/>
          </a:p>
          <a:p>
            <a:pPr eaLnBrk="1" hangingPunct="1">
              <a:lnSpc>
                <a:spcPct val="80000"/>
              </a:lnSpc>
            </a:pPr>
            <a:endParaRPr lang="en-US" altLang="zh-CN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 sz="2800" i="1" smtClean="0">
                <a:hlinkClick r:id="rId3"/>
              </a:rPr>
              <a:t>Temporal Property</a:t>
            </a:r>
            <a:r>
              <a:rPr lang="en-US" altLang="zh-CN" sz="2800" smtClean="0"/>
              <a:t> and </a:t>
            </a:r>
            <a:r>
              <a:rPr lang="en-US" altLang="zh-CN" sz="2800" i="1" smtClean="0">
                <a:hlinkClick r:id="rId4"/>
              </a:rPr>
              <a:t>Effectivity</a:t>
            </a:r>
            <a:r>
              <a:rPr lang="en-US" altLang="zh-CN" sz="2800" smtClean="0"/>
              <a:t> are not mutually exclusive patterns </a:t>
            </a:r>
          </a:p>
          <a:p>
            <a:pPr lvl="1" eaLnBrk="1" hangingPunct="1"/>
            <a:r>
              <a:rPr lang="en-US" altLang="zh-CN" sz="2400" smtClean="0"/>
              <a:t>You might use address usage objects (using </a:t>
            </a:r>
            <a:r>
              <a:rPr lang="en-US" altLang="zh-CN" sz="2400" i="1" smtClean="0">
                <a:hlinkClick r:id="rId4"/>
              </a:rPr>
              <a:t>Effectivity</a:t>
            </a:r>
            <a:r>
              <a:rPr lang="en-US" altLang="zh-CN" sz="2400" smtClean="0"/>
              <a:t>) to implement a </a:t>
            </a:r>
            <a:r>
              <a:rPr lang="en-US" altLang="zh-CN" sz="2400" i="1" smtClean="0">
                <a:hlinkClick r:id="rId3"/>
              </a:rPr>
              <a:t>Temporal Property</a:t>
            </a:r>
            <a:r>
              <a:rPr lang="en-US" altLang="zh-CN" sz="2400" smtClean="0"/>
              <a:t> interface </a:t>
            </a:r>
          </a:p>
          <a:p>
            <a:pPr eaLnBrk="1" hangingPunct="1"/>
            <a:r>
              <a:rPr lang="en-US" altLang="zh-CN" sz="2800" i="1" smtClean="0">
                <a:hlinkClick r:id="rId3"/>
              </a:rPr>
              <a:t>Temporal Property</a:t>
            </a:r>
            <a:r>
              <a:rPr lang="en-US" altLang="zh-CN" sz="2800" smtClean="0"/>
              <a:t> introduces the notion of referring to things with a time-based index, but takes it only so far as a single property. </a:t>
            </a:r>
          </a:p>
          <a:p>
            <a:pPr lvl="1" eaLnBrk="1" hangingPunct="1"/>
            <a:r>
              <a:rPr lang="en-US" altLang="zh-CN" sz="2400" smtClean="0"/>
              <a:t>If you have many temporal properties on an object ?</a:t>
            </a:r>
          </a:p>
          <a:p>
            <a:pPr lvl="1" eaLnBrk="1" hangingPunct="1"/>
            <a:r>
              <a:rPr lang="en-US" altLang="zh-CN" sz="2400" i="1" smtClean="0">
                <a:hlinkClick r:id="rId5"/>
              </a:rPr>
              <a:t>Snapshot</a:t>
            </a:r>
            <a:r>
              <a:rPr lang="en-US" altLang="zh-CN" sz="2400" i="1" smtClean="0"/>
              <a:t> and </a:t>
            </a:r>
            <a:r>
              <a:rPr lang="en-US" altLang="zh-CN" sz="2400" i="1" smtClean="0">
                <a:hlinkClick r:id="rId6"/>
              </a:rPr>
              <a:t>Temporal Object</a:t>
            </a:r>
            <a:r>
              <a:rPr lang="en-US" altLang="zh-CN" sz="2400" smtClean="0"/>
              <a:t> </a:t>
            </a:r>
          </a:p>
          <a:p>
            <a:pPr lvl="2" eaLnBrk="1" hangingPunct="1"/>
            <a:endParaRPr lang="en-US" altLang="zh-CN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数量</a:t>
            </a:r>
            <a:r>
              <a:rPr lang="en-US" altLang="zh-CN" smtClean="0"/>
              <a:t>/Quantity</a:t>
            </a:r>
            <a:endParaRPr lang="zh-CN" altLang="en-US" smtClean="0"/>
          </a:p>
        </p:txBody>
      </p:sp>
      <p:sp>
        <p:nvSpPr>
          <p:cNvPr id="512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class Person{</a:t>
            </a:r>
          </a:p>
          <a:p>
            <a:pPr eaLnBrk="1" hangingPunct="1"/>
            <a:r>
              <a:rPr lang="en-US" altLang="zh-CN" smtClean="0"/>
              <a:t>     int height;</a:t>
            </a:r>
          </a:p>
          <a:p>
            <a:pPr eaLnBrk="1" hangingPunct="1"/>
            <a:r>
              <a:rPr lang="en-US" altLang="zh-CN" smtClean="0"/>
              <a:t> </a:t>
            </a:r>
            <a:r>
              <a:rPr lang="en-US" altLang="zh-CN" smtClean="0"/>
              <a:t>    int weight;</a:t>
            </a:r>
          </a:p>
          <a:p>
            <a:pPr eaLnBrk="1" hangingPunct="1"/>
            <a:r>
              <a:rPr lang="en-US" altLang="zh-CN" smtClean="0"/>
              <a:t> </a:t>
            </a:r>
            <a:r>
              <a:rPr lang="en-US" altLang="zh-CN" smtClean="0"/>
              <a:t>    …</a:t>
            </a:r>
            <a:endParaRPr lang="en-US" altLang="zh-CN" smtClean="0"/>
          </a:p>
          <a:p>
            <a:pPr eaLnBrk="1" hangingPunct="1"/>
            <a:endParaRPr lang="en-US" altLang="zh-CN" smtClean="0"/>
          </a:p>
          <a:p>
            <a:pPr eaLnBrk="1" hangingPunct="1"/>
            <a:endParaRPr lang="en-US" altLang="zh-CN" smtClean="0"/>
          </a:p>
          <a:p>
            <a:pPr eaLnBrk="1" hangingPunct="1"/>
            <a:r>
              <a:rPr lang="en-US" altLang="zh-CN" smtClean="0"/>
              <a:t>}</a:t>
            </a:r>
            <a:endParaRPr lang="zh-CN" altLang="en-US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2700"/>
            <a:ext cx="7772400" cy="1431925"/>
          </a:xfrm>
        </p:spPr>
        <p:txBody>
          <a:bodyPr/>
          <a:lstStyle/>
          <a:p>
            <a:pPr eaLnBrk="1" hangingPunct="1"/>
            <a:r>
              <a:rPr lang="en-US" altLang="zh-CN" i="1" smtClean="0">
                <a:hlinkClick r:id="rId3"/>
              </a:rPr>
              <a:t>Snapshot</a:t>
            </a:r>
            <a:r>
              <a:rPr lang="en-US" altLang="zh-CN" smtClean="0"/>
              <a:t/>
            </a:r>
            <a:br>
              <a:rPr lang="en-US" altLang="zh-CN" smtClean="0"/>
            </a:br>
            <a:endParaRPr lang="en-US" altLang="zh-CN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gives you an object that refers to the state of the real object as at a point in time </a:t>
            </a:r>
          </a:p>
          <a:p>
            <a:pPr eaLnBrk="1" hangingPunct="1"/>
            <a:r>
              <a:rPr lang="en-US" altLang="zh-CN" smtClean="0"/>
              <a:t>A </a:t>
            </a:r>
            <a:r>
              <a:rPr lang="en-US" altLang="zh-CN" i="1" smtClean="0"/>
              <a:t>Snapshot</a:t>
            </a:r>
            <a:r>
              <a:rPr lang="en-US" altLang="zh-CN" smtClean="0"/>
              <a:t> is simply a view of an object with all the temporal aspects removed </a:t>
            </a:r>
          </a:p>
        </p:txBody>
      </p:sp>
      <p:pic>
        <p:nvPicPr>
          <p:cNvPr id="41988" name="Picture 5" descr="snapshot-sketc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4221163"/>
            <a:ext cx="8604250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43012" name="Picture 5" descr="snapshot-samp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060575"/>
            <a:ext cx="8388350" cy="333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68413"/>
            <a:ext cx="9396413" cy="48275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CN" sz="2800" smtClean="0"/>
              <a:t>class CustomerSnapshot...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800" smtClean="0"/>
              <a:t>	private Customer base;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800" smtClean="0"/>
              <a:t>	private MfDate validDate;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800" smtClean="0"/>
              <a:t>	public CustomerSnapshot (Customer base, MfDate validDate) {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800" smtClean="0"/>
              <a:t>		this.base = base;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800" smtClean="0"/>
              <a:t>		this.validDate = validDate;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800" smtClean="0"/>
              <a:t>	}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800" smtClean="0"/>
              <a:t>	public Address getAddress() {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800" smtClean="0"/>
              <a:t>		return base.getAddress(validDate);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800" smtClean="0"/>
              <a:t>	}</a:t>
            </a:r>
          </a:p>
          <a:p>
            <a:pPr eaLnBrk="1" hangingPunct="1">
              <a:lnSpc>
                <a:spcPct val="80000"/>
              </a:lnSpc>
            </a:pPr>
            <a:endParaRPr lang="en-US" altLang="zh-CN" sz="2800" smtClean="0"/>
          </a:p>
          <a:p>
            <a:pPr eaLnBrk="1" hangingPunct="1">
              <a:lnSpc>
                <a:spcPct val="80000"/>
              </a:lnSpc>
            </a:pPr>
            <a:endParaRPr lang="en-US" altLang="zh-CN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i="1" smtClean="0">
                <a:hlinkClick r:id="rId3"/>
              </a:rPr>
              <a:t>Temporal Object</a:t>
            </a:r>
            <a:endParaRPr lang="en-US" altLang="zh-CN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two roles: one continuity and several versions </a:t>
            </a:r>
          </a:p>
          <a:p>
            <a:pPr eaLnBrk="1" hangingPunct="1"/>
            <a:r>
              <a:rPr lang="en-US" altLang="zh-CN" smtClean="0"/>
              <a:t>several versions</a:t>
            </a:r>
          </a:p>
          <a:p>
            <a:pPr lvl="1" eaLnBrk="1" hangingPunct="1"/>
            <a:r>
              <a:rPr lang="en-US" altLang="zh-CN" smtClean="0"/>
              <a:t>Any time the value of any property of the object changes, you get a new version </a:t>
            </a:r>
          </a:p>
          <a:p>
            <a:pPr lvl="1" eaLnBrk="1" hangingPunct="1"/>
            <a:r>
              <a:rPr lang="en-US" altLang="zh-CN" smtClean="0"/>
              <a:t>you can imagine the versions as a list of objects with an </a:t>
            </a:r>
            <a:r>
              <a:rPr lang="en-US" altLang="zh-CN" i="1" smtClean="0">
                <a:hlinkClick r:id="rId4"/>
              </a:rPr>
              <a:t>Effectivity</a:t>
            </a:r>
            <a:r>
              <a:rPr lang="en-US" altLang="zh-CN" smtClean="0"/>
              <a:t> to handle the date range. </a:t>
            </a:r>
          </a:p>
          <a:p>
            <a:pPr eaLnBrk="1" hangingPunct="1"/>
            <a:r>
              <a:rPr lang="en-US" altLang="zh-CN" smtClean="0"/>
              <a:t>one continuity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4608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2133600"/>
            <a:ext cx="6697663" cy="215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773238"/>
            <a:ext cx="8353425" cy="338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CN" sz="2400" smtClean="0"/>
              <a:t>class CustomerVersion...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400" smtClean="0"/>
              <a:t>	private String address;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400" smtClean="0"/>
              <a:t>	private Money creditLimit;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400" smtClean="0"/>
              <a:t>	private String phone;</a:t>
            </a:r>
          </a:p>
          <a:p>
            <a:pPr eaLnBrk="1" hangingPunct="1">
              <a:lnSpc>
                <a:spcPct val="80000"/>
              </a:lnSpc>
            </a:pPr>
            <a:endParaRPr lang="en-US" altLang="zh-CN" sz="2400" smtClean="0"/>
          </a:p>
          <a:p>
            <a:pPr eaLnBrk="1" hangingPunct="1">
              <a:lnSpc>
                <a:spcPct val="80000"/>
              </a:lnSpc>
            </a:pPr>
            <a:r>
              <a:rPr lang="en-US" altLang="zh-CN" sz="2400" smtClean="0"/>
              <a:t>	String address() {return address;}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400" smtClean="0"/>
              <a:t>	Money creditLimit() {return creditLimit;}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400" smtClean="0"/>
              <a:t>	String phone() {return phone;}</a:t>
            </a:r>
          </a:p>
          <a:p>
            <a:pPr eaLnBrk="1" hangingPunct="1">
              <a:lnSpc>
                <a:spcPct val="80000"/>
              </a:lnSpc>
            </a:pPr>
            <a:endParaRPr lang="en-US" altLang="zh-CN" sz="2400" smtClean="0"/>
          </a:p>
          <a:p>
            <a:pPr eaLnBrk="1" hangingPunct="1">
              <a:lnSpc>
                <a:spcPct val="80000"/>
              </a:lnSpc>
            </a:pPr>
            <a:r>
              <a:rPr lang="en-US" altLang="zh-CN" sz="2400" smtClean="0"/>
              <a:t>	void setName(String arg) {_name = arg;}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400" smtClean="0"/>
              <a:t>	void setAddress(String arg) {address = arg;}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400" smtClean="0"/>
              <a:t>	void setCreditLimit(Money arg) {creditLimit = arg;}</a:t>
            </a:r>
          </a:p>
          <a:p>
            <a:pPr eaLnBrk="1" hangingPunct="1">
              <a:lnSpc>
                <a:spcPct val="80000"/>
              </a:lnSpc>
            </a:pPr>
            <a:endParaRPr lang="en-US" altLang="zh-CN" sz="2400" smtClean="0"/>
          </a:p>
          <a:p>
            <a:pPr eaLnBrk="1" hangingPunct="1">
              <a:lnSpc>
                <a:spcPct val="80000"/>
              </a:lnSpc>
            </a:pPr>
            <a:endParaRPr lang="en-US" altLang="zh-CN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 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CN" sz="2000" smtClean="0"/>
              <a:t>class Customer...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000" smtClean="0"/>
              <a:t>	private TemporalCollection history = new SingleTemporalCollection();</a:t>
            </a:r>
          </a:p>
          <a:p>
            <a:pPr eaLnBrk="1" hangingPunct="1">
              <a:lnSpc>
                <a:spcPct val="80000"/>
              </a:lnSpc>
            </a:pPr>
            <a:endParaRPr lang="en-US" altLang="zh-CN" sz="2000" smtClean="0"/>
          </a:p>
          <a:p>
            <a:pPr eaLnBrk="1" hangingPunct="1">
              <a:lnSpc>
                <a:spcPct val="80000"/>
              </a:lnSpc>
            </a:pPr>
            <a:r>
              <a:rPr lang="en-US" altLang="zh-CN" sz="2000" smtClean="0"/>
              <a:t>	public String name() {return current().name();}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000" smtClean="0"/>
              <a:t>	public String address() {return current().address();}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000" smtClean="0"/>
              <a:t>	public Money creditLimit() {return current().creditLimit();}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000" smtClean="0"/>
              <a:t>	public String phone() {return current().phone();}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000" smtClean="0"/>
              <a:t>	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000" smtClean="0"/>
              <a:t>	private CustomerVersion current() {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000" smtClean="0"/>
              <a:t>		return (CustomerVersion)history.get();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000" smtClean="0"/>
              <a:t>	}</a:t>
            </a:r>
          </a:p>
          <a:p>
            <a:pPr eaLnBrk="1" hangingPunct="1">
              <a:lnSpc>
                <a:spcPct val="80000"/>
              </a:lnSpc>
            </a:pPr>
            <a:endParaRPr lang="en-US" altLang="zh-CN" sz="2000" smtClean="0"/>
          </a:p>
          <a:p>
            <a:pPr eaLnBrk="1" hangingPunct="1">
              <a:lnSpc>
                <a:spcPct val="80000"/>
              </a:lnSpc>
            </a:pPr>
            <a:endParaRPr lang="en-US" altLang="zh-CN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dirty="0" smtClean="0"/>
              <a:t>In practice  </a:t>
            </a:r>
            <a:r>
              <a:rPr lang="en-US" altLang="zh-CN" i="1" dirty="0" err="1" smtClean="0">
                <a:hlinkClick r:id="rId3"/>
              </a:rPr>
              <a:t>Effectivity</a:t>
            </a:r>
            <a:r>
              <a:rPr lang="en-US" altLang="zh-CN" dirty="0" smtClean="0"/>
              <a:t> used widely</a:t>
            </a:r>
          </a:p>
          <a:p>
            <a:pPr eaLnBrk="1" hangingPunct="1">
              <a:lnSpc>
                <a:spcPct val="90000"/>
              </a:lnSpc>
            </a:pPr>
            <a:endParaRPr lang="en-US" altLang="zh-CN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zh-CN" dirty="0" smtClean="0"/>
              <a:t>Patterns like </a:t>
            </a:r>
            <a:r>
              <a:rPr lang="en-US" altLang="zh-CN" i="1" dirty="0" smtClean="0">
                <a:hlinkClick r:id="rId4"/>
              </a:rPr>
              <a:t>Temporal Property</a:t>
            </a:r>
            <a:r>
              <a:rPr lang="en-US" altLang="zh-CN" dirty="0" smtClean="0"/>
              <a:t> and </a:t>
            </a:r>
            <a:r>
              <a:rPr lang="en-US" altLang="zh-CN" i="1" dirty="0" smtClean="0">
                <a:hlinkClick r:id="rId5"/>
              </a:rPr>
              <a:t>Temporal Object</a:t>
            </a:r>
            <a:r>
              <a:rPr lang="en-US" altLang="zh-CN" dirty="0" smtClean="0"/>
              <a:t> work well because they hide much of the mechanics of temporal behavior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dirty="0" smtClean="0"/>
              <a:t>However </a:t>
            </a:r>
            <a:r>
              <a:rPr lang="en-US" altLang="zh-CN" i="1" dirty="0" err="1" smtClean="0">
                <a:hlinkClick r:id="rId3"/>
              </a:rPr>
              <a:t>Effectivity</a:t>
            </a:r>
            <a:r>
              <a:rPr lang="en-US" altLang="zh-CN" dirty="0" smtClean="0"/>
              <a:t> still is important: it is the right choice when people want an explicit object that is only valid for a particular time period.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Dimensions of Time 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 sz="2800" smtClean="0"/>
              <a:t>a payroll system </a:t>
            </a:r>
          </a:p>
          <a:p>
            <a:pPr lvl="1" eaLnBrk="1" hangingPunct="1"/>
            <a:r>
              <a:rPr lang="en-US" altLang="zh-CN" sz="2400" smtClean="0"/>
              <a:t>an employee has a rate of $ 100/day starting on January 1 </a:t>
            </a:r>
          </a:p>
          <a:p>
            <a:pPr lvl="1" eaLnBrk="1" hangingPunct="1"/>
            <a:r>
              <a:rPr lang="en-US" altLang="zh-CN" sz="2400" smtClean="0"/>
              <a:t>On February 25 we run the payroll with this rate </a:t>
            </a:r>
          </a:p>
          <a:p>
            <a:pPr lvl="1" eaLnBrk="1" hangingPunct="1"/>
            <a:r>
              <a:rPr lang="en-US" altLang="zh-CN" sz="2400" smtClean="0"/>
              <a:t>On March 15 we learn that, effective on February 15, the employee's rate changed to $ 211/day. </a:t>
            </a:r>
          </a:p>
          <a:p>
            <a:pPr eaLnBrk="1" hangingPunct="1"/>
            <a:r>
              <a:rPr lang="en-US" altLang="zh-CN" sz="2800" smtClean="0"/>
              <a:t>what the rate was for February 25? </a:t>
            </a:r>
          </a:p>
          <a:p>
            <a:pPr lvl="1" eaLnBrk="1" hangingPunct="1"/>
            <a:r>
              <a:rPr lang="en-US" altLang="zh-CN" sz="2400" smtClean="0"/>
              <a:t>$211 </a:t>
            </a:r>
          </a:p>
          <a:p>
            <a:pPr lvl="1" eaLnBrk="1" hangingPunct="1"/>
            <a:r>
              <a:rPr lang="en-US" altLang="zh-CN" sz="2400" smtClean="0"/>
              <a:t>But often we cannot ignore that on Feb 25 we thought the rate was $100,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Java</a:t>
            </a:r>
            <a:r>
              <a:rPr lang="zh-CN" altLang="en-US" smtClean="0"/>
              <a:t>中已有的</a:t>
            </a:r>
            <a:r>
              <a:rPr lang="en-US" altLang="zh-CN" smtClean="0"/>
              <a:t>Number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Class Number 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16113"/>
            <a:ext cx="8820150" cy="449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68413"/>
            <a:ext cx="8134350" cy="4827587"/>
          </a:xfrm>
        </p:spPr>
        <p:txBody>
          <a:bodyPr/>
          <a:lstStyle/>
          <a:p>
            <a:pPr eaLnBrk="1" hangingPunct="1"/>
            <a:r>
              <a:rPr lang="en-US" altLang="zh-CN" dirty="0" smtClean="0"/>
              <a:t>record date | actual date| </a:t>
            </a:r>
            <a:r>
              <a:rPr lang="en-US" altLang="zh-CN" dirty="0" err="1" smtClean="0"/>
              <a:t>Dinsdale's</a:t>
            </a:r>
            <a:r>
              <a:rPr lang="en-US" altLang="zh-CN" dirty="0" smtClean="0"/>
              <a:t> rate </a:t>
            </a:r>
          </a:p>
          <a:p>
            <a:pPr lvl="1" eaLnBrk="1" hangingPunct="1"/>
            <a:r>
              <a:rPr lang="en-US" altLang="zh-CN" u="sng" dirty="0" smtClean="0"/>
              <a:t>Jan 1 		Jan 1 		$100/day</a:t>
            </a:r>
            <a:r>
              <a:rPr lang="en-US" altLang="zh-CN" dirty="0" smtClean="0"/>
              <a:t> </a:t>
            </a:r>
          </a:p>
          <a:p>
            <a:pPr lvl="1" eaLnBrk="1" hangingPunct="1"/>
            <a:r>
              <a:rPr lang="en-US" altLang="zh-CN" dirty="0" smtClean="0"/>
              <a:t>Feb 15 	Feb 15		 $100/day </a:t>
            </a:r>
          </a:p>
          <a:p>
            <a:pPr lvl="1" eaLnBrk="1" hangingPunct="1"/>
            <a:r>
              <a:rPr lang="en-US" altLang="zh-CN" dirty="0" smtClean="0"/>
              <a:t>Feb 25 	Feb 15 		$100/day </a:t>
            </a:r>
          </a:p>
          <a:p>
            <a:pPr lvl="1" eaLnBrk="1" hangingPunct="1"/>
            <a:r>
              <a:rPr lang="en-US" altLang="zh-CN" dirty="0" smtClean="0"/>
              <a:t>Feb 25 	Feb 25 		$100/day </a:t>
            </a:r>
          </a:p>
          <a:p>
            <a:pPr lvl="1" eaLnBrk="1" hangingPunct="1"/>
            <a:r>
              <a:rPr lang="en-US" altLang="zh-CN" dirty="0" smtClean="0"/>
              <a:t>Mar 14 	Feb 15 		$100/day </a:t>
            </a:r>
          </a:p>
          <a:p>
            <a:pPr lvl="1" eaLnBrk="1" hangingPunct="1"/>
            <a:r>
              <a:rPr lang="en-US" altLang="zh-CN" dirty="0" smtClean="0"/>
              <a:t>Mar 15 	Jan </a:t>
            </a:r>
            <a:r>
              <a:rPr lang="en-US" altLang="zh-CN" smtClean="0"/>
              <a:t>1 </a:t>
            </a:r>
            <a:r>
              <a:rPr lang="zh-CN" altLang="en-US" smtClean="0"/>
              <a:t>                  </a:t>
            </a:r>
            <a:r>
              <a:rPr lang="en-US" altLang="zh-CN" smtClean="0"/>
              <a:t>$100/day </a:t>
            </a:r>
            <a:endParaRPr lang="en-US" altLang="zh-CN" dirty="0" smtClean="0"/>
          </a:p>
          <a:p>
            <a:pPr lvl="1" eaLnBrk="1" hangingPunct="1"/>
            <a:r>
              <a:rPr lang="en-US" altLang="zh-CN" u="sng" dirty="0" smtClean="0"/>
              <a:t>Mar 15 	Feb 15 		$211/day </a:t>
            </a:r>
          </a:p>
          <a:p>
            <a:pPr lvl="1" eaLnBrk="1" hangingPunct="1"/>
            <a:r>
              <a:rPr lang="en-US" altLang="zh-CN" dirty="0" smtClean="0"/>
              <a:t>Mar 15 	Feb 25 		$211/day </a:t>
            </a:r>
          </a:p>
          <a:p>
            <a:pPr eaLnBrk="1" hangingPunct="1"/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CN" sz="2400" smtClean="0"/>
              <a:t>we make the corresponding adjustments in a payroll run on March 26.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400" smtClean="0"/>
              <a:t>On April 4 we are told that the employee's our previous information was wrong and that the rate was actually changed to $255 on February 15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400" smtClean="0"/>
              <a:t> Now how do we answer the question  "what was the employee's rate on February 25?".</a:t>
            </a:r>
          </a:p>
          <a:p>
            <a:pPr eaLnBrk="1" hangingPunct="1">
              <a:lnSpc>
                <a:spcPct val="80000"/>
              </a:lnSpc>
            </a:pPr>
            <a:endParaRPr lang="en-US" altLang="zh-CN" sz="2400" smtClean="0"/>
          </a:p>
          <a:p>
            <a:pPr eaLnBrk="1" hangingPunct="1">
              <a:lnSpc>
                <a:spcPct val="80000"/>
              </a:lnSpc>
            </a:pPr>
            <a:r>
              <a:rPr lang="en-US" altLang="zh-CN" sz="2400" u="sng" smtClean="0"/>
              <a:t>Mar 26 Feb 25 $211/day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400" smtClean="0"/>
              <a:t>Apr 4 Feb 14 $100/day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400" smtClean="0"/>
              <a:t>Apr 4 Feb 15 $255/day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400" u="sng" smtClean="0"/>
              <a:t>Apr 4 Feb 25 $255/day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400" smtClean="0"/>
              <a:t> </a:t>
            </a:r>
          </a:p>
          <a:p>
            <a:pPr eaLnBrk="1" hangingPunct="1">
              <a:lnSpc>
                <a:spcPct val="80000"/>
              </a:lnSpc>
            </a:pPr>
            <a:endParaRPr lang="en-US" altLang="zh-CN" sz="2400" smtClean="0"/>
          </a:p>
          <a:p>
            <a:pPr eaLnBrk="1" hangingPunct="1">
              <a:lnSpc>
                <a:spcPct val="80000"/>
              </a:lnSpc>
            </a:pPr>
            <a:endParaRPr lang="en-US" altLang="zh-CN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Box 1"/>
          <p:cNvSpPr txBox="1">
            <a:spLocks noChangeArrowheads="1"/>
          </p:cNvSpPr>
          <p:nvPr/>
        </p:nvSpPr>
        <p:spPr bwMode="auto">
          <a:xfrm>
            <a:off x="914400" y="3565525"/>
            <a:ext cx="73152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3000">
                <a:solidFill>
                  <a:srgbClr val="A9A9A9"/>
                </a:solidFill>
                <a:latin typeface="Arial" charset="0"/>
              </a:rPr>
              <a:t>pptPlex Section Divider</a:t>
            </a:r>
            <a:endParaRPr lang="zh-CN" altLang="en-US" sz="3000">
              <a:solidFill>
                <a:srgbClr val="A9A9A9"/>
              </a:solidFill>
              <a:latin typeface="Arial" charset="0"/>
            </a:endParaRPr>
          </a:p>
        </p:txBody>
      </p:sp>
      <p:sp>
        <p:nvSpPr>
          <p:cNvPr id="54275" name="TextBox 2"/>
          <p:cNvSpPr txBox="1">
            <a:spLocks noChangeArrowheads="1"/>
          </p:cNvSpPr>
          <p:nvPr/>
        </p:nvSpPr>
        <p:spPr bwMode="auto">
          <a:xfrm>
            <a:off x="914400" y="1714500"/>
            <a:ext cx="7315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4000" b="1">
                <a:solidFill>
                  <a:srgbClr val="000000"/>
                </a:solidFill>
                <a:latin typeface="Arial" charset="0"/>
              </a:rPr>
              <a:t>[</a:t>
            </a:r>
            <a:r>
              <a:rPr lang="zh-CN" altLang="en-US" sz="4000" b="1">
                <a:solidFill>
                  <a:srgbClr val="000000"/>
                </a:solidFill>
                <a:latin typeface="Arial" charset="0"/>
              </a:rPr>
              <a:t>观察和测量模式</a:t>
            </a:r>
            <a:r>
              <a:rPr lang="en-US" altLang="zh-CN" sz="4000" b="1">
                <a:solidFill>
                  <a:srgbClr val="000000"/>
                </a:solidFill>
                <a:latin typeface="Arial" charset="0"/>
              </a:rPr>
              <a:t>]</a:t>
            </a:r>
            <a:endParaRPr lang="zh-CN" altLang="en-US" sz="40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276" name="TextBox 3"/>
          <p:cNvSpPr txBox="1">
            <a:spLocks noChangeArrowheads="1"/>
          </p:cNvSpPr>
          <p:nvPr/>
        </p:nvSpPr>
        <p:spPr bwMode="auto">
          <a:xfrm>
            <a:off x="914400" y="4251325"/>
            <a:ext cx="7315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000">
                <a:solidFill>
                  <a:srgbClr val="A9A9A9"/>
                </a:solidFill>
                <a:latin typeface="Arial" charset="0"/>
              </a:rPr>
              <a:t>The slides after this divider will be grouped into a section and given the label you type above.  Feel free to move this slide to any position in the deck.</a:t>
            </a:r>
            <a:endParaRPr lang="zh-CN" altLang="en-US" sz="2000">
              <a:solidFill>
                <a:srgbClr val="A9A9A9"/>
              </a:solidFill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55299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2700"/>
            <a:ext cx="7772400" cy="1431925"/>
          </a:xfrm>
        </p:spPr>
        <p:txBody>
          <a:bodyPr/>
          <a:lstStyle/>
          <a:p>
            <a:pPr eaLnBrk="1" hangingPunct="1"/>
            <a:r>
              <a:rPr lang="zh-CN" altLang="en-US" smtClean="0"/>
              <a:t>知识层和操作层的分离</a:t>
            </a:r>
            <a:br>
              <a:rPr lang="zh-CN" altLang="en-US" smtClean="0"/>
            </a:br>
            <a:endParaRPr lang="zh-CN" altLang="en-US" smtClean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CN" altLang="en-US" smtClean="0"/>
              <a:t>通常的业务领域中</a:t>
            </a:r>
          </a:p>
          <a:p>
            <a:pPr lvl="1" eaLnBrk="1" hangingPunct="1"/>
            <a:r>
              <a:rPr lang="zh-CN" altLang="en-US" smtClean="0"/>
              <a:t>每一种类型的对象就应该为其设计一个类</a:t>
            </a:r>
          </a:p>
          <a:p>
            <a:pPr lvl="2" eaLnBrk="1" hangingPunct="1"/>
            <a:r>
              <a:rPr lang="zh-CN" altLang="en-US" smtClean="0"/>
              <a:t>对每一种不同的几何图形如点、直线、三角形、四边形、圆等都会设计一个单独的类作为几何图形类的子类。</a:t>
            </a:r>
          </a:p>
          <a:p>
            <a:pPr eaLnBrk="1" hangingPunct="1"/>
            <a:r>
              <a:rPr lang="zh-CN" altLang="en-US" smtClean="0"/>
              <a:t>商业信息系统</a:t>
            </a:r>
          </a:p>
          <a:p>
            <a:pPr lvl="1" eaLnBrk="1" hangingPunct="1"/>
            <a:r>
              <a:rPr lang="zh-CN" altLang="en-US" smtClean="0"/>
              <a:t>对象类型的数量可能会是相当多 </a:t>
            </a:r>
          </a:p>
          <a:p>
            <a:pPr lvl="1" eaLnBrk="1" hangingPunct="1"/>
            <a:r>
              <a:rPr lang="zh-CN" altLang="en-US" smtClean="0"/>
              <a:t>随时可能有新的对象类型产生或消灭</a:t>
            </a:r>
          </a:p>
          <a:p>
            <a:pPr lvl="1" eaLnBrk="1" hangingPunct="1"/>
            <a:r>
              <a:rPr lang="zh-CN" altLang="en-US" smtClean="0"/>
              <a:t>现实中一个对象可能有多种对象类型的特征</a:t>
            </a:r>
          </a:p>
          <a:p>
            <a:pPr lvl="1" eaLnBrk="1" hangingPunct="1"/>
            <a:endParaRPr lang="zh-CN" altLang="en-US" smtClean="0"/>
          </a:p>
          <a:p>
            <a:pPr eaLnBrk="1" hangingPunct="1"/>
            <a:endParaRPr lang="zh-CN" altLang="en-US" smtClean="0"/>
          </a:p>
          <a:p>
            <a:pPr eaLnBrk="1" hangingPunct="1"/>
            <a:endParaRPr lang="en-US" altLang="zh-CN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观察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观察</a:t>
            </a:r>
            <a:r>
              <a:rPr lang="en-US" altLang="zh-CN" smtClean="0"/>
              <a:t>(Observation)</a:t>
            </a:r>
          </a:p>
          <a:p>
            <a:pPr lvl="1" eaLnBrk="1" hangingPunct="1"/>
            <a:r>
              <a:rPr lang="zh-CN" altLang="en-US" smtClean="0"/>
              <a:t>通过一定的方案获得一个对象的某个属性的信息。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身高，体重，血型、血糖</a:t>
            </a:r>
            <a:r>
              <a:rPr lang="en-US" altLang="zh-CN" smtClean="0">
                <a:latin typeface="Times New Roman" pitchFamily="18" charset="0"/>
              </a:rPr>
              <a:t>…</a:t>
            </a:r>
            <a:endParaRPr lang="en-US" altLang="zh-CN" smtClean="0"/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13" y="2133600"/>
            <a:ext cx="2941637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latin typeface="Times New Roman" pitchFamily="18" charset="0"/>
              </a:rPr>
              <a:t>“</a:t>
            </a:r>
            <a:r>
              <a:rPr lang="zh-CN" altLang="en-US" dirty="0" smtClean="0"/>
              <a:t>病人</a:t>
            </a:r>
            <a:r>
              <a:rPr lang="zh-CN" altLang="en-US" dirty="0" smtClean="0">
                <a:latin typeface="Times New Roman" pitchFamily="18" charset="0"/>
              </a:rPr>
              <a:t>”</a:t>
            </a:r>
            <a:r>
              <a:rPr lang="zh-CN" altLang="en-US" dirty="0" smtClean="0"/>
              <a:t>问题是一个动态属性问题，也就是要求在运行过程中动态决定对象具有哪些属性</a:t>
            </a:r>
          </a:p>
          <a:p>
            <a:pPr lvl="1" eaLnBrk="1" hangingPunct="1"/>
            <a:r>
              <a:rPr lang="zh-CN" altLang="en-US" dirty="0" smtClean="0"/>
              <a:t>病人所做的检查项目是由观测类型决定的，</a:t>
            </a:r>
          </a:p>
          <a:p>
            <a:pPr eaLnBrk="1" hangingPunct="1"/>
            <a:endParaRPr lang="zh-CN" altLang="en-US" dirty="0" smtClean="0"/>
          </a:p>
          <a:p>
            <a:pPr eaLnBrk="1" hangingPunct="1"/>
            <a:endParaRPr lang="en-US" altLang="zh-CN" dirty="0" smtClean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将类型信息放在对象的属性中来确定对象的类型。</a:t>
            </a:r>
          </a:p>
          <a:p>
            <a:pPr eaLnBrk="1" hangingPunct="1"/>
            <a:endParaRPr lang="en-US" altLang="zh-CN" smtClean="0"/>
          </a:p>
        </p:txBody>
      </p:sp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3141663"/>
            <a:ext cx="7561262" cy="315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观察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zh-CN" dirty="0" smtClean="0"/>
          </a:p>
          <a:p>
            <a:pPr eaLnBrk="1" hangingPunct="1"/>
            <a:r>
              <a:rPr lang="zh-CN" altLang="en-US" dirty="0" smtClean="0"/>
              <a:t>三个要素</a:t>
            </a:r>
          </a:p>
          <a:p>
            <a:pPr lvl="1" eaLnBrk="1" hangingPunct="1"/>
            <a:r>
              <a:rPr lang="zh-CN" altLang="en-US" dirty="0" smtClean="0"/>
              <a:t>现象类型</a:t>
            </a:r>
            <a:r>
              <a:rPr lang="en-US" altLang="zh-CN" dirty="0" smtClean="0"/>
              <a:t>(</a:t>
            </a:r>
            <a:r>
              <a:rPr lang="en-US" altLang="zh-CN" dirty="0" err="1" smtClean="0"/>
              <a:t>PhenomenonType</a:t>
            </a:r>
            <a:r>
              <a:rPr lang="en-US" altLang="zh-CN" dirty="0" smtClean="0"/>
              <a:t>/</a:t>
            </a:r>
            <a:r>
              <a:rPr lang="en-US" altLang="zh-CN" dirty="0" err="1" smtClean="0"/>
              <a:t>ObservationType</a:t>
            </a:r>
            <a:r>
              <a:rPr lang="en-US" altLang="zh-CN" dirty="0" smtClean="0"/>
              <a:t>) </a:t>
            </a:r>
          </a:p>
          <a:p>
            <a:pPr lvl="1" eaLnBrk="1" hangingPunct="1"/>
            <a:r>
              <a:rPr lang="zh-CN" altLang="en-US" dirty="0" smtClean="0"/>
              <a:t>方案</a:t>
            </a:r>
            <a:r>
              <a:rPr lang="en-US" altLang="zh-CN" dirty="0" smtClean="0"/>
              <a:t>(Protocol)</a:t>
            </a:r>
          </a:p>
          <a:p>
            <a:pPr lvl="1" eaLnBrk="1" hangingPunct="1"/>
            <a:r>
              <a:rPr lang="zh-CN" altLang="en-US" dirty="0" smtClean="0"/>
              <a:t>值（ </a:t>
            </a:r>
            <a:r>
              <a:rPr lang="en-US" altLang="zh-CN" dirty="0" smtClean="0"/>
              <a:t>Value </a:t>
            </a:r>
            <a:r>
              <a:rPr lang="zh-CN" altLang="en-US" dirty="0" smtClean="0"/>
              <a:t>）</a:t>
            </a:r>
          </a:p>
          <a:p>
            <a:pPr lvl="2" eaLnBrk="1" hangingPunct="1"/>
            <a:r>
              <a:rPr lang="zh-CN" altLang="en-US" dirty="0" smtClean="0"/>
              <a:t>测量</a:t>
            </a:r>
            <a:r>
              <a:rPr lang="en-US" altLang="zh-CN" dirty="0" smtClean="0"/>
              <a:t>(Measurement )-</a:t>
            </a:r>
            <a:r>
              <a:rPr lang="zh-CN" altLang="en-US" dirty="0" smtClean="0"/>
              <a:t>观察的值是一个数量</a:t>
            </a:r>
            <a:endParaRPr lang="en-US" altLang="zh-CN" dirty="0" smtClean="0"/>
          </a:p>
          <a:p>
            <a:pPr lvl="2" eaLnBrk="1" hangingPunct="1"/>
            <a:r>
              <a:rPr lang="zh-CN" altLang="en-US" dirty="0" smtClean="0"/>
              <a:t>种类</a:t>
            </a:r>
            <a:r>
              <a:rPr lang="en-US" altLang="zh-CN" dirty="0" smtClean="0"/>
              <a:t>(Category )</a:t>
            </a:r>
          </a:p>
          <a:p>
            <a:pPr lvl="3" eaLnBrk="1" hangingPunct="1"/>
            <a:r>
              <a:rPr lang="zh-CN" altLang="en-US" dirty="0" smtClean="0"/>
              <a:t>现象</a:t>
            </a:r>
            <a:r>
              <a:rPr lang="en-US" altLang="zh-CN" dirty="0" smtClean="0"/>
              <a:t>(Phenomenon )-</a:t>
            </a:r>
            <a:r>
              <a:rPr lang="zh-CN" altLang="en-US" sz="2400" dirty="0" smtClean="0"/>
              <a:t>观察的值是一种类型</a:t>
            </a:r>
            <a:endParaRPr lang="en-US" altLang="zh-CN" sz="2400" dirty="0" smtClean="0"/>
          </a:p>
          <a:p>
            <a:pPr lvl="2" eaLnBrk="1" hangingPunct="1"/>
            <a:endParaRPr lang="en-US" altLang="zh-CN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zh-CN" smtClean="0"/>
          </a:p>
        </p:txBody>
      </p:sp>
      <p:pic>
        <p:nvPicPr>
          <p:cNvPr id="614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00113" y="1868488"/>
            <a:ext cx="7056437" cy="3843337"/>
          </a:xfr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966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550" y="2090738"/>
            <a:ext cx="87249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 smtClean="0"/>
              <a:t>改进</a:t>
            </a:r>
            <a:endParaRPr lang="zh-CN" altLang="zh-CN" dirty="0" smtClean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352550"/>
            <a:ext cx="8915400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测量</a:t>
            </a:r>
          </a:p>
        </p:txBody>
      </p:sp>
      <p:pic>
        <p:nvPicPr>
          <p:cNvPr id="593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84213" y="404813"/>
            <a:ext cx="8280400" cy="49450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60420" name="Picture 5" descr="Pic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836613"/>
            <a:ext cx="7777162" cy="530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数据库</a:t>
            </a:r>
            <a:r>
              <a:rPr lang="zh-CN" altLang="en-US" smtClean="0">
                <a:sym typeface="Wingdings" pitchFamily="2" charset="2"/>
              </a:rPr>
              <a:t>元数据</a:t>
            </a:r>
            <a:r>
              <a:rPr lang="en-US" altLang="zh-CN" smtClean="0">
                <a:sym typeface="Wingdings" pitchFamily="2" charset="2"/>
              </a:rPr>
              <a:t>+</a:t>
            </a:r>
            <a:r>
              <a:rPr lang="zh-CN" altLang="en-US" smtClean="0">
                <a:sym typeface="Wingdings" pitchFamily="2" charset="2"/>
              </a:rPr>
              <a:t>数据</a:t>
            </a:r>
          </a:p>
          <a:p>
            <a:pPr eaLnBrk="1" hangingPunct="1"/>
            <a:r>
              <a:rPr lang="zh-CN" altLang="en-US" smtClean="0">
                <a:sym typeface="Wingdings" pitchFamily="2" charset="2"/>
              </a:rPr>
              <a:t>              知识层    操作层</a:t>
            </a:r>
            <a:endParaRPr lang="zh-CN" altLang="en-US" smtClean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进一步改进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离散值</a:t>
            </a:r>
            <a:endParaRPr lang="zh-CN" altLang="en-US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5"/>
          <p:cNvSpPr>
            <a:spLocks noGrp="1" noChangeArrowheads="1"/>
          </p:cNvSpPr>
          <p:nvPr>
            <p:ph type="title"/>
          </p:nvPr>
        </p:nvSpPr>
        <p:spPr>
          <a:xfrm>
            <a:off x="7523163" y="12700"/>
            <a:ext cx="933450" cy="1431925"/>
          </a:xfrm>
        </p:spPr>
        <p:txBody>
          <a:bodyPr/>
          <a:lstStyle/>
          <a:p>
            <a:pPr eaLnBrk="1" hangingPunct="1"/>
            <a:r>
              <a:rPr lang="zh-CN" altLang="en-US" smtClean="0"/>
              <a:t>观察</a:t>
            </a:r>
          </a:p>
        </p:txBody>
      </p:sp>
      <p:pic>
        <p:nvPicPr>
          <p:cNvPr id="6553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50825" y="188913"/>
            <a:ext cx="7058025" cy="6523037"/>
          </a:xfr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6656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981075"/>
            <a:ext cx="7993063" cy="551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6758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765175"/>
            <a:ext cx="8820150" cy="536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6861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806450"/>
            <a:ext cx="8064500" cy="605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数量</a:t>
            </a:r>
          </a:p>
        </p:txBody>
      </p:sp>
      <p:pic>
        <p:nvPicPr>
          <p:cNvPr id="819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23850" y="2565400"/>
            <a:ext cx="8640763" cy="2243138"/>
          </a:xfrm>
          <a:noFill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改进后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6963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2708275"/>
            <a:ext cx="8532812" cy="374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7885113" cy="23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974725"/>
            <a:ext cx="7704137" cy="588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70661" name="Line 6"/>
          <p:cNvSpPr>
            <a:spLocks noChangeShapeType="1"/>
          </p:cNvSpPr>
          <p:nvPr/>
        </p:nvSpPr>
        <p:spPr bwMode="auto">
          <a:xfrm>
            <a:off x="3419475" y="2276475"/>
            <a:ext cx="2952750" cy="35290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70662" name="Line 7"/>
          <p:cNvSpPr>
            <a:spLocks noChangeShapeType="1"/>
          </p:cNvSpPr>
          <p:nvPr/>
        </p:nvSpPr>
        <p:spPr bwMode="auto">
          <a:xfrm flipH="1">
            <a:off x="3276600" y="2276475"/>
            <a:ext cx="142875" cy="18002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70663" name="Line 8"/>
          <p:cNvSpPr>
            <a:spLocks noChangeShapeType="1"/>
          </p:cNvSpPr>
          <p:nvPr/>
        </p:nvSpPr>
        <p:spPr bwMode="auto">
          <a:xfrm flipH="1">
            <a:off x="3419475" y="2133600"/>
            <a:ext cx="1584325" cy="1428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71684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341438"/>
            <a:ext cx="8496300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7270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95288" y="908050"/>
            <a:ext cx="8424862" cy="5384800"/>
          </a:xfrm>
          <a:noFill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7373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33600"/>
            <a:ext cx="874871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36613"/>
            <a:ext cx="8459788" cy="487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74757" name="Line 5"/>
          <p:cNvSpPr>
            <a:spLocks noChangeShapeType="1"/>
          </p:cNvSpPr>
          <p:nvPr/>
        </p:nvSpPr>
        <p:spPr bwMode="auto">
          <a:xfrm>
            <a:off x="3851275" y="3933825"/>
            <a:ext cx="0" cy="1152525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757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16013" y="1447800"/>
            <a:ext cx="7200900" cy="4386263"/>
          </a:xfrm>
          <a:noFill/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7782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81075"/>
            <a:ext cx="9396413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9" name="Line 6"/>
          <p:cNvSpPr>
            <a:spLocks noChangeShapeType="1"/>
          </p:cNvSpPr>
          <p:nvPr/>
        </p:nvSpPr>
        <p:spPr bwMode="auto">
          <a:xfrm>
            <a:off x="0" y="2852738"/>
            <a:ext cx="939641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7885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908050"/>
            <a:ext cx="8280400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Quantity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9220" name="Picture 7" descr="Martin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4438" y="1341438"/>
            <a:ext cx="3194050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7987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8532813" cy="6883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物资管理系统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latin typeface="Times New Roman" pitchFamily="18" charset="0"/>
              </a:rPr>
              <a:t>“</a:t>
            </a:r>
            <a:r>
              <a:rPr lang="zh-CN" altLang="en-US" smtClean="0"/>
              <a:t>单据</a:t>
            </a:r>
            <a:r>
              <a:rPr lang="zh-CN" altLang="en-US" smtClean="0">
                <a:latin typeface="Times New Roman" pitchFamily="18" charset="0"/>
              </a:rPr>
              <a:t>”</a:t>
            </a:r>
            <a:r>
              <a:rPr lang="zh-CN" altLang="en-US" smtClean="0"/>
              <a:t>类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341438"/>
            <a:ext cx="8893175" cy="408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04813"/>
            <a:ext cx="8820150" cy="589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1484313"/>
            <a:ext cx="6049963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教学系统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8909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341438"/>
            <a:ext cx="7775575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81075"/>
            <a:ext cx="8893175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300663"/>
            <a:ext cx="882015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911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196975"/>
            <a:ext cx="8893175" cy="392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921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1412875"/>
            <a:ext cx="9001125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arithmetic. 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双时间记录</a:t>
            </a:r>
          </a:p>
        </p:txBody>
      </p:sp>
      <p:pic>
        <p:nvPicPr>
          <p:cNvPr id="8499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50825" y="1773238"/>
            <a:ext cx="9144000" cy="4897437"/>
          </a:xfrm>
          <a:noFill/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被否决的观察</a:t>
            </a:r>
          </a:p>
        </p:txBody>
      </p:sp>
      <p:pic>
        <p:nvPicPr>
          <p:cNvPr id="8601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42988" y="2060575"/>
            <a:ext cx="5257800" cy="4760913"/>
          </a:xfrm>
          <a:noFill/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假设，推理，临床观察</a:t>
            </a:r>
          </a:p>
        </p:txBody>
      </p:sp>
      <p:pic>
        <p:nvPicPr>
          <p:cNvPr id="8704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844675"/>
            <a:ext cx="8893175" cy="3602038"/>
          </a:xfrm>
          <a:noFill/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8806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211138"/>
            <a:ext cx="8893175" cy="6756400"/>
          </a:xfrm>
          <a:noFill/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566159"/>
            <a:ext cx="7315200" cy="5539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altLang="zh-CN" sz="3000" smtClean="0">
                <a:solidFill>
                  <a:srgbClr val="A9A9A9"/>
                </a:solidFill>
                <a:latin typeface="Arial"/>
              </a:rPr>
              <a:t>pptPlex Section Divider</a:t>
            </a:r>
            <a:endParaRPr lang="zh-CN" altLang="en-US" sz="3000">
              <a:solidFill>
                <a:srgbClr val="A9A9A9"/>
              </a:solidFill>
              <a:latin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714500"/>
            <a:ext cx="73152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rgbClr val="000000"/>
                </a:solidFill>
                <a:latin typeface="Arial"/>
              </a:rPr>
              <a:t>[</a:t>
            </a:r>
            <a:r>
              <a:rPr lang="zh-CN" altLang="en-US" sz="4000" b="1" dirty="0" smtClean="0">
                <a:solidFill>
                  <a:srgbClr val="000000"/>
                </a:solidFill>
                <a:latin typeface="Arial"/>
              </a:rPr>
              <a:t>扩展</a:t>
            </a:r>
            <a:r>
              <a:rPr lang="en-US" altLang="zh-CN" sz="4000" b="1" dirty="0" smtClean="0">
                <a:solidFill>
                  <a:srgbClr val="000000"/>
                </a:solidFill>
                <a:latin typeface="Arial"/>
              </a:rPr>
              <a:t>]</a:t>
            </a:r>
            <a:endParaRPr lang="zh-CN" altLang="en-US" sz="40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4251959"/>
            <a:ext cx="7315200" cy="101566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altLang="zh-CN" sz="2000" smtClean="0">
                <a:solidFill>
                  <a:srgbClr val="A9A9A9"/>
                </a:solidFill>
                <a:latin typeface="Arial"/>
              </a:rPr>
              <a:t>The slides after this divider will be grouped into a section and given the label you type above.  Feel free to move this slide to any position in the deck.</a:t>
            </a:r>
            <a:endParaRPr lang="zh-CN" altLang="en-US" sz="2000">
              <a:solidFill>
                <a:srgbClr val="A9A9A9"/>
              </a:solidFill>
              <a:latin typeface="Arial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484438"/>
            <a:ext cx="7772400" cy="762000"/>
          </a:xfrm>
        </p:spPr>
        <p:txBody>
          <a:bodyPr/>
          <a:lstStyle/>
          <a:p>
            <a:pPr eaLnBrk="1" hangingPunct="1"/>
            <a:r>
              <a:rPr lang="zh-CN" altLang="en-US" smtClean="0"/>
              <a:t>观察测量模式的扩展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512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268413"/>
            <a:ext cx="9144000" cy="4032250"/>
          </a:xfrm>
          <a:noFill/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250825" y="333375"/>
            <a:ext cx="8713788" cy="6524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6147" name="Picture 5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-252413" y="936625"/>
            <a:ext cx="9756776" cy="5921375"/>
          </a:xfrm>
          <a:noFill/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EXMETADATA" val="&lt;?xml version=&quot;1.0&quot; encoding=&quot;utf-16&quot;?&gt;&#10;&lt;Metadata xmlns:xsi=&quot;http://www.w3.org/2001/XMLSchema-instance&quot; xmlns:xsd=&quot;http://www.w3.org/2001/XMLSchema&quot; xsi:type=&quot;BackgroundMetadata&quot;&gt;&#10;  &lt;SectionOptions&gt;&#10;    &lt;SectionStartMetadata&gt;&#10;      &lt;SectionTemplate&gt;Template6&lt;/SectionTemplate&gt;&#10;      &lt;SectionTemplateColor&gt;&#10;        &lt;A&gt;255&lt;/A&gt;&#10;        &lt;R&gt;198&lt;/R&gt;&#10;        &lt;G&gt;200&lt;/G&gt;&#10;        &lt;B&gt;202&lt;/B&gt;&#10;        &lt;ScA&gt;1&lt;/ScA&gt;&#10;        &lt;ScR&gt;0.5647115&lt;/ScR&gt;&#10;        &lt;ScG&gt;0.577580452&lt;/ScG&gt;&#10;        &lt;ScB&gt;0.590618849&lt;/ScB&gt;&#10;      &lt;/SectionTemplateColor&gt;&#10;      &lt;ShowPreviews&gt;true&lt;/ShowPreviews&gt;&#10;      &lt;ShowReviews&gt;true&lt;/ShowReviews&gt;&#10;      &lt;ShowHeaderTitle&gt;true&lt;/ShowHeaderTitle&gt;&#10;      &lt;ShowHeaderNumber&gt;true&lt;/ShowHeaderNumber&gt;&#10;      &lt;SectionArrangement&gt;Simple&lt;/SectionArrangement&gt;&#10;    &lt;/SectionStartMetadata&gt;&#10;    &lt;SectionStartMetadata&gt;&#10;      &lt;SectionTemplate&gt;Template6&lt;/SectionTemplate&gt;&#10;      &lt;SectionTemplateColor&gt;&#10;        &lt;A&gt;255&lt;/A&gt;&#10;        &lt;R&gt;198&lt;/R&gt;&#10;        &lt;G&gt;200&lt;/G&gt;&#10;        &lt;B&gt;202&lt;/B&gt;&#10;        &lt;ScA&gt;1&lt;/ScA&gt;&#10;        &lt;ScR&gt;0.5647115&lt;/ScR&gt;&#10;        &lt;ScG&gt;0.577580452&lt;/ScG&gt;&#10;        &lt;ScB&gt;0.590618849&lt;/ScB&gt;&#10;      &lt;/SectionTemplateColor&gt;&#10;      &lt;ShowPreviews&gt;true&lt;/ShowPreviews&gt;&#10;      &lt;ShowReviews&gt;true&lt;/ShowReviews&gt;&#10;      &lt;ShowHeaderTitle&gt;true&lt;/ShowHeaderTitle&gt;&#10;      &lt;ShowHeaderNumber&gt;true&lt;/ShowHeaderNumber&gt;&#10;      &lt;SectionArrangement&gt;Simple&lt;/SectionArrangement&gt;&#10;    &lt;/SectionStartMetadata&gt;&#10;    &lt;SectionStartMetadata&gt;&#10;      &lt;SectionTemplate&gt;Template6&lt;/SectionTemplate&gt;&#10;      &lt;SectionTemplateColor&gt;&#10;        &lt;A&gt;255&lt;/A&gt;&#10;        &lt;R&gt;198&lt;/R&gt;&#10;        &lt;G&gt;200&lt;/G&gt;&#10;        &lt;B&gt;202&lt;/B&gt;&#10;        &lt;ScA&gt;1&lt;/ScA&gt;&#10;        &lt;ScR&gt;0.5647115&lt;/ScR&gt;&#10;        &lt;ScG&gt;0.577580452&lt;/ScG&gt;&#10;        &lt;ScB&gt;0.590618849&lt;/ScB&gt;&#10;      &lt;/SectionTemplateColor&gt;&#10;      &lt;ShowPreviews&gt;true&lt;/ShowPreviews&gt;&#10;      &lt;ShowReviews&gt;true&lt;/ShowReviews&gt;&#10;      &lt;ShowHeaderTitle&gt;true&lt;/ShowHeaderTitle&gt;&#10;      &lt;ShowHeaderNumber&gt;true&lt;/ShowHeaderNumber&gt;&#10;      &lt;SectionArrangement&gt;Simple&lt;/SectionArrangement&gt;&#10;    &lt;/SectionStartMetadata&gt;&#10;    &lt;SectionStartMetadata&gt;&#10;      &lt;SectionTemplate&gt;Template6&lt;/SectionTemplate&gt;&#10;      &lt;SectionTemplateColor&gt;&#10;        &lt;A&gt;255&lt;/A&gt;&#10;        &lt;R&gt;198&lt;/R&gt;&#10;        &lt;G&gt;200&lt;/G&gt;&#10;        &lt;B&gt;202&lt;/B&gt;&#10;        &lt;ScA&gt;1&lt;/ScA&gt;&#10;        &lt;ScR&gt;0.5647115&lt;/ScR&gt;&#10;        &lt;ScG&gt;0.577580452&lt;/ScG&gt;&#10;        &lt;ScB&gt;0.590618849&lt;/ScB&gt;&#10;      &lt;/SectionTemplateColor&gt;&#10;      &lt;ShowPreviews&gt;true&lt;/ShowPreviews&gt;&#10;      &lt;ShowReviews&gt;true&lt;/ShowReviews&gt;&#10;      &lt;ShowHeaderTitle&gt;true&lt;/ShowHeaderTitle&gt;&#10;      &lt;ShowHeaderNumber&gt;true&lt;/ShowHeaderNumber&gt;&#10;      &lt;SectionArrangement&gt;Simple&lt;/SectionArrangement&gt;&#10;    &lt;/SectionStartMetadata&gt;&#10;    &lt;SectionStartMetadata&gt;&#10;      &lt;SectionTemplate&gt;Template6&lt;/SectionTemplate&gt;&#10;      &lt;SectionTemplateColor&gt;&#10;        &lt;A&gt;255&lt;/A&gt;&#10;        &lt;R&gt;198&lt;/R&gt;&#10;        &lt;G&gt;200&lt;/G&gt;&#10;        &lt;B&gt;202&lt;/B&gt;&#10;        &lt;ScA&gt;1&lt;/ScA&gt;&#10;        &lt;ScR&gt;0.5647115&lt;/ScR&gt;&#10;        &lt;ScG&gt;0.577580452&lt;/ScG&gt;&#10;        &lt;ScB&gt;0.590618849&lt;/ScB&gt;&#10;      &lt;/SectionTemplateColor&gt;&#10;      &lt;ShowPreviews&gt;true&lt;/ShowPreviews&gt;&#10;      &lt;ShowReviews&gt;true&lt;/ShowReviews&gt;&#10;      &lt;ShowHeaderTitle&gt;true&lt;/ShowHeaderTitle&gt;&#10;      &lt;ShowHeaderNumber&gt;true&lt;/ShowHeaderNumber&gt;&#10;      &lt;SectionArrangement&gt;Simple&lt;/SectionArrangement&gt;&#10;    &lt;/SectionStartMetadata&gt;&#10;    &lt;SectionStartMetadata&gt;&#10;      &lt;SectionTemplate&gt;Template6&lt;/SectionTemplate&gt;&#10;      &lt;SectionTemplateColor&gt;&#10;        &lt;A&gt;255&lt;/A&gt;&#10;        &lt;R&gt;198&lt;/R&gt;&#10;        &lt;G&gt;200&lt;/G&gt;&#10;        &lt;B&gt;202&lt;/B&gt;&#10;        &lt;ScA&gt;1&lt;/ScA&gt;&#10;        &lt;ScR&gt;0.5647115&lt;/ScR&gt;&#10;        &lt;ScG&gt;0.577580452&lt;/ScG&gt;&#10;        &lt;ScB&gt;0.590618849&lt;/ScB&gt;&#10;      &lt;/SectionTemplateColor&gt;&#10;      &lt;ShowPreviews&gt;true&lt;/ShowPreviews&gt;&#10;      &lt;ShowReviews&gt;true&lt;/ShowReviews&gt;&#10;      &lt;ShowHeaderTitle&gt;true&lt;/ShowHeaderTitle&gt;&#10;      &lt;ShowHeaderNumber&gt;true&lt;/ShowHeaderNumber&gt;&#10;      &lt;SectionArrangement&gt;Simple&lt;/SectionArrangement&gt;&#10;    &lt;/SectionStartMetadata&gt;&#10;    &lt;SectionStartMetadata&gt;&#10;      &lt;SectionTemplate&gt;Template6&lt;/SectionTemplate&gt;&#10;      &lt;SectionTemplateColor&gt;&#10;        &lt;A&gt;255&lt;/A&gt;&#10;        &lt;R&gt;198&lt;/R&gt;&#10;        &lt;G&gt;200&lt;/G&gt;&#10;        &lt;B&gt;202&lt;/B&gt;&#10;        &lt;ScA&gt;1&lt;/ScA&gt;&#10;        &lt;ScR&gt;0.5647115&lt;/ScR&gt;&#10;        &lt;ScG&gt;0.577580452&lt;/ScG&gt;&#10;        &lt;ScB&gt;0.590618849&lt;/ScB&gt;&#10;      &lt;/SectionTemplateColor&gt;&#10;      &lt;ShowPreviews&gt;true&lt;/ShowPreviews&gt;&#10;      &lt;ShowReviews&gt;true&lt;/ShowReviews&gt;&#10;      &lt;ShowHeaderTitle&gt;true&lt;/ShowHeaderTitle&gt;&#10;      &lt;ShowHeaderNumber&gt;true&lt;/ShowHeaderNumber&gt;&#10;      &lt;SectionArrangement&gt;Simple&lt;/SectionArrangement&gt;&#10;    &lt;/SectionStartMetadata&gt;&#10;    &lt;SectionStartMetadata&gt;&#10;      &lt;SectionTemplate&gt;Template6&lt;/SectionTemplate&gt;&#10;      &lt;SectionTemplateColor&gt;&#10;        &lt;A&gt;255&lt;/A&gt;&#10;        &lt;R&gt;198&lt;/R&gt;&#10;        &lt;G&gt;200&lt;/G&gt;&#10;        &lt;B&gt;202&lt;/B&gt;&#10;        &lt;ScA&gt;1&lt;/ScA&gt;&#10;        &lt;ScR&gt;0.5647115&lt;/ScR&gt;&#10;        &lt;ScG&gt;0.577580452&lt;/ScG&gt;&#10;        &lt;ScB&gt;0.590618849&lt;/ScB&gt;&#10;      &lt;/SectionTemplateColor&gt;&#10;      &lt;ShowPreviews&gt;true&lt;/ShowPreviews&gt;&#10;      &lt;ShowReviews&gt;true&lt;/ShowReviews&gt;&#10;      &lt;ShowHeaderTitle&gt;true&lt;/ShowHeaderTitle&gt;&#10;      &lt;ShowHeaderNumber&gt;true&lt;/ShowHeaderNumber&gt;&#10;      &lt;SectionArrangement&gt;Simple&lt;/SectionArrangement&gt;&#10;    &lt;/SectionStartMetadata&gt;&#10;    &lt;SectionStartMetadata&gt;&#10;      &lt;SectionTemplate&gt;Template6&lt;/SectionTemplate&gt;&#10;      &lt;SectionTemplateColor&gt;&#10;        &lt;A&gt;255&lt;/A&gt;&#10;        &lt;R&gt;198&lt;/R&gt;&#10;        &lt;G&gt;200&lt;/G&gt;&#10;        &lt;B&gt;202&lt;/B&gt;&#10;        &lt;ScA&gt;1&lt;/ScA&gt;&#10;        &lt;ScR&gt;0.5647115&lt;/ScR&gt;&#10;        &lt;ScG&gt;0.577580452&lt;/ScG&gt;&#10;        &lt;ScB&gt;0.590618849&lt;/ScB&gt;&#10;      &lt;/SectionTemplateColor&gt;&#10;      &lt;ShowPreviews&gt;true&lt;/ShowPreviews&gt;&#10;      &lt;ShowReviews&gt;true&lt;/ShowReviews&gt;&#10;      &lt;ShowHeaderTitle&gt;true&lt;/ShowHeaderTitle&gt;&#10;      &lt;ShowHeaderNumber&gt;true&lt;/ShowHeaderNumber&gt;&#10;      &lt;SectionArrangement&gt;Simple&lt;/SectionArrangement&gt;&#10;    &lt;/SectionStartMetadata&gt;&#10;  &lt;/SectionOptions&gt;&#10;  &lt;GalleryItemID&gt;BackgroundGalleryItem1&lt;/GalleryItemID&gt;&#10;&lt;/Metadata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EXMETADATA" val="&lt;?xml version=&quot;1.0&quot; encoding=&quot;utf-16&quot;?&gt;&#10;&lt;Metadata xmlns:xsi=&quot;http://www.w3.org/2001/XMLSchema-instance&quot; xmlns:xsd=&quot;http://www.w3.org/2001/XMLSchema&quot; xsi:type=&quot;SectionStartMetadata&quot;&gt;&#10;  &lt;SectionTemplate&gt;Template6&lt;/SectionTemplate&gt;&#10;  &lt;SectionTemplateColor&gt;&#10;    &lt;A&gt;255&lt;/A&gt;&#10;    &lt;R&gt;198&lt;/R&gt;&#10;    &lt;G&gt;200&lt;/G&gt;&#10;    &lt;B&gt;202&lt;/B&gt;&#10;    &lt;ScA&gt;1&lt;/ScA&gt;&#10;    &lt;ScR&gt;0.5647115&lt;/ScR&gt;&#10;    &lt;ScG&gt;0.577580452&lt;/ScG&gt;&#10;    &lt;ScB&gt;0.590618849&lt;/ScB&gt;&#10;  &lt;/SectionTemplateColor&gt;&#10;  &lt;ShowPreviews&gt;true&lt;/ShowPreviews&gt;&#10;  &lt;ShowReviews&gt;true&lt;/ShowReviews&gt;&#10;  &lt;ShowHeaderTitle&gt;true&lt;/ShowHeaderTitle&gt;&#10;  &lt;ShowHeaderNumber&gt;true&lt;/ShowHeaderNumber&gt;&#10;  &lt;SectionArrangement&gt;Simple&lt;/SectionArrangement&gt;&#10;&lt;/Metadata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EXMETADATA" val="&lt;?xml version=&quot;1.0&quot; encoding=&quot;utf-16&quot;?&gt;&#10;&lt;Metadata xmlns:xsi=&quot;http://www.w3.org/2001/XMLSchema-instance&quot; xmlns:xsd=&quot;http://www.w3.org/2001/XMLSchema&quot; xsi:type=&quot;SectionStartMetadata&quot;&gt;&#10;  &lt;SectionTemplate&gt;Template6&lt;/SectionTemplate&gt;&#10;  &lt;SectionTemplateColor&gt;&#10;    &lt;A&gt;255&lt;/A&gt;&#10;    &lt;R&gt;198&lt;/R&gt;&#10;    &lt;G&gt;200&lt;/G&gt;&#10;    &lt;B&gt;202&lt;/B&gt;&#10;    &lt;ScA&gt;1&lt;/ScA&gt;&#10;    &lt;ScR&gt;0.5647115&lt;/ScR&gt;&#10;    &lt;ScG&gt;0.577580452&lt;/ScG&gt;&#10;    &lt;ScB&gt;0.590618849&lt;/ScB&gt;&#10;  &lt;/SectionTemplateColor&gt;&#10;  &lt;ShowPreviews&gt;true&lt;/ShowPreviews&gt;&#10;  &lt;ShowReviews&gt;true&lt;/ShowReviews&gt;&#10;  &lt;ShowHeaderTitle&gt;true&lt;/ShowHeaderTitle&gt;&#10;  &lt;ShowHeaderNumber&gt;true&lt;/ShowHeaderNumber&gt;&#10;  &lt;SectionArrangement&gt;Simple&lt;/SectionArrangement&gt;&#10;&lt;/Metadata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EXMETADATA" val="&lt;?xml version=&quot;1.0&quot; encoding=&quot;utf-16&quot;?&gt;&#10;&lt;Metadata xmlns:xsi=&quot;http://www.w3.org/2001/XMLSchema-instance&quot; xmlns:xsd=&quot;http://www.w3.org/2001/XMLSchema&quot; xsi:type=&quot;SectionStartMetadata&quot;&gt;&#10;  &lt;SectionTemplate&gt;Template6&lt;/SectionTemplate&gt;&#10;  &lt;SectionTemplateColor&gt;&#10;    &lt;A&gt;255&lt;/A&gt;&#10;    &lt;R&gt;198&lt;/R&gt;&#10;    &lt;G&gt;200&lt;/G&gt;&#10;    &lt;B&gt;202&lt;/B&gt;&#10;    &lt;ScA&gt;1&lt;/ScA&gt;&#10;    &lt;ScR&gt;0.5647115&lt;/ScR&gt;&#10;    &lt;ScG&gt;0.577580452&lt;/ScG&gt;&#10;    &lt;ScB&gt;0.590618849&lt;/ScB&gt;&#10;  &lt;/SectionTemplateColor&gt;&#10;  &lt;ShowPreviews&gt;true&lt;/ShowPreviews&gt;&#10;  &lt;ShowReviews&gt;true&lt;/ShowReviews&gt;&#10;  &lt;ShowHeaderTitle&gt;true&lt;/ShowHeaderTitle&gt;&#10;  &lt;ShowHeaderNumber&gt;true&lt;/ShowHeaderNumber&gt;&#10;  &lt;SectionArrangement&gt;Simple&lt;/SectionArrangement&gt;&#10;&lt;/Metadata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EXMETADATA" val="&lt;?xml version=&quot;1.0&quot; encoding=&quot;utf-16&quot;?&gt;&#10;&lt;Metadata xmlns:xsi=&quot;http://www.w3.org/2001/XMLSchema-instance&quot; xmlns:xsd=&quot;http://www.w3.org/2001/XMLSchema&quot; xsi:type=&quot;SectionStartMetadata&quot;&gt;&#10;  &lt;SectionTemplate&gt;Template6&lt;/SectionTemplate&gt;&#10;  &lt;SectionTemplateColor&gt;&#10;    &lt;A&gt;255&lt;/A&gt;&#10;    &lt;R&gt;198&lt;/R&gt;&#10;    &lt;G&gt;200&lt;/G&gt;&#10;    &lt;B&gt;202&lt;/B&gt;&#10;    &lt;ScA&gt;1&lt;/ScA&gt;&#10;    &lt;ScR&gt;0.5647115&lt;/ScR&gt;&#10;    &lt;ScG&gt;0.577580452&lt;/ScG&gt;&#10;    &lt;ScB&gt;0.590618849&lt;/ScB&gt;&#10;  &lt;/SectionTemplateColor&gt;&#10;  &lt;ShowPreviews&gt;true&lt;/ShowPreviews&gt;&#10;  &lt;ShowReviews&gt;true&lt;/ShowReviews&gt;&#10;  &lt;ShowHeaderTitle&gt;true&lt;/ShowHeaderTitle&gt;&#10;  &lt;ShowHeaderNumber&gt;true&lt;/ShowHeaderNumber&gt;&#10;  &lt;SectionArrangement&gt;Simple&lt;/SectionArrangement&gt;&#10;&lt;/Metadata&gt;"/>
</p:tagLst>
</file>

<file path=ppt/theme/theme1.xml><?xml version="1.0" encoding="utf-8"?>
<a:theme xmlns:a="http://schemas.openxmlformats.org/drawingml/2006/main" name="FudanBig">
  <a:themeElements>
    <a:clrScheme name="FudanBig 1">
      <a:dk1>
        <a:srgbClr val="000044"/>
      </a:dk1>
      <a:lt1>
        <a:srgbClr val="FFFFFF"/>
      </a:lt1>
      <a:dk2>
        <a:srgbClr val="000066"/>
      </a:dk2>
      <a:lt2>
        <a:srgbClr val="FFCC00"/>
      </a:lt2>
      <a:accent1>
        <a:srgbClr val="9CE157"/>
      </a:accent1>
      <a:accent2>
        <a:srgbClr val="2663A0"/>
      </a:accent2>
      <a:accent3>
        <a:srgbClr val="AAAAB8"/>
      </a:accent3>
      <a:accent4>
        <a:srgbClr val="DADADA"/>
      </a:accent4>
      <a:accent5>
        <a:srgbClr val="CBEEB4"/>
      </a:accent5>
      <a:accent6>
        <a:srgbClr val="215991"/>
      </a:accent6>
      <a:hlink>
        <a:srgbClr val="F98D43"/>
      </a:hlink>
      <a:folHlink>
        <a:srgbClr val="CC3300"/>
      </a:folHlink>
    </a:clrScheme>
    <a:fontScheme name="FudanBig">
      <a:majorFont>
        <a:latin typeface="Arial Black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FudanBig 1">
        <a:dk1>
          <a:srgbClr val="000044"/>
        </a:dk1>
        <a:lt1>
          <a:srgbClr val="FFFFFF"/>
        </a:lt1>
        <a:dk2>
          <a:srgbClr val="000066"/>
        </a:dk2>
        <a:lt2>
          <a:srgbClr val="FFCC00"/>
        </a:lt2>
        <a:accent1>
          <a:srgbClr val="9CE157"/>
        </a:accent1>
        <a:accent2>
          <a:srgbClr val="2663A0"/>
        </a:accent2>
        <a:accent3>
          <a:srgbClr val="AAAAB8"/>
        </a:accent3>
        <a:accent4>
          <a:srgbClr val="DADADA"/>
        </a:accent4>
        <a:accent5>
          <a:srgbClr val="CBEEB4"/>
        </a:accent5>
        <a:accent6>
          <a:srgbClr val="215991"/>
        </a:accent6>
        <a:hlink>
          <a:srgbClr val="F98D4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danBig 2">
        <a:dk1>
          <a:srgbClr val="000066"/>
        </a:dk1>
        <a:lt1>
          <a:srgbClr val="9CC2E8"/>
        </a:lt1>
        <a:dk2>
          <a:srgbClr val="4D4D4D"/>
        </a:dk2>
        <a:lt2>
          <a:srgbClr val="7DAFE1"/>
        </a:lt2>
        <a:accent1>
          <a:srgbClr val="26D2E4"/>
        </a:accent1>
        <a:accent2>
          <a:srgbClr val="D0E2F4"/>
        </a:accent2>
        <a:accent3>
          <a:srgbClr val="CBDDF2"/>
        </a:accent3>
        <a:accent4>
          <a:srgbClr val="000056"/>
        </a:accent4>
        <a:accent5>
          <a:srgbClr val="ACE5EF"/>
        </a:accent5>
        <a:accent6>
          <a:srgbClr val="BCCDDD"/>
        </a:accent6>
        <a:hlink>
          <a:srgbClr val="0033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danBig 3">
        <a:dk1>
          <a:srgbClr val="000000"/>
        </a:dk1>
        <a:lt1>
          <a:srgbClr val="EAEAEA"/>
        </a:lt1>
        <a:dk2>
          <a:srgbClr val="333333"/>
        </a:dk2>
        <a:lt2>
          <a:srgbClr val="DDDDDD"/>
        </a:lt2>
        <a:accent1>
          <a:srgbClr val="C0C0C0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DCDCDC"/>
        </a:accent5>
        <a:accent6>
          <a:srgbClr val="E7E7E7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danBig 4">
        <a:dk1>
          <a:srgbClr val="002E2D"/>
        </a:dk1>
        <a:lt1>
          <a:srgbClr val="FFFFFF"/>
        </a:lt1>
        <a:dk2>
          <a:srgbClr val="005250"/>
        </a:dk2>
        <a:lt2>
          <a:srgbClr val="FFCC00"/>
        </a:lt2>
        <a:accent1>
          <a:srgbClr val="9CE157"/>
        </a:accent1>
        <a:accent2>
          <a:srgbClr val="00817E"/>
        </a:accent2>
        <a:accent3>
          <a:srgbClr val="AAB3B3"/>
        </a:accent3>
        <a:accent4>
          <a:srgbClr val="DADADA"/>
        </a:accent4>
        <a:accent5>
          <a:srgbClr val="CBEEB4"/>
        </a:accent5>
        <a:accent6>
          <a:srgbClr val="007472"/>
        </a:accent6>
        <a:hlink>
          <a:srgbClr val="FFFF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danBig 5">
        <a:dk1>
          <a:srgbClr val="291A4C"/>
        </a:dk1>
        <a:lt1>
          <a:srgbClr val="FFFFFF"/>
        </a:lt1>
        <a:dk2>
          <a:srgbClr val="3B256B"/>
        </a:dk2>
        <a:lt2>
          <a:srgbClr val="FFCC00"/>
        </a:lt2>
        <a:accent1>
          <a:srgbClr val="6EBFCA"/>
        </a:accent1>
        <a:accent2>
          <a:srgbClr val="56369C"/>
        </a:accent2>
        <a:accent3>
          <a:srgbClr val="AFACBA"/>
        </a:accent3>
        <a:accent4>
          <a:srgbClr val="DADADA"/>
        </a:accent4>
        <a:accent5>
          <a:srgbClr val="BADCE1"/>
        </a:accent5>
        <a:accent6>
          <a:srgbClr val="4D308D"/>
        </a:accent6>
        <a:hlink>
          <a:srgbClr val="CCCCFF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danBig 6">
        <a:dk1>
          <a:srgbClr val="511D30"/>
        </a:dk1>
        <a:lt1>
          <a:srgbClr val="FFFFFF"/>
        </a:lt1>
        <a:dk2>
          <a:srgbClr val="6D2740"/>
        </a:dk2>
        <a:lt2>
          <a:srgbClr val="FDD409"/>
        </a:lt2>
        <a:accent1>
          <a:srgbClr val="FDB83B"/>
        </a:accent1>
        <a:accent2>
          <a:srgbClr val="9D395D"/>
        </a:accent2>
        <a:accent3>
          <a:srgbClr val="BAACAF"/>
        </a:accent3>
        <a:accent4>
          <a:srgbClr val="DADADA"/>
        </a:accent4>
        <a:accent5>
          <a:srgbClr val="FED8AF"/>
        </a:accent5>
        <a:accent6>
          <a:srgbClr val="8E3353"/>
        </a:accent6>
        <a:hlink>
          <a:srgbClr val="FF99CC"/>
        </a:hlink>
        <a:folHlink>
          <a:srgbClr val="D6009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FudanBig</Template>
  <TotalTime>7049</TotalTime>
  <Words>7118</Words>
  <Application>Microsoft Office PowerPoint</Application>
  <PresentationFormat>全屏显示(4:3)</PresentationFormat>
  <Paragraphs>758</Paragraphs>
  <Slides>112</Slides>
  <Notes>99</Notes>
  <HiddenSlides>4</HiddenSlides>
  <MMClips>0</MMClips>
  <ScaleCrop>false</ScaleCrop>
  <HeadingPairs>
    <vt:vector size="6" baseType="variant"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112</vt:i4>
      </vt:variant>
    </vt:vector>
  </HeadingPairs>
  <TitlesOfParts>
    <vt:vector size="115" baseType="lpstr">
      <vt:lpstr>FudanBig</vt:lpstr>
      <vt:lpstr>Office Theme</vt:lpstr>
      <vt:lpstr>位图图像</vt:lpstr>
      <vt:lpstr>幻灯片 1</vt:lpstr>
      <vt:lpstr>观察和测量模式</vt:lpstr>
      <vt:lpstr>幻灯片 3</vt:lpstr>
      <vt:lpstr>数量/Quantity</vt:lpstr>
      <vt:lpstr>Java中已有的Number</vt:lpstr>
      <vt:lpstr>幻灯片 6</vt:lpstr>
      <vt:lpstr>数量</vt:lpstr>
      <vt:lpstr>Quantity </vt:lpstr>
      <vt:lpstr>幻灯片 9</vt:lpstr>
      <vt:lpstr>Java中已有的Unit</vt:lpstr>
      <vt:lpstr>Money</vt:lpstr>
      <vt:lpstr>getter</vt:lpstr>
      <vt:lpstr>constructor</vt:lpstr>
      <vt:lpstr>+-</vt:lpstr>
      <vt:lpstr>幻灯片 15</vt:lpstr>
      <vt:lpstr>*/</vt:lpstr>
      <vt:lpstr>&gt;  &lt;</vt:lpstr>
      <vt:lpstr>单位的转换率</vt:lpstr>
      <vt:lpstr>幻灯片 19</vt:lpstr>
      <vt:lpstr>复合单位</vt:lpstr>
      <vt:lpstr>幻灯片 21</vt:lpstr>
      <vt:lpstr>幻灯片 22</vt:lpstr>
      <vt:lpstr>幻灯片 23</vt:lpstr>
      <vt:lpstr>幻灯片 24</vt:lpstr>
      <vt:lpstr>幻灯片 25</vt:lpstr>
      <vt:lpstr>Patterns for things that change with time</vt:lpstr>
      <vt:lpstr>Audit Log</vt:lpstr>
      <vt:lpstr>temporal patterns</vt:lpstr>
      <vt:lpstr>Effectivity</vt:lpstr>
      <vt:lpstr>幻灯片 30</vt:lpstr>
      <vt:lpstr> </vt:lpstr>
      <vt:lpstr>幻灯片 32</vt:lpstr>
      <vt:lpstr>Temporal Property</vt:lpstr>
      <vt:lpstr>幻灯片 34</vt:lpstr>
      <vt:lpstr>幻灯片 35</vt:lpstr>
      <vt:lpstr>幻灯片 36</vt:lpstr>
      <vt:lpstr>幻灯片 37</vt:lpstr>
      <vt:lpstr>幻灯片 38</vt:lpstr>
      <vt:lpstr>幻灯片 39</vt:lpstr>
      <vt:lpstr>Snapshot </vt:lpstr>
      <vt:lpstr>幻灯片 41</vt:lpstr>
      <vt:lpstr>幻灯片 42</vt:lpstr>
      <vt:lpstr>Temporal Object</vt:lpstr>
      <vt:lpstr>幻灯片 44</vt:lpstr>
      <vt:lpstr>幻灯片 45</vt:lpstr>
      <vt:lpstr>幻灯片 46</vt:lpstr>
      <vt:lpstr> </vt:lpstr>
      <vt:lpstr>幻灯片 48</vt:lpstr>
      <vt:lpstr>Dimensions of Time </vt:lpstr>
      <vt:lpstr>幻灯片 50</vt:lpstr>
      <vt:lpstr>幻灯片 51</vt:lpstr>
      <vt:lpstr>幻灯片 52</vt:lpstr>
      <vt:lpstr>幻灯片 53</vt:lpstr>
      <vt:lpstr>知识层和操作层的分离 </vt:lpstr>
      <vt:lpstr>观察</vt:lpstr>
      <vt:lpstr>幻灯片 56</vt:lpstr>
      <vt:lpstr>幻灯片 57</vt:lpstr>
      <vt:lpstr>幻灯片 58</vt:lpstr>
      <vt:lpstr>观察</vt:lpstr>
      <vt:lpstr>幻灯片 60</vt:lpstr>
      <vt:lpstr>改进</vt:lpstr>
      <vt:lpstr>测量</vt:lpstr>
      <vt:lpstr>幻灯片 63</vt:lpstr>
      <vt:lpstr>幻灯片 64</vt:lpstr>
      <vt:lpstr>进一步改进</vt:lpstr>
      <vt:lpstr>观察</vt:lpstr>
      <vt:lpstr>幻灯片 67</vt:lpstr>
      <vt:lpstr>幻灯片 68</vt:lpstr>
      <vt:lpstr>幻灯片 69</vt:lpstr>
      <vt:lpstr>改进后</vt:lpstr>
      <vt:lpstr>幻灯片 71</vt:lpstr>
      <vt:lpstr>幻灯片 72</vt:lpstr>
      <vt:lpstr>幻灯片 73</vt:lpstr>
      <vt:lpstr>幻灯片 74</vt:lpstr>
      <vt:lpstr>幻灯片 75</vt:lpstr>
      <vt:lpstr>幻灯片 76</vt:lpstr>
      <vt:lpstr>幻灯片 77</vt:lpstr>
      <vt:lpstr>幻灯片 78</vt:lpstr>
      <vt:lpstr>幻灯片 79</vt:lpstr>
      <vt:lpstr>幻灯片 80</vt:lpstr>
      <vt:lpstr>物资管理系统</vt:lpstr>
      <vt:lpstr>“单据”类</vt:lpstr>
      <vt:lpstr>幻灯片 83</vt:lpstr>
      <vt:lpstr>幻灯片 84</vt:lpstr>
      <vt:lpstr>教学系统</vt:lpstr>
      <vt:lpstr>幻灯片 86</vt:lpstr>
      <vt:lpstr>幻灯片 87</vt:lpstr>
      <vt:lpstr>幻灯片 88</vt:lpstr>
      <vt:lpstr>幻灯片 89</vt:lpstr>
      <vt:lpstr>双时间记录</vt:lpstr>
      <vt:lpstr>被否决的观察</vt:lpstr>
      <vt:lpstr>假设，推理，临床观察</vt:lpstr>
      <vt:lpstr>幻灯片 93</vt:lpstr>
      <vt:lpstr>幻灯片 94</vt:lpstr>
      <vt:lpstr>幻灯片 95</vt:lpstr>
      <vt:lpstr>观察测量模式的扩展</vt:lpstr>
      <vt:lpstr>幻灯片 97</vt:lpstr>
      <vt:lpstr>幻灯片 98</vt:lpstr>
      <vt:lpstr>幻灯片 99</vt:lpstr>
      <vt:lpstr>Class Diagram of the Basic Observation Model </vt:lpstr>
      <vt:lpstr>幻灯片 101</vt:lpstr>
      <vt:lpstr>幻灯片 102</vt:lpstr>
      <vt:lpstr>幻灯片 103</vt:lpstr>
      <vt:lpstr>Composite Observations </vt:lpstr>
      <vt:lpstr>Class Diagram of Composite Observations </vt:lpstr>
      <vt:lpstr>幻灯片 106</vt:lpstr>
      <vt:lpstr>幻灯片 107</vt:lpstr>
      <vt:lpstr>幻灯片 108</vt:lpstr>
      <vt:lpstr>幻灯片 109</vt:lpstr>
      <vt:lpstr>幻灯片 110</vt:lpstr>
      <vt:lpstr>幻灯片 111</vt:lpstr>
      <vt:lpstr>幻灯片 112</vt:lpstr>
    </vt:vector>
  </TitlesOfParts>
  <Company>Fudan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Xu Yingxiao</dc:creator>
  <cp:lastModifiedBy>Xu Yingxiao</cp:lastModifiedBy>
  <cp:revision>196</cp:revision>
  <dcterms:created xsi:type="dcterms:W3CDTF">2004-09-14T06:54:54Z</dcterms:created>
  <dcterms:modified xsi:type="dcterms:W3CDTF">2009-09-06T06:55:49Z</dcterms:modified>
</cp:coreProperties>
</file>