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4" r:id="rId2"/>
    <p:sldId id="282" r:id="rId3"/>
    <p:sldId id="275" r:id="rId4"/>
    <p:sldId id="276" r:id="rId5"/>
    <p:sldId id="281" r:id="rId6"/>
    <p:sldId id="280" r:id="rId7"/>
    <p:sldId id="279" r:id="rId8"/>
    <p:sldId id="271" r:id="rId9"/>
  </p:sldIdLst>
  <p:sldSz cx="9144000" cy="6858000" type="screen4x3"/>
  <p:notesSz cx="6858000" cy="9144000"/>
  <p:embeddedFontLst>
    <p:embeddedFont>
      <p:font typeface="幼圆" pitchFamily="49" charset="-122"/>
      <p:regular r:id="rId10"/>
    </p:embeddedFont>
    <p:embeddedFont>
      <p:font typeface="Century Gothic" pitchFamily="34" charset="0"/>
      <p:regular r:id="rId11"/>
      <p:bold r:id="rId12"/>
      <p:italic r:id="rId13"/>
      <p:boldItalic r:id="rId14"/>
    </p:embeddedFont>
    <p:embeddedFont>
      <p:font typeface="微软雅黑" pitchFamily="34" charset="-122"/>
      <p:regular r:id="rId15"/>
      <p:bold r:id="rId16"/>
    </p:embeddedFont>
    <p:embeddedFont>
      <p:font typeface="方正稚艺简体" charset="-122"/>
      <p:regular r:id="rId17"/>
    </p:embeddedFont>
  </p:embeddedFont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091" autoAdjust="0"/>
  </p:normalViewPr>
  <p:slideViewPr>
    <p:cSldViewPr snapToGrid="0">
      <p:cViewPr>
        <p:scale>
          <a:sx n="50" d="100"/>
          <a:sy n="50" d="100"/>
        </p:scale>
        <p:origin x="-1956" y="-546"/>
      </p:cViewPr>
      <p:guideLst>
        <p:guide orient="horz" pos="2177"/>
        <p:guide pos="302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BD833-386B-4408-918E-AE2D7C7AFAD6}" type="datetimeFigureOut">
              <a:rPr lang="zh-CN" altLang="en-US"/>
              <a:pPr>
                <a:defRPr/>
              </a:pPr>
              <a:t>2013/3/17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75F93-D5D3-4F97-98E5-117823E9517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126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0520F-27FF-4DE1-96D1-2C7F25A9BEDD}" type="datetimeFigureOut">
              <a:rPr lang="zh-CN" altLang="en-US"/>
              <a:pPr>
                <a:defRPr/>
              </a:pPr>
              <a:t>2013/3/17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8BD30-0732-474B-8379-649CDF7618E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5828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99CEF-4CE2-4817-8E04-077D9BF38AC6}" type="datetimeFigureOut">
              <a:rPr lang="zh-CN" altLang="en-US"/>
              <a:pPr>
                <a:defRPr/>
              </a:pPr>
              <a:t>2013/3/17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946F3-F52F-4F51-8196-530D6BCBF12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523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D268B-7FE4-4C0A-9812-A55B79350CD0}" type="datetimeFigureOut">
              <a:rPr lang="zh-CN" altLang="en-US"/>
              <a:pPr>
                <a:defRPr/>
              </a:pPr>
              <a:t>2013/3/17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12A4E-728C-4B9B-B471-3AB5C673162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324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E0544-95BD-45F2-937D-12B770935BCD}" type="datetimeFigureOut">
              <a:rPr lang="zh-CN" altLang="en-US"/>
              <a:pPr>
                <a:defRPr/>
              </a:pPr>
              <a:t>2013/3/17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E23F2-D6FB-4870-9964-49465E58CCA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560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2FDF2-56EB-482E-9952-C2E3E8B35BCA}" type="datetimeFigureOut">
              <a:rPr lang="zh-CN" altLang="en-US"/>
              <a:pPr>
                <a:defRPr/>
              </a:pPr>
              <a:t>2013/3/17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306F-237A-4816-828A-BD5DDC97D46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403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3EEB3-4693-41B2-81AF-22AB20721427}" type="datetimeFigureOut">
              <a:rPr lang="zh-CN" altLang="en-US"/>
              <a:pPr>
                <a:defRPr/>
              </a:pPr>
              <a:t>2013/3/17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EBC6A-8767-46DE-9C2B-F2D43DDFE7E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922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1D1F0-AA77-4555-B310-DA53092994FC}" type="datetimeFigureOut">
              <a:rPr lang="zh-CN" altLang="en-US"/>
              <a:pPr>
                <a:defRPr/>
              </a:pPr>
              <a:t>2013/3/17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5EBC9-1B0F-43E9-8857-6D58D39112C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497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87D4D-B15D-4BE7-B2BF-1A4F331A2794}" type="datetimeFigureOut">
              <a:rPr lang="zh-CN" altLang="en-US"/>
              <a:pPr>
                <a:defRPr/>
              </a:pPr>
              <a:t>2013/3/17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FE263-7FAF-4BF3-9848-BDC03FA2778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592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46417-DAE1-4256-AB7A-164DDD409C6F}" type="datetimeFigureOut">
              <a:rPr lang="zh-CN" altLang="en-US"/>
              <a:pPr>
                <a:defRPr/>
              </a:pPr>
              <a:t>2013/3/17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B1DBE-BD61-48D1-8694-E13FE73F750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6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A79DE-945F-4270-AF2F-971E5C1BC0DC}" type="datetimeFigureOut">
              <a:rPr lang="zh-CN" altLang="en-US"/>
              <a:pPr>
                <a:defRPr/>
              </a:pPr>
              <a:t>2013/3/17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B97AA-D323-4388-943B-BECBDE1FD5A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08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A7B294-EC63-4848-B2FD-931CBDF72F4D}" type="datetimeFigureOut">
              <a:rPr lang="zh-CN" altLang="en-US"/>
              <a:pPr>
                <a:defRPr/>
              </a:pPr>
              <a:t>2013/3/17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55DB69E-7CE7-4A51-8241-CF6528C37C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entury Gothic" pitchFamily="34" charset="0"/>
          <a:ea typeface="方正稚艺简体" pitchFamily="65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entury Gothic" pitchFamily="34" charset="0"/>
          <a:ea typeface="方正稚艺简体" pitchFamily="65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entury Gothic" pitchFamily="34" charset="0"/>
          <a:ea typeface="方正稚艺简体" pitchFamily="65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entury Gothic" pitchFamily="34" charset="0"/>
          <a:ea typeface="方正稚艺简体" pitchFamily="65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entury Gothic" pitchFamily="34" charset="0"/>
          <a:ea typeface="方正稚艺简体" pitchFamily="65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entury Gothic" pitchFamily="34" charset="0"/>
          <a:ea typeface="方正稚艺简体" pitchFamily="65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entury Gothic" pitchFamily="34" charset="0"/>
          <a:ea typeface="方正稚艺简体" pitchFamily="65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entury Gothic" pitchFamily="34" charset="0"/>
          <a:ea typeface="方正稚艺简体" pitchFamily="65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1312863" y="4021138"/>
            <a:ext cx="6496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1312863" y="2787650"/>
            <a:ext cx="6496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1" y="2787650"/>
            <a:ext cx="7643753" cy="14568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72200" y="5680501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幼圆" pitchFamily="49" charset="-122"/>
                <a:ea typeface="幼圆" pitchFamily="49" charset="-122"/>
              </a:rPr>
              <a:t>吴宇</a:t>
            </a:r>
            <a:r>
              <a:rPr lang="zh-CN" altLang="en-US" sz="2400" dirty="0" smtClean="0">
                <a:solidFill>
                  <a:schemeClr val="bg1"/>
                </a:solidFill>
                <a:latin typeface="幼圆" pitchFamily="49" charset="-122"/>
                <a:ea typeface="幼圆" pitchFamily="49" charset="-122"/>
              </a:rPr>
              <a:t>晴</a:t>
            </a:r>
            <a:endParaRPr lang="en-US" altLang="zh-CN" sz="2400" dirty="0" smtClean="0">
              <a:solidFill>
                <a:schemeClr val="bg1"/>
              </a:solidFill>
              <a:latin typeface="幼圆" pitchFamily="49" charset="-122"/>
              <a:ea typeface="幼圆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幼圆" pitchFamily="49" charset="-122"/>
                <a:ea typeface="幼圆" pitchFamily="49" charset="-122"/>
              </a:rPr>
              <a:t>10301010064</a:t>
            </a:r>
            <a:endParaRPr lang="zh-CN" altLang="en-US" sz="2400" dirty="0">
              <a:solidFill>
                <a:schemeClr val="bg1"/>
              </a:solidFill>
              <a:latin typeface="幼圆" pitchFamily="49" charset="-122"/>
              <a:ea typeface="幼圆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495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466"/>
    </mc:Choice>
    <mc:Fallback xmlns="">
      <p:transition spd="slow" advTm="3146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1600200"/>
            <a:ext cx="7086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09550" y="361950"/>
            <a:ext cx="85343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Do Stroke Patients have an Increased Risk of dying by Suicide ?</a:t>
            </a:r>
            <a:endParaRPr lang="zh-CN" altLang="en-US" sz="32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849" y="2032516"/>
            <a:ext cx="845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err="1" smtClean="0">
                <a:solidFill>
                  <a:schemeClr val="bg1"/>
                </a:solidFill>
              </a:rPr>
              <a:t>Stenager</a:t>
            </a:r>
            <a:r>
              <a:rPr lang="en-US" altLang="zh-CN" sz="2800" dirty="0" smtClean="0">
                <a:solidFill>
                  <a:schemeClr val="bg1"/>
                </a:solidFill>
              </a:rPr>
              <a:t>  </a:t>
            </a:r>
            <a:r>
              <a:rPr lang="en-US" altLang="zh-CN" sz="2800" dirty="0">
                <a:solidFill>
                  <a:schemeClr val="bg1"/>
                </a:solidFill>
              </a:rPr>
              <a:t>conducted </a:t>
            </a:r>
            <a:r>
              <a:rPr lang="en-US" altLang="zh-CN" sz="2800" dirty="0" smtClean="0">
                <a:solidFill>
                  <a:schemeClr val="bg1"/>
                </a:solidFill>
              </a:rPr>
              <a:t>an epidemiological </a:t>
            </a:r>
            <a:r>
              <a:rPr lang="en-US" altLang="zh-CN" sz="2800" dirty="0">
                <a:solidFill>
                  <a:schemeClr val="bg1"/>
                </a:solidFill>
              </a:rPr>
              <a:t>study to estimate the percentage of suicides in patients who suffered a stroke in Denmark over a period of 25 years from 1973 to 1998. In a sample </a:t>
            </a:r>
            <a:r>
              <a:rPr lang="en-US" altLang="zh-CN" sz="2800" dirty="0" smtClean="0">
                <a:solidFill>
                  <a:schemeClr val="bg1"/>
                </a:solidFill>
              </a:rPr>
              <a:t>of almost </a:t>
            </a:r>
            <a:r>
              <a:rPr lang="en-US" altLang="zh-CN" sz="2800" dirty="0">
                <a:solidFill>
                  <a:srgbClr val="FF0000"/>
                </a:solidFill>
              </a:rPr>
              <a:t>38,000</a:t>
            </a:r>
            <a:r>
              <a:rPr lang="en-US" altLang="zh-CN" sz="2800" dirty="0">
                <a:solidFill>
                  <a:schemeClr val="bg1"/>
                </a:solidFill>
              </a:rPr>
              <a:t> patients with stroke, the researchers reported that </a:t>
            </a:r>
            <a:r>
              <a:rPr lang="en-US" altLang="zh-CN" sz="2800" dirty="0">
                <a:solidFill>
                  <a:srgbClr val="FF0000"/>
                </a:solidFill>
              </a:rPr>
              <a:t>140 (7.2%) </a:t>
            </a:r>
            <a:r>
              <a:rPr lang="en-US" altLang="zh-CN" sz="2800" dirty="0">
                <a:solidFill>
                  <a:schemeClr val="bg1"/>
                </a:solidFill>
              </a:rPr>
              <a:t>patients had died by suicide and suicide risk was significantly higher after </a:t>
            </a:r>
            <a:r>
              <a:rPr lang="en-US" altLang="zh-CN" sz="2800" dirty="0" smtClean="0">
                <a:solidFill>
                  <a:schemeClr val="bg1"/>
                </a:solidFill>
              </a:rPr>
              <a:t>stroke.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34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883"/>
    </mc:Choice>
    <mc:Fallback xmlns="">
      <p:transition spd="slow" advTm="4088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1600200"/>
            <a:ext cx="7086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09549" y="635287"/>
            <a:ext cx="8534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3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Post-stroke Depression</a:t>
            </a:r>
            <a:endParaRPr lang="zh-CN" altLang="en-US" sz="36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6248" y="2190750"/>
            <a:ext cx="80009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</a:rPr>
              <a:t>A particular </a:t>
            </a:r>
            <a:r>
              <a:rPr lang="en-US" altLang="zh-CN" sz="2800" dirty="0">
                <a:solidFill>
                  <a:schemeClr val="bg1"/>
                </a:solidFill>
              </a:rPr>
              <a:t>type of </a:t>
            </a:r>
            <a:r>
              <a:rPr lang="en-US" altLang="zh-CN" sz="2800" dirty="0" smtClean="0">
                <a:solidFill>
                  <a:schemeClr val="bg1"/>
                </a:solidFill>
              </a:rPr>
              <a:t>depression of the </a:t>
            </a:r>
            <a:r>
              <a:rPr lang="en-US" altLang="zh-CN" sz="2800" dirty="0">
                <a:solidFill>
                  <a:schemeClr val="bg1"/>
                </a:solidFill>
              </a:rPr>
              <a:t>consequence of brain damage induced </a:t>
            </a:r>
            <a:r>
              <a:rPr lang="en-US" altLang="zh-CN" sz="2800" dirty="0" smtClean="0">
                <a:solidFill>
                  <a:schemeClr val="bg1"/>
                </a:solidFill>
              </a:rPr>
              <a:t>by symptomatic </a:t>
            </a:r>
            <a:r>
              <a:rPr lang="en-US" altLang="zh-CN" sz="2800" dirty="0">
                <a:solidFill>
                  <a:schemeClr val="bg1"/>
                </a:solidFill>
              </a:rPr>
              <a:t>or asymptomatic ischemic events.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11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650"/>
    </mc:Choice>
    <mc:Fallback xmlns="">
      <p:transition spd="slow" advTm="3665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1600200"/>
            <a:ext cx="7086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09549" y="635287"/>
            <a:ext cx="8534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3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Etiological </a:t>
            </a:r>
            <a:r>
              <a:rPr lang="en-GB" altLang="zh-CN" sz="3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mechanism</a:t>
            </a:r>
            <a:endParaRPr lang="zh-CN" altLang="en-US" sz="36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8700" y="2145268"/>
            <a:ext cx="4758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</a:rPr>
              <a:t>Lesion locations (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损伤部位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)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8700" y="4171950"/>
            <a:ext cx="5032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</a:rPr>
              <a:t>Neurotransmitters (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神经递质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)</a:t>
            </a:r>
            <a:endParaRPr lang="zh-CN" alt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200150" y="2914650"/>
            <a:ext cx="7543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L</a:t>
            </a:r>
            <a:r>
              <a:rPr lang="en-US" altLang="zh-CN" dirty="0" smtClean="0">
                <a:solidFill>
                  <a:schemeClr val="bg1"/>
                </a:solidFill>
              </a:rPr>
              <a:t>esion </a:t>
            </a:r>
            <a:r>
              <a:rPr lang="en-US" altLang="zh-CN" dirty="0">
                <a:solidFill>
                  <a:schemeClr val="bg1"/>
                </a:solidFill>
              </a:rPr>
              <a:t>in left frontal </a:t>
            </a:r>
            <a:r>
              <a:rPr lang="en-US" altLang="zh-CN" dirty="0" smtClean="0">
                <a:solidFill>
                  <a:schemeClr val="bg1"/>
                </a:solidFill>
              </a:rPr>
              <a:t>lobe (first observed by Robinson, 1980)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2523" y="4838700"/>
            <a:ext cx="66484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E</a:t>
            </a:r>
            <a:r>
              <a:rPr lang="en-US" altLang="zh-CN" dirty="0" smtClean="0">
                <a:solidFill>
                  <a:schemeClr val="bg1"/>
                </a:solidFill>
              </a:rPr>
              <a:t>nzyme inhibition</a:t>
            </a:r>
          </a:p>
          <a:p>
            <a:r>
              <a:rPr lang="en-US" altLang="zh-CN" dirty="0" smtClean="0">
                <a:solidFill>
                  <a:schemeClr val="bg1"/>
                </a:solidFill>
              </a:rPr>
              <a:t>Interruption of ascending </a:t>
            </a:r>
            <a:r>
              <a:rPr lang="en-US" altLang="zh-CN" dirty="0">
                <a:solidFill>
                  <a:schemeClr val="bg1"/>
                </a:solidFill>
              </a:rPr>
              <a:t>biogenic amine containing axons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en-US" altLang="zh-CN" dirty="0" smtClean="0">
                <a:solidFill>
                  <a:schemeClr val="bg1"/>
                </a:solidFill>
              </a:rPr>
              <a:t>Decreased production of serotonin(</a:t>
            </a:r>
            <a:r>
              <a:rPr lang="zh-CN" altLang="en-US" dirty="0" smtClean="0">
                <a:solidFill>
                  <a:schemeClr val="bg1"/>
                </a:solidFill>
              </a:rPr>
              <a:t>血清素</a:t>
            </a:r>
            <a:r>
              <a:rPr lang="en-US" altLang="zh-CN" dirty="0" smtClean="0">
                <a:solidFill>
                  <a:schemeClr val="bg1"/>
                </a:solidFill>
              </a:rPr>
              <a:t>) </a:t>
            </a:r>
            <a:r>
              <a:rPr lang="en-US" altLang="zh-CN" dirty="0">
                <a:solidFill>
                  <a:schemeClr val="bg1"/>
                </a:solidFill>
              </a:rPr>
              <a:t>or </a:t>
            </a:r>
            <a:r>
              <a:rPr lang="en-US" altLang="zh-CN" dirty="0" smtClean="0">
                <a:solidFill>
                  <a:schemeClr val="bg1"/>
                </a:solidFill>
              </a:rPr>
              <a:t>norepinephrine(</a:t>
            </a:r>
            <a:r>
              <a:rPr lang="zh-CN" altLang="en-US" dirty="0" smtClean="0">
                <a:solidFill>
                  <a:schemeClr val="bg1"/>
                </a:solidFill>
              </a:rPr>
              <a:t>去甲肾上腺素</a:t>
            </a:r>
            <a:r>
              <a:rPr lang="en-US" altLang="zh-CN" dirty="0" smtClean="0">
                <a:solidFill>
                  <a:schemeClr val="bg1"/>
                </a:solidFill>
              </a:rPr>
              <a:t>) in uninjured areas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25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942"/>
    </mc:Choice>
    <mc:Fallback xmlns="">
      <p:transition spd="slow" advTm="12194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1600200"/>
            <a:ext cx="7086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09549" y="635287"/>
            <a:ext cx="8534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3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Etiological </a:t>
            </a:r>
            <a:r>
              <a:rPr lang="en-GB" altLang="zh-CN" sz="3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mechanism</a:t>
            </a:r>
            <a:endParaRPr lang="zh-CN" altLang="en-US" sz="36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8699" y="2157740"/>
            <a:ext cx="6809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</a:rPr>
              <a:t>I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nflammatory cytokines (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炎症细胞因子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)</a:t>
            </a:r>
            <a:endParaRPr lang="zh-CN" alt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243371" y="2795258"/>
            <a:ext cx="81153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Increased </a:t>
            </a:r>
            <a:r>
              <a:rPr lang="en-US" altLang="zh-CN" dirty="0">
                <a:solidFill>
                  <a:schemeClr val="bg1"/>
                </a:solidFill>
              </a:rPr>
              <a:t>cytokines </a:t>
            </a:r>
            <a:r>
              <a:rPr lang="en-US" altLang="zh-CN" dirty="0" smtClean="0">
                <a:solidFill>
                  <a:schemeClr val="bg1"/>
                </a:solidFill>
              </a:rPr>
              <a:t> (</a:t>
            </a:r>
            <a:r>
              <a:rPr lang="en-US" altLang="zh-CN" dirty="0">
                <a:solidFill>
                  <a:schemeClr val="bg1"/>
                </a:solidFill>
              </a:rPr>
              <a:t>i</a:t>
            </a:r>
            <a:r>
              <a:rPr lang="en-US" altLang="zh-CN" dirty="0" smtClean="0">
                <a:solidFill>
                  <a:schemeClr val="bg1"/>
                </a:solidFill>
              </a:rPr>
              <a:t>nterleukins </a:t>
            </a:r>
            <a:r>
              <a:rPr lang="en-US" altLang="zh-CN" dirty="0">
                <a:solidFill>
                  <a:schemeClr val="bg1"/>
                </a:solidFill>
              </a:rPr>
              <a:t>and tumor necrosis factor</a:t>
            </a:r>
            <a:r>
              <a:rPr lang="en-US" altLang="zh-CN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altLang="zh-CN" dirty="0">
                <a:solidFill>
                  <a:schemeClr val="bg1"/>
                </a:solidFill>
              </a:rPr>
              <a:t>A</a:t>
            </a:r>
            <a:r>
              <a:rPr lang="en-US" altLang="zh-CN" dirty="0" smtClean="0">
                <a:solidFill>
                  <a:schemeClr val="bg1"/>
                </a:solidFill>
              </a:rPr>
              <a:t>ctivated </a:t>
            </a:r>
            <a:r>
              <a:rPr lang="en-US" altLang="zh-CN" dirty="0" err="1" smtClean="0">
                <a:solidFill>
                  <a:schemeClr val="bg1"/>
                </a:solidFill>
              </a:rPr>
              <a:t>indoleamine</a:t>
            </a:r>
            <a:r>
              <a:rPr lang="en-US" altLang="zh-CN" dirty="0" smtClean="0">
                <a:solidFill>
                  <a:schemeClr val="bg1"/>
                </a:solidFill>
              </a:rPr>
              <a:t> </a:t>
            </a:r>
            <a:r>
              <a:rPr lang="en-US" altLang="zh-CN" dirty="0">
                <a:solidFill>
                  <a:schemeClr val="bg1"/>
                </a:solidFill>
              </a:rPr>
              <a:t>2,3-dioxygenase </a:t>
            </a:r>
            <a:r>
              <a:rPr lang="en-US" altLang="zh-CN" dirty="0" smtClean="0">
                <a:solidFill>
                  <a:schemeClr val="bg1"/>
                </a:solidFill>
              </a:rPr>
              <a:t>enzyme</a:t>
            </a:r>
          </a:p>
          <a:p>
            <a:r>
              <a:rPr lang="en-US" altLang="zh-CN" dirty="0" smtClean="0">
                <a:solidFill>
                  <a:schemeClr val="bg1"/>
                </a:solidFill>
              </a:rPr>
              <a:t>Decreased serotonin production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47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210"/>
    </mc:Choice>
    <mc:Fallback xmlns="">
      <p:transition spd="slow" advTm="4521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1600200"/>
            <a:ext cx="7086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09549" y="635287"/>
            <a:ext cx="8534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3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Therapy</a:t>
            </a:r>
            <a:endParaRPr lang="zh-CN" altLang="en-US" sz="36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8700" y="2145268"/>
            <a:ext cx="5030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</a:rPr>
              <a:t>The non-drug management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8700" y="2668488"/>
            <a:ext cx="72199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Psychosocial</a:t>
            </a:r>
            <a:r>
              <a:rPr lang="en-GB" altLang="zh-CN" dirty="0">
                <a:solidFill>
                  <a:schemeClr val="bg1"/>
                </a:solidFill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</a:rPr>
              <a:t>Interventions </a:t>
            </a:r>
          </a:p>
          <a:p>
            <a:r>
              <a:rPr lang="en-US" altLang="zh-CN" dirty="0" smtClean="0">
                <a:solidFill>
                  <a:schemeClr val="bg1"/>
                </a:solidFill>
              </a:rPr>
              <a:t>(</a:t>
            </a:r>
            <a:r>
              <a:rPr lang="en-US" altLang="zh-CN" dirty="0" err="1" smtClean="0">
                <a:solidFill>
                  <a:schemeClr val="bg1"/>
                </a:solidFill>
              </a:rPr>
              <a:t>counselling</a:t>
            </a:r>
            <a:r>
              <a:rPr lang="en-US" altLang="zh-CN" dirty="0">
                <a:solidFill>
                  <a:schemeClr val="bg1"/>
                </a:solidFill>
              </a:rPr>
              <a:t>, o</a:t>
            </a:r>
            <a:r>
              <a:rPr lang="en-US" altLang="zh-CN" dirty="0" smtClean="0">
                <a:solidFill>
                  <a:schemeClr val="bg1"/>
                </a:solidFill>
              </a:rPr>
              <a:t>ccupational </a:t>
            </a:r>
            <a:r>
              <a:rPr lang="en-US" altLang="zh-CN" dirty="0">
                <a:solidFill>
                  <a:schemeClr val="bg1"/>
                </a:solidFill>
              </a:rPr>
              <a:t>therapy for leisure activities, s</a:t>
            </a:r>
            <a:r>
              <a:rPr lang="en-US" altLang="zh-CN" dirty="0" smtClean="0">
                <a:solidFill>
                  <a:schemeClr val="bg1"/>
                </a:solidFill>
              </a:rPr>
              <a:t>ocial </a:t>
            </a:r>
            <a:r>
              <a:rPr lang="en-US" altLang="zh-CN" dirty="0">
                <a:solidFill>
                  <a:schemeClr val="bg1"/>
                </a:solidFill>
              </a:rPr>
              <a:t>work support, etc.) 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en-GB" altLang="zh-CN" dirty="0" smtClean="0">
                <a:solidFill>
                  <a:schemeClr val="bg1"/>
                </a:solidFill>
              </a:rPr>
              <a:t>Not a recommendation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en-GB" altLang="zh-CN" dirty="0" smtClean="0">
                <a:solidFill>
                  <a:schemeClr val="bg1"/>
                </a:solidFill>
              </a:rPr>
              <a:t>An alternative for </a:t>
            </a:r>
            <a:r>
              <a:rPr lang="en-US" altLang="zh-CN" dirty="0">
                <a:solidFill>
                  <a:schemeClr val="bg1"/>
                </a:solidFill>
              </a:rPr>
              <a:t>those in whom anti-depressants are either inappropriate or not tolerated.</a:t>
            </a:r>
            <a:endParaRPr lang="zh-CN" altLang="zh-CN" dirty="0">
              <a:solidFill>
                <a:schemeClr val="bg1"/>
              </a:solidFill>
            </a:endParaRPr>
          </a:p>
          <a:p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8700" y="4556134"/>
            <a:ext cx="4169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</a:rPr>
              <a:t>The 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drug </a:t>
            </a:r>
            <a:r>
              <a:rPr lang="en-US" altLang="zh-CN" sz="2800" b="1" dirty="0">
                <a:solidFill>
                  <a:schemeClr val="bg1"/>
                </a:solidFill>
              </a:rPr>
              <a:t>management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8700" y="5086349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SSRIs: Inhibition </a:t>
            </a:r>
            <a:r>
              <a:rPr lang="en-US" altLang="zh-CN" dirty="0">
                <a:solidFill>
                  <a:schemeClr val="bg1"/>
                </a:solidFill>
              </a:rPr>
              <a:t>of serotonin </a:t>
            </a:r>
            <a:r>
              <a:rPr lang="en-US" altLang="zh-CN" dirty="0" smtClean="0">
                <a:solidFill>
                  <a:schemeClr val="bg1"/>
                </a:solidFill>
              </a:rPr>
              <a:t>uptake</a:t>
            </a:r>
          </a:p>
          <a:p>
            <a:r>
              <a:rPr lang="en-US" altLang="zh-CN" dirty="0" smtClean="0">
                <a:solidFill>
                  <a:schemeClr val="bg1"/>
                </a:solidFill>
              </a:rPr>
              <a:t>(well </a:t>
            </a:r>
            <a:r>
              <a:rPr lang="en-US" altLang="zh-CN" dirty="0" err="1" smtClean="0">
                <a:solidFill>
                  <a:schemeClr val="bg1"/>
                </a:solidFill>
              </a:rPr>
              <a:t>tolerated,f</a:t>
            </a:r>
            <a:r>
              <a:rPr lang="en-GB" altLang="zh-CN" dirty="0" err="1" smtClean="0">
                <a:solidFill>
                  <a:schemeClr val="bg1"/>
                </a:solidFill>
              </a:rPr>
              <a:t>ew</a:t>
            </a:r>
            <a:r>
              <a:rPr lang="en-GB" altLang="zh-CN" dirty="0" smtClean="0">
                <a:solidFill>
                  <a:schemeClr val="bg1"/>
                </a:solidFill>
              </a:rPr>
              <a:t> side effects, quick action)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37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757"/>
    </mc:Choice>
    <mc:Fallback xmlns="">
      <p:transition spd="slow" advTm="11875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1600200"/>
            <a:ext cx="7086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09549" y="635287"/>
            <a:ext cx="8534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3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References</a:t>
            </a:r>
            <a:endParaRPr lang="zh-CN" altLang="en-US" sz="36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4323" y="2019300"/>
            <a:ext cx="860107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altLang="zh-CN" sz="1600" dirty="0" smtClean="0">
                <a:solidFill>
                  <a:schemeClr val="bg1"/>
                </a:solidFill>
              </a:rPr>
              <a:t>1.Stenager </a:t>
            </a:r>
            <a:r>
              <a:rPr lang="da-DK" altLang="zh-CN" sz="1600" dirty="0">
                <a:solidFill>
                  <a:schemeClr val="bg1"/>
                </a:solidFill>
              </a:rPr>
              <a:t>EN, Madsen C, Stenager E, Boldsen J. Suicide </a:t>
            </a:r>
            <a:r>
              <a:rPr lang="da-DK" altLang="zh-CN" sz="1600" dirty="0" smtClean="0">
                <a:solidFill>
                  <a:schemeClr val="bg1"/>
                </a:solidFill>
              </a:rPr>
              <a:t>in </a:t>
            </a:r>
            <a:r>
              <a:rPr lang="en-US" altLang="zh-CN" sz="1600" dirty="0" smtClean="0">
                <a:solidFill>
                  <a:schemeClr val="bg1"/>
                </a:solidFill>
              </a:rPr>
              <a:t>patients </a:t>
            </a:r>
            <a:r>
              <a:rPr lang="en-US" altLang="zh-CN" sz="1600" dirty="0">
                <a:solidFill>
                  <a:schemeClr val="bg1"/>
                </a:solidFill>
              </a:rPr>
              <a:t>with stroke: epidemiological study. </a:t>
            </a:r>
            <a:r>
              <a:rPr lang="en-US" altLang="zh-CN" sz="1600" dirty="0" smtClean="0">
                <a:solidFill>
                  <a:schemeClr val="bg1"/>
                </a:solidFill>
              </a:rPr>
              <a:t>BMJ 1998;316</a:t>
            </a:r>
            <a:r>
              <a:rPr lang="en-US" altLang="zh-CN" sz="1600" dirty="0">
                <a:solidFill>
                  <a:schemeClr val="bg1"/>
                </a:solidFill>
              </a:rPr>
              <a:t>: 1206.</a:t>
            </a:r>
          </a:p>
          <a:p>
            <a:r>
              <a:rPr lang="en-US" altLang="zh-CN" sz="1600" dirty="0" smtClean="0">
                <a:solidFill>
                  <a:schemeClr val="bg1"/>
                </a:solidFill>
              </a:rPr>
              <a:t>2.Teasdale </a:t>
            </a:r>
            <a:r>
              <a:rPr lang="en-US" altLang="zh-CN" sz="1600" dirty="0">
                <a:solidFill>
                  <a:schemeClr val="bg1"/>
                </a:solidFill>
              </a:rPr>
              <a:t>TW, </a:t>
            </a:r>
            <a:r>
              <a:rPr lang="en-US" altLang="zh-CN" sz="1600" dirty="0" err="1">
                <a:solidFill>
                  <a:schemeClr val="bg1"/>
                </a:solidFill>
              </a:rPr>
              <a:t>Engberg</a:t>
            </a:r>
            <a:r>
              <a:rPr lang="en-US" altLang="zh-CN" sz="1600" dirty="0">
                <a:solidFill>
                  <a:schemeClr val="bg1"/>
                </a:solidFill>
              </a:rPr>
              <a:t> AW. Suicide after a stroke: </a:t>
            </a:r>
            <a:r>
              <a:rPr lang="en-US" altLang="zh-CN" sz="1600" dirty="0" smtClean="0">
                <a:solidFill>
                  <a:schemeClr val="bg1"/>
                </a:solidFill>
              </a:rPr>
              <a:t>a population </a:t>
            </a:r>
            <a:r>
              <a:rPr lang="en-US" altLang="zh-CN" sz="1600" dirty="0">
                <a:solidFill>
                  <a:schemeClr val="bg1"/>
                </a:solidFill>
              </a:rPr>
              <a:t>study. J </a:t>
            </a:r>
            <a:r>
              <a:rPr lang="en-US" altLang="zh-CN" sz="1600" dirty="0" err="1">
                <a:solidFill>
                  <a:schemeClr val="bg1"/>
                </a:solidFill>
              </a:rPr>
              <a:t>Epidemiol</a:t>
            </a:r>
            <a:r>
              <a:rPr lang="en-US" altLang="zh-CN" sz="1600" dirty="0">
                <a:solidFill>
                  <a:schemeClr val="bg1"/>
                </a:solidFill>
              </a:rPr>
              <a:t> Community Health </a:t>
            </a:r>
            <a:r>
              <a:rPr lang="en-US" altLang="zh-CN" sz="1600" dirty="0" smtClean="0">
                <a:solidFill>
                  <a:schemeClr val="bg1"/>
                </a:solidFill>
              </a:rPr>
              <a:t>2001;55: 863–866.</a:t>
            </a:r>
          </a:p>
          <a:p>
            <a:r>
              <a:rPr lang="en-US" altLang="zh-CN" sz="1600" dirty="0" smtClean="0">
                <a:solidFill>
                  <a:schemeClr val="bg1"/>
                </a:solidFill>
              </a:rPr>
              <a:t>3.Fang </a:t>
            </a:r>
            <a:r>
              <a:rPr lang="en-US" altLang="zh-CN" sz="1600" dirty="0">
                <a:solidFill>
                  <a:schemeClr val="bg1"/>
                </a:solidFill>
              </a:rPr>
              <a:t>J, Cheng Q. Etiological mechanisms of post-stroke depression: a review[J]. NEUROLOGICAL RESEARCH, 2009,31(9):904-909.</a:t>
            </a:r>
            <a:endParaRPr lang="zh-CN" altLang="zh-CN" sz="1600" dirty="0">
              <a:solidFill>
                <a:schemeClr val="bg1"/>
              </a:solidFill>
            </a:endParaRPr>
          </a:p>
          <a:p>
            <a:r>
              <a:rPr lang="en-US" altLang="zh-CN" sz="1600" dirty="0" smtClean="0">
                <a:solidFill>
                  <a:schemeClr val="bg1"/>
                </a:solidFill>
              </a:rPr>
              <a:t>4.Pompili </a:t>
            </a:r>
            <a:r>
              <a:rPr lang="en-US" altLang="zh-CN" sz="1600" dirty="0">
                <a:solidFill>
                  <a:schemeClr val="bg1"/>
                </a:solidFill>
              </a:rPr>
              <a:t>M, </a:t>
            </a:r>
            <a:r>
              <a:rPr lang="en-US" altLang="zh-CN" sz="1600" dirty="0" err="1">
                <a:solidFill>
                  <a:schemeClr val="bg1"/>
                </a:solidFill>
              </a:rPr>
              <a:t>Venturini</a:t>
            </a:r>
            <a:r>
              <a:rPr lang="en-US" altLang="zh-CN" sz="1600" dirty="0">
                <a:solidFill>
                  <a:schemeClr val="bg1"/>
                </a:solidFill>
              </a:rPr>
              <a:t> P, </a:t>
            </a:r>
            <a:r>
              <a:rPr lang="en-US" altLang="zh-CN" sz="1600" dirty="0" err="1">
                <a:solidFill>
                  <a:schemeClr val="bg1"/>
                </a:solidFill>
              </a:rPr>
              <a:t>Campi</a:t>
            </a:r>
            <a:r>
              <a:rPr lang="en-US" altLang="zh-CN" sz="1600" dirty="0">
                <a:solidFill>
                  <a:schemeClr val="bg1"/>
                </a:solidFill>
              </a:rPr>
              <a:t> S, et al. Do Stroke Patients have an Increased Risk of Developing Suicidal Ideation or Dying by Suicide? An Overview of the Current Literature[J]. CNS NEUROSCIENCE &amp; THERAPEUTICS, 2012,18(9):711-721.</a:t>
            </a:r>
            <a:endParaRPr lang="zh-CN" altLang="zh-CN" sz="1600" dirty="0">
              <a:solidFill>
                <a:schemeClr val="bg1"/>
              </a:solidFill>
            </a:endParaRPr>
          </a:p>
          <a:p>
            <a:r>
              <a:rPr lang="en-US" altLang="zh-CN" sz="1600" dirty="0" smtClean="0">
                <a:solidFill>
                  <a:schemeClr val="bg1"/>
                </a:solidFill>
              </a:rPr>
              <a:t>5.Turner-Stokes </a:t>
            </a:r>
            <a:r>
              <a:rPr lang="en-US" altLang="zh-CN" sz="1600" dirty="0">
                <a:solidFill>
                  <a:schemeClr val="bg1"/>
                </a:solidFill>
              </a:rPr>
              <a:t>L, Hassan N. Depression after stroke: a review of the evidence base to inform the development of an integrated care pathway. Part 2: Treatment alternatives[J]. CLINICAL REHABILITATION, 2002,16(3):248-260</a:t>
            </a:r>
            <a:r>
              <a:rPr lang="en-US" altLang="zh-CN" sz="16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altLang="zh-CN" sz="1600" dirty="0" smtClean="0">
                <a:solidFill>
                  <a:schemeClr val="bg1"/>
                </a:solidFill>
              </a:rPr>
              <a:t>6.Robinson </a:t>
            </a:r>
            <a:r>
              <a:rPr lang="en-US" altLang="zh-CN" sz="1600" dirty="0">
                <a:solidFill>
                  <a:schemeClr val="bg1"/>
                </a:solidFill>
              </a:rPr>
              <a:t>RG, </a:t>
            </a:r>
            <a:r>
              <a:rPr lang="en-US" altLang="zh-CN" sz="1600" dirty="0" err="1">
                <a:solidFill>
                  <a:schemeClr val="bg1"/>
                </a:solidFill>
              </a:rPr>
              <a:t>Kubos</a:t>
            </a:r>
            <a:r>
              <a:rPr lang="en-US" altLang="zh-CN" sz="1600" dirty="0">
                <a:solidFill>
                  <a:schemeClr val="bg1"/>
                </a:solidFill>
              </a:rPr>
              <a:t> KL, Star LB, et al. Mood disorders in </a:t>
            </a:r>
            <a:r>
              <a:rPr lang="en-US" altLang="zh-CN" sz="1600" dirty="0" smtClean="0">
                <a:solidFill>
                  <a:schemeClr val="bg1"/>
                </a:solidFill>
              </a:rPr>
              <a:t>stroke patients</a:t>
            </a:r>
            <a:r>
              <a:rPr lang="en-US" altLang="zh-CN" sz="1600" dirty="0">
                <a:solidFill>
                  <a:schemeClr val="bg1"/>
                </a:solidFill>
              </a:rPr>
              <a:t>: Importance of location of lesion. Brain 1984; 107: </a:t>
            </a:r>
            <a:r>
              <a:rPr lang="en-US" altLang="zh-CN" sz="1600" dirty="0" smtClean="0">
                <a:solidFill>
                  <a:schemeClr val="bg1"/>
                </a:solidFill>
              </a:rPr>
              <a:t>81–93</a:t>
            </a:r>
          </a:p>
          <a:p>
            <a:r>
              <a:rPr lang="en-US" altLang="zh-CN" sz="1600" dirty="0" smtClean="0">
                <a:solidFill>
                  <a:schemeClr val="bg1"/>
                </a:solidFill>
              </a:rPr>
              <a:t>7.Morris </a:t>
            </a:r>
            <a:r>
              <a:rPr lang="en-US" altLang="zh-CN" sz="1600" dirty="0">
                <a:solidFill>
                  <a:schemeClr val="bg1"/>
                </a:solidFill>
              </a:rPr>
              <a:t>PL, Robinson RG, Raphael B. Prevalence and course </a:t>
            </a:r>
            <a:r>
              <a:rPr lang="en-US" altLang="zh-CN" sz="1600" dirty="0" smtClean="0">
                <a:solidFill>
                  <a:schemeClr val="bg1"/>
                </a:solidFill>
              </a:rPr>
              <a:t>of depressive </a:t>
            </a:r>
            <a:r>
              <a:rPr lang="en-US" altLang="zh-CN" sz="1600" dirty="0">
                <a:solidFill>
                  <a:schemeClr val="bg1"/>
                </a:solidFill>
              </a:rPr>
              <a:t>disorders </a:t>
            </a:r>
            <a:r>
              <a:rPr lang="en-US" altLang="zh-CN" sz="1600" dirty="0" smtClean="0">
                <a:solidFill>
                  <a:schemeClr val="bg1"/>
                </a:solidFill>
              </a:rPr>
              <a:t>in hospitalized </a:t>
            </a:r>
            <a:r>
              <a:rPr lang="en-US" altLang="zh-CN" sz="1600" dirty="0">
                <a:solidFill>
                  <a:schemeClr val="bg1"/>
                </a:solidFill>
              </a:rPr>
              <a:t>stroke patients. </a:t>
            </a:r>
            <a:r>
              <a:rPr lang="en-US" altLang="zh-CN" sz="1600" dirty="0" err="1">
                <a:solidFill>
                  <a:schemeClr val="bg1"/>
                </a:solidFill>
              </a:rPr>
              <a:t>Int</a:t>
            </a:r>
            <a:r>
              <a:rPr lang="en-US" altLang="zh-CN" sz="1600" dirty="0">
                <a:solidFill>
                  <a:schemeClr val="bg1"/>
                </a:solidFill>
              </a:rPr>
              <a:t> J </a:t>
            </a:r>
            <a:r>
              <a:rPr lang="en-US" altLang="zh-CN" sz="1600" dirty="0" smtClean="0">
                <a:solidFill>
                  <a:schemeClr val="bg1"/>
                </a:solidFill>
              </a:rPr>
              <a:t>Psychiatry Med </a:t>
            </a:r>
            <a:r>
              <a:rPr lang="en-US" altLang="zh-CN" sz="1600" dirty="0">
                <a:solidFill>
                  <a:schemeClr val="bg1"/>
                </a:solidFill>
              </a:rPr>
              <a:t>1990; 20: 49–364</a:t>
            </a:r>
          </a:p>
          <a:p>
            <a:r>
              <a:rPr lang="fi-FI" altLang="zh-CN" sz="1600" dirty="0" smtClean="0">
                <a:solidFill>
                  <a:schemeClr val="bg1"/>
                </a:solidFill>
              </a:rPr>
              <a:t>8.Kauhanen </a:t>
            </a:r>
            <a:r>
              <a:rPr lang="fi-FI" altLang="zh-CN" sz="1600" dirty="0">
                <a:solidFill>
                  <a:schemeClr val="bg1"/>
                </a:solidFill>
              </a:rPr>
              <a:t>M, Koprpelainen JT, Hiltunen P, et al. </a:t>
            </a:r>
            <a:r>
              <a:rPr lang="fi-FI" altLang="zh-CN" sz="1600" dirty="0" smtClean="0">
                <a:solidFill>
                  <a:schemeClr val="bg1"/>
                </a:solidFill>
              </a:rPr>
              <a:t>Poststroke </a:t>
            </a:r>
            <a:r>
              <a:rPr lang="en-US" altLang="zh-CN" sz="1600" dirty="0" smtClean="0">
                <a:solidFill>
                  <a:schemeClr val="bg1"/>
                </a:solidFill>
              </a:rPr>
              <a:t>depression </a:t>
            </a:r>
            <a:r>
              <a:rPr lang="en-US" altLang="zh-CN" sz="1600" dirty="0">
                <a:solidFill>
                  <a:schemeClr val="bg1"/>
                </a:solidFill>
              </a:rPr>
              <a:t>correlates </a:t>
            </a:r>
            <a:r>
              <a:rPr lang="en-US" altLang="zh-CN" sz="1600" dirty="0" smtClean="0">
                <a:solidFill>
                  <a:schemeClr val="bg1"/>
                </a:solidFill>
              </a:rPr>
              <a:t>with cognitive </a:t>
            </a:r>
            <a:r>
              <a:rPr lang="en-US" altLang="zh-CN" sz="1600" dirty="0">
                <a:solidFill>
                  <a:schemeClr val="bg1"/>
                </a:solidFill>
              </a:rPr>
              <a:t>impairment and </a:t>
            </a:r>
            <a:r>
              <a:rPr lang="en-US" altLang="zh-CN" sz="1600" dirty="0" smtClean="0">
                <a:solidFill>
                  <a:schemeClr val="bg1"/>
                </a:solidFill>
              </a:rPr>
              <a:t>neurological deficits</a:t>
            </a:r>
            <a:r>
              <a:rPr lang="en-US" altLang="zh-CN" sz="1600" dirty="0">
                <a:solidFill>
                  <a:schemeClr val="bg1"/>
                </a:solidFill>
              </a:rPr>
              <a:t>. Stroke 1999; 0: 875–1880</a:t>
            </a:r>
            <a:endParaRPr lang="zh-CN" altLang="zh-CN" sz="1600" dirty="0">
              <a:solidFill>
                <a:schemeClr val="bg1"/>
              </a:solidFill>
            </a:endParaRPr>
          </a:p>
          <a:p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50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1312863" y="4021138"/>
            <a:ext cx="6496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1312863" y="2787650"/>
            <a:ext cx="6496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625" y="2435440"/>
            <a:ext cx="6430749" cy="21395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商业周刊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3873"/>
      </a:accent1>
      <a:accent2>
        <a:srgbClr val="F70000"/>
      </a:accent2>
      <a:accent3>
        <a:srgbClr val="CEDBE7"/>
      </a:accent3>
      <a:accent4>
        <a:srgbClr val="E7EFF7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2">
      <a:majorFont>
        <a:latin typeface="Century Gothic"/>
        <a:ea typeface="方正稚艺简体"/>
        <a:cs typeface=""/>
      </a:majorFont>
      <a:minorFont>
        <a:latin typeface="Century Gothic"/>
        <a:ea typeface="方正稚艺简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472</Words>
  <Application>Microsoft Office PowerPoint</Application>
  <PresentationFormat>全屏显示(4:3)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宋体</vt:lpstr>
      <vt:lpstr>幼圆</vt:lpstr>
      <vt:lpstr>Century Gothic</vt:lpstr>
      <vt:lpstr>微软雅黑</vt:lpstr>
      <vt:lpstr>方正稚艺简体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技术宅没心没肺</dc:creator>
  <cp:lastModifiedBy>dell</cp:lastModifiedBy>
  <cp:revision>120</cp:revision>
  <dcterms:created xsi:type="dcterms:W3CDTF">2010-12-23T12:45:26Z</dcterms:created>
  <dcterms:modified xsi:type="dcterms:W3CDTF">2013-03-17T13:18:28Z</dcterms:modified>
</cp:coreProperties>
</file>