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4" r:id="rId3"/>
    <p:sldId id="257" r:id="rId4"/>
    <p:sldId id="258" r:id="rId5"/>
    <p:sldId id="259" r:id="rId6"/>
    <p:sldId id="260" r:id="rId7"/>
    <p:sldId id="261" r:id="rId8"/>
    <p:sldId id="262" r:id="rId9"/>
    <p:sldId id="27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5"/>
  </p:normalViewPr>
  <p:slideViewPr>
    <p:cSldViewPr snapToGrid="0" snapToObjects="1">
      <p:cViewPr>
        <p:scale>
          <a:sx n="69" d="100"/>
          <a:sy n="69" d="100"/>
        </p:scale>
        <p:origin x="2232" y="1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题注">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3/28/17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标题的引述">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3/28/17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3/28/17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引述">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3/28/17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3/28/17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3/28/17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3/28/17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将图片拖动到占位符，或单击添加图标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3/28/17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3/28/17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381285" y="2048858"/>
            <a:ext cx="10642764" cy="2262781"/>
          </a:xfrm>
        </p:spPr>
        <p:txBody>
          <a:bodyPr>
            <a:normAutofit fontScale="90000"/>
          </a:bodyPr>
          <a:lstStyle/>
          <a:p>
            <a:pPr algn="ctr"/>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en-US" altLang="zh-CN" sz="4900" b="1" dirty="0" smtClean="0"/>
              <a:t/>
            </a:r>
            <a:br>
              <a:rPr lang="en-US" altLang="zh-CN" sz="4900" b="1" dirty="0" smtClean="0"/>
            </a:br>
            <a:r>
              <a:rPr kumimoji="1" lang="zh-TW" altLang="en-US" sz="7300" dirty="0" smtClean="0"/>
              <a:t>德</a:t>
            </a:r>
            <a:r>
              <a:rPr kumimoji="1" lang="zh-TW" altLang="en-US" sz="7300" dirty="0"/>
              <a:t>性論倫理學</a:t>
            </a:r>
            <a:r>
              <a:rPr kumimoji="1" lang="zh-CN" altLang="en-US" sz="7300" dirty="0"/>
              <a:t/>
            </a:r>
            <a:br>
              <a:rPr kumimoji="1" lang="zh-CN" altLang="en-US" sz="7300" dirty="0"/>
            </a:br>
            <a:r>
              <a:rPr kumimoji="1" lang="zh-CN" altLang="en-US" sz="7300" dirty="0"/>
              <a:t>               </a:t>
            </a:r>
            <a:r>
              <a:rPr kumimoji="1" lang="zh-CN" altLang="en-US" sz="7300" dirty="0" smtClean="0"/>
              <a:t>         </a:t>
            </a:r>
            <a:r>
              <a:rPr lang="en-US" altLang="zh-CN" sz="7300" dirty="0" smtClean="0"/>
              <a:t>Virtue </a:t>
            </a:r>
            <a:r>
              <a:rPr lang="en-US" altLang="zh-CN" sz="7300" dirty="0"/>
              <a:t>Ethics</a:t>
            </a:r>
            <a:endParaRPr kumimoji="1" lang="zh-CN" altLang="en-US" sz="7300" dirty="0"/>
          </a:p>
        </p:txBody>
      </p:sp>
      <p:sp>
        <p:nvSpPr>
          <p:cNvPr id="4" name="文本框 3"/>
          <p:cNvSpPr txBox="1"/>
          <p:nvPr/>
        </p:nvSpPr>
        <p:spPr>
          <a:xfrm>
            <a:off x="9977718" y="5265065"/>
            <a:ext cx="3146612" cy="1200329"/>
          </a:xfrm>
          <a:prstGeom prst="rect">
            <a:avLst/>
          </a:prstGeom>
          <a:noFill/>
        </p:spPr>
        <p:txBody>
          <a:bodyPr wrap="square" rtlCol="0">
            <a:spAutoFit/>
          </a:bodyPr>
          <a:lstStyle/>
          <a:p>
            <a:r>
              <a:rPr kumimoji="1" lang="zh-CN" altLang="en-US" sz="2400" dirty="0" smtClean="0">
                <a:latin typeface="STFangsong" charset="-122"/>
                <a:ea typeface="STFangsong" charset="-122"/>
                <a:cs typeface="STFangsong" charset="-122"/>
              </a:rPr>
              <a:t>伦理学基础</a:t>
            </a:r>
            <a:endParaRPr kumimoji="1" lang="en-US" altLang="zh-CN" sz="2400" dirty="0" smtClean="0">
              <a:latin typeface="STFangsong" charset="-122"/>
              <a:ea typeface="STFangsong" charset="-122"/>
              <a:cs typeface="STFangsong" charset="-122"/>
            </a:endParaRPr>
          </a:p>
          <a:p>
            <a:endParaRPr kumimoji="1" lang="en-US" altLang="zh-CN" sz="2400" dirty="0" smtClean="0">
              <a:latin typeface="STFangsong" charset="-122"/>
              <a:ea typeface="STFangsong" charset="-122"/>
              <a:cs typeface="STFangsong" charset="-122"/>
            </a:endParaRPr>
          </a:p>
          <a:p>
            <a:r>
              <a:rPr kumimoji="1" lang="zh-CN" altLang="en-US" sz="2400" dirty="0" smtClean="0">
                <a:latin typeface="STFangsong" charset="-122"/>
                <a:ea typeface="STFangsong" charset="-122"/>
                <a:cs typeface="STFangsong" charset="-122"/>
              </a:rPr>
              <a:t>邓安庆教授</a:t>
            </a:r>
            <a:endParaRPr kumimoji="1" lang="zh-CN" altLang="en-US" sz="2400" dirty="0">
              <a:latin typeface="STFangsong" charset="-122"/>
              <a:ea typeface="STFangsong" charset="-122"/>
              <a:cs typeface="STFangsong" charset="-122"/>
            </a:endParaRPr>
          </a:p>
        </p:txBody>
      </p:sp>
      <p:sp>
        <p:nvSpPr>
          <p:cNvPr id="5" name="文本框 4"/>
          <p:cNvSpPr txBox="1"/>
          <p:nvPr/>
        </p:nvSpPr>
        <p:spPr>
          <a:xfrm>
            <a:off x="416859" y="147918"/>
            <a:ext cx="3173506" cy="707886"/>
          </a:xfrm>
          <a:prstGeom prst="rect">
            <a:avLst/>
          </a:prstGeom>
          <a:noFill/>
        </p:spPr>
        <p:txBody>
          <a:bodyPr wrap="square" rtlCol="0">
            <a:spAutoFit/>
          </a:bodyPr>
          <a:lstStyle/>
          <a:p>
            <a:r>
              <a:rPr kumimoji="1" lang="zh-CN" altLang="en-US" sz="4000" dirty="0" smtClean="0">
                <a:latin typeface="STHupo" charset="-122"/>
                <a:ea typeface="STHupo" charset="-122"/>
                <a:cs typeface="STHupo" charset="-122"/>
              </a:rPr>
              <a:t>第五讲</a:t>
            </a:r>
            <a:r>
              <a:rPr kumimoji="1" lang="zh-CN" altLang="en-US" sz="4000" dirty="0" smtClean="0">
                <a:latin typeface="STHupo" charset="-122"/>
                <a:ea typeface="STHupo" charset="-122"/>
                <a:cs typeface="STHupo" charset="-122"/>
              </a:rPr>
              <a:t>：</a:t>
            </a:r>
            <a:endParaRPr kumimoji="1" lang="zh-CN" altLang="en-US" sz="4000" dirty="0">
              <a:latin typeface="STHupo" charset="-122"/>
              <a:ea typeface="STHupo" charset="-122"/>
              <a:cs typeface="STHupo" charset="-122"/>
            </a:endParaRPr>
          </a:p>
        </p:txBody>
      </p:sp>
    </p:spTree>
    <p:extLst>
      <p:ext uri="{BB962C8B-B14F-4D97-AF65-F5344CB8AC3E}">
        <p14:creationId xmlns:p14="http://schemas.microsoft.com/office/powerpoint/2010/main" val="11972748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58443" y="727788"/>
            <a:ext cx="9798128" cy="4086807"/>
          </a:xfrm>
        </p:spPr>
        <p:txBody>
          <a:bodyPr>
            <a:normAutofit fontScale="90000"/>
          </a:bodyPr>
          <a:lstStyle/>
          <a:p>
            <a:r>
              <a:rPr kumimoji="1" lang="zh-CN" altLang="en-US" sz="4400" b="1" dirty="0">
                <a:solidFill>
                  <a:srgbClr val="00B0F0"/>
                </a:solidFill>
                <a:latin typeface="STFangsong" charset="-122"/>
                <a:ea typeface="STFangsong" charset="-122"/>
                <a:cs typeface="STFangsong" charset="-122"/>
              </a:rPr>
              <a:t>关于</a:t>
            </a:r>
            <a:r>
              <a:rPr lang="en-US" altLang="zh-CN" sz="4400" b="1" dirty="0">
                <a:solidFill>
                  <a:srgbClr val="00B0F0"/>
                </a:solidFill>
                <a:latin typeface="STFangsong" charset="-122"/>
                <a:ea typeface="STFangsong" charset="-122"/>
                <a:cs typeface="STFangsong" charset="-122"/>
              </a:rPr>
              <a:t>Virtue Ethics</a:t>
            </a:r>
            <a:r>
              <a:rPr lang="zh-TW" altLang="en-US" sz="4400" b="1" dirty="0">
                <a:solidFill>
                  <a:srgbClr val="00B0F0"/>
                </a:solidFill>
                <a:latin typeface="STFangsong" charset="-122"/>
                <a:ea typeface="STFangsong" charset="-122"/>
                <a:cs typeface="STFangsong" charset="-122"/>
              </a:rPr>
              <a:t>的中文翻譯</a:t>
            </a:r>
            <a:r>
              <a:rPr lang="zh-CN" altLang="zh-CN" sz="4400" b="1" dirty="0">
                <a:solidFill>
                  <a:srgbClr val="00B0F0"/>
                </a:solidFill>
                <a:latin typeface="STFangsong" charset="-122"/>
                <a:ea typeface="STFangsong" charset="-122"/>
                <a:cs typeface="STFangsong" charset="-122"/>
              </a:rPr>
              <a:t> </a:t>
            </a:r>
            <a:r>
              <a:rPr lang="en-US" altLang="zh-CN" sz="4400" b="1" dirty="0" smtClean="0">
                <a:solidFill>
                  <a:srgbClr val="0070C0"/>
                </a:solidFill>
                <a:latin typeface="STFangsong" charset="-122"/>
                <a:ea typeface="STFangsong" charset="-122"/>
                <a:cs typeface="STFangsong" charset="-122"/>
              </a:rPr>
              <a:t/>
            </a:r>
            <a:br>
              <a:rPr lang="en-US" altLang="zh-CN" sz="4400" b="1" dirty="0" smtClean="0">
                <a:solidFill>
                  <a:srgbClr val="0070C0"/>
                </a:solidFill>
                <a:latin typeface="STFangsong" charset="-122"/>
                <a:ea typeface="STFangsong" charset="-122"/>
                <a:cs typeface="STFangsong" charset="-122"/>
              </a:rPr>
            </a:br>
            <a:r>
              <a:rPr lang="en-US" altLang="zh-CN" sz="4400" dirty="0" smtClean="0">
                <a:latin typeface="STFangsong" charset="-122"/>
                <a:ea typeface="STFangsong" charset="-122"/>
                <a:cs typeface="STFangsong" charset="-122"/>
              </a:rPr>
              <a:t/>
            </a:r>
            <a:br>
              <a:rPr lang="en-US" altLang="zh-CN" sz="4400" dirty="0" smtClean="0">
                <a:latin typeface="STFangsong" charset="-122"/>
                <a:ea typeface="STFangsong" charset="-122"/>
                <a:cs typeface="STFangsong" charset="-122"/>
              </a:rPr>
            </a:br>
            <a:r>
              <a:rPr lang="en-US" altLang="zh-CN" sz="4400" dirty="0" smtClean="0">
                <a:latin typeface="STFangsong" charset="-122"/>
                <a:ea typeface="STFangsong" charset="-122"/>
                <a:cs typeface="STFangsong" charset="-122"/>
              </a:rPr>
              <a:t>1</a:t>
            </a:r>
            <a:r>
              <a:rPr lang="zh-CN" altLang="en-US" sz="4400" dirty="0" smtClean="0">
                <a:latin typeface="STFangsong" charset="-122"/>
                <a:ea typeface="STFangsong" charset="-122"/>
                <a:cs typeface="STFangsong" charset="-122"/>
              </a:rPr>
              <a:t>、</a:t>
            </a:r>
            <a:r>
              <a:rPr kumimoji="1" lang="zh-TW" altLang="en-US" sz="4400" dirty="0" smtClean="0">
                <a:latin typeface="STFangsong" charset="-122"/>
                <a:ea typeface="STFangsong" charset="-122"/>
                <a:cs typeface="STFangsong" charset="-122"/>
              </a:rPr>
              <a:t>德</a:t>
            </a:r>
            <a:r>
              <a:rPr kumimoji="1" lang="zh-TW" altLang="en-US" sz="4400" dirty="0">
                <a:latin typeface="STFangsong" charset="-122"/>
                <a:ea typeface="STFangsong" charset="-122"/>
                <a:cs typeface="STFangsong" charset="-122"/>
              </a:rPr>
              <a:t>性倫理學／德行倫理學／美德倫理</a:t>
            </a:r>
            <a:r>
              <a:rPr kumimoji="1" lang="zh-TW" altLang="en-US" sz="4400" dirty="0" smtClean="0">
                <a:latin typeface="STFangsong" charset="-122"/>
                <a:ea typeface="STFangsong" charset="-122"/>
                <a:cs typeface="STFangsong" charset="-122"/>
              </a:rPr>
              <a:t>學</a:t>
            </a:r>
            <a:r>
              <a:rPr kumimoji="1" lang="en-US" altLang="zh-TW" sz="4400" dirty="0" smtClean="0">
                <a:latin typeface="STFangsong" charset="-122"/>
                <a:ea typeface="STFangsong" charset="-122"/>
                <a:cs typeface="STFangsong" charset="-122"/>
              </a:rPr>
              <a:t/>
            </a:r>
            <a:br>
              <a:rPr kumimoji="1" lang="en-US" altLang="zh-TW" sz="4400" dirty="0" smtClean="0">
                <a:latin typeface="STFangsong" charset="-122"/>
                <a:ea typeface="STFangsong" charset="-122"/>
                <a:cs typeface="STFangsong" charset="-122"/>
              </a:rPr>
            </a:br>
            <a:r>
              <a:rPr kumimoji="1" lang="zh-TW" altLang="en-US" sz="4400" dirty="0">
                <a:latin typeface="STFangsong" charset="-122"/>
                <a:ea typeface="STFangsong" charset="-122"/>
                <a:cs typeface="STFangsong" charset="-122"/>
              </a:rPr>
              <a:t/>
            </a:r>
            <a:br>
              <a:rPr kumimoji="1" lang="zh-TW" altLang="en-US" sz="4400" dirty="0">
                <a:latin typeface="STFangsong" charset="-122"/>
                <a:ea typeface="STFangsong" charset="-122"/>
                <a:cs typeface="STFangsong" charset="-122"/>
              </a:rPr>
            </a:br>
            <a:r>
              <a:rPr kumimoji="1" lang="en-US" altLang="zh-CN" sz="4400" dirty="0" smtClean="0">
                <a:latin typeface="STFangsong" charset="-122"/>
                <a:ea typeface="STFangsong" charset="-122"/>
                <a:cs typeface="STFangsong" charset="-122"/>
              </a:rPr>
              <a:t>2</a:t>
            </a:r>
            <a:r>
              <a:rPr kumimoji="1" lang="zh-CN" altLang="en-US" sz="4400" dirty="0" smtClean="0">
                <a:latin typeface="STFangsong" charset="-122"/>
                <a:ea typeface="STFangsong" charset="-122"/>
                <a:cs typeface="STFangsong" charset="-122"/>
              </a:rPr>
              <a:t>、</a:t>
            </a:r>
            <a:r>
              <a:rPr kumimoji="1" lang="en-US" altLang="zh-TW" sz="4400" dirty="0" err="1" smtClean="0">
                <a:latin typeface="STFangsong" charset="-122"/>
                <a:ea typeface="STFangsong" charset="-122"/>
                <a:cs typeface="STFangsong" charset="-122"/>
              </a:rPr>
              <a:t>Tugend</a:t>
            </a:r>
            <a:r>
              <a:rPr kumimoji="1" lang="en-US" altLang="zh-TW" sz="4400" dirty="0" smtClean="0">
                <a:latin typeface="STFangsong" charset="-122"/>
                <a:ea typeface="STFangsong" charset="-122"/>
                <a:cs typeface="STFangsong" charset="-122"/>
              </a:rPr>
              <a:t/>
            </a:r>
            <a:br>
              <a:rPr kumimoji="1" lang="en-US" altLang="zh-TW" sz="4400" dirty="0" smtClean="0">
                <a:latin typeface="STFangsong" charset="-122"/>
                <a:ea typeface="STFangsong" charset="-122"/>
                <a:cs typeface="STFangsong" charset="-122"/>
              </a:rPr>
            </a:br>
            <a:r>
              <a:rPr kumimoji="1" lang="zh-TW" altLang="en-US" sz="4400" dirty="0">
                <a:latin typeface="STFangsong" charset="-122"/>
                <a:ea typeface="STFangsong" charset="-122"/>
                <a:cs typeface="STFangsong" charset="-122"/>
              </a:rPr>
              <a:t/>
            </a:r>
            <a:br>
              <a:rPr kumimoji="1" lang="zh-TW" altLang="en-US" sz="4400" dirty="0">
                <a:latin typeface="STFangsong" charset="-122"/>
                <a:ea typeface="STFangsong" charset="-122"/>
                <a:cs typeface="STFangsong" charset="-122"/>
              </a:rPr>
            </a:br>
            <a:r>
              <a:rPr kumimoji="1" lang="en-US" altLang="zh-CN" sz="4400" dirty="0" smtClean="0">
                <a:latin typeface="STFangsong" charset="-122"/>
                <a:ea typeface="STFangsong" charset="-122"/>
                <a:cs typeface="STFangsong" charset="-122"/>
              </a:rPr>
              <a:t>3</a:t>
            </a:r>
            <a:r>
              <a:rPr kumimoji="1" lang="zh-CN" altLang="en-US" sz="4400" dirty="0" smtClean="0">
                <a:latin typeface="STFangsong" charset="-122"/>
                <a:ea typeface="STFangsong" charset="-122"/>
                <a:cs typeface="STFangsong" charset="-122"/>
              </a:rPr>
              <a:t>、</a:t>
            </a:r>
            <a:r>
              <a:rPr kumimoji="1" lang="zh-TW" altLang="en-US" sz="4400" dirty="0" smtClean="0">
                <a:latin typeface="STFangsong" charset="-122"/>
                <a:ea typeface="STFangsong" charset="-122"/>
                <a:cs typeface="STFangsong" charset="-122"/>
              </a:rPr>
              <a:t>德</a:t>
            </a:r>
            <a:r>
              <a:rPr kumimoji="1" lang="zh-TW" altLang="en-US" sz="4400" dirty="0">
                <a:latin typeface="STFangsong" charset="-122"/>
                <a:ea typeface="STFangsong" charset="-122"/>
                <a:cs typeface="STFangsong" charset="-122"/>
              </a:rPr>
              <a:t>性論倫理學：</a:t>
            </a:r>
            <a:r>
              <a:rPr lang="en-US" altLang="zh-CN" sz="4400" dirty="0">
                <a:latin typeface="STFangsong" charset="-122"/>
                <a:ea typeface="STFangsong" charset="-122"/>
                <a:cs typeface="STFangsong" charset="-122"/>
              </a:rPr>
              <a:t> Virtue</a:t>
            </a:r>
            <a:r>
              <a:rPr lang="zh-TW" altLang="en-US" sz="4400" dirty="0">
                <a:latin typeface="STFangsong" charset="-122"/>
                <a:ea typeface="STFangsong" charset="-122"/>
                <a:cs typeface="STFangsong" charset="-122"/>
              </a:rPr>
              <a:t> 加 </a:t>
            </a:r>
            <a:r>
              <a:rPr lang="en-US" altLang="zh-TW" sz="4400" dirty="0">
                <a:latin typeface="STFangsong" charset="-122"/>
                <a:ea typeface="STFangsong" charset="-122"/>
                <a:cs typeface="STFangsong" charset="-122"/>
              </a:rPr>
              <a:t>logos/</a:t>
            </a:r>
            <a:r>
              <a:rPr lang="en-US" altLang="zh-TW" sz="4400" dirty="0" err="1">
                <a:latin typeface="STFangsong" charset="-122"/>
                <a:ea typeface="STFangsong" charset="-122"/>
                <a:cs typeface="STFangsong" charset="-122"/>
              </a:rPr>
              <a:t>Lehre</a:t>
            </a:r>
            <a:r>
              <a:rPr kumimoji="1" lang="zh-CN" altLang="en-US" sz="4000" dirty="0">
                <a:latin typeface="STHeiti Light" charset="-122"/>
                <a:ea typeface="STHeiti Light" charset="-122"/>
                <a:cs typeface="STHeiti Light" charset="-122"/>
              </a:rPr>
              <a:t/>
            </a:r>
            <a:br>
              <a:rPr kumimoji="1" lang="zh-CN" altLang="en-US" sz="4000" dirty="0">
                <a:latin typeface="STHeiti Light" charset="-122"/>
                <a:ea typeface="STHeiti Light" charset="-122"/>
                <a:cs typeface="STHeiti Light" charset="-122"/>
              </a:rPr>
            </a:br>
            <a:endParaRPr kumimoji="1" lang="zh-CN" altLang="en-US" sz="4000" dirty="0"/>
          </a:p>
        </p:txBody>
      </p:sp>
    </p:spTree>
    <p:extLst>
      <p:ext uri="{BB962C8B-B14F-4D97-AF65-F5344CB8AC3E}">
        <p14:creationId xmlns:p14="http://schemas.microsoft.com/office/powerpoint/2010/main" val="370861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43394" y="149290"/>
            <a:ext cx="10493096" cy="4996761"/>
          </a:xfrm>
        </p:spPr>
        <p:txBody>
          <a:bodyPr>
            <a:noAutofit/>
          </a:bodyPr>
          <a:lstStyle/>
          <a:p>
            <a:r>
              <a:rPr kumimoji="1" lang="zh-TW" altLang="en-US" sz="2800" b="1" dirty="0">
                <a:solidFill>
                  <a:srgbClr val="00B0F0"/>
                </a:solidFill>
                <a:latin typeface="STFangsong" charset="-122"/>
                <a:ea typeface="STFangsong" charset="-122"/>
                <a:cs typeface="STFangsong" charset="-122"/>
              </a:rPr>
              <a:t>關於</a:t>
            </a:r>
            <a:r>
              <a:rPr lang="en-US" altLang="zh-CN" sz="2800" b="1" dirty="0">
                <a:solidFill>
                  <a:srgbClr val="00B0F0"/>
                </a:solidFill>
                <a:latin typeface="STFangsong" charset="-122"/>
                <a:ea typeface="STFangsong" charset="-122"/>
                <a:cs typeface="STFangsong" charset="-122"/>
              </a:rPr>
              <a:t>Virtue Ethics</a:t>
            </a:r>
            <a:r>
              <a:rPr lang="zh-CN" altLang="zh-CN" sz="2800" b="1" dirty="0">
                <a:solidFill>
                  <a:srgbClr val="00B0F0"/>
                </a:solidFill>
                <a:latin typeface="STFangsong" charset="-122"/>
                <a:ea typeface="STFangsong" charset="-122"/>
                <a:cs typeface="STFangsong" charset="-122"/>
              </a:rPr>
              <a:t> </a:t>
            </a:r>
            <a:r>
              <a:rPr lang="zh-TW" altLang="en-US" sz="2800" b="1" dirty="0">
                <a:solidFill>
                  <a:srgbClr val="00B0F0"/>
                </a:solidFill>
                <a:latin typeface="STFangsong" charset="-122"/>
                <a:ea typeface="STFangsong" charset="-122"/>
                <a:cs typeface="STFangsong" charset="-122"/>
              </a:rPr>
              <a:t>的起源</a:t>
            </a:r>
            <a:r>
              <a:rPr lang="zh-CN" altLang="zh-CN" sz="2800" dirty="0">
                <a:latin typeface="STFangsong" charset="-122"/>
                <a:ea typeface="STFangsong" charset="-122"/>
                <a:cs typeface="STFangsong" charset="-122"/>
              </a:rPr>
              <a:t/>
            </a:r>
            <a:br>
              <a:rPr lang="zh-CN" altLang="zh-CN" sz="2800" dirty="0">
                <a:latin typeface="STFangsong" charset="-122"/>
                <a:ea typeface="STFangsong" charset="-122"/>
                <a:cs typeface="STFangsong" charset="-122"/>
              </a:rPr>
            </a:br>
            <a:r>
              <a:rPr lang="en-US" altLang="zh-CN" sz="2800" dirty="0">
                <a:latin typeface="STFangsong" charset="-122"/>
                <a:ea typeface="STFangsong" charset="-122"/>
                <a:cs typeface="STFangsong" charset="-122"/>
              </a:rPr>
              <a:t> </a:t>
            </a:r>
            <a:r>
              <a:rPr lang="zh-CN" altLang="zh-CN" sz="2800" dirty="0">
                <a:latin typeface="STFangsong" charset="-122"/>
                <a:ea typeface="STFangsong" charset="-122"/>
                <a:cs typeface="STFangsong" charset="-122"/>
              </a:rPr>
              <a:t/>
            </a:r>
            <a:br>
              <a:rPr lang="zh-CN" altLang="zh-CN" sz="2800" dirty="0">
                <a:latin typeface="STFangsong" charset="-122"/>
                <a:ea typeface="STFangsong" charset="-122"/>
                <a:cs typeface="STFangsong" charset="-122"/>
              </a:rPr>
            </a:br>
            <a:r>
              <a:rPr lang="zh-CN" altLang="en-US" sz="2800" dirty="0" smtClean="0">
                <a:latin typeface="STFangsong" charset="-122"/>
                <a:ea typeface="STFangsong" charset="-122"/>
                <a:cs typeface="STFangsong" charset="-122"/>
              </a:rPr>
              <a:t>       </a:t>
            </a:r>
            <a:r>
              <a:rPr lang="zh-TW" altLang="en-US" sz="2800" dirty="0" smtClean="0">
                <a:latin typeface="STFangsong" charset="-122"/>
                <a:ea typeface="STFangsong" charset="-122"/>
                <a:cs typeface="STFangsong" charset="-122"/>
              </a:rPr>
              <a:t>從</a:t>
            </a:r>
            <a:r>
              <a:rPr lang="zh-TW" altLang="en-US" sz="2800" dirty="0">
                <a:latin typeface="STFangsong" charset="-122"/>
                <a:ea typeface="STFangsong" charset="-122"/>
                <a:cs typeface="STFangsong" charset="-122"/>
              </a:rPr>
              <a:t>詞語上講：</a:t>
            </a:r>
            <a:r>
              <a:rPr lang="en-US" altLang="zh-CN" sz="2800" dirty="0">
                <a:latin typeface="STFangsong" charset="-122"/>
                <a:ea typeface="STFangsong" charset="-122"/>
                <a:cs typeface="STFangsong" charset="-122"/>
              </a:rPr>
              <a:t> </a:t>
            </a:r>
            <a:r>
              <a:rPr lang="en-US" altLang="zh-TW" sz="2800" dirty="0">
                <a:latin typeface="STFangsong" charset="-122"/>
                <a:ea typeface="STFangsong" charset="-122"/>
                <a:cs typeface="STFangsong" charset="-122"/>
              </a:rPr>
              <a:t>v</a:t>
            </a:r>
            <a:r>
              <a:rPr lang="en-US" altLang="zh-CN" sz="2800" dirty="0">
                <a:latin typeface="STFangsong" charset="-122"/>
                <a:ea typeface="STFangsong" charset="-122"/>
                <a:cs typeface="STFangsong" charset="-122"/>
              </a:rPr>
              <a:t>irtue</a:t>
            </a:r>
            <a:r>
              <a:rPr lang="zh-CN" altLang="en-US" sz="2800" dirty="0">
                <a:latin typeface="STFangsong" charset="-122"/>
                <a:ea typeface="STFangsong" charset="-122"/>
                <a:cs typeface="STFangsong" charset="-122"/>
              </a:rPr>
              <a:t>来自拉丁语 </a:t>
            </a:r>
            <a:r>
              <a:rPr lang="en-US" altLang="zh-CN" sz="2800" b="1" dirty="0" err="1">
                <a:latin typeface="STFangsong" charset="-122"/>
                <a:ea typeface="STFangsong" charset="-122"/>
                <a:cs typeface="STFangsong" charset="-122"/>
              </a:rPr>
              <a:t>virtus</a:t>
            </a:r>
            <a:r>
              <a:rPr lang="zh-CN" altLang="en-US" sz="2800" dirty="0">
                <a:latin typeface="STFangsong" charset="-122"/>
                <a:ea typeface="STFangsong" charset="-122"/>
                <a:cs typeface="STFangsong" charset="-122"/>
              </a:rPr>
              <a:t> ，词根是 </a:t>
            </a:r>
            <a:r>
              <a:rPr lang="en-US" altLang="zh-CN" sz="2800" b="1" dirty="0" err="1">
                <a:latin typeface="STFangsong" charset="-122"/>
                <a:ea typeface="STFangsong" charset="-122"/>
                <a:cs typeface="STFangsong" charset="-122"/>
              </a:rPr>
              <a:t>vir</a:t>
            </a:r>
            <a:r>
              <a:rPr lang="zh-CN" altLang="en-US" sz="2800" dirty="0">
                <a:latin typeface="STFangsong" charset="-122"/>
                <a:ea typeface="STFangsong" charset="-122"/>
                <a:cs typeface="STFangsong" charset="-122"/>
              </a:rPr>
              <a:t> </a:t>
            </a:r>
            <a:r>
              <a:rPr lang="zh-TW" altLang="en-US" sz="2800" dirty="0">
                <a:latin typeface="STFangsong" charset="-122"/>
                <a:ea typeface="STFangsong" charset="-122"/>
                <a:cs typeface="STFangsong" charset="-122"/>
              </a:rPr>
              <a:t>即</a:t>
            </a:r>
            <a:r>
              <a:rPr lang="zh-CN" altLang="en-US" sz="2800" dirty="0">
                <a:latin typeface="STFangsong" charset="-122"/>
                <a:ea typeface="STFangsong" charset="-122"/>
                <a:cs typeface="STFangsong" charset="-122"/>
              </a:rPr>
              <a:t>男人，</a:t>
            </a:r>
            <a:r>
              <a:rPr lang="zh-TW" altLang="en-US" sz="2800" dirty="0">
                <a:latin typeface="STFangsong" charset="-122"/>
                <a:ea typeface="STFangsong" charset="-122"/>
                <a:cs typeface="STFangsong" charset="-122"/>
              </a:rPr>
              <a:t>其形容詞形式：</a:t>
            </a:r>
            <a:r>
              <a:rPr lang="zh-CN" altLang="en-US" sz="2800" dirty="0">
                <a:latin typeface="STFangsong" charset="-122"/>
                <a:ea typeface="STFangsong" charset="-122"/>
                <a:cs typeface="STFangsong" charset="-122"/>
              </a:rPr>
              <a:t> </a:t>
            </a:r>
            <a:r>
              <a:rPr lang="en-US" altLang="zh-CN" sz="2800" b="1" dirty="0">
                <a:latin typeface="STFangsong" charset="-122"/>
                <a:ea typeface="STFangsong" charset="-122"/>
                <a:cs typeface="STFangsong" charset="-122"/>
              </a:rPr>
              <a:t>virile</a:t>
            </a:r>
            <a:r>
              <a:rPr lang="zh-CN" altLang="en-US" sz="2800" dirty="0">
                <a:latin typeface="STFangsong" charset="-122"/>
                <a:ea typeface="STFangsong" charset="-122"/>
                <a:cs typeface="STFangsong" charset="-122"/>
              </a:rPr>
              <a:t> </a:t>
            </a:r>
            <a:r>
              <a:rPr lang="zh-TW" altLang="en-US" sz="2800" dirty="0">
                <a:latin typeface="STFangsong" charset="-122"/>
                <a:ea typeface="STFangsong" charset="-122"/>
                <a:cs typeface="STFangsong" charset="-122"/>
              </a:rPr>
              <a:t>，即是“</a:t>
            </a:r>
            <a:r>
              <a:rPr lang="zh-CN" altLang="en-US" sz="2800" dirty="0">
                <a:latin typeface="STFangsong" charset="-122"/>
                <a:ea typeface="STFangsong" charset="-122"/>
                <a:cs typeface="STFangsong" charset="-122"/>
              </a:rPr>
              <a:t>男性的</a:t>
            </a:r>
            <a:r>
              <a:rPr lang="zh-TW" altLang="en-US" sz="2800" dirty="0">
                <a:latin typeface="STFangsong" charset="-122"/>
                <a:ea typeface="STFangsong" charset="-122"/>
                <a:cs typeface="STFangsong" charset="-122"/>
              </a:rPr>
              <a:t>”</a:t>
            </a:r>
            <a:r>
              <a:rPr lang="zh-CN" altLang="en-US" sz="2800" dirty="0">
                <a:latin typeface="STFangsong" charset="-122"/>
                <a:ea typeface="STFangsong" charset="-122"/>
                <a:cs typeface="STFangsong" charset="-122"/>
              </a:rPr>
              <a:t>，有男子</a:t>
            </a:r>
            <a:r>
              <a:rPr lang="zh-TW" altLang="en-US" sz="2800" dirty="0">
                <a:latin typeface="STFangsong" charset="-122"/>
                <a:ea typeface="STFangsong" charset="-122"/>
                <a:cs typeface="STFangsong" charset="-122"/>
              </a:rPr>
              <a:t>漢</a:t>
            </a:r>
            <a:r>
              <a:rPr lang="zh-CN" altLang="en-US" sz="2800" dirty="0">
                <a:latin typeface="STFangsong" charset="-122"/>
                <a:ea typeface="STFangsong" charset="-122"/>
                <a:cs typeface="STFangsong" charset="-122"/>
              </a:rPr>
              <a:t>气概的</a:t>
            </a:r>
            <a:r>
              <a:rPr lang="zh-TW" altLang="en-US" sz="2800" dirty="0">
                <a:latin typeface="STFangsong" charset="-122"/>
                <a:ea typeface="STFangsong" charset="-122"/>
                <a:cs typeface="STFangsong" charset="-122"/>
              </a:rPr>
              <a:t>意思。這些詞語的含義實際上來自</a:t>
            </a:r>
            <a:r>
              <a:rPr lang="zh-CN" altLang="en-US" sz="2800" dirty="0">
                <a:latin typeface="STFangsong" charset="-122"/>
                <a:ea typeface="STFangsong" charset="-122"/>
                <a:cs typeface="STFangsong" charset="-122"/>
              </a:rPr>
              <a:t>古罗马</a:t>
            </a:r>
            <a:r>
              <a:rPr lang="zh-TW" altLang="en-US" sz="2800" dirty="0">
                <a:latin typeface="STFangsong" charset="-122"/>
                <a:ea typeface="STFangsong" charset="-122"/>
                <a:cs typeface="STFangsong" charset="-122"/>
              </a:rPr>
              <a:t>神話</a:t>
            </a:r>
            <a:r>
              <a:rPr lang="zh-CN" altLang="en-US" sz="2800" dirty="0">
                <a:latin typeface="STFangsong" charset="-122"/>
                <a:ea typeface="STFangsong" charset="-122"/>
                <a:cs typeface="STFangsong" charset="-122"/>
              </a:rPr>
              <a:t>，</a:t>
            </a:r>
            <a:r>
              <a:rPr lang="zh-TW" altLang="en-US" sz="2800" dirty="0">
                <a:latin typeface="STFangsong" charset="-122"/>
                <a:ea typeface="STFangsong" charset="-122"/>
                <a:cs typeface="STFangsong" charset="-122"/>
              </a:rPr>
              <a:t>其中</a:t>
            </a:r>
            <a:r>
              <a:rPr lang="zh-CN" altLang="en-US" sz="2800" dirty="0">
                <a:latin typeface="STFangsong" charset="-122"/>
                <a:ea typeface="STFangsong" charset="-122"/>
                <a:cs typeface="STFangsong" charset="-122"/>
              </a:rPr>
              <a:t>有一个广受崇拜的神祗</a:t>
            </a:r>
            <a:r>
              <a:rPr lang="zh-TW" altLang="en-US" sz="2800" dirty="0">
                <a:latin typeface="STFangsong" charset="-122"/>
                <a:ea typeface="STFangsong" charset="-122"/>
                <a:cs typeface="STFangsong" charset="-122"/>
              </a:rPr>
              <a:t>：</a:t>
            </a:r>
            <a:r>
              <a:rPr lang="zh-CN" altLang="en-US" sz="2800" dirty="0">
                <a:latin typeface="STFangsong" charset="-122"/>
                <a:ea typeface="STFangsong" charset="-122"/>
                <a:cs typeface="STFangsong" charset="-122"/>
              </a:rPr>
              <a:t> </a:t>
            </a:r>
            <a:r>
              <a:rPr lang="en-US" altLang="zh-CN" sz="2800" b="1" dirty="0" err="1">
                <a:latin typeface="STFangsong" charset="-122"/>
                <a:ea typeface="STFangsong" charset="-122"/>
                <a:cs typeface="STFangsong" charset="-122"/>
              </a:rPr>
              <a:t>Virtus</a:t>
            </a:r>
            <a:r>
              <a:rPr lang="zh-TW" altLang="en-US" sz="2800" b="1" dirty="0">
                <a:latin typeface="STFangsong" charset="-122"/>
                <a:ea typeface="STFangsong" charset="-122"/>
                <a:cs typeface="STFangsong" charset="-122"/>
              </a:rPr>
              <a:t>（</a:t>
            </a:r>
            <a:r>
              <a:rPr lang="zh-CN" altLang="en-US" sz="2800" dirty="0">
                <a:latin typeface="STFangsong" charset="-122"/>
                <a:ea typeface="STFangsong" charset="-122"/>
                <a:cs typeface="STFangsong" charset="-122"/>
              </a:rPr>
              <a:t>维尔图斯）</a:t>
            </a:r>
            <a:r>
              <a:rPr lang="zh-TW" altLang="en-US" sz="2800" dirty="0">
                <a:latin typeface="STFangsong" charset="-122"/>
                <a:ea typeface="STFangsong" charset="-122"/>
                <a:cs typeface="STFangsong" charset="-122"/>
              </a:rPr>
              <a:t>，這個神就是剛毅的、勇猛的鐵漢形象</a:t>
            </a:r>
            <a:r>
              <a:rPr lang="zh-TW" altLang="en-US" sz="2800" dirty="0" smtClean="0">
                <a:latin typeface="STFangsong" charset="-122"/>
                <a:ea typeface="STFangsong" charset="-122"/>
                <a:cs typeface="STFangsong" charset="-122"/>
              </a:rPr>
              <a:t>。</a:t>
            </a:r>
            <a:r>
              <a:rPr kumimoji="1" lang="zh-TW" altLang="en-US" sz="2800" dirty="0">
                <a:latin typeface="STFangsong" charset="-122"/>
                <a:ea typeface="STFangsong" charset="-122"/>
                <a:cs typeface="STFangsong" charset="-122"/>
              </a:rPr>
              <a:t/>
            </a:r>
            <a:br>
              <a:rPr kumimoji="1" lang="zh-TW" altLang="en-US" sz="2800" dirty="0">
                <a:latin typeface="STFangsong" charset="-122"/>
                <a:ea typeface="STFangsong" charset="-122"/>
                <a:cs typeface="STFangsong" charset="-122"/>
              </a:rPr>
            </a:br>
            <a:r>
              <a:rPr kumimoji="1" lang="zh-CN" altLang="en-US" sz="2800" dirty="0" smtClean="0">
                <a:latin typeface="STFangsong" charset="-122"/>
                <a:ea typeface="STFangsong" charset="-122"/>
                <a:cs typeface="STFangsong" charset="-122"/>
              </a:rPr>
              <a:t>       </a:t>
            </a:r>
            <a:r>
              <a:rPr kumimoji="1" lang="zh-TW" altLang="en-US" sz="2800" dirty="0" smtClean="0">
                <a:latin typeface="STFangsong" charset="-122"/>
                <a:ea typeface="STFangsong" charset="-122"/>
                <a:cs typeface="STFangsong" charset="-122"/>
              </a:rPr>
              <a:t>古</a:t>
            </a:r>
            <a:r>
              <a:rPr kumimoji="1" lang="zh-TW" altLang="en-US" sz="2800" dirty="0">
                <a:latin typeface="STFangsong" charset="-122"/>
                <a:ea typeface="STFangsong" charset="-122"/>
                <a:cs typeface="STFangsong" charset="-122"/>
              </a:rPr>
              <a:t>希臘當然有“德性”概念</a:t>
            </a:r>
            <a:r>
              <a:rPr lang="zh-TW" altLang="en-US" sz="2800" dirty="0">
                <a:latin typeface="STFangsong" charset="-122"/>
                <a:ea typeface="STFangsong" charset="-122"/>
                <a:cs typeface="STFangsong" charset="-122"/>
              </a:rPr>
              <a:t>：</a:t>
            </a:r>
            <a:r>
              <a:rPr lang="fr-FR" altLang="zh-CN" sz="2800" dirty="0">
                <a:latin typeface="STFangsong" charset="-122"/>
                <a:ea typeface="STFangsong" charset="-122"/>
                <a:cs typeface="STFangsong" charset="-122"/>
              </a:rPr>
              <a:t>arête</a:t>
            </a:r>
            <a:r>
              <a:rPr kumimoji="1" lang="zh-TW" altLang="en-US" sz="2800" dirty="0">
                <a:latin typeface="STFangsong" charset="-122"/>
                <a:ea typeface="STFangsong" charset="-122"/>
                <a:cs typeface="STFangsong" charset="-122"/>
              </a:rPr>
              <a:t>，但是</a:t>
            </a:r>
            <a:r>
              <a:rPr lang="fr-FR" altLang="zh-CN" sz="2800" dirty="0">
                <a:latin typeface="STFangsong" charset="-122"/>
                <a:ea typeface="STFangsong" charset="-122"/>
                <a:cs typeface="STFangsong" charset="-122"/>
              </a:rPr>
              <a:t>arête</a:t>
            </a:r>
            <a:r>
              <a:rPr lang="zh-TW" altLang="en-US" sz="2800" dirty="0">
                <a:latin typeface="STFangsong" charset="-122"/>
                <a:ea typeface="STFangsong" charset="-122"/>
                <a:cs typeface="STFangsong" charset="-122"/>
              </a:rPr>
              <a:t>不能直接等同於</a:t>
            </a:r>
            <a:r>
              <a:rPr kumimoji="1" lang="zh-TW" altLang="en-US" sz="2800" dirty="0">
                <a:latin typeface="STFangsong" charset="-122"/>
                <a:ea typeface="STFangsong" charset="-122"/>
                <a:cs typeface="STFangsong" charset="-122"/>
              </a:rPr>
              <a:t>“</a:t>
            </a:r>
            <a:r>
              <a:rPr lang="zh-CN" altLang="fr-FR" sz="2800" dirty="0">
                <a:latin typeface="STFangsong" charset="-122"/>
                <a:ea typeface="STFangsong" charset="-122"/>
                <a:cs typeface="STFangsong" charset="-122"/>
              </a:rPr>
              <a:t>美德” </a:t>
            </a:r>
            <a:r>
              <a:rPr lang="zh-TW" altLang="en-US" sz="2800" dirty="0">
                <a:latin typeface="STFangsong" charset="-122"/>
                <a:ea typeface="STFangsong" charset="-122"/>
                <a:cs typeface="STFangsong" charset="-122"/>
              </a:rPr>
              <a:t>，它也包含著種種“惡德”，它實際上</a:t>
            </a:r>
            <a:r>
              <a:rPr lang="zh-CN" altLang="en-US" sz="2800" dirty="0">
                <a:latin typeface="STFangsong" charset="-122"/>
                <a:ea typeface="STFangsong" charset="-122"/>
                <a:cs typeface="STFangsong" charset="-122"/>
              </a:rPr>
              <a:t>在古希腊语中，在词源学意义上，</a:t>
            </a:r>
            <a:r>
              <a:rPr lang="mr-IN" altLang="zh-CN" sz="2800" dirty="0">
                <a:latin typeface="STFangsong" charset="-122"/>
                <a:ea typeface="STFangsong" charset="-122"/>
                <a:cs typeface="STFangsong" charset="-122"/>
              </a:rPr>
              <a:t>“</a:t>
            </a:r>
            <a:r>
              <a:rPr lang="zh-CN" altLang="mr-IN" sz="2800" dirty="0">
                <a:latin typeface="STFangsong" charset="-122"/>
                <a:ea typeface="STFangsong" charset="-122"/>
                <a:cs typeface="STFangsong" charset="-122"/>
              </a:rPr>
              <a:t>德</a:t>
            </a:r>
            <a:r>
              <a:rPr lang="zh-TW" altLang="en-US" sz="2800" dirty="0">
                <a:latin typeface="STFangsong" charset="-122"/>
                <a:ea typeface="STFangsong" charset="-122"/>
                <a:cs typeface="STFangsong" charset="-122"/>
              </a:rPr>
              <a:t>性</a:t>
            </a:r>
            <a:r>
              <a:rPr lang="zh-CN" altLang="mr-IN" sz="2800" dirty="0">
                <a:latin typeface="STFangsong" charset="-122"/>
                <a:ea typeface="STFangsong" charset="-122"/>
                <a:cs typeface="STFangsong" charset="-122"/>
              </a:rPr>
              <a:t>”（</a:t>
            </a:r>
            <a:r>
              <a:rPr lang="en-US" altLang="zh-CN" sz="2800" dirty="0" err="1">
                <a:latin typeface="STFangsong" charset="-122"/>
                <a:ea typeface="STFangsong" charset="-122"/>
                <a:cs typeface="STFangsong" charset="-122"/>
              </a:rPr>
              <a:t>ar</a:t>
            </a:r>
            <a:r>
              <a:rPr lang="fr-FR" altLang="zh-CN" sz="2800" dirty="0" err="1">
                <a:latin typeface="STFangsong" charset="-122"/>
                <a:ea typeface="STFangsong" charset="-122"/>
                <a:cs typeface="STFangsong" charset="-122"/>
              </a:rPr>
              <a:t>ête</a:t>
            </a:r>
            <a:r>
              <a:rPr lang="zh-TW" altLang="en-US" sz="2800" dirty="0">
                <a:latin typeface="STFangsong" charset="-122"/>
                <a:ea typeface="STFangsong" charset="-122"/>
                <a:cs typeface="STFangsong" charset="-122"/>
              </a:rPr>
              <a:t>）</a:t>
            </a:r>
            <a:r>
              <a:rPr lang="zh-CN" altLang="en-US" sz="2800" dirty="0">
                <a:latin typeface="STFangsong" charset="-122"/>
                <a:ea typeface="STFangsong" charset="-122"/>
                <a:cs typeface="STFangsong" charset="-122"/>
              </a:rPr>
              <a:t>表示</a:t>
            </a:r>
            <a:r>
              <a:rPr lang="zh-TW" altLang="en-US" sz="2800" dirty="0">
                <a:latin typeface="STFangsong" charset="-122"/>
                <a:ea typeface="STFangsong" charset="-122"/>
                <a:cs typeface="STFangsong" charset="-122"/>
              </a:rPr>
              <a:t>萬事萬物</a:t>
            </a:r>
            <a:r>
              <a:rPr lang="zh-CN" altLang="en-US" sz="2800" dirty="0">
                <a:latin typeface="STFangsong" charset="-122"/>
                <a:ea typeface="STFangsong" charset="-122"/>
                <a:cs typeface="STFangsong" charset="-122"/>
              </a:rPr>
              <a:t>的某种</a:t>
            </a:r>
            <a:r>
              <a:rPr lang="zh-TW" altLang="en-US" sz="2800" dirty="0">
                <a:latin typeface="STFangsong" charset="-122"/>
                <a:ea typeface="STFangsong" charset="-122"/>
                <a:cs typeface="STFangsong" charset="-122"/>
              </a:rPr>
              <a:t>特質、</a:t>
            </a:r>
            <a:r>
              <a:rPr lang="zh-CN" altLang="en-US" sz="2800" dirty="0">
                <a:latin typeface="STFangsong" charset="-122"/>
                <a:ea typeface="STFangsong" charset="-122"/>
                <a:cs typeface="STFangsong" charset="-122"/>
              </a:rPr>
              <a:t>特长或功能，</a:t>
            </a:r>
            <a:r>
              <a:rPr lang="zh-TW" altLang="en-US" sz="2800" dirty="0">
                <a:latin typeface="STFangsong" charset="-122"/>
                <a:ea typeface="STFangsong" charset="-122"/>
                <a:cs typeface="STFangsong" charset="-122"/>
              </a:rPr>
              <a:t>把這種</a:t>
            </a:r>
            <a:r>
              <a:rPr lang="zh-CN" altLang="en-US" sz="2800" dirty="0">
                <a:latin typeface="STFangsong" charset="-122"/>
                <a:ea typeface="STFangsong" charset="-122"/>
                <a:cs typeface="STFangsong" charset="-122"/>
              </a:rPr>
              <a:t>功能</a:t>
            </a:r>
            <a:r>
              <a:rPr lang="zh-TW" altLang="en-US" sz="2800" dirty="0">
                <a:latin typeface="STFangsong" charset="-122"/>
                <a:ea typeface="STFangsong" charset="-122"/>
                <a:cs typeface="STFangsong" charset="-122"/>
              </a:rPr>
              <a:t>實現出來達到功能的目標，就表明該物是有“德性的”，譬如，胃有胃的德性，說的是什麼意思呢？胃的功能是消化，如果一個胃把消化的功能完全實現出來，它實現了胃的功能目標，那我們就說它是一個“好胃”，是一個“有德的”胃。所以，這種作為功能實現其目標的“德性”，就是</a:t>
            </a:r>
            <a:r>
              <a:rPr lang="zh-CN" altLang="en-US" sz="2800" dirty="0">
                <a:latin typeface="STFangsong" charset="-122"/>
                <a:ea typeface="STFangsong" charset="-122"/>
                <a:cs typeface="STFangsong" charset="-122"/>
              </a:rPr>
              <a:t>“优秀”或“卓越”的意思。</a:t>
            </a:r>
            <a:endParaRPr lang="zh-CN" altLang="en-US" sz="2800" dirty="0">
              <a:latin typeface="STFangsong" charset="-122"/>
              <a:ea typeface="STFangsong" charset="-122"/>
              <a:cs typeface="STFangsong" charset="-122"/>
            </a:endParaRPr>
          </a:p>
        </p:txBody>
      </p:sp>
    </p:spTree>
    <p:extLst>
      <p:ext uri="{BB962C8B-B14F-4D97-AF65-F5344CB8AC3E}">
        <p14:creationId xmlns:p14="http://schemas.microsoft.com/office/powerpoint/2010/main" val="13330364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16835" y="621307"/>
            <a:ext cx="10207688" cy="2904565"/>
          </a:xfrm>
        </p:spPr>
        <p:txBody>
          <a:bodyPr>
            <a:normAutofit fontScale="90000"/>
          </a:bodyPr>
          <a:lstStyle/>
          <a:p>
            <a:r>
              <a:rPr kumimoji="1" lang="zh-TW" altLang="en-US" sz="4000" b="1" dirty="0">
                <a:solidFill>
                  <a:srgbClr val="00B0F0"/>
                </a:solidFill>
                <a:latin typeface="STFangsong" charset="-122"/>
                <a:ea typeface="STFangsong" charset="-122"/>
                <a:cs typeface="STFangsong" charset="-122"/>
              </a:rPr>
              <a:t>柏拉圖的四主德：智慧、勇敢、節制、正</a:t>
            </a:r>
            <a:r>
              <a:rPr kumimoji="1" lang="zh-TW" altLang="en-US" sz="4000" b="1" dirty="0" smtClean="0">
                <a:solidFill>
                  <a:srgbClr val="00B0F0"/>
                </a:solidFill>
                <a:latin typeface="STFangsong" charset="-122"/>
                <a:ea typeface="STFangsong" charset="-122"/>
                <a:cs typeface="STFangsong" charset="-122"/>
              </a:rPr>
              <a:t>義</a:t>
            </a:r>
            <a:r>
              <a:rPr kumimoji="1" lang="en-US" altLang="zh-TW" sz="4000" b="1" dirty="0" smtClean="0">
                <a:solidFill>
                  <a:srgbClr val="00B0F0"/>
                </a:solidFill>
                <a:latin typeface="STFangsong" charset="-122"/>
                <a:ea typeface="STFangsong" charset="-122"/>
                <a:cs typeface="STFangsong" charset="-122"/>
              </a:rPr>
              <a:t/>
            </a:r>
            <a:br>
              <a:rPr kumimoji="1" lang="en-US" altLang="zh-TW" sz="4000" b="1" dirty="0" smtClean="0">
                <a:solidFill>
                  <a:srgbClr val="00B0F0"/>
                </a:solidFill>
                <a:latin typeface="STFangsong" charset="-122"/>
                <a:ea typeface="STFangsong" charset="-122"/>
                <a:cs typeface="STFangsong" charset="-122"/>
              </a:rPr>
            </a:br>
            <a:r>
              <a:rPr kumimoji="1" lang="en-US" altLang="zh-TW" sz="4000" dirty="0" smtClean="0">
                <a:latin typeface="STFangsong" charset="-122"/>
                <a:ea typeface="STFangsong" charset="-122"/>
                <a:cs typeface="STFangsong" charset="-122"/>
              </a:rPr>
              <a:t/>
            </a:r>
            <a:br>
              <a:rPr kumimoji="1" lang="en-US" altLang="zh-TW" sz="4000" dirty="0" smtClean="0">
                <a:latin typeface="STFangsong" charset="-122"/>
                <a:ea typeface="STFangsong" charset="-122"/>
                <a:cs typeface="STFangsong" charset="-122"/>
              </a:rPr>
            </a:br>
            <a:r>
              <a:rPr kumimoji="1" lang="zh-CN" altLang="en-US" sz="4000" dirty="0" smtClean="0">
                <a:latin typeface="STFangsong" charset="-122"/>
                <a:ea typeface="STFangsong" charset="-122"/>
                <a:cs typeface="STFangsong" charset="-122"/>
              </a:rPr>
              <a:t>      </a:t>
            </a:r>
            <a:r>
              <a:rPr lang="zh-CN" altLang="en-US" dirty="0" smtClean="0">
                <a:latin typeface="STFangsong" charset="-122"/>
                <a:ea typeface="STFangsong" charset="-122"/>
                <a:cs typeface="STFangsong" charset="-122"/>
              </a:rPr>
              <a:t>柏</a:t>
            </a:r>
            <a:r>
              <a:rPr lang="zh-CN" altLang="en-US" dirty="0">
                <a:latin typeface="STFangsong" charset="-122"/>
                <a:ea typeface="STFangsong" charset="-122"/>
                <a:cs typeface="STFangsong" charset="-122"/>
              </a:rPr>
              <a:t>拉图</a:t>
            </a:r>
            <a:r>
              <a:rPr lang="zh-TW" altLang="en-US" dirty="0">
                <a:latin typeface="STFangsong" charset="-122"/>
                <a:ea typeface="STFangsong" charset="-122"/>
                <a:cs typeface="STFangsong" charset="-122"/>
              </a:rPr>
              <a:t>認為一個好的城邦就應該使每個人依照各自的德性取得相應的職位，各司其職，各得其所。一個城堡，需要三類人：</a:t>
            </a:r>
            <a:r>
              <a:rPr lang="zh-TW" altLang="en-US" dirty="0">
                <a:solidFill>
                  <a:srgbClr val="FF0000"/>
                </a:solidFill>
                <a:latin typeface="STFangsong" charset="-122"/>
                <a:ea typeface="STFangsong" charset="-122"/>
                <a:cs typeface="STFangsong" charset="-122"/>
              </a:rPr>
              <a:t>生產者、守衛者，管理者</a:t>
            </a:r>
            <a:r>
              <a:rPr lang="zh-TW" altLang="en-US" dirty="0">
                <a:latin typeface="STFangsong" charset="-122"/>
                <a:ea typeface="STFangsong" charset="-122"/>
                <a:cs typeface="STFangsong" charset="-122"/>
              </a:rPr>
              <a:t>。管理者需要智慧，需要豐富的知識，由智慧產生正義；守衛者需要勇敢的品德，</a:t>
            </a:r>
            <a:r>
              <a:rPr lang="zh-CN" altLang="en-US" dirty="0">
                <a:latin typeface="STFangsong" charset="-122"/>
                <a:ea typeface="STFangsong" charset="-122"/>
                <a:cs typeface="STFangsong" charset="-122"/>
              </a:rPr>
              <a:t>以忠诚和勇敢善战为国家服务；</a:t>
            </a:r>
            <a:r>
              <a:rPr lang="zh-TW" altLang="en-US" dirty="0">
                <a:latin typeface="STFangsong" charset="-122"/>
                <a:ea typeface="STFangsong" charset="-122"/>
                <a:cs typeface="STFangsong" charset="-122"/>
              </a:rPr>
              <a:t>而生產者（</a:t>
            </a:r>
            <a:r>
              <a:rPr lang="zh-CN" altLang="en-US" dirty="0">
                <a:latin typeface="STFangsong" charset="-122"/>
                <a:ea typeface="STFangsong" charset="-122"/>
                <a:cs typeface="STFangsong" charset="-122"/>
              </a:rPr>
              <a:t>从事手工业、农业和商业</a:t>
            </a:r>
            <a:r>
              <a:rPr lang="zh-TW" altLang="en-US" dirty="0">
                <a:latin typeface="STFangsong" charset="-122"/>
                <a:ea typeface="STFangsong" charset="-122"/>
                <a:cs typeface="STFangsong" charset="-122"/>
              </a:rPr>
              <a:t>）</a:t>
            </a:r>
            <a:r>
              <a:rPr lang="zh-CN" altLang="en-US" dirty="0">
                <a:latin typeface="STFangsong" charset="-122"/>
                <a:ea typeface="STFangsong" charset="-122"/>
                <a:cs typeface="STFangsong" charset="-122"/>
              </a:rPr>
              <a:t>的</a:t>
            </a:r>
            <a:r>
              <a:rPr lang="zh-TW" altLang="en-US" dirty="0">
                <a:latin typeface="STFangsong" charset="-122"/>
                <a:ea typeface="STFangsong" charset="-122"/>
                <a:cs typeface="STFangsong" charset="-122"/>
              </a:rPr>
              <a:t>最重要的德性是節制。</a:t>
            </a:r>
            <a:r>
              <a:rPr lang="zh-CN" altLang="en-US" dirty="0">
                <a:latin typeface="STFangsong" charset="-122"/>
                <a:ea typeface="STFangsong" charset="-122"/>
                <a:cs typeface="STFangsong" charset="-122"/>
              </a:rPr>
              <a:t>正义则</a:t>
            </a:r>
            <a:r>
              <a:rPr lang="zh-TW" altLang="en-US" dirty="0">
                <a:latin typeface="STFangsong" charset="-122"/>
                <a:ea typeface="STFangsong" charset="-122"/>
                <a:cs typeface="STFangsong" charset="-122"/>
              </a:rPr>
              <a:t>整個城邦需要的德性，沒有正義，城邦不能存在；沒有正義，</a:t>
            </a:r>
            <a:r>
              <a:rPr lang="zh-CN" altLang="en-US" dirty="0">
                <a:latin typeface="STFangsong" charset="-122"/>
                <a:ea typeface="STFangsong" charset="-122"/>
                <a:cs typeface="STFangsong" charset="-122"/>
              </a:rPr>
              <a:t>三个等级</a:t>
            </a:r>
            <a:r>
              <a:rPr lang="zh-TW" altLang="en-US" dirty="0">
                <a:latin typeface="STFangsong" charset="-122"/>
                <a:ea typeface="STFangsong" charset="-122"/>
                <a:cs typeface="STFangsong" charset="-122"/>
              </a:rPr>
              <a:t>中的每個人都不可能有真正的幸福。只有城邦有正義，三個等級各司其職，各得其所，整個城邦才和諧一致，友愛幸福</a:t>
            </a:r>
            <a:r>
              <a:rPr lang="zh-CN" altLang="en-US" dirty="0">
                <a:latin typeface="STFangsong" charset="-122"/>
                <a:ea typeface="STFangsong" charset="-122"/>
                <a:cs typeface="STFangsong" charset="-122"/>
              </a:rPr>
              <a:t>。</a:t>
            </a:r>
            <a:r>
              <a:rPr kumimoji="1" lang="zh-CN" altLang="en-US" dirty="0"/>
              <a:t/>
            </a:r>
            <a:br>
              <a:rPr kumimoji="1" lang="zh-CN" altLang="en-US" dirty="0"/>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5572512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43835" y="174536"/>
            <a:ext cx="8358582" cy="6431537"/>
          </a:xfrm>
        </p:spPr>
        <p:txBody>
          <a:bodyPr>
            <a:normAutofit fontScale="90000"/>
          </a:bodyPr>
          <a:lstStyle/>
          <a:p>
            <a:r>
              <a:rPr kumimoji="1" lang="zh-TW" altLang="en-US" b="1" dirty="0">
                <a:solidFill>
                  <a:srgbClr val="00B0F0"/>
                </a:solidFill>
                <a:latin typeface="STFangsong" charset="-122"/>
                <a:ea typeface="STFangsong" charset="-122"/>
                <a:cs typeface="STFangsong" charset="-122"/>
              </a:rPr>
              <a:t>亞里士多德的德性論體</a:t>
            </a:r>
            <a:r>
              <a:rPr kumimoji="1" lang="zh-TW" altLang="en-US" b="1" dirty="0" smtClean="0">
                <a:solidFill>
                  <a:srgbClr val="00B0F0"/>
                </a:solidFill>
                <a:latin typeface="STFangsong" charset="-122"/>
                <a:ea typeface="STFangsong" charset="-122"/>
                <a:cs typeface="STFangsong" charset="-122"/>
              </a:rPr>
              <a:t>系</a:t>
            </a:r>
            <a:r>
              <a:rPr kumimoji="1" lang="en-US" altLang="zh-TW" dirty="0" smtClean="0">
                <a:latin typeface="STFangsong" charset="-122"/>
                <a:ea typeface="STFangsong" charset="-122"/>
                <a:cs typeface="STFangsong" charset="-122"/>
              </a:rPr>
              <a:t/>
            </a:r>
            <a:br>
              <a:rPr kumimoji="1" lang="en-US" altLang="zh-TW" dirty="0" smtClean="0">
                <a:latin typeface="STFangsong" charset="-122"/>
                <a:ea typeface="STFangsong" charset="-122"/>
                <a:cs typeface="STFangsong" charset="-122"/>
              </a:rPr>
            </a:br>
            <a:r>
              <a:rPr kumimoji="1" lang="en-US" altLang="zh-TW" dirty="0" smtClean="0">
                <a:latin typeface="STFangsong" charset="-122"/>
                <a:ea typeface="STFangsong" charset="-122"/>
                <a:cs typeface="STFangsong" charset="-122"/>
              </a:rPr>
              <a:t/>
            </a:r>
            <a:br>
              <a:rPr kumimoji="1" lang="en-US" altLang="zh-TW" dirty="0" smtClean="0">
                <a:latin typeface="STFangsong" charset="-122"/>
                <a:ea typeface="STFangsong" charset="-122"/>
                <a:cs typeface="STFangsong" charset="-122"/>
              </a:rPr>
            </a:br>
            <a:r>
              <a:rPr kumimoji="1" lang="zh-TW" altLang="en-US" dirty="0">
                <a:latin typeface="STFangsong" charset="-122"/>
                <a:ea typeface="STFangsong" charset="-122"/>
                <a:cs typeface="STFangsong" charset="-122"/>
              </a:rPr>
              <a:t>總德和首德：</a:t>
            </a:r>
            <a:r>
              <a:rPr kumimoji="1" lang="zh-TW" altLang="en-US" dirty="0">
                <a:solidFill>
                  <a:srgbClr val="FF0000"/>
                </a:solidFill>
                <a:latin typeface="STFangsong" charset="-122"/>
                <a:ea typeface="STFangsong" charset="-122"/>
                <a:cs typeface="STFangsong" charset="-122"/>
              </a:rPr>
              <a:t>正義    </a:t>
            </a:r>
            <a:r>
              <a:rPr kumimoji="1" lang="zh-TW" altLang="en-US" dirty="0">
                <a:latin typeface="STFangsong" charset="-122"/>
                <a:ea typeface="STFangsong" charset="-122"/>
                <a:cs typeface="STFangsong" charset="-122"/>
              </a:rPr>
              <a:t/>
            </a:r>
            <a:br>
              <a:rPr kumimoji="1" lang="zh-TW" altLang="en-US" dirty="0">
                <a:latin typeface="STFangsong" charset="-122"/>
                <a:ea typeface="STFangsong" charset="-122"/>
                <a:cs typeface="STFangsong" charset="-122"/>
              </a:rPr>
            </a:br>
            <a:r>
              <a:rPr kumimoji="1" lang="zh-TW" altLang="en-US" dirty="0">
                <a:latin typeface="STFangsong" charset="-122"/>
                <a:ea typeface="STFangsong" charset="-122"/>
                <a:cs typeface="STFangsong" charset="-122"/>
              </a:rPr>
              <a:t>交往之德：</a:t>
            </a:r>
            <a:r>
              <a:rPr kumimoji="1" lang="zh-TW" altLang="en-US" dirty="0">
                <a:solidFill>
                  <a:srgbClr val="00B0F0"/>
                </a:solidFill>
                <a:latin typeface="STFangsong" charset="-122"/>
                <a:ea typeface="STFangsong" charset="-122"/>
                <a:cs typeface="STFangsong" charset="-122"/>
              </a:rPr>
              <a:t>友愛</a:t>
            </a:r>
            <a:r>
              <a:rPr kumimoji="1" lang="zh-TW" altLang="en-US" dirty="0">
                <a:latin typeface="STFangsong" charset="-122"/>
                <a:ea typeface="STFangsong" charset="-122"/>
                <a:cs typeface="STFangsong" charset="-122"/>
              </a:rPr>
              <a:t/>
            </a:r>
            <a:br>
              <a:rPr kumimoji="1" lang="zh-TW" altLang="en-US" dirty="0">
                <a:latin typeface="STFangsong" charset="-122"/>
                <a:ea typeface="STFangsong" charset="-122"/>
                <a:cs typeface="STFangsong" charset="-122"/>
              </a:rPr>
            </a:br>
            <a:r>
              <a:rPr kumimoji="1" lang="zh-TW" altLang="en-US" dirty="0">
                <a:latin typeface="STFangsong" charset="-122"/>
                <a:ea typeface="STFangsong" charset="-122"/>
                <a:cs typeface="STFangsong" charset="-122"/>
              </a:rPr>
              <a:t>理智德性：</a:t>
            </a:r>
            <a:r>
              <a:rPr kumimoji="1" lang="zh-TW" altLang="en-US" dirty="0">
                <a:solidFill>
                  <a:srgbClr val="FF0000"/>
                </a:solidFill>
                <a:latin typeface="STFangsong" charset="-122"/>
                <a:ea typeface="STFangsong" charset="-122"/>
                <a:cs typeface="STFangsong" charset="-122"/>
              </a:rPr>
              <a:t>知識、技藝、明智（實踐智慧</a:t>
            </a:r>
            <a:r>
              <a:rPr kumimoji="1" lang="zh-TW" altLang="en-US" dirty="0" smtClean="0">
                <a:solidFill>
                  <a:srgbClr val="FF0000"/>
                </a:solidFill>
                <a:latin typeface="STFangsong" charset="-122"/>
                <a:ea typeface="STFangsong" charset="-122"/>
                <a:cs typeface="STFangsong" charset="-122"/>
              </a:rPr>
              <a:t>）</a:t>
            </a:r>
            <a:r>
              <a:rPr kumimoji="1" lang="en-US" altLang="zh-TW" dirty="0" smtClean="0">
                <a:solidFill>
                  <a:srgbClr val="FF0000"/>
                </a:solidFill>
                <a:latin typeface="STFangsong" charset="-122"/>
                <a:ea typeface="STFangsong" charset="-122"/>
                <a:cs typeface="STFangsong" charset="-122"/>
              </a:rPr>
              <a:t/>
            </a:r>
            <a:br>
              <a:rPr kumimoji="1" lang="en-US" altLang="zh-TW" dirty="0" smtClean="0">
                <a:solidFill>
                  <a:srgbClr val="FF0000"/>
                </a:solidFill>
                <a:latin typeface="STFangsong" charset="-122"/>
                <a:ea typeface="STFangsong" charset="-122"/>
                <a:cs typeface="STFangsong" charset="-122"/>
              </a:rPr>
            </a:br>
            <a:r>
              <a:rPr kumimoji="1" lang="zh-CN" altLang="en-US" dirty="0">
                <a:solidFill>
                  <a:srgbClr val="FF0000"/>
                </a:solidFill>
                <a:latin typeface="STFangsong" charset="-122"/>
                <a:ea typeface="STFangsong" charset="-122"/>
                <a:cs typeface="STFangsong" charset="-122"/>
              </a:rPr>
              <a:t> </a:t>
            </a:r>
            <a:r>
              <a:rPr kumimoji="1" lang="zh-CN" altLang="en-US" dirty="0" smtClean="0">
                <a:solidFill>
                  <a:srgbClr val="FF0000"/>
                </a:solidFill>
                <a:latin typeface="STFangsong" charset="-122"/>
                <a:ea typeface="STFangsong" charset="-122"/>
                <a:cs typeface="STFangsong" charset="-122"/>
              </a:rPr>
              <a:t>                   </a:t>
            </a:r>
            <a:r>
              <a:rPr kumimoji="1" lang="zh-TW" altLang="en-US" dirty="0" smtClean="0">
                <a:solidFill>
                  <a:srgbClr val="FF0000"/>
                </a:solidFill>
                <a:latin typeface="STFangsong" charset="-122"/>
                <a:ea typeface="STFangsong" charset="-122"/>
                <a:cs typeface="STFangsong" charset="-122"/>
              </a:rPr>
              <a:t>靈</a:t>
            </a:r>
            <a:r>
              <a:rPr kumimoji="1" lang="zh-TW" altLang="en-US" dirty="0">
                <a:solidFill>
                  <a:srgbClr val="FF0000"/>
                </a:solidFill>
                <a:latin typeface="STFangsong" charset="-122"/>
                <a:ea typeface="STFangsong" charset="-122"/>
                <a:cs typeface="STFangsong" charset="-122"/>
              </a:rPr>
              <a:t>智（</a:t>
            </a:r>
            <a:r>
              <a:rPr kumimoji="1" lang="en-US" altLang="zh-TW" dirty="0">
                <a:solidFill>
                  <a:srgbClr val="FF0000"/>
                </a:solidFill>
                <a:latin typeface="STFangsong" charset="-122"/>
                <a:ea typeface="STFangsong" charset="-122"/>
                <a:cs typeface="STFangsong" charset="-122"/>
              </a:rPr>
              <a:t>nous)</a:t>
            </a:r>
            <a:r>
              <a:rPr kumimoji="1" lang="zh-TW" altLang="en-US" dirty="0">
                <a:solidFill>
                  <a:srgbClr val="FF0000"/>
                </a:solidFill>
                <a:latin typeface="STFangsong" charset="-122"/>
                <a:ea typeface="STFangsong" charset="-122"/>
                <a:cs typeface="STFangsong" charset="-122"/>
              </a:rPr>
              <a:t>、智慧</a:t>
            </a:r>
            <a:r>
              <a:rPr kumimoji="1" lang="zh-TW" altLang="en-US" dirty="0">
                <a:latin typeface="STFangsong" charset="-122"/>
                <a:ea typeface="STFangsong" charset="-122"/>
                <a:cs typeface="STFangsong" charset="-122"/>
              </a:rPr>
              <a:t/>
            </a:r>
            <a:br>
              <a:rPr kumimoji="1" lang="zh-TW" altLang="en-US" dirty="0">
                <a:latin typeface="STFangsong" charset="-122"/>
                <a:ea typeface="STFangsong" charset="-122"/>
                <a:cs typeface="STFangsong" charset="-122"/>
              </a:rPr>
            </a:br>
            <a:r>
              <a:rPr kumimoji="1" lang="zh-TW" altLang="en-US" dirty="0">
                <a:latin typeface="STFangsong" charset="-122"/>
                <a:ea typeface="STFangsong" charset="-122"/>
                <a:cs typeface="STFangsong" charset="-122"/>
              </a:rPr>
              <a:t>倫理德性：</a:t>
            </a:r>
            <a:r>
              <a:rPr kumimoji="1" lang="zh-TW" altLang="en-US" dirty="0">
                <a:solidFill>
                  <a:srgbClr val="00B0F0"/>
                </a:solidFill>
                <a:latin typeface="STFangsong" charset="-122"/>
                <a:ea typeface="STFangsong" charset="-122"/>
                <a:cs typeface="STFangsong" charset="-122"/>
              </a:rPr>
              <a:t>勇敢、節制、慷慨、自</a:t>
            </a:r>
            <a:r>
              <a:rPr kumimoji="1" lang="zh-TW" altLang="en-US" dirty="0" smtClean="0">
                <a:solidFill>
                  <a:srgbClr val="00B0F0"/>
                </a:solidFill>
                <a:latin typeface="STFangsong" charset="-122"/>
                <a:ea typeface="STFangsong" charset="-122"/>
                <a:cs typeface="STFangsong" charset="-122"/>
              </a:rPr>
              <a:t>重</a:t>
            </a:r>
            <a:r>
              <a:rPr kumimoji="1" lang="en-US" altLang="zh-TW" dirty="0" smtClean="0">
                <a:solidFill>
                  <a:srgbClr val="00B0F0"/>
                </a:solidFill>
                <a:latin typeface="STFangsong" charset="-122"/>
                <a:ea typeface="STFangsong" charset="-122"/>
                <a:cs typeface="STFangsong" charset="-122"/>
              </a:rPr>
              <a:t/>
            </a:r>
            <a:br>
              <a:rPr kumimoji="1" lang="en-US" altLang="zh-TW" dirty="0" smtClean="0">
                <a:solidFill>
                  <a:srgbClr val="00B0F0"/>
                </a:solidFill>
                <a:latin typeface="STFangsong" charset="-122"/>
                <a:ea typeface="STFangsong" charset="-122"/>
                <a:cs typeface="STFangsong" charset="-122"/>
              </a:rPr>
            </a:br>
            <a:r>
              <a:rPr kumimoji="1" lang="zh-CN" altLang="en-US" dirty="0">
                <a:solidFill>
                  <a:srgbClr val="00B0F0"/>
                </a:solidFill>
                <a:latin typeface="STFangsong" charset="-122"/>
                <a:ea typeface="STFangsong" charset="-122"/>
                <a:cs typeface="STFangsong" charset="-122"/>
              </a:rPr>
              <a:t> </a:t>
            </a:r>
            <a:r>
              <a:rPr kumimoji="1" lang="zh-CN" altLang="en-US" dirty="0" smtClean="0">
                <a:solidFill>
                  <a:srgbClr val="00B0F0"/>
                </a:solidFill>
                <a:latin typeface="STFangsong" charset="-122"/>
                <a:ea typeface="STFangsong" charset="-122"/>
                <a:cs typeface="STFangsong" charset="-122"/>
              </a:rPr>
              <a:t>                   </a:t>
            </a:r>
            <a:r>
              <a:rPr kumimoji="1" lang="zh-TW" altLang="en-US" dirty="0" smtClean="0">
                <a:solidFill>
                  <a:srgbClr val="00B0F0"/>
                </a:solidFill>
                <a:latin typeface="STFangsong" charset="-122"/>
                <a:ea typeface="STFangsong" charset="-122"/>
                <a:cs typeface="STFangsong" charset="-122"/>
              </a:rPr>
              <a:t>溫</a:t>
            </a:r>
            <a:r>
              <a:rPr kumimoji="1" lang="zh-TW" altLang="en-US" dirty="0">
                <a:solidFill>
                  <a:srgbClr val="00B0F0"/>
                </a:solidFill>
                <a:latin typeface="STFangsong" charset="-122"/>
                <a:ea typeface="STFangsong" charset="-122"/>
                <a:cs typeface="STFangsong" charset="-122"/>
              </a:rPr>
              <a:t>和、誠實、風趣、機靈</a:t>
            </a:r>
            <a:r>
              <a:rPr kumimoji="1" lang="zh-TW" altLang="en-US" dirty="0">
                <a:latin typeface="STFangsong" charset="-122"/>
                <a:ea typeface="STFangsong" charset="-122"/>
                <a:cs typeface="STFangsong" charset="-122"/>
              </a:rPr>
              <a:t/>
            </a:r>
            <a:br>
              <a:rPr kumimoji="1" lang="zh-TW" altLang="en-US" dirty="0">
                <a:latin typeface="STFangsong" charset="-122"/>
                <a:ea typeface="STFangsong" charset="-122"/>
                <a:cs typeface="STFangsong" charset="-122"/>
              </a:rPr>
            </a:br>
            <a:r>
              <a:rPr kumimoji="1" lang="zh-CN" altLang="en-US" dirty="0" smtClean="0">
                <a:latin typeface="STFangsong" charset="-122"/>
                <a:ea typeface="STFangsong" charset="-122"/>
                <a:cs typeface="STFangsong" charset="-122"/>
              </a:rPr>
              <a:t>        </a:t>
            </a:r>
            <a:r>
              <a:rPr kumimoji="1" lang="zh-TW" altLang="en-US" dirty="0" smtClean="0">
                <a:latin typeface="STFangsong" charset="-122"/>
                <a:ea typeface="STFangsong" charset="-122"/>
                <a:cs typeface="STFangsong" charset="-122"/>
              </a:rPr>
              <a:t>勇</a:t>
            </a:r>
            <a:r>
              <a:rPr kumimoji="1" lang="zh-TW" altLang="en-US" dirty="0">
                <a:latin typeface="STFangsong" charset="-122"/>
                <a:ea typeface="STFangsong" charset="-122"/>
                <a:cs typeface="STFangsong" charset="-122"/>
              </a:rPr>
              <a:t>敢（魯莽</a:t>
            </a:r>
            <a:r>
              <a:rPr kumimoji="1" lang="en-US" altLang="zh-TW" dirty="0">
                <a:latin typeface="STFangsong" charset="-122"/>
                <a:ea typeface="STFangsong" charset="-122"/>
                <a:cs typeface="STFangsong" charset="-122"/>
              </a:rPr>
              <a:t>—</a:t>
            </a:r>
            <a:r>
              <a:rPr kumimoji="1" lang="zh-TW" altLang="en-US" dirty="0">
                <a:latin typeface="STFangsong" charset="-122"/>
                <a:ea typeface="STFangsong" charset="-122"/>
                <a:cs typeface="STFangsong" charset="-122"/>
              </a:rPr>
              <a:t>怯懦）</a:t>
            </a:r>
            <a:br>
              <a:rPr kumimoji="1" lang="zh-TW" altLang="en-US" dirty="0">
                <a:latin typeface="STFangsong" charset="-122"/>
                <a:ea typeface="STFangsong" charset="-122"/>
                <a:cs typeface="STFangsong" charset="-122"/>
              </a:rPr>
            </a:br>
            <a:r>
              <a:rPr kumimoji="1" lang="zh-CN" altLang="en-US" dirty="0" smtClean="0">
                <a:latin typeface="STFangsong" charset="-122"/>
                <a:ea typeface="STFangsong" charset="-122"/>
                <a:cs typeface="STFangsong" charset="-122"/>
              </a:rPr>
              <a:t>        </a:t>
            </a:r>
            <a:r>
              <a:rPr kumimoji="1" lang="zh-TW" altLang="en-US" dirty="0" smtClean="0">
                <a:latin typeface="STFangsong" charset="-122"/>
                <a:ea typeface="STFangsong" charset="-122"/>
                <a:cs typeface="STFangsong" charset="-122"/>
              </a:rPr>
              <a:t>節</a:t>
            </a:r>
            <a:r>
              <a:rPr kumimoji="1" lang="zh-TW" altLang="en-US" dirty="0">
                <a:latin typeface="STFangsong" charset="-122"/>
                <a:ea typeface="STFangsong" charset="-122"/>
                <a:cs typeface="STFangsong" charset="-122"/>
              </a:rPr>
              <a:t>制（放縱</a:t>
            </a:r>
            <a:r>
              <a:rPr kumimoji="1" lang="en-US" altLang="zh-TW" dirty="0">
                <a:latin typeface="STFangsong" charset="-122"/>
                <a:ea typeface="STFangsong" charset="-122"/>
                <a:cs typeface="STFangsong" charset="-122"/>
              </a:rPr>
              <a:t>—</a:t>
            </a:r>
            <a:r>
              <a:rPr kumimoji="1" lang="zh-TW" altLang="en-US" dirty="0">
                <a:latin typeface="STFangsong" charset="-122"/>
                <a:ea typeface="STFangsong" charset="-122"/>
                <a:cs typeface="STFangsong" charset="-122"/>
              </a:rPr>
              <a:t>麻木）</a:t>
            </a:r>
            <a:br>
              <a:rPr kumimoji="1" lang="zh-TW" altLang="en-US" dirty="0">
                <a:latin typeface="STFangsong" charset="-122"/>
                <a:ea typeface="STFangsong" charset="-122"/>
                <a:cs typeface="STFangsong" charset="-122"/>
              </a:rPr>
            </a:br>
            <a:r>
              <a:rPr kumimoji="1" lang="zh-CN" altLang="en-US" dirty="0" smtClean="0">
                <a:latin typeface="STFangsong" charset="-122"/>
                <a:ea typeface="STFangsong" charset="-122"/>
                <a:cs typeface="STFangsong" charset="-122"/>
              </a:rPr>
              <a:t>        </a:t>
            </a:r>
            <a:r>
              <a:rPr kumimoji="1" lang="zh-TW" altLang="en-US" dirty="0" smtClean="0">
                <a:latin typeface="STFangsong" charset="-122"/>
                <a:ea typeface="STFangsong" charset="-122"/>
                <a:cs typeface="STFangsong" charset="-122"/>
              </a:rPr>
              <a:t>慷</a:t>
            </a:r>
            <a:r>
              <a:rPr kumimoji="1" lang="zh-TW" altLang="en-US" dirty="0">
                <a:latin typeface="STFangsong" charset="-122"/>
                <a:ea typeface="STFangsong" charset="-122"/>
                <a:cs typeface="STFangsong" charset="-122"/>
              </a:rPr>
              <a:t>慨（揮霍</a:t>
            </a:r>
            <a:r>
              <a:rPr kumimoji="1" lang="en-US" altLang="zh-TW" dirty="0">
                <a:latin typeface="STFangsong" charset="-122"/>
                <a:ea typeface="STFangsong" charset="-122"/>
                <a:cs typeface="STFangsong" charset="-122"/>
              </a:rPr>
              <a:t>—</a:t>
            </a:r>
            <a:r>
              <a:rPr kumimoji="1" lang="zh-TW" altLang="en-US" dirty="0">
                <a:latin typeface="STFangsong" charset="-122"/>
                <a:ea typeface="STFangsong" charset="-122"/>
                <a:cs typeface="STFangsong" charset="-122"/>
              </a:rPr>
              <a:t>吝嗇／大方</a:t>
            </a:r>
            <a:r>
              <a:rPr kumimoji="1" lang="en-US" altLang="zh-TW" dirty="0">
                <a:latin typeface="STFangsong" charset="-122"/>
                <a:ea typeface="STFangsong" charset="-122"/>
                <a:cs typeface="STFangsong" charset="-122"/>
              </a:rPr>
              <a:t>—</a:t>
            </a:r>
            <a:r>
              <a:rPr kumimoji="1" lang="zh-TW" altLang="en-US" dirty="0">
                <a:latin typeface="STFangsong" charset="-122"/>
                <a:ea typeface="STFangsong" charset="-122"/>
                <a:cs typeface="STFangsong" charset="-122"/>
              </a:rPr>
              <a:t>小氣）</a:t>
            </a:r>
            <a:br>
              <a:rPr kumimoji="1" lang="zh-TW" altLang="en-US" dirty="0">
                <a:latin typeface="STFangsong" charset="-122"/>
                <a:ea typeface="STFangsong" charset="-122"/>
                <a:cs typeface="STFangsong" charset="-122"/>
              </a:rPr>
            </a:br>
            <a:r>
              <a:rPr kumimoji="1" lang="zh-CN" altLang="en-US" dirty="0" smtClean="0">
                <a:latin typeface="STFangsong" charset="-122"/>
                <a:ea typeface="STFangsong" charset="-122"/>
                <a:cs typeface="STFangsong" charset="-122"/>
              </a:rPr>
              <a:t>        </a:t>
            </a:r>
            <a:r>
              <a:rPr kumimoji="1" lang="zh-TW" altLang="en-US" dirty="0" smtClean="0">
                <a:latin typeface="STFangsong" charset="-122"/>
                <a:ea typeface="STFangsong" charset="-122"/>
                <a:cs typeface="STFangsong" charset="-122"/>
              </a:rPr>
              <a:t>自</a:t>
            </a:r>
            <a:r>
              <a:rPr kumimoji="1" lang="zh-TW" altLang="en-US" dirty="0">
                <a:latin typeface="STFangsong" charset="-122"/>
                <a:ea typeface="STFangsong" charset="-122"/>
                <a:cs typeface="STFangsong" charset="-122"/>
              </a:rPr>
              <a:t>重（自卑</a:t>
            </a:r>
            <a:r>
              <a:rPr kumimoji="1" lang="en-US" altLang="zh-TW" dirty="0">
                <a:latin typeface="STFangsong" charset="-122"/>
                <a:ea typeface="STFangsong" charset="-122"/>
                <a:cs typeface="STFangsong" charset="-122"/>
              </a:rPr>
              <a:t>-</a:t>
            </a:r>
            <a:r>
              <a:rPr kumimoji="1" lang="zh-TW" altLang="en-US" dirty="0">
                <a:latin typeface="STFangsong" charset="-122"/>
                <a:ea typeface="STFangsong" charset="-122"/>
                <a:cs typeface="STFangsong" charset="-122"/>
              </a:rPr>
              <a:t>自誇）</a:t>
            </a:r>
            <a:br>
              <a:rPr kumimoji="1" lang="zh-TW" altLang="en-US" dirty="0">
                <a:latin typeface="STFangsong" charset="-122"/>
                <a:ea typeface="STFangsong" charset="-122"/>
                <a:cs typeface="STFangsong" charset="-122"/>
              </a:rPr>
            </a:br>
            <a:r>
              <a:rPr kumimoji="1" lang="zh-CN" altLang="en-US" dirty="0" smtClean="0">
                <a:latin typeface="STFangsong" charset="-122"/>
                <a:ea typeface="STFangsong" charset="-122"/>
                <a:cs typeface="STFangsong" charset="-122"/>
              </a:rPr>
              <a:t>        </a:t>
            </a:r>
            <a:r>
              <a:rPr kumimoji="1" lang="zh-TW" altLang="en-US" dirty="0" smtClean="0">
                <a:latin typeface="STFangsong" charset="-122"/>
                <a:ea typeface="STFangsong" charset="-122"/>
                <a:cs typeface="STFangsong" charset="-122"/>
              </a:rPr>
              <a:t>溫</a:t>
            </a:r>
            <a:r>
              <a:rPr kumimoji="1" lang="zh-TW" altLang="en-US" dirty="0">
                <a:latin typeface="STFangsong" charset="-122"/>
                <a:ea typeface="STFangsong" charset="-122"/>
                <a:cs typeface="STFangsong" charset="-122"/>
              </a:rPr>
              <a:t>和、誠實、風趣、機靈</a:t>
            </a:r>
            <a:r>
              <a:rPr kumimoji="1" lang="zh-TW" altLang="en-US" dirty="0"/>
              <a:t/>
            </a:r>
            <a:br>
              <a:rPr kumimoji="1" lang="zh-TW" altLang="en-US" dirty="0"/>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1526962993"/>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77210" y="732509"/>
            <a:ext cx="9854006" cy="5033809"/>
          </a:xfrm>
        </p:spPr>
        <p:txBody>
          <a:bodyPr>
            <a:normAutofit fontScale="90000"/>
          </a:bodyPr>
          <a:lstStyle/>
          <a:p>
            <a:r>
              <a:rPr kumimoji="1" lang="zh-TW" altLang="en-US" sz="4000" b="1" dirty="0">
                <a:solidFill>
                  <a:srgbClr val="00B0F0"/>
                </a:solidFill>
                <a:latin typeface="STFangsong" charset="-122"/>
                <a:ea typeface="STFangsong" charset="-122"/>
                <a:cs typeface="STFangsong" charset="-122"/>
              </a:rPr>
              <a:t>黑格爾對德性的闡</a:t>
            </a:r>
            <a:r>
              <a:rPr kumimoji="1" lang="zh-TW" altLang="en-US" sz="4000" b="1" dirty="0" smtClean="0">
                <a:solidFill>
                  <a:srgbClr val="00B0F0"/>
                </a:solidFill>
                <a:latin typeface="STFangsong" charset="-122"/>
                <a:ea typeface="STFangsong" charset="-122"/>
                <a:cs typeface="STFangsong" charset="-122"/>
              </a:rPr>
              <a:t>釋</a:t>
            </a:r>
            <a:r>
              <a:rPr kumimoji="1" lang="en-US" altLang="zh-TW" sz="4000" dirty="0" smtClean="0">
                <a:latin typeface="STFangsong" charset="-122"/>
                <a:ea typeface="STFangsong" charset="-122"/>
                <a:cs typeface="STFangsong" charset="-122"/>
              </a:rPr>
              <a:t/>
            </a:r>
            <a:br>
              <a:rPr kumimoji="1" lang="en-US" altLang="zh-TW" sz="4000" dirty="0" smtClean="0">
                <a:latin typeface="STFangsong" charset="-122"/>
                <a:ea typeface="STFangsong" charset="-122"/>
                <a:cs typeface="STFangsong" charset="-122"/>
              </a:rPr>
            </a:br>
            <a:r>
              <a:rPr kumimoji="1" lang="en-US" altLang="zh-TW" sz="4000" dirty="0" smtClean="0">
                <a:latin typeface="STFangsong" charset="-122"/>
                <a:ea typeface="STFangsong" charset="-122"/>
                <a:cs typeface="STFangsong" charset="-122"/>
              </a:rPr>
              <a:t/>
            </a:r>
            <a:br>
              <a:rPr kumimoji="1" lang="en-US" altLang="zh-TW" sz="4000" dirty="0" smtClean="0">
                <a:latin typeface="STFangsong" charset="-122"/>
                <a:ea typeface="STFangsong" charset="-122"/>
                <a:cs typeface="STFangsong" charset="-122"/>
              </a:rPr>
            </a:br>
            <a:r>
              <a:rPr lang="en-US" altLang="zh-CN" sz="4000" dirty="0">
                <a:solidFill>
                  <a:srgbClr val="FF0000"/>
                </a:solidFill>
                <a:latin typeface="STFangsong" charset="-122"/>
                <a:ea typeface="STFangsong" charset="-122"/>
                <a:cs typeface="STFangsong" charset="-122"/>
              </a:rPr>
              <a:t>第１５０节</a:t>
            </a:r>
            <a:r>
              <a:rPr lang="en-US" altLang="zh-CN" sz="4000" dirty="0">
                <a:latin typeface="STFangsong" charset="-122"/>
                <a:ea typeface="STFangsong" charset="-122"/>
                <a:cs typeface="STFangsong" charset="-122"/>
              </a:rPr>
              <a:t/>
            </a:r>
            <a:br>
              <a:rPr lang="en-US" altLang="zh-CN" sz="4000" dirty="0">
                <a:latin typeface="STFangsong" charset="-122"/>
                <a:ea typeface="STFangsong" charset="-122"/>
                <a:cs typeface="STFangsong" charset="-122"/>
              </a:rPr>
            </a:br>
            <a:r>
              <a:rPr lang="zh-CN" altLang="zh-CN" sz="4000" dirty="0">
                <a:latin typeface="STFangsong" charset="-122"/>
                <a:ea typeface="STFangsong" charset="-122"/>
                <a:cs typeface="STFangsong" charset="-122"/>
              </a:rPr>
              <a:t/>
            </a:r>
            <a:br>
              <a:rPr lang="zh-CN" altLang="zh-CN" sz="4000" dirty="0">
                <a:latin typeface="STFangsong" charset="-122"/>
                <a:ea typeface="STFangsong" charset="-122"/>
                <a:cs typeface="STFangsong" charset="-122"/>
              </a:rPr>
            </a:br>
            <a:r>
              <a:rPr lang="zh-CN" altLang="en-US" sz="4000" dirty="0" smtClean="0">
                <a:latin typeface="STFangsong" charset="-122"/>
                <a:ea typeface="STFangsong" charset="-122"/>
                <a:cs typeface="STFangsong" charset="-122"/>
              </a:rPr>
              <a:t>        </a:t>
            </a:r>
            <a:r>
              <a:rPr lang="en-US" altLang="zh-CN" sz="4000" dirty="0" smtClean="0">
                <a:latin typeface="STFangsong" charset="-122"/>
                <a:ea typeface="STFangsong" charset="-122"/>
                <a:cs typeface="STFangsong" charset="-122"/>
              </a:rPr>
              <a:t>伦理性东西</a:t>
            </a:r>
            <a:r>
              <a:rPr lang="en-US" altLang="zh-CN" sz="4000" dirty="0">
                <a:latin typeface="STFangsong" charset="-122"/>
                <a:ea typeface="STFangsong" charset="-122"/>
                <a:cs typeface="STFangsong" charset="-122"/>
              </a:rPr>
              <a:t>，只要它在</a:t>
            </a:r>
            <a:r>
              <a:rPr lang="en-US" altLang="zh-CN" sz="4000" b="1" dirty="0">
                <a:solidFill>
                  <a:srgbClr val="C00000"/>
                </a:solidFill>
                <a:latin typeface="STFangsong" charset="-122"/>
                <a:ea typeface="STFangsong" charset="-122"/>
                <a:cs typeface="STFangsong" charset="-122"/>
              </a:rPr>
              <a:t>个人由本性所规定的品格上</a:t>
            </a:r>
            <a:r>
              <a:rPr lang="en-US" altLang="zh-CN" sz="4000" dirty="0">
                <a:latin typeface="STFangsong" charset="-122"/>
                <a:ea typeface="STFangsong" charset="-122"/>
                <a:cs typeface="STFangsong" charset="-122"/>
              </a:rPr>
              <a:t>作为品格得到反映，那便是德性。这种德性，只要它不外乎表现为个人在其所属的义务关系上单纯地尽其应尽的本分，</a:t>
            </a:r>
            <a:r>
              <a:rPr lang="en-US" altLang="zh-CN" sz="4000" dirty="0" smtClean="0">
                <a:latin typeface="STFangsong" charset="-122"/>
                <a:ea typeface="STFangsong" charset="-122"/>
                <a:cs typeface="STFangsong" charset="-122"/>
              </a:rPr>
              <a:t>那就是正直</a:t>
            </a:r>
            <a:r>
              <a:rPr lang="zh-CN" altLang="en-US" sz="4000" dirty="0" smtClean="0">
                <a:latin typeface="STFangsong" charset="-122"/>
                <a:ea typeface="STFangsong" charset="-122"/>
                <a:cs typeface="STFangsong" charset="-122"/>
              </a:rPr>
              <a:t>。</a:t>
            </a:r>
            <a:r>
              <a:rPr kumimoji="1" lang="zh-CN" altLang="en-US" dirty="0">
                <a:latin typeface="STSong" charset="-122"/>
                <a:ea typeface="STSong" charset="-122"/>
                <a:cs typeface="STSong" charset="-122"/>
              </a:rPr>
              <a:t/>
            </a:r>
            <a:br>
              <a:rPr kumimoji="1" lang="zh-CN" altLang="en-US" dirty="0">
                <a:latin typeface="STSong" charset="-122"/>
                <a:ea typeface="STSong" charset="-122"/>
                <a:cs typeface="STSong" charset="-122"/>
              </a:rPr>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159498085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28654" y="0"/>
            <a:ext cx="10183427" cy="6858000"/>
          </a:xfrm>
        </p:spPr>
        <p:txBody>
          <a:bodyPr>
            <a:normAutofit fontScale="90000"/>
          </a:bodyPr>
          <a:lstStyle/>
          <a:p>
            <a:r>
              <a:rPr kumimoji="1" lang="zh-TW" altLang="en-US" b="1" dirty="0">
                <a:solidFill>
                  <a:srgbClr val="00B0F0"/>
                </a:solidFill>
                <a:latin typeface="STFangsong" charset="-122"/>
                <a:ea typeface="STFangsong" charset="-122"/>
                <a:cs typeface="STFangsong" charset="-122"/>
              </a:rPr>
              <a:t>亞里士多德德性論的關鍵論証：</a:t>
            </a:r>
            <a:r>
              <a:rPr lang="en-US" altLang="zh-TW" b="1" dirty="0" smtClean="0">
                <a:solidFill>
                  <a:srgbClr val="00B0F0"/>
                </a:solidFill>
                <a:latin typeface="STFangsong" charset="-122"/>
                <a:ea typeface="STFangsong" charset="-122"/>
                <a:cs typeface="STFangsong" charset="-122"/>
              </a:rPr>
              <a:t/>
            </a:r>
            <a:br>
              <a:rPr lang="en-US" altLang="zh-TW" b="1" dirty="0" smtClean="0">
                <a:solidFill>
                  <a:srgbClr val="00B0F0"/>
                </a:solidFill>
                <a:latin typeface="STFangsong" charset="-122"/>
                <a:ea typeface="STFangsong" charset="-122"/>
                <a:cs typeface="STFangsong" charset="-122"/>
              </a:rPr>
            </a:br>
            <a:r>
              <a:rPr lang="en-US" altLang="zh-TW" dirty="0">
                <a:latin typeface="STFangsong" charset="-122"/>
                <a:ea typeface="STFangsong" charset="-122"/>
                <a:cs typeface="STFangsong" charset="-122"/>
              </a:rPr>
              <a:t/>
            </a:r>
            <a:br>
              <a:rPr lang="en-US" altLang="zh-TW" dirty="0">
                <a:latin typeface="STFangsong" charset="-122"/>
                <a:ea typeface="STFangsong" charset="-122"/>
                <a:cs typeface="STFangsong" charset="-122"/>
              </a:rPr>
            </a:br>
            <a:r>
              <a:rPr lang="zh-CN" altLang="en-US" dirty="0" smtClean="0">
                <a:latin typeface="STFangsong" charset="-122"/>
                <a:ea typeface="STFangsong" charset="-122"/>
                <a:cs typeface="STFangsong" charset="-122"/>
              </a:rPr>
              <a:t>       </a:t>
            </a:r>
            <a:r>
              <a:rPr kumimoji="1" lang="zh-TW" altLang="en-US" dirty="0" smtClean="0">
                <a:latin typeface="STFangsong" charset="-122"/>
                <a:ea typeface="STFangsong" charset="-122"/>
                <a:cs typeface="STFangsong" charset="-122"/>
              </a:rPr>
              <a:t>自</a:t>
            </a:r>
            <a:r>
              <a:rPr kumimoji="1" lang="zh-TW" altLang="en-US" dirty="0">
                <a:latin typeface="STFangsong" charset="-122"/>
                <a:ea typeface="STFangsong" charset="-122"/>
                <a:cs typeface="STFangsong" charset="-122"/>
              </a:rPr>
              <a:t>然主義目的論（重事實推導出價值）</a:t>
            </a:r>
            <a:br>
              <a:rPr kumimoji="1" lang="zh-TW" altLang="en-US" dirty="0">
                <a:latin typeface="STFangsong" charset="-122"/>
                <a:ea typeface="STFangsong" charset="-122"/>
                <a:cs typeface="STFangsong" charset="-122"/>
              </a:rPr>
            </a:br>
            <a:r>
              <a:rPr kumimoji="1" lang="zh-CN" altLang="en-US" dirty="0" smtClean="0">
                <a:latin typeface="STFangsong" charset="-122"/>
                <a:ea typeface="STFangsong" charset="-122"/>
                <a:cs typeface="STFangsong" charset="-122"/>
              </a:rPr>
              <a:t>       </a:t>
            </a:r>
            <a:r>
              <a:rPr kumimoji="1" lang="zh-TW" altLang="en-US" dirty="0" smtClean="0">
                <a:latin typeface="STFangsong" charset="-122"/>
                <a:ea typeface="STFangsong" charset="-122"/>
                <a:cs typeface="STFangsong" charset="-122"/>
              </a:rPr>
              <a:t>從</a:t>
            </a:r>
            <a:r>
              <a:rPr kumimoji="1" lang="zh-TW" altLang="en-US" dirty="0">
                <a:latin typeface="STFangsong" charset="-122"/>
                <a:ea typeface="STFangsong" charset="-122"/>
                <a:cs typeface="STFangsong" charset="-122"/>
              </a:rPr>
              <a:t>一種自然目標（</a:t>
            </a:r>
            <a:r>
              <a:rPr kumimoji="1" lang="en-US" altLang="zh-TW" dirty="0" err="1">
                <a:latin typeface="STFangsong" charset="-122"/>
                <a:ea typeface="STFangsong" charset="-122"/>
                <a:cs typeface="STFangsong" charset="-122"/>
              </a:rPr>
              <a:t>telos</a:t>
            </a:r>
            <a:r>
              <a:rPr kumimoji="1" lang="zh-TW" altLang="en-US" dirty="0">
                <a:latin typeface="STFangsong" charset="-122"/>
                <a:ea typeface="STFangsong" charset="-122"/>
                <a:cs typeface="STFangsong" charset="-122"/>
              </a:rPr>
              <a:t>）的實現能力推導出好／善（價值）</a:t>
            </a:r>
            <a:br>
              <a:rPr kumimoji="1" lang="zh-TW" altLang="en-US" dirty="0">
                <a:latin typeface="STFangsong" charset="-122"/>
                <a:ea typeface="STFangsong" charset="-122"/>
                <a:cs typeface="STFangsong" charset="-122"/>
              </a:rPr>
            </a:br>
            <a:r>
              <a:rPr kumimoji="1" lang="zh-CN" altLang="en-US" dirty="0" smtClean="0">
                <a:latin typeface="STFangsong" charset="-122"/>
                <a:ea typeface="STFangsong" charset="-122"/>
                <a:cs typeface="STFangsong" charset="-122"/>
              </a:rPr>
              <a:t>       </a:t>
            </a:r>
            <a:r>
              <a:rPr kumimoji="1" lang="zh-TW" altLang="en-US" dirty="0" smtClean="0">
                <a:latin typeface="STFangsong" charset="-122"/>
                <a:ea typeface="STFangsong" charset="-122"/>
                <a:cs typeface="STFangsong" charset="-122"/>
              </a:rPr>
              <a:t>藝</a:t>
            </a:r>
            <a:r>
              <a:rPr kumimoji="1" lang="zh-TW" altLang="en-US" dirty="0">
                <a:latin typeface="STFangsong" charset="-122"/>
                <a:ea typeface="STFangsong" charset="-122"/>
                <a:cs typeface="STFangsong" charset="-122"/>
              </a:rPr>
              <a:t>術的目標是健康；理財術的目標是財富，戰術的目標是取勝</a:t>
            </a:r>
            <a:br>
              <a:rPr kumimoji="1" lang="zh-TW" altLang="en-US" dirty="0">
                <a:latin typeface="STFangsong" charset="-122"/>
                <a:ea typeface="STFangsong" charset="-122"/>
                <a:cs typeface="STFangsong" charset="-122"/>
              </a:rPr>
            </a:br>
            <a:r>
              <a:rPr kumimoji="1" lang="zh-CN" altLang="en-US" dirty="0" smtClean="0">
                <a:latin typeface="STFangsong" charset="-122"/>
                <a:ea typeface="STFangsong" charset="-122"/>
                <a:cs typeface="STFangsong" charset="-122"/>
              </a:rPr>
              <a:t>        </a:t>
            </a:r>
            <a:r>
              <a:rPr kumimoji="1" lang="zh-TW" altLang="en-US" b="1" dirty="0" smtClean="0">
                <a:solidFill>
                  <a:srgbClr val="C00000"/>
                </a:solidFill>
                <a:latin typeface="STFangsong" charset="-122"/>
                <a:ea typeface="STFangsong" charset="-122"/>
                <a:cs typeface="STFangsong" charset="-122"/>
              </a:rPr>
              <a:t>特</a:t>
            </a:r>
            <a:r>
              <a:rPr kumimoji="1" lang="zh-TW" altLang="en-US" b="1" dirty="0">
                <a:solidFill>
                  <a:srgbClr val="C00000"/>
                </a:solidFill>
                <a:latin typeface="STFangsong" charset="-122"/>
                <a:ea typeface="STFangsong" charset="-122"/>
                <a:cs typeface="STFangsong" charset="-122"/>
              </a:rPr>
              <a:t>點：</a:t>
            </a:r>
            <a:r>
              <a:rPr kumimoji="1" lang="zh-TW" altLang="en-US" dirty="0">
                <a:latin typeface="STFangsong" charset="-122"/>
                <a:ea typeface="STFangsong" charset="-122"/>
                <a:cs typeface="STFangsong" charset="-122"/>
              </a:rPr>
              <a:t>價值在活動之外，作為活動的結果</a:t>
            </a:r>
            <a:br>
              <a:rPr kumimoji="1" lang="zh-TW" altLang="en-US" dirty="0">
                <a:latin typeface="STFangsong" charset="-122"/>
                <a:ea typeface="STFangsong" charset="-122"/>
                <a:cs typeface="STFangsong" charset="-122"/>
              </a:rPr>
            </a:br>
            <a:r>
              <a:rPr kumimoji="1" lang="zh-TW" altLang="en-US" dirty="0">
                <a:latin typeface="STFangsong" charset="-122"/>
                <a:ea typeface="STFangsong" charset="-122"/>
                <a:cs typeface="STFangsong" charset="-122"/>
              </a:rPr>
              <a:t>              </a:t>
            </a:r>
            <a:r>
              <a:rPr kumimoji="1" lang="zh-CN" altLang="en-US" dirty="0" smtClean="0">
                <a:latin typeface="STFangsong" charset="-122"/>
                <a:ea typeface="STFangsong" charset="-122"/>
                <a:cs typeface="STFangsong" charset="-122"/>
              </a:rPr>
              <a:t>      </a:t>
            </a:r>
            <a:r>
              <a:rPr kumimoji="1" lang="zh-TW" altLang="en-US" dirty="0" smtClean="0">
                <a:latin typeface="STFangsong" charset="-122"/>
                <a:ea typeface="STFangsong" charset="-122"/>
                <a:cs typeface="STFangsong" charset="-122"/>
              </a:rPr>
              <a:t>因</a:t>
            </a:r>
            <a:r>
              <a:rPr kumimoji="1" lang="zh-TW" altLang="en-US" dirty="0">
                <a:latin typeface="STFangsong" charset="-122"/>
                <a:ea typeface="STFangsong" charset="-122"/>
                <a:cs typeface="STFangsong" charset="-122"/>
              </a:rPr>
              <a:t>他物之故的善</a:t>
            </a:r>
            <a:br>
              <a:rPr kumimoji="1" lang="zh-TW" altLang="en-US" dirty="0">
                <a:latin typeface="STFangsong" charset="-122"/>
                <a:ea typeface="STFangsong" charset="-122"/>
                <a:cs typeface="STFangsong" charset="-122"/>
              </a:rPr>
            </a:br>
            <a:r>
              <a:rPr kumimoji="1" lang="zh-TW" altLang="en-US" dirty="0">
                <a:latin typeface="STFangsong" charset="-122"/>
                <a:ea typeface="STFangsong" charset="-122"/>
                <a:cs typeface="STFangsong" charset="-122"/>
              </a:rPr>
              <a:t>              </a:t>
            </a:r>
            <a:r>
              <a:rPr kumimoji="1" lang="zh-CN" altLang="en-US" dirty="0" smtClean="0">
                <a:latin typeface="STFangsong" charset="-122"/>
                <a:ea typeface="STFangsong" charset="-122"/>
                <a:cs typeface="STFangsong" charset="-122"/>
              </a:rPr>
              <a:t>      </a:t>
            </a:r>
            <a:r>
              <a:rPr kumimoji="1" lang="zh-TW" altLang="en-US" dirty="0" smtClean="0">
                <a:latin typeface="STFangsong" charset="-122"/>
                <a:ea typeface="STFangsong" charset="-122"/>
                <a:cs typeface="STFangsong" charset="-122"/>
              </a:rPr>
              <a:t>因</a:t>
            </a:r>
            <a:r>
              <a:rPr kumimoji="1" lang="zh-TW" altLang="en-US" dirty="0">
                <a:latin typeface="STFangsong" charset="-122"/>
                <a:ea typeface="STFangsong" charset="-122"/>
                <a:cs typeface="STFangsong" charset="-122"/>
              </a:rPr>
              <a:t>自身之故的善</a:t>
            </a:r>
            <a:br>
              <a:rPr kumimoji="1" lang="zh-TW" altLang="en-US" dirty="0">
                <a:latin typeface="STFangsong" charset="-122"/>
                <a:ea typeface="STFangsong" charset="-122"/>
                <a:cs typeface="STFangsong" charset="-122"/>
              </a:rPr>
            </a:br>
            <a:r>
              <a:rPr kumimoji="1" lang="zh-CN" altLang="en-US" dirty="0" smtClean="0">
                <a:latin typeface="STFangsong" charset="-122"/>
                <a:ea typeface="STFangsong" charset="-122"/>
                <a:cs typeface="STFangsong" charset="-122"/>
              </a:rPr>
              <a:t>                    </a:t>
            </a:r>
            <a:r>
              <a:rPr kumimoji="1" lang="zh-TW" altLang="en-US" dirty="0" smtClean="0">
                <a:latin typeface="STFangsong" charset="-122"/>
                <a:ea typeface="STFangsong" charset="-122"/>
                <a:cs typeface="STFangsong" charset="-122"/>
              </a:rPr>
              <a:t>物</a:t>
            </a:r>
            <a:r>
              <a:rPr kumimoji="1" lang="en-US" altLang="zh-TW" dirty="0">
                <a:latin typeface="STFangsong" charset="-122"/>
                <a:ea typeface="STFangsong" charset="-122"/>
                <a:cs typeface="STFangsong" charset="-122"/>
              </a:rPr>
              <a:t>—</a:t>
            </a:r>
            <a:r>
              <a:rPr kumimoji="1" lang="zh-TW" altLang="en-US" dirty="0">
                <a:latin typeface="STFangsong" charset="-122"/>
                <a:ea typeface="STFangsong" charset="-122"/>
                <a:cs typeface="STFangsong" charset="-122"/>
              </a:rPr>
              <a:t>性質（本性）</a:t>
            </a:r>
            <a:r>
              <a:rPr kumimoji="1" lang="en-US" altLang="zh-TW" dirty="0">
                <a:latin typeface="STFangsong" charset="-122"/>
                <a:ea typeface="STFangsong" charset="-122"/>
                <a:cs typeface="STFangsong" charset="-122"/>
              </a:rPr>
              <a:t>--</a:t>
            </a:r>
            <a:r>
              <a:rPr kumimoji="1" lang="zh-TW" altLang="en-US" dirty="0">
                <a:latin typeface="STFangsong" charset="-122"/>
                <a:ea typeface="STFangsong" charset="-122"/>
                <a:cs typeface="STFangsong" charset="-122"/>
              </a:rPr>
              <a:t>實現</a:t>
            </a:r>
            <a:br>
              <a:rPr kumimoji="1" lang="zh-TW" altLang="en-US" dirty="0">
                <a:latin typeface="STFangsong" charset="-122"/>
                <a:ea typeface="STFangsong" charset="-122"/>
                <a:cs typeface="STFangsong" charset="-122"/>
              </a:rPr>
            </a:br>
            <a:r>
              <a:rPr kumimoji="1" lang="zh-TW" altLang="en-US" dirty="0">
                <a:latin typeface="STFangsong" charset="-122"/>
                <a:ea typeface="STFangsong" charset="-122"/>
                <a:cs typeface="STFangsong" charset="-122"/>
              </a:rPr>
              <a:t>        本性（潛在可能性</a:t>
            </a:r>
            <a:r>
              <a:rPr kumimoji="1" lang="en-US" altLang="zh-TW" dirty="0">
                <a:latin typeface="STFangsong" charset="-122"/>
                <a:ea typeface="STFangsong" charset="-122"/>
                <a:cs typeface="STFangsong" charset="-122"/>
              </a:rPr>
              <a:t>--</a:t>
            </a:r>
            <a:r>
              <a:rPr kumimoji="1" lang="zh-TW" altLang="en-US" dirty="0">
                <a:latin typeface="STFangsong" charset="-122"/>
                <a:ea typeface="STFangsong" charset="-122"/>
                <a:cs typeface="STFangsong" charset="-122"/>
              </a:rPr>
              <a:t>多樣性）</a:t>
            </a:r>
            <a:r>
              <a:rPr kumimoji="1" lang="en-US" altLang="zh-TW" dirty="0">
                <a:latin typeface="STFangsong" charset="-122"/>
                <a:ea typeface="STFangsong" charset="-122"/>
                <a:cs typeface="STFangsong" charset="-122"/>
              </a:rPr>
              <a:t>--</a:t>
            </a:r>
            <a:r>
              <a:rPr kumimoji="1" lang="zh-TW" altLang="en-US" dirty="0">
                <a:latin typeface="STFangsong" charset="-122"/>
                <a:ea typeface="STFangsong" charset="-122"/>
                <a:cs typeface="STFangsong" charset="-122"/>
              </a:rPr>
              <a:t>原慾（意願／意志）</a:t>
            </a:r>
            <a:r>
              <a:rPr kumimoji="1" lang="en-US" altLang="zh-TW" dirty="0">
                <a:latin typeface="STFangsong" charset="-122"/>
                <a:ea typeface="STFangsong" charset="-122"/>
                <a:cs typeface="STFangsong" charset="-122"/>
              </a:rPr>
              <a:t>--</a:t>
            </a:r>
            <a:r>
              <a:rPr kumimoji="1" lang="zh-TW" altLang="en-US" dirty="0">
                <a:latin typeface="STFangsong" charset="-122"/>
                <a:ea typeface="STFangsong" charset="-122"/>
                <a:cs typeface="STFangsong" charset="-122"/>
              </a:rPr>
              <a:t>實現力量</a:t>
            </a:r>
            <a:r>
              <a:rPr kumimoji="1" lang="en-US" altLang="zh-TW" dirty="0">
                <a:latin typeface="STFangsong" charset="-122"/>
                <a:ea typeface="STFangsong" charset="-122"/>
                <a:cs typeface="STFangsong" charset="-122"/>
              </a:rPr>
              <a:t>—</a:t>
            </a:r>
            <a:r>
              <a:rPr kumimoji="1" lang="zh-TW" altLang="en-US" dirty="0">
                <a:latin typeface="STFangsong" charset="-122"/>
                <a:ea typeface="STFangsong" charset="-122"/>
                <a:cs typeface="STFangsong" charset="-122"/>
              </a:rPr>
              <a:t>應該存在</a:t>
            </a:r>
            <a:r>
              <a:rPr kumimoji="1" lang="en-US" altLang="zh-TW" dirty="0">
                <a:latin typeface="STFangsong" charset="-122"/>
                <a:ea typeface="STFangsong" charset="-122"/>
                <a:cs typeface="STFangsong" charset="-122"/>
              </a:rPr>
              <a:t>—</a:t>
            </a:r>
            <a:r>
              <a:rPr kumimoji="1" lang="zh-TW" altLang="en-US" dirty="0">
                <a:latin typeface="STFangsong" charset="-122"/>
                <a:ea typeface="STFangsong" charset="-122"/>
                <a:cs typeface="STFangsong" charset="-122"/>
              </a:rPr>
              <a:t>必然存在</a:t>
            </a:r>
            <a:r>
              <a:rPr kumimoji="1" lang="en-US" altLang="zh-TW" dirty="0">
                <a:latin typeface="STFangsong" charset="-122"/>
                <a:ea typeface="STFangsong" charset="-122"/>
                <a:cs typeface="STFangsong" charset="-122"/>
              </a:rPr>
              <a:t>--</a:t>
            </a:r>
            <a:r>
              <a:rPr kumimoji="1" lang="zh-TW" altLang="en-US" dirty="0">
                <a:latin typeface="STFangsong" charset="-122"/>
                <a:ea typeface="STFangsong" charset="-122"/>
                <a:cs typeface="STFangsong" charset="-122"/>
              </a:rPr>
              <a:t>實現（事物自身的生成能力）</a:t>
            </a:r>
            <a:r>
              <a:rPr kumimoji="1" lang="zh-CN" altLang="en-US" dirty="0"/>
              <a:t/>
            </a:r>
            <a:br>
              <a:rPr kumimoji="1" lang="zh-CN" altLang="en-US" dirty="0"/>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309291359"/>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55576" y="0"/>
            <a:ext cx="10736424" cy="6858000"/>
          </a:xfrm>
        </p:spPr>
        <p:txBody>
          <a:bodyPr>
            <a:normAutofit fontScale="90000"/>
          </a:bodyPr>
          <a:lstStyle/>
          <a:p>
            <a:r>
              <a:rPr kumimoji="1" lang="zh-TW" altLang="en-US" b="1" dirty="0">
                <a:solidFill>
                  <a:srgbClr val="00B0F0"/>
                </a:solidFill>
                <a:latin typeface="STFangsong" charset="-122"/>
                <a:ea typeface="STFangsong" charset="-122"/>
                <a:cs typeface="STFangsong" charset="-122"/>
              </a:rPr>
              <a:t>亞里士多德的功能論証（</a:t>
            </a:r>
            <a:r>
              <a:rPr kumimoji="1" lang="en-US" altLang="zh-TW" b="1" dirty="0">
                <a:solidFill>
                  <a:srgbClr val="00B0F0"/>
                </a:solidFill>
                <a:latin typeface="STFangsong" charset="-122"/>
                <a:ea typeface="STFangsong" charset="-122"/>
                <a:cs typeface="STFangsong" charset="-122"/>
              </a:rPr>
              <a:t>function-argument</a:t>
            </a:r>
            <a:r>
              <a:rPr kumimoji="1" lang="en-US" altLang="zh-TW" b="1" dirty="0" smtClean="0">
                <a:solidFill>
                  <a:srgbClr val="00B0F0"/>
                </a:solidFill>
                <a:latin typeface="STFangsong" charset="-122"/>
                <a:ea typeface="STFangsong" charset="-122"/>
                <a:cs typeface="STFangsong" charset="-122"/>
              </a:rPr>
              <a:t>)</a:t>
            </a:r>
            <a:r>
              <a:rPr lang="zh-CN" altLang="zh-CN" dirty="0">
                <a:latin typeface="STFangsong" charset="-122"/>
                <a:ea typeface="STFangsong" charset="-122"/>
                <a:cs typeface="STFangsong" charset="-122"/>
              </a:rPr>
              <a:t/>
            </a:r>
            <a:br>
              <a:rPr lang="zh-CN" altLang="zh-CN" dirty="0">
                <a:latin typeface="STFangsong" charset="-122"/>
                <a:ea typeface="STFangsong" charset="-122"/>
                <a:cs typeface="STFangsong" charset="-122"/>
              </a:rPr>
            </a:br>
            <a:r>
              <a:rPr lang="zh-CN" altLang="en-US" dirty="0" smtClean="0">
                <a:latin typeface="STFangsong" charset="-122"/>
                <a:ea typeface="STFangsong" charset="-122"/>
                <a:cs typeface="STFangsong" charset="-122"/>
              </a:rPr>
              <a:t>        </a:t>
            </a:r>
            <a:r>
              <a:rPr kumimoji="1" lang="zh-TW" altLang="en-US" dirty="0" smtClean="0">
                <a:latin typeface="STFangsong" charset="-122"/>
                <a:ea typeface="STFangsong" charset="-122"/>
                <a:cs typeface="STFangsong" charset="-122"/>
              </a:rPr>
              <a:t>眼</a:t>
            </a:r>
            <a:r>
              <a:rPr kumimoji="1" lang="zh-TW" altLang="en-US" dirty="0">
                <a:latin typeface="STFangsong" charset="-122"/>
                <a:ea typeface="STFangsong" charset="-122"/>
                <a:cs typeface="STFangsong" charset="-122"/>
              </a:rPr>
              <a:t>睛的功能</a:t>
            </a:r>
            <a:r>
              <a:rPr kumimoji="1" lang="en-US" altLang="zh-TW" dirty="0">
                <a:latin typeface="STFangsong" charset="-122"/>
                <a:ea typeface="STFangsong" charset="-122"/>
                <a:cs typeface="STFangsong" charset="-122"/>
              </a:rPr>
              <a:t>—</a:t>
            </a:r>
            <a:r>
              <a:rPr kumimoji="1" lang="zh-TW" altLang="en-US" dirty="0">
                <a:latin typeface="STFangsong" charset="-122"/>
                <a:ea typeface="STFangsong" charset="-122"/>
                <a:cs typeface="STFangsong" charset="-122"/>
              </a:rPr>
              <a:t>視力；鼻子的功能：嗅覺；身體的每一個部分都有其特殊的功能；鞋匠、木匠、醫生、軍人都各有其特有的功能（使命）。它們的德性就是特有功能或使命的實</a:t>
            </a:r>
            <a:r>
              <a:rPr kumimoji="1" lang="zh-TW" altLang="en-US" dirty="0" smtClean="0">
                <a:latin typeface="STFangsong" charset="-122"/>
                <a:ea typeface="STFangsong" charset="-122"/>
                <a:cs typeface="STFangsong" charset="-122"/>
              </a:rPr>
              <a:t>現</a:t>
            </a:r>
            <a:r>
              <a:rPr kumimoji="1" lang="zh-CN" altLang="en-US" dirty="0" smtClean="0">
                <a:latin typeface="STFangsong" charset="-122"/>
                <a:ea typeface="STFangsong" charset="-122"/>
                <a:cs typeface="STFangsong" charset="-122"/>
              </a:rPr>
              <a:t>。</a:t>
            </a:r>
            <a:r>
              <a:rPr kumimoji="1" lang="zh-TW" altLang="en-US" dirty="0">
                <a:latin typeface="STFangsong" charset="-122"/>
                <a:ea typeface="STFangsong" charset="-122"/>
                <a:cs typeface="STFangsong" charset="-122"/>
              </a:rPr>
              <a:t/>
            </a:r>
            <a:br>
              <a:rPr kumimoji="1" lang="zh-TW" altLang="en-US" dirty="0">
                <a:latin typeface="STFangsong" charset="-122"/>
                <a:ea typeface="STFangsong" charset="-122"/>
                <a:cs typeface="STFangsong" charset="-122"/>
              </a:rPr>
            </a:br>
            <a:r>
              <a:rPr kumimoji="1" lang="zh-CN" altLang="en-US" dirty="0" smtClean="0">
                <a:latin typeface="STFangsong" charset="-122"/>
                <a:ea typeface="STFangsong" charset="-122"/>
                <a:cs typeface="STFangsong" charset="-122"/>
              </a:rPr>
              <a:t>        </a:t>
            </a:r>
            <a:r>
              <a:rPr kumimoji="1" lang="zh-TW" altLang="en-US" b="1" dirty="0" smtClean="0">
                <a:solidFill>
                  <a:srgbClr val="C00000"/>
                </a:solidFill>
                <a:latin typeface="STFangsong" charset="-122"/>
                <a:ea typeface="STFangsong" charset="-122"/>
                <a:cs typeface="STFangsong" charset="-122"/>
              </a:rPr>
              <a:t>人</a:t>
            </a:r>
            <a:r>
              <a:rPr kumimoji="1" lang="zh-TW" altLang="en-US" b="1" dirty="0">
                <a:solidFill>
                  <a:srgbClr val="C00000"/>
                </a:solidFill>
                <a:latin typeface="STFangsong" charset="-122"/>
                <a:ea typeface="STFangsong" charset="-122"/>
                <a:cs typeface="STFangsong" charset="-122"/>
              </a:rPr>
              <a:t>也有其固有的功能和活動，這是什麼呢？</a:t>
            </a:r>
            <a:r>
              <a:rPr kumimoji="1" lang="zh-TW" altLang="en-US" dirty="0">
                <a:latin typeface="STFangsong" charset="-122"/>
                <a:ea typeface="STFangsong" charset="-122"/>
                <a:cs typeface="STFangsong" charset="-122"/>
              </a:rPr>
              <a:t>不是植物性生命，不是動物（感覺）性生命；而是</a:t>
            </a:r>
            <a:r>
              <a:rPr kumimoji="1" lang="zh-TW" altLang="en-US" dirty="0">
                <a:solidFill>
                  <a:srgbClr val="C00000"/>
                </a:solidFill>
                <a:latin typeface="STFangsong" charset="-122"/>
                <a:ea typeface="STFangsong" charset="-122"/>
                <a:cs typeface="STFangsong" charset="-122"/>
              </a:rPr>
              <a:t>靈魂的有理性天賦的生</a:t>
            </a:r>
            <a:r>
              <a:rPr kumimoji="1" lang="zh-TW" altLang="en-US" dirty="0" smtClean="0">
                <a:solidFill>
                  <a:srgbClr val="C00000"/>
                </a:solidFill>
                <a:latin typeface="STFangsong" charset="-122"/>
                <a:ea typeface="STFangsong" charset="-122"/>
                <a:cs typeface="STFangsong" charset="-122"/>
              </a:rPr>
              <a:t>命</a:t>
            </a:r>
            <a:r>
              <a:rPr kumimoji="1" lang="zh-CN" altLang="en-US" dirty="0" smtClean="0">
                <a:latin typeface="STFangsong" charset="-122"/>
                <a:ea typeface="STFangsong" charset="-122"/>
                <a:cs typeface="STFangsong" charset="-122"/>
              </a:rPr>
              <a:t>。</a:t>
            </a:r>
            <a:r>
              <a:rPr kumimoji="1" lang="zh-TW" altLang="en-US" dirty="0">
                <a:latin typeface="STFangsong" charset="-122"/>
                <a:ea typeface="STFangsong" charset="-122"/>
                <a:cs typeface="STFangsong" charset="-122"/>
              </a:rPr>
              <a:t/>
            </a:r>
            <a:br>
              <a:rPr kumimoji="1" lang="zh-TW" altLang="en-US" dirty="0">
                <a:latin typeface="STFangsong" charset="-122"/>
                <a:ea typeface="STFangsong" charset="-122"/>
                <a:cs typeface="STFangsong" charset="-122"/>
              </a:rPr>
            </a:br>
            <a:r>
              <a:rPr kumimoji="1" lang="zh-CN" altLang="en-US" dirty="0" smtClean="0">
                <a:latin typeface="STFangsong" charset="-122"/>
                <a:ea typeface="STFangsong" charset="-122"/>
                <a:cs typeface="STFangsong" charset="-122"/>
              </a:rPr>
              <a:t>        </a:t>
            </a:r>
            <a:r>
              <a:rPr kumimoji="1" lang="zh-TW" altLang="en-US" dirty="0" smtClean="0">
                <a:latin typeface="STFangsong" charset="-122"/>
                <a:ea typeface="STFangsong" charset="-122"/>
                <a:cs typeface="STFangsong" charset="-122"/>
              </a:rPr>
              <a:t>靈</a:t>
            </a:r>
            <a:r>
              <a:rPr kumimoji="1" lang="zh-TW" altLang="en-US" dirty="0">
                <a:latin typeface="STFangsong" charset="-122"/>
                <a:ea typeface="STFangsong" charset="-122"/>
                <a:cs typeface="STFangsong" charset="-122"/>
              </a:rPr>
              <a:t>魂有理性天賦的生命分兩種：</a:t>
            </a:r>
            <a:r>
              <a:rPr kumimoji="1" lang="zh-TW" altLang="en-US" dirty="0">
                <a:solidFill>
                  <a:srgbClr val="C00000"/>
                </a:solidFill>
                <a:latin typeface="STFangsong" charset="-122"/>
                <a:ea typeface="STFangsong" charset="-122"/>
                <a:cs typeface="STFangsong" charset="-122"/>
              </a:rPr>
              <a:t>自身非理性</a:t>
            </a:r>
            <a:r>
              <a:rPr kumimoji="1" lang="zh-TW" altLang="en-US" dirty="0">
                <a:latin typeface="STFangsong" charset="-122"/>
                <a:ea typeface="STFangsong" charset="-122"/>
                <a:cs typeface="STFangsong" charset="-122"/>
              </a:rPr>
              <a:t>，但能夠順從理性的指導；</a:t>
            </a:r>
            <a:r>
              <a:rPr kumimoji="1" lang="zh-TW" altLang="en-US" dirty="0">
                <a:solidFill>
                  <a:srgbClr val="C00000"/>
                </a:solidFill>
                <a:latin typeface="STFangsong" charset="-122"/>
                <a:ea typeface="STFangsong" charset="-122"/>
                <a:cs typeface="STFangsong" charset="-122"/>
              </a:rPr>
              <a:t>自身是理性的</a:t>
            </a:r>
            <a:r>
              <a:rPr kumimoji="1" lang="zh-TW" altLang="en-US" dirty="0">
                <a:latin typeface="STFangsong" charset="-122"/>
                <a:ea typeface="STFangsong" charset="-122"/>
                <a:cs typeface="STFangsong" charset="-122"/>
              </a:rPr>
              <a:t>（技藝、知識、智慧、靈智慧</a:t>
            </a:r>
            <a:r>
              <a:rPr kumimoji="1" lang="zh-TW" altLang="en-US" dirty="0" smtClean="0">
                <a:latin typeface="STFangsong" charset="-122"/>
                <a:ea typeface="STFangsong" charset="-122"/>
                <a:cs typeface="STFangsong" charset="-122"/>
              </a:rPr>
              <a:t>）</a:t>
            </a:r>
            <a:r>
              <a:rPr kumimoji="1" lang="zh-CN" altLang="en-US" dirty="0" smtClean="0">
                <a:latin typeface="STFangsong" charset="-122"/>
                <a:ea typeface="STFangsong" charset="-122"/>
                <a:cs typeface="STFangsong" charset="-122"/>
              </a:rPr>
              <a:t>。</a:t>
            </a:r>
            <a:r>
              <a:rPr kumimoji="1" lang="zh-TW" altLang="en-US" dirty="0">
                <a:latin typeface="STFangsong" charset="-122"/>
                <a:ea typeface="STFangsong" charset="-122"/>
                <a:cs typeface="STFangsong" charset="-122"/>
              </a:rPr>
              <a:t/>
            </a:r>
            <a:br>
              <a:rPr kumimoji="1" lang="zh-TW" altLang="en-US" dirty="0">
                <a:latin typeface="STFangsong" charset="-122"/>
                <a:ea typeface="STFangsong" charset="-122"/>
                <a:cs typeface="STFangsong" charset="-122"/>
              </a:rPr>
            </a:br>
            <a:r>
              <a:rPr kumimoji="1" lang="zh-CN" altLang="en-US" dirty="0" smtClean="0">
                <a:latin typeface="STFangsong" charset="-122"/>
                <a:ea typeface="STFangsong" charset="-122"/>
                <a:cs typeface="STFangsong" charset="-122"/>
              </a:rPr>
              <a:t>       </a:t>
            </a:r>
            <a:r>
              <a:rPr kumimoji="1" lang="zh-TW" altLang="en-US" b="1" dirty="0" smtClean="0">
                <a:latin typeface="STFangsong" charset="-122"/>
                <a:ea typeface="STFangsong" charset="-122"/>
                <a:cs typeface="STFangsong" charset="-122"/>
              </a:rPr>
              <a:t>德</a:t>
            </a:r>
            <a:r>
              <a:rPr kumimoji="1" lang="zh-TW" altLang="en-US" b="1" dirty="0">
                <a:latin typeface="STFangsong" charset="-122"/>
                <a:ea typeface="STFangsong" charset="-122"/>
                <a:cs typeface="STFangsong" charset="-122"/>
              </a:rPr>
              <a:t>性作為固有天賦的實現，人的德性就是人的靈魂的立己實現活動（</a:t>
            </a:r>
            <a:r>
              <a:rPr kumimoji="1" lang="de-DE" altLang="zh-TW" b="1" dirty="0">
                <a:latin typeface="STFangsong" charset="-122"/>
                <a:ea typeface="STFangsong" charset="-122"/>
                <a:cs typeface="STFangsong" charset="-122"/>
              </a:rPr>
              <a:t>eigenständige Tätig-sein</a:t>
            </a:r>
            <a:r>
              <a:rPr kumimoji="1" lang="zh-TW" altLang="en-US" b="1" dirty="0">
                <a:latin typeface="STFangsong" charset="-122"/>
                <a:ea typeface="STFangsong" charset="-122"/>
                <a:cs typeface="STFangsong" charset="-122"/>
              </a:rPr>
              <a:t>），這就是人的卓越的生成或塑造活動。</a:t>
            </a:r>
          </a:p>
        </p:txBody>
      </p:sp>
    </p:spTree>
    <p:extLst>
      <p:ext uri="{BB962C8B-B14F-4D97-AF65-F5344CB8AC3E}">
        <p14:creationId xmlns:p14="http://schemas.microsoft.com/office/powerpoint/2010/main" val="9096010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4963885" y="3041779"/>
            <a:ext cx="2942069" cy="923330"/>
          </a:xfrm>
          <a:prstGeom prst="rect">
            <a:avLst/>
          </a:prstGeom>
          <a:noFill/>
        </p:spPr>
        <p:txBody>
          <a:bodyPr wrap="square" lIns="91440" tIns="45720" rIns="91440" bIns="45720">
            <a:spAutoFit/>
          </a:bodyPr>
          <a:lstStyle/>
          <a:p>
            <a:pPr algn="ctr"/>
            <a:r>
              <a:rPr lang="zh-CN" altLang="en-US" sz="5400" b="1" cap="none" spc="0" smtClean="0">
                <a:ln w="22225">
                  <a:solidFill>
                    <a:schemeClr val="accent2"/>
                  </a:solidFill>
                  <a:prstDash val="solid"/>
                </a:ln>
                <a:solidFill>
                  <a:schemeClr val="accent2">
                    <a:lumMod val="40000"/>
                    <a:lumOff val="60000"/>
                  </a:schemeClr>
                </a:solidFill>
                <a:effectLst/>
              </a:rPr>
              <a:t>谢       谢！</a:t>
            </a:r>
            <a:endParaRPr lang="zh-CN" altLang="en-US"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71262204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丝状">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丝状</Template>
  <TotalTime>263</TotalTime>
  <Words>99</Words>
  <Application>Microsoft Macintosh PowerPoint</Application>
  <PresentationFormat>宽屏</PresentationFormat>
  <Paragraphs>13</Paragraphs>
  <Slides>9</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9</vt:i4>
      </vt:variant>
    </vt:vector>
  </HeadingPairs>
  <TitlesOfParts>
    <vt:vector size="19" baseType="lpstr">
      <vt:lpstr>Century Gothic</vt:lpstr>
      <vt:lpstr>STFangsong</vt:lpstr>
      <vt:lpstr>STHeiti Light</vt:lpstr>
      <vt:lpstr>STHupo</vt:lpstr>
      <vt:lpstr>STSong</vt:lpstr>
      <vt:lpstr>Wingdings 3</vt:lpstr>
      <vt:lpstr>微軟正黑體</vt:lpstr>
      <vt:lpstr>幼圆</vt:lpstr>
      <vt:lpstr>Arial</vt:lpstr>
      <vt:lpstr>丝状</vt:lpstr>
      <vt:lpstr>          德性論倫理學                         Virtue Ethics</vt:lpstr>
      <vt:lpstr>关于Virtue Ethics的中文翻譯   1、德性倫理學／德行倫理學／美德倫理學  2、Tugend  3、德性論倫理學： Virtue 加 logos/Lehre </vt:lpstr>
      <vt:lpstr>關於Virtue Ethics 的起源          從詞語上講： virtue来自拉丁语 virtus ，词根是 vir 即男人，其形容詞形式： virile ，即是“男性的”，有男子漢气概的意思。這些詞語的含義實際上來自古罗马神話，其中有一个广受崇拜的神祗： Virtus（维尔图斯），這個神就是剛毅的、勇猛的鐵漢形象。        古希臘當然有“德性”概念：arête，但是arête不能直接等同於“美德” ，它也包含著種種“惡德”，它實際上在古希腊语中，在词源学意义上，“德性”（arête）表示萬事萬物的某种特質、特长或功能，把這種功能實現出來達到功能的目標，就表明該物是有“德性的”，譬如，胃有胃的德性，說的是什麼意思呢？胃的功能是消化，如果一個胃把消化的功能完全實現出來，它實現了胃的功能目標，那我們就說它是一個“好胃”，是一個“有德的”胃。所以，這種作為功能實現其目標的“德性”，就是“优秀”或“卓越”的意思。</vt:lpstr>
      <vt:lpstr>柏拉圖的四主德：智慧、勇敢、節制、正義        柏拉图認為一個好的城邦就應該使每個人依照各自的德性取得相應的職位，各司其職，各得其所。一個城堡，需要三類人：生產者、守衛者，管理者。管理者需要智慧，需要豐富的知識，由智慧產生正義；守衛者需要勇敢的品德，以忠诚和勇敢善战为国家服务；而生產者（从事手工业、农业和商业）的最重要的德性是節制。正义则整個城邦需要的德性，沒有正義，城邦不能存在；沒有正義，三个等级中的每個人都不可能有真正的幸福。只有城邦有正義，三個等級各司其職，各得其所，整個城邦才和諧一致，友愛幸福。  </vt:lpstr>
      <vt:lpstr>亞里士多德的德性論體系  總德和首德：正義     交往之德：友愛 理智德性：知識、技藝、明智（實踐智慧）                     靈智（nous)、智慧 倫理德性：勇敢、節制、慷慨、自重                     溫和、誠實、風趣、機靈         勇敢（魯莽—怯懦）         節制（放縱—麻木）         慷慨（揮霍—吝嗇／大方—小氣）         自重（自卑-自誇）         溫和、誠實、風趣、機靈  </vt:lpstr>
      <vt:lpstr>黑格爾對德性的闡釋  第１５０节          伦理性东西，只要它在个人由本性所规定的品格上作为品格得到反映，那便是德性。这种德性，只要它不外乎表现为个人在其所属的义务关系上单纯地尽其应尽的本分，那就是正直。  </vt:lpstr>
      <vt:lpstr>亞里士多德德性論的關鍵論証：         自然主義目的論（重事實推導出價值）        從一種自然目標（telos）的實現能力推導出好／善（價值）        藝術的目標是健康；理財術的目標是財富，戰術的目標是取勝         特點：價值在活動之外，作為活動的結果                     因他物之故的善                     因自身之故的善                     物—性質（本性）--實現         本性（潛在可能性--多樣性）--原慾（意願／意志）--實現力量—應該存在—必然存在--實現（事物自身的生成能力）  </vt:lpstr>
      <vt:lpstr>亞里士多德的功能論証（function-argument)         眼睛的功能—視力；鼻子的功能：嗅覺；身體的每一個部分都有其特殊的功能；鞋匠、木匠、醫生、軍人都各有其特有的功能（使命）。它們的德性就是特有功能或使命的實現。         人也有其固有的功能和活動，這是什麼呢？不是植物性生命，不是動物（感覺）性生命；而是靈魂的有理性天賦的生命。         靈魂有理性天賦的生命分兩種：自身非理性，但能夠順從理性的指導；自身是理性的（技藝、知識、智慧、靈智慧）。        德性作為固有天賦的實現，人的德性就是人的靈魂的立己實現活動（eigenständige Tätig-sein），這就是人的卓越的生成或塑造活動。</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從倫理（ethos）之本义論說什麼是伦理学 </dc:title>
  <dc:creator>User</dc:creator>
  <cp:lastModifiedBy>User</cp:lastModifiedBy>
  <cp:revision>15</cp:revision>
  <dcterms:created xsi:type="dcterms:W3CDTF">2017-03-07T13:54:38Z</dcterms:created>
  <dcterms:modified xsi:type="dcterms:W3CDTF">2017-03-28T14:17:16Z</dcterms:modified>
</cp:coreProperties>
</file>