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6" r:id="rId11"/>
    <p:sldId id="27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3047.1</c:v>
                </c:pt>
                <c:pt idx="1">
                  <c:v>4027.9</c:v>
                </c:pt>
                <c:pt idx="2">
                  <c:v>4265.8</c:v>
                </c:pt>
                <c:pt idx="3">
                  <c:v>4401.3999999999996</c:v>
                </c:pt>
                <c:pt idx="4">
                  <c:v>4588.6000000000004</c:v>
                </c:pt>
                <c:pt idx="5">
                  <c:v>4839.3999999999996</c:v>
                </c:pt>
                <c:pt idx="6">
                  <c:v>4987.6000000000004</c:v>
                </c:pt>
                <c:pt idx="7">
                  <c:v>5076.7</c:v>
                </c:pt>
                <c:pt idx="8">
                  <c:v>5183.7</c:v>
                </c:pt>
                <c:pt idx="9">
                  <c:v>5312.4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94688"/>
        <c:axId val="157796608"/>
      </c:lineChart>
      <c:catAx>
        <c:axId val="1577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796608"/>
        <c:crosses val="autoZero"/>
        <c:auto val="1"/>
        <c:lblAlgn val="ctr"/>
        <c:lblOffset val="100"/>
        <c:noMultiLvlLbl val="0"/>
      </c:catAx>
      <c:valAx>
        <c:axId val="1577966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57794688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64B20-3A38-4C14-BEEA-C08ECF2762B3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9CCDC3-489D-4A1E-9EF9-E168738503ED}">
      <dgm:prSet phldrT="[文本]"/>
      <dgm:spPr/>
      <dgm:t>
        <a:bodyPr/>
        <a:lstStyle/>
        <a:p>
          <a:r>
            <a:rPr lang="en-US" dirty="0" smtClean="0"/>
            <a:t>TFR</a:t>
          </a:r>
          <a:endParaRPr lang="en-US" dirty="0"/>
        </a:p>
      </dgm:t>
    </dgm:pt>
    <dgm:pt modelId="{1978F928-0476-4164-B074-6E124F614AB7}" type="parTrans" cxnId="{F5E54D88-81D3-41F9-95C4-9DFA70E610A7}">
      <dgm:prSet/>
      <dgm:spPr/>
      <dgm:t>
        <a:bodyPr/>
        <a:lstStyle/>
        <a:p>
          <a:endParaRPr lang="en-US"/>
        </a:p>
      </dgm:t>
    </dgm:pt>
    <dgm:pt modelId="{FA1DA6A6-90A2-463F-8FB1-09C20C4B0B31}" type="sibTrans" cxnId="{F5E54D88-81D3-41F9-95C4-9DFA70E610A7}">
      <dgm:prSet/>
      <dgm:spPr/>
      <dgm:t>
        <a:bodyPr/>
        <a:lstStyle/>
        <a:p>
          <a:endParaRPr lang="en-US"/>
        </a:p>
      </dgm:t>
    </dgm:pt>
    <dgm:pt modelId="{6FD6FAA4-5D9A-4B96-82B7-7AE7496E2DAF}">
      <dgm:prSet phldrT="[文本]"/>
      <dgm:spPr/>
      <dgm:t>
        <a:bodyPr/>
        <a:lstStyle/>
        <a:p>
          <a:r>
            <a:rPr lang="en-US" dirty="0" smtClean="0"/>
            <a:t>Population</a:t>
          </a:r>
          <a:endParaRPr lang="en-US" dirty="0"/>
        </a:p>
      </dgm:t>
    </dgm:pt>
    <dgm:pt modelId="{CDDCDC7C-0131-4D4F-BA7B-CA5E5838DEBF}" type="parTrans" cxnId="{6985A6B3-B5FA-471D-B7B5-7BF3EBFDCB67}">
      <dgm:prSet/>
      <dgm:spPr/>
      <dgm:t>
        <a:bodyPr/>
        <a:lstStyle/>
        <a:p>
          <a:endParaRPr lang="en-US"/>
        </a:p>
      </dgm:t>
    </dgm:pt>
    <dgm:pt modelId="{9F4FD1C6-1C31-4418-A324-B2B044AF0684}" type="sibTrans" cxnId="{6985A6B3-B5FA-471D-B7B5-7BF3EBFDCB67}">
      <dgm:prSet/>
      <dgm:spPr/>
      <dgm:t>
        <a:bodyPr/>
        <a:lstStyle/>
        <a:p>
          <a:endParaRPr lang="en-US"/>
        </a:p>
      </dgm:t>
    </dgm:pt>
    <dgm:pt modelId="{F862E081-067A-4290-8560-D05DBC17B28C}" type="pres">
      <dgm:prSet presAssocID="{91364B20-3A38-4C14-BEEA-C08ECF2762B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5DA376-98FB-4C48-A9BB-4038E075F053}" type="pres">
      <dgm:prSet presAssocID="{91364B20-3A38-4C14-BEEA-C08ECF2762B3}" presName="divider" presStyleLbl="fgShp" presStyleIdx="0" presStyleCnt="1" custAng="17323740" custFlipVert="1" custScaleX="20436" custScaleY="5534"/>
      <dgm:spPr/>
    </dgm:pt>
    <dgm:pt modelId="{CCDA5456-134C-499F-A9C4-8D853816267B}" type="pres">
      <dgm:prSet presAssocID="{639CCDC3-489D-4A1E-9EF9-E168738503ED}" presName="downArrow" presStyleLbl="node1" presStyleIdx="0" presStyleCnt="2" custScaleY="228560" custLinFactNeighborX="-2963" custLinFactNeighborY="93870"/>
      <dgm:spPr/>
    </dgm:pt>
    <dgm:pt modelId="{63F739D5-66C1-48B9-92F4-44E2B5911BDD}" type="pres">
      <dgm:prSet presAssocID="{639CCDC3-489D-4A1E-9EF9-E168738503ED}" presName="downArrowText" presStyleLbl="revTx" presStyleIdx="0" presStyleCnt="2" custLinFactX="-3379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10D87-12D9-499A-9DB2-A0E3E398EEBB}" type="pres">
      <dgm:prSet presAssocID="{6FD6FAA4-5D9A-4B96-82B7-7AE7496E2DAF}" presName="upArrow" presStyleLbl="node1" presStyleIdx="1" presStyleCnt="2" custScaleY="231891" custLinFactNeighborX="1111" custLinFactNeighborY="-54718"/>
      <dgm:spPr/>
    </dgm:pt>
    <dgm:pt modelId="{DAA8EB15-1528-43DC-8D01-BD96D8797921}" type="pres">
      <dgm:prSet presAssocID="{6FD6FAA4-5D9A-4B96-82B7-7AE7496E2DAF}" presName="upArrowText" presStyleLbl="revTx" presStyleIdx="1" presStyleCnt="2" custLinFactX="35417" custLinFactNeighborX="100000" custLinFactNeighborY="6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7E1A1-DFB0-4A3C-8B65-193877571CB0}" type="presOf" srcId="{6FD6FAA4-5D9A-4B96-82B7-7AE7496E2DAF}" destId="{DAA8EB15-1528-43DC-8D01-BD96D8797921}" srcOrd="0" destOrd="0" presId="urn:microsoft.com/office/officeart/2005/8/layout/arrow3"/>
    <dgm:cxn modelId="{6985A6B3-B5FA-471D-B7B5-7BF3EBFDCB67}" srcId="{91364B20-3A38-4C14-BEEA-C08ECF2762B3}" destId="{6FD6FAA4-5D9A-4B96-82B7-7AE7496E2DAF}" srcOrd="1" destOrd="0" parTransId="{CDDCDC7C-0131-4D4F-BA7B-CA5E5838DEBF}" sibTransId="{9F4FD1C6-1C31-4418-A324-B2B044AF0684}"/>
    <dgm:cxn modelId="{BE6EB3D1-A3EB-423D-9E51-36001546822C}" type="presOf" srcId="{639CCDC3-489D-4A1E-9EF9-E168738503ED}" destId="{63F739D5-66C1-48B9-92F4-44E2B5911BDD}" srcOrd="0" destOrd="0" presId="urn:microsoft.com/office/officeart/2005/8/layout/arrow3"/>
    <dgm:cxn modelId="{F5E54D88-81D3-41F9-95C4-9DFA70E610A7}" srcId="{91364B20-3A38-4C14-BEEA-C08ECF2762B3}" destId="{639CCDC3-489D-4A1E-9EF9-E168738503ED}" srcOrd="0" destOrd="0" parTransId="{1978F928-0476-4164-B074-6E124F614AB7}" sibTransId="{FA1DA6A6-90A2-463F-8FB1-09C20C4B0B31}"/>
    <dgm:cxn modelId="{EE817C94-DFC2-46D1-9553-2DE4B87CE04F}" type="presOf" srcId="{91364B20-3A38-4C14-BEEA-C08ECF2762B3}" destId="{F862E081-067A-4290-8560-D05DBC17B28C}" srcOrd="0" destOrd="0" presId="urn:microsoft.com/office/officeart/2005/8/layout/arrow3"/>
    <dgm:cxn modelId="{616AD131-73E3-4201-BE8C-195C2F8A26A3}" type="presParOf" srcId="{F862E081-067A-4290-8560-D05DBC17B28C}" destId="{EC5DA376-98FB-4C48-A9BB-4038E075F053}" srcOrd="0" destOrd="0" presId="urn:microsoft.com/office/officeart/2005/8/layout/arrow3"/>
    <dgm:cxn modelId="{EA6604E2-EF0D-4120-A8BB-88FCC1236B86}" type="presParOf" srcId="{F862E081-067A-4290-8560-D05DBC17B28C}" destId="{CCDA5456-134C-499F-A9C4-8D853816267B}" srcOrd="1" destOrd="0" presId="urn:microsoft.com/office/officeart/2005/8/layout/arrow3"/>
    <dgm:cxn modelId="{CC2BF20F-1D3F-4859-B95E-385730FF4BB2}" type="presParOf" srcId="{F862E081-067A-4290-8560-D05DBC17B28C}" destId="{63F739D5-66C1-48B9-92F4-44E2B5911BDD}" srcOrd="2" destOrd="0" presId="urn:microsoft.com/office/officeart/2005/8/layout/arrow3"/>
    <dgm:cxn modelId="{A5ADBBC5-D305-48C0-BB0A-1E7885BB3976}" type="presParOf" srcId="{F862E081-067A-4290-8560-D05DBC17B28C}" destId="{6B110D87-12D9-499A-9DB2-A0E3E398EEBB}" srcOrd="3" destOrd="0" presId="urn:microsoft.com/office/officeart/2005/8/layout/arrow3"/>
    <dgm:cxn modelId="{6BB53CCC-426C-4D61-ADA7-BD4A594199CD}" type="presParOf" srcId="{F862E081-067A-4290-8560-D05DBC17B28C}" destId="{DAA8EB15-1528-43DC-8D01-BD96D879792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DA376-98FB-4C48-A9BB-4038E075F053}">
      <dsp:nvSpPr>
        <dsp:cNvPr id="0" name=""/>
        <dsp:cNvSpPr/>
      </dsp:nvSpPr>
      <dsp:spPr>
        <a:xfrm rot="4576260" flipV="1">
          <a:off x="3853528" y="2240123"/>
          <a:ext cx="522542" cy="45716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5456-134C-499F-A9C4-8D853816267B}">
      <dsp:nvSpPr>
        <dsp:cNvPr id="0" name=""/>
        <dsp:cNvSpPr/>
      </dsp:nvSpPr>
      <dsp:spPr>
        <a:xfrm>
          <a:off x="914399" y="388146"/>
          <a:ext cx="2468880" cy="4137816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739D5-66C1-48B9-92F4-44E2B5911BDD}">
      <dsp:nvSpPr>
        <dsp:cNvPr id="0" name=""/>
        <dsp:cNvSpPr/>
      </dsp:nvSpPr>
      <dsp:spPr>
        <a:xfrm>
          <a:off x="83820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TFR</a:t>
          </a:r>
          <a:endParaRPr lang="en-US" sz="3700" kern="1200" dirty="0"/>
        </a:p>
      </dsp:txBody>
      <dsp:txXfrm>
        <a:off x="838207" y="0"/>
        <a:ext cx="2633472" cy="1900904"/>
      </dsp:txXfrm>
    </dsp:sp>
    <dsp:sp modelId="{6B110D87-12D9-499A-9DB2-A0E3E398EEBB}">
      <dsp:nvSpPr>
        <dsp:cNvPr id="0" name=""/>
        <dsp:cNvSpPr/>
      </dsp:nvSpPr>
      <dsp:spPr>
        <a:xfrm>
          <a:off x="4800597" y="304805"/>
          <a:ext cx="2468880" cy="419812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8EB15-1528-43DC-8D01-BD96D8797921}">
      <dsp:nvSpPr>
        <dsp:cNvPr id="0" name=""/>
        <dsp:cNvSpPr/>
      </dsp:nvSpPr>
      <dsp:spPr>
        <a:xfrm>
          <a:off x="4800608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Population</a:t>
          </a:r>
          <a:endParaRPr lang="en-US" sz="3700" kern="1200" dirty="0"/>
        </a:p>
      </dsp:txBody>
      <dsp:txXfrm>
        <a:off x="4800608" y="2625058"/>
        <a:ext cx="2633472" cy="190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0.78571</cdr:x>
      <cdr:y>0</cdr:y>
    </cdr:from>
    <cdr:to>
      <cdr:x>1</cdr:x>
      <cdr:y>0.21429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5600" y="0"/>
          <a:ext cx="1828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effectLst/>
            </a:rPr>
            <a:t>2012 census</a:t>
          </a:r>
          <a:endParaRPr lang="en-US" sz="2400" dirty="0" smtClean="0"/>
        </a:p>
        <a:p xmlns:a="http://schemas.openxmlformats.org/drawingml/2006/main">
          <a:r>
            <a:rPr lang="en-US" sz="2400" dirty="0" smtClean="0">
              <a:effectLst/>
            </a:rPr>
            <a:t>5,312,400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956BA-CB55-4A16-B94B-3DEDDB89030A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1131-6D3D-438B-A3E4-BCCD4419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1131-6D3D-438B-A3E4-BCCD441969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5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7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0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5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E196-48AC-4BFA-80D4-C4C2860FCAE6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E92D-5423-438F-B55E-DD7A8512A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219200"/>
            <a:ext cx="47244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Immigration to Singapore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4267200" cy="1066800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周英</a:t>
            </a:r>
            <a:r>
              <a:rPr lang="zh-CN" altLang="en-US" dirty="0" smtClean="0"/>
              <a:t>南</a:t>
            </a:r>
            <a:r>
              <a:rPr lang="en-US" altLang="zh-CN" dirty="0"/>
              <a:t> </a:t>
            </a:r>
            <a:r>
              <a:rPr lang="en-US" dirty="0" smtClean="0"/>
              <a:t>08300606002</a:t>
            </a:r>
          </a:p>
          <a:p>
            <a:r>
              <a:rPr lang="en-US" dirty="0" smtClean="0"/>
              <a:t>12 Dec 2012</a:t>
            </a:r>
            <a:endParaRPr lang="en-US" dirty="0"/>
          </a:p>
        </p:txBody>
      </p:sp>
      <p:pic>
        <p:nvPicPr>
          <p:cNvPr id="1028" name="Picture 4" descr="C:\Users\Zyn\Desktop\row_of_newborn_babies_in_hospital_nursery_BLD0804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5" b="3604"/>
          <a:stretch/>
        </p:blipFill>
        <p:spPr bwMode="auto">
          <a:xfrm>
            <a:off x="4800600" y="177800"/>
            <a:ext cx="4191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Zyn\Desktop\singapore.foreign.people100901afp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57085"/>
            <a:ext cx="5334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Zyn\Desktop\chart-6-jpg_120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676400"/>
            <a:ext cx="7111635" cy="39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Quo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inflow of between 20,000 and 25,000 new citizens will be needed to keep the population of Singaporeans </a:t>
            </a:r>
            <a:r>
              <a:rPr lang="en-US" dirty="0" smtClean="0"/>
              <a:t>stable</a:t>
            </a:r>
          </a:p>
          <a:p>
            <a:r>
              <a:rPr lang="en-US" dirty="0" smtClean="0"/>
              <a:t>However In-migration </a:t>
            </a:r>
            <a:r>
              <a:rPr lang="en-US" dirty="0"/>
              <a:t>become an emotive </a:t>
            </a:r>
            <a:r>
              <a:rPr lang="en-US" dirty="0" smtClean="0"/>
              <a:t>topic. </a:t>
            </a:r>
            <a:r>
              <a:rPr lang="en-US" dirty="0"/>
              <a:t>C</a:t>
            </a:r>
            <a:r>
              <a:rPr lang="en-US" dirty="0" smtClean="0"/>
              <a:t>ompeting </a:t>
            </a:r>
            <a:r>
              <a:rPr lang="en-US" dirty="0"/>
              <a:t>with locals for jobs, education, housing, and other resources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&amp; Size of Singapore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Zyn\Desktop\Singapore-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11200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37841" y="1752600"/>
            <a:ext cx="164895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rgbClr val="0B0080"/>
                </a:solidFill>
                <a:effectLst/>
              </a:rPr>
              <a:t>Area:</a:t>
            </a:r>
          </a:p>
          <a:p>
            <a:pPr marL="0" indent="0">
              <a:buNone/>
            </a:pPr>
            <a:r>
              <a:rPr lang="en-US" sz="1900" dirty="0" smtClean="0">
                <a:effectLst/>
              </a:rPr>
              <a:t>710 km</a:t>
            </a:r>
            <a:r>
              <a:rPr lang="en-US" sz="1900" baseline="30000" dirty="0" smtClean="0">
                <a:effectLst/>
              </a:rPr>
              <a:t>2</a:t>
            </a:r>
          </a:p>
          <a:p>
            <a:pPr marL="0" indent="0">
              <a:buNone/>
            </a:pPr>
            <a:endParaRPr lang="en-US" sz="1900" baseline="30000" dirty="0" smtClean="0">
              <a:effectLst/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B0080"/>
                </a:solidFill>
                <a:effectLst/>
              </a:rPr>
              <a:t>Population</a:t>
            </a:r>
            <a:r>
              <a:rPr lang="en-US" sz="1900" dirty="0" smtClean="0"/>
              <a:t>:</a:t>
            </a: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(2012 census)</a:t>
            </a:r>
            <a:endParaRPr lang="en-US" sz="1900" dirty="0"/>
          </a:p>
          <a:p>
            <a:pPr marL="0" indent="0">
              <a:buNone/>
            </a:pPr>
            <a:r>
              <a:rPr lang="en-US" sz="1900" dirty="0" smtClean="0">
                <a:effectLst/>
              </a:rPr>
              <a:t>5,312,400</a:t>
            </a:r>
          </a:p>
          <a:p>
            <a:pPr marL="0" indent="0">
              <a:buNone/>
            </a:pPr>
            <a:endParaRPr lang="en-US" sz="1900" dirty="0" smtClean="0">
              <a:effectLst/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  <a:effectLst/>
              </a:rPr>
              <a:t>Density</a:t>
            </a:r>
            <a:r>
              <a:rPr lang="en-US" sz="1900" dirty="0" smtClean="0">
                <a:effectLst/>
              </a:rPr>
              <a:t>:</a:t>
            </a:r>
          </a:p>
          <a:p>
            <a:pPr marL="0" indent="0">
              <a:buNone/>
            </a:pPr>
            <a:r>
              <a:rPr lang="en-US" sz="1900" dirty="0" smtClean="0">
                <a:effectLst/>
              </a:rPr>
              <a:t>7,315/km</a:t>
            </a:r>
            <a:r>
              <a:rPr lang="en-US" sz="1900" baseline="30000" dirty="0" smtClean="0">
                <a:effectLst/>
              </a:rPr>
              <a:t>2</a:t>
            </a:r>
            <a:r>
              <a:rPr lang="en-US" sz="1900" dirty="0" smtClean="0">
                <a:effectLst/>
              </a:rPr>
              <a:t> 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Zyn\Desktop\SingaporeMap_A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762000"/>
            <a:ext cx="6754812" cy="525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56801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609600" y="1676400"/>
            <a:ext cx="8077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 explanation to Singapore’s growing population despite low total fertility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441439"/>
              </p:ext>
            </p:extLst>
          </p:nvPr>
        </p:nvGraphicFramePr>
        <p:xfrm>
          <a:off x="381000" y="15240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5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 &amp; TFR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Zyn\Desktop\Chart-1-Singapore-Live-Birt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8538155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Zyn\Desktop\New_PR_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72642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0" y="2590801"/>
            <a:ext cx="4800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1  :  1.091</a:t>
            </a:r>
            <a:endParaRPr lang="en-US" sz="4800" dirty="0"/>
          </a:p>
        </p:txBody>
      </p:sp>
      <p:pic>
        <p:nvPicPr>
          <p:cNvPr id="4" name="Picture 2" descr="C:\Users\Zyn\Desktop\display_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3" t="44257" r="4302" b="7047"/>
          <a:stretch/>
        </p:blipFill>
        <p:spPr bwMode="auto">
          <a:xfrm>
            <a:off x="762000" y="1371600"/>
            <a:ext cx="2743200" cy="39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y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8" y="1143000"/>
            <a:ext cx="723900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89</Words>
  <Application>Microsoft Office PowerPoint</Application>
  <PresentationFormat>全屏显示(4:3)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Importance of Immigration to Singapore</vt:lpstr>
      <vt:lpstr>Location &amp; Size of Singapore</vt:lpstr>
      <vt:lpstr>PowerPoint 演示文稿</vt:lpstr>
      <vt:lpstr>PowerPoint 演示文稿</vt:lpstr>
      <vt:lpstr>Population</vt:lpstr>
      <vt:lpstr>CBR &amp; TFR</vt:lpstr>
      <vt:lpstr>Immigration</vt:lpstr>
      <vt:lpstr>PowerPoint 演示文稿</vt:lpstr>
      <vt:lpstr>PowerPoint 演示文稿</vt:lpstr>
      <vt:lpstr>PowerPoint 演示文稿</vt:lpstr>
      <vt:lpstr>Workforce</vt:lpstr>
      <vt:lpstr>Status Quo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Zyn</dc:creator>
  <cp:lastModifiedBy>admin</cp:lastModifiedBy>
  <cp:revision>17</cp:revision>
  <dcterms:created xsi:type="dcterms:W3CDTF">2012-12-11T08:40:28Z</dcterms:created>
  <dcterms:modified xsi:type="dcterms:W3CDTF">2014-04-18T09:24:53Z</dcterms:modified>
</cp:coreProperties>
</file>