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14"/>
  </p:notesMasterIdLst>
  <p:sldIdLst>
    <p:sldId id="259" r:id="rId2"/>
    <p:sldId id="260" r:id="rId3"/>
    <p:sldId id="276" r:id="rId4"/>
    <p:sldId id="264" r:id="rId5"/>
    <p:sldId id="265" r:id="rId6"/>
    <p:sldId id="266" r:id="rId7"/>
    <p:sldId id="277" r:id="rId8"/>
    <p:sldId id="278" r:id="rId9"/>
    <p:sldId id="268" r:id="rId10"/>
    <p:sldId id="270" r:id="rId11"/>
    <p:sldId id="273" r:id="rId12"/>
    <p:sldId id="279" r:id="rId1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75" autoAdjust="0"/>
  </p:normalViewPr>
  <p:slideViewPr>
    <p:cSldViewPr snapToGrid="0" snapToObjects="1">
      <p:cViewPr>
        <p:scale>
          <a:sx n="62" d="100"/>
          <a:sy n="62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Ty&#246;kirj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TFR!$C$1</c:f>
              <c:strCache>
                <c:ptCount val="1"/>
                <c:pt idx="0">
                  <c:v>TFR</c:v>
                </c:pt>
              </c:strCache>
            </c:strRef>
          </c:tx>
          <c:marker>
            <c:symbol val="none"/>
          </c:marker>
          <c:cat>
            <c:numRef>
              <c:f>TFR!$B$2:$B$113</c:f>
              <c:numCache>
                <c:formatCode>General</c:formatCode>
                <c:ptCount val="112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</c:numCache>
            </c:numRef>
          </c:cat>
          <c:val>
            <c:numRef>
              <c:f>TFR!$C$2:$C$113</c:f>
              <c:numCache>
                <c:formatCode>General</c:formatCode>
                <c:ptCount val="112"/>
                <c:pt idx="0">
                  <c:v>4.83</c:v>
                </c:pt>
                <c:pt idx="1">
                  <c:v>4.92</c:v>
                </c:pt>
                <c:pt idx="2">
                  <c:v>4.79</c:v>
                </c:pt>
                <c:pt idx="3">
                  <c:v>4.6199999999999983</c:v>
                </c:pt>
                <c:pt idx="4">
                  <c:v>4.8499999999999996</c:v>
                </c:pt>
                <c:pt idx="5">
                  <c:v>4.67</c:v>
                </c:pt>
                <c:pt idx="6">
                  <c:v>4.8099999999999996</c:v>
                </c:pt>
                <c:pt idx="7">
                  <c:v>4.76</c:v>
                </c:pt>
                <c:pt idx="8">
                  <c:v>4.6499999999999995</c:v>
                </c:pt>
                <c:pt idx="9">
                  <c:v>4.72</c:v>
                </c:pt>
                <c:pt idx="10">
                  <c:v>4.5999999999999996</c:v>
                </c:pt>
                <c:pt idx="11">
                  <c:v>4.46</c:v>
                </c:pt>
                <c:pt idx="12">
                  <c:v>4.45</c:v>
                </c:pt>
                <c:pt idx="13">
                  <c:v>4.1499999999999995</c:v>
                </c:pt>
                <c:pt idx="14">
                  <c:v>4.13</c:v>
                </c:pt>
                <c:pt idx="15">
                  <c:v>3.8899999999999997</c:v>
                </c:pt>
                <c:pt idx="16">
                  <c:v>3.69</c:v>
                </c:pt>
                <c:pt idx="17">
                  <c:v>3.71</c:v>
                </c:pt>
                <c:pt idx="18">
                  <c:v>3.6</c:v>
                </c:pt>
                <c:pt idx="19">
                  <c:v>2.8699999999999997</c:v>
                </c:pt>
                <c:pt idx="20">
                  <c:v>3.7600000000000002</c:v>
                </c:pt>
                <c:pt idx="21">
                  <c:v>3.58</c:v>
                </c:pt>
                <c:pt idx="22">
                  <c:v>3.4299999999999997</c:v>
                </c:pt>
                <c:pt idx="23">
                  <c:v>3.44</c:v>
                </c:pt>
                <c:pt idx="24">
                  <c:v>3.22</c:v>
                </c:pt>
                <c:pt idx="25">
                  <c:v>3.17</c:v>
                </c:pt>
                <c:pt idx="26">
                  <c:v>3.02</c:v>
                </c:pt>
                <c:pt idx="27">
                  <c:v>2.92</c:v>
                </c:pt>
                <c:pt idx="28">
                  <c:v>2.92</c:v>
                </c:pt>
                <c:pt idx="29">
                  <c:v>2.8299999999999992</c:v>
                </c:pt>
                <c:pt idx="30">
                  <c:v>2.75</c:v>
                </c:pt>
                <c:pt idx="31">
                  <c:v>2.59</c:v>
                </c:pt>
                <c:pt idx="32">
                  <c:v>2.46</c:v>
                </c:pt>
                <c:pt idx="33">
                  <c:v>2.27</c:v>
                </c:pt>
                <c:pt idx="34">
                  <c:v>2.3299999999999992</c:v>
                </c:pt>
                <c:pt idx="35">
                  <c:v>2.3699999999999997</c:v>
                </c:pt>
                <c:pt idx="36">
                  <c:v>2.3099999999999992</c:v>
                </c:pt>
                <c:pt idx="37">
                  <c:v>2.52</c:v>
                </c:pt>
                <c:pt idx="38">
                  <c:v>2.52</c:v>
                </c:pt>
                <c:pt idx="39">
                  <c:v>2.56</c:v>
                </c:pt>
                <c:pt idx="40">
                  <c:v>2.15</c:v>
                </c:pt>
                <c:pt idx="41">
                  <c:v>2.9</c:v>
                </c:pt>
                <c:pt idx="42">
                  <c:v>2</c:v>
                </c:pt>
                <c:pt idx="43">
                  <c:v>2.46</c:v>
                </c:pt>
                <c:pt idx="44">
                  <c:v>2.56</c:v>
                </c:pt>
                <c:pt idx="45">
                  <c:v>3.07</c:v>
                </c:pt>
                <c:pt idx="46">
                  <c:v>3.4099999999999997</c:v>
                </c:pt>
                <c:pt idx="47">
                  <c:v>3.4699999999999998</c:v>
                </c:pt>
                <c:pt idx="48">
                  <c:v>3.4699999999999998</c:v>
                </c:pt>
                <c:pt idx="49">
                  <c:v>3.3299999999999992</c:v>
                </c:pt>
                <c:pt idx="50">
                  <c:v>3.16</c:v>
                </c:pt>
                <c:pt idx="51">
                  <c:v>3.01</c:v>
                </c:pt>
                <c:pt idx="52">
                  <c:v>3.06</c:v>
                </c:pt>
                <c:pt idx="53">
                  <c:v>2.96</c:v>
                </c:pt>
                <c:pt idx="54">
                  <c:v>2.9299999999999997</c:v>
                </c:pt>
                <c:pt idx="55">
                  <c:v>2.9299999999999997</c:v>
                </c:pt>
                <c:pt idx="56">
                  <c:v>2.9099999999999997</c:v>
                </c:pt>
                <c:pt idx="57">
                  <c:v>2.86</c:v>
                </c:pt>
                <c:pt idx="58">
                  <c:v>2.68</c:v>
                </c:pt>
                <c:pt idx="59">
                  <c:v>2.75</c:v>
                </c:pt>
                <c:pt idx="60">
                  <c:v>2.71</c:v>
                </c:pt>
                <c:pt idx="61">
                  <c:v>2.65</c:v>
                </c:pt>
                <c:pt idx="62">
                  <c:v>2.66</c:v>
                </c:pt>
                <c:pt idx="63">
                  <c:v>2.66</c:v>
                </c:pt>
                <c:pt idx="64">
                  <c:v>2.58</c:v>
                </c:pt>
                <c:pt idx="65">
                  <c:v>2.46</c:v>
                </c:pt>
                <c:pt idx="66">
                  <c:v>2.4099999999999997</c:v>
                </c:pt>
                <c:pt idx="67">
                  <c:v>2.319999999999999</c:v>
                </c:pt>
                <c:pt idx="68">
                  <c:v>2.15</c:v>
                </c:pt>
                <c:pt idx="69">
                  <c:v>1.9400000000000002</c:v>
                </c:pt>
                <c:pt idx="70">
                  <c:v>1.83</c:v>
                </c:pt>
                <c:pt idx="71">
                  <c:v>1.7000000000000002</c:v>
                </c:pt>
                <c:pt idx="72">
                  <c:v>1.59</c:v>
                </c:pt>
                <c:pt idx="73">
                  <c:v>1.5</c:v>
                </c:pt>
                <c:pt idx="74">
                  <c:v>1.62</c:v>
                </c:pt>
                <c:pt idx="75">
                  <c:v>1.6900000000000004</c:v>
                </c:pt>
                <c:pt idx="76">
                  <c:v>1.7200000000000002</c:v>
                </c:pt>
                <c:pt idx="77">
                  <c:v>1.6900000000000004</c:v>
                </c:pt>
                <c:pt idx="78">
                  <c:v>1.6500000000000001</c:v>
                </c:pt>
                <c:pt idx="79">
                  <c:v>1.6400000000000001</c:v>
                </c:pt>
                <c:pt idx="80">
                  <c:v>1.6300000000000001</c:v>
                </c:pt>
                <c:pt idx="81">
                  <c:v>1.6500000000000001</c:v>
                </c:pt>
                <c:pt idx="82">
                  <c:v>1.7200000000000002</c:v>
                </c:pt>
                <c:pt idx="83">
                  <c:v>1.7400000000000002</c:v>
                </c:pt>
                <c:pt idx="84">
                  <c:v>1.7000000000000002</c:v>
                </c:pt>
                <c:pt idx="85">
                  <c:v>1.6400000000000001</c:v>
                </c:pt>
                <c:pt idx="86">
                  <c:v>1.6</c:v>
                </c:pt>
                <c:pt idx="87">
                  <c:v>1.59</c:v>
                </c:pt>
                <c:pt idx="88">
                  <c:v>1.7000000000000002</c:v>
                </c:pt>
                <c:pt idx="89">
                  <c:v>1.7100000000000002</c:v>
                </c:pt>
                <c:pt idx="90">
                  <c:v>1.7900000000000003</c:v>
                </c:pt>
                <c:pt idx="91">
                  <c:v>1.8</c:v>
                </c:pt>
                <c:pt idx="92">
                  <c:v>1.85</c:v>
                </c:pt>
                <c:pt idx="93">
                  <c:v>1.81</c:v>
                </c:pt>
                <c:pt idx="94">
                  <c:v>1.85</c:v>
                </c:pt>
                <c:pt idx="95">
                  <c:v>1.81</c:v>
                </c:pt>
                <c:pt idx="96">
                  <c:v>1.7600000000000002</c:v>
                </c:pt>
                <c:pt idx="97">
                  <c:v>1.7500000000000002</c:v>
                </c:pt>
                <c:pt idx="98">
                  <c:v>1.7100000000000002</c:v>
                </c:pt>
                <c:pt idx="99">
                  <c:v>1.7300000000000002</c:v>
                </c:pt>
                <c:pt idx="100">
                  <c:v>1.7300000000000002</c:v>
                </c:pt>
                <c:pt idx="101">
                  <c:v>1.7300000000000002</c:v>
                </c:pt>
                <c:pt idx="102">
                  <c:v>1.7200000000000002</c:v>
                </c:pt>
                <c:pt idx="103">
                  <c:v>1.7600000000000002</c:v>
                </c:pt>
                <c:pt idx="104">
                  <c:v>1.8</c:v>
                </c:pt>
                <c:pt idx="105">
                  <c:v>1.8</c:v>
                </c:pt>
                <c:pt idx="106">
                  <c:v>1.84</c:v>
                </c:pt>
                <c:pt idx="107">
                  <c:v>1.83</c:v>
                </c:pt>
                <c:pt idx="108">
                  <c:v>1.85</c:v>
                </c:pt>
                <c:pt idx="109">
                  <c:v>1.86</c:v>
                </c:pt>
                <c:pt idx="110">
                  <c:v>1.87</c:v>
                </c:pt>
                <c:pt idx="111">
                  <c:v>1.83</c:v>
                </c:pt>
              </c:numCache>
            </c:numRef>
          </c:val>
        </c:ser>
        <c:marker val="1"/>
        <c:axId val="42571648"/>
        <c:axId val="43732352"/>
      </c:lineChart>
      <c:catAx>
        <c:axId val="42571648"/>
        <c:scaling>
          <c:orientation val="minMax"/>
        </c:scaling>
        <c:axPos val="b"/>
        <c:numFmt formatCode="General" sourceLinked="1"/>
        <c:tickLblPos val="nextTo"/>
        <c:crossAx val="43732352"/>
        <c:crosses val="autoZero"/>
        <c:auto val="1"/>
        <c:lblAlgn val="ctr"/>
        <c:lblOffset val="100"/>
      </c:catAx>
      <c:valAx>
        <c:axId val="43732352"/>
        <c:scaling>
          <c:orientation val="minMax"/>
        </c:scaling>
        <c:axPos val="l"/>
        <c:majorGridlines/>
        <c:numFmt formatCode="General" sourceLinked="1"/>
        <c:tickLblPos val="nextTo"/>
        <c:crossAx val="42571648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0.61652</cdr:x>
      <cdr:y>0.6541</cdr:y>
    </cdr:from>
    <cdr:to>
      <cdr:x>0.78076</cdr:x>
      <cdr:y>0.75383</cdr:y>
    </cdr:to>
    <cdr:sp macro="" textlink="">
      <cdr:nvSpPr>
        <cdr:cNvPr id="3" name="Tekstikehys 14"/>
        <cdr:cNvSpPr txBox="1"/>
      </cdr:nvSpPr>
      <cdr:spPr>
        <a:xfrm xmlns:a="http://schemas.openxmlformats.org/drawingml/2006/main">
          <a:off x="4963900" y="2422336"/>
          <a:ext cx="132236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marL="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1pPr>
          <a:lvl2pPr marL="4572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2pPr>
          <a:lvl3pPr marL="9144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3pPr>
          <a:lvl4pPr marL="13716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4pPr>
          <a:lvl5pPr marL="18288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5pPr>
          <a:lvl6pPr marL="22860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6pPr>
          <a:lvl7pPr marL="27432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7pPr>
          <a:lvl8pPr marL="32004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8pPr>
          <a:lvl9pPr marL="36576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9pPr>
        </a:lstStyle>
        <a:p xmlns:a="http://schemas.openxmlformats.org/drawingml/2006/main">
          <a:r>
            <a:rPr lang="fi-FI" dirty="0" smtClean="0"/>
            <a:t>1973: 1,5</a:t>
          </a:r>
          <a:endParaRPr lang="fi-FI" dirty="0"/>
        </a:p>
      </cdr:txBody>
    </cdr:sp>
  </cdr:relSizeAnchor>
  <cdr:relSizeAnchor xmlns:cdr="http://schemas.openxmlformats.org/drawingml/2006/chartDrawing">
    <cdr:from>
      <cdr:x>0.36693</cdr:x>
      <cdr:y>0.29167</cdr:y>
    </cdr:from>
    <cdr:to>
      <cdr:x>0.57182</cdr:x>
      <cdr:y>0.3914</cdr:y>
    </cdr:to>
    <cdr:sp macro="" textlink="">
      <cdr:nvSpPr>
        <cdr:cNvPr id="4" name="Tekstikehys 13"/>
        <cdr:cNvSpPr txBox="1"/>
      </cdr:nvSpPr>
      <cdr:spPr>
        <a:xfrm xmlns:a="http://schemas.openxmlformats.org/drawingml/2006/main">
          <a:off x="2954330" y="1080163"/>
          <a:ext cx="164960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marL="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1pPr>
          <a:lvl2pPr marL="4572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2pPr>
          <a:lvl3pPr marL="9144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3pPr>
          <a:lvl4pPr marL="13716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4pPr>
          <a:lvl5pPr marL="18288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5pPr>
          <a:lvl6pPr marL="22860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6pPr>
          <a:lvl7pPr marL="27432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7pPr>
          <a:lvl8pPr marL="32004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8pPr>
          <a:lvl9pPr marL="3657600" algn="l" defTabSz="457200" rtl="0" eaLnBrk="1" latinLnBrk="0" hangingPunct="1">
            <a:defRPr sz="1800" kern="1200">
              <a:solidFill>
                <a:srgbClr val="103154"/>
              </a:solidFill>
              <a:latin typeface="Corbel"/>
            </a:defRPr>
          </a:lvl9pPr>
        </a:lstStyle>
        <a:p xmlns:a="http://schemas.openxmlformats.org/drawingml/2006/main">
          <a:r>
            <a:rPr lang="en-US" dirty="0" smtClean="0"/>
            <a:t>Baby Boomers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C536D20-1F50-4D86-8168-F67B277A858E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446C0CC-722D-4FE2-AA8D-ADECA099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Background -&gt; why, history</a:t>
            </a:r>
          </a:p>
          <a:p>
            <a:pPr>
              <a:spcBef>
                <a:spcPct val="0"/>
              </a:spcBef>
            </a:pPr>
            <a:r>
              <a:rPr lang="en-US" altLang="zh-CN" smtClean="0"/>
              <a:t>Research Purposes -&gt; what</a:t>
            </a:r>
          </a:p>
          <a:p>
            <a:pPr>
              <a:spcBef>
                <a:spcPct val="0"/>
              </a:spcBef>
            </a:pPr>
            <a:r>
              <a:rPr lang="en-US" altLang="zh-CN" smtClean="0"/>
              <a:t>Methodological Issues -&gt; how</a:t>
            </a:r>
          </a:p>
          <a:p>
            <a:pPr>
              <a:spcBef>
                <a:spcPct val="0"/>
              </a:spcBef>
            </a:pPr>
            <a:r>
              <a:rPr lang="en-US" altLang="zh-CN" smtClean="0"/>
              <a:t>Implications -&gt; significance</a:t>
            </a:r>
          </a:p>
        </p:txBody>
      </p:sp>
      <p:sp>
        <p:nvSpPr>
          <p:cNvPr id="19459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CAF9BB-B5FA-433D-8421-CA2FF59EB7CA}" type="slidenum">
              <a:rPr lang="fi-FI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i-FI" altLang="zh-CN" smtClean="0"/>
              <a:t>EU average nowadays about 1.5</a:t>
            </a:r>
          </a:p>
        </p:txBody>
      </p:sp>
      <p:sp>
        <p:nvSpPr>
          <p:cNvPr id="21507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41F595-B8AC-43E0-B997-401FFBD987EC}" type="slidenum">
              <a:rPr lang="en-GB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i-FI" altLang="zh-CN" smtClean="0"/>
              <a:t>Picture: http://selkosanomat.fi/kotimaa/vanhusten-hoito-saa-lisaa-rahaa/</a:t>
            </a:r>
          </a:p>
        </p:txBody>
      </p:sp>
      <p:sp>
        <p:nvSpPr>
          <p:cNvPr id="24579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3B1C6-281F-4DBE-A469-BC967ECD1F13}" type="slidenum">
              <a:rPr lang="en-GB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i-FI" altLang="zh-CN" smtClean="0"/>
              <a:t>Tapio Wallenius. 2003. </a:t>
            </a:r>
            <a:r>
              <a:rPr lang="fi-FI" altLang="zh-CN" i="1" smtClean="0"/>
              <a:t>Tuomitut vähenemään? Suomalaiset ja lisääntymisen vaikea taito. </a:t>
            </a:r>
            <a:r>
              <a:rPr lang="fi-FI" altLang="zh-CN" smtClean="0"/>
              <a:t>EVA. Publisher: Taloustieto Oy. ISBN 951-628-395-0 Available: http://www.eva.fi/wp-content/uploads/files/195_tuomitut_vahenemaan.pdf</a:t>
            </a:r>
          </a:p>
          <a:p>
            <a:pPr>
              <a:spcBef>
                <a:spcPct val="0"/>
              </a:spcBef>
            </a:pPr>
            <a:endParaRPr lang="fi-FI" altLang="zh-CN" smtClean="0"/>
          </a:p>
          <a:p>
            <a:pPr>
              <a:spcBef>
                <a:spcPct val="0"/>
              </a:spcBef>
            </a:pPr>
            <a:r>
              <a:rPr lang="fi-FI" altLang="zh-CN" smtClean="0"/>
              <a:t>ETLA. 2006. Available: http://www.etla.fi/to/perhejaura/muuta/103_web.pdf</a:t>
            </a:r>
          </a:p>
        </p:txBody>
      </p:sp>
      <p:sp>
        <p:nvSpPr>
          <p:cNvPr id="26627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69051A-AA2B-4183-8FD5-D452899784B2}" type="slidenum">
              <a:rPr lang="fi-FI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i-FI" altLang="zh-CN" smtClean="0"/>
              <a:t>Picture: http://www.kela.fi/in/internet/kuva.nsf/NET/100812144725AS/$File/13877.01_iso.jpg?OpenElement</a:t>
            </a:r>
          </a:p>
        </p:txBody>
      </p:sp>
      <p:sp>
        <p:nvSpPr>
          <p:cNvPr id="29699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31050-1E5D-43CF-B99F-9471A3DF1D37}" type="slidenum">
              <a:rPr lang="en-GB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zh-CN" smtClean="0"/>
          </a:p>
        </p:txBody>
      </p:sp>
      <p:sp>
        <p:nvSpPr>
          <p:cNvPr id="31747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8F8E3-DA53-4761-AEB8-5E39E9D58808}" type="slidenum">
              <a:rPr lang="fi-FI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i-FI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3379788"/>
            <a:ext cx="7543800" cy="2603500"/>
            <a:chOff x="-1" y="3379694"/>
            <a:chExt cx="7543801" cy="2604247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7" name="Snip Single Corner Rectangle 14"/>
              <p:cNvSpPr/>
              <p:nvPr/>
            </p:nvSpPr>
            <p:spPr>
              <a:xfrm flipV="1">
                <a:off x="-1" y="3392398"/>
                <a:ext cx="7543801" cy="2591543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5"/>
              <p:cNvCxnSpPr/>
              <p:nvPr/>
            </p:nvCxnSpPr>
            <p:spPr>
              <a:xfrm>
                <a:off x="-1" y="3379694"/>
                <a:ext cx="7543801" cy="158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ardrop 12"/>
            <p:cNvSpPr/>
            <p:nvPr/>
          </p:nvSpPr>
          <p:spPr>
            <a:xfrm>
              <a:off x="6818313" y="3621063"/>
              <a:ext cx="393700" cy="39540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3424" y="4503737"/>
            <a:ext cx="2057400" cy="365125"/>
          </a:xfrm>
        </p:spPr>
        <p:txBody>
          <a:bodyPr tIns="0" bIns="0" anchor="b" anchorCtr="0"/>
          <a:lstStyle>
            <a:lvl1pPr>
              <a:defRPr sz="1400" b="1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0BCDC2E-6B8C-4060-8719-7141B5E991AE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7187" y="4503737"/>
            <a:ext cx="2057400" cy="365125"/>
          </a:xfrm>
        </p:spPr>
        <p:txBody>
          <a:bodyPr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28600" y="228600"/>
            <a:ext cx="4251325" cy="6388100"/>
            <a:chOff x="228600" y="228600"/>
            <a:chExt cx="4251960" cy="6387352"/>
          </a:xfrm>
        </p:grpSpPr>
        <p:sp>
          <p:nvSpPr>
            <p:cNvPr id="6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Teardrop 12"/>
            <p:cNvSpPr>
              <a:spLocks noChangeAspect="1"/>
            </p:cNvSpPr>
            <p:nvPr/>
          </p:nvSpPr>
          <p:spPr>
            <a:xfrm>
              <a:off x="3886746" y="431776"/>
              <a:ext cx="354066" cy="355558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758825" y="6300788"/>
            <a:ext cx="12985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ABB43-A123-4518-92AB-E0631AD4D567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788"/>
            <a:ext cx="234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625" y="6300788"/>
            <a:ext cx="4476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E563AD87-E772-4773-B962-8A06C5D667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8"/>
          <p:cNvSpPr/>
          <p:nvPr/>
        </p:nvSpPr>
        <p:spPr>
          <a:xfrm flipV="1">
            <a:off x="228600" y="4648200"/>
            <a:ext cx="8686800" cy="1963738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noProof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F043-9646-47E8-9147-9476BEB4B1E0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46F1-4438-4D79-A143-89A746EF2E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63AD-319D-40D5-8D43-07910C8AC7B4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4622-DCF9-4987-8F92-86DA70107E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8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Snip Diagonal Corner Rectangle 9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4004-B77A-42B6-AA38-6A7FE29980EE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35725-2489-42A0-9CB3-983967488C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7"/>
          <p:cNvSpPr/>
          <p:nvPr/>
        </p:nvSpPr>
        <p:spPr>
          <a:xfrm flipV="1">
            <a:off x="228600" y="228600"/>
            <a:ext cx="8686800" cy="6388100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DD7A5-84C7-4A85-A2BE-D8797223B004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8FEC2-208F-4AB1-A346-E4FA6F89FF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8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Snip Diagonal Corner Rectangle 9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599E-3989-4F1A-A11C-DA27D1DA95F5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7044-AF9C-42B9-AE5C-6115B08DF9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3379788"/>
            <a:ext cx="7543800" cy="2603500"/>
            <a:chOff x="-1" y="3379694"/>
            <a:chExt cx="7543801" cy="2604247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8" name="Snip Single Corner Rectangle 16"/>
              <p:cNvSpPr/>
              <p:nvPr/>
            </p:nvSpPr>
            <p:spPr>
              <a:xfrm flipV="1">
                <a:off x="-1" y="3392398"/>
                <a:ext cx="7543801" cy="2591543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17"/>
              <p:cNvCxnSpPr/>
              <p:nvPr/>
            </p:nvCxnSpPr>
            <p:spPr>
              <a:xfrm>
                <a:off x="-1" y="3379694"/>
                <a:ext cx="7543801" cy="158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ardrop 15"/>
            <p:cNvSpPr/>
            <p:nvPr/>
          </p:nvSpPr>
          <p:spPr>
            <a:xfrm>
              <a:off x="6818313" y="3621063"/>
              <a:ext cx="393700" cy="39540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 rot="16200000">
            <a:off x="-733424" y="4503737"/>
            <a:ext cx="2057400" cy="365125"/>
          </a:xfrm>
        </p:spPr>
        <p:txBody>
          <a:bodyPr tIns="0" bIns="0" anchor="b" anchorCtr="0"/>
          <a:lstStyle>
            <a:lvl1pPr>
              <a:defRPr sz="1400" b="1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E426ABA-0389-40A4-AB82-EDB192FD72FE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 rot="16200000">
            <a:off x="-357187" y="4503737"/>
            <a:ext cx="2057400" cy="365125"/>
          </a:xfrm>
        </p:spPr>
        <p:txBody>
          <a:bodyPr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 flipH="1">
            <a:off x="1600200" y="2127250"/>
            <a:ext cx="7543800" cy="2603500"/>
            <a:chOff x="-1" y="3379694"/>
            <a:chExt cx="7543801" cy="2604247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7" name="Snip Single Corner Rectangle 9"/>
              <p:cNvSpPr/>
              <p:nvPr/>
            </p:nvSpPr>
            <p:spPr>
              <a:xfrm flipV="1">
                <a:off x="-1" y="3392398"/>
                <a:ext cx="7543801" cy="2591543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0"/>
              <p:cNvCxnSpPr/>
              <p:nvPr/>
            </p:nvCxnSpPr>
            <p:spPr>
              <a:xfrm>
                <a:off x="-1" y="3379694"/>
                <a:ext cx="7543801" cy="1588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ardrop 8"/>
            <p:cNvSpPr/>
            <p:nvPr/>
          </p:nvSpPr>
          <p:spPr>
            <a:xfrm flipH="1">
              <a:off x="228599" y="3621063"/>
              <a:ext cx="393700" cy="395401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 rot="16200000">
            <a:off x="8034338" y="3475037"/>
            <a:ext cx="1828800" cy="365125"/>
          </a:xfrm>
        </p:spPr>
        <p:txBody>
          <a:bodyPr wrap="square" t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BFBFBF"/>
                </a:solidFill>
                <a:ea typeface="宋体" charset="-122"/>
              </a:defRPr>
            </a:lvl1pPr>
          </a:lstStyle>
          <a:p>
            <a:endParaRPr lang="en-GB" altLang="zh-CN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1"/>
          </p:nvPr>
        </p:nvSpPr>
        <p:spPr>
          <a:xfrm rot="16200000">
            <a:off x="7658101" y="3475037"/>
            <a:ext cx="1828800" cy="365125"/>
          </a:xfrm>
        </p:spPr>
        <p:txBody>
          <a:bodyPr wrap="square" t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7F7F7F"/>
                </a:solidFill>
                <a:ea typeface="宋体" charset="-122"/>
              </a:defRPr>
            </a:lvl1pPr>
          </a:lstStyle>
          <a:p>
            <a:fld id="{01E1699D-0831-4787-BFE6-DED98036818D}" type="datetimeFigureOut">
              <a:rPr lang="sv-SE" altLang="zh-CN"/>
              <a:pPr/>
              <a:t>2012-12-12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10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Snip Diagonal Corner Rectangle 11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3410-9AE2-406C-AE20-FA6DE45274B2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4366-76FC-4575-BD71-279DEDBE0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11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Snip Diagonal Corner Rectangle 12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A1475-F252-4FCA-97A7-035DC4C7155A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9BA65-0CAA-4B04-9FAD-B9C9E21E17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8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Snip Diagonal Corner Rectangle 9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9B26-5732-472A-B3C2-753DEDC7908D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DC02C-5502-44BC-873D-7D34F35BB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5"/>
          <p:cNvSpPr/>
          <p:nvPr/>
        </p:nvSpPr>
        <p:spPr>
          <a:xfrm flipV="1">
            <a:off x="228600" y="228600"/>
            <a:ext cx="8686800" cy="6388100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C1723-94B1-4F02-836D-867197854789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D7E5D-1876-4D1A-ADE2-8C1C8CD5DF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28600" y="228600"/>
            <a:ext cx="4251325" cy="6388100"/>
            <a:chOff x="228600" y="228600"/>
            <a:chExt cx="4251960" cy="6387352"/>
          </a:xfrm>
        </p:grpSpPr>
        <p:sp>
          <p:nvSpPr>
            <p:cNvPr id="6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Teardrop 13"/>
            <p:cNvSpPr>
              <a:spLocks noChangeAspect="1"/>
            </p:cNvSpPr>
            <p:nvPr/>
          </p:nvSpPr>
          <p:spPr>
            <a:xfrm>
              <a:off x="3886746" y="431776"/>
              <a:ext cx="354066" cy="355558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8" name="Snip Diagonal Corner Rectangle 14"/>
          <p:cNvSpPr/>
          <p:nvPr/>
        </p:nvSpPr>
        <p:spPr>
          <a:xfrm flipV="1">
            <a:off x="4648200" y="228600"/>
            <a:ext cx="4251325" cy="6388100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613"/>
            <a:ext cx="1295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A31EC-9CB5-4758-919B-D1672BCA1D65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613"/>
            <a:ext cx="233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613"/>
            <a:ext cx="4445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0C55723-7A8D-4FA3-9E0E-1D2A329F1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295275"/>
            <a:ext cx="7583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zh-CN" smtClean="0"/>
              <a:t>Klicka här för att ändra format</a:t>
            </a:r>
            <a:endParaRPr lang="zh-CN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949450"/>
            <a:ext cx="7583487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zh-CN" smtClean="0"/>
              <a:t>Klicka här för att ändra format på bakgrundstexten</a:t>
            </a:r>
          </a:p>
          <a:p>
            <a:pPr lvl="1"/>
            <a:r>
              <a:rPr lang="sv-SE" altLang="zh-CN" smtClean="0"/>
              <a:t>Nivå två</a:t>
            </a:r>
          </a:p>
          <a:p>
            <a:pPr lvl="2"/>
            <a:r>
              <a:rPr lang="sv-SE" altLang="zh-CN" smtClean="0"/>
              <a:t>Nivå tre</a:t>
            </a:r>
          </a:p>
          <a:p>
            <a:pPr lvl="3"/>
            <a:r>
              <a:rPr lang="sv-SE" altLang="zh-CN" smtClean="0"/>
              <a:t>Nivå fyra</a:t>
            </a:r>
          </a:p>
          <a:p>
            <a:pPr lvl="4"/>
            <a:r>
              <a:rPr lang="sv-SE" altLang="zh-CN" smtClean="0"/>
              <a:t>Nivå fem</a:t>
            </a:r>
            <a:endParaRPr lang="zh-CN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6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42A617-A445-4829-8971-A9933EC68485}" type="datetimeFigureOut">
              <a:rPr lang="sv-SE"/>
              <a:pPr>
                <a:defRPr/>
              </a:pPr>
              <a:t>2012-12-12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D49216E-9F95-496E-A4E2-A8389775A3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15" r:id="rId12"/>
    <p:sldLayoutId id="2147483727" r:id="rId13"/>
    <p:sldLayoutId id="2147483728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rgbClr val="17457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pitchFamily="34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rgbClr val="174576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rgbClr val="174576"/>
          </a:solidFill>
          <a:latin typeface="+mn-lt"/>
          <a:ea typeface="+mn-ea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"/>
        <a:defRPr kern="1200">
          <a:solidFill>
            <a:srgbClr val="174576"/>
          </a:solidFill>
          <a:latin typeface="+mn-lt"/>
          <a:ea typeface="+mn-ea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"/>
        <a:defRPr kern="1200">
          <a:solidFill>
            <a:srgbClr val="174576"/>
          </a:solidFill>
          <a:latin typeface="+mn-lt"/>
          <a:ea typeface="+mn-ea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"/>
        <a:defRPr kern="1200">
          <a:solidFill>
            <a:srgbClr val="17457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tsikko 1"/>
          <p:cNvSpPr>
            <a:spLocks noGrp="1"/>
          </p:cNvSpPr>
          <p:nvPr>
            <p:ph type="ctrTitle"/>
          </p:nvPr>
        </p:nvSpPr>
        <p:spPr>
          <a:xfrm>
            <a:off x="147638" y="3913188"/>
            <a:ext cx="6523037" cy="1470025"/>
          </a:xfrm>
        </p:spPr>
        <p:txBody>
          <a:bodyPr/>
          <a:lstStyle/>
          <a:p>
            <a:r>
              <a:rPr lang="en-US" altLang="zh-CN" sz="3200" smtClean="0">
                <a:ea typeface="宋体" charset="-122"/>
              </a:rPr>
              <a:t>Research Proposal:  </a:t>
            </a:r>
            <a:br>
              <a:rPr lang="en-US" altLang="zh-CN" sz="3200" smtClean="0">
                <a:ea typeface="宋体" charset="-122"/>
              </a:rPr>
            </a:br>
            <a:r>
              <a:rPr lang="en-US" altLang="zh-CN" sz="3200" smtClean="0">
                <a:ea typeface="宋体" charset="-122"/>
              </a:rPr>
              <a:t>Effectiveness of Finland’s Measures to Promote Fertility</a:t>
            </a:r>
          </a:p>
        </p:txBody>
      </p:sp>
      <p:sp>
        <p:nvSpPr>
          <p:cNvPr id="17410" name="Alaotsikko 2"/>
          <p:cNvSpPr>
            <a:spLocks noGrp="1"/>
          </p:cNvSpPr>
          <p:nvPr>
            <p:ph type="subTitle" idx="1"/>
          </p:nvPr>
        </p:nvSpPr>
        <p:spPr>
          <a:xfrm>
            <a:off x="803275" y="5397500"/>
            <a:ext cx="5867400" cy="573088"/>
          </a:xfrm>
        </p:spPr>
        <p:txBody>
          <a:bodyPr/>
          <a:lstStyle/>
          <a:p>
            <a:r>
              <a:rPr lang="zh-CN" altLang="fi-FI" smtClean="0">
                <a:solidFill>
                  <a:srgbClr val="174576"/>
                </a:solidFill>
                <a:ea typeface="宋体" charset="-122"/>
              </a:rPr>
              <a:t>马洛塔 </a:t>
            </a:r>
            <a:r>
              <a:rPr lang="fi-FI" altLang="zh-CN" smtClean="0">
                <a:solidFill>
                  <a:srgbClr val="174576"/>
                </a:solidFill>
                <a:ea typeface="宋体" charset="-122"/>
              </a:rPr>
              <a:t>(10349086065)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Methodological Issues</a:t>
            </a:r>
          </a:p>
        </p:txBody>
      </p:sp>
      <p:sp>
        <p:nvSpPr>
          <p:cNvPr id="32770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Through a review of literature, previous research and statistical data (Statistics Finland, KELA - The Social Insurance Institution of Finland, United Nations, OECD)</a:t>
            </a:r>
          </a:p>
          <a:p>
            <a:r>
              <a:rPr lang="en-US" altLang="zh-CN" smtClean="0">
                <a:ea typeface="宋体" charset="-122"/>
              </a:rPr>
              <a:t>Conceptualizing relationships between fertility promotion measures and socioeconomic factors</a:t>
            </a:r>
          </a:p>
          <a:p>
            <a:r>
              <a:rPr lang="en-US" altLang="zh-CN" smtClean="0">
                <a:ea typeface="宋体" charset="-122"/>
              </a:rPr>
              <a:t>Building relationships between promotion measures and actual fertility development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Implications</a:t>
            </a:r>
          </a:p>
        </p:txBody>
      </p:sp>
      <p:sp>
        <p:nvSpPr>
          <p:cNvPr id="33794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Analysis can help evaluate effectiveness of current measures</a:t>
            </a:r>
          </a:p>
          <a:p>
            <a:r>
              <a:rPr lang="en-US" altLang="zh-CN" smtClean="0">
                <a:ea typeface="宋体" charset="-122"/>
              </a:rPr>
              <a:t>Important to try to understand correlations between promoting measures and factors impacted</a:t>
            </a:r>
          </a:p>
          <a:p>
            <a:pPr lvl="1"/>
            <a:r>
              <a:rPr lang="en-US" altLang="zh-CN" smtClean="0">
                <a:ea typeface="宋体" charset="-122"/>
              </a:rPr>
              <a:t>Efficient allocation of resources</a:t>
            </a:r>
          </a:p>
          <a:p>
            <a:pPr lvl="1"/>
            <a:r>
              <a:rPr lang="en-US" altLang="zh-CN" smtClean="0">
                <a:ea typeface="宋体" charset="-122"/>
              </a:rPr>
              <a:t>Basis of improvement</a:t>
            </a:r>
          </a:p>
          <a:p>
            <a:endParaRPr lang="fi-FI" altLang="zh-CN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Otsikko 3"/>
          <p:cNvSpPr>
            <a:spLocks noGrp="1"/>
          </p:cNvSpPr>
          <p:nvPr>
            <p:ph type="title"/>
          </p:nvPr>
        </p:nvSpPr>
        <p:spPr>
          <a:xfrm>
            <a:off x="1736725" y="2654300"/>
            <a:ext cx="5870575" cy="1471613"/>
          </a:xfrm>
        </p:spPr>
        <p:txBody>
          <a:bodyPr/>
          <a:lstStyle/>
          <a:p>
            <a:r>
              <a:rPr lang="en-US" altLang="zh-CN" smtClean="0">
                <a:solidFill>
                  <a:srgbClr val="174576"/>
                </a:solidFill>
                <a:ea typeface="宋体" charset="-122"/>
              </a:rPr>
              <a:t>Thank You</a:t>
            </a:r>
          </a:p>
        </p:txBody>
      </p:sp>
      <p:sp>
        <p:nvSpPr>
          <p:cNvPr id="34818" name="Tekstin paikkamerkki 4"/>
          <p:cNvSpPr>
            <a:spLocks noGrp="1"/>
          </p:cNvSpPr>
          <p:nvPr>
            <p:ph type="body" idx="1"/>
          </p:nvPr>
        </p:nvSpPr>
        <p:spPr>
          <a:xfrm>
            <a:off x="1736725" y="4135438"/>
            <a:ext cx="5870575" cy="576262"/>
          </a:xfrm>
        </p:spPr>
        <p:txBody>
          <a:bodyPr/>
          <a:lstStyle/>
          <a:p>
            <a:r>
              <a:rPr lang="fi-FI" altLang="zh-CN" smtClean="0">
                <a:solidFill>
                  <a:srgbClr val="174576"/>
                </a:solidFill>
                <a:ea typeface="宋体" charset="-122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zh-CN" smtClean="0">
                <a:ea typeface="宋体" charset="-122"/>
              </a:rPr>
              <a:t>Agenda</a:t>
            </a:r>
          </a:p>
        </p:txBody>
      </p:sp>
      <p:sp>
        <p:nvSpPr>
          <p:cNvPr id="18434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charset="-122"/>
            </a:endParaRPr>
          </a:p>
          <a:p>
            <a:r>
              <a:rPr lang="en-US" altLang="zh-CN" smtClean="0">
                <a:ea typeface="宋体" charset="-122"/>
              </a:rPr>
              <a:t>Background</a:t>
            </a:r>
          </a:p>
          <a:p>
            <a:r>
              <a:rPr lang="en-US" altLang="zh-CN" smtClean="0">
                <a:ea typeface="宋体" charset="-122"/>
              </a:rPr>
              <a:t>Research Purposes</a:t>
            </a:r>
          </a:p>
          <a:p>
            <a:r>
              <a:rPr lang="en-US" altLang="zh-CN" smtClean="0">
                <a:ea typeface="宋体" charset="-122"/>
              </a:rPr>
              <a:t>Methodological Issues</a:t>
            </a:r>
          </a:p>
          <a:p>
            <a:r>
              <a:rPr lang="en-US" altLang="zh-CN" smtClean="0">
                <a:ea typeface="宋体" charset="-122"/>
              </a:rPr>
              <a:t>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400" smtClean="0">
                <a:ea typeface="宋体" charset="-122"/>
              </a:rPr>
              <a:t>Finland’s Total Fertility Rate 1900-2011</a:t>
            </a:r>
            <a:r>
              <a:rPr lang="en-GB" altLang="zh-CN" sz="3400" baseline="30000" smtClean="0">
                <a:ea typeface="宋体" charset="-122"/>
              </a:rPr>
              <a:t>1</a:t>
            </a:r>
            <a:endParaRPr lang="en-US" altLang="zh-CN" sz="3400" smtClean="0">
              <a:ea typeface="宋体" charset="-122"/>
            </a:endParaRPr>
          </a:p>
        </p:txBody>
      </p:sp>
      <p:graphicFrame>
        <p:nvGraphicFramePr>
          <p:cNvPr id="4" name="Kaavio 3"/>
          <p:cNvGraphicFramePr/>
          <p:nvPr/>
        </p:nvGraphicFramePr>
        <p:xfrm>
          <a:off x="711559" y="2316480"/>
          <a:ext cx="8051441" cy="370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kstikehys 4"/>
          <p:cNvSpPr txBox="1">
            <a:spLocks noChangeArrowheads="1"/>
          </p:cNvSpPr>
          <p:nvPr/>
        </p:nvSpPr>
        <p:spPr bwMode="auto">
          <a:xfrm rot="-5400000">
            <a:off x="238918" y="3869532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altLang="zh-CN" b="1">
                <a:latin typeface="Corbel" pitchFamily="34" charset="0"/>
              </a:rPr>
              <a:t>TFR</a:t>
            </a:r>
          </a:p>
        </p:txBody>
      </p:sp>
      <p:sp>
        <p:nvSpPr>
          <p:cNvPr id="20484" name="Tekstikehys 5"/>
          <p:cNvSpPr txBox="1">
            <a:spLocks noChangeArrowheads="1"/>
          </p:cNvSpPr>
          <p:nvPr/>
        </p:nvSpPr>
        <p:spPr bwMode="auto">
          <a:xfrm>
            <a:off x="4313238" y="6124575"/>
            <a:ext cx="898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altLang="zh-CN" b="1">
                <a:latin typeface="Corbel" pitchFamily="34" charset="0"/>
              </a:rPr>
              <a:t>Year</a:t>
            </a:r>
          </a:p>
        </p:txBody>
      </p:sp>
      <p:sp>
        <p:nvSpPr>
          <p:cNvPr id="20485" name="textruta 4"/>
          <p:cNvSpPr txBox="1">
            <a:spLocks noChangeArrowheads="1"/>
          </p:cNvSpPr>
          <p:nvPr/>
        </p:nvSpPr>
        <p:spPr bwMode="auto">
          <a:xfrm>
            <a:off x="207963" y="6369050"/>
            <a:ext cx="2668587" cy="246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CN" sz="1000" baseline="30000">
                <a:cs typeface="Arial" charset="0"/>
              </a:rPr>
              <a:t>1 </a:t>
            </a:r>
            <a:r>
              <a:rPr lang="en-GB" altLang="zh-CN" sz="1000">
                <a:cs typeface="Arial" charset="0"/>
              </a:rPr>
              <a:t>Statistics Finland 2012 </a:t>
            </a:r>
          </a:p>
        </p:txBody>
      </p:sp>
      <p:sp>
        <p:nvSpPr>
          <p:cNvPr id="20486" name="Tekstikehys 8"/>
          <p:cNvSpPr txBox="1">
            <a:spLocks noChangeArrowheads="1"/>
          </p:cNvSpPr>
          <p:nvPr/>
        </p:nvSpPr>
        <p:spPr bwMode="auto">
          <a:xfrm>
            <a:off x="7585075" y="4157663"/>
            <a:ext cx="1177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altLang="zh-CN">
                <a:latin typeface="Corbel" pitchFamily="34" charset="0"/>
              </a:rPr>
              <a:t>2011: 1,83</a:t>
            </a:r>
          </a:p>
        </p:txBody>
      </p:sp>
      <p:sp>
        <p:nvSpPr>
          <p:cNvPr id="20487" name="Tekstikehys 12"/>
          <p:cNvSpPr txBox="1">
            <a:spLocks noChangeArrowheads="1"/>
          </p:cNvSpPr>
          <p:nvPr/>
        </p:nvSpPr>
        <p:spPr bwMode="auto">
          <a:xfrm>
            <a:off x="1862138" y="4157663"/>
            <a:ext cx="1014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orbel" pitchFamily="34" charset="0"/>
              </a:rPr>
              <a:t>Civil War</a:t>
            </a:r>
          </a:p>
        </p:txBody>
      </p:sp>
      <p:sp>
        <p:nvSpPr>
          <p:cNvPr id="20488" name="Tekstikehys 13"/>
          <p:cNvSpPr txBox="1">
            <a:spLocks noChangeArrowheads="1"/>
          </p:cNvSpPr>
          <p:nvPr/>
        </p:nvSpPr>
        <p:spPr bwMode="auto">
          <a:xfrm>
            <a:off x="3248025" y="4652963"/>
            <a:ext cx="1293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rbel" pitchFamily="34" charset="0"/>
              </a:rPr>
              <a:t>World Wars</a:t>
            </a:r>
          </a:p>
        </p:txBody>
      </p:sp>
      <p:sp>
        <p:nvSpPr>
          <p:cNvPr id="20489" name="Tekstikehys 14"/>
          <p:cNvSpPr txBox="1">
            <a:spLocks noChangeArrowheads="1"/>
          </p:cNvSpPr>
          <p:nvPr/>
        </p:nvSpPr>
        <p:spPr bwMode="auto">
          <a:xfrm>
            <a:off x="5314950" y="3971925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altLang="zh-CN">
                <a:latin typeface="Corbel" pitchFamily="34" charset="0"/>
              </a:rPr>
              <a:t>1969: 1,94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tsikko 1"/>
          <p:cNvSpPr>
            <a:spLocks noGrp="1"/>
          </p:cNvSpPr>
          <p:nvPr>
            <p:ph type="title"/>
          </p:nvPr>
        </p:nvSpPr>
        <p:spPr>
          <a:xfrm>
            <a:off x="779463" y="295275"/>
            <a:ext cx="7770812" cy="1143000"/>
          </a:xfrm>
        </p:spPr>
        <p:txBody>
          <a:bodyPr/>
          <a:lstStyle/>
          <a:p>
            <a:r>
              <a:rPr lang="en-US" altLang="zh-CN" sz="3200" smtClean="0">
                <a:ea typeface="宋体" charset="-122"/>
              </a:rPr>
              <a:t>Demographic Dependency Ratio 1865-2060</a:t>
            </a:r>
            <a:r>
              <a:rPr lang="en-GB" altLang="zh-CN" sz="3200" baseline="30000" smtClean="0">
                <a:ea typeface="宋体" charset="-122"/>
              </a:rPr>
              <a:t> 1</a:t>
            </a:r>
            <a:endParaRPr lang="en-US" altLang="zh-CN" sz="3200" smtClean="0">
              <a:ea typeface="宋体" charset="-122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58875" y="1731963"/>
            <a:ext cx="6711950" cy="46323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Implications of Low Fertility</a:t>
            </a:r>
          </a:p>
        </p:txBody>
      </p:sp>
      <p:sp>
        <p:nvSpPr>
          <p:cNvPr id="23554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Impacts on the labor market – shortage of labor</a:t>
            </a:r>
          </a:p>
          <a:p>
            <a:r>
              <a:rPr lang="en-US" altLang="zh-CN" smtClean="0">
                <a:ea typeface="宋体" charset="-122"/>
              </a:rPr>
              <a:t>Growing share of elderly</a:t>
            </a:r>
          </a:p>
          <a:p>
            <a:pPr lvl="1"/>
            <a:r>
              <a:rPr lang="en-US" altLang="zh-CN" smtClean="0">
                <a:ea typeface="宋体" charset="-122"/>
              </a:rPr>
              <a:t>How to maintain the social security system with less resources</a:t>
            </a:r>
          </a:p>
        </p:txBody>
      </p:sp>
      <p:pic>
        <p:nvPicPr>
          <p:cNvPr id="23555" name="Picture 2" descr="http://selkosanomat.fi/assets/vanhuks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2138" y="3544888"/>
            <a:ext cx="51943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Main Reasons for Decline in Fertility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9463" y="1949450"/>
            <a:ext cx="7831137" cy="43592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1900" smtClean="0">
                <a:ea typeface="宋体" charset="-122"/>
              </a:rPr>
              <a:t>1960s and 1970s: family planning,  contraceptives, abortions </a:t>
            </a:r>
            <a:r>
              <a:rPr lang="en-GB" altLang="zh-CN" sz="1900" baseline="30000" smtClean="0">
                <a:ea typeface="宋体" charset="-122"/>
              </a:rPr>
              <a:t>2</a:t>
            </a:r>
            <a:endParaRPr lang="en-US" altLang="zh-CN" sz="1900" smtClean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900" smtClean="0">
                <a:ea typeface="宋体" charset="-122"/>
              </a:rPr>
              <a:t>Later age of marriage and childbearing</a:t>
            </a:r>
          </a:p>
          <a:p>
            <a:pPr lvl="1">
              <a:lnSpc>
                <a:spcPct val="80000"/>
              </a:lnSpc>
            </a:pPr>
            <a:r>
              <a:rPr lang="en-US" altLang="zh-CN" sz="1700" smtClean="0">
                <a:ea typeface="宋体" charset="-122"/>
              </a:rPr>
              <a:t>Average age of first child bearing in 1968: 23.5 years </a:t>
            </a:r>
            <a:r>
              <a:rPr lang="en-GB" altLang="zh-CN" sz="1700" baseline="30000" smtClean="0">
                <a:ea typeface="宋体" charset="-122"/>
              </a:rPr>
              <a:t>2</a:t>
            </a:r>
            <a:endParaRPr lang="en-US" altLang="zh-CN" sz="1700" smtClean="0">
              <a:ea typeface="宋体" charset="-122"/>
            </a:endParaRPr>
          </a:p>
          <a:p>
            <a:pPr lvl="1">
              <a:lnSpc>
                <a:spcPct val="80000"/>
              </a:lnSpc>
            </a:pPr>
            <a:r>
              <a:rPr lang="en-US" altLang="zh-CN" sz="1700" smtClean="0">
                <a:ea typeface="宋体" charset="-122"/>
              </a:rPr>
              <a:t>Average age of first child bearing in 2007: 28 years</a:t>
            </a:r>
          </a:p>
          <a:p>
            <a:pPr>
              <a:lnSpc>
                <a:spcPct val="80000"/>
              </a:lnSpc>
            </a:pPr>
            <a:r>
              <a:rPr lang="en-US" altLang="zh-CN" sz="1900" smtClean="0">
                <a:ea typeface="宋体" charset="-122"/>
              </a:rPr>
              <a:t>High female employment ratio (2011: 67% of which 80% work fulltime</a:t>
            </a:r>
            <a:r>
              <a:rPr lang="en-GB" altLang="zh-CN" sz="1900" baseline="30000" smtClean="0">
                <a:ea typeface="宋体" charset="-122"/>
              </a:rPr>
              <a:t> 1</a:t>
            </a:r>
            <a:r>
              <a:rPr lang="en-US" altLang="zh-CN" sz="1900" smtClean="0">
                <a:ea typeface="宋体" charset="-122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zh-CN" sz="1700" smtClean="0">
                <a:ea typeface="宋体" charset="-122"/>
              </a:rPr>
              <a:t>How to combine career and children</a:t>
            </a:r>
          </a:p>
          <a:p>
            <a:pPr lvl="1">
              <a:lnSpc>
                <a:spcPct val="80000"/>
              </a:lnSpc>
            </a:pPr>
            <a:r>
              <a:rPr lang="en-US" altLang="zh-CN" sz="1700" smtClean="0">
                <a:ea typeface="宋体" charset="-122"/>
              </a:rPr>
              <a:t>Continuing challenge in workplace atmosphere for both genders</a:t>
            </a:r>
          </a:p>
          <a:p>
            <a:pPr>
              <a:lnSpc>
                <a:spcPct val="80000"/>
              </a:lnSpc>
            </a:pPr>
            <a:r>
              <a:rPr lang="en-US" altLang="zh-CN" sz="1900" smtClean="0">
                <a:ea typeface="宋体" charset="-122"/>
              </a:rPr>
              <a:t>Debates on the sufficiency of governmental financial support </a:t>
            </a:r>
            <a:r>
              <a:rPr lang="en-GB" altLang="zh-CN" sz="1900" baseline="30000" smtClean="0">
                <a:ea typeface="宋体" charset="-122"/>
              </a:rPr>
              <a:t>2</a:t>
            </a:r>
            <a:endParaRPr lang="en-US" altLang="zh-CN" sz="1900" smtClean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900" smtClean="0">
                <a:ea typeface="宋体" charset="-122"/>
              </a:rPr>
              <a:t>Prolonged studies – average age of master level graduation 27.5 years </a:t>
            </a:r>
            <a:r>
              <a:rPr lang="en-GB" altLang="zh-CN" sz="1900" baseline="30000" smtClean="0">
                <a:ea typeface="宋体" charset="-122"/>
              </a:rPr>
              <a:t>2</a:t>
            </a:r>
            <a:endParaRPr lang="en-US" altLang="zh-CN" sz="1900" smtClean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900" smtClean="0">
                <a:ea typeface="宋体" charset="-122"/>
              </a:rPr>
              <a:t>More women do not get children – 27% of highly educated women in their 40s ETLA </a:t>
            </a:r>
            <a:r>
              <a:rPr lang="en-GB" altLang="zh-CN" sz="1900" baseline="30000" smtClean="0">
                <a:ea typeface="宋体" charset="-122"/>
              </a:rPr>
              <a:t>3</a:t>
            </a:r>
            <a:endParaRPr lang="en-US" altLang="zh-CN" sz="1900" smtClean="0">
              <a:ea typeface="宋体" charset="-122"/>
            </a:endParaRPr>
          </a:p>
        </p:txBody>
      </p:sp>
      <p:sp>
        <p:nvSpPr>
          <p:cNvPr id="25603" name="textruta 4"/>
          <p:cNvSpPr txBox="1">
            <a:spLocks noChangeArrowheads="1"/>
          </p:cNvSpPr>
          <p:nvPr/>
        </p:nvSpPr>
        <p:spPr bwMode="auto">
          <a:xfrm>
            <a:off x="207963" y="6245225"/>
            <a:ext cx="26685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CN" sz="1000" baseline="30000">
                <a:cs typeface="Arial" charset="0"/>
              </a:rPr>
              <a:t>2 </a:t>
            </a:r>
            <a:r>
              <a:rPr lang="en-GB" altLang="zh-CN" sz="1000">
                <a:cs typeface="Arial" charset="0"/>
              </a:rPr>
              <a:t>Wallenius 2003 (EVA) </a:t>
            </a:r>
          </a:p>
          <a:p>
            <a:r>
              <a:rPr lang="en-GB" altLang="zh-CN" sz="1000" baseline="30000">
                <a:cs typeface="Arial" charset="0"/>
              </a:rPr>
              <a:t>3</a:t>
            </a:r>
            <a:r>
              <a:rPr lang="en-GB" altLang="zh-CN" sz="1000">
                <a:cs typeface="Arial" charset="0"/>
              </a:rPr>
              <a:t> Kellokumpu 2006 (ETLA)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9463" y="295275"/>
            <a:ext cx="7937500" cy="1143000"/>
          </a:xfrm>
        </p:spPr>
        <p:txBody>
          <a:bodyPr>
            <a:normAutofit/>
          </a:bodyPr>
          <a:lstStyle/>
          <a:p>
            <a:r>
              <a:rPr lang="en-US" altLang="zh-CN" smtClean="0">
                <a:ea typeface="宋体" charset="-122"/>
              </a:rPr>
              <a:t>Measures to Promote Fertility</a:t>
            </a:r>
            <a:r>
              <a:rPr lang="en-GB" altLang="zh-CN" sz="4000" baseline="30000" smtClean="0">
                <a:ea typeface="宋体" charset="-122"/>
              </a:rPr>
              <a:t>4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9463" y="1949450"/>
            <a:ext cx="7937500" cy="452755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SzPct val="120000"/>
              <a:buFont typeface="Corbel" pitchFamily="34" charset="0"/>
              <a:buAutoNum type="arabicParenR"/>
            </a:pPr>
            <a:r>
              <a:rPr lang="en-US" altLang="zh-CN" sz="2000" smtClean="0">
                <a:ea typeface="宋体" charset="-122"/>
              </a:rPr>
              <a:t>Promoting child bearing</a:t>
            </a:r>
          </a:p>
          <a:p>
            <a:pPr marL="457200" indent="-457200">
              <a:lnSpc>
                <a:spcPct val="90000"/>
              </a:lnSpc>
              <a:buSzPct val="120000"/>
              <a:buFont typeface="Corbel" pitchFamily="34" charset="0"/>
              <a:buAutoNum type="arabicParenR"/>
            </a:pPr>
            <a:r>
              <a:rPr lang="en-US" altLang="zh-CN" sz="2000" smtClean="0">
                <a:ea typeface="宋体" charset="-122"/>
              </a:rPr>
              <a:t>Defraying the cost of raising a child</a:t>
            </a:r>
          </a:p>
          <a:p>
            <a:pPr lvl="1">
              <a:lnSpc>
                <a:spcPct val="90000"/>
              </a:lnSpc>
            </a:pPr>
            <a:r>
              <a:rPr lang="en-US" altLang="zh-CN" sz="1900" smtClean="0">
                <a:ea typeface="宋体" charset="-122"/>
              </a:rPr>
              <a:t>Monthly child benefit (1</a:t>
            </a:r>
            <a:r>
              <a:rPr lang="en-US" altLang="zh-CN" sz="1900" baseline="30000" smtClean="0">
                <a:ea typeface="宋体" charset="-122"/>
              </a:rPr>
              <a:t>st</a:t>
            </a:r>
            <a:r>
              <a:rPr lang="en-US" altLang="zh-CN" sz="1900" smtClean="0">
                <a:ea typeface="宋体" charset="-122"/>
              </a:rPr>
              <a:t> child 104€, 2</a:t>
            </a:r>
            <a:r>
              <a:rPr lang="en-US" altLang="zh-CN" sz="1900" baseline="30000" smtClean="0">
                <a:ea typeface="宋体" charset="-122"/>
              </a:rPr>
              <a:t>nd</a:t>
            </a:r>
            <a:r>
              <a:rPr lang="en-US" altLang="zh-CN" sz="1900" smtClean="0">
                <a:ea typeface="宋体" charset="-122"/>
              </a:rPr>
              <a:t> child 115€ … 5</a:t>
            </a:r>
            <a:r>
              <a:rPr lang="en-US" altLang="zh-CN" sz="1900" baseline="30000" smtClean="0">
                <a:ea typeface="宋体" charset="-122"/>
              </a:rPr>
              <a:t>th</a:t>
            </a:r>
            <a:r>
              <a:rPr lang="en-US" altLang="zh-CN" sz="1900" smtClean="0">
                <a:ea typeface="宋体" charset="-122"/>
              </a:rPr>
              <a:t> child 190€)</a:t>
            </a:r>
          </a:p>
          <a:p>
            <a:pPr lvl="1">
              <a:lnSpc>
                <a:spcPct val="90000"/>
              </a:lnSpc>
            </a:pPr>
            <a:r>
              <a:rPr lang="en-US" altLang="zh-CN" sz="1900" smtClean="0">
                <a:ea typeface="宋体" charset="-122"/>
              </a:rPr>
              <a:t>Maternity grant (package or cash)</a:t>
            </a:r>
          </a:p>
          <a:p>
            <a:pPr lvl="1">
              <a:lnSpc>
                <a:spcPct val="90000"/>
              </a:lnSpc>
            </a:pPr>
            <a:r>
              <a:rPr lang="en-US" altLang="zh-CN" sz="1900" smtClean="0">
                <a:ea typeface="宋体" charset="-122"/>
              </a:rPr>
              <a:t>Parenthood allowances </a:t>
            </a:r>
            <a:r>
              <a:rPr lang="en-US" altLang="zh-CN" sz="1600" smtClean="0">
                <a:ea typeface="宋体" charset="-122"/>
              </a:rPr>
              <a:t>(mother 105 days, father 18 days, parental 158 days)</a:t>
            </a:r>
          </a:p>
          <a:p>
            <a:pPr marL="457200" indent="-457200">
              <a:lnSpc>
                <a:spcPct val="90000"/>
              </a:lnSpc>
              <a:buSzPct val="120000"/>
              <a:buFont typeface="Corbel" pitchFamily="34" charset="0"/>
              <a:buAutoNum type="arabicParenR"/>
            </a:pPr>
            <a:r>
              <a:rPr lang="en-US" altLang="zh-CN" sz="2000" smtClean="0">
                <a:ea typeface="宋体" charset="-122"/>
              </a:rPr>
              <a:t>Supporting the raising up and development of children</a:t>
            </a:r>
          </a:p>
          <a:p>
            <a:pPr lvl="1">
              <a:lnSpc>
                <a:spcPct val="90000"/>
              </a:lnSpc>
            </a:pPr>
            <a:r>
              <a:rPr lang="en-US" altLang="zh-CN" sz="1900" smtClean="0">
                <a:ea typeface="宋体" charset="-122"/>
              </a:rPr>
              <a:t>Free education and e.g. school transport subsidies</a:t>
            </a:r>
          </a:p>
          <a:p>
            <a:pPr lvl="1">
              <a:lnSpc>
                <a:spcPct val="90000"/>
              </a:lnSpc>
            </a:pPr>
            <a:r>
              <a:rPr lang="en-US" altLang="zh-CN" sz="1900" smtClean="0">
                <a:ea typeface="宋体" charset="-122"/>
              </a:rPr>
              <a:t>Free and easy access to healthcare</a:t>
            </a:r>
          </a:p>
          <a:p>
            <a:pPr marL="457200" indent="-457200">
              <a:lnSpc>
                <a:spcPct val="90000"/>
              </a:lnSpc>
              <a:buSzPct val="120000"/>
              <a:buFont typeface="Corbel" pitchFamily="34" charset="0"/>
              <a:buAutoNum type="arabicParenR"/>
            </a:pPr>
            <a:r>
              <a:rPr lang="en-US" altLang="zh-CN" sz="2000" smtClean="0">
                <a:ea typeface="宋体" charset="-122"/>
              </a:rPr>
              <a:t>Improving ways to combine career and children</a:t>
            </a:r>
          </a:p>
          <a:p>
            <a:pPr lvl="1">
              <a:lnSpc>
                <a:spcPct val="90000"/>
              </a:lnSpc>
            </a:pPr>
            <a:r>
              <a:rPr lang="en-US" altLang="zh-CN" sz="1900" smtClean="0">
                <a:ea typeface="宋体" charset="-122"/>
              </a:rPr>
              <a:t>Part-time work</a:t>
            </a:r>
          </a:p>
          <a:p>
            <a:pPr lvl="1">
              <a:lnSpc>
                <a:spcPct val="90000"/>
              </a:lnSpc>
            </a:pPr>
            <a:r>
              <a:rPr lang="en-US" altLang="zh-CN" sz="1900" smtClean="0">
                <a:ea typeface="宋体" charset="-122"/>
              </a:rPr>
              <a:t>Child day care subsidies</a:t>
            </a:r>
          </a:p>
          <a:p>
            <a:pPr lvl="1">
              <a:lnSpc>
                <a:spcPct val="90000"/>
              </a:lnSpc>
            </a:pPr>
            <a:endParaRPr lang="en-US" altLang="zh-CN" sz="1900" smtClean="0">
              <a:ea typeface="宋体" charset="-122"/>
            </a:endParaRPr>
          </a:p>
        </p:txBody>
      </p:sp>
      <p:sp>
        <p:nvSpPr>
          <p:cNvPr id="27651" name="textruta 4"/>
          <p:cNvSpPr txBox="1">
            <a:spLocks noChangeArrowheads="1"/>
          </p:cNvSpPr>
          <p:nvPr/>
        </p:nvSpPr>
        <p:spPr bwMode="auto">
          <a:xfrm>
            <a:off x="207963" y="6369050"/>
            <a:ext cx="2668587" cy="246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CN" sz="1000" baseline="30000">
                <a:cs typeface="Arial" charset="0"/>
              </a:rPr>
              <a:t>4 </a:t>
            </a:r>
            <a:r>
              <a:rPr lang="en-GB" altLang="zh-CN" sz="1000">
                <a:cs typeface="Arial" charset="0"/>
              </a:rPr>
              <a:t>KELA 2012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Maternity Package 2013</a:t>
            </a:r>
          </a:p>
        </p:txBody>
      </p:sp>
      <p:pic>
        <p:nvPicPr>
          <p:cNvPr id="28674" name="Picture 2" descr="http://www.kela.fi/in/internet/kuva.nsf/NET/100812144725AS/$File/13877.01_iso.jpg?OpenElement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20763" y="1812925"/>
            <a:ext cx="7080250" cy="46164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Research Purposes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9463" y="1949450"/>
            <a:ext cx="7800975" cy="400685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Purposes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Exploring comprehensiveness of fertility promotion measures in terms of socioeconomic changes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Investigating correlations between fertility promotion measures and changes in fertility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Specific Research Questions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Which factors are responsible for low fertility and which measures have been created to promote fertility in terms of the specific factors?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How have the promoting measures impacted fertility? Can cause-effect relationships be found?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How should the system be further developed?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dpunkt">
  <a:themeElements>
    <a:clrScheme name="Bildpunkt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Bildpunk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Bildpunkt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Bildpunkt.thmx</Template>
  <TotalTime>2843</TotalTime>
  <Words>458</Words>
  <Application>Microsoft Office PowerPoint</Application>
  <PresentationFormat>全屏显示(4:3)</PresentationFormat>
  <Paragraphs>83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14</vt:i4>
      </vt:variant>
      <vt:variant>
        <vt:lpstr>幻灯片标题</vt:lpstr>
      </vt:variant>
      <vt:variant>
        <vt:i4>12</vt:i4>
      </vt:variant>
    </vt:vector>
  </HeadingPairs>
  <TitlesOfParts>
    <vt:vector size="31" baseType="lpstr">
      <vt:lpstr>Corbel</vt:lpstr>
      <vt:lpstr>宋体</vt:lpstr>
      <vt:lpstr>Arial</vt:lpstr>
      <vt:lpstr>Wingdings 2</vt:lpstr>
      <vt:lpstr>Calibri</vt:lpstr>
      <vt:lpstr>Bildpunkt</vt:lpstr>
      <vt:lpstr>Bildpunkt</vt:lpstr>
      <vt:lpstr>Bildpunkt</vt:lpstr>
      <vt:lpstr>Bildpunkt</vt:lpstr>
      <vt:lpstr>Bildpunkt</vt:lpstr>
      <vt:lpstr>Bildpunkt</vt:lpstr>
      <vt:lpstr>Bildpunkt</vt:lpstr>
      <vt:lpstr>Bildpunkt</vt:lpstr>
      <vt:lpstr>Bildpunkt</vt:lpstr>
      <vt:lpstr>Bildpunkt</vt:lpstr>
      <vt:lpstr>Bildpunkt</vt:lpstr>
      <vt:lpstr>Bildpunkt</vt:lpstr>
      <vt:lpstr>Bildpunkt</vt:lpstr>
      <vt:lpstr>Bildpunkt</vt:lpstr>
      <vt:lpstr>Research Proposal:   Effectiveness of Finland’s Measures to Promote Fertility</vt:lpstr>
      <vt:lpstr>Agenda</vt:lpstr>
      <vt:lpstr>Finland’s Total Fertility Rate 1900-20111</vt:lpstr>
      <vt:lpstr>Demographic Dependency Ratio 1865-2060 1</vt:lpstr>
      <vt:lpstr>Implications of Low Fertility</vt:lpstr>
      <vt:lpstr>Main Reasons for Decline in Fertility</vt:lpstr>
      <vt:lpstr>Measures to Promote Fertility4</vt:lpstr>
      <vt:lpstr>Maternity Package 2013</vt:lpstr>
      <vt:lpstr>Research Purposes</vt:lpstr>
      <vt:lpstr>Methodological Issues</vt:lpstr>
      <vt:lpstr>Implications</vt:lpstr>
      <vt:lpstr>Thank You</vt:lpstr>
    </vt:vector>
  </TitlesOfParts>
  <Company>University Of Warwick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GLENCORE XSTRATA MERGER</dc:title>
  <dc:creator>Carl Leijonhufvud</dc:creator>
  <cp:lastModifiedBy>Fudan</cp:lastModifiedBy>
  <cp:revision>206</cp:revision>
  <dcterms:created xsi:type="dcterms:W3CDTF">2012-11-21T05:31:24Z</dcterms:created>
  <dcterms:modified xsi:type="dcterms:W3CDTF">2012-12-12T12:13:38Z</dcterms:modified>
</cp:coreProperties>
</file>