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51"/>
  </p:notesMasterIdLst>
  <p:sldIdLst>
    <p:sldId id="256" r:id="rId2"/>
    <p:sldId id="257" r:id="rId3"/>
    <p:sldId id="448" r:id="rId4"/>
    <p:sldId id="493" r:id="rId5"/>
    <p:sldId id="494" r:id="rId6"/>
    <p:sldId id="495" r:id="rId7"/>
    <p:sldId id="450" r:id="rId8"/>
    <p:sldId id="451" r:id="rId9"/>
    <p:sldId id="452" r:id="rId10"/>
    <p:sldId id="453" r:id="rId11"/>
    <p:sldId id="558" r:id="rId12"/>
    <p:sldId id="454" r:id="rId13"/>
    <p:sldId id="455" r:id="rId14"/>
    <p:sldId id="559" r:id="rId15"/>
    <p:sldId id="456" r:id="rId16"/>
    <p:sldId id="457" r:id="rId17"/>
    <p:sldId id="458" r:id="rId18"/>
    <p:sldId id="459" r:id="rId19"/>
    <p:sldId id="460" r:id="rId20"/>
    <p:sldId id="461" r:id="rId21"/>
    <p:sldId id="462" r:id="rId22"/>
    <p:sldId id="463" r:id="rId23"/>
    <p:sldId id="464" r:id="rId24"/>
    <p:sldId id="465" r:id="rId25"/>
    <p:sldId id="466" r:id="rId26"/>
    <p:sldId id="467" r:id="rId27"/>
    <p:sldId id="468" r:id="rId28"/>
    <p:sldId id="469" r:id="rId29"/>
    <p:sldId id="471" r:id="rId30"/>
    <p:sldId id="472" r:id="rId31"/>
    <p:sldId id="473" r:id="rId32"/>
    <p:sldId id="361" r:id="rId33"/>
    <p:sldId id="362" r:id="rId34"/>
    <p:sldId id="419" r:id="rId35"/>
    <p:sldId id="441" r:id="rId36"/>
    <p:sldId id="496" r:id="rId37"/>
    <p:sldId id="497" r:id="rId38"/>
    <p:sldId id="498" r:id="rId39"/>
    <p:sldId id="477" r:id="rId40"/>
    <p:sldId id="476" r:id="rId41"/>
    <p:sldId id="364" r:id="rId42"/>
    <p:sldId id="420" r:id="rId43"/>
    <p:sldId id="365" r:id="rId44"/>
    <p:sldId id="366" r:id="rId45"/>
    <p:sldId id="414" r:id="rId46"/>
    <p:sldId id="415" r:id="rId47"/>
    <p:sldId id="367" r:id="rId48"/>
    <p:sldId id="368" r:id="rId49"/>
    <p:sldId id="433" r:id="rId5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96" autoAdjust="0"/>
  </p:normalViewPr>
  <p:slideViewPr>
    <p:cSldViewPr>
      <p:cViewPr varScale="1">
        <p:scale>
          <a:sx n="85" d="100"/>
          <a:sy n="85" d="100"/>
        </p:scale>
        <p:origin x="-23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BF17C9-F196-4057-9403-424F629D5071}" type="datetimeFigureOut">
              <a:rPr lang="zh-CN" altLang="en-US" smtClean="0"/>
              <a:pPr/>
              <a:t>2014/3/24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6C372C-389B-4555-A93E-4F40B6CCE6DC}" type="slidenum">
              <a:rPr lang="zh-CN" altLang="en-US" smtClean="0"/>
              <a:pPr/>
              <a:t>‹#›</a:t>
            </a:fld>
            <a:endParaRPr lang="zh-CN" altLang="en-US"/>
          </a:p>
        </p:txBody>
      </p:sp>
    </p:spTree>
    <p:extLst>
      <p:ext uri="{BB962C8B-B14F-4D97-AF65-F5344CB8AC3E}">
        <p14:creationId xmlns:p14="http://schemas.microsoft.com/office/powerpoint/2010/main" val="3171820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56C372C-389B-4555-A93E-4F40B6CCE6DC}"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smtClean="0"/>
          </a:p>
        </p:txBody>
      </p:sp>
      <p:sp>
        <p:nvSpPr>
          <p:cNvPr id="4" name="灯片编号占位符 3"/>
          <p:cNvSpPr>
            <a:spLocks noGrp="1"/>
          </p:cNvSpPr>
          <p:nvPr>
            <p:ph type="sldNum" sz="quarter" idx="10"/>
          </p:nvPr>
        </p:nvSpPr>
        <p:spPr/>
        <p:txBody>
          <a:bodyPr/>
          <a:lstStyle/>
          <a:p>
            <a:fld id="{7BD0B543-DB29-4B03-A49E-04B2B2A42344}" type="slidenum">
              <a:rPr lang="zh-CN" altLang="en-US" smtClean="0"/>
              <a:pPr/>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D0B543-DB29-4B03-A49E-04B2B2A42344}" type="slidenum">
              <a:rPr lang="zh-CN" altLang="en-US" smtClean="0"/>
              <a:pPr/>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endParaRPr lang="zh-CN" altLang="en-US" dirty="0"/>
          </a:p>
        </p:txBody>
      </p:sp>
      <p:sp>
        <p:nvSpPr>
          <p:cNvPr id="4" name="灯片编号占位符 3"/>
          <p:cNvSpPr>
            <a:spLocks noGrp="1"/>
          </p:cNvSpPr>
          <p:nvPr>
            <p:ph type="sldNum" sz="quarter" idx="10"/>
          </p:nvPr>
        </p:nvSpPr>
        <p:spPr/>
        <p:txBody>
          <a:bodyPr/>
          <a:lstStyle/>
          <a:p>
            <a:fld id="{6B23512B-4356-4B03-8A4C-3416CEEF43F2}" type="slidenum">
              <a:rPr lang="zh-CN" altLang="en-US" smtClean="0"/>
              <a:pPr/>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56C372C-389B-4555-A93E-4F40B6CCE6DC}" type="slidenum">
              <a:rPr lang="zh-CN" altLang="en-US" smtClean="0"/>
              <a:pPr/>
              <a:t>21</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AU" altLang="zh-CN" dirty="0" smtClean="0">
              <a:ea typeface="宋体" pitchFamily="2" charset="-122"/>
            </a:endParaRPr>
          </a:p>
        </p:txBody>
      </p:sp>
      <p:sp>
        <p:nvSpPr>
          <p:cNvPr id="4" name="灯片编号占位符 3"/>
          <p:cNvSpPr>
            <a:spLocks noGrp="1"/>
          </p:cNvSpPr>
          <p:nvPr>
            <p:ph type="sldNum" sz="quarter" idx="10"/>
          </p:nvPr>
        </p:nvSpPr>
        <p:spPr/>
        <p:txBody>
          <a:bodyPr/>
          <a:lstStyle/>
          <a:p>
            <a:fld id="{7BD0B543-DB29-4B03-A49E-04B2B2A42344}" type="slidenum">
              <a:rPr lang="zh-CN" altLang="en-US" smtClean="0"/>
              <a:pPr/>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D0B543-DB29-4B03-A49E-04B2B2A42344}" type="slidenum">
              <a:rPr lang="zh-CN" altLang="en-US" smtClean="0"/>
              <a:pPr/>
              <a:t>23</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3AF91-623B-4963-B79E-61AC24047772}" type="slidenum">
              <a:rPr lang="en-US"/>
              <a:pPr/>
              <a:t>24</a:t>
            </a:fld>
            <a:endParaRPr lang="en-US"/>
          </a:p>
        </p:txBody>
      </p:sp>
      <p:sp>
        <p:nvSpPr>
          <p:cNvPr id="802818" name="Rectangle 2"/>
          <p:cNvSpPr>
            <a:spLocks noGrp="1" noRot="1" noChangeAspect="1" noChangeArrowheads="1" noTextEdit="1"/>
          </p:cNvSpPr>
          <p:nvPr>
            <p:ph type="sldImg"/>
          </p:nvPr>
        </p:nvSpPr>
        <p:spPr>
          <a:ln/>
        </p:spPr>
      </p:sp>
      <p:sp>
        <p:nvSpPr>
          <p:cNvPr id="802819" name="Rectangle 3"/>
          <p:cNvSpPr>
            <a:spLocks noGrp="1" noChangeArrowheads="1"/>
          </p:cNvSpPr>
          <p:nvPr>
            <p:ph type="body" idx="1"/>
          </p:nvPr>
        </p:nvSpPr>
        <p:spPr/>
        <p:txBody>
          <a:bodyPr/>
          <a:lstStyle/>
          <a:p>
            <a:pPr>
              <a:lnSpc>
                <a:spcPct val="90000"/>
              </a:lnSpc>
            </a:pPr>
            <a:endParaRPr lang="en-US" sz="12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7BD0B543-DB29-4B03-A49E-04B2B2A42344}" type="slidenum">
              <a:rPr lang="zh-CN" altLang="en-US" smtClean="0"/>
              <a:pPr/>
              <a:t>25</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D0B543-DB29-4B03-A49E-04B2B2A42344}" type="slidenum">
              <a:rPr lang="zh-CN" altLang="en-US" smtClean="0"/>
              <a:pPr/>
              <a:t>26</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56C372C-389B-4555-A93E-4F40B6CCE6DC}" type="slidenum">
              <a:rPr lang="zh-CN" altLang="en-US" smtClean="0"/>
              <a:pPr/>
              <a:t>27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100" dirty="0" smtClean="0"/>
          </a:p>
        </p:txBody>
      </p:sp>
      <p:sp>
        <p:nvSpPr>
          <p:cNvPr id="4" name="灯片编号占位符 3"/>
          <p:cNvSpPr>
            <a:spLocks noGrp="1"/>
          </p:cNvSpPr>
          <p:nvPr>
            <p:ph type="sldNum" sz="quarter" idx="10"/>
          </p:nvPr>
        </p:nvSpPr>
        <p:spPr/>
        <p:txBody>
          <a:bodyPr/>
          <a:lstStyle/>
          <a:p>
            <a:fld id="{6FA1440F-0AAB-4581-B389-F1B3DD9C3A20}" type="slidenum">
              <a:rPr lang="zh-CN" altLang="en-US" smtClean="0"/>
              <a:pPr/>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D0B543-DB29-4B03-A49E-04B2B2A42344}" type="slidenum">
              <a:rPr lang="zh-CN" altLang="en-US" smtClean="0"/>
              <a:pPr/>
              <a:t>28</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B23512B-4356-4B03-8A4C-3416CEEF43F2}" type="slidenum">
              <a:rPr lang="zh-CN" altLang="en-US" smtClean="0"/>
              <a:pPr/>
              <a:t>29</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56C372C-389B-4555-A93E-4F40B6CCE6DC}" type="slidenum">
              <a:rPr lang="zh-CN" altLang="en-US" smtClean="0"/>
              <a:pPr/>
              <a:t>30</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B23512B-4356-4B03-8A4C-3416CEEF43F2}" type="slidenum">
              <a:rPr lang="zh-CN" altLang="en-US" smtClean="0"/>
              <a:pPr/>
              <a:t>31</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200"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7BD0B543-DB29-4B03-A49E-04B2B2A42344}" type="slidenum">
              <a:rPr lang="zh-CN" altLang="en-US" smtClean="0"/>
              <a:pPr/>
              <a:t>33</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0696F59-C1F9-4528-A2C1-C3AA192CFCF5}" type="slidenum">
              <a:rPr lang="en-US" smtClean="0"/>
              <a:pPr>
                <a:defRPr/>
              </a:pPr>
              <a:t>34</a:t>
            </a:fld>
            <a:endParaRPr lang="en-US"/>
          </a:p>
        </p:txBody>
      </p:sp>
    </p:spTree>
    <p:extLst>
      <p:ext uri="{BB962C8B-B14F-4D97-AF65-F5344CB8AC3E}">
        <p14:creationId xmlns:p14="http://schemas.microsoft.com/office/powerpoint/2010/main" val="1898109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56C372C-389B-4555-A93E-4F40B6CCE6DC}" type="slidenum">
              <a:rPr lang="zh-CN" altLang="en-US" smtClean="0"/>
              <a:pPr/>
              <a:t>35</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29CCCA3-A494-449D-8858-B51F87219950}" type="slidenum">
              <a:rPr lang="en-US" altLang="zh-CN" smtClean="0"/>
              <a:pPr>
                <a:defRPr/>
              </a:pPr>
              <a:t>36</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29CCCA3-A494-449D-8858-B51F87219950}" type="slidenum">
              <a:rPr lang="en-US" altLang="zh-CN" smtClean="0"/>
              <a:pPr>
                <a:defRPr/>
              </a:pPr>
              <a:t>37</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Arial" pitchFamily="34" charset="0"/>
                <a:ea typeface="+mn-ea"/>
                <a:cs typeface="+mn-cs"/>
              </a:rPr>
              <a:t>Regional variations in population aging are very similar to the regional variations in current fertility, indicating that the aging process is mainly</a:t>
            </a:r>
          </a:p>
          <a:p>
            <a:r>
              <a:rPr lang="en-US" altLang="zh-CN" sz="1200" kern="1200" baseline="0" dirty="0" smtClean="0">
                <a:solidFill>
                  <a:schemeClr val="tx1"/>
                </a:solidFill>
                <a:latin typeface="Arial" pitchFamily="34" charset="0"/>
                <a:ea typeface="+mn-ea"/>
                <a:cs typeface="+mn-cs"/>
              </a:rPr>
              <a:t>determined by the decline in fertility</a:t>
            </a:r>
          </a:p>
          <a:p>
            <a:endParaRPr lang="en-US" altLang="zh-CN" sz="1200" kern="1200" baseline="0" dirty="0" smtClean="0">
              <a:solidFill>
                <a:schemeClr val="tx1"/>
              </a:solidFill>
              <a:latin typeface="Arial" pitchFamily="34" charset="0"/>
              <a:ea typeface="+mn-ea"/>
              <a:cs typeface="+mn-cs"/>
            </a:endParaRPr>
          </a:p>
          <a:p>
            <a:r>
              <a:rPr lang="en-US" altLang="zh-CN" sz="1200" kern="1200" baseline="0" dirty="0" smtClean="0">
                <a:solidFill>
                  <a:schemeClr val="tx1"/>
                </a:solidFill>
                <a:latin typeface="Arial" pitchFamily="34" charset="0"/>
                <a:ea typeface="+mn-ea"/>
                <a:cs typeface="+mn-cs"/>
              </a:rPr>
              <a:t>Here it also does not take into account of the migration. Central provinces have the largest net outmigration, like </a:t>
            </a:r>
            <a:r>
              <a:rPr lang="en-US" altLang="zh-CN" sz="1200" kern="1200" baseline="0" dirty="0" err="1" smtClean="0">
                <a:solidFill>
                  <a:schemeClr val="tx1"/>
                </a:solidFill>
                <a:latin typeface="Arial" pitchFamily="34" charset="0"/>
                <a:ea typeface="+mn-ea"/>
                <a:cs typeface="+mn-cs"/>
              </a:rPr>
              <a:t>henan</a:t>
            </a:r>
            <a:r>
              <a:rPr lang="en-US" altLang="zh-CN" sz="1200" kern="1200" baseline="0" dirty="0" smtClean="0">
                <a:solidFill>
                  <a:schemeClr val="tx1"/>
                </a:solidFill>
                <a:latin typeface="Arial" pitchFamily="34" charset="0"/>
                <a:ea typeface="+mn-ea"/>
                <a:cs typeface="+mn-cs"/>
              </a:rPr>
              <a:t> and Anhui provinces. </a:t>
            </a:r>
          </a:p>
        </p:txBody>
      </p:sp>
      <p:sp>
        <p:nvSpPr>
          <p:cNvPr id="4" name="灯片编号占位符 3"/>
          <p:cNvSpPr>
            <a:spLocks noGrp="1"/>
          </p:cNvSpPr>
          <p:nvPr>
            <p:ph type="sldNum" sz="quarter" idx="10"/>
          </p:nvPr>
        </p:nvSpPr>
        <p:spPr/>
        <p:txBody>
          <a:bodyPr/>
          <a:lstStyle/>
          <a:p>
            <a:pPr>
              <a:defRPr/>
            </a:pPr>
            <a:fld id="{A29CCCA3-A494-449D-8858-B51F87219950}" type="slidenum">
              <a:rPr lang="en-US" altLang="zh-CN" smtClean="0"/>
              <a:pPr>
                <a:defRPr/>
              </a:pPr>
              <a:t>38</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sz="1100" dirty="0" smtClean="0"/>
          </a:p>
        </p:txBody>
      </p:sp>
      <p:sp>
        <p:nvSpPr>
          <p:cNvPr id="4" name="灯片编号占位符 3"/>
          <p:cNvSpPr>
            <a:spLocks noGrp="1"/>
          </p:cNvSpPr>
          <p:nvPr>
            <p:ph type="sldNum" sz="quarter" idx="10"/>
          </p:nvPr>
        </p:nvSpPr>
        <p:spPr/>
        <p:txBody>
          <a:bodyPr/>
          <a:lstStyle/>
          <a:p>
            <a:fld id="{6FA1440F-0AAB-4581-B389-F1B3DD9C3A20}" type="slidenum">
              <a:rPr lang="zh-CN" altLang="en-US" smtClean="0"/>
              <a:pPr/>
              <a:t>5</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56C372C-389B-4555-A93E-4F40B6CCE6DC}" type="slidenum">
              <a:rPr lang="zh-CN" altLang="en-US" smtClean="0"/>
              <a:pPr/>
              <a:t>39</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56C372C-389B-4555-A93E-4F40B6CCE6DC}" type="slidenum">
              <a:rPr lang="zh-CN" altLang="en-US" smtClean="0"/>
              <a:pPr/>
              <a:t>40</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D0B543-DB29-4B03-A49E-04B2B2A42344}" type="slidenum">
              <a:rPr lang="zh-CN" altLang="en-US" smtClean="0"/>
              <a:pPr/>
              <a:t>41</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56C372C-389B-4555-A93E-4F40B6CCE6DC}" type="slidenum">
              <a:rPr lang="zh-CN" altLang="en-US" smtClean="0"/>
              <a:pPr/>
              <a:t>42</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7BD0B543-DB29-4B03-A49E-04B2B2A42344}" type="slidenum">
              <a:rPr lang="zh-CN" altLang="en-US" smtClean="0"/>
              <a:pPr/>
              <a:t>43</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D0B543-DB29-4B03-A49E-04B2B2A42344}" type="slidenum">
              <a:rPr lang="zh-CN" altLang="en-US" smtClean="0"/>
              <a:pPr/>
              <a:t>44</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56C372C-389B-4555-A93E-4F40B6CCE6DC}" type="slidenum">
              <a:rPr lang="zh-CN" altLang="en-US" smtClean="0"/>
              <a:pPr/>
              <a:t>45</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B56C372C-389B-4555-A93E-4F40B6CCE6DC}" type="slidenum">
              <a:rPr lang="zh-CN" altLang="en-US" smtClean="0"/>
              <a:pPr/>
              <a:t>46</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a:p>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944041F3-BE7B-484F-9A2F-87C4F1E80306}" type="slidenum">
              <a:rPr lang="zh-CN" altLang="en-US" smtClean="0"/>
              <a:pPr/>
              <a:t>47</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56C372C-389B-4555-A93E-4F40B6CCE6DC}" type="slidenum">
              <a:rPr lang="zh-CN" altLang="en-US" smtClean="0"/>
              <a:pPr/>
              <a:t>48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100" dirty="0" smtClean="0"/>
              <a:t>In the medium-</a:t>
            </a:r>
            <a:r>
              <a:rPr lang="en-US" altLang="zh-CN" sz="1100" dirty="0" err="1" smtClean="0"/>
              <a:t>senario</a:t>
            </a:r>
            <a:r>
              <a:rPr lang="en-US" altLang="zh-CN" sz="1100" dirty="0" smtClean="0"/>
              <a:t> projection by United Nation, they assume that all countries will eventually converge to a TFR of</a:t>
            </a:r>
          </a:p>
          <a:p>
            <a:r>
              <a:rPr lang="en-US" altLang="zh-CN" sz="1100" dirty="0" smtClean="0"/>
              <a:t>1.85 (UN 2009). They assume constant mortality. Migration, now the most important factor in Western population dynamics,</a:t>
            </a:r>
          </a:p>
          <a:p>
            <a:r>
              <a:rPr lang="en-US" altLang="zh-CN" sz="1100" dirty="0" smtClean="0"/>
              <a:t>is the most volatile and the most difficult to project (</a:t>
            </a:r>
            <a:r>
              <a:rPr lang="en-US" altLang="zh-CN" sz="1100" dirty="0" err="1" smtClean="0"/>
              <a:t>Teitelbaum</a:t>
            </a:r>
            <a:r>
              <a:rPr lang="en-US" altLang="zh-CN" sz="1100" dirty="0" smtClean="0"/>
              <a:t> 2001).</a:t>
            </a:r>
          </a:p>
          <a:p>
            <a:endParaRPr lang="en-US" altLang="zh-CN" sz="1100" dirty="0" smtClean="0"/>
          </a:p>
          <a:p>
            <a:r>
              <a:rPr lang="en-US" altLang="zh-CN" sz="1100" dirty="0" smtClean="0"/>
              <a:t>The potential importance of future migration in Europe, assuming the continuation of current trends, can be gleaned from Figure</a:t>
            </a:r>
          </a:p>
          <a:p>
            <a:r>
              <a:rPr lang="en-US" altLang="zh-CN" sz="1100" dirty="0" smtClean="0"/>
              <a:t>2. Those outcomes powerfully depend upon the often unpredictable factors behind the diverse components of migration flows.</a:t>
            </a:r>
            <a:endParaRPr lang="zh-CN" altLang="en-US" dirty="0"/>
          </a:p>
        </p:txBody>
      </p:sp>
      <p:sp>
        <p:nvSpPr>
          <p:cNvPr id="4" name="灯片编号占位符 3"/>
          <p:cNvSpPr>
            <a:spLocks noGrp="1"/>
          </p:cNvSpPr>
          <p:nvPr>
            <p:ph type="sldNum" sz="quarter" idx="10"/>
          </p:nvPr>
        </p:nvSpPr>
        <p:spPr/>
        <p:txBody>
          <a:bodyPr/>
          <a:lstStyle/>
          <a:p>
            <a:fld id="{6FA1440F-0AAB-4581-B389-F1B3DD9C3A20}" type="slidenum">
              <a:rPr lang="zh-CN" altLang="en-US" smtClean="0"/>
              <a:pPr/>
              <a:t>6</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56C372C-389B-4555-A93E-4F40B6CCE6DC}"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7BD0B543-DB29-4B03-A49E-04B2B2A42344}" type="slidenum">
              <a:rPr lang="zh-CN" altLang="en-US" smtClean="0"/>
              <a:pPr/>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D0B543-DB29-4B03-A49E-04B2B2A42344}" type="slidenum">
              <a:rPr lang="zh-CN" altLang="en-US" smtClean="0"/>
              <a:pPr/>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7BD0B543-DB29-4B03-A49E-04B2B2A42344}" type="slidenum">
              <a:rPr lang="zh-CN" altLang="en-US" smtClean="0"/>
              <a:pPr/>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B23512B-4356-4B03-8A4C-3416CEEF43F2}" type="slidenum">
              <a:rPr lang="zh-CN" altLang="en-US" smtClean="0"/>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endParaRPr lang="en-US" dirty="0" smtClean="0"/>
          </a:p>
        </p:txBody>
      </p:sp>
      <p:sp>
        <p:nvSpPr>
          <p:cNvPr id="4" name="灯片编号占位符 3"/>
          <p:cNvSpPr>
            <a:spLocks noGrp="1"/>
          </p:cNvSpPr>
          <p:nvPr>
            <p:ph type="sldNum" sz="quarter" idx="10"/>
          </p:nvPr>
        </p:nvSpPr>
        <p:spPr/>
        <p:txBody>
          <a:bodyPr/>
          <a:lstStyle/>
          <a:p>
            <a:fld id="{7BD0B543-DB29-4B03-A49E-04B2B2A42344}" type="slidenum">
              <a:rPr lang="zh-CN" altLang="en-US" smtClean="0"/>
              <a:pPr/>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6BF37E13-9213-4F18-B4FA-06DAE3890014}" type="datetimeFigureOut">
              <a:rPr lang="zh-CN" altLang="en-US" smtClean="0"/>
              <a:pPr/>
              <a:t>2014/3/24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77B5491-5628-4CBA-AFB2-F0E1076ED3F1}"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6BF37E13-9213-4F18-B4FA-06DAE3890014}" type="datetimeFigureOut">
              <a:rPr lang="zh-CN" altLang="en-US" smtClean="0"/>
              <a:pPr/>
              <a:t>2014/3/24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77B5491-5628-4CBA-AFB2-F0E1076ED3F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6BF37E13-9213-4F18-B4FA-06DAE3890014}" type="datetimeFigureOut">
              <a:rPr lang="zh-CN" altLang="en-US" smtClean="0"/>
              <a:pPr/>
              <a:t>2014/3/24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77B5491-5628-4CBA-AFB2-F0E1076ED3F1}"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6BF37E13-9213-4F18-B4FA-06DAE3890014}" type="datetimeFigureOut">
              <a:rPr lang="zh-CN" altLang="en-US" smtClean="0"/>
              <a:pPr/>
              <a:t>2014/3/24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77B5491-5628-4CBA-AFB2-F0E1076ED3F1}"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BF37E13-9213-4F18-B4FA-06DAE3890014}" type="datetimeFigureOut">
              <a:rPr lang="zh-CN" altLang="en-US" smtClean="0"/>
              <a:pPr/>
              <a:t>2014/3/24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77B5491-5628-4CBA-AFB2-F0E1076ED3F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BF37E13-9213-4F18-B4FA-06DAE3890014}" type="datetimeFigureOut">
              <a:rPr lang="zh-CN" altLang="en-US" smtClean="0"/>
              <a:pPr/>
              <a:t>2014/3/24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77B5491-5628-4CBA-AFB2-F0E1076ED3F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6BF37E13-9213-4F18-B4FA-06DAE3890014}" type="datetimeFigureOut">
              <a:rPr lang="zh-CN" altLang="en-US" smtClean="0"/>
              <a:pPr/>
              <a:t>2014/3/24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77B5491-5628-4CBA-AFB2-F0E1076ED3F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6BF37E13-9213-4F18-B4FA-06DAE3890014}" type="datetimeFigureOut">
              <a:rPr lang="zh-CN" altLang="en-US" smtClean="0"/>
              <a:pPr/>
              <a:t>2014/3/24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77B5491-5628-4CBA-AFB2-F0E1076ED3F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37E13-9213-4F18-B4FA-06DAE3890014}" type="datetimeFigureOut">
              <a:rPr lang="zh-CN" altLang="en-US" smtClean="0"/>
              <a:pPr/>
              <a:t>2014/3/24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77B5491-5628-4CBA-AFB2-F0E1076ED3F1}"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BF37E13-9213-4F18-B4FA-06DAE3890014}" type="datetimeFigureOut">
              <a:rPr lang="zh-CN" altLang="en-US" smtClean="0"/>
              <a:pPr/>
              <a:t>2014/3/24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77B5491-5628-4CBA-AFB2-F0E1076ED3F1}" type="slidenum">
              <a:rPr lang="zh-CN" altLang="en-US" smtClean="0"/>
              <a:pPr/>
              <a:t>‹#›</a:t>
            </a:fld>
            <a:endParaRPr lang="zh-CN" altLang="en-US"/>
          </a:p>
        </p:txBody>
      </p:sp>
      <p:sp>
        <p:nvSpPr>
          <p:cNvPr id="9" name="Content Placeholder 8"/>
          <p:cNvSpPr>
            <a:spLocks noGrp="1"/>
          </p:cNvSpPr>
          <p:nvPr>
            <p:ph sz="quarter" idx="13"/>
          </p:nvPr>
        </p:nvSpPr>
        <p:spPr>
          <a:xfrm>
            <a:off x="304800" y="381000"/>
            <a:ext cx="7772400" cy="49428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Date Placeholder 7"/>
          <p:cNvSpPr>
            <a:spLocks noGrp="1"/>
          </p:cNvSpPr>
          <p:nvPr>
            <p:ph type="dt" sz="half" idx="10"/>
          </p:nvPr>
        </p:nvSpPr>
        <p:spPr/>
        <p:txBody>
          <a:bodyPr/>
          <a:lstStyle/>
          <a:p>
            <a:fld id="{6BF37E13-9213-4F18-B4FA-06DAE3890014}" type="datetimeFigureOut">
              <a:rPr lang="zh-CN" altLang="en-US" smtClean="0"/>
              <a:pPr/>
              <a:t>2014/3/24</a:t>
            </a:fld>
            <a:endParaRPr lang="zh-CN" altLang="en-US"/>
          </a:p>
        </p:txBody>
      </p:sp>
      <p:sp>
        <p:nvSpPr>
          <p:cNvPr id="9" name="Slide Number Placeholder 8"/>
          <p:cNvSpPr>
            <a:spLocks noGrp="1"/>
          </p:cNvSpPr>
          <p:nvPr>
            <p:ph type="sldNum" sz="quarter" idx="11"/>
          </p:nvPr>
        </p:nvSpPr>
        <p:spPr/>
        <p:txBody>
          <a:bodyPr/>
          <a:lstStyle/>
          <a:p>
            <a:fld id="{F77B5491-5628-4CBA-AFB2-F0E1076ED3F1}" type="slidenum">
              <a:rPr lang="zh-CN" altLang="en-US" smtClean="0"/>
              <a:pPr/>
              <a:t>‹#›</a:t>
            </a:fld>
            <a:endParaRPr lang="zh-CN" altLang="en-US"/>
          </a:p>
        </p:txBody>
      </p:sp>
      <p:sp>
        <p:nvSpPr>
          <p:cNvPr id="10" name="Footer Placeholder 9"/>
          <p:cNvSpPr>
            <a:spLocks noGrp="1"/>
          </p:cNvSpPr>
          <p:nvPr>
            <p:ph type="ftr" sz="quarter" idx="12"/>
          </p:nvPr>
        </p:nvSpPr>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77B5491-5628-4CBA-AFB2-F0E1076ED3F1}" type="slidenum">
              <a:rPr lang="zh-CN" altLang="en-US" smtClean="0"/>
              <a:pPr/>
              <a:t>‹#›</a:t>
            </a:fld>
            <a:endParaRPr lang="zh-CN"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zh-CN"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BF37E13-9213-4F18-B4FA-06DAE3890014}" type="datetimeFigureOut">
              <a:rPr lang="zh-CN" altLang="en-US" smtClean="0"/>
              <a:pPr/>
              <a:t>2014/3/24</a:t>
            </a:fld>
            <a:endParaRPr lang="zh-CN" alt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File:Stage5.sv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Stage5.sv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Excel_97-2003_Worksheet2.xls"/></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File:Stage5.sv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File:Stage5.sv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upload.wikimedia.org/wikipedia/en/7/74/Graph_boserup.JP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hk/url?sa=i&amp;source=images&amp;cd=&amp;cad=rja&amp;docid=rF-rx3mKajYVJM&amp;tbnid=qk79_eixmiskKM:&amp;ved=0CAgQjRwwAA&amp;url=http://www.morningwhistle.com/html/2012/Macro_0703/212848.html&amp;ei=SDZIUfenNYiRkgWWtoGIBw&amp;psig=AFQjCNG2n4lUc4XTqnybWARtx1op3qfwfA&amp;ust=136377338490203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File:Stage5.sv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99592" y="1772816"/>
            <a:ext cx="7500990" cy="2160240"/>
          </a:xfrm>
        </p:spPr>
        <p:txBody>
          <a:bodyPr>
            <a:normAutofit/>
          </a:bodyPr>
          <a:lstStyle/>
          <a:p>
            <a:pPr algn="ctr"/>
            <a:r>
              <a:rPr lang="en-US" sz="3200" b="1" dirty="0" smtClean="0"/>
              <a:t>Demographic </a:t>
            </a:r>
            <a:r>
              <a:rPr lang="en-US" sz="3200" b="1" dirty="0" smtClean="0"/>
              <a:t>Transition and Population Aging</a:t>
            </a:r>
            <a:endParaRPr lang="zh-CN" altLang="en-US" sz="3200" dirty="0"/>
          </a:p>
        </p:txBody>
      </p:sp>
      <p:sp>
        <p:nvSpPr>
          <p:cNvPr id="3" name="副标题 2"/>
          <p:cNvSpPr>
            <a:spLocks noGrp="1"/>
          </p:cNvSpPr>
          <p:nvPr>
            <p:ph type="subTitle" idx="1"/>
          </p:nvPr>
        </p:nvSpPr>
        <p:spPr>
          <a:xfrm>
            <a:off x="1187624" y="5373216"/>
            <a:ext cx="6670366" cy="864096"/>
          </a:xfrm>
        </p:spPr>
        <p:txBody>
          <a:bodyPr>
            <a:normAutofit/>
          </a:bodyPr>
          <a:lstStyle/>
          <a:p>
            <a:pPr algn="ctr"/>
            <a:r>
              <a:rPr lang="en-US" altLang="zh-CN" sz="2400" b="1" dirty="0" err="1" smtClean="0">
                <a:solidFill>
                  <a:schemeClr val="tx1"/>
                </a:solidFill>
              </a:rPr>
              <a:t>Shen</a:t>
            </a:r>
            <a:r>
              <a:rPr lang="en-US" altLang="zh-CN" sz="2400" b="1" dirty="0" smtClean="0">
                <a:solidFill>
                  <a:schemeClr val="tx1"/>
                </a:solidFill>
              </a:rPr>
              <a:t> </a:t>
            </a:r>
            <a:r>
              <a:rPr lang="en-US" altLang="zh-CN" sz="2400" b="1" dirty="0" err="1" smtClean="0">
                <a:solidFill>
                  <a:schemeClr val="tx1"/>
                </a:solidFill>
              </a:rPr>
              <a:t>Ke</a:t>
            </a:r>
            <a:endParaRPr lang="zh-CN" altLang="en-US" sz="2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dirty="0" smtClean="0">
                <a:solidFill>
                  <a:schemeClr val="tx1"/>
                </a:solidFill>
                <a:ea typeface="宋体" pitchFamily="2" charset="-122"/>
              </a:rPr>
              <a:t>Five Stages of Demographic Transition</a:t>
            </a:r>
            <a:endParaRPr lang="zh-CN" altLang="en-US" sz="3200" dirty="0">
              <a:solidFill>
                <a:schemeClr val="tx1"/>
              </a:solidFill>
            </a:endParaRPr>
          </a:p>
        </p:txBody>
      </p:sp>
      <p:pic>
        <p:nvPicPr>
          <p:cNvPr id="4" name="Picture 2" descr="http://upload.wikimedia.org/wikipedia/commons/thumb/5/5e/Stage5.svg/300px-Stage5.svg.png">
            <a:hlinkClick r:id="rId2"/>
          </p:cNvPr>
          <p:cNvPicPr>
            <a:picLocks noChangeAspect="1" noChangeArrowheads="1"/>
          </p:cNvPicPr>
          <p:nvPr/>
        </p:nvPicPr>
        <p:blipFill>
          <a:blip r:embed="rId3" cstate="print"/>
          <a:srcRect/>
          <a:stretch>
            <a:fillRect/>
          </a:stretch>
        </p:blipFill>
        <p:spPr bwMode="auto">
          <a:xfrm>
            <a:off x="467544" y="1428736"/>
            <a:ext cx="7000924" cy="493651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60648"/>
            <a:ext cx="7772400" cy="796908"/>
          </a:xfrm>
        </p:spPr>
        <p:txBody>
          <a:bodyPr/>
          <a:lstStyle/>
          <a:p>
            <a:pPr algn="ctr"/>
            <a:r>
              <a:rPr lang="en-US" altLang="zh-CN" sz="3600" dirty="0" smtClean="0">
                <a:latin typeface="Perpetua" pitchFamily="18" charset="0"/>
              </a:rPr>
              <a:t>World Population</a:t>
            </a:r>
            <a:endParaRPr lang="zh-CN" altLang="en-US" sz="3600" dirty="0">
              <a:latin typeface="Perpetua" pitchFamily="18" charset="0"/>
            </a:endParaRPr>
          </a:p>
        </p:txBody>
      </p:sp>
      <p:graphicFrame>
        <p:nvGraphicFramePr>
          <p:cNvPr id="163842" name="Object 2"/>
          <p:cNvGraphicFramePr>
            <a:graphicFrameLocks noChangeAspect="1"/>
          </p:cNvGraphicFramePr>
          <p:nvPr/>
        </p:nvGraphicFramePr>
        <p:xfrm>
          <a:off x="395536" y="1124744"/>
          <a:ext cx="8408008" cy="4857784"/>
        </p:xfrm>
        <a:graphic>
          <a:graphicData uri="http://schemas.openxmlformats.org/presentationml/2006/ole">
            <mc:AlternateContent xmlns:mc="http://schemas.openxmlformats.org/markup-compatibility/2006">
              <mc:Choice xmlns:v="urn:schemas-microsoft-com:vml" Requires="v">
                <p:oleObj spid="_x0000_s324615" name="Chart" r:id="rId4" imgW="5837016" imgH="3619496" progId="Excel.Sheet.8">
                  <p:embed/>
                </p:oleObj>
              </mc:Choice>
              <mc:Fallback>
                <p:oleObj name="Chart" r:id="rId4" imgW="5837016" imgH="3619496"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124744"/>
                        <a:ext cx="8408008" cy="48577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组合 7"/>
          <p:cNvGrpSpPr/>
          <p:nvPr/>
        </p:nvGrpSpPr>
        <p:grpSpPr>
          <a:xfrm>
            <a:off x="5786446" y="1709134"/>
            <a:ext cx="1285884" cy="1143802"/>
            <a:chOff x="5786446" y="1285860"/>
            <a:chExt cx="1285884" cy="1143802"/>
          </a:xfrm>
        </p:grpSpPr>
        <p:sp>
          <p:nvSpPr>
            <p:cNvPr id="5" name="TextBox 4"/>
            <p:cNvSpPr txBox="1"/>
            <p:nvPr/>
          </p:nvSpPr>
          <p:spPr>
            <a:xfrm>
              <a:off x="5786446" y="1285860"/>
              <a:ext cx="1285884" cy="738664"/>
            </a:xfrm>
            <a:prstGeom prst="rect">
              <a:avLst/>
            </a:prstGeom>
            <a:noFill/>
            <a:ln>
              <a:solidFill>
                <a:schemeClr val="accent1">
                  <a:shade val="60000"/>
                  <a:satMod val="110000"/>
                </a:schemeClr>
              </a:solidFill>
            </a:ln>
          </p:spPr>
          <p:txBody>
            <a:bodyPr wrap="square" rtlCol="0">
              <a:spAutoFit/>
            </a:bodyPr>
            <a:lstStyle/>
            <a:p>
              <a:pPr algn="ctr"/>
              <a:r>
                <a:rPr lang="en-US" altLang="zh-CN" sz="1400" b="1" dirty="0" smtClean="0"/>
                <a:t>1750 Industrial Revolution</a:t>
              </a:r>
              <a:endParaRPr lang="zh-CN" altLang="en-US" sz="1400" b="1" dirty="0"/>
            </a:p>
          </p:txBody>
        </p:sp>
        <p:cxnSp>
          <p:nvCxnSpPr>
            <p:cNvPr id="7" name="直接箭头连接符 6"/>
            <p:cNvCxnSpPr>
              <a:stCxn id="5" idx="2"/>
            </p:cNvCxnSpPr>
            <p:nvPr/>
          </p:nvCxnSpPr>
          <p:spPr>
            <a:xfrm rot="5400000">
              <a:off x="6227216" y="2226696"/>
              <a:ext cx="40434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755576" y="6150114"/>
            <a:ext cx="7858180" cy="707886"/>
          </a:xfrm>
          <a:prstGeom prst="rect">
            <a:avLst/>
          </a:prstGeom>
        </p:spPr>
        <p:txBody>
          <a:bodyPr wrap="square">
            <a:spAutoFit/>
          </a:bodyPr>
          <a:lstStyle/>
          <a:p>
            <a:pPr>
              <a:buFont typeface="Wingdings" pitchFamily="2" charset="2"/>
              <a:buChar char="Ø"/>
            </a:pPr>
            <a:r>
              <a:rPr lang="en-US" sz="2000" b="1" dirty="0" smtClean="0">
                <a:solidFill>
                  <a:srgbClr val="7030A0"/>
                </a:solidFill>
                <a:latin typeface="Perpetua" pitchFamily="18" charset="0"/>
              </a:rPr>
              <a:t> Between 1700 and 1900, Europe’s population increased from about 100 million to over 400 million</a:t>
            </a:r>
            <a:endParaRPr lang="zh-CN" altLang="en-US" sz="2000" b="1" dirty="0">
              <a:solidFill>
                <a:srgbClr val="7030A0"/>
              </a:solidFill>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404664"/>
            <a:ext cx="8401080" cy="654032"/>
          </a:xfrm>
        </p:spPr>
        <p:txBody>
          <a:bodyPr>
            <a:noAutofit/>
          </a:bodyPr>
          <a:lstStyle/>
          <a:p>
            <a:pPr algn="ctr"/>
            <a:r>
              <a:rPr lang="en-US" altLang="zh-CN" sz="3600" dirty="0" smtClean="0">
                <a:solidFill>
                  <a:schemeClr val="tx1"/>
                </a:solidFill>
                <a:ea typeface="宋体" pitchFamily="2" charset="-122"/>
              </a:rPr>
              <a:t>Five Stages of Demographic Transition</a:t>
            </a:r>
            <a:endParaRPr lang="zh-CN" altLang="en-US" sz="3600" dirty="0">
              <a:solidFill>
                <a:schemeClr val="tx1"/>
              </a:solidFill>
            </a:endParaRPr>
          </a:p>
        </p:txBody>
      </p:sp>
      <p:sp>
        <p:nvSpPr>
          <p:cNvPr id="3" name="内容占位符 2"/>
          <p:cNvSpPr>
            <a:spLocks noGrp="1"/>
          </p:cNvSpPr>
          <p:nvPr>
            <p:ph idx="1"/>
          </p:nvPr>
        </p:nvSpPr>
        <p:spPr>
          <a:xfrm>
            <a:off x="395536" y="1268760"/>
            <a:ext cx="8501090" cy="5289262"/>
          </a:xfrm>
          <a:solidFill>
            <a:schemeClr val="bg1"/>
          </a:solidFill>
        </p:spPr>
        <p:txBody>
          <a:bodyPr>
            <a:noAutofit/>
          </a:bodyPr>
          <a:lstStyle/>
          <a:p>
            <a:pPr>
              <a:lnSpc>
                <a:spcPct val="90000"/>
              </a:lnSpc>
              <a:spcBef>
                <a:spcPts val="1200"/>
              </a:spcBef>
            </a:pPr>
            <a:r>
              <a:rPr lang="en-US" altLang="zh-CN" sz="2400" dirty="0" smtClean="0">
                <a:solidFill>
                  <a:srgbClr val="000000"/>
                </a:solidFill>
                <a:ea typeface="宋体" pitchFamily="2" charset="-122"/>
              </a:rPr>
              <a:t>Stage 2</a:t>
            </a:r>
          </a:p>
          <a:p>
            <a:pPr lvl="1">
              <a:lnSpc>
                <a:spcPct val="90000"/>
              </a:lnSpc>
              <a:spcBef>
                <a:spcPts val="1200"/>
              </a:spcBef>
            </a:pPr>
            <a:r>
              <a:rPr lang="en-US" altLang="zh-CN" sz="2400" dirty="0" smtClean="0">
                <a:solidFill>
                  <a:srgbClr val="000000"/>
                </a:solidFill>
                <a:ea typeface="宋体" pitchFamily="2" charset="-122"/>
              </a:rPr>
              <a:t>High birth rates, declining death rates, rising growth rates</a:t>
            </a:r>
          </a:p>
          <a:p>
            <a:pPr lvl="1">
              <a:lnSpc>
                <a:spcPct val="90000"/>
              </a:lnSpc>
              <a:spcBef>
                <a:spcPts val="1200"/>
              </a:spcBef>
            </a:pPr>
            <a:r>
              <a:rPr lang="en-US" altLang="zh-CN" sz="2400" dirty="0" smtClean="0">
                <a:solidFill>
                  <a:srgbClr val="000000"/>
                </a:solidFill>
                <a:ea typeface="宋体" pitchFamily="2" charset="-122"/>
              </a:rPr>
              <a:t>More food supplies, improved sanitation (water) and access to basic health care, which increase life span and reduce childhood mortality</a:t>
            </a:r>
          </a:p>
          <a:p>
            <a:pPr lvl="1">
              <a:lnSpc>
                <a:spcPct val="90000"/>
              </a:lnSpc>
              <a:spcBef>
                <a:spcPts val="1200"/>
              </a:spcBef>
            </a:pPr>
            <a:r>
              <a:rPr lang="en-US" altLang="zh-CN" sz="2400" dirty="0" smtClean="0">
                <a:solidFill>
                  <a:srgbClr val="000000"/>
                </a:solidFill>
                <a:ea typeface="宋体" pitchFamily="2" charset="-122"/>
              </a:rPr>
              <a:t>Started since the Industrial Revolution in the late 18</a:t>
            </a:r>
            <a:r>
              <a:rPr lang="en-US" altLang="zh-CN" sz="2400" baseline="30000" dirty="0" smtClean="0">
                <a:solidFill>
                  <a:srgbClr val="000000"/>
                </a:solidFill>
                <a:ea typeface="宋体" pitchFamily="2" charset="-122"/>
              </a:rPr>
              <a:t>th</a:t>
            </a:r>
            <a:r>
              <a:rPr lang="en-US" altLang="zh-CN" sz="2400" dirty="0" smtClean="0">
                <a:solidFill>
                  <a:srgbClr val="000000"/>
                </a:solidFill>
                <a:ea typeface="宋体" pitchFamily="2" charset="-122"/>
              </a:rPr>
              <a:t> century and ended in the mid-20</a:t>
            </a:r>
            <a:r>
              <a:rPr lang="en-US" altLang="zh-CN" sz="2400" baseline="30000" dirty="0" smtClean="0">
                <a:solidFill>
                  <a:srgbClr val="000000"/>
                </a:solidFill>
                <a:ea typeface="宋体" pitchFamily="2" charset="-122"/>
              </a:rPr>
              <a:t>th</a:t>
            </a:r>
            <a:r>
              <a:rPr lang="en-US" altLang="zh-CN" sz="2400" dirty="0" smtClean="0">
                <a:solidFill>
                  <a:srgbClr val="000000"/>
                </a:solidFill>
                <a:ea typeface="宋体" pitchFamily="2" charset="-122"/>
              </a:rPr>
              <a:t> century in Europe</a:t>
            </a:r>
          </a:p>
          <a:p>
            <a:pPr lvl="1">
              <a:lnSpc>
                <a:spcPct val="90000"/>
              </a:lnSpc>
              <a:spcBef>
                <a:spcPts val="1200"/>
              </a:spcBef>
            </a:pPr>
            <a:r>
              <a:rPr lang="en-US" altLang="zh-CN" sz="2400" dirty="0" smtClean="0">
                <a:solidFill>
                  <a:srgbClr val="000000"/>
                </a:solidFill>
                <a:ea typeface="宋体" pitchFamily="2" charset="-122"/>
              </a:rPr>
              <a:t>Started in developing countries since the 1950s/60s and developed substantially faster</a:t>
            </a:r>
          </a:p>
          <a:p>
            <a:pPr lvl="1">
              <a:lnSpc>
                <a:spcPct val="90000"/>
              </a:lnSpc>
              <a:spcBef>
                <a:spcPts val="1200"/>
              </a:spcBef>
            </a:pPr>
            <a:r>
              <a:rPr lang="en-US" altLang="zh-CN" sz="2400" dirty="0" smtClean="0">
                <a:solidFill>
                  <a:srgbClr val="000000"/>
                </a:solidFill>
                <a:ea typeface="宋体" pitchFamily="2" charset="-122"/>
              </a:rPr>
              <a:t>much of Sub-Saharan Africa today, some countries of Asia (Afghanistan,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ox(in)">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amond(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ox(in)">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3600" dirty="0" smtClean="0">
                <a:solidFill>
                  <a:schemeClr val="tx1"/>
                </a:solidFill>
                <a:ea typeface="宋体" pitchFamily="2" charset="-122"/>
              </a:rPr>
              <a:t>Five Stages of Demographic Transition</a:t>
            </a:r>
            <a:endParaRPr lang="zh-CN" altLang="en-US" sz="3600" dirty="0">
              <a:solidFill>
                <a:schemeClr val="tx1"/>
              </a:solidFill>
            </a:endParaRPr>
          </a:p>
        </p:txBody>
      </p:sp>
      <p:pic>
        <p:nvPicPr>
          <p:cNvPr id="4" name="Picture 2" descr="http://upload.wikimedia.org/wikipedia/commons/thumb/5/5e/Stage5.svg/300px-Stage5.svg.png">
            <a:hlinkClick r:id="rId3"/>
          </p:cNvPr>
          <p:cNvPicPr>
            <a:picLocks noChangeAspect="1" noChangeArrowheads="1"/>
          </p:cNvPicPr>
          <p:nvPr/>
        </p:nvPicPr>
        <p:blipFill>
          <a:blip r:embed="rId4" cstate="print"/>
          <a:srcRect/>
          <a:stretch>
            <a:fillRect/>
          </a:stretch>
        </p:blipFill>
        <p:spPr bwMode="auto">
          <a:xfrm>
            <a:off x="1214414" y="1428736"/>
            <a:ext cx="7000924" cy="493651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60648"/>
            <a:ext cx="7772400" cy="725470"/>
          </a:xfrm>
        </p:spPr>
        <p:txBody>
          <a:bodyPr>
            <a:normAutofit/>
          </a:bodyPr>
          <a:lstStyle/>
          <a:p>
            <a:pPr algn="ctr"/>
            <a:r>
              <a:rPr lang="en-US" altLang="zh-CN" sz="3200" b="1" dirty="0" smtClean="0">
                <a:ea typeface="Cambria Math" panose="02040503050406030204" pitchFamily="18" charset="0"/>
              </a:rPr>
              <a:t>World Population</a:t>
            </a:r>
            <a:endParaRPr lang="zh-CN" altLang="en-US" sz="3200" b="1" dirty="0"/>
          </a:p>
        </p:txBody>
      </p:sp>
      <p:graphicFrame>
        <p:nvGraphicFramePr>
          <p:cNvPr id="164866" name="Object 2"/>
          <p:cNvGraphicFramePr>
            <a:graphicFrameLocks noChangeAspect="1"/>
          </p:cNvGraphicFramePr>
          <p:nvPr/>
        </p:nvGraphicFramePr>
        <p:xfrm>
          <a:off x="285720" y="1357298"/>
          <a:ext cx="8615362" cy="4945063"/>
        </p:xfrm>
        <a:graphic>
          <a:graphicData uri="http://schemas.openxmlformats.org/presentationml/2006/ole">
            <mc:AlternateContent xmlns:mc="http://schemas.openxmlformats.org/markup-compatibility/2006">
              <mc:Choice xmlns:v="urn:schemas-microsoft-com:vml" Requires="v">
                <p:oleObj spid="_x0000_s325639" name="Chart" r:id="rId4" imgW="5974080" imgH="3680358" progId="Excel.Sheet.8">
                  <p:embed/>
                </p:oleObj>
              </mc:Choice>
              <mc:Fallback>
                <p:oleObj name="Chart" r:id="rId4" imgW="5974080" imgH="3680358"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20" y="1357298"/>
                        <a:ext cx="8615362" cy="4945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组合 11"/>
          <p:cNvGrpSpPr/>
          <p:nvPr/>
        </p:nvGrpSpPr>
        <p:grpSpPr>
          <a:xfrm>
            <a:off x="3203848" y="2492896"/>
            <a:ext cx="2357454" cy="623512"/>
            <a:chOff x="2500298" y="2715414"/>
            <a:chExt cx="2357454" cy="623512"/>
          </a:xfrm>
        </p:grpSpPr>
        <p:sp>
          <p:nvSpPr>
            <p:cNvPr id="8" name="TextBox 7"/>
            <p:cNvSpPr txBox="1"/>
            <p:nvPr/>
          </p:nvSpPr>
          <p:spPr>
            <a:xfrm>
              <a:off x="2500298" y="3000372"/>
              <a:ext cx="2357454" cy="338554"/>
            </a:xfrm>
            <a:prstGeom prst="rect">
              <a:avLst/>
            </a:prstGeom>
            <a:noFill/>
            <a:ln>
              <a:solidFill>
                <a:schemeClr val="accent1">
                  <a:shade val="60000"/>
                  <a:satMod val="110000"/>
                </a:schemeClr>
              </a:solidFill>
            </a:ln>
          </p:spPr>
          <p:txBody>
            <a:bodyPr wrap="square" rtlCol="0">
              <a:spAutoFit/>
            </a:bodyPr>
            <a:lstStyle/>
            <a:p>
              <a:pPr algn="ctr"/>
              <a:r>
                <a:rPr lang="en-US" altLang="zh-CN" sz="1600" b="1" dirty="0" smtClean="0"/>
                <a:t>In early 1960s, 2.2%</a:t>
              </a:r>
              <a:endParaRPr lang="zh-CN" altLang="en-US" sz="1600" b="1" dirty="0"/>
            </a:p>
          </p:txBody>
        </p:sp>
        <p:cxnSp>
          <p:nvCxnSpPr>
            <p:cNvPr id="10" name="直接箭头连接符 9"/>
            <p:cNvCxnSpPr/>
            <p:nvPr/>
          </p:nvCxnSpPr>
          <p:spPr>
            <a:xfrm rot="5400000">
              <a:off x="3500430" y="2857496"/>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643570" y="1629779"/>
            <a:ext cx="1500198" cy="338554"/>
          </a:xfrm>
          <a:prstGeom prst="rect">
            <a:avLst/>
          </a:prstGeom>
          <a:noFill/>
          <a:ln>
            <a:solidFill>
              <a:schemeClr val="accent1">
                <a:shade val="60000"/>
                <a:satMod val="110000"/>
              </a:schemeClr>
            </a:solidFill>
          </a:ln>
        </p:spPr>
        <p:txBody>
          <a:bodyPr wrap="square" rtlCol="0">
            <a:spAutoFit/>
          </a:bodyPr>
          <a:lstStyle/>
          <a:p>
            <a:pPr algn="ctr"/>
            <a:r>
              <a:rPr lang="en-US" altLang="zh-CN" sz="1600" b="1" dirty="0" smtClean="0"/>
              <a:t>2010, 1.2%</a:t>
            </a:r>
            <a:endParaRPr lang="zh-CN" altLang="en-US" sz="1600" b="1" dirty="0"/>
          </a:p>
        </p:txBody>
      </p:sp>
      <p:cxnSp>
        <p:nvCxnSpPr>
          <p:cNvPr id="13" name="直接箭头连接符 12"/>
          <p:cNvCxnSpPr>
            <a:endCxn id="11" idx="2"/>
          </p:cNvCxnSpPr>
          <p:nvPr/>
        </p:nvCxnSpPr>
        <p:spPr>
          <a:xfrm flipV="1">
            <a:off x="6072197" y="1968333"/>
            <a:ext cx="321472" cy="674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067944" y="1556792"/>
            <a:ext cx="571504" cy="928694"/>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285728"/>
            <a:ext cx="8686800" cy="796908"/>
          </a:xfrm>
        </p:spPr>
        <p:txBody>
          <a:bodyPr>
            <a:normAutofit/>
          </a:bodyPr>
          <a:lstStyle/>
          <a:p>
            <a:pPr algn="ctr"/>
            <a:r>
              <a:rPr lang="en-US" altLang="zh-CN" sz="4000" dirty="0" smtClean="0">
                <a:solidFill>
                  <a:schemeClr val="tx1"/>
                </a:solidFill>
                <a:ea typeface="宋体" pitchFamily="2" charset="-122"/>
              </a:rPr>
              <a:t>Five Stages of Demographic Transition</a:t>
            </a:r>
            <a:endParaRPr lang="zh-CN" altLang="en-US" sz="4000" dirty="0">
              <a:solidFill>
                <a:schemeClr val="tx1"/>
              </a:solidFill>
            </a:endParaRPr>
          </a:p>
        </p:txBody>
      </p:sp>
      <p:sp>
        <p:nvSpPr>
          <p:cNvPr id="3" name="内容占位符 2"/>
          <p:cNvSpPr>
            <a:spLocks noGrp="1"/>
          </p:cNvSpPr>
          <p:nvPr>
            <p:ph idx="1"/>
          </p:nvPr>
        </p:nvSpPr>
        <p:spPr>
          <a:xfrm>
            <a:off x="323528" y="1268760"/>
            <a:ext cx="8643966" cy="5214974"/>
          </a:xfrm>
          <a:solidFill>
            <a:schemeClr val="bg1"/>
          </a:solidFill>
        </p:spPr>
        <p:txBody>
          <a:bodyPr>
            <a:normAutofit lnSpcReduction="10000"/>
          </a:bodyPr>
          <a:lstStyle/>
          <a:p>
            <a:pPr>
              <a:lnSpc>
                <a:spcPct val="90000"/>
              </a:lnSpc>
              <a:spcBef>
                <a:spcPts val="1200"/>
              </a:spcBef>
            </a:pPr>
            <a:r>
              <a:rPr lang="en-US" altLang="zh-CN" sz="3200" dirty="0" smtClean="0">
                <a:solidFill>
                  <a:srgbClr val="000000"/>
                </a:solidFill>
                <a:ea typeface="宋体" pitchFamily="2" charset="-122"/>
              </a:rPr>
              <a:t>Stage 3</a:t>
            </a:r>
          </a:p>
          <a:p>
            <a:pPr lvl="1">
              <a:lnSpc>
                <a:spcPct val="90000"/>
              </a:lnSpc>
              <a:spcBef>
                <a:spcPts val="1200"/>
              </a:spcBef>
            </a:pPr>
            <a:r>
              <a:rPr lang="en-US" altLang="zh-CN" sz="2800" dirty="0" smtClean="0">
                <a:solidFill>
                  <a:srgbClr val="000000"/>
                </a:solidFill>
                <a:ea typeface="宋体" pitchFamily="2" charset="-122"/>
              </a:rPr>
              <a:t>Continued decline of death rates, declining birth rates, growth rates decline from high to lower levels</a:t>
            </a:r>
          </a:p>
          <a:p>
            <a:pPr lvl="1">
              <a:lnSpc>
                <a:spcPct val="90000"/>
              </a:lnSpc>
              <a:spcBef>
                <a:spcPts val="1200"/>
              </a:spcBef>
            </a:pPr>
            <a:r>
              <a:rPr lang="en-US" altLang="zh-CN" sz="2800" dirty="0" smtClean="0">
                <a:solidFill>
                  <a:srgbClr val="000000"/>
                </a:solidFill>
                <a:ea typeface="宋体" pitchFamily="2" charset="-122"/>
              </a:rPr>
              <a:t>Declining birth rates:</a:t>
            </a:r>
          </a:p>
          <a:p>
            <a:pPr lvl="2">
              <a:lnSpc>
                <a:spcPct val="90000"/>
              </a:lnSpc>
              <a:spcBef>
                <a:spcPts val="1200"/>
              </a:spcBef>
            </a:pPr>
            <a:r>
              <a:rPr lang="en-US" altLang="zh-CN" sz="2400" dirty="0" smtClean="0">
                <a:solidFill>
                  <a:srgbClr val="000000"/>
                </a:solidFill>
                <a:ea typeface="宋体" pitchFamily="2" charset="-122"/>
              </a:rPr>
              <a:t>Contraceptives,  abortions; Family Planning polices; </a:t>
            </a:r>
          </a:p>
          <a:p>
            <a:pPr lvl="2">
              <a:lnSpc>
                <a:spcPct val="90000"/>
              </a:lnSpc>
              <a:spcBef>
                <a:spcPts val="1200"/>
              </a:spcBef>
            </a:pPr>
            <a:r>
              <a:rPr lang="en-US" altLang="zh-CN" sz="2400" dirty="0" smtClean="0">
                <a:solidFill>
                  <a:srgbClr val="000000"/>
                </a:solidFill>
                <a:ea typeface="宋体" pitchFamily="2" charset="-122"/>
              </a:rPr>
              <a:t>Lower infant mortality rates means less pressure to have children</a:t>
            </a:r>
          </a:p>
          <a:p>
            <a:pPr lvl="2">
              <a:lnSpc>
                <a:spcPct val="90000"/>
              </a:lnSpc>
              <a:spcBef>
                <a:spcPts val="1200"/>
              </a:spcBef>
            </a:pPr>
            <a:r>
              <a:rPr lang="en-US" altLang="zh-CN" sz="2400" dirty="0" smtClean="0">
                <a:solidFill>
                  <a:srgbClr val="000000"/>
                </a:solidFill>
                <a:ea typeface="宋体" pitchFamily="2" charset="-122"/>
              </a:rPr>
              <a:t>High childrearing cost</a:t>
            </a:r>
          </a:p>
          <a:p>
            <a:pPr lvl="2">
              <a:lnSpc>
                <a:spcPct val="90000"/>
              </a:lnSpc>
              <a:spcBef>
                <a:spcPts val="1200"/>
              </a:spcBef>
            </a:pPr>
            <a:r>
              <a:rPr lang="en-US" altLang="zh-CN" sz="2400" dirty="0" smtClean="0">
                <a:solidFill>
                  <a:srgbClr val="000000"/>
                </a:solidFill>
                <a:ea typeface="宋体" pitchFamily="2" charset="-122"/>
              </a:rPr>
              <a:t>Increased mechanization means less need for labor</a:t>
            </a:r>
          </a:p>
          <a:p>
            <a:pPr lvl="2">
              <a:lnSpc>
                <a:spcPct val="90000"/>
              </a:lnSpc>
              <a:spcBef>
                <a:spcPts val="1200"/>
              </a:spcBef>
            </a:pPr>
            <a:r>
              <a:rPr lang="en-US" altLang="zh-CN" sz="2400" dirty="0" smtClean="0">
                <a:solidFill>
                  <a:srgbClr val="000000"/>
                </a:solidFill>
                <a:ea typeface="宋体" pitchFamily="2" charset="-122"/>
              </a:rPr>
              <a:t>Increased desire for material possessions</a:t>
            </a:r>
          </a:p>
          <a:p>
            <a:pPr lvl="1">
              <a:lnSpc>
                <a:spcPct val="90000"/>
              </a:lnSpc>
              <a:spcBef>
                <a:spcPts val="1200"/>
              </a:spcBef>
            </a:pPr>
            <a:r>
              <a:rPr lang="en-US" altLang="zh-CN" sz="2800" dirty="0" smtClean="0">
                <a:solidFill>
                  <a:srgbClr val="000000"/>
                </a:solidFill>
                <a:ea typeface="宋体" pitchFamily="2" charset="-122"/>
              </a:rPr>
              <a:t>India , Mexico, Egypt, Indonesia, Malaysia, Philippines today</a:t>
            </a:r>
            <a:endParaRPr lang="zh-CN" altLang="en-US" sz="2800" dirty="0">
              <a:solidFill>
                <a:srgbClr val="000000"/>
              </a:solidFill>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ox(in)">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ox(in)">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3600" dirty="0" smtClean="0">
                <a:solidFill>
                  <a:schemeClr val="tx1"/>
                </a:solidFill>
                <a:ea typeface="宋体" pitchFamily="2" charset="-122"/>
              </a:rPr>
              <a:t>Five Stages of Demographic Transition</a:t>
            </a:r>
            <a:endParaRPr lang="zh-CN" altLang="en-US" sz="3600" dirty="0">
              <a:solidFill>
                <a:schemeClr val="tx1"/>
              </a:solidFill>
            </a:endParaRPr>
          </a:p>
        </p:txBody>
      </p:sp>
      <p:pic>
        <p:nvPicPr>
          <p:cNvPr id="4" name="Picture 2" descr="http://upload.wikimedia.org/wikipedia/commons/thumb/5/5e/Stage5.svg/300px-Stage5.svg.png">
            <a:hlinkClick r:id="rId2"/>
          </p:cNvPr>
          <p:cNvPicPr>
            <a:picLocks noChangeAspect="1" noChangeArrowheads="1"/>
          </p:cNvPicPr>
          <p:nvPr/>
        </p:nvPicPr>
        <p:blipFill>
          <a:blip r:embed="rId3" cstate="print"/>
          <a:srcRect/>
          <a:stretch>
            <a:fillRect/>
          </a:stretch>
        </p:blipFill>
        <p:spPr bwMode="auto">
          <a:xfrm>
            <a:off x="683568" y="1428735"/>
            <a:ext cx="7000924" cy="493651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85728"/>
            <a:ext cx="8401080" cy="796908"/>
          </a:xfrm>
        </p:spPr>
        <p:txBody>
          <a:bodyPr>
            <a:noAutofit/>
          </a:bodyPr>
          <a:lstStyle/>
          <a:p>
            <a:pPr algn="ctr"/>
            <a:r>
              <a:rPr lang="en-US" altLang="zh-CN" sz="3600" dirty="0" smtClean="0">
                <a:solidFill>
                  <a:schemeClr val="tx1"/>
                </a:solidFill>
                <a:ea typeface="宋体" pitchFamily="2" charset="-122"/>
              </a:rPr>
              <a:t>Five Stages of Demographic Transition</a:t>
            </a:r>
            <a:endParaRPr lang="zh-CN" altLang="en-US" sz="3600" dirty="0">
              <a:solidFill>
                <a:schemeClr val="tx1"/>
              </a:solidFill>
            </a:endParaRPr>
          </a:p>
        </p:txBody>
      </p:sp>
      <p:sp>
        <p:nvSpPr>
          <p:cNvPr id="3" name="内容占位符 2"/>
          <p:cNvSpPr>
            <a:spLocks noGrp="1"/>
          </p:cNvSpPr>
          <p:nvPr>
            <p:ph idx="1"/>
          </p:nvPr>
        </p:nvSpPr>
        <p:spPr>
          <a:xfrm>
            <a:off x="467544" y="1556792"/>
            <a:ext cx="8286808" cy="5072098"/>
          </a:xfrm>
          <a:solidFill>
            <a:schemeClr val="bg1"/>
          </a:solidFill>
        </p:spPr>
        <p:txBody>
          <a:bodyPr>
            <a:normAutofit/>
          </a:bodyPr>
          <a:lstStyle/>
          <a:p>
            <a:pPr>
              <a:lnSpc>
                <a:spcPct val="90000"/>
              </a:lnSpc>
              <a:spcBef>
                <a:spcPts val="1200"/>
              </a:spcBef>
            </a:pPr>
            <a:r>
              <a:rPr lang="en-US" altLang="zh-CN" sz="3000" dirty="0" smtClean="0">
                <a:solidFill>
                  <a:srgbClr val="000000"/>
                </a:solidFill>
                <a:ea typeface="宋体" pitchFamily="2" charset="-122"/>
              </a:rPr>
              <a:t>Stage 4: </a:t>
            </a:r>
          </a:p>
          <a:p>
            <a:pPr lvl="1">
              <a:lnSpc>
                <a:spcPct val="90000"/>
              </a:lnSpc>
              <a:spcBef>
                <a:spcPts val="1200"/>
              </a:spcBef>
            </a:pPr>
            <a:r>
              <a:rPr lang="en-US" altLang="zh-CN" sz="2800" dirty="0" smtClean="0">
                <a:solidFill>
                  <a:srgbClr val="000000"/>
                </a:solidFill>
                <a:ea typeface="宋体" pitchFamily="2" charset="-122"/>
              </a:rPr>
              <a:t>low birth rates, low death rates, low growth rates</a:t>
            </a:r>
          </a:p>
          <a:p>
            <a:pPr lvl="1">
              <a:lnSpc>
                <a:spcPct val="90000"/>
              </a:lnSpc>
              <a:spcBef>
                <a:spcPts val="1200"/>
              </a:spcBef>
            </a:pPr>
            <a:r>
              <a:rPr lang="en-US" altLang="zh-CN" sz="2800" dirty="0" smtClean="0">
                <a:solidFill>
                  <a:srgbClr val="000000"/>
                </a:solidFill>
                <a:ea typeface="宋体" pitchFamily="2" charset="-122"/>
              </a:rPr>
              <a:t>China, South Korea, Singapore, United States, Canada</a:t>
            </a:r>
          </a:p>
          <a:p>
            <a:pPr lvl="1">
              <a:lnSpc>
                <a:spcPct val="90000"/>
              </a:lnSpc>
              <a:spcBef>
                <a:spcPts val="1200"/>
              </a:spcBef>
            </a:pPr>
            <a:endParaRPr lang="en-US" altLang="zh-CN" sz="2800" dirty="0" smtClean="0">
              <a:solidFill>
                <a:srgbClr val="000000"/>
              </a:solidFill>
              <a:ea typeface="宋体" pitchFamily="2" charset="-122"/>
            </a:endParaRPr>
          </a:p>
          <a:p>
            <a:pPr>
              <a:lnSpc>
                <a:spcPct val="90000"/>
              </a:lnSpc>
              <a:spcBef>
                <a:spcPts val="1200"/>
              </a:spcBef>
            </a:pPr>
            <a:r>
              <a:rPr lang="en-US" altLang="zh-CN" sz="3000" dirty="0" smtClean="0">
                <a:solidFill>
                  <a:srgbClr val="000000"/>
                </a:solidFill>
                <a:ea typeface="宋体" pitchFamily="2" charset="-122"/>
              </a:rPr>
              <a:t>Stage 5:</a:t>
            </a:r>
          </a:p>
          <a:p>
            <a:pPr lvl="1">
              <a:lnSpc>
                <a:spcPct val="90000"/>
              </a:lnSpc>
              <a:spcBef>
                <a:spcPts val="1200"/>
              </a:spcBef>
            </a:pPr>
            <a:r>
              <a:rPr lang="en-US" altLang="zh-CN" sz="2800" dirty="0" smtClean="0">
                <a:solidFill>
                  <a:srgbClr val="000000"/>
                </a:solidFill>
                <a:ea typeface="宋体" pitchFamily="2" charset="-122"/>
              </a:rPr>
              <a:t> Very low birth rate, and possibly increasing death rate, population decline.</a:t>
            </a:r>
          </a:p>
          <a:p>
            <a:pPr lvl="1">
              <a:lnSpc>
                <a:spcPct val="90000"/>
              </a:lnSpc>
              <a:spcBef>
                <a:spcPts val="1200"/>
              </a:spcBef>
            </a:pPr>
            <a:r>
              <a:rPr lang="en-US" altLang="zh-CN" sz="2800" dirty="0" smtClean="0">
                <a:solidFill>
                  <a:srgbClr val="000000"/>
                </a:solidFill>
                <a:ea typeface="宋体" pitchFamily="2" charset="-122"/>
              </a:rPr>
              <a:t>West Europe and Japan.</a:t>
            </a:r>
            <a:endParaRPr lang="zh-CN" altLang="en-US" sz="2800" dirty="0">
              <a:solidFill>
                <a:srgbClr val="000000"/>
              </a:solidFill>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ox(in)">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ox(in)">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3600" dirty="0" smtClean="0">
                <a:solidFill>
                  <a:schemeClr val="tx1"/>
                </a:solidFill>
                <a:ea typeface="宋体" pitchFamily="2" charset="-122"/>
              </a:rPr>
              <a:t>Five Stages of Demographic Transition</a:t>
            </a:r>
            <a:endParaRPr lang="zh-CN" altLang="en-US" sz="3600" dirty="0">
              <a:solidFill>
                <a:schemeClr val="tx1"/>
              </a:solidFill>
            </a:endParaRPr>
          </a:p>
        </p:txBody>
      </p:sp>
      <p:pic>
        <p:nvPicPr>
          <p:cNvPr id="4" name="Picture 2" descr="http://upload.wikimedia.org/wikipedia/commons/thumb/5/5e/Stage5.svg/300px-Stage5.svg.png">
            <a:hlinkClick r:id="rId2"/>
          </p:cNvPr>
          <p:cNvPicPr>
            <a:picLocks noChangeAspect="1" noChangeArrowheads="1"/>
          </p:cNvPicPr>
          <p:nvPr/>
        </p:nvPicPr>
        <p:blipFill>
          <a:blip r:embed="rId3" cstate="print"/>
          <a:srcRect/>
          <a:stretch>
            <a:fillRect/>
          </a:stretch>
        </p:blipFill>
        <p:spPr bwMode="auto">
          <a:xfrm>
            <a:off x="827584" y="1428736"/>
            <a:ext cx="7000924" cy="493651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z="4000" dirty="0" smtClean="0">
                <a:solidFill>
                  <a:schemeClr val="tx1"/>
                </a:solidFill>
              </a:rPr>
              <a:t>Demographic transitions in India</a:t>
            </a:r>
            <a:endParaRPr lang="zh-CN" altLang="en-US" sz="4000" dirty="0">
              <a:solidFill>
                <a:schemeClr val="tx1"/>
              </a:solidFill>
            </a:endParaRPr>
          </a:p>
        </p:txBody>
      </p:sp>
      <p:pic>
        <p:nvPicPr>
          <p:cNvPr id="58370" name="Picture 2"/>
          <p:cNvPicPr>
            <a:picLocks noChangeAspect="1" noChangeArrowheads="1"/>
          </p:cNvPicPr>
          <p:nvPr/>
        </p:nvPicPr>
        <p:blipFill>
          <a:blip r:embed="rId3" cstate="print"/>
          <a:srcRect/>
          <a:stretch>
            <a:fillRect/>
          </a:stretch>
        </p:blipFill>
        <p:spPr bwMode="auto">
          <a:xfrm>
            <a:off x="539552" y="1628800"/>
            <a:ext cx="7632848" cy="4988509"/>
          </a:xfrm>
          <a:prstGeom prst="rect">
            <a:avLst/>
          </a:prstGeom>
          <a:noFill/>
          <a:ln w="9525">
            <a:noFill/>
            <a:miter lim="800000"/>
            <a:headEnd/>
            <a:tailEnd/>
          </a:ln>
        </p:spPr>
      </p:pic>
      <p:cxnSp>
        <p:nvCxnSpPr>
          <p:cNvPr id="5" name="直接连接符 4"/>
          <p:cNvCxnSpPr/>
          <p:nvPr/>
        </p:nvCxnSpPr>
        <p:spPr>
          <a:xfrm>
            <a:off x="2195736" y="1988840"/>
            <a:ext cx="72008" cy="33123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635896" y="1988840"/>
            <a:ext cx="72008" cy="33123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580112" y="1988840"/>
            <a:ext cx="72008" cy="33123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516216" y="1988840"/>
            <a:ext cx="72008" cy="33123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endParaRPr lang="en-US" altLang="zh-CN" sz="2400" dirty="0" smtClean="0"/>
          </a:p>
          <a:p>
            <a:r>
              <a:rPr lang="en-US" altLang="zh-CN" sz="2400" dirty="0" smtClean="0"/>
              <a:t>Demographic transition</a:t>
            </a:r>
          </a:p>
          <a:p>
            <a:endParaRPr lang="en-US" altLang="zh-CN" sz="2400" dirty="0" smtClean="0"/>
          </a:p>
          <a:p>
            <a:r>
              <a:rPr lang="en-US" altLang="zh-CN" sz="2400" dirty="0" smtClean="0"/>
              <a:t>Consequences of population growth</a:t>
            </a:r>
          </a:p>
          <a:p>
            <a:endParaRPr lang="en-US" altLang="zh-CN" sz="2400" dirty="0" smtClean="0"/>
          </a:p>
          <a:p>
            <a:r>
              <a:rPr lang="en-US" altLang="zh-CN" sz="2400" dirty="0" smtClean="0"/>
              <a:t>Population </a:t>
            </a:r>
            <a:r>
              <a:rPr lang="en-US" altLang="zh-CN" sz="2400" dirty="0" smtClean="0"/>
              <a:t>age structure</a:t>
            </a:r>
            <a:endParaRPr lang="en-US" altLang="zh-CN" sz="2400" dirty="0" smtClean="0"/>
          </a:p>
          <a:p>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924944"/>
            <a:ext cx="8234658" cy="1143000"/>
          </a:xfrm>
        </p:spPr>
        <p:txBody>
          <a:bodyPr>
            <a:noAutofit/>
          </a:bodyPr>
          <a:lstStyle/>
          <a:p>
            <a:pPr algn="ctr"/>
            <a:r>
              <a:rPr lang="en-US" altLang="zh-CN" sz="4000" b="1" dirty="0" smtClean="0"/>
              <a:t>Consequences of population growth</a:t>
            </a:r>
            <a:endParaRPr lang="zh-CN" altLang="en-US" sz="4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492896"/>
            <a:ext cx="8286808" cy="1143000"/>
          </a:xfrm>
        </p:spPr>
        <p:txBody>
          <a:bodyPr>
            <a:noAutofit/>
          </a:bodyPr>
          <a:lstStyle/>
          <a:p>
            <a:pPr algn="ctr"/>
            <a:r>
              <a:rPr lang="en-US" altLang="zh-CN" sz="3600" dirty="0" smtClean="0"/>
              <a:t>Is population growth good or bad for economic development?</a:t>
            </a:r>
            <a:endParaRPr lang="zh-CN" alt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7224" y="285728"/>
            <a:ext cx="7772400" cy="642942"/>
          </a:xfrm>
        </p:spPr>
        <p:txBody>
          <a:bodyPr>
            <a:noAutofit/>
          </a:bodyPr>
          <a:lstStyle/>
          <a:p>
            <a:pPr algn="ctr"/>
            <a:r>
              <a:rPr lang="de-DE" altLang="zh-CN" sz="4000" dirty="0" smtClean="0"/>
              <a:t>Malthusian population model</a:t>
            </a:r>
            <a:endParaRPr lang="zh-CN" altLang="en-US" sz="4000" dirty="0" smtClean="0"/>
          </a:p>
        </p:txBody>
      </p:sp>
      <p:sp>
        <p:nvSpPr>
          <p:cNvPr id="3" name="内容占位符 2"/>
          <p:cNvSpPr>
            <a:spLocks noGrp="1"/>
          </p:cNvSpPr>
          <p:nvPr>
            <p:ph idx="1"/>
          </p:nvPr>
        </p:nvSpPr>
        <p:spPr>
          <a:xfrm>
            <a:off x="251520" y="1643026"/>
            <a:ext cx="6429420" cy="5214974"/>
          </a:xfrm>
        </p:spPr>
        <p:txBody>
          <a:bodyPr>
            <a:normAutofit/>
          </a:bodyPr>
          <a:lstStyle/>
          <a:p>
            <a:pPr>
              <a:spcBef>
                <a:spcPts val="1200"/>
              </a:spcBef>
            </a:pPr>
            <a:r>
              <a:rPr lang="en-AU" altLang="zh-CN" sz="2400" i="1" dirty="0" smtClean="0">
                <a:ea typeface="宋体" pitchFamily="2" charset="-122"/>
              </a:rPr>
              <a:t>An Essay on the  Principle of Population </a:t>
            </a:r>
            <a:r>
              <a:rPr lang="en-AU" altLang="zh-CN" sz="2400" dirty="0" smtClean="0">
                <a:ea typeface="宋体" pitchFamily="2" charset="-122"/>
              </a:rPr>
              <a:t>(1798)</a:t>
            </a:r>
            <a:endParaRPr lang="de-DE" altLang="zh-CN" sz="2400" dirty="0" smtClean="0">
              <a:solidFill>
                <a:srgbClr val="000000"/>
              </a:solidFill>
              <a:latin typeface="TimesNewRoman" charset="0"/>
              <a:ea typeface="宋体" pitchFamily="2" charset="-122"/>
            </a:endParaRPr>
          </a:p>
          <a:p>
            <a:pPr>
              <a:spcBef>
                <a:spcPts val="1200"/>
              </a:spcBef>
            </a:pPr>
            <a:r>
              <a:rPr lang="de-DE" altLang="zh-CN" sz="2400" dirty="0" smtClean="0">
                <a:ea typeface="宋体" pitchFamily="2" charset="-122"/>
              </a:rPr>
              <a:t>Population tends to grow at a geometric rate,</a:t>
            </a:r>
            <a:r>
              <a:rPr lang="en-CA" altLang="zh-CN" sz="2400" dirty="0" smtClean="0">
                <a:ea typeface="Arial Unicode MS" pitchFamily="34" charset="-122"/>
                <a:cs typeface="Arial Unicode MS" pitchFamily="34" charset="-122"/>
              </a:rPr>
              <a:t> i.e. 2, 4, 8, 16, 32, etc</a:t>
            </a:r>
            <a:endParaRPr lang="de-DE" altLang="zh-CN" sz="2400" dirty="0" smtClean="0">
              <a:ea typeface="宋体" pitchFamily="2" charset="-122"/>
            </a:endParaRPr>
          </a:p>
          <a:p>
            <a:pPr marL="438912" lvl="1" indent="-320040">
              <a:spcBef>
                <a:spcPts val="1200"/>
              </a:spcBef>
              <a:buClr>
                <a:schemeClr val="accent1"/>
              </a:buClr>
              <a:buSzPct val="80000"/>
              <a:buFont typeface="Wingdings 2"/>
              <a:buChar char=""/>
            </a:pPr>
            <a:r>
              <a:rPr lang="de-DE" altLang="zh-CN" sz="2400" dirty="0" smtClean="0">
                <a:ea typeface="宋体" pitchFamily="2" charset="-122"/>
              </a:rPr>
              <a:t>Food supplies, which is </a:t>
            </a:r>
            <a:r>
              <a:rPr lang="en-AU" altLang="zh-CN" sz="2400" dirty="0" smtClean="0">
                <a:ea typeface="宋体" pitchFamily="2" charset="-122"/>
              </a:rPr>
              <a:t>necessary for survival</a:t>
            </a:r>
            <a:r>
              <a:rPr lang="en-US" altLang="zh-CN" sz="2400" dirty="0" smtClean="0">
                <a:ea typeface="宋体" pitchFamily="2" charset="-122"/>
              </a:rPr>
              <a:t>, </a:t>
            </a:r>
            <a:r>
              <a:rPr lang="de-DE" altLang="zh-CN" sz="2400" dirty="0" smtClean="0">
                <a:ea typeface="宋体" pitchFamily="2" charset="-122"/>
              </a:rPr>
              <a:t>only expand at an arithmetic rate due to diminishing returns to land. </a:t>
            </a:r>
            <a:r>
              <a:rPr lang="en-CA" altLang="zh-CN" sz="2400" dirty="0" smtClean="0">
                <a:ea typeface="宋体" pitchFamily="2" charset="-122"/>
              </a:rPr>
              <a:t>i.e. 1, 2, 3, etc. </a:t>
            </a:r>
          </a:p>
          <a:p>
            <a:pPr>
              <a:spcBef>
                <a:spcPts val="1200"/>
              </a:spcBef>
            </a:pPr>
            <a:r>
              <a:rPr lang="en-US" sz="2400" dirty="0" smtClean="0"/>
              <a:t>Overpopulation forces wages to be low and decreases food available to people. Population growth leads to poverty.</a:t>
            </a:r>
            <a:endParaRPr lang="de-DE" altLang="zh-CN" sz="2400" dirty="0" smtClean="0">
              <a:ea typeface="宋体" pitchFamily="2" charset="-122"/>
            </a:endParaRPr>
          </a:p>
        </p:txBody>
      </p:sp>
      <p:pic>
        <p:nvPicPr>
          <p:cNvPr id="4" name="Picture 5" descr="thomasmalthus"/>
          <p:cNvPicPr>
            <a:picLocks noChangeAspect="1" noChangeArrowheads="1"/>
          </p:cNvPicPr>
          <p:nvPr/>
        </p:nvPicPr>
        <p:blipFill>
          <a:blip r:embed="rId3" cstate="print"/>
          <a:srcRect/>
          <a:stretch>
            <a:fillRect/>
          </a:stretch>
        </p:blipFill>
        <p:spPr>
          <a:xfrm>
            <a:off x="6660232" y="1556792"/>
            <a:ext cx="2143140" cy="2814657"/>
          </a:xfrm>
          <a:prstGeom prst="rect">
            <a:avLst/>
          </a:prstGeom>
          <a:noFill/>
          <a:ln/>
        </p:spPr>
      </p:pic>
      <p:sp>
        <p:nvSpPr>
          <p:cNvPr id="5" name="TextBox 4"/>
          <p:cNvSpPr txBox="1"/>
          <p:nvPr/>
        </p:nvSpPr>
        <p:spPr>
          <a:xfrm>
            <a:off x="6786578" y="4643446"/>
            <a:ext cx="2071702" cy="707886"/>
          </a:xfrm>
          <a:prstGeom prst="rect">
            <a:avLst/>
          </a:prstGeom>
          <a:noFill/>
        </p:spPr>
        <p:txBody>
          <a:bodyPr wrap="square" rtlCol="0">
            <a:spAutoFit/>
          </a:bodyPr>
          <a:lstStyle/>
          <a:p>
            <a:pPr algn="ctr"/>
            <a:r>
              <a:rPr lang="en-US" altLang="zh-CN" sz="2000" dirty="0" smtClean="0"/>
              <a:t>1766-1834 England</a:t>
            </a:r>
            <a:endParaRPr lang="zh-CN" alt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AU" altLang="zh-CN" sz="3600" dirty="0" smtClean="0">
                <a:ea typeface="宋体" pitchFamily="2" charset="-122"/>
              </a:rPr>
              <a:t>Population growth would always have the potential to outpace food growth!</a:t>
            </a:r>
            <a:endParaRPr lang="zh-CN" altLang="en-US" sz="3600" dirty="0"/>
          </a:p>
        </p:txBody>
      </p:sp>
      <p:pic>
        <p:nvPicPr>
          <p:cNvPr id="7" name="Picture 4"/>
          <p:cNvPicPr>
            <a:picLocks noChangeAspect="1" noChangeArrowheads="1"/>
          </p:cNvPicPr>
          <p:nvPr/>
        </p:nvPicPr>
        <p:blipFill>
          <a:blip r:embed="rId3" cstate="print"/>
          <a:srcRect/>
          <a:stretch>
            <a:fillRect/>
          </a:stretch>
        </p:blipFill>
        <p:spPr>
          <a:xfrm>
            <a:off x="467544" y="1556792"/>
            <a:ext cx="8389281" cy="480379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lstStyle/>
          <a:p>
            <a:pPr>
              <a:buFont typeface="Times" charset="0"/>
              <a:buNone/>
            </a:pPr>
            <a:r>
              <a:rPr lang="en-US"/>
              <a:t>Checks on Population Growth</a:t>
            </a:r>
          </a:p>
        </p:txBody>
      </p:sp>
      <p:sp>
        <p:nvSpPr>
          <p:cNvPr id="801795" name="Rectangle 3"/>
          <p:cNvSpPr>
            <a:spLocks noGrp="1" noChangeArrowheads="1"/>
          </p:cNvSpPr>
          <p:nvPr>
            <p:ph idx="1"/>
          </p:nvPr>
        </p:nvSpPr>
        <p:spPr>
          <a:xfrm>
            <a:off x="467544" y="1643026"/>
            <a:ext cx="8229600" cy="5214974"/>
          </a:xfrm>
        </p:spPr>
        <p:txBody>
          <a:bodyPr>
            <a:normAutofit/>
          </a:bodyPr>
          <a:lstStyle/>
          <a:p>
            <a:pPr>
              <a:lnSpc>
                <a:spcPct val="90000"/>
              </a:lnSpc>
              <a:spcBef>
                <a:spcPts val="1200"/>
              </a:spcBef>
            </a:pPr>
            <a:r>
              <a:rPr lang="en-US" dirty="0"/>
              <a:t>Positive checks: </a:t>
            </a:r>
            <a:r>
              <a:rPr lang="en-US" dirty="0" smtClean="0"/>
              <a:t>through the rise in mortality. </a:t>
            </a:r>
          </a:p>
          <a:p>
            <a:pPr lvl="1">
              <a:lnSpc>
                <a:spcPct val="90000"/>
              </a:lnSpc>
              <a:spcBef>
                <a:spcPts val="1200"/>
              </a:spcBef>
            </a:pPr>
            <a:r>
              <a:rPr lang="en-CA" altLang="zh-CN" dirty="0" smtClean="0">
                <a:ea typeface="宋体" pitchFamily="2" charset="-122"/>
                <a:cs typeface="Times New Roman" pitchFamily="18" charset="0"/>
              </a:rPr>
              <a:t>famine, war, disease, and infanticide that would increase the death rate.</a:t>
            </a:r>
            <a:r>
              <a:rPr lang="en-CA" altLang="zh-CN" dirty="0" smtClean="0">
                <a:ea typeface="宋体" pitchFamily="2" charset="-122"/>
              </a:rPr>
              <a:t> </a:t>
            </a:r>
          </a:p>
          <a:p>
            <a:pPr lvl="1">
              <a:lnSpc>
                <a:spcPct val="90000"/>
              </a:lnSpc>
              <a:spcBef>
                <a:spcPts val="1200"/>
              </a:spcBef>
            </a:pPr>
            <a:r>
              <a:rPr lang="en-US" dirty="0" smtClean="0"/>
              <a:t>Societies where the positive check dominates have low average income</a:t>
            </a:r>
            <a:endParaRPr lang="en-CA" altLang="zh-CN" dirty="0" smtClean="0">
              <a:ea typeface="宋体" pitchFamily="2" charset="-122"/>
            </a:endParaRPr>
          </a:p>
          <a:p>
            <a:pPr>
              <a:lnSpc>
                <a:spcPct val="90000"/>
              </a:lnSpc>
              <a:spcBef>
                <a:spcPts val="1200"/>
              </a:spcBef>
            </a:pPr>
            <a:r>
              <a:rPr lang="en-US" dirty="0" smtClean="0"/>
              <a:t>Preventive </a:t>
            </a:r>
            <a:r>
              <a:rPr lang="en-US" dirty="0"/>
              <a:t>checks: </a:t>
            </a:r>
            <a:r>
              <a:rPr lang="en-US" dirty="0" smtClean="0"/>
              <a:t> through </a:t>
            </a:r>
            <a:r>
              <a:rPr lang="en-US" dirty="0"/>
              <a:t>moral restraint.</a:t>
            </a:r>
          </a:p>
          <a:p>
            <a:pPr lvl="1">
              <a:lnSpc>
                <a:spcPct val="90000"/>
              </a:lnSpc>
              <a:spcBef>
                <a:spcPts val="1200"/>
              </a:spcBef>
            </a:pPr>
            <a:r>
              <a:rPr lang="en-US" altLang="zh-CN" dirty="0" smtClean="0"/>
              <a:t>people tend to restrain themselves, refraining from premarital intercourse and postponing marriage.</a:t>
            </a:r>
          </a:p>
          <a:p>
            <a:pPr lvl="1">
              <a:lnSpc>
                <a:spcPct val="90000"/>
              </a:lnSpc>
              <a:spcBef>
                <a:spcPts val="1200"/>
              </a:spcBef>
            </a:pPr>
            <a:r>
              <a:rPr lang="en-US" altLang="zh-CN" dirty="0" smtClean="0"/>
              <a:t>He was opposed to other types of preventive checks, such as contraception, and abortion.</a:t>
            </a:r>
          </a:p>
          <a:p>
            <a:pPr lvl="1">
              <a:lnSpc>
                <a:spcPct val="90000"/>
              </a:lnSpc>
              <a:spcBef>
                <a:spcPts val="1200"/>
              </a:spcBef>
            </a:pPr>
            <a:r>
              <a:rPr lang="en-US" dirty="0" smtClean="0"/>
              <a:t>Societies where the preventive check dominates have higher average income, since the birth rate falls if income drops and the fall in fertility relieves the population pressure, thereby, cushioning the income drop. (West European Countries)</a:t>
            </a:r>
          </a:p>
        </p:txBody>
      </p:sp>
      <p:sp>
        <p:nvSpPr>
          <p:cNvPr id="4" name="灯片编号占位符 3"/>
          <p:cNvSpPr>
            <a:spLocks noGrp="1"/>
          </p:cNvSpPr>
          <p:nvPr>
            <p:ph type="sldNum" sz="quarter" idx="12"/>
          </p:nvPr>
        </p:nvSpPr>
        <p:spPr>
          <a:xfrm>
            <a:off x="6400800" y="6356350"/>
            <a:ext cx="2289048" cy="365760"/>
          </a:xfrm>
          <a:prstGeom prst="rect">
            <a:avLst/>
          </a:prstGeom>
        </p:spPr>
        <p:txBody>
          <a:bodyPr/>
          <a:lstStyle/>
          <a:p>
            <a:fld id="{5C503AEC-5473-4D47-9813-1A4B176248AC}" type="slidenum">
              <a:rPr lang="en-US" altLang="zh-CN"/>
              <a:pPr/>
              <a:t>24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1795">
                                            <p:txEl>
                                              <p:pRg st="1" end="1"/>
                                            </p:txEl>
                                          </p:spTgt>
                                        </p:tgtEl>
                                        <p:attrNameLst>
                                          <p:attrName>style.visibility</p:attrName>
                                        </p:attrNameLst>
                                      </p:cBhvr>
                                      <p:to>
                                        <p:strVal val="visible"/>
                                      </p:to>
                                    </p:set>
                                    <p:anim calcmode="lin" valueType="num">
                                      <p:cBhvr additive="base">
                                        <p:cTn id="7" dur="500" fill="hold"/>
                                        <p:tgtEl>
                                          <p:spTgt spid="8017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1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1795">
                                            <p:txEl>
                                              <p:pRg st="2" end="2"/>
                                            </p:txEl>
                                          </p:spTgt>
                                        </p:tgtEl>
                                        <p:attrNameLst>
                                          <p:attrName>style.visibility</p:attrName>
                                        </p:attrNameLst>
                                      </p:cBhvr>
                                      <p:to>
                                        <p:strVal val="visible"/>
                                      </p:to>
                                    </p:set>
                                    <p:anim calcmode="lin" valueType="num">
                                      <p:cBhvr additive="base">
                                        <p:cTn id="13" dur="500" fill="hold"/>
                                        <p:tgtEl>
                                          <p:spTgt spid="8017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1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1795">
                                            <p:txEl>
                                              <p:pRg st="3" end="3"/>
                                            </p:txEl>
                                          </p:spTgt>
                                        </p:tgtEl>
                                        <p:attrNameLst>
                                          <p:attrName>style.visibility</p:attrName>
                                        </p:attrNameLst>
                                      </p:cBhvr>
                                      <p:to>
                                        <p:strVal val="visible"/>
                                      </p:to>
                                    </p:set>
                                    <p:anim calcmode="lin" valueType="num">
                                      <p:cBhvr additive="base">
                                        <p:cTn id="19" dur="500" fill="hold"/>
                                        <p:tgtEl>
                                          <p:spTgt spid="8017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1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01795">
                                            <p:txEl>
                                              <p:pRg st="4" end="4"/>
                                            </p:txEl>
                                          </p:spTgt>
                                        </p:tgtEl>
                                        <p:attrNameLst>
                                          <p:attrName>style.visibility</p:attrName>
                                        </p:attrNameLst>
                                      </p:cBhvr>
                                      <p:to>
                                        <p:strVal val="visible"/>
                                      </p:to>
                                    </p:set>
                                    <p:anim calcmode="lin" valueType="num">
                                      <p:cBhvr additive="base">
                                        <p:cTn id="25" dur="500" fill="hold"/>
                                        <p:tgtEl>
                                          <p:spTgt spid="8017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179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01795">
                                            <p:txEl>
                                              <p:pRg st="5" end="5"/>
                                            </p:txEl>
                                          </p:spTgt>
                                        </p:tgtEl>
                                        <p:attrNameLst>
                                          <p:attrName>style.visibility</p:attrName>
                                        </p:attrNameLst>
                                      </p:cBhvr>
                                      <p:to>
                                        <p:strVal val="visible"/>
                                      </p:to>
                                    </p:set>
                                    <p:anim calcmode="lin" valueType="num">
                                      <p:cBhvr additive="base">
                                        <p:cTn id="29" dur="500" fill="hold"/>
                                        <p:tgtEl>
                                          <p:spTgt spid="80179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0179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01795">
                                            <p:txEl>
                                              <p:pRg st="6" end="6"/>
                                            </p:txEl>
                                          </p:spTgt>
                                        </p:tgtEl>
                                        <p:attrNameLst>
                                          <p:attrName>style.visibility</p:attrName>
                                        </p:attrNameLst>
                                      </p:cBhvr>
                                      <p:to>
                                        <p:strVal val="visible"/>
                                      </p:to>
                                    </p:set>
                                    <p:anim calcmode="lin" valueType="num">
                                      <p:cBhvr additive="base">
                                        <p:cTn id="33" dur="500" fill="hold"/>
                                        <p:tgtEl>
                                          <p:spTgt spid="80179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017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de-DE" altLang="zh-CN" sz="4000" dirty="0" smtClean="0"/>
              <a:t>Coments on Malthusian Theory</a:t>
            </a:r>
            <a:endParaRPr lang="zh-CN" altLang="en-US" sz="4000" dirty="0"/>
          </a:p>
        </p:txBody>
      </p:sp>
      <p:sp>
        <p:nvSpPr>
          <p:cNvPr id="3" name="内容占位符 2"/>
          <p:cNvSpPr>
            <a:spLocks noGrp="1"/>
          </p:cNvSpPr>
          <p:nvPr>
            <p:ph idx="1"/>
          </p:nvPr>
        </p:nvSpPr>
        <p:spPr>
          <a:xfrm>
            <a:off x="395536" y="1556792"/>
            <a:ext cx="8229600" cy="4937760"/>
          </a:xfrm>
        </p:spPr>
        <p:txBody>
          <a:bodyPr>
            <a:normAutofit/>
          </a:bodyPr>
          <a:lstStyle/>
          <a:p>
            <a:pPr>
              <a:spcBef>
                <a:spcPts val="1200"/>
              </a:spcBef>
            </a:pPr>
            <a:r>
              <a:rPr lang="en-US" sz="2800" dirty="0" smtClean="0"/>
              <a:t>Malthus’ main contribution was determining that population has environmental consequences.</a:t>
            </a:r>
            <a:endParaRPr lang="en-US" sz="2000" dirty="0" smtClean="0"/>
          </a:p>
          <a:p>
            <a:pPr>
              <a:spcBef>
                <a:spcPts val="1200"/>
              </a:spcBef>
            </a:pPr>
            <a:r>
              <a:rPr lang="en-AU" altLang="zh-CN" sz="2800" dirty="0" smtClean="0">
                <a:ea typeface="宋体" pitchFamily="2" charset="-122"/>
              </a:rPr>
              <a:t>Critiques:</a:t>
            </a:r>
            <a:endParaRPr lang="de-DE" altLang="zh-CN" sz="2800" dirty="0" smtClean="0">
              <a:ea typeface="宋体" pitchFamily="2" charset="-122"/>
            </a:endParaRPr>
          </a:p>
          <a:p>
            <a:pPr lvl="1"/>
            <a:r>
              <a:rPr lang="de-DE" altLang="zh-CN" sz="2400" dirty="0" smtClean="0">
                <a:ea typeface="宋体" pitchFamily="2" charset="-122"/>
              </a:rPr>
              <a:t>Radical technological progress is not considered. </a:t>
            </a:r>
          </a:p>
          <a:p>
            <a:pPr lvl="1"/>
            <a:r>
              <a:rPr lang="de-DE" altLang="zh-CN" sz="2400" dirty="0" smtClean="0">
                <a:ea typeface="宋体" pitchFamily="2" charset="-122"/>
              </a:rPr>
              <a:t>It‘s inreasonable to assume that the agricultural output would increase at an arithmetic rate. </a:t>
            </a:r>
            <a:endParaRPr lang="en-AU" altLang="zh-CN" sz="3600" dirty="0" smtClean="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AU" altLang="zh-CN" dirty="0" smtClean="0">
                <a:ea typeface="宋体" pitchFamily="2" charset="-122"/>
              </a:rPr>
              <a:t>Ester </a:t>
            </a:r>
            <a:r>
              <a:rPr lang="en-AU" altLang="zh-CN" dirty="0" err="1" smtClean="0">
                <a:ea typeface="宋体" pitchFamily="2" charset="-122"/>
              </a:rPr>
              <a:t>Boserup</a:t>
            </a:r>
            <a:endParaRPr lang="zh-CN" altLang="en-US" dirty="0"/>
          </a:p>
        </p:txBody>
      </p:sp>
      <p:sp>
        <p:nvSpPr>
          <p:cNvPr id="3" name="内容占位符 2"/>
          <p:cNvSpPr>
            <a:spLocks noGrp="1"/>
          </p:cNvSpPr>
          <p:nvPr>
            <p:ph idx="1"/>
          </p:nvPr>
        </p:nvSpPr>
        <p:spPr>
          <a:xfrm>
            <a:off x="539552" y="1700808"/>
            <a:ext cx="4586294" cy="4572000"/>
          </a:xfrm>
        </p:spPr>
        <p:txBody>
          <a:bodyPr>
            <a:normAutofit fontScale="70000" lnSpcReduction="20000"/>
          </a:bodyPr>
          <a:lstStyle/>
          <a:p>
            <a:pPr>
              <a:spcBef>
                <a:spcPts val="1200"/>
              </a:spcBef>
            </a:pPr>
            <a:r>
              <a:rPr lang="en-AU" altLang="zh-CN" sz="3400" dirty="0" smtClean="0">
                <a:ea typeface="宋体" pitchFamily="2" charset="-122"/>
              </a:rPr>
              <a:t>Danish agricultural economist, with field experience in India &amp; other Asian countries.</a:t>
            </a:r>
          </a:p>
          <a:p>
            <a:pPr>
              <a:spcBef>
                <a:spcPts val="1200"/>
              </a:spcBef>
            </a:pPr>
            <a:r>
              <a:rPr lang="en-US" sz="3400" dirty="0" smtClean="0"/>
              <a:t>In the Malthusian view, in times when food is not sufficient for everyone, the excess population will die. </a:t>
            </a:r>
          </a:p>
          <a:p>
            <a:pPr>
              <a:spcBef>
                <a:spcPts val="1200"/>
              </a:spcBef>
            </a:pPr>
            <a:r>
              <a:rPr lang="en-US" sz="3400" dirty="0" err="1" smtClean="0"/>
              <a:t>Boserup</a:t>
            </a:r>
            <a:r>
              <a:rPr lang="en-US" sz="3400" dirty="0" smtClean="0"/>
              <a:t> argued that in those times of pressure, people will find ways to increase the production of food by increasing workforce, machinery, fertilizers.</a:t>
            </a:r>
            <a:endParaRPr lang="en-AU" altLang="zh-CN" sz="3400" dirty="0" smtClean="0">
              <a:ea typeface="宋体" pitchFamily="2" charset="-122"/>
            </a:endParaRPr>
          </a:p>
          <a:p>
            <a:endParaRPr lang="zh-CN" altLang="en-US" dirty="0"/>
          </a:p>
        </p:txBody>
      </p:sp>
      <p:pic>
        <p:nvPicPr>
          <p:cNvPr id="4" name="Picture 1029" descr="Boserup"/>
          <p:cNvPicPr>
            <a:picLocks noChangeAspect="1" noChangeArrowheads="1"/>
          </p:cNvPicPr>
          <p:nvPr/>
        </p:nvPicPr>
        <p:blipFill>
          <a:blip r:embed="rId3" cstate="print"/>
          <a:srcRect/>
          <a:stretch>
            <a:fillRect/>
          </a:stretch>
        </p:blipFill>
        <p:spPr>
          <a:xfrm>
            <a:off x="5868144" y="1628800"/>
            <a:ext cx="2571768" cy="3664769"/>
          </a:xfrm>
          <a:prstGeom prst="rect">
            <a:avLst/>
          </a:prstGeom>
          <a:noFill/>
          <a:ln/>
        </p:spPr>
      </p:pic>
      <p:sp>
        <p:nvSpPr>
          <p:cNvPr id="5" name="TextBox 4"/>
          <p:cNvSpPr txBox="1"/>
          <p:nvPr/>
        </p:nvSpPr>
        <p:spPr>
          <a:xfrm>
            <a:off x="6084168" y="5373216"/>
            <a:ext cx="2428892" cy="400110"/>
          </a:xfrm>
          <a:prstGeom prst="rect">
            <a:avLst/>
          </a:prstGeom>
          <a:noFill/>
        </p:spPr>
        <p:txBody>
          <a:bodyPr wrap="square" rtlCol="0">
            <a:spAutoFit/>
          </a:bodyPr>
          <a:lstStyle/>
          <a:p>
            <a:pPr algn="ctr"/>
            <a:r>
              <a:rPr lang="en-US" altLang="zh-CN" sz="2000" dirty="0" smtClean="0"/>
              <a:t>(1910-1999)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868346"/>
          </a:xfrm>
        </p:spPr>
        <p:txBody>
          <a:bodyPr/>
          <a:lstStyle/>
          <a:p>
            <a:r>
              <a:rPr lang="en-AU" altLang="zh-CN" dirty="0" smtClean="0">
                <a:ea typeface="宋体" pitchFamily="2" charset="-122"/>
              </a:rPr>
              <a:t>Ester </a:t>
            </a:r>
            <a:r>
              <a:rPr lang="en-AU" altLang="zh-CN" dirty="0" err="1" smtClean="0">
                <a:ea typeface="宋体" pitchFamily="2" charset="-122"/>
              </a:rPr>
              <a:t>Boserup’s</a:t>
            </a:r>
            <a:r>
              <a:rPr lang="en-AU" altLang="zh-CN" dirty="0" smtClean="0">
                <a:ea typeface="宋体" pitchFamily="2" charset="-122"/>
              </a:rPr>
              <a:t> notion</a:t>
            </a:r>
            <a:endParaRPr lang="zh-CN" altLang="en-US" dirty="0"/>
          </a:p>
        </p:txBody>
      </p:sp>
      <p:pic>
        <p:nvPicPr>
          <p:cNvPr id="94210" name="Picture 2" descr="File:Graph boserup.JPG">
            <a:hlinkClick r:id="rId3"/>
          </p:cNvPr>
          <p:cNvPicPr>
            <a:picLocks noChangeAspect="1" noChangeArrowheads="1"/>
          </p:cNvPicPr>
          <p:nvPr/>
        </p:nvPicPr>
        <p:blipFill>
          <a:blip r:embed="rId4" cstate="print"/>
          <a:srcRect/>
          <a:stretch>
            <a:fillRect/>
          </a:stretch>
        </p:blipFill>
        <p:spPr bwMode="auto">
          <a:xfrm>
            <a:off x="0" y="1285860"/>
            <a:ext cx="5143536" cy="3787877"/>
          </a:xfrm>
          <a:prstGeom prst="rect">
            <a:avLst/>
          </a:prstGeom>
          <a:noFill/>
        </p:spPr>
      </p:pic>
      <p:sp>
        <p:nvSpPr>
          <p:cNvPr id="5" name="TextBox 4"/>
          <p:cNvSpPr txBox="1"/>
          <p:nvPr/>
        </p:nvSpPr>
        <p:spPr>
          <a:xfrm>
            <a:off x="571472" y="5143512"/>
            <a:ext cx="7858180" cy="1569660"/>
          </a:xfrm>
          <a:prstGeom prst="rect">
            <a:avLst/>
          </a:prstGeom>
          <a:noFill/>
        </p:spPr>
        <p:txBody>
          <a:bodyPr wrap="square" rtlCol="0">
            <a:spAutoFit/>
          </a:bodyPr>
          <a:lstStyle/>
          <a:p>
            <a:pPr marL="274320" indent="-274320">
              <a:spcBef>
                <a:spcPts val="580"/>
              </a:spcBef>
              <a:buClr>
                <a:schemeClr val="accent1"/>
              </a:buClr>
              <a:buSzPct val="85000"/>
              <a:buFont typeface="Wingdings 2"/>
              <a:buChar char=""/>
            </a:pPr>
            <a:r>
              <a:rPr lang="en-US" altLang="zh-CN" sz="2000" dirty="0" smtClean="0">
                <a:ea typeface="宋体" pitchFamily="2" charset="-122"/>
              </a:rPr>
              <a:t>The growth rate of food supply may vary but never reaches its carrying capacity because every time it is getting near, there is an invention or development that causes the food supply to increase at a greater rate.</a:t>
            </a:r>
          </a:p>
          <a:p>
            <a:endParaRPr lang="zh-CN" altLang="en-US" sz="1400" dirty="0"/>
          </a:p>
        </p:txBody>
      </p:sp>
      <p:pic>
        <p:nvPicPr>
          <p:cNvPr id="6" name="Picture 4"/>
          <p:cNvPicPr>
            <a:picLocks noChangeAspect="1" noChangeArrowheads="1"/>
          </p:cNvPicPr>
          <p:nvPr/>
        </p:nvPicPr>
        <p:blipFill>
          <a:blip r:embed="rId5" cstate="print"/>
          <a:srcRect/>
          <a:stretch>
            <a:fillRect/>
          </a:stretch>
        </p:blipFill>
        <p:spPr>
          <a:xfrm>
            <a:off x="4714844" y="1357298"/>
            <a:ext cx="4429156" cy="3786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Julian Simon</a:t>
            </a:r>
            <a:endParaRPr lang="zh-CN" altLang="en-US" dirty="0"/>
          </a:p>
        </p:txBody>
      </p:sp>
      <p:sp>
        <p:nvSpPr>
          <p:cNvPr id="3" name="内容占位符 2"/>
          <p:cNvSpPr>
            <a:spLocks noGrp="1"/>
          </p:cNvSpPr>
          <p:nvPr>
            <p:ph idx="1"/>
          </p:nvPr>
        </p:nvSpPr>
        <p:spPr>
          <a:xfrm>
            <a:off x="467544" y="1534350"/>
            <a:ext cx="4943484" cy="4572000"/>
          </a:xfrm>
        </p:spPr>
        <p:txBody>
          <a:bodyPr>
            <a:noAutofit/>
          </a:bodyPr>
          <a:lstStyle/>
          <a:p>
            <a:pPr>
              <a:spcBef>
                <a:spcPts val="1200"/>
              </a:spcBef>
            </a:pPr>
            <a:r>
              <a:rPr lang="en-US" altLang="zh-CN" sz="2800" dirty="0" smtClean="0">
                <a:ea typeface="宋体" charset="-122"/>
              </a:rPr>
              <a:t>1981 published </a:t>
            </a:r>
            <a:r>
              <a:rPr lang="en-US" altLang="zh-CN" sz="2800" i="1" dirty="0" smtClean="0">
                <a:ea typeface="宋体" charset="-122"/>
              </a:rPr>
              <a:t>Population: The Ultimate Resource</a:t>
            </a:r>
            <a:endParaRPr lang="en-US" altLang="zh-CN" sz="2800" dirty="0" smtClean="0">
              <a:ea typeface="宋体" charset="-122"/>
            </a:endParaRPr>
          </a:p>
          <a:p>
            <a:r>
              <a:rPr lang="en-US" altLang="zh-CN" sz="2800" dirty="0" smtClean="0"/>
              <a:t>Simon argues that the population growth </a:t>
            </a:r>
            <a:r>
              <a:rPr lang="en-US" altLang="zh-CN" sz="2800" dirty="0" smtClean="0">
                <a:ea typeface="宋体" charset="-122"/>
              </a:rPr>
              <a:t>exerts its influence by </a:t>
            </a:r>
            <a:r>
              <a:rPr lang="en-US" altLang="zh-CN" sz="2800" b="1" dirty="0" smtClean="0">
                <a:ea typeface="宋体" charset="-122"/>
              </a:rPr>
              <a:t>increasing the tempo of innovation.</a:t>
            </a:r>
          </a:p>
          <a:p>
            <a:pPr algn="ctr">
              <a:buNone/>
            </a:pPr>
            <a:endParaRPr lang="en-US" altLang="zh-CN" sz="2400" b="1" i="1" dirty="0" smtClean="0">
              <a:ea typeface="宋体" charset="-122"/>
            </a:endParaRPr>
          </a:p>
          <a:p>
            <a:pPr algn="ctr">
              <a:buNone/>
            </a:pPr>
            <a:r>
              <a:rPr lang="en-US" altLang="zh-CN" sz="2400" b="1" i="1" dirty="0" smtClean="0">
                <a:ea typeface="宋体" charset="-122"/>
              </a:rPr>
              <a:t>Don’t just consume resources, </a:t>
            </a:r>
          </a:p>
          <a:p>
            <a:pPr algn="ctr">
              <a:buNone/>
            </a:pPr>
            <a:r>
              <a:rPr lang="en-US" altLang="zh-CN" sz="2400" b="1" i="1" dirty="0" smtClean="0">
                <a:ea typeface="宋体" charset="-122"/>
              </a:rPr>
              <a:t>but also create resources</a:t>
            </a:r>
          </a:p>
        </p:txBody>
      </p:sp>
      <p:pic>
        <p:nvPicPr>
          <p:cNvPr id="40962" name="Picture 2" descr="http://redstateeclectic.typepad.com/.a/6a00d83452719d69e20120a875e92c970b-pi"/>
          <p:cNvPicPr>
            <a:picLocks noChangeAspect="1" noChangeArrowheads="1"/>
          </p:cNvPicPr>
          <p:nvPr/>
        </p:nvPicPr>
        <p:blipFill>
          <a:blip r:embed="rId3" cstate="print"/>
          <a:srcRect/>
          <a:stretch>
            <a:fillRect/>
          </a:stretch>
        </p:blipFill>
        <p:spPr bwMode="auto">
          <a:xfrm>
            <a:off x="5796136" y="1487598"/>
            <a:ext cx="2533650" cy="3371850"/>
          </a:xfrm>
          <a:prstGeom prst="rect">
            <a:avLst/>
          </a:prstGeom>
          <a:noFill/>
        </p:spPr>
      </p:pic>
      <p:sp>
        <p:nvSpPr>
          <p:cNvPr id="5" name="TextBox 4"/>
          <p:cNvSpPr txBox="1"/>
          <p:nvPr/>
        </p:nvSpPr>
        <p:spPr>
          <a:xfrm>
            <a:off x="6012160" y="5000636"/>
            <a:ext cx="2428892" cy="707886"/>
          </a:xfrm>
          <a:prstGeom prst="rect">
            <a:avLst/>
          </a:prstGeom>
          <a:noFill/>
        </p:spPr>
        <p:txBody>
          <a:bodyPr wrap="square" rtlCol="0">
            <a:spAutoFit/>
          </a:bodyPr>
          <a:lstStyle/>
          <a:p>
            <a:pPr algn="ctr"/>
            <a:r>
              <a:rPr lang="en-US" altLang="zh-CN" sz="2000" dirty="0" smtClean="0"/>
              <a:t>1932-1998</a:t>
            </a:r>
          </a:p>
          <a:p>
            <a:pPr algn="ctr"/>
            <a:r>
              <a:rPr lang="en-US" altLang="zh-CN" sz="2000" dirty="0" smtClean="0"/>
              <a:t> University of Maryland</a:t>
            </a:r>
            <a:endParaRPr lang="zh-CN" alt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2800" dirty="0" smtClean="0"/>
              <a:t>Relationship between Nobel Prizes 1901–2002 per million population and population size in 1960</a:t>
            </a:r>
            <a:endParaRPr lang="zh-CN" altLang="en-US" sz="2800" dirty="0">
              <a:solidFill>
                <a:srgbClr val="FFC000"/>
              </a:solidFill>
            </a:endParaRPr>
          </a:p>
        </p:txBody>
      </p:sp>
      <p:pic>
        <p:nvPicPr>
          <p:cNvPr id="407554" name="Picture 2"/>
          <p:cNvPicPr>
            <a:picLocks noChangeAspect="1" noChangeArrowheads="1"/>
          </p:cNvPicPr>
          <p:nvPr/>
        </p:nvPicPr>
        <p:blipFill>
          <a:blip r:embed="rId3" cstate="print"/>
          <a:srcRect/>
          <a:stretch>
            <a:fillRect/>
          </a:stretch>
        </p:blipFill>
        <p:spPr bwMode="auto">
          <a:xfrm>
            <a:off x="0" y="1628800"/>
            <a:ext cx="8880512" cy="52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3573016"/>
            <a:ext cx="7772400" cy="1143000"/>
          </a:xfrm>
        </p:spPr>
        <p:txBody>
          <a:bodyPr/>
          <a:lstStyle/>
          <a:p>
            <a:pPr algn="ctr"/>
            <a:r>
              <a:rPr lang="en-US" altLang="zh-CN" sz="4400" dirty="0" smtClean="0"/>
              <a:t>Demographic Transition</a:t>
            </a:r>
            <a:endParaRPr lang="zh-CN" altLang="en-US" sz="4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3200" dirty="0" smtClean="0"/>
              <a:t>GDP per capita and population, 180 countries, 2006</a:t>
            </a:r>
            <a:endParaRPr lang="zh-CN" altLang="en-US" sz="3200" dirty="0"/>
          </a:p>
        </p:txBody>
      </p:sp>
      <p:pic>
        <p:nvPicPr>
          <p:cNvPr id="406530" name="Picture 2"/>
          <p:cNvPicPr>
            <a:picLocks noChangeAspect="1" noChangeArrowheads="1"/>
          </p:cNvPicPr>
          <p:nvPr/>
        </p:nvPicPr>
        <p:blipFill>
          <a:blip r:embed="rId3" cstate="print"/>
          <a:srcRect/>
          <a:stretch>
            <a:fillRect/>
          </a:stretch>
        </p:blipFill>
        <p:spPr bwMode="auto">
          <a:xfrm>
            <a:off x="0" y="1916831"/>
            <a:ext cx="9144000" cy="457873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3600" dirty="0" smtClean="0"/>
              <a:t>Population growth and economic growth, 1960–2000.</a:t>
            </a:r>
            <a:endParaRPr lang="zh-CN" altLang="en-US" sz="3600" dirty="0"/>
          </a:p>
        </p:txBody>
      </p:sp>
      <p:pic>
        <p:nvPicPr>
          <p:cNvPr id="406531" name="Picture 3"/>
          <p:cNvPicPr>
            <a:picLocks noChangeAspect="1" noChangeArrowheads="1"/>
          </p:cNvPicPr>
          <p:nvPr/>
        </p:nvPicPr>
        <p:blipFill>
          <a:blip r:embed="rId3" cstate="print"/>
          <a:srcRect/>
          <a:stretch>
            <a:fillRect/>
          </a:stretch>
        </p:blipFill>
        <p:spPr bwMode="auto">
          <a:xfrm>
            <a:off x="539552" y="1628800"/>
            <a:ext cx="772477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3571876"/>
            <a:ext cx="7772400" cy="1143000"/>
          </a:xfrm>
        </p:spPr>
        <p:txBody>
          <a:bodyPr>
            <a:normAutofit/>
          </a:bodyPr>
          <a:lstStyle/>
          <a:p>
            <a:pPr algn="ctr"/>
            <a:r>
              <a:rPr lang="en-US" altLang="zh-CN" sz="3600" b="1" dirty="0" smtClean="0"/>
              <a:t>Population Age Structure</a:t>
            </a:r>
            <a:endParaRPr lang="zh-CN" altLang="en-US" sz="36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428604"/>
            <a:ext cx="8829675" cy="5162550"/>
          </a:xfrm>
          <a:prstGeom prst="rect">
            <a:avLst/>
          </a:prstGeom>
          <a:noFill/>
          <a:ln w="9525">
            <a:noFill/>
            <a:miter lim="800000"/>
            <a:headEnd/>
            <a:tailEnd/>
          </a:ln>
          <a:effectLst/>
        </p:spPr>
      </p:pic>
      <p:sp>
        <p:nvSpPr>
          <p:cNvPr id="5" name="TextBox 4"/>
          <p:cNvSpPr txBox="1"/>
          <p:nvPr/>
        </p:nvSpPr>
        <p:spPr>
          <a:xfrm>
            <a:off x="357158" y="5715016"/>
            <a:ext cx="7929618" cy="369332"/>
          </a:xfrm>
          <a:prstGeom prst="rect">
            <a:avLst/>
          </a:prstGeom>
          <a:noFill/>
        </p:spPr>
        <p:txBody>
          <a:bodyPr wrap="square" rtlCol="0">
            <a:spAutoFit/>
          </a:bodyPr>
          <a:lstStyle/>
          <a:p>
            <a:pPr algn="ctr"/>
            <a:r>
              <a:rPr lang="en-US" altLang="zh-CN" b="1" dirty="0" smtClean="0"/>
              <a:t>Population by Age, China, 1982-2050 (Wang and Mason, 2008)</a:t>
            </a:r>
            <a:endParaRPr lang="zh-CN" altLang="en-US" b="1" dirty="0"/>
          </a:p>
        </p:txBody>
      </p:sp>
      <p:sp>
        <p:nvSpPr>
          <p:cNvPr id="6" name="椭圆 5"/>
          <p:cNvSpPr/>
          <p:nvPr/>
        </p:nvSpPr>
        <p:spPr>
          <a:xfrm>
            <a:off x="2357422" y="2643182"/>
            <a:ext cx="785818"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571604" y="714356"/>
            <a:ext cx="785818"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00034" y="1857364"/>
            <a:ext cx="785818"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86050" y="1857364"/>
            <a:ext cx="785818"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251520" y="76200"/>
            <a:ext cx="8424936" cy="1048544"/>
          </a:xfrm>
        </p:spPr>
        <p:txBody>
          <a:bodyPr>
            <a:normAutofit/>
          </a:bodyPr>
          <a:lstStyle/>
          <a:p>
            <a:pPr algn="ctr"/>
            <a:r>
              <a:rPr lang="en-US" altLang="zh-CN" sz="3600" dirty="0" smtClean="0"/>
              <a:t>Age structure transition in China, 1953-2010</a:t>
            </a:r>
            <a:endParaRPr lang="zh-CN" altLang="en-US" sz="3600" dirty="0"/>
          </a:p>
        </p:txBody>
      </p:sp>
      <p:sp>
        <p:nvSpPr>
          <p:cNvPr id="4" name="灯片编号占位符 3"/>
          <p:cNvSpPr>
            <a:spLocks noGrp="1"/>
          </p:cNvSpPr>
          <p:nvPr>
            <p:ph type="sldNum" sz="quarter" idx="12"/>
          </p:nvPr>
        </p:nvSpPr>
        <p:spPr/>
        <p:txBody>
          <a:bodyPr/>
          <a:lstStyle/>
          <a:p>
            <a:fld id="{3D89EE4A-F7B7-4AA2-990E-DE70A4AF74CA}" type="slidenum">
              <a:rPr lang="en-AU" smtClean="0"/>
              <a:pPr/>
              <a:t>34</a:t>
            </a:fld>
            <a:endParaRPr lang="en-AU"/>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5" y="1196752"/>
            <a:ext cx="750995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96663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3600" dirty="0" smtClean="0"/>
              <a:t>China’s Population structure, 2010-2050</a:t>
            </a:r>
            <a:endParaRPr lang="zh-CN" altLang="en-US" sz="3600" dirty="0"/>
          </a:p>
        </p:txBody>
      </p:sp>
      <p:pic>
        <p:nvPicPr>
          <p:cNvPr id="285698" name="Picture 2"/>
          <p:cNvPicPr>
            <a:picLocks noChangeAspect="1" noChangeArrowheads="1"/>
          </p:cNvPicPr>
          <p:nvPr/>
        </p:nvPicPr>
        <p:blipFill>
          <a:blip r:embed="rId3" cstate="print"/>
          <a:srcRect/>
          <a:stretch>
            <a:fillRect/>
          </a:stretch>
        </p:blipFill>
        <p:spPr bwMode="auto">
          <a:xfrm>
            <a:off x="0" y="1556792"/>
            <a:ext cx="9144000"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z="4000" dirty="0" smtClean="0"/>
              <a:t>Expansion of elderly population</a:t>
            </a:r>
            <a:endParaRPr lang="zh-CN" altLang="en-US" sz="4000" dirty="0"/>
          </a:p>
        </p:txBody>
      </p:sp>
      <p:pic>
        <p:nvPicPr>
          <p:cNvPr id="1078274" name="Picture 2" descr="http://www.morningwhistle.com/uploadfile/2012/0703/20120703093903277.jpg">
            <a:hlinkClick r:id="rId3"/>
          </p:cNvPr>
          <p:cNvPicPr>
            <a:picLocks noChangeAspect="1" noChangeArrowheads="1"/>
          </p:cNvPicPr>
          <p:nvPr/>
        </p:nvPicPr>
        <p:blipFill>
          <a:blip r:embed="rId4" cstate="print"/>
          <a:srcRect/>
          <a:stretch>
            <a:fillRect/>
          </a:stretch>
        </p:blipFill>
        <p:spPr bwMode="auto">
          <a:xfrm>
            <a:off x="1143089" y="1371654"/>
            <a:ext cx="6690663" cy="548634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Rapid </a:t>
            </a:r>
            <a:r>
              <a:rPr lang="en-US" altLang="zh-CN" sz="3600" dirty="0" smtClean="0"/>
              <a:t>aging population</a:t>
            </a:r>
            <a:endParaRPr lang="zh-CN" altLang="en-US" dirty="0"/>
          </a:p>
        </p:txBody>
      </p:sp>
      <p:pic>
        <p:nvPicPr>
          <p:cNvPr id="769026" name="Picture 2"/>
          <p:cNvPicPr>
            <a:picLocks noChangeAspect="1" noChangeArrowheads="1"/>
          </p:cNvPicPr>
          <p:nvPr/>
        </p:nvPicPr>
        <p:blipFill>
          <a:blip r:embed="rId3" cstate="print"/>
          <a:srcRect/>
          <a:stretch>
            <a:fillRect/>
          </a:stretch>
        </p:blipFill>
        <p:spPr bwMode="auto">
          <a:xfrm>
            <a:off x="381000" y="1600200"/>
            <a:ext cx="8229600" cy="4997733"/>
          </a:xfrm>
          <a:prstGeom prst="rect">
            <a:avLst/>
          </a:prstGeom>
          <a:noFill/>
          <a:ln w="9525">
            <a:noFill/>
            <a:miter lim="800000"/>
            <a:headEnd/>
            <a:tailEnd/>
          </a:ln>
          <a:effectLst/>
        </p:spPr>
      </p:pic>
      <p:sp>
        <p:nvSpPr>
          <p:cNvPr id="4" name="TextBox 3"/>
          <p:cNvSpPr txBox="1"/>
          <p:nvPr/>
        </p:nvSpPr>
        <p:spPr>
          <a:xfrm>
            <a:off x="5715000" y="4572000"/>
            <a:ext cx="1295400" cy="307777"/>
          </a:xfrm>
          <a:prstGeom prst="rect">
            <a:avLst/>
          </a:prstGeom>
          <a:noFill/>
          <a:ln>
            <a:solidFill>
              <a:schemeClr val="accent1"/>
            </a:solidFill>
          </a:ln>
        </p:spPr>
        <p:txBody>
          <a:bodyPr wrap="square" rtlCol="0">
            <a:spAutoFit/>
          </a:bodyPr>
          <a:lstStyle/>
          <a:p>
            <a:pPr algn="ctr"/>
            <a:r>
              <a:rPr lang="en-US" altLang="zh-CN" sz="1400" dirty="0" smtClean="0">
                <a:solidFill>
                  <a:srgbClr val="FF0000"/>
                </a:solidFill>
              </a:rPr>
              <a:t>15% in 2033</a:t>
            </a:r>
            <a:endParaRPr lang="zh-CN" altLang="en-US" sz="1400" dirty="0">
              <a:solidFill>
                <a:srgbClr val="FF0000"/>
              </a:solidFill>
            </a:endParaRPr>
          </a:p>
        </p:txBody>
      </p:sp>
      <p:cxnSp>
        <p:nvCxnSpPr>
          <p:cNvPr id="6" name="直接箭头连接符 5"/>
          <p:cNvCxnSpPr>
            <a:stCxn id="4" idx="0"/>
          </p:cNvCxnSpPr>
          <p:nvPr/>
        </p:nvCxnSpPr>
        <p:spPr>
          <a:xfrm rot="16200000" flipV="1">
            <a:off x="5962650" y="4171950"/>
            <a:ext cx="38100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24200" y="3429000"/>
            <a:ext cx="1295400" cy="307777"/>
          </a:xfrm>
          <a:prstGeom prst="rect">
            <a:avLst/>
          </a:prstGeom>
          <a:noFill/>
          <a:ln>
            <a:solidFill>
              <a:schemeClr val="accent1"/>
            </a:solidFill>
          </a:ln>
        </p:spPr>
        <p:txBody>
          <a:bodyPr wrap="square" rtlCol="0">
            <a:spAutoFit/>
          </a:bodyPr>
          <a:lstStyle/>
          <a:p>
            <a:pPr algn="ctr"/>
            <a:r>
              <a:rPr lang="en-US" altLang="zh-CN" sz="1400" dirty="0" smtClean="0">
                <a:solidFill>
                  <a:srgbClr val="FF0000"/>
                </a:solidFill>
              </a:rPr>
              <a:t>15% in 2015</a:t>
            </a:r>
            <a:endParaRPr lang="zh-CN" altLang="en-US" sz="1400" dirty="0">
              <a:solidFill>
                <a:srgbClr val="FF0000"/>
              </a:solidFill>
            </a:endParaRPr>
          </a:p>
        </p:txBody>
      </p:sp>
      <p:cxnSp>
        <p:nvCxnSpPr>
          <p:cNvPr id="10" name="直接箭头连接符 9"/>
          <p:cNvCxnSpPr>
            <a:stCxn id="8" idx="2"/>
          </p:cNvCxnSpPr>
          <p:nvPr/>
        </p:nvCxnSpPr>
        <p:spPr>
          <a:xfrm rot="5400000">
            <a:off x="3449539" y="3944838"/>
            <a:ext cx="530423"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95800" y="2743200"/>
            <a:ext cx="1295400" cy="307777"/>
          </a:xfrm>
          <a:prstGeom prst="rect">
            <a:avLst/>
          </a:prstGeom>
          <a:noFill/>
          <a:ln>
            <a:solidFill>
              <a:schemeClr val="accent1"/>
            </a:solidFill>
          </a:ln>
        </p:spPr>
        <p:txBody>
          <a:bodyPr wrap="square" rtlCol="0">
            <a:spAutoFit/>
          </a:bodyPr>
          <a:lstStyle/>
          <a:p>
            <a:pPr algn="ctr"/>
            <a:r>
              <a:rPr lang="en-US" altLang="zh-CN" sz="1400" dirty="0" smtClean="0">
                <a:solidFill>
                  <a:srgbClr val="FF0000"/>
                </a:solidFill>
              </a:rPr>
              <a:t>20% in 2025</a:t>
            </a:r>
            <a:endParaRPr lang="zh-CN" altLang="en-US" sz="1400" dirty="0">
              <a:solidFill>
                <a:srgbClr val="FF0000"/>
              </a:solidFill>
            </a:endParaRPr>
          </a:p>
        </p:txBody>
      </p:sp>
      <p:cxnSp>
        <p:nvCxnSpPr>
          <p:cNvPr id="13" name="直接箭头连接符 12"/>
          <p:cNvCxnSpPr>
            <a:stCxn id="11" idx="2"/>
          </p:cNvCxnSpPr>
          <p:nvPr/>
        </p:nvCxnSpPr>
        <p:spPr>
          <a:xfrm rot="5400000">
            <a:off x="4859239" y="3220938"/>
            <a:ext cx="454223"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495800" y="2209800"/>
            <a:ext cx="2161810" cy="369332"/>
          </a:xfrm>
          <a:prstGeom prst="rect">
            <a:avLst/>
          </a:prstGeom>
        </p:spPr>
        <p:txBody>
          <a:bodyPr wrap="none">
            <a:spAutoFit/>
          </a:bodyPr>
          <a:lstStyle/>
          <a:p>
            <a:r>
              <a:rPr lang="en-US" dirty="0" smtClean="0">
                <a:solidFill>
                  <a:srgbClr val="FF0000"/>
                </a:solidFill>
                <a:latin typeface="Garamond" charset="0"/>
              </a:rPr>
              <a:t>22.6% in Japan, 2010</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110" y="228600"/>
            <a:ext cx="8762890" cy="990600"/>
          </a:xfrm>
        </p:spPr>
        <p:txBody>
          <a:bodyPr>
            <a:normAutofit/>
          </a:bodyPr>
          <a:lstStyle/>
          <a:p>
            <a:r>
              <a:rPr lang="en-US" altLang="zh-CN" sz="3600" dirty="0" smtClean="0"/>
              <a:t>Regional Variations in Population Aging, 2000</a:t>
            </a:r>
            <a:endParaRPr lang="zh-CN" altLang="en-US" sz="3600" dirty="0"/>
          </a:p>
        </p:txBody>
      </p:sp>
      <p:pic>
        <p:nvPicPr>
          <p:cNvPr id="1004546" name="Picture 2"/>
          <p:cNvPicPr>
            <a:picLocks noChangeAspect="1" noChangeArrowheads="1"/>
          </p:cNvPicPr>
          <p:nvPr/>
        </p:nvPicPr>
        <p:blipFill>
          <a:blip r:embed="rId3" cstate="print"/>
          <a:srcRect/>
          <a:stretch>
            <a:fillRect/>
          </a:stretch>
        </p:blipFill>
        <p:spPr bwMode="auto">
          <a:xfrm>
            <a:off x="960544" y="1600248"/>
            <a:ext cx="7257083" cy="49528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60648"/>
            <a:ext cx="8229600" cy="864096"/>
          </a:xfrm>
        </p:spPr>
        <p:txBody>
          <a:bodyPr>
            <a:noAutofit/>
          </a:bodyPr>
          <a:lstStyle/>
          <a:p>
            <a:pPr algn="ctr"/>
            <a:r>
              <a:rPr lang="en-US" altLang="zh-CN" sz="3600" dirty="0" smtClean="0"/>
              <a:t>Proportion of population aged 0 to 14, 2010</a:t>
            </a:r>
            <a:endParaRPr lang="zh-CN" altLang="en-US" sz="3600" dirty="0"/>
          </a:p>
        </p:txBody>
      </p:sp>
      <p:pic>
        <p:nvPicPr>
          <p:cNvPr id="284674" name="Picture 2"/>
          <p:cNvPicPr>
            <a:picLocks noChangeAspect="1" noChangeArrowheads="1"/>
          </p:cNvPicPr>
          <p:nvPr/>
        </p:nvPicPr>
        <p:blipFill>
          <a:blip r:embed="rId3" cstate="print"/>
          <a:srcRect/>
          <a:stretch>
            <a:fillRect/>
          </a:stretch>
        </p:blipFill>
        <p:spPr bwMode="auto">
          <a:xfrm>
            <a:off x="1115616" y="1124744"/>
            <a:ext cx="6850878"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Demographic Equation</a:t>
            </a:r>
            <a:endParaRPr lang="zh-CN" altLang="en-US" sz="3600" dirty="0"/>
          </a:p>
        </p:txBody>
      </p:sp>
      <p:sp>
        <p:nvSpPr>
          <p:cNvPr id="7" name="矩形 6"/>
          <p:cNvSpPr/>
          <p:nvPr/>
        </p:nvSpPr>
        <p:spPr>
          <a:xfrm>
            <a:off x="218665" y="1466139"/>
            <a:ext cx="8388424" cy="5229200"/>
          </a:xfrm>
          <a:prstGeom prst="rect">
            <a:avLst/>
          </a:prstGeom>
        </p:spPr>
        <p:txBody>
          <a:bodyPr vert="horz">
            <a:noAutofit/>
          </a:bodyPr>
          <a:lstStyle/>
          <a:p>
            <a:pPr marL="274320" indent="-274320">
              <a:spcBef>
                <a:spcPts val="600"/>
              </a:spcBef>
              <a:buClr>
                <a:schemeClr val="accent1"/>
              </a:buClr>
              <a:buSzPct val="76000"/>
              <a:buFont typeface="Wingdings 3"/>
              <a:buChar char=""/>
            </a:pPr>
            <a:r>
              <a:rPr lang="en-US" altLang="zh-CN" sz="2400" dirty="0" smtClean="0">
                <a:latin typeface="Perpetua" pitchFamily="18" charset="0"/>
              </a:rPr>
              <a:t>The size of a population can change only through the processes of fertility, mortality, and migration.</a:t>
            </a:r>
          </a:p>
          <a:p>
            <a:pPr marL="274320" indent="-274320">
              <a:spcBef>
                <a:spcPts val="600"/>
              </a:spcBef>
              <a:buClr>
                <a:schemeClr val="accent1"/>
              </a:buClr>
              <a:buSzPct val="76000"/>
              <a:buFont typeface="Wingdings 3"/>
              <a:buChar char=""/>
            </a:pPr>
            <a:r>
              <a:rPr lang="en-US" altLang="zh-CN" sz="2400" b="1" dirty="0" smtClean="0">
                <a:latin typeface="Perpetua" pitchFamily="18" charset="0"/>
              </a:rPr>
              <a:t>Demographic Equation</a:t>
            </a:r>
          </a:p>
          <a:p>
            <a:pPr marL="274320" indent="-274320">
              <a:spcBef>
                <a:spcPts val="600"/>
              </a:spcBef>
              <a:buClr>
                <a:schemeClr val="accent1"/>
              </a:buClr>
              <a:buSzPct val="76000"/>
              <a:buFont typeface="Wingdings 3"/>
              <a:buChar char=""/>
            </a:pPr>
            <a:endParaRPr lang="en-US" altLang="zh-CN" sz="1200" dirty="0" smtClean="0">
              <a:latin typeface="Perpetua" pitchFamily="18" charset="0"/>
            </a:endParaRPr>
          </a:p>
          <a:p>
            <a:pPr>
              <a:spcBef>
                <a:spcPts val="600"/>
              </a:spcBef>
              <a:buClr>
                <a:schemeClr val="accent1"/>
              </a:buClr>
              <a:buSzPct val="76000"/>
            </a:pPr>
            <a:endParaRPr lang="en-US" altLang="zh-CN" sz="2400" dirty="0" smtClean="0">
              <a:latin typeface="Perpetua" pitchFamily="18" charset="0"/>
            </a:endParaRPr>
          </a:p>
          <a:p>
            <a:pPr marL="274320" indent="-274320">
              <a:spcBef>
                <a:spcPts val="600"/>
              </a:spcBef>
              <a:buClr>
                <a:schemeClr val="accent1"/>
              </a:buClr>
              <a:buSzPct val="76000"/>
              <a:buFont typeface="Wingdings 3"/>
              <a:buChar char=""/>
            </a:pPr>
            <a:r>
              <a:rPr lang="en-US" altLang="zh-CN" sz="2400" dirty="0" smtClean="0">
                <a:latin typeface="Perpetua" pitchFamily="18" charset="0"/>
              </a:rPr>
              <a:t>The quantity (</a:t>
            </a:r>
            <a:r>
              <a:rPr lang="en-US" altLang="zh-CN" sz="2400" i="1" dirty="0" smtClean="0">
                <a:latin typeface="Perpetua" pitchFamily="18" charset="0"/>
              </a:rPr>
              <a:t>Bt to t+1 – </a:t>
            </a:r>
            <a:r>
              <a:rPr lang="en-US" altLang="zh-CN" sz="2400" i="1" dirty="0" err="1" smtClean="0">
                <a:latin typeface="Perpetua" pitchFamily="18" charset="0"/>
              </a:rPr>
              <a:t>Dt</a:t>
            </a:r>
            <a:r>
              <a:rPr lang="en-US" altLang="zh-CN" sz="2400" i="1" dirty="0" smtClean="0">
                <a:latin typeface="Perpetua" pitchFamily="18" charset="0"/>
              </a:rPr>
              <a:t> to t+1): </a:t>
            </a:r>
            <a:r>
              <a:rPr lang="en-US" altLang="zh-CN" sz="2400" b="1" dirty="0" smtClean="0">
                <a:latin typeface="Perpetua" pitchFamily="18" charset="0"/>
              </a:rPr>
              <a:t>natural increase</a:t>
            </a:r>
          </a:p>
          <a:p>
            <a:pPr marL="731520" lvl="1" indent="-274320">
              <a:spcBef>
                <a:spcPts val="600"/>
              </a:spcBef>
              <a:buClr>
                <a:schemeClr val="accent1"/>
              </a:buClr>
              <a:buSzPct val="76000"/>
              <a:buFont typeface="Wingdings 3"/>
              <a:buChar char=""/>
            </a:pPr>
            <a:r>
              <a:rPr lang="en-US" altLang="zh-CN" sz="2400" dirty="0" smtClean="0">
                <a:latin typeface="Perpetua" pitchFamily="18" charset="0"/>
              </a:rPr>
              <a:t>if </a:t>
            </a:r>
            <a:r>
              <a:rPr lang="en-US" altLang="zh-CN" sz="2400" i="1" dirty="0" smtClean="0">
                <a:latin typeface="Perpetua" pitchFamily="18" charset="0"/>
              </a:rPr>
              <a:t>Bt to t+1 &lt; </a:t>
            </a:r>
            <a:r>
              <a:rPr lang="en-US" altLang="zh-CN" sz="2400" i="1" dirty="0" err="1" smtClean="0">
                <a:latin typeface="Perpetua" pitchFamily="18" charset="0"/>
              </a:rPr>
              <a:t>Dt</a:t>
            </a:r>
            <a:r>
              <a:rPr lang="en-US" altLang="zh-CN" sz="2400" i="1" dirty="0" smtClean="0">
                <a:latin typeface="Perpetua" pitchFamily="18" charset="0"/>
              </a:rPr>
              <a:t> to t+1, then the </a:t>
            </a:r>
            <a:r>
              <a:rPr lang="en-US" altLang="zh-CN" sz="2400" dirty="0" smtClean="0">
                <a:latin typeface="Perpetua" pitchFamily="18" charset="0"/>
              </a:rPr>
              <a:t>number of deaths exceeds the number of births during the interval </a:t>
            </a:r>
            <a:r>
              <a:rPr lang="en-US" altLang="zh-CN" sz="2400" i="1" dirty="0" smtClean="0">
                <a:latin typeface="Perpetua" pitchFamily="18" charset="0"/>
              </a:rPr>
              <a:t>t to t + 1, meaning negative natural increase, or natural decrease</a:t>
            </a:r>
            <a:endParaRPr lang="en-US" altLang="zh-CN" sz="2400" dirty="0" smtClean="0">
              <a:latin typeface="Perpetua" pitchFamily="18" charset="0"/>
            </a:endParaRPr>
          </a:p>
          <a:p>
            <a:pPr marL="274320" indent="-274320">
              <a:spcBef>
                <a:spcPts val="600"/>
              </a:spcBef>
              <a:buClr>
                <a:schemeClr val="accent1"/>
              </a:buClr>
              <a:buSzPct val="76000"/>
              <a:buFont typeface="Wingdings 3"/>
              <a:buChar char=""/>
            </a:pPr>
            <a:r>
              <a:rPr lang="en-US" altLang="zh-CN" sz="2400" dirty="0" smtClean="0">
                <a:latin typeface="Perpetua" pitchFamily="18" charset="0"/>
              </a:rPr>
              <a:t>The quantity (</a:t>
            </a:r>
            <a:r>
              <a:rPr lang="en-US" altLang="zh-CN" sz="2400" i="1" dirty="0" smtClean="0">
                <a:latin typeface="Perpetua" pitchFamily="18" charset="0"/>
              </a:rPr>
              <a:t>It to t+1 </a:t>
            </a:r>
            <a:r>
              <a:rPr lang="en-US" altLang="zh-CN" sz="2400" dirty="0" smtClean="0">
                <a:latin typeface="Perpetua" pitchFamily="18" charset="0"/>
              </a:rPr>
              <a:t>– </a:t>
            </a:r>
            <a:r>
              <a:rPr lang="en-US" altLang="zh-CN" sz="2400" i="1" dirty="0" smtClean="0">
                <a:latin typeface="Perpetua" pitchFamily="18" charset="0"/>
              </a:rPr>
              <a:t>&lt; Et to t+1</a:t>
            </a:r>
            <a:r>
              <a:rPr lang="en-US" altLang="zh-CN" sz="2400" dirty="0" smtClean="0">
                <a:latin typeface="Perpetua" pitchFamily="18" charset="0"/>
              </a:rPr>
              <a:t>): </a:t>
            </a:r>
            <a:r>
              <a:rPr lang="en-US" altLang="zh-CN" sz="2400" b="1" dirty="0" smtClean="0">
                <a:latin typeface="Perpetua" pitchFamily="18" charset="0"/>
              </a:rPr>
              <a:t>net migration</a:t>
            </a:r>
          </a:p>
          <a:p>
            <a:pPr marL="731520" lvl="1" indent="-274320">
              <a:spcBef>
                <a:spcPts val="600"/>
              </a:spcBef>
              <a:buClr>
                <a:schemeClr val="accent1"/>
              </a:buClr>
              <a:buSzPct val="76000"/>
              <a:buFont typeface="Wingdings 3"/>
              <a:buChar char=""/>
            </a:pPr>
            <a:r>
              <a:rPr lang="en-US" altLang="zh-CN" sz="2400" dirty="0" smtClean="0">
                <a:latin typeface="Perpetua" pitchFamily="18" charset="0"/>
              </a:rPr>
              <a:t>If </a:t>
            </a:r>
            <a:r>
              <a:rPr lang="en-US" altLang="zh-CN" sz="2400" i="1" dirty="0" smtClean="0">
                <a:latin typeface="Perpetua" pitchFamily="18" charset="0"/>
              </a:rPr>
              <a:t>It to t+1 &lt; Et to t+1, then more </a:t>
            </a:r>
            <a:r>
              <a:rPr lang="en-US" altLang="zh-CN" sz="2400" dirty="0" smtClean="0">
                <a:latin typeface="Perpetua" pitchFamily="18" charset="0"/>
              </a:rPr>
              <a:t>persons leave (emigrate from) the area than enter (immigrate into) the area, and the quantity is known as negative net migration</a:t>
            </a:r>
            <a:endParaRPr lang="zh-CN" altLang="en-US" sz="2400" dirty="0" smtClean="0">
              <a:latin typeface="Perpetua" pitchFamily="18" charset="0"/>
            </a:endParaRPr>
          </a:p>
        </p:txBody>
      </p:sp>
      <p:pic>
        <p:nvPicPr>
          <p:cNvPr id="4100" name="Picture 4"/>
          <p:cNvPicPr>
            <a:picLocks noGrp="1" noChangeAspect="1" noChangeArrowheads="1"/>
          </p:cNvPicPr>
          <p:nvPr>
            <p:ph idx="1"/>
          </p:nvPr>
        </p:nvPicPr>
        <p:blipFill>
          <a:blip r:embed="rId3" cstate="print"/>
          <a:stretch>
            <a:fillRect/>
          </a:stretch>
        </p:blipFill>
        <p:spPr bwMode="auto">
          <a:xfrm>
            <a:off x="683568" y="2780928"/>
            <a:ext cx="5400675" cy="31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 calcmode="lin" valueType="num">
                                      <p:cBhvr additive="base">
                                        <p:cTn id="18" dur="500" fill="hold"/>
                                        <p:tgtEl>
                                          <p:spTgt spid="4100"/>
                                        </p:tgtEl>
                                        <p:attrNameLst>
                                          <p:attrName>ppt_x</p:attrName>
                                        </p:attrNameLst>
                                      </p:cBhvr>
                                      <p:tavLst>
                                        <p:tav tm="0">
                                          <p:val>
                                            <p:strVal val="#ppt_x"/>
                                          </p:val>
                                        </p:tav>
                                        <p:tav tm="100000">
                                          <p:val>
                                            <p:strVal val="#ppt_x"/>
                                          </p:val>
                                        </p:tav>
                                      </p:tavLst>
                                    </p:anim>
                                    <p:anim calcmode="lin" valueType="num">
                                      <p:cBhvr additive="base">
                                        <p:cTn id="19"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 calcmode="lin" valueType="num">
                                      <p:cBhvr additive="base">
                                        <p:cTn id="24"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 calcmode="lin" valueType="num">
                                      <p:cBhvr additive="base">
                                        <p:cTn id="28"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box(in)">
                                      <p:cBhvr>
                                        <p:cTn id="34" dur="500"/>
                                        <p:tgtEl>
                                          <p:spTgt spid="7">
                                            <p:txEl>
                                              <p:pRg st="6" end="6"/>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ox(in)">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91264" cy="778098"/>
          </a:xfrm>
        </p:spPr>
        <p:txBody>
          <a:bodyPr>
            <a:noAutofit/>
          </a:bodyPr>
          <a:lstStyle/>
          <a:p>
            <a:pPr algn="ctr"/>
            <a:r>
              <a:rPr lang="en-US" altLang="zh-CN" sz="3200" b="1" dirty="0" smtClean="0"/>
              <a:t>Proportion of elderly aged 65+ (%), 2010</a:t>
            </a:r>
            <a:endParaRPr lang="zh-CN" altLang="en-US" sz="3200" dirty="0"/>
          </a:p>
        </p:txBody>
      </p:sp>
      <p:pic>
        <p:nvPicPr>
          <p:cNvPr id="282626" name="Picture 2"/>
          <p:cNvPicPr>
            <a:picLocks noChangeAspect="1" noChangeArrowheads="1"/>
          </p:cNvPicPr>
          <p:nvPr/>
        </p:nvPicPr>
        <p:blipFill>
          <a:blip r:embed="rId3" cstate="print"/>
          <a:srcRect/>
          <a:stretch>
            <a:fillRect/>
          </a:stretch>
        </p:blipFill>
        <p:spPr bwMode="auto">
          <a:xfrm>
            <a:off x="1187624" y="1196752"/>
            <a:ext cx="6336704" cy="5273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z="4400" dirty="0" smtClean="0"/>
              <a:t>Dependency Ratio</a:t>
            </a:r>
            <a:endParaRPr lang="zh-CN" altLang="en-US" sz="4400" dirty="0"/>
          </a:p>
        </p:txBody>
      </p:sp>
      <p:sp>
        <p:nvSpPr>
          <p:cNvPr id="3" name="内容占位符 2"/>
          <p:cNvSpPr>
            <a:spLocks noGrp="1"/>
          </p:cNvSpPr>
          <p:nvPr>
            <p:ph idx="1"/>
          </p:nvPr>
        </p:nvSpPr>
        <p:spPr>
          <a:xfrm>
            <a:off x="457200" y="1600200"/>
            <a:ext cx="8258204" cy="4873752"/>
          </a:xfrm>
        </p:spPr>
        <p:txBody>
          <a:bodyPr/>
          <a:lstStyle/>
          <a:p>
            <a:pPr>
              <a:lnSpc>
                <a:spcPct val="90000"/>
              </a:lnSpc>
              <a:spcBef>
                <a:spcPts val="1200"/>
              </a:spcBef>
            </a:pPr>
            <a:r>
              <a:rPr lang="en-US" altLang="zh-CN" sz="2800" dirty="0" smtClean="0"/>
              <a:t>Dependency ratio=(# 0-14 + # 65 and older) / # 15-64</a:t>
            </a:r>
          </a:p>
          <a:p>
            <a:pPr lvl="1">
              <a:lnSpc>
                <a:spcPct val="90000"/>
              </a:lnSpc>
              <a:spcBef>
                <a:spcPts val="1200"/>
              </a:spcBef>
            </a:pPr>
            <a:r>
              <a:rPr lang="en-US" altLang="zh-CN" sz="2500" dirty="0" smtClean="0"/>
              <a:t>Youth dependency ratio=</a:t>
            </a:r>
            <a:r>
              <a:rPr lang="en-US" altLang="zh-CN" sz="2400" dirty="0" smtClean="0"/>
              <a:t> # 0-14 / # 15-64</a:t>
            </a:r>
          </a:p>
          <a:p>
            <a:pPr lvl="1">
              <a:lnSpc>
                <a:spcPct val="90000"/>
              </a:lnSpc>
              <a:spcBef>
                <a:spcPts val="1200"/>
              </a:spcBef>
            </a:pPr>
            <a:r>
              <a:rPr lang="en-US" altLang="zh-CN" sz="2400" dirty="0" smtClean="0"/>
              <a:t>Old-age </a:t>
            </a:r>
            <a:r>
              <a:rPr lang="en-US" altLang="zh-CN" sz="2500" dirty="0" smtClean="0"/>
              <a:t>dependency ratio=</a:t>
            </a:r>
            <a:r>
              <a:rPr lang="en-US" altLang="zh-CN" sz="2400" dirty="0" smtClean="0"/>
              <a:t> # 65 and older /</a:t>
            </a:r>
            <a:r>
              <a:rPr lang="en-US" altLang="zh-CN" sz="2800" dirty="0" smtClean="0"/>
              <a:t> </a:t>
            </a:r>
            <a:r>
              <a:rPr lang="en-US" altLang="zh-CN" sz="2400" dirty="0" smtClean="0"/>
              <a:t># 15-64</a:t>
            </a:r>
          </a:p>
          <a:p>
            <a:pPr>
              <a:lnSpc>
                <a:spcPct val="90000"/>
              </a:lnSpc>
              <a:spcBef>
                <a:spcPts val="1200"/>
              </a:spcBef>
            </a:pPr>
            <a:r>
              <a:rPr lang="en-US" altLang="zh-CN" sz="2800" dirty="0" smtClean="0"/>
              <a:t>The more younger and older people in the population, the higher the dependency ratio.</a:t>
            </a:r>
          </a:p>
          <a:p>
            <a:pPr>
              <a:lnSpc>
                <a:spcPct val="90000"/>
              </a:lnSpc>
              <a:spcBef>
                <a:spcPts val="1200"/>
              </a:spcBef>
            </a:pPr>
            <a:r>
              <a:rPr lang="en-US" altLang="zh-CN" sz="2800" dirty="0" smtClean="0"/>
              <a:t>Measure the burden of the society: how many working people have to support the young and old who are consumers in the society.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683568" y="76200"/>
            <a:ext cx="8064896" cy="976536"/>
          </a:xfrm>
        </p:spPr>
        <p:txBody>
          <a:bodyPr>
            <a:normAutofit/>
          </a:bodyPr>
          <a:lstStyle/>
          <a:p>
            <a:r>
              <a:rPr lang="en-US" altLang="zh-CN" sz="3600" dirty="0" smtClean="0"/>
              <a:t>China’s dependency ratios, 1953-2010</a:t>
            </a:r>
            <a:endParaRPr lang="zh-CN" altLang="en-US" sz="3600" dirty="0"/>
          </a:p>
        </p:txBody>
      </p:sp>
      <p:sp>
        <p:nvSpPr>
          <p:cNvPr id="4" name="灯片编号占位符 3"/>
          <p:cNvSpPr>
            <a:spLocks noGrp="1"/>
          </p:cNvSpPr>
          <p:nvPr>
            <p:ph type="sldNum" sz="quarter" idx="12"/>
          </p:nvPr>
        </p:nvSpPr>
        <p:spPr/>
        <p:txBody>
          <a:bodyPr/>
          <a:lstStyle/>
          <a:p>
            <a:fld id="{3D89EE4A-F7B7-4AA2-990E-DE70A4AF74CA}" type="slidenum">
              <a:rPr lang="en-AU" smtClean="0"/>
              <a:pPr/>
              <a:t>42</a:t>
            </a:fld>
            <a:endParaRPr lang="en-AU"/>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242959"/>
            <a:ext cx="7704856" cy="51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42305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3600" dirty="0" smtClean="0"/>
              <a:t>China’s dependency ratio (1953-2050)</a:t>
            </a:r>
            <a:endParaRPr lang="zh-CN" altLang="en-US" sz="3600" dirty="0"/>
          </a:p>
        </p:txBody>
      </p:sp>
      <p:grpSp>
        <p:nvGrpSpPr>
          <p:cNvPr id="3" name="组合 3"/>
          <p:cNvGrpSpPr/>
          <p:nvPr/>
        </p:nvGrpSpPr>
        <p:grpSpPr>
          <a:xfrm>
            <a:off x="0" y="1301750"/>
            <a:ext cx="8805863" cy="5316538"/>
            <a:chOff x="0" y="1301750"/>
            <a:chExt cx="8805863" cy="5316538"/>
          </a:xfrm>
        </p:grpSpPr>
        <p:grpSp>
          <p:nvGrpSpPr>
            <p:cNvPr id="4" name="Group 3"/>
            <p:cNvGrpSpPr>
              <a:grpSpLocks/>
            </p:cNvGrpSpPr>
            <p:nvPr/>
          </p:nvGrpSpPr>
          <p:grpSpPr bwMode="auto">
            <a:xfrm>
              <a:off x="827085" y="1916114"/>
              <a:ext cx="7894619" cy="2582863"/>
              <a:chOff x="501" y="1216"/>
              <a:chExt cx="4973" cy="1627"/>
            </a:xfrm>
          </p:grpSpPr>
          <p:sp>
            <p:nvSpPr>
              <p:cNvPr id="123" name="Rectangle 4"/>
              <p:cNvSpPr>
                <a:spLocks noChangeArrowheads="1"/>
              </p:cNvSpPr>
              <p:nvPr/>
            </p:nvSpPr>
            <p:spPr bwMode="auto">
              <a:xfrm>
                <a:off x="5134" y="1749"/>
                <a:ext cx="83" cy="1038"/>
              </a:xfrm>
              <a:prstGeom prst="rect">
                <a:avLst/>
              </a:prstGeom>
              <a:solidFill>
                <a:srgbClr val="333399"/>
              </a:solidFill>
              <a:ln w="14288">
                <a:solidFill>
                  <a:srgbClr val="000000"/>
                </a:solidFill>
                <a:miter lim="800000"/>
                <a:headEnd/>
                <a:tailEnd/>
              </a:ln>
            </p:spPr>
            <p:txBody>
              <a:bodyPr/>
              <a:lstStyle/>
              <a:p>
                <a:endParaRPr lang="zh-CN" altLang="en-US"/>
              </a:p>
            </p:txBody>
          </p:sp>
          <p:grpSp>
            <p:nvGrpSpPr>
              <p:cNvPr id="5" name="Group 5"/>
              <p:cNvGrpSpPr>
                <a:grpSpLocks/>
              </p:cNvGrpSpPr>
              <p:nvPr/>
            </p:nvGrpSpPr>
            <p:grpSpPr bwMode="auto">
              <a:xfrm>
                <a:off x="501" y="1216"/>
                <a:ext cx="4973" cy="1627"/>
                <a:chOff x="501" y="1216"/>
                <a:chExt cx="4973" cy="1627"/>
              </a:xfrm>
            </p:grpSpPr>
            <p:sp>
              <p:nvSpPr>
                <p:cNvPr id="125" name="Rectangle 6"/>
                <p:cNvSpPr>
                  <a:spLocks noChangeArrowheads="1"/>
                </p:cNvSpPr>
                <p:nvPr/>
              </p:nvSpPr>
              <p:spPr bwMode="auto">
                <a:xfrm>
                  <a:off x="4803" y="1795"/>
                  <a:ext cx="83" cy="1011"/>
                </a:xfrm>
                <a:prstGeom prst="rect">
                  <a:avLst/>
                </a:prstGeom>
                <a:solidFill>
                  <a:srgbClr val="333399"/>
                </a:solidFill>
                <a:ln w="14288">
                  <a:solidFill>
                    <a:srgbClr val="000000"/>
                  </a:solidFill>
                  <a:miter lim="800000"/>
                  <a:headEnd/>
                  <a:tailEnd/>
                </a:ln>
              </p:spPr>
              <p:txBody>
                <a:bodyPr/>
                <a:lstStyle/>
                <a:p>
                  <a:endParaRPr lang="zh-CN" altLang="en-US"/>
                </a:p>
              </p:txBody>
            </p:sp>
            <p:grpSp>
              <p:nvGrpSpPr>
                <p:cNvPr id="6" name="Group 7"/>
                <p:cNvGrpSpPr>
                  <a:grpSpLocks/>
                </p:cNvGrpSpPr>
                <p:nvPr/>
              </p:nvGrpSpPr>
              <p:grpSpPr bwMode="auto">
                <a:xfrm>
                  <a:off x="501" y="1216"/>
                  <a:ext cx="4973" cy="1627"/>
                  <a:chOff x="501" y="1216"/>
                  <a:chExt cx="4973" cy="1627"/>
                </a:xfrm>
              </p:grpSpPr>
              <p:sp>
                <p:nvSpPr>
                  <p:cNvPr id="127" name="Rectangle 8"/>
                  <p:cNvSpPr>
                    <a:spLocks noChangeArrowheads="1"/>
                  </p:cNvSpPr>
                  <p:nvPr/>
                </p:nvSpPr>
                <p:spPr bwMode="auto">
                  <a:xfrm>
                    <a:off x="4628" y="1822"/>
                    <a:ext cx="83" cy="993"/>
                  </a:xfrm>
                  <a:prstGeom prst="rect">
                    <a:avLst/>
                  </a:prstGeom>
                  <a:solidFill>
                    <a:srgbClr val="333399"/>
                  </a:solidFill>
                  <a:ln w="14288">
                    <a:solidFill>
                      <a:srgbClr val="000000"/>
                    </a:solidFill>
                    <a:miter lim="800000"/>
                    <a:headEnd/>
                    <a:tailEnd/>
                  </a:ln>
                </p:spPr>
                <p:txBody>
                  <a:bodyPr/>
                  <a:lstStyle/>
                  <a:p>
                    <a:endParaRPr lang="zh-CN" altLang="en-US"/>
                  </a:p>
                </p:txBody>
              </p:sp>
              <p:grpSp>
                <p:nvGrpSpPr>
                  <p:cNvPr id="254" name="Group 9"/>
                  <p:cNvGrpSpPr>
                    <a:grpSpLocks/>
                  </p:cNvGrpSpPr>
                  <p:nvPr/>
                </p:nvGrpSpPr>
                <p:grpSpPr bwMode="auto">
                  <a:xfrm>
                    <a:off x="501" y="1216"/>
                    <a:ext cx="4973" cy="1627"/>
                    <a:chOff x="501" y="1216"/>
                    <a:chExt cx="4973" cy="1627"/>
                  </a:xfrm>
                </p:grpSpPr>
                <p:sp>
                  <p:nvSpPr>
                    <p:cNvPr id="129" name="Rectangle 10"/>
                    <p:cNvSpPr>
                      <a:spLocks noChangeArrowheads="1"/>
                    </p:cNvSpPr>
                    <p:nvPr/>
                  </p:nvSpPr>
                  <p:spPr bwMode="auto">
                    <a:xfrm>
                      <a:off x="4968" y="1776"/>
                      <a:ext cx="83" cy="1021"/>
                    </a:xfrm>
                    <a:prstGeom prst="rect">
                      <a:avLst/>
                    </a:prstGeom>
                    <a:solidFill>
                      <a:srgbClr val="333399"/>
                    </a:solidFill>
                    <a:ln w="14288">
                      <a:solidFill>
                        <a:srgbClr val="000000"/>
                      </a:solidFill>
                      <a:miter lim="800000"/>
                      <a:headEnd/>
                      <a:tailEnd/>
                    </a:ln>
                  </p:spPr>
                  <p:txBody>
                    <a:bodyPr/>
                    <a:lstStyle/>
                    <a:p>
                      <a:endParaRPr lang="zh-CN" altLang="en-US"/>
                    </a:p>
                  </p:txBody>
                </p:sp>
                <p:grpSp>
                  <p:nvGrpSpPr>
                    <p:cNvPr id="255" name="Group 11"/>
                    <p:cNvGrpSpPr>
                      <a:grpSpLocks/>
                    </p:cNvGrpSpPr>
                    <p:nvPr/>
                  </p:nvGrpSpPr>
                  <p:grpSpPr bwMode="auto">
                    <a:xfrm>
                      <a:off x="501" y="1216"/>
                      <a:ext cx="4973" cy="1627"/>
                      <a:chOff x="501" y="1216"/>
                      <a:chExt cx="4973" cy="1627"/>
                    </a:xfrm>
                  </p:grpSpPr>
                  <p:sp>
                    <p:nvSpPr>
                      <p:cNvPr id="131" name="Rectangle 12"/>
                      <p:cNvSpPr>
                        <a:spLocks noChangeArrowheads="1"/>
                      </p:cNvSpPr>
                      <p:nvPr/>
                    </p:nvSpPr>
                    <p:spPr bwMode="auto">
                      <a:xfrm>
                        <a:off x="3957" y="2052"/>
                        <a:ext cx="83" cy="791"/>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32" name="Rectangle 13"/>
                      <p:cNvSpPr>
                        <a:spLocks noChangeArrowheads="1"/>
                      </p:cNvSpPr>
                      <p:nvPr/>
                    </p:nvSpPr>
                    <p:spPr bwMode="auto">
                      <a:xfrm>
                        <a:off x="4123" y="1979"/>
                        <a:ext cx="83" cy="864"/>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33" name="Rectangle 14"/>
                      <p:cNvSpPr>
                        <a:spLocks noChangeArrowheads="1"/>
                      </p:cNvSpPr>
                      <p:nvPr/>
                    </p:nvSpPr>
                    <p:spPr bwMode="auto">
                      <a:xfrm>
                        <a:off x="4297" y="1914"/>
                        <a:ext cx="83" cy="919"/>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34" name="Rectangle 15"/>
                      <p:cNvSpPr>
                        <a:spLocks noChangeArrowheads="1"/>
                      </p:cNvSpPr>
                      <p:nvPr/>
                    </p:nvSpPr>
                    <p:spPr bwMode="auto">
                      <a:xfrm>
                        <a:off x="4463" y="1859"/>
                        <a:ext cx="83" cy="965"/>
                      </a:xfrm>
                      <a:prstGeom prst="rect">
                        <a:avLst/>
                      </a:prstGeom>
                      <a:solidFill>
                        <a:srgbClr val="333399"/>
                      </a:solidFill>
                      <a:ln w="14288">
                        <a:solidFill>
                          <a:srgbClr val="000000"/>
                        </a:solidFill>
                        <a:miter lim="800000"/>
                        <a:headEnd/>
                        <a:tailEnd/>
                      </a:ln>
                    </p:spPr>
                    <p:txBody>
                      <a:bodyPr/>
                      <a:lstStyle/>
                      <a:p>
                        <a:endParaRPr lang="zh-CN" altLang="en-US"/>
                      </a:p>
                    </p:txBody>
                  </p:sp>
                  <p:grpSp>
                    <p:nvGrpSpPr>
                      <p:cNvPr id="288" name="Group 16"/>
                      <p:cNvGrpSpPr>
                        <a:grpSpLocks/>
                      </p:cNvGrpSpPr>
                      <p:nvPr/>
                    </p:nvGrpSpPr>
                    <p:grpSpPr bwMode="auto">
                      <a:xfrm>
                        <a:off x="501" y="1216"/>
                        <a:ext cx="4973" cy="1627"/>
                        <a:chOff x="501" y="1216"/>
                        <a:chExt cx="4973" cy="1627"/>
                      </a:xfrm>
                    </p:grpSpPr>
                    <p:sp>
                      <p:nvSpPr>
                        <p:cNvPr id="136" name="Rectangle 17"/>
                        <p:cNvSpPr>
                          <a:spLocks noChangeArrowheads="1"/>
                        </p:cNvSpPr>
                        <p:nvPr/>
                      </p:nvSpPr>
                      <p:spPr bwMode="auto">
                        <a:xfrm>
                          <a:off x="3700" y="2135"/>
                          <a:ext cx="92" cy="689"/>
                        </a:xfrm>
                        <a:prstGeom prst="rect">
                          <a:avLst/>
                        </a:prstGeom>
                        <a:solidFill>
                          <a:srgbClr val="333399"/>
                        </a:solidFill>
                        <a:ln w="14288">
                          <a:solidFill>
                            <a:srgbClr val="000000"/>
                          </a:solidFill>
                          <a:miter lim="800000"/>
                          <a:headEnd/>
                          <a:tailEnd/>
                        </a:ln>
                      </p:spPr>
                      <p:txBody>
                        <a:bodyPr/>
                        <a:lstStyle/>
                        <a:p>
                          <a:endParaRPr lang="zh-CN" altLang="en-US"/>
                        </a:p>
                      </p:txBody>
                    </p:sp>
                    <p:grpSp>
                      <p:nvGrpSpPr>
                        <p:cNvPr id="289" name="Group 18"/>
                        <p:cNvGrpSpPr>
                          <a:grpSpLocks/>
                        </p:cNvGrpSpPr>
                        <p:nvPr/>
                      </p:nvGrpSpPr>
                      <p:grpSpPr bwMode="auto">
                        <a:xfrm>
                          <a:off x="501" y="1216"/>
                          <a:ext cx="4973" cy="1627"/>
                          <a:chOff x="501" y="1216"/>
                          <a:chExt cx="4973" cy="1627"/>
                        </a:xfrm>
                      </p:grpSpPr>
                      <p:sp>
                        <p:nvSpPr>
                          <p:cNvPr id="138" name="Rectangle 19"/>
                          <p:cNvSpPr>
                            <a:spLocks noChangeArrowheads="1"/>
                          </p:cNvSpPr>
                          <p:nvPr/>
                        </p:nvSpPr>
                        <p:spPr bwMode="auto">
                          <a:xfrm>
                            <a:off x="3286" y="2218"/>
                            <a:ext cx="83" cy="551"/>
                          </a:xfrm>
                          <a:prstGeom prst="rect">
                            <a:avLst/>
                          </a:prstGeom>
                          <a:solidFill>
                            <a:srgbClr val="333399"/>
                          </a:solidFill>
                          <a:ln w="14288">
                            <a:solidFill>
                              <a:srgbClr val="000000"/>
                            </a:solidFill>
                            <a:miter lim="800000"/>
                            <a:headEnd/>
                            <a:tailEnd/>
                          </a:ln>
                        </p:spPr>
                        <p:txBody>
                          <a:bodyPr/>
                          <a:lstStyle/>
                          <a:p>
                            <a:endParaRPr lang="zh-CN" altLang="en-US"/>
                          </a:p>
                        </p:txBody>
                      </p:sp>
                      <p:grpSp>
                        <p:nvGrpSpPr>
                          <p:cNvPr id="290" name="Group 20"/>
                          <p:cNvGrpSpPr>
                            <a:grpSpLocks/>
                          </p:cNvGrpSpPr>
                          <p:nvPr/>
                        </p:nvGrpSpPr>
                        <p:grpSpPr bwMode="auto">
                          <a:xfrm>
                            <a:off x="501" y="1216"/>
                            <a:ext cx="4973" cy="1627"/>
                            <a:chOff x="501" y="1216"/>
                            <a:chExt cx="4973" cy="1627"/>
                          </a:xfrm>
                        </p:grpSpPr>
                        <p:sp>
                          <p:nvSpPr>
                            <p:cNvPr id="140" name="Rectangle 21"/>
                            <p:cNvSpPr>
                              <a:spLocks noChangeArrowheads="1"/>
                            </p:cNvSpPr>
                            <p:nvPr/>
                          </p:nvSpPr>
                          <p:spPr bwMode="auto">
                            <a:xfrm>
                              <a:off x="2946" y="2245"/>
                              <a:ext cx="83" cy="506"/>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41" name="Rectangle 22"/>
                            <p:cNvSpPr>
                              <a:spLocks noChangeArrowheads="1"/>
                            </p:cNvSpPr>
                            <p:nvPr/>
                          </p:nvSpPr>
                          <p:spPr bwMode="auto">
                            <a:xfrm>
                              <a:off x="3112" y="2208"/>
                              <a:ext cx="82" cy="543"/>
                            </a:xfrm>
                            <a:prstGeom prst="rect">
                              <a:avLst/>
                            </a:prstGeom>
                            <a:solidFill>
                              <a:srgbClr val="333399"/>
                            </a:solidFill>
                            <a:ln w="14288">
                              <a:solidFill>
                                <a:srgbClr val="000000"/>
                              </a:solidFill>
                              <a:miter lim="800000"/>
                              <a:headEnd/>
                              <a:tailEnd/>
                            </a:ln>
                          </p:spPr>
                          <p:txBody>
                            <a:bodyPr/>
                            <a:lstStyle/>
                            <a:p>
                              <a:endParaRPr lang="zh-CN" altLang="en-US"/>
                            </a:p>
                          </p:txBody>
                        </p:sp>
                        <p:grpSp>
                          <p:nvGrpSpPr>
                            <p:cNvPr id="291" name="Group 23"/>
                            <p:cNvGrpSpPr>
                              <a:grpSpLocks/>
                            </p:cNvGrpSpPr>
                            <p:nvPr/>
                          </p:nvGrpSpPr>
                          <p:grpSpPr bwMode="auto">
                            <a:xfrm>
                              <a:off x="501" y="1216"/>
                              <a:ext cx="4973" cy="1627"/>
                              <a:chOff x="501" y="1216"/>
                              <a:chExt cx="4973" cy="1627"/>
                            </a:xfrm>
                          </p:grpSpPr>
                          <p:sp>
                            <p:nvSpPr>
                              <p:cNvPr id="143" name="Rectangle 24"/>
                              <p:cNvSpPr>
                                <a:spLocks noChangeArrowheads="1"/>
                              </p:cNvSpPr>
                              <p:nvPr/>
                            </p:nvSpPr>
                            <p:spPr bwMode="auto">
                              <a:xfrm>
                                <a:off x="3369" y="2227"/>
                                <a:ext cx="83" cy="560"/>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44" name="Rectangle 25"/>
                              <p:cNvSpPr>
                                <a:spLocks noChangeArrowheads="1"/>
                              </p:cNvSpPr>
                              <p:nvPr/>
                            </p:nvSpPr>
                            <p:spPr bwMode="auto">
                              <a:xfrm>
                                <a:off x="3534" y="2181"/>
                                <a:ext cx="83" cy="625"/>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45" name="Rectangle 26"/>
                              <p:cNvSpPr>
                                <a:spLocks noChangeArrowheads="1"/>
                              </p:cNvSpPr>
                              <p:nvPr/>
                            </p:nvSpPr>
                            <p:spPr bwMode="auto">
                              <a:xfrm>
                                <a:off x="3792" y="2107"/>
                                <a:ext cx="83" cy="726"/>
                              </a:xfrm>
                              <a:prstGeom prst="rect">
                                <a:avLst/>
                              </a:prstGeom>
                              <a:solidFill>
                                <a:srgbClr val="333399"/>
                              </a:solidFill>
                              <a:ln w="14288">
                                <a:solidFill>
                                  <a:srgbClr val="000000"/>
                                </a:solidFill>
                                <a:miter lim="800000"/>
                                <a:headEnd/>
                                <a:tailEnd/>
                              </a:ln>
                            </p:spPr>
                            <p:txBody>
                              <a:bodyPr/>
                              <a:lstStyle/>
                              <a:p>
                                <a:endParaRPr lang="zh-CN" altLang="en-US"/>
                              </a:p>
                            </p:txBody>
                          </p:sp>
                          <p:grpSp>
                            <p:nvGrpSpPr>
                              <p:cNvPr id="292" name="Group 27"/>
                              <p:cNvGrpSpPr>
                                <a:grpSpLocks/>
                              </p:cNvGrpSpPr>
                              <p:nvPr/>
                            </p:nvGrpSpPr>
                            <p:grpSpPr bwMode="auto">
                              <a:xfrm>
                                <a:off x="501" y="1216"/>
                                <a:ext cx="4973" cy="1627"/>
                                <a:chOff x="501" y="1216"/>
                                <a:chExt cx="4973" cy="1627"/>
                              </a:xfrm>
                            </p:grpSpPr>
                            <p:sp>
                              <p:nvSpPr>
                                <p:cNvPr id="147" name="Rectangle 28"/>
                                <p:cNvSpPr>
                                  <a:spLocks noChangeArrowheads="1"/>
                                </p:cNvSpPr>
                                <p:nvPr/>
                              </p:nvSpPr>
                              <p:spPr bwMode="auto">
                                <a:xfrm>
                                  <a:off x="2781" y="2291"/>
                                  <a:ext cx="82" cy="460"/>
                                </a:xfrm>
                                <a:prstGeom prst="rect">
                                  <a:avLst/>
                                </a:prstGeom>
                                <a:solidFill>
                                  <a:srgbClr val="333399"/>
                                </a:solidFill>
                                <a:ln w="14288">
                                  <a:solidFill>
                                    <a:srgbClr val="000000"/>
                                  </a:solidFill>
                                  <a:miter lim="800000"/>
                                  <a:headEnd/>
                                  <a:tailEnd/>
                                </a:ln>
                              </p:spPr>
                              <p:txBody>
                                <a:bodyPr/>
                                <a:lstStyle/>
                                <a:p>
                                  <a:endParaRPr lang="zh-CN" altLang="en-US"/>
                                </a:p>
                              </p:txBody>
                            </p:sp>
                            <p:grpSp>
                              <p:nvGrpSpPr>
                                <p:cNvPr id="293" name="Group 29"/>
                                <p:cNvGrpSpPr>
                                  <a:grpSpLocks/>
                                </p:cNvGrpSpPr>
                                <p:nvPr/>
                              </p:nvGrpSpPr>
                              <p:grpSpPr bwMode="auto">
                                <a:xfrm>
                                  <a:off x="501" y="1216"/>
                                  <a:ext cx="4973" cy="1627"/>
                                  <a:chOff x="501" y="1216"/>
                                  <a:chExt cx="4973" cy="1627"/>
                                </a:xfrm>
                              </p:grpSpPr>
                              <p:sp>
                                <p:nvSpPr>
                                  <p:cNvPr id="149" name="Rectangle 30"/>
                                  <p:cNvSpPr>
                                    <a:spLocks noChangeArrowheads="1"/>
                                  </p:cNvSpPr>
                                  <p:nvPr/>
                                </p:nvSpPr>
                                <p:spPr bwMode="auto">
                                  <a:xfrm>
                                    <a:off x="2358" y="2411"/>
                                    <a:ext cx="83" cy="367"/>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50" name="Rectangle 31"/>
                                  <p:cNvSpPr>
                                    <a:spLocks noChangeArrowheads="1"/>
                                  </p:cNvSpPr>
                                  <p:nvPr/>
                                </p:nvSpPr>
                                <p:spPr bwMode="auto">
                                  <a:xfrm>
                                    <a:off x="2523" y="2374"/>
                                    <a:ext cx="83" cy="395"/>
                                  </a:xfrm>
                                  <a:prstGeom prst="rect">
                                    <a:avLst/>
                                  </a:prstGeom>
                                  <a:solidFill>
                                    <a:srgbClr val="333399"/>
                                  </a:solidFill>
                                  <a:ln w="14288">
                                    <a:solidFill>
                                      <a:srgbClr val="000000"/>
                                    </a:solidFill>
                                    <a:miter lim="800000"/>
                                    <a:headEnd/>
                                    <a:tailEnd/>
                                  </a:ln>
                                </p:spPr>
                                <p:txBody>
                                  <a:bodyPr/>
                                  <a:lstStyle/>
                                  <a:p>
                                    <a:endParaRPr lang="zh-CN" altLang="en-US"/>
                                  </a:p>
                                </p:txBody>
                              </p:sp>
                              <p:grpSp>
                                <p:nvGrpSpPr>
                                  <p:cNvPr id="294" name="Group 32"/>
                                  <p:cNvGrpSpPr>
                                    <a:grpSpLocks/>
                                  </p:cNvGrpSpPr>
                                  <p:nvPr/>
                                </p:nvGrpSpPr>
                                <p:grpSpPr bwMode="auto">
                                  <a:xfrm>
                                    <a:off x="501" y="1216"/>
                                    <a:ext cx="4973" cy="1627"/>
                                    <a:chOff x="501" y="1216"/>
                                    <a:chExt cx="4973" cy="1627"/>
                                  </a:xfrm>
                                </p:grpSpPr>
                                <p:sp>
                                  <p:nvSpPr>
                                    <p:cNvPr id="152" name="Rectangle 33"/>
                                    <p:cNvSpPr>
                                      <a:spLocks noChangeArrowheads="1"/>
                                    </p:cNvSpPr>
                                    <p:nvPr/>
                                  </p:nvSpPr>
                                  <p:spPr bwMode="auto">
                                    <a:xfrm>
                                      <a:off x="2018" y="2438"/>
                                      <a:ext cx="82" cy="322"/>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53" name="Rectangle 34"/>
                                    <p:cNvSpPr>
                                      <a:spLocks noChangeArrowheads="1"/>
                                    </p:cNvSpPr>
                                    <p:nvPr/>
                                  </p:nvSpPr>
                                  <p:spPr bwMode="auto">
                                    <a:xfrm>
                                      <a:off x="2183" y="2438"/>
                                      <a:ext cx="92" cy="340"/>
                                    </a:xfrm>
                                    <a:prstGeom prst="rect">
                                      <a:avLst/>
                                    </a:prstGeom>
                                    <a:solidFill>
                                      <a:srgbClr val="333399"/>
                                    </a:solidFill>
                                    <a:ln w="14288">
                                      <a:solidFill>
                                        <a:srgbClr val="000000"/>
                                      </a:solidFill>
                                      <a:miter lim="800000"/>
                                      <a:headEnd/>
                                      <a:tailEnd/>
                                    </a:ln>
                                  </p:spPr>
                                  <p:txBody>
                                    <a:bodyPr/>
                                    <a:lstStyle/>
                                    <a:p>
                                      <a:endParaRPr lang="zh-CN" altLang="en-US"/>
                                    </a:p>
                                  </p:txBody>
                                </p:sp>
                                <p:grpSp>
                                  <p:nvGrpSpPr>
                                    <p:cNvPr id="295" name="Group 35"/>
                                    <p:cNvGrpSpPr>
                                      <a:grpSpLocks/>
                                    </p:cNvGrpSpPr>
                                    <p:nvPr/>
                                  </p:nvGrpSpPr>
                                  <p:grpSpPr bwMode="auto">
                                    <a:xfrm>
                                      <a:off x="501" y="1216"/>
                                      <a:ext cx="4973" cy="1627"/>
                                      <a:chOff x="501" y="1216"/>
                                      <a:chExt cx="4973" cy="1627"/>
                                    </a:xfrm>
                                  </p:grpSpPr>
                                  <p:sp>
                                    <p:nvSpPr>
                                      <p:cNvPr id="155" name="Rectangle 36"/>
                                      <p:cNvSpPr>
                                        <a:spLocks noChangeArrowheads="1"/>
                                      </p:cNvSpPr>
                                      <p:nvPr/>
                                    </p:nvSpPr>
                                    <p:spPr bwMode="auto">
                                      <a:xfrm>
                                        <a:off x="1512" y="2328"/>
                                        <a:ext cx="83" cy="303"/>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56" name="Rectangle 37"/>
                                      <p:cNvSpPr>
                                        <a:spLocks noChangeArrowheads="1"/>
                                      </p:cNvSpPr>
                                      <p:nvPr/>
                                    </p:nvSpPr>
                                    <p:spPr bwMode="auto">
                                      <a:xfrm>
                                        <a:off x="1678" y="2392"/>
                                        <a:ext cx="92" cy="304"/>
                                      </a:xfrm>
                                      <a:prstGeom prst="rect">
                                        <a:avLst/>
                                      </a:prstGeom>
                                      <a:solidFill>
                                        <a:srgbClr val="333399"/>
                                      </a:solidFill>
                                      <a:ln w="14288">
                                        <a:solidFill>
                                          <a:srgbClr val="000000"/>
                                        </a:solidFill>
                                        <a:miter lim="800000"/>
                                        <a:headEnd/>
                                        <a:tailEnd/>
                                      </a:ln>
                                    </p:spPr>
                                    <p:txBody>
                                      <a:bodyPr/>
                                      <a:lstStyle/>
                                      <a:p>
                                        <a:endParaRPr lang="zh-CN" altLang="en-US"/>
                                      </a:p>
                                    </p:txBody>
                                  </p:sp>
                                  <p:grpSp>
                                    <p:nvGrpSpPr>
                                      <p:cNvPr id="296" name="Group 38"/>
                                      <p:cNvGrpSpPr>
                                        <a:grpSpLocks/>
                                      </p:cNvGrpSpPr>
                                      <p:nvPr/>
                                    </p:nvGrpSpPr>
                                    <p:grpSpPr bwMode="auto">
                                      <a:xfrm>
                                        <a:off x="501" y="1216"/>
                                        <a:ext cx="4973" cy="1627"/>
                                        <a:chOff x="501" y="1216"/>
                                        <a:chExt cx="4973" cy="1627"/>
                                      </a:xfrm>
                                    </p:grpSpPr>
                                    <p:sp>
                                      <p:nvSpPr>
                                        <p:cNvPr id="158" name="Rectangle 39"/>
                                        <p:cNvSpPr>
                                          <a:spLocks noChangeArrowheads="1"/>
                                        </p:cNvSpPr>
                                        <p:nvPr/>
                                      </p:nvSpPr>
                                      <p:spPr bwMode="auto">
                                        <a:xfrm>
                                          <a:off x="1852" y="2429"/>
                                          <a:ext cx="83" cy="313"/>
                                        </a:xfrm>
                                        <a:prstGeom prst="rect">
                                          <a:avLst/>
                                        </a:prstGeom>
                                        <a:solidFill>
                                          <a:srgbClr val="333399"/>
                                        </a:solidFill>
                                        <a:ln w="14288">
                                          <a:solidFill>
                                            <a:srgbClr val="000000"/>
                                          </a:solidFill>
                                          <a:miter lim="800000"/>
                                          <a:headEnd/>
                                          <a:tailEnd/>
                                        </a:ln>
                                      </p:spPr>
                                      <p:txBody>
                                        <a:bodyPr/>
                                        <a:lstStyle/>
                                        <a:p>
                                          <a:endParaRPr lang="zh-CN" altLang="en-US"/>
                                        </a:p>
                                      </p:txBody>
                                    </p:sp>
                                    <p:grpSp>
                                      <p:nvGrpSpPr>
                                        <p:cNvPr id="297" name="Group 40"/>
                                        <p:cNvGrpSpPr>
                                          <a:grpSpLocks/>
                                        </p:cNvGrpSpPr>
                                        <p:nvPr/>
                                      </p:nvGrpSpPr>
                                      <p:grpSpPr bwMode="auto">
                                        <a:xfrm>
                                          <a:off x="501" y="1216"/>
                                          <a:ext cx="4973" cy="1627"/>
                                          <a:chOff x="501" y="1216"/>
                                          <a:chExt cx="4973" cy="1627"/>
                                        </a:xfrm>
                                      </p:grpSpPr>
                                      <p:sp>
                                        <p:nvSpPr>
                                          <p:cNvPr id="160" name="Rectangle 41"/>
                                          <p:cNvSpPr>
                                            <a:spLocks noChangeArrowheads="1"/>
                                          </p:cNvSpPr>
                                          <p:nvPr/>
                                        </p:nvSpPr>
                                        <p:spPr bwMode="auto">
                                          <a:xfrm>
                                            <a:off x="2441" y="2392"/>
                                            <a:ext cx="82" cy="377"/>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61" name="Rectangle 42"/>
                                          <p:cNvSpPr>
                                            <a:spLocks noChangeArrowheads="1"/>
                                          </p:cNvSpPr>
                                          <p:nvPr/>
                                        </p:nvSpPr>
                                        <p:spPr bwMode="auto">
                                          <a:xfrm>
                                            <a:off x="2606" y="2346"/>
                                            <a:ext cx="83" cy="414"/>
                                          </a:xfrm>
                                          <a:prstGeom prst="rect">
                                            <a:avLst/>
                                          </a:prstGeom>
                                          <a:solidFill>
                                            <a:srgbClr val="333399"/>
                                          </a:solidFill>
                                          <a:ln w="14288">
                                            <a:solidFill>
                                              <a:srgbClr val="000000"/>
                                            </a:solidFill>
                                            <a:miter lim="800000"/>
                                            <a:headEnd/>
                                            <a:tailEnd/>
                                          </a:ln>
                                        </p:spPr>
                                        <p:txBody>
                                          <a:bodyPr/>
                                          <a:lstStyle/>
                                          <a:p>
                                            <a:endParaRPr lang="zh-CN" altLang="en-US"/>
                                          </a:p>
                                        </p:txBody>
                                      </p:sp>
                                      <p:grpSp>
                                        <p:nvGrpSpPr>
                                          <p:cNvPr id="298" name="Group 43"/>
                                          <p:cNvGrpSpPr>
                                            <a:grpSpLocks/>
                                          </p:cNvGrpSpPr>
                                          <p:nvPr/>
                                        </p:nvGrpSpPr>
                                        <p:grpSpPr bwMode="auto">
                                          <a:xfrm>
                                            <a:off x="501" y="1216"/>
                                            <a:ext cx="4973" cy="1627"/>
                                            <a:chOff x="501" y="1216"/>
                                            <a:chExt cx="4973" cy="1627"/>
                                          </a:xfrm>
                                        </p:grpSpPr>
                                        <p:sp>
                                          <p:nvSpPr>
                                            <p:cNvPr id="163" name="Rectangle 44"/>
                                            <p:cNvSpPr>
                                              <a:spLocks noChangeArrowheads="1"/>
                                            </p:cNvSpPr>
                                            <p:nvPr/>
                                          </p:nvSpPr>
                                          <p:spPr bwMode="auto">
                                            <a:xfrm>
                                              <a:off x="501" y="1537"/>
                                              <a:ext cx="83" cy="221"/>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64" name="Rectangle 45"/>
                                            <p:cNvSpPr>
                                              <a:spLocks noChangeArrowheads="1"/>
                                            </p:cNvSpPr>
                                            <p:nvPr/>
                                          </p:nvSpPr>
                                          <p:spPr bwMode="auto">
                                            <a:xfrm>
                                              <a:off x="666" y="1216"/>
                                              <a:ext cx="92" cy="193"/>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65" name="Rectangle 46"/>
                                            <p:cNvSpPr>
                                              <a:spLocks noChangeArrowheads="1"/>
                                            </p:cNvSpPr>
                                            <p:nvPr/>
                                          </p:nvSpPr>
                                          <p:spPr bwMode="auto">
                                            <a:xfrm>
                                              <a:off x="841" y="1712"/>
                                              <a:ext cx="83" cy="239"/>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66" name="Rectangle 47"/>
                                            <p:cNvSpPr>
                                              <a:spLocks noChangeArrowheads="1"/>
                                            </p:cNvSpPr>
                                            <p:nvPr/>
                                          </p:nvSpPr>
                                          <p:spPr bwMode="auto">
                                            <a:xfrm>
                                              <a:off x="1007" y="2080"/>
                                              <a:ext cx="82" cy="257"/>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67" name="Rectangle 48"/>
                                            <p:cNvSpPr>
                                              <a:spLocks noChangeArrowheads="1"/>
                                            </p:cNvSpPr>
                                            <p:nvPr/>
                                          </p:nvSpPr>
                                          <p:spPr bwMode="auto">
                                            <a:xfrm>
                                              <a:off x="1172" y="2162"/>
                                              <a:ext cx="92" cy="285"/>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68" name="Rectangle 49"/>
                                            <p:cNvSpPr>
                                              <a:spLocks noChangeArrowheads="1"/>
                                            </p:cNvSpPr>
                                            <p:nvPr/>
                                          </p:nvSpPr>
                                          <p:spPr bwMode="auto">
                                            <a:xfrm>
                                              <a:off x="1264" y="2199"/>
                                              <a:ext cx="83" cy="294"/>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69" name="Rectangle 50"/>
                                            <p:cNvSpPr>
                                              <a:spLocks noChangeArrowheads="1"/>
                                            </p:cNvSpPr>
                                            <p:nvPr/>
                                          </p:nvSpPr>
                                          <p:spPr bwMode="auto">
                                            <a:xfrm>
                                              <a:off x="1347" y="2245"/>
                                              <a:ext cx="82" cy="294"/>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70" name="Rectangle 51"/>
                                            <p:cNvSpPr>
                                              <a:spLocks noChangeArrowheads="1"/>
                                            </p:cNvSpPr>
                                            <p:nvPr/>
                                          </p:nvSpPr>
                                          <p:spPr bwMode="auto">
                                            <a:xfrm>
                                              <a:off x="1429" y="2282"/>
                                              <a:ext cx="83" cy="303"/>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71" name="Rectangle 52"/>
                                            <p:cNvSpPr>
                                              <a:spLocks noChangeArrowheads="1"/>
                                            </p:cNvSpPr>
                                            <p:nvPr/>
                                          </p:nvSpPr>
                                          <p:spPr bwMode="auto">
                                            <a:xfrm>
                                              <a:off x="1595" y="2365"/>
                                              <a:ext cx="83" cy="303"/>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72" name="Rectangle 53"/>
                                            <p:cNvSpPr>
                                              <a:spLocks noChangeArrowheads="1"/>
                                            </p:cNvSpPr>
                                            <p:nvPr/>
                                          </p:nvSpPr>
                                          <p:spPr bwMode="auto">
                                            <a:xfrm>
                                              <a:off x="1770" y="2411"/>
                                              <a:ext cx="82" cy="312"/>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73" name="Rectangle 54"/>
                                            <p:cNvSpPr>
                                              <a:spLocks noChangeArrowheads="1"/>
                                            </p:cNvSpPr>
                                            <p:nvPr/>
                                          </p:nvSpPr>
                                          <p:spPr bwMode="auto">
                                            <a:xfrm>
                                              <a:off x="1935" y="2438"/>
                                              <a:ext cx="83" cy="313"/>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74" name="Rectangle 55"/>
                                            <p:cNvSpPr>
                                              <a:spLocks noChangeArrowheads="1"/>
                                            </p:cNvSpPr>
                                            <p:nvPr/>
                                          </p:nvSpPr>
                                          <p:spPr bwMode="auto">
                                            <a:xfrm>
                                              <a:off x="2100" y="2438"/>
                                              <a:ext cx="83" cy="331"/>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75" name="Rectangle 56"/>
                                            <p:cNvSpPr>
                                              <a:spLocks noChangeArrowheads="1"/>
                                            </p:cNvSpPr>
                                            <p:nvPr/>
                                          </p:nvSpPr>
                                          <p:spPr bwMode="auto">
                                            <a:xfrm>
                                              <a:off x="2275" y="2429"/>
                                              <a:ext cx="83" cy="349"/>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76" name="Rectangle 57"/>
                                            <p:cNvSpPr>
                                              <a:spLocks noChangeArrowheads="1"/>
                                            </p:cNvSpPr>
                                            <p:nvPr/>
                                          </p:nvSpPr>
                                          <p:spPr bwMode="auto">
                                            <a:xfrm>
                                              <a:off x="2689" y="2319"/>
                                              <a:ext cx="92" cy="432"/>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77" name="Rectangle 58"/>
                                            <p:cNvSpPr>
                                              <a:spLocks noChangeArrowheads="1"/>
                                            </p:cNvSpPr>
                                            <p:nvPr/>
                                          </p:nvSpPr>
                                          <p:spPr bwMode="auto">
                                            <a:xfrm>
                                              <a:off x="2863" y="2263"/>
                                              <a:ext cx="83" cy="488"/>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78" name="Rectangle 59"/>
                                            <p:cNvSpPr>
                                              <a:spLocks noChangeArrowheads="1"/>
                                            </p:cNvSpPr>
                                            <p:nvPr/>
                                          </p:nvSpPr>
                                          <p:spPr bwMode="auto">
                                            <a:xfrm>
                                              <a:off x="3029" y="2227"/>
                                              <a:ext cx="83" cy="524"/>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79" name="Rectangle 60"/>
                                            <p:cNvSpPr>
                                              <a:spLocks noChangeArrowheads="1"/>
                                            </p:cNvSpPr>
                                            <p:nvPr/>
                                          </p:nvSpPr>
                                          <p:spPr bwMode="auto">
                                            <a:xfrm>
                                              <a:off x="3194" y="2208"/>
                                              <a:ext cx="92" cy="552"/>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80" name="Rectangle 61"/>
                                            <p:cNvSpPr>
                                              <a:spLocks noChangeArrowheads="1"/>
                                            </p:cNvSpPr>
                                            <p:nvPr/>
                                          </p:nvSpPr>
                                          <p:spPr bwMode="auto">
                                            <a:xfrm>
                                              <a:off x="3452" y="2218"/>
                                              <a:ext cx="82" cy="579"/>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81" name="Rectangle 62"/>
                                            <p:cNvSpPr>
                                              <a:spLocks noChangeArrowheads="1"/>
                                            </p:cNvSpPr>
                                            <p:nvPr/>
                                          </p:nvSpPr>
                                          <p:spPr bwMode="auto">
                                            <a:xfrm>
                                              <a:off x="3617" y="2153"/>
                                              <a:ext cx="83" cy="662"/>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82" name="Rectangle 63"/>
                                            <p:cNvSpPr>
                                              <a:spLocks noChangeArrowheads="1"/>
                                            </p:cNvSpPr>
                                            <p:nvPr/>
                                          </p:nvSpPr>
                                          <p:spPr bwMode="auto">
                                            <a:xfrm>
                                              <a:off x="3875" y="2089"/>
                                              <a:ext cx="82" cy="744"/>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83" name="Rectangle 64"/>
                                            <p:cNvSpPr>
                                              <a:spLocks noChangeArrowheads="1"/>
                                            </p:cNvSpPr>
                                            <p:nvPr/>
                                          </p:nvSpPr>
                                          <p:spPr bwMode="auto">
                                            <a:xfrm>
                                              <a:off x="4040" y="2015"/>
                                              <a:ext cx="83" cy="828"/>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84" name="Rectangle 65"/>
                                            <p:cNvSpPr>
                                              <a:spLocks noChangeArrowheads="1"/>
                                            </p:cNvSpPr>
                                            <p:nvPr/>
                                          </p:nvSpPr>
                                          <p:spPr bwMode="auto">
                                            <a:xfrm>
                                              <a:off x="4206" y="1942"/>
                                              <a:ext cx="91" cy="901"/>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85" name="Rectangle 66"/>
                                            <p:cNvSpPr>
                                              <a:spLocks noChangeArrowheads="1"/>
                                            </p:cNvSpPr>
                                            <p:nvPr/>
                                          </p:nvSpPr>
                                          <p:spPr bwMode="auto">
                                            <a:xfrm>
                                              <a:off x="4380" y="1877"/>
                                              <a:ext cx="83" cy="956"/>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86" name="Rectangle 67"/>
                                            <p:cNvSpPr>
                                              <a:spLocks noChangeArrowheads="1"/>
                                            </p:cNvSpPr>
                                            <p:nvPr/>
                                          </p:nvSpPr>
                                          <p:spPr bwMode="auto">
                                            <a:xfrm>
                                              <a:off x="4546" y="1831"/>
                                              <a:ext cx="82" cy="993"/>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87" name="Rectangle 68"/>
                                            <p:cNvSpPr>
                                              <a:spLocks noChangeArrowheads="1"/>
                                            </p:cNvSpPr>
                                            <p:nvPr/>
                                          </p:nvSpPr>
                                          <p:spPr bwMode="auto">
                                            <a:xfrm>
                                              <a:off x="4711" y="1804"/>
                                              <a:ext cx="92" cy="1002"/>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88" name="Rectangle 69"/>
                                            <p:cNvSpPr>
                                              <a:spLocks noChangeArrowheads="1"/>
                                            </p:cNvSpPr>
                                            <p:nvPr/>
                                          </p:nvSpPr>
                                          <p:spPr bwMode="auto">
                                            <a:xfrm>
                                              <a:off x="4886" y="1785"/>
                                              <a:ext cx="82" cy="1012"/>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89" name="Rectangle 70"/>
                                            <p:cNvSpPr>
                                              <a:spLocks noChangeArrowheads="1"/>
                                            </p:cNvSpPr>
                                            <p:nvPr/>
                                          </p:nvSpPr>
                                          <p:spPr bwMode="auto">
                                            <a:xfrm>
                                              <a:off x="5051" y="1758"/>
                                              <a:ext cx="83" cy="1029"/>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90" name="Rectangle 71"/>
                                            <p:cNvSpPr>
                                              <a:spLocks noChangeArrowheads="1"/>
                                            </p:cNvSpPr>
                                            <p:nvPr/>
                                          </p:nvSpPr>
                                          <p:spPr bwMode="auto">
                                            <a:xfrm>
                                              <a:off x="5217" y="1740"/>
                                              <a:ext cx="92" cy="1047"/>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91" name="Rectangle 72"/>
                                            <p:cNvSpPr>
                                              <a:spLocks noChangeArrowheads="1"/>
                                            </p:cNvSpPr>
                                            <p:nvPr/>
                                          </p:nvSpPr>
                                          <p:spPr bwMode="auto">
                                            <a:xfrm>
                                              <a:off x="5309" y="1740"/>
                                              <a:ext cx="82" cy="1047"/>
                                            </a:xfrm>
                                            <a:prstGeom prst="rect">
                                              <a:avLst/>
                                            </a:prstGeom>
                                            <a:solidFill>
                                              <a:srgbClr val="333399"/>
                                            </a:solidFill>
                                            <a:ln w="14288">
                                              <a:solidFill>
                                                <a:srgbClr val="000000"/>
                                              </a:solidFill>
                                              <a:miter lim="800000"/>
                                              <a:headEnd/>
                                              <a:tailEnd/>
                                            </a:ln>
                                          </p:spPr>
                                          <p:txBody>
                                            <a:bodyPr/>
                                            <a:lstStyle/>
                                            <a:p>
                                              <a:endParaRPr lang="zh-CN" altLang="en-US"/>
                                            </a:p>
                                          </p:txBody>
                                        </p:sp>
                                        <p:sp>
                                          <p:nvSpPr>
                                            <p:cNvPr id="192" name="Rectangle 73"/>
                                            <p:cNvSpPr>
                                              <a:spLocks noChangeArrowheads="1"/>
                                            </p:cNvSpPr>
                                            <p:nvPr/>
                                          </p:nvSpPr>
                                          <p:spPr bwMode="auto">
                                            <a:xfrm>
                                              <a:off x="5391" y="1730"/>
                                              <a:ext cx="83" cy="1048"/>
                                            </a:xfrm>
                                            <a:prstGeom prst="rect">
                                              <a:avLst/>
                                            </a:prstGeom>
                                            <a:solidFill>
                                              <a:srgbClr val="333399"/>
                                            </a:solidFill>
                                            <a:ln w="14288">
                                              <a:solidFill>
                                                <a:srgbClr val="000000"/>
                                              </a:solidFill>
                                              <a:miter lim="800000"/>
                                              <a:headEnd/>
                                              <a:tailEnd/>
                                            </a:ln>
                                          </p:spPr>
                                          <p:txBody>
                                            <a:bodyPr/>
                                            <a:lstStyle/>
                                            <a:p>
                                              <a:endParaRPr lang="zh-CN" altLang="en-US"/>
                                            </a:p>
                                          </p:txBody>
                                        </p:sp>
                                      </p:grpSp>
                                    </p:grpSp>
                                  </p:grpSp>
                                </p:grpSp>
                              </p:grpSp>
                            </p:grpSp>
                          </p:grpSp>
                        </p:grpSp>
                      </p:grpSp>
                    </p:grpSp>
                  </p:grpSp>
                </p:grpSp>
              </p:grpSp>
            </p:grpSp>
          </p:grpSp>
        </p:grpSp>
        <p:grpSp>
          <p:nvGrpSpPr>
            <p:cNvPr id="299" name="Group 137"/>
            <p:cNvGrpSpPr>
              <a:grpSpLocks/>
            </p:cNvGrpSpPr>
            <p:nvPr/>
          </p:nvGrpSpPr>
          <p:grpSpPr bwMode="auto">
            <a:xfrm>
              <a:off x="0" y="1301751"/>
              <a:ext cx="8805865" cy="5316541"/>
              <a:chOff x="0" y="820"/>
              <a:chExt cx="5547" cy="3349"/>
            </a:xfrm>
          </p:grpSpPr>
          <p:sp>
            <p:nvSpPr>
              <p:cNvPr id="7" name="Rectangle 138"/>
              <p:cNvSpPr>
                <a:spLocks noChangeArrowheads="1"/>
              </p:cNvSpPr>
              <p:nvPr/>
            </p:nvSpPr>
            <p:spPr bwMode="auto">
              <a:xfrm>
                <a:off x="501" y="903"/>
                <a:ext cx="4973" cy="2657"/>
              </a:xfrm>
              <a:prstGeom prst="rect">
                <a:avLst/>
              </a:prstGeom>
              <a:noFill/>
              <a:ln w="9525">
                <a:noFill/>
                <a:miter lim="800000"/>
                <a:headEnd/>
                <a:tailEnd/>
              </a:ln>
            </p:spPr>
            <p:txBody>
              <a:bodyPr/>
              <a:lstStyle/>
              <a:p>
                <a:endParaRPr lang="zh-CN" altLang="en-US"/>
              </a:p>
            </p:txBody>
          </p:sp>
          <p:sp>
            <p:nvSpPr>
              <p:cNvPr id="8" name="Rectangle 139"/>
              <p:cNvSpPr>
                <a:spLocks noChangeArrowheads="1"/>
              </p:cNvSpPr>
              <p:nvPr/>
            </p:nvSpPr>
            <p:spPr bwMode="auto">
              <a:xfrm>
                <a:off x="501" y="903"/>
                <a:ext cx="4973" cy="2657"/>
              </a:xfrm>
              <a:prstGeom prst="rect">
                <a:avLst/>
              </a:prstGeom>
              <a:noFill/>
              <a:ln w="14288">
                <a:solidFill>
                  <a:srgbClr val="808080"/>
                </a:solidFill>
                <a:miter lim="800000"/>
                <a:headEnd/>
                <a:tailEnd/>
              </a:ln>
            </p:spPr>
            <p:txBody>
              <a:bodyPr/>
              <a:lstStyle/>
              <a:p>
                <a:endParaRPr lang="zh-CN" altLang="en-US"/>
              </a:p>
            </p:txBody>
          </p:sp>
          <p:sp>
            <p:nvSpPr>
              <p:cNvPr id="9" name="Line 140"/>
              <p:cNvSpPr>
                <a:spLocks noChangeShapeType="1"/>
              </p:cNvSpPr>
              <p:nvPr/>
            </p:nvSpPr>
            <p:spPr bwMode="auto">
              <a:xfrm>
                <a:off x="501" y="903"/>
                <a:ext cx="1" cy="2657"/>
              </a:xfrm>
              <a:prstGeom prst="line">
                <a:avLst/>
              </a:prstGeom>
              <a:noFill/>
              <a:ln w="0">
                <a:solidFill>
                  <a:srgbClr val="000000"/>
                </a:solidFill>
                <a:round/>
                <a:headEnd/>
                <a:tailEnd/>
              </a:ln>
            </p:spPr>
            <p:txBody>
              <a:bodyPr/>
              <a:lstStyle/>
              <a:p>
                <a:endParaRPr lang="zh-CN" altLang="en-US"/>
              </a:p>
            </p:txBody>
          </p:sp>
          <p:sp>
            <p:nvSpPr>
              <p:cNvPr id="10" name="Line 141"/>
              <p:cNvSpPr>
                <a:spLocks noChangeShapeType="1"/>
              </p:cNvSpPr>
              <p:nvPr/>
            </p:nvSpPr>
            <p:spPr bwMode="auto">
              <a:xfrm>
                <a:off x="501" y="3560"/>
                <a:ext cx="64" cy="1"/>
              </a:xfrm>
              <a:prstGeom prst="line">
                <a:avLst/>
              </a:prstGeom>
              <a:noFill/>
              <a:ln w="0">
                <a:solidFill>
                  <a:srgbClr val="000000"/>
                </a:solidFill>
                <a:round/>
                <a:headEnd/>
                <a:tailEnd/>
              </a:ln>
            </p:spPr>
            <p:txBody>
              <a:bodyPr/>
              <a:lstStyle/>
              <a:p>
                <a:endParaRPr lang="zh-CN" altLang="en-US"/>
              </a:p>
            </p:txBody>
          </p:sp>
          <p:sp>
            <p:nvSpPr>
              <p:cNvPr id="11" name="Line 142"/>
              <p:cNvSpPr>
                <a:spLocks noChangeShapeType="1"/>
              </p:cNvSpPr>
              <p:nvPr/>
            </p:nvSpPr>
            <p:spPr bwMode="auto">
              <a:xfrm>
                <a:off x="501" y="3265"/>
                <a:ext cx="64" cy="1"/>
              </a:xfrm>
              <a:prstGeom prst="line">
                <a:avLst/>
              </a:prstGeom>
              <a:noFill/>
              <a:ln w="0">
                <a:solidFill>
                  <a:srgbClr val="000000"/>
                </a:solidFill>
                <a:round/>
                <a:headEnd/>
                <a:tailEnd/>
              </a:ln>
            </p:spPr>
            <p:txBody>
              <a:bodyPr/>
              <a:lstStyle/>
              <a:p>
                <a:endParaRPr lang="zh-CN" altLang="en-US"/>
              </a:p>
            </p:txBody>
          </p:sp>
          <p:sp>
            <p:nvSpPr>
              <p:cNvPr id="12" name="Line 143"/>
              <p:cNvSpPr>
                <a:spLocks noChangeShapeType="1"/>
              </p:cNvSpPr>
              <p:nvPr/>
            </p:nvSpPr>
            <p:spPr bwMode="auto">
              <a:xfrm>
                <a:off x="501" y="2971"/>
                <a:ext cx="64" cy="1"/>
              </a:xfrm>
              <a:prstGeom prst="line">
                <a:avLst/>
              </a:prstGeom>
              <a:noFill/>
              <a:ln w="0">
                <a:solidFill>
                  <a:srgbClr val="000000"/>
                </a:solidFill>
                <a:round/>
                <a:headEnd/>
                <a:tailEnd/>
              </a:ln>
            </p:spPr>
            <p:txBody>
              <a:bodyPr/>
              <a:lstStyle/>
              <a:p>
                <a:endParaRPr lang="zh-CN" altLang="en-US"/>
              </a:p>
            </p:txBody>
          </p:sp>
          <p:sp>
            <p:nvSpPr>
              <p:cNvPr id="13" name="Line 144"/>
              <p:cNvSpPr>
                <a:spLocks noChangeShapeType="1"/>
              </p:cNvSpPr>
              <p:nvPr/>
            </p:nvSpPr>
            <p:spPr bwMode="auto">
              <a:xfrm>
                <a:off x="501" y="2677"/>
                <a:ext cx="64" cy="1"/>
              </a:xfrm>
              <a:prstGeom prst="line">
                <a:avLst/>
              </a:prstGeom>
              <a:noFill/>
              <a:ln w="0">
                <a:solidFill>
                  <a:srgbClr val="000000"/>
                </a:solidFill>
                <a:round/>
                <a:headEnd/>
                <a:tailEnd/>
              </a:ln>
            </p:spPr>
            <p:txBody>
              <a:bodyPr/>
              <a:lstStyle/>
              <a:p>
                <a:endParaRPr lang="zh-CN" altLang="en-US"/>
              </a:p>
            </p:txBody>
          </p:sp>
          <p:sp>
            <p:nvSpPr>
              <p:cNvPr id="14" name="Line 145"/>
              <p:cNvSpPr>
                <a:spLocks noChangeShapeType="1"/>
              </p:cNvSpPr>
              <p:nvPr/>
            </p:nvSpPr>
            <p:spPr bwMode="auto">
              <a:xfrm>
                <a:off x="501" y="2383"/>
                <a:ext cx="64" cy="1"/>
              </a:xfrm>
              <a:prstGeom prst="line">
                <a:avLst/>
              </a:prstGeom>
              <a:noFill/>
              <a:ln w="0">
                <a:solidFill>
                  <a:srgbClr val="000000"/>
                </a:solidFill>
                <a:round/>
                <a:headEnd/>
                <a:tailEnd/>
              </a:ln>
            </p:spPr>
            <p:txBody>
              <a:bodyPr/>
              <a:lstStyle/>
              <a:p>
                <a:endParaRPr lang="zh-CN" altLang="en-US"/>
              </a:p>
            </p:txBody>
          </p:sp>
          <p:sp>
            <p:nvSpPr>
              <p:cNvPr id="15" name="Line 146"/>
              <p:cNvSpPr>
                <a:spLocks noChangeShapeType="1"/>
              </p:cNvSpPr>
              <p:nvPr/>
            </p:nvSpPr>
            <p:spPr bwMode="auto">
              <a:xfrm>
                <a:off x="501" y="2080"/>
                <a:ext cx="64" cy="1"/>
              </a:xfrm>
              <a:prstGeom prst="line">
                <a:avLst/>
              </a:prstGeom>
              <a:noFill/>
              <a:ln w="0">
                <a:solidFill>
                  <a:srgbClr val="000000"/>
                </a:solidFill>
                <a:round/>
                <a:headEnd/>
                <a:tailEnd/>
              </a:ln>
            </p:spPr>
            <p:txBody>
              <a:bodyPr/>
              <a:lstStyle/>
              <a:p>
                <a:endParaRPr lang="zh-CN" altLang="en-US"/>
              </a:p>
            </p:txBody>
          </p:sp>
          <p:sp>
            <p:nvSpPr>
              <p:cNvPr id="16" name="Line 147"/>
              <p:cNvSpPr>
                <a:spLocks noChangeShapeType="1"/>
              </p:cNvSpPr>
              <p:nvPr/>
            </p:nvSpPr>
            <p:spPr bwMode="auto">
              <a:xfrm>
                <a:off x="501" y="1785"/>
                <a:ext cx="64" cy="1"/>
              </a:xfrm>
              <a:prstGeom prst="line">
                <a:avLst/>
              </a:prstGeom>
              <a:noFill/>
              <a:ln w="0">
                <a:solidFill>
                  <a:srgbClr val="000000"/>
                </a:solidFill>
                <a:round/>
                <a:headEnd/>
                <a:tailEnd/>
              </a:ln>
            </p:spPr>
            <p:txBody>
              <a:bodyPr/>
              <a:lstStyle/>
              <a:p>
                <a:endParaRPr lang="zh-CN" altLang="en-US"/>
              </a:p>
            </p:txBody>
          </p:sp>
          <p:sp>
            <p:nvSpPr>
              <p:cNvPr id="17" name="Line 148"/>
              <p:cNvSpPr>
                <a:spLocks noChangeShapeType="1"/>
              </p:cNvSpPr>
              <p:nvPr/>
            </p:nvSpPr>
            <p:spPr bwMode="auto">
              <a:xfrm>
                <a:off x="501" y="1491"/>
                <a:ext cx="64" cy="1"/>
              </a:xfrm>
              <a:prstGeom prst="line">
                <a:avLst/>
              </a:prstGeom>
              <a:noFill/>
              <a:ln w="0">
                <a:solidFill>
                  <a:srgbClr val="000000"/>
                </a:solidFill>
                <a:round/>
                <a:headEnd/>
                <a:tailEnd/>
              </a:ln>
            </p:spPr>
            <p:txBody>
              <a:bodyPr/>
              <a:lstStyle/>
              <a:p>
                <a:endParaRPr lang="zh-CN" altLang="en-US"/>
              </a:p>
            </p:txBody>
          </p:sp>
          <p:sp>
            <p:nvSpPr>
              <p:cNvPr id="18" name="Line 149"/>
              <p:cNvSpPr>
                <a:spLocks noChangeShapeType="1"/>
              </p:cNvSpPr>
              <p:nvPr/>
            </p:nvSpPr>
            <p:spPr bwMode="auto">
              <a:xfrm>
                <a:off x="501" y="1197"/>
                <a:ext cx="64" cy="1"/>
              </a:xfrm>
              <a:prstGeom prst="line">
                <a:avLst/>
              </a:prstGeom>
              <a:noFill/>
              <a:ln w="0">
                <a:solidFill>
                  <a:srgbClr val="000000"/>
                </a:solidFill>
                <a:round/>
                <a:headEnd/>
                <a:tailEnd/>
              </a:ln>
            </p:spPr>
            <p:txBody>
              <a:bodyPr/>
              <a:lstStyle/>
              <a:p>
                <a:endParaRPr lang="zh-CN" altLang="en-US"/>
              </a:p>
            </p:txBody>
          </p:sp>
          <p:sp>
            <p:nvSpPr>
              <p:cNvPr id="19" name="Line 150"/>
              <p:cNvSpPr>
                <a:spLocks noChangeShapeType="1"/>
              </p:cNvSpPr>
              <p:nvPr/>
            </p:nvSpPr>
            <p:spPr bwMode="auto">
              <a:xfrm>
                <a:off x="501" y="903"/>
                <a:ext cx="64" cy="1"/>
              </a:xfrm>
              <a:prstGeom prst="line">
                <a:avLst/>
              </a:prstGeom>
              <a:noFill/>
              <a:ln w="0">
                <a:solidFill>
                  <a:srgbClr val="000000"/>
                </a:solidFill>
                <a:round/>
                <a:headEnd/>
                <a:tailEnd/>
              </a:ln>
            </p:spPr>
            <p:txBody>
              <a:bodyPr/>
              <a:lstStyle/>
              <a:p>
                <a:endParaRPr lang="zh-CN" altLang="en-US"/>
              </a:p>
            </p:txBody>
          </p:sp>
          <p:sp>
            <p:nvSpPr>
              <p:cNvPr id="20" name="Line 151"/>
              <p:cNvSpPr>
                <a:spLocks noChangeShapeType="1"/>
              </p:cNvSpPr>
              <p:nvPr/>
            </p:nvSpPr>
            <p:spPr bwMode="auto">
              <a:xfrm>
                <a:off x="501" y="3560"/>
                <a:ext cx="4973" cy="1"/>
              </a:xfrm>
              <a:prstGeom prst="line">
                <a:avLst/>
              </a:prstGeom>
              <a:noFill/>
              <a:ln w="0">
                <a:solidFill>
                  <a:srgbClr val="000000"/>
                </a:solidFill>
                <a:round/>
                <a:headEnd/>
                <a:tailEnd/>
              </a:ln>
            </p:spPr>
            <p:txBody>
              <a:bodyPr/>
              <a:lstStyle/>
              <a:p>
                <a:endParaRPr lang="zh-CN" altLang="en-US"/>
              </a:p>
            </p:txBody>
          </p:sp>
          <p:sp>
            <p:nvSpPr>
              <p:cNvPr id="21" name="Line 152"/>
              <p:cNvSpPr>
                <a:spLocks noChangeShapeType="1"/>
              </p:cNvSpPr>
              <p:nvPr/>
            </p:nvSpPr>
            <p:spPr bwMode="auto">
              <a:xfrm flipV="1">
                <a:off x="501" y="3495"/>
                <a:ext cx="1" cy="65"/>
              </a:xfrm>
              <a:prstGeom prst="line">
                <a:avLst/>
              </a:prstGeom>
              <a:noFill/>
              <a:ln w="0">
                <a:solidFill>
                  <a:srgbClr val="000000"/>
                </a:solidFill>
                <a:round/>
                <a:headEnd/>
                <a:tailEnd/>
              </a:ln>
            </p:spPr>
            <p:txBody>
              <a:bodyPr/>
              <a:lstStyle/>
              <a:p>
                <a:endParaRPr lang="zh-CN" altLang="en-US"/>
              </a:p>
            </p:txBody>
          </p:sp>
          <p:sp>
            <p:nvSpPr>
              <p:cNvPr id="22" name="Line 153"/>
              <p:cNvSpPr>
                <a:spLocks noChangeShapeType="1"/>
              </p:cNvSpPr>
              <p:nvPr/>
            </p:nvSpPr>
            <p:spPr bwMode="auto">
              <a:xfrm flipV="1">
                <a:off x="584" y="3495"/>
                <a:ext cx="1" cy="65"/>
              </a:xfrm>
              <a:prstGeom prst="line">
                <a:avLst/>
              </a:prstGeom>
              <a:noFill/>
              <a:ln w="0">
                <a:solidFill>
                  <a:srgbClr val="000000"/>
                </a:solidFill>
                <a:round/>
                <a:headEnd/>
                <a:tailEnd/>
              </a:ln>
            </p:spPr>
            <p:txBody>
              <a:bodyPr/>
              <a:lstStyle/>
              <a:p>
                <a:endParaRPr lang="zh-CN" altLang="en-US"/>
              </a:p>
            </p:txBody>
          </p:sp>
          <p:sp>
            <p:nvSpPr>
              <p:cNvPr id="23" name="Line 154"/>
              <p:cNvSpPr>
                <a:spLocks noChangeShapeType="1"/>
              </p:cNvSpPr>
              <p:nvPr/>
            </p:nvSpPr>
            <p:spPr bwMode="auto">
              <a:xfrm flipV="1">
                <a:off x="666" y="3495"/>
                <a:ext cx="1" cy="65"/>
              </a:xfrm>
              <a:prstGeom prst="line">
                <a:avLst/>
              </a:prstGeom>
              <a:noFill/>
              <a:ln w="0">
                <a:solidFill>
                  <a:srgbClr val="000000"/>
                </a:solidFill>
                <a:round/>
                <a:headEnd/>
                <a:tailEnd/>
              </a:ln>
            </p:spPr>
            <p:txBody>
              <a:bodyPr/>
              <a:lstStyle/>
              <a:p>
                <a:endParaRPr lang="zh-CN" altLang="en-US"/>
              </a:p>
            </p:txBody>
          </p:sp>
          <p:sp>
            <p:nvSpPr>
              <p:cNvPr id="24" name="Line 155"/>
              <p:cNvSpPr>
                <a:spLocks noChangeShapeType="1"/>
              </p:cNvSpPr>
              <p:nvPr/>
            </p:nvSpPr>
            <p:spPr bwMode="auto">
              <a:xfrm flipV="1">
                <a:off x="758" y="3495"/>
                <a:ext cx="1" cy="65"/>
              </a:xfrm>
              <a:prstGeom prst="line">
                <a:avLst/>
              </a:prstGeom>
              <a:noFill/>
              <a:ln w="0">
                <a:solidFill>
                  <a:srgbClr val="000000"/>
                </a:solidFill>
                <a:round/>
                <a:headEnd/>
                <a:tailEnd/>
              </a:ln>
            </p:spPr>
            <p:txBody>
              <a:bodyPr/>
              <a:lstStyle/>
              <a:p>
                <a:endParaRPr lang="zh-CN" altLang="en-US"/>
              </a:p>
            </p:txBody>
          </p:sp>
          <p:sp>
            <p:nvSpPr>
              <p:cNvPr id="25" name="Line 156"/>
              <p:cNvSpPr>
                <a:spLocks noChangeShapeType="1"/>
              </p:cNvSpPr>
              <p:nvPr/>
            </p:nvSpPr>
            <p:spPr bwMode="auto">
              <a:xfrm flipV="1">
                <a:off x="841" y="3495"/>
                <a:ext cx="1" cy="65"/>
              </a:xfrm>
              <a:prstGeom prst="line">
                <a:avLst/>
              </a:prstGeom>
              <a:noFill/>
              <a:ln w="0">
                <a:solidFill>
                  <a:srgbClr val="000000"/>
                </a:solidFill>
                <a:round/>
                <a:headEnd/>
                <a:tailEnd/>
              </a:ln>
            </p:spPr>
            <p:txBody>
              <a:bodyPr/>
              <a:lstStyle/>
              <a:p>
                <a:endParaRPr lang="zh-CN" altLang="en-US"/>
              </a:p>
            </p:txBody>
          </p:sp>
          <p:sp>
            <p:nvSpPr>
              <p:cNvPr id="26" name="Line 157"/>
              <p:cNvSpPr>
                <a:spLocks noChangeShapeType="1"/>
              </p:cNvSpPr>
              <p:nvPr/>
            </p:nvSpPr>
            <p:spPr bwMode="auto">
              <a:xfrm flipV="1">
                <a:off x="924" y="3495"/>
                <a:ext cx="1" cy="65"/>
              </a:xfrm>
              <a:prstGeom prst="line">
                <a:avLst/>
              </a:prstGeom>
              <a:noFill/>
              <a:ln w="0">
                <a:solidFill>
                  <a:srgbClr val="000000"/>
                </a:solidFill>
                <a:round/>
                <a:headEnd/>
                <a:tailEnd/>
              </a:ln>
            </p:spPr>
            <p:txBody>
              <a:bodyPr/>
              <a:lstStyle/>
              <a:p>
                <a:endParaRPr lang="zh-CN" altLang="en-US"/>
              </a:p>
            </p:txBody>
          </p:sp>
          <p:sp>
            <p:nvSpPr>
              <p:cNvPr id="27" name="Line 158"/>
              <p:cNvSpPr>
                <a:spLocks noChangeShapeType="1"/>
              </p:cNvSpPr>
              <p:nvPr/>
            </p:nvSpPr>
            <p:spPr bwMode="auto">
              <a:xfrm flipV="1">
                <a:off x="1007" y="3495"/>
                <a:ext cx="1" cy="65"/>
              </a:xfrm>
              <a:prstGeom prst="line">
                <a:avLst/>
              </a:prstGeom>
              <a:noFill/>
              <a:ln w="0">
                <a:solidFill>
                  <a:srgbClr val="000000"/>
                </a:solidFill>
                <a:round/>
                <a:headEnd/>
                <a:tailEnd/>
              </a:ln>
            </p:spPr>
            <p:txBody>
              <a:bodyPr/>
              <a:lstStyle/>
              <a:p>
                <a:endParaRPr lang="zh-CN" altLang="en-US"/>
              </a:p>
            </p:txBody>
          </p:sp>
          <p:sp>
            <p:nvSpPr>
              <p:cNvPr id="28" name="Line 159"/>
              <p:cNvSpPr>
                <a:spLocks noChangeShapeType="1"/>
              </p:cNvSpPr>
              <p:nvPr/>
            </p:nvSpPr>
            <p:spPr bwMode="auto">
              <a:xfrm flipV="1">
                <a:off x="1089" y="3495"/>
                <a:ext cx="1" cy="65"/>
              </a:xfrm>
              <a:prstGeom prst="line">
                <a:avLst/>
              </a:prstGeom>
              <a:noFill/>
              <a:ln w="0">
                <a:solidFill>
                  <a:srgbClr val="000000"/>
                </a:solidFill>
                <a:round/>
                <a:headEnd/>
                <a:tailEnd/>
              </a:ln>
            </p:spPr>
            <p:txBody>
              <a:bodyPr/>
              <a:lstStyle/>
              <a:p>
                <a:endParaRPr lang="zh-CN" altLang="en-US"/>
              </a:p>
            </p:txBody>
          </p:sp>
          <p:sp>
            <p:nvSpPr>
              <p:cNvPr id="29" name="Line 160"/>
              <p:cNvSpPr>
                <a:spLocks noChangeShapeType="1"/>
              </p:cNvSpPr>
              <p:nvPr/>
            </p:nvSpPr>
            <p:spPr bwMode="auto">
              <a:xfrm flipV="1">
                <a:off x="1172" y="3495"/>
                <a:ext cx="1" cy="65"/>
              </a:xfrm>
              <a:prstGeom prst="line">
                <a:avLst/>
              </a:prstGeom>
              <a:noFill/>
              <a:ln w="0">
                <a:solidFill>
                  <a:srgbClr val="000000"/>
                </a:solidFill>
                <a:round/>
                <a:headEnd/>
                <a:tailEnd/>
              </a:ln>
            </p:spPr>
            <p:txBody>
              <a:bodyPr/>
              <a:lstStyle/>
              <a:p>
                <a:endParaRPr lang="zh-CN" altLang="en-US"/>
              </a:p>
            </p:txBody>
          </p:sp>
          <p:sp>
            <p:nvSpPr>
              <p:cNvPr id="30" name="Line 161"/>
              <p:cNvSpPr>
                <a:spLocks noChangeShapeType="1"/>
              </p:cNvSpPr>
              <p:nvPr/>
            </p:nvSpPr>
            <p:spPr bwMode="auto">
              <a:xfrm flipV="1">
                <a:off x="1264" y="3495"/>
                <a:ext cx="1" cy="65"/>
              </a:xfrm>
              <a:prstGeom prst="line">
                <a:avLst/>
              </a:prstGeom>
              <a:noFill/>
              <a:ln w="0">
                <a:solidFill>
                  <a:srgbClr val="000000"/>
                </a:solidFill>
                <a:round/>
                <a:headEnd/>
                <a:tailEnd/>
              </a:ln>
            </p:spPr>
            <p:txBody>
              <a:bodyPr/>
              <a:lstStyle/>
              <a:p>
                <a:endParaRPr lang="zh-CN" altLang="en-US"/>
              </a:p>
            </p:txBody>
          </p:sp>
          <p:sp>
            <p:nvSpPr>
              <p:cNvPr id="31" name="Line 162"/>
              <p:cNvSpPr>
                <a:spLocks noChangeShapeType="1"/>
              </p:cNvSpPr>
              <p:nvPr/>
            </p:nvSpPr>
            <p:spPr bwMode="auto">
              <a:xfrm flipV="1">
                <a:off x="1347" y="3495"/>
                <a:ext cx="1" cy="65"/>
              </a:xfrm>
              <a:prstGeom prst="line">
                <a:avLst/>
              </a:prstGeom>
              <a:noFill/>
              <a:ln w="0">
                <a:solidFill>
                  <a:srgbClr val="000000"/>
                </a:solidFill>
                <a:round/>
                <a:headEnd/>
                <a:tailEnd/>
              </a:ln>
            </p:spPr>
            <p:txBody>
              <a:bodyPr/>
              <a:lstStyle/>
              <a:p>
                <a:endParaRPr lang="zh-CN" altLang="en-US"/>
              </a:p>
            </p:txBody>
          </p:sp>
          <p:sp>
            <p:nvSpPr>
              <p:cNvPr id="32" name="Line 163"/>
              <p:cNvSpPr>
                <a:spLocks noChangeShapeType="1"/>
              </p:cNvSpPr>
              <p:nvPr/>
            </p:nvSpPr>
            <p:spPr bwMode="auto">
              <a:xfrm flipV="1">
                <a:off x="1429" y="3495"/>
                <a:ext cx="1" cy="65"/>
              </a:xfrm>
              <a:prstGeom prst="line">
                <a:avLst/>
              </a:prstGeom>
              <a:noFill/>
              <a:ln w="0">
                <a:solidFill>
                  <a:srgbClr val="000000"/>
                </a:solidFill>
                <a:round/>
                <a:headEnd/>
                <a:tailEnd/>
              </a:ln>
            </p:spPr>
            <p:txBody>
              <a:bodyPr/>
              <a:lstStyle/>
              <a:p>
                <a:endParaRPr lang="zh-CN" altLang="en-US"/>
              </a:p>
            </p:txBody>
          </p:sp>
          <p:sp>
            <p:nvSpPr>
              <p:cNvPr id="33" name="Line 164"/>
              <p:cNvSpPr>
                <a:spLocks noChangeShapeType="1"/>
              </p:cNvSpPr>
              <p:nvPr/>
            </p:nvSpPr>
            <p:spPr bwMode="auto">
              <a:xfrm flipV="1">
                <a:off x="1512" y="3495"/>
                <a:ext cx="1" cy="65"/>
              </a:xfrm>
              <a:prstGeom prst="line">
                <a:avLst/>
              </a:prstGeom>
              <a:noFill/>
              <a:ln w="0">
                <a:solidFill>
                  <a:srgbClr val="000000"/>
                </a:solidFill>
                <a:round/>
                <a:headEnd/>
                <a:tailEnd/>
              </a:ln>
            </p:spPr>
            <p:txBody>
              <a:bodyPr/>
              <a:lstStyle/>
              <a:p>
                <a:endParaRPr lang="zh-CN" altLang="en-US"/>
              </a:p>
            </p:txBody>
          </p:sp>
          <p:sp>
            <p:nvSpPr>
              <p:cNvPr id="34" name="Line 165"/>
              <p:cNvSpPr>
                <a:spLocks noChangeShapeType="1"/>
              </p:cNvSpPr>
              <p:nvPr/>
            </p:nvSpPr>
            <p:spPr bwMode="auto">
              <a:xfrm flipV="1">
                <a:off x="1595" y="3495"/>
                <a:ext cx="1" cy="65"/>
              </a:xfrm>
              <a:prstGeom prst="line">
                <a:avLst/>
              </a:prstGeom>
              <a:noFill/>
              <a:ln w="0">
                <a:solidFill>
                  <a:srgbClr val="000000"/>
                </a:solidFill>
                <a:round/>
                <a:headEnd/>
                <a:tailEnd/>
              </a:ln>
            </p:spPr>
            <p:txBody>
              <a:bodyPr/>
              <a:lstStyle/>
              <a:p>
                <a:endParaRPr lang="zh-CN" altLang="en-US"/>
              </a:p>
            </p:txBody>
          </p:sp>
          <p:sp>
            <p:nvSpPr>
              <p:cNvPr id="35" name="Line 166"/>
              <p:cNvSpPr>
                <a:spLocks noChangeShapeType="1"/>
              </p:cNvSpPr>
              <p:nvPr/>
            </p:nvSpPr>
            <p:spPr bwMode="auto">
              <a:xfrm flipV="1">
                <a:off x="1678" y="3495"/>
                <a:ext cx="1" cy="65"/>
              </a:xfrm>
              <a:prstGeom prst="line">
                <a:avLst/>
              </a:prstGeom>
              <a:noFill/>
              <a:ln w="0">
                <a:solidFill>
                  <a:srgbClr val="000000"/>
                </a:solidFill>
                <a:round/>
                <a:headEnd/>
                <a:tailEnd/>
              </a:ln>
            </p:spPr>
            <p:txBody>
              <a:bodyPr/>
              <a:lstStyle/>
              <a:p>
                <a:endParaRPr lang="zh-CN" altLang="en-US"/>
              </a:p>
            </p:txBody>
          </p:sp>
          <p:sp>
            <p:nvSpPr>
              <p:cNvPr id="36" name="Line 167"/>
              <p:cNvSpPr>
                <a:spLocks noChangeShapeType="1"/>
              </p:cNvSpPr>
              <p:nvPr/>
            </p:nvSpPr>
            <p:spPr bwMode="auto">
              <a:xfrm flipV="1">
                <a:off x="1770" y="3495"/>
                <a:ext cx="1" cy="65"/>
              </a:xfrm>
              <a:prstGeom prst="line">
                <a:avLst/>
              </a:prstGeom>
              <a:noFill/>
              <a:ln w="0">
                <a:solidFill>
                  <a:srgbClr val="000000"/>
                </a:solidFill>
                <a:round/>
                <a:headEnd/>
                <a:tailEnd/>
              </a:ln>
            </p:spPr>
            <p:txBody>
              <a:bodyPr/>
              <a:lstStyle/>
              <a:p>
                <a:endParaRPr lang="zh-CN" altLang="en-US"/>
              </a:p>
            </p:txBody>
          </p:sp>
          <p:sp>
            <p:nvSpPr>
              <p:cNvPr id="37" name="Line 168"/>
              <p:cNvSpPr>
                <a:spLocks noChangeShapeType="1"/>
              </p:cNvSpPr>
              <p:nvPr/>
            </p:nvSpPr>
            <p:spPr bwMode="auto">
              <a:xfrm flipV="1">
                <a:off x="1852" y="3495"/>
                <a:ext cx="1" cy="65"/>
              </a:xfrm>
              <a:prstGeom prst="line">
                <a:avLst/>
              </a:prstGeom>
              <a:noFill/>
              <a:ln w="0">
                <a:solidFill>
                  <a:srgbClr val="000000"/>
                </a:solidFill>
                <a:round/>
                <a:headEnd/>
                <a:tailEnd/>
              </a:ln>
            </p:spPr>
            <p:txBody>
              <a:bodyPr/>
              <a:lstStyle/>
              <a:p>
                <a:endParaRPr lang="zh-CN" altLang="en-US"/>
              </a:p>
            </p:txBody>
          </p:sp>
          <p:sp>
            <p:nvSpPr>
              <p:cNvPr id="38" name="Line 169"/>
              <p:cNvSpPr>
                <a:spLocks noChangeShapeType="1"/>
              </p:cNvSpPr>
              <p:nvPr/>
            </p:nvSpPr>
            <p:spPr bwMode="auto">
              <a:xfrm flipV="1">
                <a:off x="1935" y="3495"/>
                <a:ext cx="1" cy="65"/>
              </a:xfrm>
              <a:prstGeom prst="line">
                <a:avLst/>
              </a:prstGeom>
              <a:noFill/>
              <a:ln w="0">
                <a:solidFill>
                  <a:srgbClr val="000000"/>
                </a:solidFill>
                <a:round/>
                <a:headEnd/>
                <a:tailEnd/>
              </a:ln>
            </p:spPr>
            <p:txBody>
              <a:bodyPr/>
              <a:lstStyle/>
              <a:p>
                <a:endParaRPr lang="zh-CN" altLang="en-US"/>
              </a:p>
            </p:txBody>
          </p:sp>
          <p:sp>
            <p:nvSpPr>
              <p:cNvPr id="39" name="Line 170"/>
              <p:cNvSpPr>
                <a:spLocks noChangeShapeType="1"/>
              </p:cNvSpPr>
              <p:nvPr/>
            </p:nvSpPr>
            <p:spPr bwMode="auto">
              <a:xfrm flipV="1">
                <a:off x="2018" y="3495"/>
                <a:ext cx="1" cy="65"/>
              </a:xfrm>
              <a:prstGeom prst="line">
                <a:avLst/>
              </a:prstGeom>
              <a:noFill/>
              <a:ln w="0">
                <a:solidFill>
                  <a:srgbClr val="000000"/>
                </a:solidFill>
                <a:round/>
                <a:headEnd/>
                <a:tailEnd/>
              </a:ln>
            </p:spPr>
            <p:txBody>
              <a:bodyPr/>
              <a:lstStyle/>
              <a:p>
                <a:endParaRPr lang="zh-CN" altLang="en-US"/>
              </a:p>
            </p:txBody>
          </p:sp>
          <p:sp>
            <p:nvSpPr>
              <p:cNvPr id="40" name="Line 171"/>
              <p:cNvSpPr>
                <a:spLocks noChangeShapeType="1"/>
              </p:cNvSpPr>
              <p:nvPr/>
            </p:nvSpPr>
            <p:spPr bwMode="auto">
              <a:xfrm flipV="1">
                <a:off x="2100" y="3495"/>
                <a:ext cx="1" cy="65"/>
              </a:xfrm>
              <a:prstGeom prst="line">
                <a:avLst/>
              </a:prstGeom>
              <a:noFill/>
              <a:ln w="0">
                <a:solidFill>
                  <a:srgbClr val="000000"/>
                </a:solidFill>
                <a:round/>
                <a:headEnd/>
                <a:tailEnd/>
              </a:ln>
            </p:spPr>
            <p:txBody>
              <a:bodyPr/>
              <a:lstStyle/>
              <a:p>
                <a:endParaRPr lang="zh-CN" altLang="en-US"/>
              </a:p>
            </p:txBody>
          </p:sp>
          <p:sp>
            <p:nvSpPr>
              <p:cNvPr id="41" name="Line 172"/>
              <p:cNvSpPr>
                <a:spLocks noChangeShapeType="1"/>
              </p:cNvSpPr>
              <p:nvPr/>
            </p:nvSpPr>
            <p:spPr bwMode="auto">
              <a:xfrm flipV="1">
                <a:off x="2183" y="3495"/>
                <a:ext cx="1" cy="65"/>
              </a:xfrm>
              <a:prstGeom prst="line">
                <a:avLst/>
              </a:prstGeom>
              <a:noFill/>
              <a:ln w="0">
                <a:solidFill>
                  <a:srgbClr val="000000"/>
                </a:solidFill>
                <a:round/>
                <a:headEnd/>
                <a:tailEnd/>
              </a:ln>
            </p:spPr>
            <p:txBody>
              <a:bodyPr/>
              <a:lstStyle/>
              <a:p>
                <a:endParaRPr lang="zh-CN" altLang="en-US"/>
              </a:p>
            </p:txBody>
          </p:sp>
          <p:sp>
            <p:nvSpPr>
              <p:cNvPr id="42" name="Line 173"/>
              <p:cNvSpPr>
                <a:spLocks noChangeShapeType="1"/>
              </p:cNvSpPr>
              <p:nvPr/>
            </p:nvSpPr>
            <p:spPr bwMode="auto">
              <a:xfrm flipV="1">
                <a:off x="2275" y="3495"/>
                <a:ext cx="1" cy="65"/>
              </a:xfrm>
              <a:prstGeom prst="line">
                <a:avLst/>
              </a:prstGeom>
              <a:noFill/>
              <a:ln w="0">
                <a:solidFill>
                  <a:srgbClr val="000000"/>
                </a:solidFill>
                <a:round/>
                <a:headEnd/>
                <a:tailEnd/>
              </a:ln>
            </p:spPr>
            <p:txBody>
              <a:bodyPr/>
              <a:lstStyle/>
              <a:p>
                <a:endParaRPr lang="zh-CN" altLang="en-US"/>
              </a:p>
            </p:txBody>
          </p:sp>
          <p:sp>
            <p:nvSpPr>
              <p:cNvPr id="43" name="Line 174"/>
              <p:cNvSpPr>
                <a:spLocks noChangeShapeType="1"/>
              </p:cNvSpPr>
              <p:nvPr/>
            </p:nvSpPr>
            <p:spPr bwMode="auto">
              <a:xfrm flipV="1">
                <a:off x="2358" y="3495"/>
                <a:ext cx="1" cy="65"/>
              </a:xfrm>
              <a:prstGeom prst="line">
                <a:avLst/>
              </a:prstGeom>
              <a:noFill/>
              <a:ln w="0">
                <a:solidFill>
                  <a:srgbClr val="000000"/>
                </a:solidFill>
                <a:round/>
                <a:headEnd/>
                <a:tailEnd/>
              </a:ln>
            </p:spPr>
            <p:txBody>
              <a:bodyPr/>
              <a:lstStyle/>
              <a:p>
                <a:endParaRPr lang="zh-CN" altLang="en-US"/>
              </a:p>
            </p:txBody>
          </p:sp>
          <p:sp>
            <p:nvSpPr>
              <p:cNvPr id="44" name="Line 175"/>
              <p:cNvSpPr>
                <a:spLocks noChangeShapeType="1"/>
              </p:cNvSpPr>
              <p:nvPr/>
            </p:nvSpPr>
            <p:spPr bwMode="auto">
              <a:xfrm flipV="1">
                <a:off x="2441" y="3495"/>
                <a:ext cx="1" cy="65"/>
              </a:xfrm>
              <a:prstGeom prst="line">
                <a:avLst/>
              </a:prstGeom>
              <a:noFill/>
              <a:ln w="0">
                <a:solidFill>
                  <a:srgbClr val="000000"/>
                </a:solidFill>
                <a:round/>
                <a:headEnd/>
                <a:tailEnd/>
              </a:ln>
            </p:spPr>
            <p:txBody>
              <a:bodyPr/>
              <a:lstStyle/>
              <a:p>
                <a:endParaRPr lang="zh-CN" altLang="en-US"/>
              </a:p>
            </p:txBody>
          </p:sp>
          <p:sp>
            <p:nvSpPr>
              <p:cNvPr id="45" name="Line 176"/>
              <p:cNvSpPr>
                <a:spLocks noChangeShapeType="1"/>
              </p:cNvSpPr>
              <p:nvPr/>
            </p:nvSpPr>
            <p:spPr bwMode="auto">
              <a:xfrm flipV="1">
                <a:off x="2523" y="3495"/>
                <a:ext cx="1" cy="65"/>
              </a:xfrm>
              <a:prstGeom prst="line">
                <a:avLst/>
              </a:prstGeom>
              <a:noFill/>
              <a:ln w="0">
                <a:solidFill>
                  <a:srgbClr val="000000"/>
                </a:solidFill>
                <a:round/>
                <a:headEnd/>
                <a:tailEnd/>
              </a:ln>
            </p:spPr>
            <p:txBody>
              <a:bodyPr/>
              <a:lstStyle/>
              <a:p>
                <a:endParaRPr lang="zh-CN" altLang="en-US"/>
              </a:p>
            </p:txBody>
          </p:sp>
          <p:sp>
            <p:nvSpPr>
              <p:cNvPr id="46" name="Line 177"/>
              <p:cNvSpPr>
                <a:spLocks noChangeShapeType="1"/>
              </p:cNvSpPr>
              <p:nvPr/>
            </p:nvSpPr>
            <p:spPr bwMode="auto">
              <a:xfrm flipV="1">
                <a:off x="2606" y="3495"/>
                <a:ext cx="1" cy="65"/>
              </a:xfrm>
              <a:prstGeom prst="line">
                <a:avLst/>
              </a:prstGeom>
              <a:noFill/>
              <a:ln w="0">
                <a:solidFill>
                  <a:srgbClr val="000000"/>
                </a:solidFill>
                <a:round/>
                <a:headEnd/>
                <a:tailEnd/>
              </a:ln>
            </p:spPr>
            <p:txBody>
              <a:bodyPr/>
              <a:lstStyle/>
              <a:p>
                <a:endParaRPr lang="zh-CN" altLang="en-US"/>
              </a:p>
            </p:txBody>
          </p:sp>
          <p:sp>
            <p:nvSpPr>
              <p:cNvPr id="47" name="Line 178"/>
              <p:cNvSpPr>
                <a:spLocks noChangeShapeType="1"/>
              </p:cNvSpPr>
              <p:nvPr/>
            </p:nvSpPr>
            <p:spPr bwMode="auto">
              <a:xfrm flipV="1">
                <a:off x="2689" y="3495"/>
                <a:ext cx="1" cy="65"/>
              </a:xfrm>
              <a:prstGeom prst="line">
                <a:avLst/>
              </a:prstGeom>
              <a:noFill/>
              <a:ln w="0">
                <a:solidFill>
                  <a:srgbClr val="000000"/>
                </a:solidFill>
                <a:round/>
                <a:headEnd/>
                <a:tailEnd/>
              </a:ln>
            </p:spPr>
            <p:txBody>
              <a:bodyPr/>
              <a:lstStyle/>
              <a:p>
                <a:endParaRPr lang="zh-CN" altLang="en-US"/>
              </a:p>
            </p:txBody>
          </p:sp>
          <p:sp>
            <p:nvSpPr>
              <p:cNvPr id="48" name="Line 179"/>
              <p:cNvSpPr>
                <a:spLocks noChangeShapeType="1"/>
              </p:cNvSpPr>
              <p:nvPr/>
            </p:nvSpPr>
            <p:spPr bwMode="auto">
              <a:xfrm flipV="1">
                <a:off x="2781" y="3495"/>
                <a:ext cx="1" cy="65"/>
              </a:xfrm>
              <a:prstGeom prst="line">
                <a:avLst/>
              </a:prstGeom>
              <a:noFill/>
              <a:ln w="0">
                <a:solidFill>
                  <a:srgbClr val="000000"/>
                </a:solidFill>
                <a:round/>
                <a:headEnd/>
                <a:tailEnd/>
              </a:ln>
            </p:spPr>
            <p:txBody>
              <a:bodyPr/>
              <a:lstStyle/>
              <a:p>
                <a:endParaRPr lang="zh-CN" altLang="en-US"/>
              </a:p>
            </p:txBody>
          </p:sp>
          <p:sp>
            <p:nvSpPr>
              <p:cNvPr id="49" name="Line 180"/>
              <p:cNvSpPr>
                <a:spLocks noChangeShapeType="1"/>
              </p:cNvSpPr>
              <p:nvPr/>
            </p:nvSpPr>
            <p:spPr bwMode="auto">
              <a:xfrm flipV="1">
                <a:off x="2863" y="3495"/>
                <a:ext cx="1" cy="65"/>
              </a:xfrm>
              <a:prstGeom prst="line">
                <a:avLst/>
              </a:prstGeom>
              <a:noFill/>
              <a:ln w="0">
                <a:solidFill>
                  <a:srgbClr val="000000"/>
                </a:solidFill>
                <a:round/>
                <a:headEnd/>
                <a:tailEnd/>
              </a:ln>
            </p:spPr>
            <p:txBody>
              <a:bodyPr/>
              <a:lstStyle/>
              <a:p>
                <a:endParaRPr lang="zh-CN" altLang="en-US"/>
              </a:p>
            </p:txBody>
          </p:sp>
          <p:sp>
            <p:nvSpPr>
              <p:cNvPr id="50" name="Line 181"/>
              <p:cNvSpPr>
                <a:spLocks noChangeShapeType="1"/>
              </p:cNvSpPr>
              <p:nvPr/>
            </p:nvSpPr>
            <p:spPr bwMode="auto">
              <a:xfrm flipV="1">
                <a:off x="2946" y="3495"/>
                <a:ext cx="1" cy="65"/>
              </a:xfrm>
              <a:prstGeom prst="line">
                <a:avLst/>
              </a:prstGeom>
              <a:noFill/>
              <a:ln w="0">
                <a:solidFill>
                  <a:srgbClr val="000000"/>
                </a:solidFill>
                <a:round/>
                <a:headEnd/>
                <a:tailEnd/>
              </a:ln>
            </p:spPr>
            <p:txBody>
              <a:bodyPr/>
              <a:lstStyle/>
              <a:p>
                <a:endParaRPr lang="zh-CN" altLang="en-US"/>
              </a:p>
            </p:txBody>
          </p:sp>
          <p:sp>
            <p:nvSpPr>
              <p:cNvPr id="51" name="Line 182"/>
              <p:cNvSpPr>
                <a:spLocks noChangeShapeType="1"/>
              </p:cNvSpPr>
              <p:nvPr/>
            </p:nvSpPr>
            <p:spPr bwMode="auto">
              <a:xfrm flipV="1">
                <a:off x="3029" y="3495"/>
                <a:ext cx="1" cy="65"/>
              </a:xfrm>
              <a:prstGeom prst="line">
                <a:avLst/>
              </a:prstGeom>
              <a:noFill/>
              <a:ln w="0">
                <a:solidFill>
                  <a:srgbClr val="000000"/>
                </a:solidFill>
                <a:round/>
                <a:headEnd/>
                <a:tailEnd/>
              </a:ln>
            </p:spPr>
            <p:txBody>
              <a:bodyPr/>
              <a:lstStyle/>
              <a:p>
                <a:endParaRPr lang="zh-CN" altLang="en-US"/>
              </a:p>
            </p:txBody>
          </p:sp>
          <p:sp>
            <p:nvSpPr>
              <p:cNvPr id="52" name="Line 183"/>
              <p:cNvSpPr>
                <a:spLocks noChangeShapeType="1"/>
              </p:cNvSpPr>
              <p:nvPr/>
            </p:nvSpPr>
            <p:spPr bwMode="auto">
              <a:xfrm flipV="1">
                <a:off x="3112" y="3495"/>
                <a:ext cx="1" cy="65"/>
              </a:xfrm>
              <a:prstGeom prst="line">
                <a:avLst/>
              </a:prstGeom>
              <a:noFill/>
              <a:ln w="0">
                <a:solidFill>
                  <a:srgbClr val="000000"/>
                </a:solidFill>
                <a:round/>
                <a:headEnd/>
                <a:tailEnd/>
              </a:ln>
            </p:spPr>
            <p:txBody>
              <a:bodyPr/>
              <a:lstStyle/>
              <a:p>
                <a:endParaRPr lang="zh-CN" altLang="en-US"/>
              </a:p>
            </p:txBody>
          </p:sp>
          <p:sp>
            <p:nvSpPr>
              <p:cNvPr id="53" name="Line 184"/>
              <p:cNvSpPr>
                <a:spLocks noChangeShapeType="1"/>
              </p:cNvSpPr>
              <p:nvPr/>
            </p:nvSpPr>
            <p:spPr bwMode="auto">
              <a:xfrm flipV="1">
                <a:off x="3286" y="3495"/>
                <a:ext cx="1" cy="65"/>
              </a:xfrm>
              <a:prstGeom prst="line">
                <a:avLst/>
              </a:prstGeom>
              <a:noFill/>
              <a:ln w="0">
                <a:solidFill>
                  <a:srgbClr val="000000"/>
                </a:solidFill>
                <a:round/>
                <a:headEnd/>
                <a:tailEnd/>
              </a:ln>
            </p:spPr>
            <p:txBody>
              <a:bodyPr/>
              <a:lstStyle/>
              <a:p>
                <a:endParaRPr lang="zh-CN" altLang="en-US"/>
              </a:p>
            </p:txBody>
          </p:sp>
          <p:sp>
            <p:nvSpPr>
              <p:cNvPr id="54" name="Line 185"/>
              <p:cNvSpPr>
                <a:spLocks noChangeShapeType="1"/>
              </p:cNvSpPr>
              <p:nvPr/>
            </p:nvSpPr>
            <p:spPr bwMode="auto">
              <a:xfrm flipV="1">
                <a:off x="3452" y="3495"/>
                <a:ext cx="1" cy="65"/>
              </a:xfrm>
              <a:prstGeom prst="line">
                <a:avLst/>
              </a:prstGeom>
              <a:noFill/>
              <a:ln w="0">
                <a:solidFill>
                  <a:srgbClr val="000000"/>
                </a:solidFill>
                <a:round/>
                <a:headEnd/>
                <a:tailEnd/>
              </a:ln>
            </p:spPr>
            <p:txBody>
              <a:bodyPr/>
              <a:lstStyle/>
              <a:p>
                <a:endParaRPr lang="zh-CN" altLang="en-US"/>
              </a:p>
            </p:txBody>
          </p:sp>
          <p:sp>
            <p:nvSpPr>
              <p:cNvPr id="55" name="Line 186"/>
              <p:cNvSpPr>
                <a:spLocks noChangeShapeType="1"/>
              </p:cNvSpPr>
              <p:nvPr/>
            </p:nvSpPr>
            <p:spPr bwMode="auto">
              <a:xfrm flipV="1">
                <a:off x="3534" y="3495"/>
                <a:ext cx="1" cy="65"/>
              </a:xfrm>
              <a:prstGeom prst="line">
                <a:avLst/>
              </a:prstGeom>
              <a:noFill/>
              <a:ln w="0">
                <a:solidFill>
                  <a:srgbClr val="000000"/>
                </a:solidFill>
                <a:round/>
                <a:headEnd/>
                <a:tailEnd/>
              </a:ln>
            </p:spPr>
            <p:txBody>
              <a:bodyPr/>
              <a:lstStyle/>
              <a:p>
                <a:endParaRPr lang="zh-CN" altLang="en-US"/>
              </a:p>
            </p:txBody>
          </p:sp>
          <p:sp>
            <p:nvSpPr>
              <p:cNvPr id="56" name="Line 187"/>
              <p:cNvSpPr>
                <a:spLocks noChangeShapeType="1"/>
              </p:cNvSpPr>
              <p:nvPr/>
            </p:nvSpPr>
            <p:spPr bwMode="auto">
              <a:xfrm flipV="1">
                <a:off x="3617" y="3495"/>
                <a:ext cx="1" cy="65"/>
              </a:xfrm>
              <a:prstGeom prst="line">
                <a:avLst/>
              </a:prstGeom>
              <a:noFill/>
              <a:ln w="0">
                <a:solidFill>
                  <a:srgbClr val="000000"/>
                </a:solidFill>
                <a:round/>
                <a:headEnd/>
                <a:tailEnd/>
              </a:ln>
            </p:spPr>
            <p:txBody>
              <a:bodyPr/>
              <a:lstStyle/>
              <a:p>
                <a:endParaRPr lang="zh-CN" altLang="en-US"/>
              </a:p>
            </p:txBody>
          </p:sp>
          <p:sp>
            <p:nvSpPr>
              <p:cNvPr id="57" name="Line 188"/>
              <p:cNvSpPr>
                <a:spLocks noChangeShapeType="1"/>
              </p:cNvSpPr>
              <p:nvPr/>
            </p:nvSpPr>
            <p:spPr bwMode="auto">
              <a:xfrm flipV="1">
                <a:off x="3700" y="3495"/>
                <a:ext cx="1" cy="65"/>
              </a:xfrm>
              <a:prstGeom prst="line">
                <a:avLst/>
              </a:prstGeom>
              <a:noFill/>
              <a:ln w="0">
                <a:solidFill>
                  <a:srgbClr val="000000"/>
                </a:solidFill>
                <a:round/>
                <a:headEnd/>
                <a:tailEnd/>
              </a:ln>
            </p:spPr>
            <p:txBody>
              <a:bodyPr/>
              <a:lstStyle/>
              <a:p>
                <a:endParaRPr lang="zh-CN" altLang="en-US"/>
              </a:p>
            </p:txBody>
          </p:sp>
          <p:sp>
            <p:nvSpPr>
              <p:cNvPr id="58" name="Line 189"/>
              <p:cNvSpPr>
                <a:spLocks noChangeShapeType="1"/>
              </p:cNvSpPr>
              <p:nvPr/>
            </p:nvSpPr>
            <p:spPr bwMode="auto">
              <a:xfrm flipV="1">
                <a:off x="3792" y="3495"/>
                <a:ext cx="1" cy="65"/>
              </a:xfrm>
              <a:prstGeom prst="line">
                <a:avLst/>
              </a:prstGeom>
              <a:noFill/>
              <a:ln w="0">
                <a:solidFill>
                  <a:srgbClr val="000000"/>
                </a:solidFill>
                <a:round/>
                <a:headEnd/>
                <a:tailEnd/>
              </a:ln>
            </p:spPr>
            <p:txBody>
              <a:bodyPr/>
              <a:lstStyle/>
              <a:p>
                <a:endParaRPr lang="zh-CN" altLang="en-US"/>
              </a:p>
            </p:txBody>
          </p:sp>
          <p:sp>
            <p:nvSpPr>
              <p:cNvPr id="59" name="Line 190"/>
              <p:cNvSpPr>
                <a:spLocks noChangeShapeType="1"/>
              </p:cNvSpPr>
              <p:nvPr/>
            </p:nvSpPr>
            <p:spPr bwMode="auto">
              <a:xfrm flipV="1">
                <a:off x="3875" y="3495"/>
                <a:ext cx="1" cy="65"/>
              </a:xfrm>
              <a:prstGeom prst="line">
                <a:avLst/>
              </a:prstGeom>
              <a:noFill/>
              <a:ln w="0">
                <a:solidFill>
                  <a:srgbClr val="000000"/>
                </a:solidFill>
                <a:round/>
                <a:headEnd/>
                <a:tailEnd/>
              </a:ln>
            </p:spPr>
            <p:txBody>
              <a:bodyPr/>
              <a:lstStyle/>
              <a:p>
                <a:endParaRPr lang="zh-CN" altLang="en-US"/>
              </a:p>
            </p:txBody>
          </p:sp>
          <p:sp>
            <p:nvSpPr>
              <p:cNvPr id="60" name="Line 191"/>
              <p:cNvSpPr>
                <a:spLocks noChangeShapeType="1"/>
              </p:cNvSpPr>
              <p:nvPr/>
            </p:nvSpPr>
            <p:spPr bwMode="auto">
              <a:xfrm flipV="1">
                <a:off x="3957" y="3495"/>
                <a:ext cx="1" cy="65"/>
              </a:xfrm>
              <a:prstGeom prst="line">
                <a:avLst/>
              </a:prstGeom>
              <a:noFill/>
              <a:ln w="0">
                <a:solidFill>
                  <a:srgbClr val="000000"/>
                </a:solidFill>
                <a:round/>
                <a:headEnd/>
                <a:tailEnd/>
              </a:ln>
            </p:spPr>
            <p:txBody>
              <a:bodyPr/>
              <a:lstStyle/>
              <a:p>
                <a:endParaRPr lang="zh-CN" altLang="en-US"/>
              </a:p>
            </p:txBody>
          </p:sp>
          <p:sp>
            <p:nvSpPr>
              <p:cNvPr id="61" name="Line 192"/>
              <p:cNvSpPr>
                <a:spLocks noChangeShapeType="1"/>
              </p:cNvSpPr>
              <p:nvPr/>
            </p:nvSpPr>
            <p:spPr bwMode="auto">
              <a:xfrm flipV="1">
                <a:off x="4040" y="3495"/>
                <a:ext cx="1" cy="65"/>
              </a:xfrm>
              <a:prstGeom prst="line">
                <a:avLst/>
              </a:prstGeom>
              <a:noFill/>
              <a:ln w="0">
                <a:solidFill>
                  <a:srgbClr val="000000"/>
                </a:solidFill>
                <a:round/>
                <a:headEnd/>
                <a:tailEnd/>
              </a:ln>
            </p:spPr>
            <p:txBody>
              <a:bodyPr/>
              <a:lstStyle/>
              <a:p>
                <a:endParaRPr lang="zh-CN" altLang="en-US"/>
              </a:p>
            </p:txBody>
          </p:sp>
          <p:sp>
            <p:nvSpPr>
              <p:cNvPr id="62" name="Line 193"/>
              <p:cNvSpPr>
                <a:spLocks noChangeShapeType="1"/>
              </p:cNvSpPr>
              <p:nvPr/>
            </p:nvSpPr>
            <p:spPr bwMode="auto">
              <a:xfrm flipV="1">
                <a:off x="4123" y="3495"/>
                <a:ext cx="1" cy="65"/>
              </a:xfrm>
              <a:prstGeom prst="line">
                <a:avLst/>
              </a:prstGeom>
              <a:noFill/>
              <a:ln w="0">
                <a:solidFill>
                  <a:srgbClr val="000000"/>
                </a:solidFill>
                <a:round/>
                <a:headEnd/>
                <a:tailEnd/>
              </a:ln>
            </p:spPr>
            <p:txBody>
              <a:bodyPr/>
              <a:lstStyle/>
              <a:p>
                <a:endParaRPr lang="zh-CN" altLang="en-US"/>
              </a:p>
            </p:txBody>
          </p:sp>
          <p:sp>
            <p:nvSpPr>
              <p:cNvPr id="63" name="Line 194"/>
              <p:cNvSpPr>
                <a:spLocks noChangeShapeType="1"/>
              </p:cNvSpPr>
              <p:nvPr/>
            </p:nvSpPr>
            <p:spPr bwMode="auto">
              <a:xfrm flipV="1">
                <a:off x="4206" y="3495"/>
                <a:ext cx="1" cy="65"/>
              </a:xfrm>
              <a:prstGeom prst="line">
                <a:avLst/>
              </a:prstGeom>
              <a:noFill/>
              <a:ln w="0">
                <a:solidFill>
                  <a:srgbClr val="000000"/>
                </a:solidFill>
                <a:round/>
                <a:headEnd/>
                <a:tailEnd/>
              </a:ln>
            </p:spPr>
            <p:txBody>
              <a:bodyPr/>
              <a:lstStyle/>
              <a:p>
                <a:endParaRPr lang="zh-CN" altLang="en-US"/>
              </a:p>
            </p:txBody>
          </p:sp>
          <p:sp>
            <p:nvSpPr>
              <p:cNvPr id="64" name="Line 195"/>
              <p:cNvSpPr>
                <a:spLocks noChangeShapeType="1"/>
              </p:cNvSpPr>
              <p:nvPr/>
            </p:nvSpPr>
            <p:spPr bwMode="auto">
              <a:xfrm flipV="1">
                <a:off x="4297" y="3495"/>
                <a:ext cx="1" cy="65"/>
              </a:xfrm>
              <a:prstGeom prst="line">
                <a:avLst/>
              </a:prstGeom>
              <a:noFill/>
              <a:ln w="0">
                <a:solidFill>
                  <a:srgbClr val="000000"/>
                </a:solidFill>
                <a:round/>
                <a:headEnd/>
                <a:tailEnd/>
              </a:ln>
            </p:spPr>
            <p:txBody>
              <a:bodyPr/>
              <a:lstStyle/>
              <a:p>
                <a:endParaRPr lang="zh-CN" altLang="en-US"/>
              </a:p>
            </p:txBody>
          </p:sp>
          <p:sp>
            <p:nvSpPr>
              <p:cNvPr id="65" name="Line 196"/>
              <p:cNvSpPr>
                <a:spLocks noChangeShapeType="1"/>
              </p:cNvSpPr>
              <p:nvPr/>
            </p:nvSpPr>
            <p:spPr bwMode="auto">
              <a:xfrm flipV="1">
                <a:off x="4380" y="3495"/>
                <a:ext cx="1" cy="65"/>
              </a:xfrm>
              <a:prstGeom prst="line">
                <a:avLst/>
              </a:prstGeom>
              <a:noFill/>
              <a:ln w="0">
                <a:solidFill>
                  <a:srgbClr val="000000"/>
                </a:solidFill>
                <a:round/>
                <a:headEnd/>
                <a:tailEnd/>
              </a:ln>
            </p:spPr>
            <p:txBody>
              <a:bodyPr/>
              <a:lstStyle/>
              <a:p>
                <a:endParaRPr lang="zh-CN" altLang="en-US"/>
              </a:p>
            </p:txBody>
          </p:sp>
          <p:sp>
            <p:nvSpPr>
              <p:cNvPr id="66" name="Line 197"/>
              <p:cNvSpPr>
                <a:spLocks noChangeShapeType="1"/>
              </p:cNvSpPr>
              <p:nvPr/>
            </p:nvSpPr>
            <p:spPr bwMode="auto">
              <a:xfrm flipV="1">
                <a:off x="4463" y="3495"/>
                <a:ext cx="1" cy="65"/>
              </a:xfrm>
              <a:prstGeom prst="line">
                <a:avLst/>
              </a:prstGeom>
              <a:noFill/>
              <a:ln w="0">
                <a:solidFill>
                  <a:srgbClr val="000000"/>
                </a:solidFill>
                <a:round/>
                <a:headEnd/>
                <a:tailEnd/>
              </a:ln>
            </p:spPr>
            <p:txBody>
              <a:bodyPr/>
              <a:lstStyle/>
              <a:p>
                <a:endParaRPr lang="zh-CN" altLang="en-US"/>
              </a:p>
            </p:txBody>
          </p:sp>
          <p:sp>
            <p:nvSpPr>
              <p:cNvPr id="67" name="Line 198"/>
              <p:cNvSpPr>
                <a:spLocks noChangeShapeType="1"/>
              </p:cNvSpPr>
              <p:nvPr/>
            </p:nvSpPr>
            <p:spPr bwMode="auto">
              <a:xfrm flipV="1">
                <a:off x="4546" y="3495"/>
                <a:ext cx="1" cy="65"/>
              </a:xfrm>
              <a:prstGeom prst="line">
                <a:avLst/>
              </a:prstGeom>
              <a:noFill/>
              <a:ln w="0">
                <a:solidFill>
                  <a:srgbClr val="000000"/>
                </a:solidFill>
                <a:round/>
                <a:headEnd/>
                <a:tailEnd/>
              </a:ln>
            </p:spPr>
            <p:txBody>
              <a:bodyPr/>
              <a:lstStyle/>
              <a:p>
                <a:endParaRPr lang="zh-CN" altLang="en-US"/>
              </a:p>
            </p:txBody>
          </p:sp>
          <p:sp>
            <p:nvSpPr>
              <p:cNvPr id="68" name="Line 199"/>
              <p:cNvSpPr>
                <a:spLocks noChangeShapeType="1"/>
              </p:cNvSpPr>
              <p:nvPr/>
            </p:nvSpPr>
            <p:spPr bwMode="auto">
              <a:xfrm flipV="1">
                <a:off x="4628" y="3495"/>
                <a:ext cx="1" cy="65"/>
              </a:xfrm>
              <a:prstGeom prst="line">
                <a:avLst/>
              </a:prstGeom>
              <a:noFill/>
              <a:ln w="0">
                <a:solidFill>
                  <a:srgbClr val="000000"/>
                </a:solidFill>
                <a:round/>
                <a:headEnd/>
                <a:tailEnd/>
              </a:ln>
            </p:spPr>
            <p:txBody>
              <a:bodyPr/>
              <a:lstStyle/>
              <a:p>
                <a:endParaRPr lang="zh-CN" altLang="en-US"/>
              </a:p>
            </p:txBody>
          </p:sp>
          <p:sp>
            <p:nvSpPr>
              <p:cNvPr id="69" name="Line 200"/>
              <p:cNvSpPr>
                <a:spLocks noChangeShapeType="1"/>
              </p:cNvSpPr>
              <p:nvPr/>
            </p:nvSpPr>
            <p:spPr bwMode="auto">
              <a:xfrm flipV="1">
                <a:off x="4711" y="3495"/>
                <a:ext cx="1" cy="65"/>
              </a:xfrm>
              <a:prstGeom prst="line">
                <a:avLst/>
              </a:prstGeom>
              <a:noFill/>
              <a:ln w="0">
                <a:solidFill>
                  <a:srgbClr val="000000"/>
                </a:solidFill>
                <a:round/>
                <a:headEnd/>
                <a:tailEnd/>
              </a:ln>
            </p:spPr>
            <p:txBody>
              <a:bodyPr/>
              <a:lstStyle/>
              <a:p>
                <a:endParaRPr lang="zh-CN" altLang="en-US"/>
              </a:p>
            </p:txBody>
          </p:sp>
          <p:sp>
            <p:nvSpPr>
              <p:cNvPr id="70" name="Line 201"/>
              <p:cNvSpPr>
                <a:spLocks noChangeShapeType="1"/>
              </p:cNvSpPr>
              <p:nvPr/>
            </p:nvSpPr>
            <p:spPr bwMode="auto">
              <a:xfrm flipV="1">
                <a:off x="4803" y="3495"/>
                <a:ext cx="1" cy="65"/>
              </a:xfrm>
              <a:prstGeom prst="line">
                <a:avLst/>
              </a:prstGeom>
              <a:noFill/>
              <a:ln w="0">
                <a:solidFill>
                  <a:srgbClr val="000000"/>
                </a:solidFill>
                <a:round/>
                <a:headEnd/>
                <a:tailEnd/>
              </a:ln>
            </p:spPr>
            <p:txBody>
              <a:bodyPr/>
              <a:lstStyle/>
              <a:p>
                <a:endParaRPr lang="zh-CN" altLang="en-US"/>
              </a:p>
            </p:txBody>
          </p:sp>
          <p:sp>
            <p:nvSpPr>
              <p:cNvPr id="71" name="Line 202"/>
              <p:cNvSpPr>
                <a:spLocks noChangeShapeType="1"/>
              </p:cNvSpPr>
              <p:nvPr/>
            </p:nvSpPr>
            <p:spPr bwMode="auto">
              <a:xfrm flipV="1">
                <a:off x="4886" y="3495"/>
                <a:ext cx="1" cy="65"/>
              </a:xfrm>
              <a:prstGeom prst="line">
                <a:avLst/>
              </a:prstGeom>
              <a:noFill/>
              <a:ln w="0">
                <a:solidFill>
                  <a:srgbClr val="000000"/>
                </a:solidFill>
                <a:round/>
                <a:headEnd/>
                <a:tailEnd/>
              </a:ln>
            </p:spPr>
            <p:txBody>
              <a:bodyPr/>
              <a:lstStyle/>
              <a:p>
                <a:endParaRPr lang="zh-CN" altLang="en-US"/>
              </a:p>
            </p:txBody>
          </p:sp>
          <p:sp>
            <p:nvSpPr>
              <p:cNvPr id="72" name="Line 203"/>
              <p:cNvSpPr>
                <a:spLocks noChangeShapeType="1"/>
              </p:cNvSpPr>
              <p:nvPr/>
            </p:nvSpPr>
            <p:spPr bwMode="auto">
              <a:xfrm flipV="1">
                <a:off x="4968" y="3495"/>
                <a:ext cx="1" cy="65"/>
              </a:xfrm>
              <a:prstGeom prst="line">
                <a:avLst/>
              </a:prstGeom>
              <a:noFill/>
              <a:ln w="0">
                <a:solidFill>
                  <a:srgbClr val="000000"/>
                </a:solidFill>
                <a:round/>
                <a:headEnd/>
                <a:tailEnd/>
              </a:ln>
            </p:spPr>
            <p:txBody>
              <a:bodyPr/>
              <a:lstStyle/>
              <a:p>
                <a:endParaRPr lang="zh-CN" altLang="en-US"/>
              </a:p>
            </p:txBody>
          </p:sp>
          <p:sp>
            <p:nvSpPr>
              <p:cNvPr id="73" name="Line 204"/>
              <p:cNvSpPr>
                <a:spLocks noChangeShapeType="1"/>
              </p:cNvSpPr>
              <p:nvPr/>
            </p:nvSpPr>
            <p:spPr bwMode="auto">
              <a:xfrm flipV="1">
                <a:off x="5051" y="3495"/>
                <a:ext cx="1" cy="65"/>
              </a:xfrm>
              <a:prstGeom prst="line">
                <a:avLst/>
              </a:prstGeom>
              <a:noFill/>
              <a:ln w="0">
                <a:solidFill>
                  <a:srgbClr val="000000"/>
                </a:solidFill>
                <a:round/>
                <a:headEnd/>
                <a:tailEnd/>
              </a:ln>
            </p:spPr>
            <p:txBody>
              <a:bodyPr/>
              <a:lstStyle/>
              <a:p>
                <a:endParaRPr lang="zh-CN" altLang="en-US"/>
              </a:p>
            </p:txBody>
          </p:sp>
          <p:sp>
            <p:nvSpPr>
              <p:cNvPr id="74" name="Line 205"/>
              <p:cNvSpPr>
                <a:spLocks noChangeShapeType="1"/>
              </p:cNvSpPr>
              <p:nvPr/>
            </p:nvSpPr>
            <p:spPr bwMode="auto">
              <a:xfrm flipV="1">
                <a:off x="5134" y="3495"/>
                <a:ext cx="1" cy="65"/>
              </a:xfrm>
              <a:prstGeom prst="line">
                <a:avLst/>
              </a:prstGeom>
              <a:noFill/>
              <a:ln w="0">
                <a:solidFill>
                  <a:srgbClr val="000000"/>
                </a:solidFill>
                <a:round/>
                <a:headEnd/>
                <a:tailEnd/>
              </a:ln>
            </p:spPr>
            <p:txBody>
              <a:bodyPr/>
              <a:lstStyle/>
              <a:p>
                <a:endParaRPr lang="zh-CN" altLang="en-US"/>
              </a:p>
            </p:txBody>
          </p:sp>
          <p:sp>
            <p:nvSpPr>
              <p:cNvPr id="75" name="Line 206"/>
              <p:cNvSpPr>
                <a:spLocks noChangeShapeType="1"/>
              </p:cNvSpPr>
              <p:nvPr/>
            </p:nvSpPr>
            <p:spPr bwMode="auto">
              <a:xfrm flipV="1">
                <a:off x="5217" y="3495"/>
                <a:ext cx="1" cy="65"/>
              </a:xfrm>
              <a:prstGeom prst="line">
                <a:avLst/>
              </a:prstGeom>
              <a:noFill/>
              <a:ln w="0">
                <a:solidFill>
                  <a:srgbClr val="000000"/>
                </a:solidFill>
                <a:round/>
                <a:headEnd/>
                <a:tailEnd/>
              </a:ln>
            </p:spPr>
            <p:txBody>
              <a:bodyPr/>
              <a:lstStyle/>
              <a:p>
                <a:endParaRPr lang="zh-CN" altLang="en-US"/>
              </a:p>
            </p:txBody>
          </p:sp>
          <p:sp>
            <p:nvSpPr>
              <p:cNvPr id="76" name="Line 207"/>
              <p:cNvSpPr>
                <a:spLocks noChangeShapeType="1"/>
              </p:cNvSpPr>
              <p:nvPr/>
            </p:nvSpPr>
            <p:spPr bwMode="auto">
              <a:xfrm flipV="1">
                <a:off x="5309" y="3495"/>
                <a:ext cx="1" cy="65"/>
              </a:xfrm>
              <a:prstGeom prst="line">
                <a:avLst/>
              </a:prstGeom>
              <a:noFill/>
              <a:ln w="0">
                <a:solidFill>
                  <a:srgbClr val="000000"/>
                </a:solidFill>
                <a:round/>
                <a:headEnd/>
                <a:tailEnd/>
              </a:ln>
            </p:spPr>
            <p:txBody>
              <a:bodyPr/>
              <a:lstStyle/>
              <a:p>
                <a:endParaRPr lang="zh-CN" altLang="en-US"/>
              </a:p>
            </p:txBody>
          </p:sp>
          <p:sp>
            <p:nvSpPr>
              <p:cNvPr id="77" name="Line 208"/>
              <p:cNvSpPr>
                <a:spLocks noChangeShapeType="1"/>
              </p:cNvSpPr>
              <p:nvPr/>
            </p:nvSpPr>
            <p:spPr bwMode="auto">
              <a:xfrm flipV="1">
                <a:off x="5391" y="3495"/>
                <a:ext cx="1" cy="65"/>
              </a:xfrm>
              <a:prstGeom prst="line">
                <a:avLst/>
              </a:prstGeom>
              <a:noFill/>
              <a:ln w="0">
                <a:solidFill>
                  <a:srgbClr val="000000"/>
                </a:solidFill>
                <a:round/>
                <a:headEnd/>
                <a:tailEnd/>
              </a:ln>
            </p:spPr>
            <p:txBody>
              <a:bodyPr/>
              <a:lstStyle/>
              <a:p>
                <a:endParaRPr lang="zh-CN" altLang="en-US"/>
              </a:p>
            </p:txBody>
          </p:sp>
          <p:sp>
            <p:nvSpPr>
              <p:cNvPr id="78" name="Line 209"/>
              <p:cNvSpPr>
                <a:spLocks noChangeShapeType="1"/>
              </p:cNvSpPr>
              <p:nvPr/>
            </p:nvSpPr>
            <p:spPr bwMode="auto">
              <a:xfrm flipV="1">
                <a:off x="5474" y="3495"/>
                <a:ext cx="1" cy="65"/>
              </a:xfrm>
              <a:prstGeom prst="line">
                <a:avLst/>
              </a:prstGeom>
              <a:noFill/>
              <a:ln w="0">
                <a:solidFill>
                  <a:srgbClr val="000000"/>
                </a:solidFill>
                <a:round/>
                <a:headEnd/>
                <a:tailEnd/>
              </a:ln>
            </p:spPr>
            <p:txBody>
              <a:bodyPr/>
              <a:lstStyle/>
              <a:p>
                <a:endParaRPr lang="zh-CN" altLang="en-US"/>
              </a:p>
            </p:txBody>
          </p:sp>
          <p:sp>
            <p:nvSpPr>
              <p:cNvPr id="79" name="Rectangle 210"/>
              <p:cNvSpPr>
                <a:spLocks noChangeArrowheads="1"/>
              </p:cNvSpPr>
              <p:nvPr/>
            </p:nvSpPr>
            <p:spPr bwMode="auto">
              <a:xfrm>
                <a:off x="244" y="3477"/>
                <a:ext cx="96"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0</a:t>
                </a:r>
                <a:endParaRPr lang="en-US" altLang="zh-CN">
                  <a:latin typeface="Arial" pitchFamily="34" charset="0"/>
                </a:endParaRPr>
              </a:p>
            </p:txBody>
          </p:sp>
          <p:sp>
            <p:nvSpPr>
              <p:cNvPr id="80" name="Rectangle 211"/>
              <p:cNvSpPr>
                <a:spLocks noChangeArrowheads="1"/>
              </p:cNvSpPr>
              <p:nvPr/>
            </p:nvSpPr>
            <p:spPr bwMode="auto">
              <a:xfrm>
                <a:off x="142" y="3183"/>
                <a:ext cx="192"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10</a:t>
                </a:r>
                <a:endParaRPr lang="en-US" altLang="zh-CN">
                  <a:latin typeface="Arial" pitchFamily="34" charset="0"/>
                </a:endParaRPr>
              </a:p>
            </p:txBody>
          </p:sp>
          <p:sp>
            <p:nvSpPr>
              <p:cNvPr id="81" name="Rectangle 212"/>
              <p:cNvSpPr>
                <a:spLocks noChangeArrowheads="1"/>
              </p:cNvSpPr>
              <p:nvPr/>
            </p:nvSpPr>
            <p:spPr bwMode="auto">
              <a:xfrm>
                <a:off x="142" y="2889"/>
                <a:ext cx="192"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a:t>
                </a:r>
                <a:endParaRPr lang="en-US" altLang="zh-CN">
                  <a:latin typeface="Arial" pitchFamily="34" charset="0"/>
                </a:endParaRPr>
              </a:p>
            </p:txBody>
          </p:sp>
          <p:sp>
            <p:nvSpPr>
              <p:cNvPr id="82" name="Rectangle 213"/>
              <p:cNvSpPr>
                <a:spLocks noChangeArrowheads="1"/>
              </p:cNvSpPr>
              <p:nvPr/>
            </p:nvSpPr>
            <p:spPr bwMode="auto">
              <a:xfrm>
                <a:off x="142" y="2594"/>
                <a:ext cx="192"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30</a:t>
                </a:r>
                <a:endParaRPr lang="en-US" altLang="zh-CN">
                  <a:latin typeface="Arial" pitchFamily="34" charset="0"/>
                </a:endParaRPr>
              </a:p>
            </p:txBody>
          </p:sp>
          <p:sp>
            <p:nvSpPr>
              <p:cNvPr id="83" name="Rectangle 214"/>
              <p:cNvSpPr>
                <a:spLocks noChangeArrowheads="1"/>
              </p:cNvSpPr>
              <p:nvPr/>
            </p:nvSpPr>
            <p:spPr bwMode="auto">
              <a:xfrm>
                <a:off x="142" y="2300"/>
                <a:ext cx="192"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40</a:t>
                </a:r>
                <a:endParaRPr lang="en-US" altLang="zh-CN">
                  <a:latin typeface="Arial" pitchFamily="34" charset="0"/>
                </a:endParaRPr>
              </a:p>
            </p:txBody>
          </p:sp>
          <p:sp>
            <p:nvSpPr>
              <p:cNvPr id="84" name="Rectangle 215"/>
              <p:cNvSpPr>
                <a:spLocks noChangeArrowheads="1"/>
              </p:cNvSpPr>
              <p:nvPr/>
            </p:nvSpPr>
            <p:spPr bwMode="auto">
              <a:xfrm>
                <a:off x="142" y="1997"/>
                <a:ext cx="192"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50</a:t>
                </a:r>
                <a:endParaRPr lang="en-US" altLang="zh-CN">
                  <a:latin typeface="Arial" pitchFamily="34" charset="0"/>
                </a:endParaRPr>
              </a:p>
            </p:txBody>
          </p:sp>
          <p:sp>
            <p:nvSpPr>
              <p:cNvPr id="85" name="Rectangle 216"/>
              <p:cNvSpPr>
                <a:spLocks noChangeArrowheads="1"/>
              </p:cNvSpPr>
              <p:nvPr/>
            </p:nvSpPr>
            <p:spPr bwMode="auto">
              <a:xfrm>
                <a:off x="142" y="1703"/>
                <a:ext cx="192"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60</a:t>
                </a:r>
                <a:endParaRPr lang="en-US" altLang="zh-CN">
                  <a:latin typeface="Arial" pitchFamily="34" charset="0"/>
                </a:endParaRPr>
              </a:p>
            </p:txBody>
          </p:sp>
          <p:sp>
            <p:nvSpPr>
              <p:cNvPr id="86" name="Rectangle 217"/>
              <p:cNvSpPr>
                <a:spLocks noChangeArrowheads="1"/>
              </p:cNvSpPr>
              <p:nvPr/>
            </p:nvSpPr>
            <p:spPr bwMode="auto">
              <a:xfrm>
                <a:off x="142" y="1409"/>
                <a:ext cx="192"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70</a:t>
                </a:r>
                <a:endParaRPr lang="en-US" altLang="zh-CN">
                  <a:latin typeface="Arial" pitchFamily="34" charset="0"/>
                </a:endParaRPr>
              </a:p>
            </p:txBody>
          </p:sp>
          <p:sp>
            <p:nvSpPr>
              <p:cNvPr id="87" name="Rectangle 218"/>
              <p:cNvSpPr>
                <a:spLocks noChangeArrowheads="1"/>
              </p:cNvSpPr>
              <p:nvPr/>
            </p:nvSpPr>
            <p:spPr bwMode="auto">
              <a:xfrm>
                <a:off x="142" y="1114"/>
                <a:ext cx="192"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80</a:t>
                </a:r>
                <a:endParaRPr lang="en-US" altLang="zh-CN">
                  <a:latin typeface="Arial" pitchFamily="34" charset="0"/>
                </a:endParaRPr>
              </a:p>
            </p:txBody>
          </p:sp>
          <p:sp>
            <p:nvSpPr>
              <p:cNvPr id="88" name="Rectangle 219"/>
              <p:cNvSpPr>
                <a:spLocks noChangeArrowheads="1"/>
              </p:cNvSpPr>
              <p:nvPr/>
            </p:nvSpPr>
            <p:spPr bwMode="auto">
              <a:xfrm>
                <a:off x="142" y="820"/>
                <a:ext cx="192"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90</a:t>
                </a:r>
                <a:endParaRPr lang="en-US" altLang="zh-CN">
                  <a:latin typeface="Arial" pitchFamily="34" charset="0"/>
                </a:endParaRPr>
              </a:p>
            </p:txBody>
          </p:sp>
          <p:sp>
            <p:nvSpPr>
              <p:cNvPr id="89" name="Rectangle 220"/>
              <p:cNvSpPr>
                <a:spLocks noChangeArrowheads="1"/>
              </p:cNvSpPr>
              <p:nvPr/>
            </p:nvSpPr>
            <p:spPr bwMode="auto">
              <a:xfrm rot="16200000">
                <a:off x="348"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1953</a:t>
                </a:r>
                <a:endParaRPr lang="en-US" altLang="zh-CN">
                  <a:latin typeface="Arial" pitchFamily="34" charset="0"/>
                </a:endParaRPr>
              </a:p>
            </p:txBody>
          </p:sp>
          <p:sp>
            <p:nvSpPr>
              <p:cNvPr id="90" name="Rectangle 221"/>
              <p:cNvSpPr>
                <a:spLocks noChangeArrowheads="1"/>
              </p:cNvSpPr>
              <p:nvPr/>
            </p:nvSpPr>
            <p:spPr bwMode="auto">
              <a:xfrm rot="16200000">
                <a:off x="514"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1964</a:t>
                </a:r>
                <a:endParaRPr lang="en-US" altLang="zh-CN">
                  <a:latin typeface="Arial" pitchFamily="34" charset="0"/>
                </a:endParaRPr>
              </a:p>
            </p:txBody>
          </p:sp>
          <p:sp>
            <p:nvSpPr>
              <p:cNvPr id="91" name="Rectangle 222"/>
              <p:cNvSpPr>
                <a:spLocks noChangeArrowheads="1"/>
              </p:cNvSpPr>
              <p:nvPr/>
            </p:nvSpPr>
            <p:spPr bwMode="auto">
              <a:xfrm rot="16200000">
                <a:off x="679"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1982</a:t>
                </a:r>
                <a:endParaRPr lang="en-US" altLang="zh-CN">
                  <a:latin typeface="Arial" pitchFamily="34" charset="0"/>
                </a:endParaRPr>
              </a:p>
            </p:txBody>
          </p:sp>
          <p:sp>
            <p:nvSpPr>
              <p:cNvPr id="92" name="Rectangle 223"/>
              <p:cNvSpPr>
                <a:spLocks noChangeArrowheads="1"/>
              </p:cNvSpPr>
              <p:nvPr/>
            </p:nvSpPr>
            <p:spPr bwMode="auto">
              <a:xfrm rot="16200000">
                <a:off x="854"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1990</a:t>
                </a:r>
                <a:endParaRPr lang="en-US" altLang="zh-CN">
                  <a:latin typeface="Arial" pitchFamily="34" charset="0"/>
                </a:endParaRPr>
              </a:p>
            </p:txBody>
          </p:sp>
          <p:sp>
            <p:nvSpPr>
              <p:cNvPr id="93" name="Rectangle 224"/>
              <p:cNvSpPr>
                <a:spLocks noChangeArrowheads="1"/>
              </p:cNvSpPr>
              <p:nvPr/>
            </p:nvSpPr>
            <p:spPr bwMode="auto">
              <a:xfrm rot="16200000">
                <a:off x="1019"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2000</a:t>
                </a:r>
                <a:endParaRPr lang="en-US" altLang="zh-CN">
                  <a:latin typeface="Arial" pitchFamily="34" charset="0"/>
                </a:endParaRPr>
              </a:p>
            </p:txBody>
          </p:sp>
          <p:sp>
            <p:nvSpPr>
              <p:cNvPr id="94" name="Rectangle 225"/>
              <p:cNvSpPr>
                <a:spLocks noChangeArrowheads="1"/>
              </p:cNvSpPr>
              <p:nvPr/>
            </p:nvSpPr>
            <p:spPr bwMode="auto">
              <a:xfrm rot="16200000">
                <a:off x="1186"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2002</a:t>
                </a:r>
                <a:endParaRPr lang="en-US" altLang="zh-CN">
                  <a:latin typeface="Arial" pitchFamily="34" charset="0"/>
                </a:endParaRPr>
              </a:p>
            </p:txBody>
          </p:sp>
          <p:sp>
            <p:nvSpPr>
              <p:cNvPr id="95" name="Rectangle 226"/>
              <p:cNvSpPr>
                <a:spLocks noChangeArrowheads="1"/>
              </p:cNvSpPr>
              <p:nvPr/>
            </p:nvSpPr>
            <p:spPr bwMode="auto">
              <a:xfrm rot="16200000">
                <a:off x="1361"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2004</a:t>
                </a:r>
                <a:endParaRPr lang="en-US" altLang="zh-CN">
                  <a:latin typeface="Arial" pitchFamily="34" charset="0"/>
                </a:endParaRPr>
              </a:p>
            </p:txBody>
          </p:sp>
          <p:sp>
            <p:nvSpPr>
              <p:cNvPr id="96" name="Rectangle 227"/>
              <p:cNvSpPr>
                <a:spLocks noChangeArrowheads="1"/>
              </p:cNvSpPr>
              <p:nvPr/>
            </p:nvSpPr>
            <p:spPr bwMode="auto">
              <a:xfrm rot="16200000">
                <a:off x="1526"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2006</a:t>
                </a:r>
                <a:endParaRPr lang="en-US" altLang="zh-CN">
                  <a:latin typeface="Arial" pitchFamily="34" charset="0"/>
                </a:endParaRPr>
              </a:p>
            </p:txBody>
          </p:sp>
          <p:sp>
            <p:nvSpPr>
              <p:cNvPr id="97" name="Rectangle 228"/>
              <p:cNvSpPr>
                <a:spLocks noChangeArrowheads="1"/>
              </p:cNvSpPr>
              <p:nvPr/>
            </p:nvSpPr>
            <p:spPr bwMode="auto">
              <a:xfrm rot="16200000">
                <a:off x="1692"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2008</a:t>
                </a:r>
                <a:endParaRPr lang="en-US" altLang="zh-CN">
                  <a:latin typeface="Arial" pitchFamily="34" charset="0"/>
                </a:endParaRPr>
              </a:p>
            </p:txBody>
          </p:sp>
          <p:sp>
            <p:nvSpPr>
              <p:cNvPr id="98" name="Rectangle 229"/>
              <p:cNvSpPr>
                <a:spLocks noChangeArrowheads="1"/>
              </p:cNvSpPr>
              <p:nvPr/>
            </p:nvSpPr>
            <p:spPr bwMode="auto">
              <a:xfrm rot="16200000">
                <a:off x="1866"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2010</a:t>
                </a:r>
                <a:endParaRPr lang="en-US" altLang="zh-CN">
                  <a:latin typeface="Arial" pitchFamily="34" charset="0"/>
                </a:endParaRPr>
              </a:p>
            </p:txBody>
          </p:sp>
          <p:sp>
            <p:nvSpPr>
              <p:cNvPr id="99" name="Rectangle 230"/>
              <p:cNvSpPr>
                <a:spLocks noChangeArrowheads="1"/>
              </p:cNvSpPr>
              <p:nvPr/>
            </p:nvSpPr>
            <p:spPr bwMode="auto">
              <a:xfrm rot="16200000">
                <a:off x="2032" y="3813"/>
                <a:ext cx="384" cy="230"/>
              </a:xfrm>
              <a:prstGeom prst="rect">
                <a:avLst/>
              </a:prstGeom>
              <a:noFill/>
              <a:ln w="9525">
                <a:noFill/>
                <a:miter lim="800000"/>
                <a:headEnd/>
                <a:tailEnd/>
              </a:ln>
            </p:spPr>
            <p:txBody>
              <a:bodyPr wrap="none" lIns="0" tIns="0" rIns="0" bIns="0">
                <a:spAutoFit/>
              </a:bodyPr>
              <a:lstStyle/>
              <a:p>
                <a:r>
                  <a:rPr lang="en-US" altLang="zh-CN" sz="2400" dirty="0">
                    <a:solidFill>
                      <a:srgbClr val="000000"/>
                    </a:solidFill>
                    <a:latin typeface="黑体" pitchFamily="2" charset="-122"/>
                    <a:ea typeface="黑体" pitchFamily="2" charset="-122"/>
                  </a:rPr>
                  <a:t>2012</a:t>
                </a:r>
                <a:endParaRPr lang="en-US" altLang="zh-CN" dirty="0">
                  <a:latin typeface="Arial" pitchFamily="34" charset="0"/>
                </a:endParaRPr>
              </a:p>
            </p:txBody>
          </p:sp>
          <p:sp>
            <p:nvSpPr>
              <p:cNvPr id="100" name="Rectangle 231"/>
              <p:cNvSpPr>
                <a:spLocks noChangeArrowheads="1"/>
              </p:cNvSpPr>
              <p:nvPr/>
            </p:nvSpPr>
            <p:spPr bwMode="auto">
              <a:xfrm rot="16200000">
                <a:off x="2197" y="3813"/>
                <a:ext cx="384" cy="230"/>
              </a:xfrm>
              <a:prstGeom prst="rect">
                <a:avLst/>
              </a:prstGeom>
              <a:noFill/>
              <a:ln w="9525">
                <a:noFill/>
                <a:miter lim="800000"/>
                <a:headEnd/>
                <a:tailEnd/>
              </a:ln>
            </p:spPr>
            <p:txBody>
              <a:bodyPr wrap="none" lIns="0" tIns="0" rIns="0" bIns="0">
                <a:spAutoFit/>
              </a:bodyPr>
              <a:lstStyle/>
              <a:p>
                <a:r>
                  <a:rPr lang="en-US" altLang="zh-CN" sz="2400" dirty="0">
                    <a:solidFill>
                      <a:srgbClr val="000000"/>
                    </a:solidFill>
                    <a:latin typeface="黑体" pitchFamily="2" charset="-122"/>
                    <a:ea typeface="黑体" pitchFamily="2" charset="-122"/>
                  </a:rPr>
                  <a:t>2014</a:t>
                </a:r>
                <a:endParaRPr lang="en-US" altLang="zh-CN" dirty="0">
                  <a:latin typeface="Arial" pitchFamily="34" charset="0"/>
                </a:endParaRPr>
              </a:p>
            </p:txBody>
          </p:sp>
          <p:sp>
            <p:nvSpPr>
              <p:cNvPr id="101" name="Rectangle 232"/>
              <p:cNvSpPr>
                <a:spLocks noChangeArrowheads="1"/>
              </p:cNvSpPr>
              <p:nvPr/>
            </p:nvSpPr>
            <p:spPr bwMode="auto">
              <a:xfrm rot="16200000">
                <a:off x="2372"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2016</a:t>
                </a:r>
                <a:endParaRPr lang="en-US" altLang="zh-CN">
                  <a:latin typeface="Arial" pitchFamily="34" charset="0"/>
                </a:endParaRPr>
              </a:p>
            </p:txBody>
          </p:sp>
          <p:sp>
            <p:nvSpPr>
              <p:cNvPr id="102" name="Rectangle 233"/>
              <p:cNvSpPr>
                <a:spLocks noChangeArrowheads="1"/>
              </p:cNvSpPr>
              <p:nvPr/>
            </p:nvSpPr>
            <p:spPr bwMode="auto">
              <a:xfrm rot="16200000">
                <a:off x="2538" y="3813"/>
                <a:ext cx="384" cy="230"/>
              </a:xfrm>
              <a:prstGeom prst="rect">
                <a:avLst/>
              </a:prstGeom>
              <a:noFill/>
              <a:ln w="9525">
                <a:noFill/>
                <a:miter lim="800000"/>
                <a:headEnd/>
                <a:tailEnd/>
              </a:ln>
            </p:spPr>
            <p:txBody>
              <a:bodyPr wrap="none" lIns="0" tIns="0" rIns="0" bIns="0">
                <a:spAutoFit/>
              </a:bodyPr>
              <a:lstStyle/>
              <a:p>
                <a:r>
                  <a:rPr lang="en-US" altLang="zh-CN" sz="2400" dirty="0">
                    <a:solidFill>
                      <a:srgbClr val="000000"/>
                    </a:solidFill>
                    <a:latin typeface="黑体" pitchFamily="2" charset="-122"/>
                    <a:ea typeface="黑体" pitchFamily="2" charset="-122"/>
                  </a:rPr>
                  <a:t>2018</a:t>
                </a:r>
                <a:endParaRPr lang="en-US" altLang="zh-CN" dirty="0">
                  <a:latin typeface="Arial" pitchFamily="34" charset="0"/>
                </a:endParaRPr>
              </a:p>
            </p:txBody>
          </p:sp>
          <p:sp>
            <p:nvSpPr>
              <p:cNvPr id="103" name="Rectangle 234"/>
              <p:cNvSpPr>
                <a:spLocks noChangeArrowheads="1"/>
              </p:cNvSpPr>
              <p:nvPr/>
            </p:nvSpPr>
            <p:spPr bwMode="auto">
              <a:xfrm rot="16200000">
                <a:off x="2704" y="3813"/>
                <a:ext cx="384" cy="230"/>
              </a:xfrm>
              <a:prstGeom prst="rect">
                <a:avLst/>
              </a:prstGeom>
              <a:noFill/>
              <a:ln w="9525">
                <a:noFill/>
                <a:miter lim="800000"/>
                <a:headEnd/>
                <a:tailEnd/>
              </a:ln>
            </p:spPr>
            <p:txBody>
              <a:bodyPr wrap="none" lIns="0" tIns="0" rIns="0" bIns="0">
                <a:spAutoFit/>
              </a:bodyPr>
              <a:lstStyle/>
              <a:p>
                <a:r>
                  <a:rPr lang="en-US" altLang="zh-CN" sz="2400" dirty="0">
                    <a:solidFill>
                      <a:srgbClr val="000000"/>
                    </a:solidFill>
                    <a:latin typeface="黑体" pitchFamily="2" charset="-122"/>
                    <a:ea typeface="黑体" pitchFamily="2" charset="-122"/>
                  </a:rPr>
                  <a:t>2020</a:t>
                </a:r>
                <a:endParaRPr lang="en-US" altLang="zh-CN" dirty="0">
                  <a:latin typeface="Arial" pitchFamily="34" charset="0"/>
                </a:endParaRPr>
              </a:p>
            </p:txBody>
          </p:sp>
          <p:sp>
            <p:nvSpPr>
              <p:cNvPr id="104" name="Rectangle 235"/>
              <p:cNvSpPr>
                <a:spLocks noChangeArrowheads="1"/>
              </p:cNvSpPr>
              <p:nvPr/>
            </p:nvSpPr>
            <p:spPr bwMode="auto">
              <a:xfrm rot="16200000">
                <a:off x="2878"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2022</a:t>
                </a:r>
                <a:endParaRPr lang="en-US" altLang="zh-CN">
                  <a:latin typeface="Arial" pitchFamily="34" charset="0"/>
                </a:endParaRPr>
              </a:p>
            </p:txBody>
          </p:sp>
          <p:sp>
            <p:nvSpPr>
              <p:cNvPr id="105" name="Rectangle 236"/>
              <p:cNvSpPr>
                <a:spLocks noChangeArrowheads="1"/>
              </p:cNvSpPr>
              <p:nvPr/>
            </p:nvSpPr>
            <p:spPr bwMode="auto">
              <a:xfrm rot="16200000">
                <a:off x="3044"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2024</a:t>
                </a:r>
                <a:endParaRPr lang="en-US" altLang="zh-CN">
                  <a:latin typeface="Arial" pitchFamily="34" charset="0"/>
                </a:endParaRPr>
              </a:p>
            </p:txBody>
          </p:sp>
          <p:sp>
            <p:nvSpPr>
              <p:cNvPr id="106" name="Rectangle 237"/>
              <p:cNvSpPr>
                <a:spLocks noChangeArrowheads="1"/>
              </p:cNvSpPr>
              <p:nvPr/>
            </p:nvSpPr>
            <p:spPr bwMode="auto">
              <a:xfrm rot="16200000">
                <a:off x="3209"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2026</a:t>
                </a:r>
                <a:endParaRPr lang="en-US" altLang="zh-CN">
                  <a:latin typeface="Arial" pitchFamily="34" charset="0"/>
                </a:endParaRPr>
              </a:p>
            </p:txBody>
          </p:sp>
          <p:sp>
            <p:nvSpPr>
              <p:cNvPr id="107" name="Rectangle 238"/>
              <p:cNvSpPr>
                <a:spLocks noChangeArrowheads="1"/>
              </p:cNvSpPr>
              <p:nvPr/>
            </p:nvSpPr>
            <p:spPr bwMode="auto">
              <a:xfrm rot="16200000">
                <a:off x="3384"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2028</a:t>
                </a:r>
                <a:endParaRPr lang="en-US" altLang="zh-CN">
                  <a:latin typeface="Arial" pitchFamily="34" charset="0"/>
                </a:endParaRPr>
              </a:p>
            </p:txBody>
          </p:sp>
          <p:sp>
            <p:nvSpPr>
              <p:cNvPr id="108" name="Rectangle 239"/>
              <p:cNvSpPr>
                <a:spLocks noChangeArrowheads="1"/>
              </p:cNvSpPr>
              <p:nvPr/>
            </p:nvSpPr>
            <p:spPr bwMode="auto">
              <a:xfrm rot="16200000">
                <a:off x="3549"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2030</a:t>
                </a:r>
                <a:endParaRPr lang="en-US" altLang="zh-CN">
                  <a:latin typeface="Arial" pitchFamily="34" charset="0"/>
                </a:endParaRPr>
              </a:p>
            </p:txBody>
          </p:sp>
          <p:sp>
            <p:nvSpPr>
              <p:cNvPr id="109" name="Rectangle 240"/>
              <p:cNvSpPr>
                <a:spLocks noChangeArrowheads="1"/>
              </p:cNvSpPr>
              <p:nvPr/>
            </p:nvSpPr>
            <p:spPr bwMode="auto">
              <a:xfrm rot="16200000">
                <a:off x="3715"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2032</a:t>
                </a:r>
                <a:endParaRPr lang="en-US" altLang="zh-CN">
                  <a:latin typeface="Arial" pitchFamily="34" charset="0"/>
                </a:endParaRPr>
              </a:p>
            </p:txBody>
          </p:sp>
          <p:sp>
            <p:nvSpPr>
              <p:cNvPr id="110" name="Rectangle 241"/>
              <p:cNvSpPr>
                <a:spLocks noChangeArrowheads="1"/>
              </p:cNvSpPr>
              <p:nvPr/>
            </p:nvSpPr>
            <p:spPr bwMode="auto">
              <a:xfrm rot="16200000">
                <a:off x="3890" y="3813"/>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2034</a:t>
                </a:r>
                <a:endParaRPr lang="en-US" altLang="zh-CN">
                  <a:latin typeface="Arial" pitchFamily="34" charset="0"/>
                </a:endParaRPr>
              </a:p>
            </p:txBody>
          </p:sp>
          <p:sp>
            <p:nvSpPr>
              <p:cNvPr id="111" name="Rectangle 242"/>
              <p:cNvSpPr>
                <a:spLocks noChangeArrowheads="1"/>
              </p:cNvSpPr>
              <p:nvPr/>
            </p:nvSpPr>
            <p:spPr bwMode="auto">
              <a:xfrm rot="16200000">
                <a:off x="4055" y="3812"/>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2036</a:t>
                </a:r>
                <a:endParaRPr lang="en-US" altLang="zh-CN">
                  <a:latin typeface="Arial" pitchFamily="34" charset="0"/>
                </a:endParaRPr>
              </a:p>
            </p:txBody>
          </p:sp>
          <p:sp>
            <p:nvSpPr>
              <p:cNvPr id="112" name="Rectangle 243"/>
              <p:cNvSpPr>
                <a:spLocks noChangeArrowheads="1"/>
              </p:cNvSpPr>
              <p:nvPr/>
            </p:nvSpPr>
            <p:spPr bwMode="auto">
              <a:xfrm rot="16200000">
                <a:off x="4220" y="3811"/>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2038</a:t>
                </a:r>
                <a:endParaRPr lang="en-US" altLang="zh-CN">
                  <a:latin typeface="Arial" pitchFamily="34" charset="0"/>
                </a:endParaRPr>
              </a:p>
            </p:txBody>
          </p:sp>
          <p:sp>
            <p:nvSpPr>
              <p:cNvPr id="113" name="Rectangle 244"/>
              <p:cNvSpPr>
                <a:spLocks noChangeArrowheads="1"/>
              </p:cNvSpPr>
              <p:nvPr/>
            </p:nvSpPr>
            <p:spPr bwMode="auto">
              <a:xfrm rot="16200000">
                <a:off x="4395" y="3811"/>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2040</a:t>
                </a:r>
                <a:endParaRPr lang="en-US" altLang="zh-CN">
                  <a:latin typeface="Arial" pitchFamily="34" charset="0"/>
                </a:endParaRPr>
              </a:p>
            </p:txBody>
          </p:sp>
          <p:sp>
            <p:nvSpPr>
              <p:cNvPr id="114" name="Rectangle 245"/>
              <p:cNvSpPr>
                <a:spLocks noChangeArrowheads="1"/>
              </p:cNvSpPr>
              <p:nvPr/>
            </p:nvSpPr>
            <p:spPr bwMode="auto">
              <a:xfrm rot="16200000">
                <a:off x="4561" y="3811"/>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2042</a:t>
                </a:r>
                <a:endParaRPr lang="en-US" altLang="zh-CN">
                  <a:latin typeface="Arial" pitchFamily="34" charset="0"/>
                </a:endParaRPr>
              </a:p>
            </p:txBody>
          </p:sp>
          <p:sp>
            <p:nvSpPr>
              <p:cNvPr id="115" name="Rectangle 246"/>
              <p:cNvSpPr>
                <a:spLocks noChangeArrowheads="1"/>
              </p:cNvSpPr>
              <p:nvPr/>
            </p:nvSpPr>
            <p:spPr bwMode="auto">
              <a:xfrm rot="16200000">
                <a:off x="4726" y="3811"/>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2044</a:t>
                </a:r>
                <a:endParaRPr lang="en-US" altLang="zh-CN">
                  <a:latin typeface="Arial" pitchFamily="34" charset="0"/>
                </a:endParaRPr>
              </a:p>
            </p:txBody>
          </p:sp>
          <p:sp>
            <p:nvSpPr>
              <p:cNvPr id="116" name="Rectangle 247"/>
              <p:cNvSpPr>
                <a:spLocks noChangeArrowheads="1"/>
              </p:cNvSpPr>
              <p:nvPr/>
            </p:nvSpPr>
            <p:spPr bwMode="auto">
              <a:xfrm rot="16200000">
                <a:off x="4901" y="3811"/>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2046</a:t>
                </a:r>
                <a:endParaRPr lang="en-US" altLang="zh-CN">
                  <a:latin typeface="Arial" pitchFamily="34" charset="0"/>
                </a:endParaRPr>
              </a:p>
            </p:txBody>
          </p:sp>
          <p:sp>
            <p:nvSpPr>
              <p:cNvPr id="117" name="Rectangle 248"/>
              <p:cNvSpPr>
                <a:spLocks noChangeArrowheads="1"/>
              </p:cNvSpPr>
              <p:nvPr/>
            </p:nvSpPr>
            <p:spPr bwMode="auto">
              <a:xfrm rot="16200000">
                <a:off x="5066" y="3811"/>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2048</a:t>
                </a:r>
                <a:endParaRPr lang="en-US" altLang="zh-CN">
                  <a:latin typeface="Arial" pitchFamily="34" charset="0"/>
                </a:endParaRPr>
              </a:p>
            </p:txBody>
          </p:sp>
          <p:sp>
            <p:nvSpPr>
              <p:cNvPr id="118" name="Rectangle 249"/>
              <p:cNvSpPr>
                <a:spLocks noChangeArrowheads="1"/>
              </p:cNvSpPr>
              <p:nvPr/>
            </p:nvSpPr>
            <p:spPr bwMode="auto">
              <a:xfrm rot="16200000">
                <a:off x="5232" y="3811"/>
                <a:ext cx="384"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2050</a:t>
                </a:r>
                <a:endParaRPr lang="en-US" altLang="zh-CN">
                  <a:latin typeface="Arial" pitchFamily="34" charset="0"/>
                </a:endParaRPr>
              </a:p>
            </p:txBody>
          </p:sp>
          <p:sp>
            <p:nvSpPr>
              <p:cNvPr id="119" name="Rectangle 250"/>
              <p:cNvSpPr>
                <a:spLocks noChangeArrowheads="1"/>
              </p:cNvSpPr>
              <p:nvPr/>
            </p:nvSpPr>
            <p:spPr bwMode="auto">
              <a:xfrm>
                <a:off x="5546" y="3748"/>
                <a:ext cx="1" cy="173"/>
              </a:xfrm>
              <a:prstGeom prst="rect">
                <a:avLst/>
              </a:prstGeom>
              <a:noFill/>
              <a:ln w="9525">
                <a:noFill/>
                <a:miter lim="800000"/>
                <a:headEnd/>
                <a:tailEnd/>
              </a:ln>
            </p:spPr>
            <p:txBody>
              <a:bodyPr wrap="none" lIns="0" tIns="0" rIns="0" bIns="0">
                <a:spAutoFit/>
              </a:bodyPr>
              <a:lstStyle/>
              <a:p>
                <a:endParaRPr lang="zh-CN" altLang="en-US">
                  <a:latin typeface="Arial" pitchFamily="34" charset="0"/>
                </a:endParaRPr>
              </a:p>
            </p:txBody>
          </p:sp>
          <p:sp>
            <p:nvSpPr>
              <p:cNvPr id="120" name="Rectangle 251"/>
              <p:cNvSpPr>
                <a:spLocks noChangeArrowheads="1"/>
              </p:cNvSpPr>
              <p:nvPr/>
            </p:nvSpPr>
            <p:spPr bwMode="auto">
              <a:xfrm>
                <a:off x="5546" y="3996"/>
                <a:ext cx="1" cy="173"/>
              </a:xfrm>
              <a:prstGeom prst="rect">
                <a:avLst/>
              </a:prstGeom>
              <a:noFill/>
              <a:ln w="9525">
                <a:noFill/>
                <a:miter lim="800000"/>
                <a:headEnd/>
                <a:tailEnd/>
              </a:ln>
            </p:spPr>
            <p:txBody>
              <a:bodyPr wrap="none" lIns="0" tIns="0" rIns="0" bIns="0">
                <a:spAutoFit/>
              </a:bodyPr>
              <a:lstStyle/>
              <a:p>
                <a:endParaRPr lang="en-US" altLang="zh-CN">
                  <a:latin typeface="Arial" pitchFamily="34" charset="0"/>
                </a:endParaRPr>
              </a:p>
            </p:txBody>
          </p:sp>
          <p:sp>
            <p:nvSpPr>
              <p:cNvPr id="121" name="Rectangle 252"/>
              <p:cNvSpPr>
                <a:spLocks noChangeArrowheads="1"/>
              </p:cNvSpPr>
              <p:nvPr/>
            </p:nvSpPr>
            <p:spPr bwMode="auto">
              <a:xfrm>
                <a:off x="565" y="1666"/>
                <a:ext cx="1" cy="173"/>
              </a:xfrm>
              <a:prstGeom prst="rect">
                <a:avLst/>
              </a:prstGeom>
              <a:noFill/>
              <a:ln w="9525">
                <a:noFill/>
                <a:miter lim="800000"/>
                <a:headEnd/>
                <a:tailEnd/>
              </a:ln>
            </p:spPr>
            <p:txBody>
              <a:bodyPr wrap="none" lIns="0" tIns="0" rIns="0" bIns="0">
                <a:spAutoFit/>
              </a:bodyPr>
              <a:lstStyle/>
              <a:p>
                <a:endParaRPr lang="zh-CN" altLang="en-US">
                  <a:latin typeface="Arial" pitchFamily="34" charset="0"/>
                </a:endParaRPr>
              </a:p>
            </p:txBody>
          </p:sp>
          <p:sp>
            <p:nvSpPr>
              <p:cNvPr id="122" name="Rectangle 253"/>
              <p:cNvSpPr>
                <a:spLocks noChangeArrowheads="1"/>
              </p:cNvSpPr>
              <p:nvPr/>
            </p:nvSpPr>
            <p:spPr bwMode="auto">
              <a:xfrm>
                <a:off x="0" y="845"/>
                <a:ext cx="96" cy="230"/>
              </a:xfrm>
              <a:prstGeom prst="rect">
                <a:avLst/>
              </a:prstGeom>
              <a:noFill/>
              <a:ln w="9525">
                <a:noFill/>
                <a:miter lim="800000"/>
                <a:headEnd/>
                <a:tailEnd/>
              </a:ln>
            </p:spPr>
            <p:txBody>
              <a:bodyPr wrap="none" lIns="0" tIns="0" rIns="0" bIns="0">
                <a:spAutoFit/>
              </a:bodyPr>
              <a:lstStyle/>
              <a:p>
                <a:r>
                  <a:rPr lang="en-US" altLang="zh-CN" sz="2400">
                    <a:solidFill>
                      <a:srgbClr val="000000"/>
                    </a:solidFill>
                    <a:latin typeface="黑体" pitchFamily="2" charset="-122"/>
                    <a:ea typeface="黑体" pitchFamily="2" charset="-122"/>
                  </a:rPr>
                  <a:t>%</a:t>
                </a:r>
                <a:endParaRPr lang="en-US" altLang="zh-CN">
                  <a:latin typeface="Arial" pitchFamily="34" charset="0"/>
                </a:endParaRPr>
              </a:p>
            </p:txBody>
          </p:sp>
        </p:grpSp>
      </p:grpSp>
      <p:grpSp>
        <p:nvGrpSpPr>
          <p:cNvPr id="300" name="Group 74"/>
          <p:cNvGrpSpPr>
            <a:grpSpLocks/>
          </p:cNvGrpSpPr>
          <p:nvPr/>
        </p:nvGrpSpPr>
        <p:grpSpPr bwMode="auto">
          <a:xfrm>
            <a:off x="827088" y="2205038"/>
            <a:ext cx="7894637" cy="3414712"/>
            <a:chOff x="501" y="1409"/>
            <a:chExt cx="4973" cy="2151"/>
          </a:xfrm>
        </p:grpSpPr>
        <p:sp>
          <p:nvSpPr>
            <p:cNvPr id="194" name="Rectangle 75"/>
            <p:cNvSpPr>
              <a:spLocks noChangeArrowheads="1"/>
            </p:cNvSpPr>
            <p:nvPr/>
          </p:nvSpPr>
          <p:spPr bwMode="auto">
            <a:xfrm>
              <a:off x="3792" y="2833"/>
              <a:ext cx="83" cy="727"/>
            </a:xfrm>
            <a:prstGeom prst="rect">
              <a:avLst/>
            </a:prstGeom>
            <a:solidFill>
              <a:srgbClr val="FF9900"/>
            </a:solidFill>
            <a:ln w="14288">
              <a:solidFill>
                <a:srgbClr val="000000"/>
              </a:solidFill>
              <a:miter lim="800000"/>
              <a:headEnd/>
              <a:tailEnd/>
            </a:ln>
          </p:spPr>
          <p:txBody>
            <a:bodyPr/>
            <a:lstStyle/>
            <a:p>
              <a:endParaRPr lang="zh-CN" altLang="en-US"/>
            </a:p>
          </p:txBody>
        </p:sp>
        <p:grpSp>
          <p:nvGrpSpPr>
            <p:cNvPr id="301" name="Group 76"/>
            <p:cNvGrpSpPr>
              <a:grpSpLocks/>
            </p:cNvGrpSpPr>
            <p:nvPr/>
          </p:nvGrpSpPr>
          <p:grpSpPr bwMode="auto">
            <a:xfrm>
              <a:off x="501" y="1409"/>
              <a:ext cx="4973" cy="2151"/>
              <a:chOff x="501" y="1409"/>
              <a:chExt cx="4973" cy="2151"/>
            </a:xfrm>
          </p:grpSpPr>
          <p:sp>
            <p:nvSpPr>
              <p:cNvPr id="196" name="Rectangle 77"/>
              <p:cNvSpPr>
                <a:spLocks noChangeArrowheads="1"/>
              </p:cNvSpPr>
              <p:nvPr/>
            </p:nvSpPr>
            <p:spPr bwMode="auto">
              <a:xfrm>
                <a:off x="3194" y="2760"/>
                <a:ext cx="92" cy="800"/>
              </a:xfrm>
              <a:prstGeom prst="rect">
                <a:avLst/>
              </a:prstGeom>
              <a:solidFill>
                <a:srgbClr val="FF9900"/>
              </a:solidFill>
              <a:ln w="14288">
                <a:solidFill>
                  <a:srgbClr val="000000"/>
                </a:solidFill>
                <a:miter lim="800000"/>
                <a:headEnd/>
                <a:tailEnd/>
              </a:ln>
            </p:spPr>
            <p:txBody>
              <a:bodyPr/>
              <a:lstStyle/>
              <a:p>
                <a:endParaRPr lang="zh-CN" altLang="en-US"/>
              </a:p>
            </p:txBody>
          </p:sp>
          <p:grpSp>
            <p:nvGrpSpPr>
              <p:cNvPr id="302" name="Group 78"/>
              <p:cNvGrpSpPr>
                <a:grpSpLocks/>
              </p:cNvGrpSpPr>
              <p:nvPr/>
            </p:nvGrpSpPr>
            <p:grpSpPr bwMode="auto">
              <a:xfrm>
                <a:off x="501" y="1409"/>
                <a:ext cx="4973" cy="2151"/>
                <a:chOff x="501" y="1409"/>
                <a:chExt cx="4973" cy="2151"/>
              </a:xfrm>
            </p:grpSpPr>
            <p:sp>
              <p:nvSpPr>
                <p:cNvPr id="198" name="Rectangle 79"/>
                <p:cNvSpPr>
                  <a:spLocks noChangeArrowheads="1"/>
                </p:cNvSpPr>
                <p:nvPr/>
              </p:nvSpPr>
              <p:spPr bwMode="auto">
                <a:xfrm>
                  <a:off x="2781" y="2751"/>
                  <a:ext cx="82" cy="809"/>
                </a:xfrm>
                <a:prstGeom prst="rect">
                  <a:avLst/>
                </a:prstGeom>
                <a:solidFill>
                  <a:srgbClr val="FF9900"/>
                </a:solidFill>
                <a:ln w="14288">
                  <a:solidFill>
                    <a:srgbClr val="000000"/>
                  </a:solidFill>
                  <a:miter lim="800000"/>
                  <a:headEnd/>
                  <a:tailEnd/>
                </a:ln>
              </p:spPr>
              <p:txBody>
                <a:bodyPr/>
                <a:lstStyle/>
                <a:p>
                  <a:endParaRPr lang="zh-CN" altLang="en-US"/>
                </a:p>
              </p:txBody>
            </p:sp>
            <p:sp>
              <p:nvSpPr>
                <p:cNvPr id="199" name="Rectangle 80"/>
                <p:cNvSpPr>
                  <a:spLocks noChangeArrowheads="1"/>
                </p:cNvSpPr>
                <p:nvPr/>
              </p:nvSpPr>
              <p:spPr bwMode="auto">
                <a:xfrm>
                  <a:off x="3286" y="2769"/>
                  <a:ext cx="83" cy="791"/>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00" name="Rectangle 81"/>
                <p:cNvSpPr>
                  <a:spLocks noChangeArrowheads="1"/>
                </p:cNvSpPr>
                <p:nvPr/>
              </p:nvSpPr>
              <p:spPr bwMode="auto">
                <a:xfrm>
                  <a:off x="3369" y="2787"/>
                  <a:ext cx="83" cy="773"/>
                </a:xfrm>
                <a:prstGeom prst="rect">
                  <a:avLst/>
                </a:prstGeom>
                <a:solidFill>
                  <a:srgbClr val="FF9900"/>
                </a:solidFill>
                <a:ln w="14288">
                  <a:solidFill>
                    <a:srgbClr val="000000"/>
                  </a:solidFill>
                  <a:miter lim="800000"/>
                  <a:headEnd/>
                  <a:tailEnd/>
                </a:ln>
              </p:spPr>
              <p:txBody>
                <a:bodyPr/>
                <a:lstStyle/>
                <a:p>
                  <a:endParaRPr lang="zh-CN" altLang="en-US"/>
                </a:p>
              </p:txBody>
            </p:sp>
            <p:grpSp>
              <p:nvGrpSpPr>
                <p:cNvPr id="303" name="Group 82"/>
                <p:cNvGrpSpPr>
                  <a:grpSpLocks/>
                </p:cNvGrpSpPr>
                <p:nvPr/>
              </p:nvGrpSpPr>
              <p:grpSpPr bwMode="auto">
                <a:xfrm>
                  <a:off x="501" y="1409"/>
                  <a:ext cx="4973" cy="2151"/>
                  <a:chOff x="501" y="1409"/>
                  <a:chExt cx="4973" cy="2151"/>
                </a:xfrm>
              </p:grpSpPr>
              <p:sp>
                <p:nvSpPr>
                  <p:cNvPr id="202" name="Rectangle 83"/>
                  <p:cNvSpPr>
                    <a:spLocks noChangeArrowheads="1"/>
                  </p:cNvSpPr>
                  <p:nvPr/>
                </p:nvSpPr>
                <p:spPr bwMode="auto">
                  <a:xfrm>
                    <a:off x="501" y="1758"/>
                    <a:ext cx="83" cy="1802"/>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03" name="Rectangle 84"/>
                  <p:cNvSpPr>
                    <a:spLocks noChangeArrowheads="1"/>
                  </p:cNvSpPr>
                  <p:nvPr/>
                </p:nvSpPr>
                <p:spPr bwMode="auto">
                  <a:xfrm>
                    <a:off x="666" y="1409"/>
                    <a:ext cx="92" cy="2151"/>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04" name="Rectangle 85"/>
                  <p:cNvSpPr>
                    <a:spLocks noChangeArrowheads="1"/>
                  </p:cNvSpPr>
                  <p:nvPr/>
                </p:nvSpPr>
                <p:spPr bwMode="auto">
                  <a:xfrm>
                    <a:off x="841" y="1951"/>
                    <a:ext cx="83" cy="1609"/>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05" name="Rectangle 86"/>
                  <p:cNvSpPr>
                    <a:spLocks noChangeArrowheads="1"/>
                  </p:cNvSpPr>
                  <p:nvPr/>
                </p:nvSpPr>
                <p:spPr bwMode="auto">
                  <a:xfrm>
                    <a:off x="1007" y="2337"/>
                    <a:ext cx="82" cy="1223"/>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06" name="Rectangle 87"/>
                  <p:cNvSpPr>
                    <a:spLocks noChangeArrowheads="1"/>
                  </p:cNvSpPr>
                  <p:nvPr/>
                </p:nvSpPr>
                <p:spPr bwMode="auto">
                  <a:xfrm>
                    <a:off x="1172" y="2447"/>
                    <a:ext cx="92" cy="1113"/>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07" name="Rectangle 88"/>
                  <p:cNvSpPr>
                    <a:spLocks noChangeArrowheads="1"/>
                  </p:cNvSpPr>
                  <p:nvPr/>
                </p:nvSpPr>
                <p:spPr bwMode="auto">
                  <a:xfrm>
                    <a:off x="1264" y="2493"/>
                    <a:ext cx="83" cy="1067"/>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08" name="Rectangle 89"/>
                  <p:cNvSpPr>
                    <a:spLocks noChangeArrowheads="1"/>
                  </p:cNvSpPr>
                  <p:nvPr/>
                </p:nvSpPr>
                <p:spPr bwMode="auto">
                  <a:xfrm>
                    <a:off x="1347" y="2539"/>
                    <a:ext cx="82" cy="1021"/>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09" name="Rectangle 90"/>
                  <p:cNvSpPr>
                    <a:spLocks noChangeArrowheads="1"/>
                  </p:cNvSpPr>
                  <p:nvPr/>
                </p:nvSpPr>
                <p:spPr bwMode="auto">
                  <a:xfrm>
                    <a:off x="1429" y="2585"/>
                    <a:ext cx="83" cy="975"/>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10" name="Rectangle 91"/>
                  <p:cNvSpPr>
                    <a:spLocks noChangeArrowheads="1"/>
                  </p:cNvSpPr>
                  <p:nvPr/>
                </p:nvSpPr>
                <p:spPr bwMode="auto">
                  <a:xfrm>
                    <a:off x="1512" y="2631"/>
                    <a:ext cx="83" cy="929"/>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11" name="Rectangle 92"/>
                  <p:cNvSpPr>
                    <a:spLocks noChangeArrowheads="1"/>
                  </p:cNvSpPr>
                  <p:nvPr/>
                </p:nvSpPr>
                <p:spPr bwMode="auto">
                  <a:xfrm>
                    <a:off x="1595" y="2668"/>
                    <a:ext cx="83" cy="892"/>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12" name="Rectangle 93"/>
                  <p:cNvSpPr>
                    <a:spLocks noChangeArrowheads="1"/>
                  </p:cNvSpPr>
                  <p:nvPr/>
                </p:nvSpPr>
                <p:spPr bwMode="auto">
                  <a:xfrm>
                    <a:off x="1678" y="2696"/>
                    <a:ext cx="92" cy="864"/>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13" name="Rectangle 94"/>
                  <p:cNvSpPr>
                    <a:spLocks noChangeArrowheads="1"/>
                  </p:cNvSpPr>
                  <p:nvPr/>
                </p:nvSpPr>
                <p:spPr bwMode="auto">
                  <a:xfrm>
                    <a:off x="1770" y="2723"/>
                    <a:ext cx="82" cy="837"/>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14" name="Rectangle 95"/>
                  <p:cNvSpPr>
                    <a:spLocks noChangeArrowheads="1"/>
                  </p:cNvSpPr>
                  <p:nvPr/>
                </p:nvSpPr>
                <p:spPr bwMode="auto">
                  <a:xfrm>
                    <a:off x="1852" y="2742"/>
                    <a:ext cx="83" cy="818"/>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15" name="Rectangle 96"/>
                  <p:cNvSpPr>
                    <a:spLocks noChangeArrowheads="1"/>
                  </p:cNvSpPr>
                  <p:nvPr/>
                </p:nvSpPr>
                <p:spPr bwMode="auto">
                  <a:xfrm>
                    <a:off x="1935" y="2751"/>
                    <a:ext cx="83" cy="809"/>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16" name="Rectangle 97"/>
                  <p:cNvSpPr>
                    <a:spLocks noChangeArrowheads="1"/>
                  </p:cNvSpPr>
                  <p:nvPr/>
                </p:nvSpPr>
                <p:spPr bwMode="auto">
                  <a:xfrm>
                    <a:off x="2018" y="2760"/>
                    <a:ext cx="82" cy="800"/>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17" name="Rectangle 98"/>
                  <p:cNvSpPr>
                    <a:spLocks noChangeArrowheads="1"/>
                  </p:cNvSpPr>
                  <p:nvPr/>
                </p:nvSpPr>
                <p:spPr bwMode="auto">
                  <a:xfrm>
                    <a:off x="2100" y="2769"/>
                    <a:ext cx="83" cy="791"/>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18" name="Rectangle 99"/>
                  <p:cNvSpPr>
                    <a:spLocks noChangeArrowheads="1"/>
                  </p:cNvSpPr>
                  <p:nvPr/>
                </p:nvSpPr>
                <p:spPr bwMode="auto">
                  <a:xfrm>
                    <a:off x="2183" y="2778"/>
                    <a:ext cx="92" cy="782"/>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19" name="Rectangle 100"/>
                  <p:cNvSpPr>
                    <a:spLocks noChangeArrowheads="1"/>
                  </p:cNvSpPr>
                  <p:nvPr/>
                </p:nvSpPr>
                <p:spPr bwMode="auto">
                  <a:xfrm>
                    <a:off x="2275" y="2778"/>
                    <a:ext cx="83" cy="782"/>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20" name="Rectangle 101"/>
                  <p:cNvSpPr>
                    <a:spLocks noChangeArrowheads="1"/>
                  </p:cNvSpPr>
                  <p:nvPr/>
                </p:nvSpPr>
                <p:spPr bwMode="auto">
                  <a:xfrm>
                    <a:off x="2358" y="2778"/>
                    <a:ext cx="83" cy="782"/>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21" name="Rectangle 102"/>
                  <p:cNvSpPr>
                    <a:spLocks noChangeArrowheads="1"/>
                  </p:cNvSpPr>
                  <p:nvPr/>
                </p:nvSpPr>
                <p:spPr bwMode="auto">
                  <a:xfrm>
                    <a:off x="2441" y="2769"/>
                    <a:ext cx="82" cy="791"/>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22" name="Rectangle 103"/>
                  <p:cNvSpPr>
                    <a:spLocks noChangeArrowheads="1"/>
                  </p:cNvSpPr>
                  <p:nvPr/>
                </p:nvSpPr>
                <p:spPr bwMode="auto">
                  <a:xfrm>
                    <a:off x="2523" y="2769"/>
                    <a:ext cx="83" cy="791"/>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23" name="Rectangle 104"/>
                  <p:cNvSpPr>
                    <a:spLocks noChangeArrowheads="1"/>
                  </p:cNvSpPr>
                  <p:nvPr/>
                </p:nvSpPr>
                <p:spPr bwMode="auto">
                  <a:xfrm>
                    <a:off x="2606" y="2760"/>
                    <a:ext cx="83" cy="800"/>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24" name="Rectangle 105"/>
                  <p:cNvSpPr>
                    <a:spLocks noChangeArrowheads="1"/>
                  </p:cNvSpPr>
                  <p:nvPr/>
                </p:nvSpPr>
                <p:spPr bwMode="auto">
                  <a:xfrm>
                    <a:off x="2689" y="2751"/>
                    <a:ext cx="92" cy="809"/>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25" name="Rectangle 106"/>
                  <p:cNvSpPr>
                    <a:spLocks noChangeArrowheads="1"/>
                  </p:cNvSpPr>
                  <p:nvPr/>
                </p:nvSpPr>
                <p:spPr bwMode="auto">
                  <a:xfrm>
                    <a:off x="2863" y="2751"/>
                    <a:ext cx="83" cy="809"/>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26" name="Rectangle 107"/>
                  <p:cNvSpPr>
                    <a:spLocks noChangeArrowheads="1"/>
                  </p:cNvSpPr>
                  <p:nvPr/>
                </p:nvSpPr>
                <p:spPr bwMode="auto">
                  <a:xfrm>
                    <a:off x="2946" y="2751"/>
                    <a:ext cx="83" cy="809"/>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27" name="Rectangle 108"/>
                  <p:cNvSpPr>
                    <a:spLocks noChangeArrowheads="1"/>
                  </p:cNvSpPr>
                  <p:nvPr/>
                </p:nvSpPr>
                <p:spPr bwMode="auto">
                  <a:xfrm>
                    <a:off x="3029" y="2751"/>
                    <a:ext cx="83" cy="809"/>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28" name="Rectangle 109"/>
                  <p:cNvSpPr>
                    <a:spLocks noChangeArrowheads="1"/>
                  </p:cNvSpPr>
                  <p:nvPr/>
                </p:nvSpPr>
                <p:spPr bwMode="auto">
                  <a:xfrm>
                    <a:off x="3112" y="2751"/>
                    <a:ext cx="82" cy="809"/>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29" name="Rectangle 110"/>
                  <p:cNvSpPr>
                    <a:spLocks noChangeArrowheads="1"/>
                  </p:cNvSpPr>
                  <p:nvPr/>
                </p:nvSpPr>
                <p:spPr bwMode="auto">
                  <a:xfrm>
                    <a:off x="3452" y="2797"/>
                    <a:ext cx="82" cy="763"/>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30" name="Rectangle 111"/>
                  <p:cNvSpPr>
                    <a:spLocks noChangeArrowheads="1"/>
                  </p:cNvSpPr>
                  <p:nvPr/>
                </p:nvSpPr>
                <p:spPr bwMode="auto">
                  <a:xfrm>
                    <a:off x="3534" y="2806"/>
                    <a:ext cx="83" cy="754"/>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31" name="Rectangle 112"/>
                  <p:cNvSpPr>
                    <a:spLocks noChangeArrowheads="1"/>
                  </p:cNvSpPr>
                  <p:nvPr/>
                </p:nvSpPr>
                <p:spPr bwMode="auto">
                  <a:xfrm>
                    <a:off x="3617" y="2815"/>
                    <a:ext cx="83" cy="745"/>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32" name="Rectangle 113"/>
                  <p:cNvSpPr>
                    <a:spLocks noChangeArrowheads="1"/>
                  </p:cNvSpPr>
                  <p:nvPr/>
                </p:nvSpPr>
                <p:spPr bwMode="auto">
                  <a:xfrm>
                    <a:off x="3700" y="2824"/>
                    <a:ext cx="92" cy="736"/>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33" name="Rectangle 114"/>
                  <p:cNvSpPr>
                    <a:spLocks noChangeArrowheads="1"/>
                  </p:cNvSpPr>
                  <p:nvPr/>
                </p:nvSpPr>
                <p:spPr bwMode="auto">
                  <a:xfrm>
                    <a:off x="3875" y="2833"/>
                    <a:ext cx="82" cy="727"/>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34" name="Rectangle 115"/>
                  <p:cNvSpPr>
                    <a:spLocks noChangeArrowheads="1"/>
                  </p:cNvSpPr>
                  <p:nvPr/>
                </p:nvSpPr>
                <p:spPr bwMode="auto">
                  <a:xfrm>
                    <a:off x="3957" y="2843"/>
                    <a:ext cx="83" cy="717"/>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35" name="Rectangle 116"/>
                  <p:cNvSpPr>
                    <a:spLocks noChangeArrowheads="1"/>
                  </p:cNvSpPr>
                  <p:nvPr/>
                </p:nvSpPr>
                <p:spPr bwMode="auto">
                  <a:xfrm>
                    <a:off x="4040" y="2843"/>
                    <a:ext cx="83" cy="717"/>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36" name="Rectangle 117"/>
                  <p:cNvSpPr>
                    <a:spLocks noChangeArrowheads="1"/>
                  </p:cNvSpPr>
                  <p:nvPr/>
                </p:nvSpPr>
                <p:spPr bwMode="auto">
                  <a:xfrm>
                    <a:off x="4123" y="2843"/>
                    <a:ext cx="83" cy="717"/>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37" name="Rectangle 118"/>
                  <p:cNvSpPr>
                    <a:spLocks noChangeArrowheads="1"/>
                  </p:cNvSpPr>
                  <p:nvPr/>
                </p:nvSpPr>
                <p:spPr bwMode="auto">
                  <a:xfrm>
                    <a:off x="4206" y="2843"/>
                    <a:ext cx="91" cy="717"/>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38" name="Rectangle 119"/>
                  <p:cNvSpPr>
                    <a:spLocks noChangeArrowheads="1"/>
                  </p:cNvSpPr>
                  <p:nvPr/>
                </p:nvSpPr>
                <p:spPr bwMode="auto">
                  <a:xfrm>
                    <a:off x="4297" y="2833"/>
                    <a:ext cx="83" cy="727"/>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39" name="Rectangle 120"/>
                  <p:cNvSpPr>
                    <a:spLocks noChangeArrowheads="1"/>
                  </p:cNvSpPr>
                  <p:nvPr/>
                </p:nvSpPr>
                <p:spPr bwMode="auto">
                  <a:xfrm>
                    <a:off x="4380" y="2833"/>
                    <a:ext cx="83" cy="727"/>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40" name="Rectangle 121"/>
                  <p:cNvSpPr>
                    <a:spLocks noChangeArrowheads="1"/>
                  </p:cNvSpPr>
                  <p:nvPr/>
                </p:nvSpPr>
                <p:spPr bwMode="auto">
                  <a:xfrm>
                    <a:off x="4463" y="2824"/>
                    <a:ext cx="83" cy="736"/>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41" name="Rectangle 122"/>
                  <p:cNvSpPr>
                    <a:spLocks noChangeArrowheads="1"/>
                  </p:cNvSpPr>
                  <p:nvPr/>
                </p:nvSpPr>
                <p:spPr bwMode="auto">
                  <a:xfrm>
                    <a:off x="4546" y="2824"/>
                    <a:ext cx="82" cy="736"/>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42" name="Rectangle 123"/>
                  <p:cNvSpPr>
                    <a:spLocks noChangeArrowheads="1"/>
                  </p:cNvSpPr>
                  <p:nvPr/>
                </p:nvSpPr>
                <p:spPr bwMode="auto">
                  <a:xfrm>
                    <a:off x="4628" y="2815"/>
                    <a:ext cx="83" cy="745"/>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43" name="Rectangle 124"/>
                  <p:cNvSpPr>
                    <a:spLocks noChangeArrowheads="1"/>
                  </p:cNvSpPr>
                  <p:nvPr/>
                </p:nvSpPr>
                <p:spPr bwMode="auto">
                  <a:xfrm>
                    <a:off x="4711" y="2806"/>
                    <a:ext cx="92" cy="754"/>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44" name="Rectangle 125"/>
                  <p:cNvSpPr>
                    <a:spLocks noChangeArrowheads="1"/>
                  </p:cNvSpPr>
                  <p:nvPr/>
                </p:nvSpPr>
                <p:spPr bwMode="auto">
                  <a:xfrm>
                    <a:off x="4803" y="2806"/>
                    <a:ext cx="83" cy="754"/>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45" name="Rectangle 126"/>
                  <p:cNvSpPr>
                    <a:spLocks noChangeArrowheads="1"/>
                  </p:cNvSpPr>
                  <p:nvPr/>
                </p:nvSpPr>
                <p:spPr bwMode="auto">
                  <a:xfrm>
                    <a:off x="4886" y="2797"/>
                    <a:ext cx="82" cy="763"/>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46" name="Rectangle 127"/>
                  <p:cNvSpPr>
                    <a:spLocks noChangeArrowheads="1"/>
                  </p:cNvSpPr>
                  <p:nvPr/>
                </p:nvSpPr>
                <p:spPr bwMode="auto">
                  <a:xfrm>
                    <a:off x="4968" y="2797"/>
                    <a:ext cx="83" cy="763"/>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47" name="Rectangle 128"/>
                  <p:cNvSpPr>
                    <a:spLocks noChangeArrowheads="1"/>
                  </p:cNvSpPr>
                  <p:nvPr/>
                </p:nvSpPr>
                <p:spPr bwMode="auto">
                  <a:xfrm>
                    <a:off x="5051" y="2787"/>
                    <a:ext cx="83" cy="773"/>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48" name="Rectangle 129"/>
                  <p:cNvSpPr>
                    <a:spLocks noChangeArrowheads="1"/>
                  </p:cNvSpPr>
                  <p:nvPr/>
                </p:nvSpPr>
                <p:spPr bwMode="auto">
                  <a:xfrm>
                    <a:off x="5134" y="2787"/>
                    <a:ext cx="83" cy="773"/>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49" name="Rectangle 130"/>
                  <p:cNvSpPr>
                    <a:spLocks noChangeArrowheads="1"/>
                  </p:cNvSpPr>
                  <p:nvPr/>
                </p:nvSpPr>
                <p:spPr bwMode="auto">
                  <a:xfrm>
                    <a:off x="5217" y="2787"/>
                    <a:ext cx="92" cy="773"/>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50" name="Rectangle 131"/>
                  <p:cNvSpPr>
                    <a:spLocks noChangeArrowheads="1"/>
                  </p:cNvSpPr>
                  <p:nvPr/>
                </p:nvSpPr>
                <p:spPr bwMode="auto">
                  <a:xfrm>
                    <a:off x="5309" y="2787"/>
                    <a:ext cx="82" cy="773"/>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51" name="Rectangle 132"/>
                  <p:cNvSpPr>
                    <a:spLocks noChangeArrowheads="1"/>
                  </p:cNvSpPr>
                  <p:nvPr/>
                </p:nvSpPr>
                <p:spPr bwMode="auto">
                  <a:xfrm>
                    <a:off x="5391" y="2778"/>
                    <a:ext cx="83" cy="782"/>
                  </a:xfrm>
                  <a:prstGeom prst="rect">
                    <a:avLst/>
                  </a:prstGeom>
                  <a:solidFill>
                    <a:srgbClr val="FF9900"/>
                  </a:solidFill>
                  <a:ln w="14288">
                    <a:solidFill>
                      <a:srgbClr val="000000"/>
                    </a:solidFill>
                    <a:miter lim="800000"/>
                    <a:headEnd/>
                    <a:tailEnd/>
                  </a:ln>
                </p:spPr>
                <p:txBody>
                  <a:bodyPr/>
                  <a:lstStyle/>
                  <a:p>
                    <a:endParaRPr lang="zh-CN" altLang="en-US"/>
                  </a:p>
                </p:txBody>
              </p:sp>
              <p:sp>
                <p:nvSpPr>
                  <p:cNvPr id="252" name="Line 133"/>
                  <p:cNvSpPr>
                    <a:spLocks noChangeShapeType="1"/>
                  </p:cNvSpPr>
                  <p:nvPr/>
                </p:nvSpPr>
                <p:spPr bwMode="auto">
                  <a:xfrm flipV="1">
                    <a:off x="3194" y="3495"/>
                    <a:ext cx="1" cy="65"/>
                  </a:xfrm>
                  <a:prstGeom prst="line">
                    <a:avLst/>
                  </a:prstGeom>
                  <a:noFill/>
                  <a:ln w="0">
                    <a:solidFill>
                      <a:srgbClr val="000000"/>
                    </a:solidFill>
                    <a:round/>
                    <a:headEnd/>
                    <a:tailEnd/>
                  </a:ln>
                </p:spPr>
                <p:txBody>
                  <a:bodyPr/>
                  <a:lstStyle/>
                  <a:p>
                    <a:endParaRPr lang="zh-CN" altLang="en-US"/>
                  </a:p>
                </p:txBody>
              </p:sp>
              <p:sp>
                <p:nvSpPr>
                  <p:cNvPr id="253" name="Line 134"/>
                  <p:cNvSpPr>
                    <a:spLocks noChangeShapeType="1"/>
                  </p:cNvSpPr>
                  <p:nvPr/>
                </p:nvSpPr>
                <p:spPr bwMode="auto">
                  <a:xfrm flipV="1">
                    <a:off x="3369" y="3495"/>
                    <a:ext cx="1" cy="65"/>
                  </a:xfrm>
                  <a:prstGeom prst="line">
                    <a:avLst/>
                  </a:prstGeom>
                  <a:noFill/>
                  <a:ln w="0">
                    <a:solidFill>
                      <a:srgbClr val="000000"/>
                    </a:solidFill>
                    <a:round/>
                    <a:headEnd/>
                    <a:tailEnd/>
                  </a:ln>
                </p:spPr>
                <p:txBody>
                  <a:bodyPr/>
                  <a:lstStyle/>
                  <a:p>
                    <a:endParaRPr lang="zh-CN" altLang="en-US"/>
                  </a:p>
                </p:txBody>
              </p:sp>
            </p:grpSp>
          </p:grpSp>
        </p:grpSp>
      </p:grpSp>
      <p:sp>
        <p:nvSpPr>
          <p:cNvPr id="315" name="Rectangle 136"/>
          <p:cNvSpPr>
            <a:spLocks noChangeArrowheads="1"/>
          </p:cNvSpPr>
          <p:nvPr/>
        </p:nvSpPr>
        <p:spPr bwMode="auto">
          <a:xfrm>
            <a:off x="4643438" y="4941888"/>
            <a:ext cx="3373437" cy="276999"/>
          </a:xfrm>
          <a:prstGeom prst="rect">
            <a:avLst/>
          </a:prstGeom>
          <a:solidFill>
            <a:schemeClr val="bg1"/>
          </a:solidFill>
          <a:ln w="9525">
            <a:solidFill>
              <a:schemeClr val="tx2"/>
            </a:solidFill>
            <a:miter lim="800000"/>
            <a:headEnd/>
            <a:tailEnd/>
          </a:ln>
        </p:spPr>
        <p:txBody>
          <a:bodyPr lIns="0" tIns="0" rIns="0" bIns="0">
            <a:spAutoFit/>
          </a:bodyPr>
          <a:lstStyle/>
          <a:p>
            <a:pPr algn="ctr"/>
            <a:r>
              <a:rPr lang="en-US" altLang="zh-CN" b="1" dirty="0">
                <a:latin typeface="Arial Unicode MS" pitchFamily="34" charset="-122"/>
                <a:ea typeface="Arial Unicode MS" pitchFamily="34" charset="-122"/>
                <a:cs typeface="Arial Unicode MS" pitchFamily="34" charset="-122"/>
              </a:rPr>
              <a:t>0-14 dependency  ratio </a:t>
            </a:r>
          </a:p>
        </p:txBody>
      </p:sp>
      <p:sp>
        <p:nvSpPr>
          <p:cNvPr id="316" name="Rectangle 136"/>
          <p:cNvSpPr>
            <a:spLocks noChangeArrowheads="1"/>
          </p:cNvSpPr>
          <p:nvPr/>
        </p:nvSpPr>
        <p:spPr bwMode="auto">
          <a:xfrm>
            <a:off x="4714876" y="3714752"/>
            <a:ext cx="3373437" cy="276999"/>
          </a:xfrm>
          <a:prstGeom prst="rect">
            <a:avLst/>
          </a:prstGeom>
          <a:solidFill>
            <a:schemeClr val="bg1"/>
          </a:solidFill>
          <a:ln w="9525">
            <a:solidFill>
              <a:schemeClr val="tx2"/>
            </a:solidFill>
            <a:miter lim="800000"/>
            <a:headEnd/>
            <a:tailEnd/>
          </a:ln>
        </p:spPr>
        <p:txBody>
          <a:bodyPr lIns="0" tIns="0" rIns="0" bIns="0">
            <a:spAutoFit/>
          </a:bodyPr>
          <a:lstStyle/>
          <a:p>
            <a:pPr algn="ctr"/>
            <a:r>
              <a:rPr lang="en-US" altLang="zh-CN" dirty="0" smtClean="0">
                <a:solidFill>
                  <a:srgbClr val="000000"/>
                </a:solidFill>
                <a:latin typeface="Arial Unicode MS" pitchFamily="34" charset="-122"/>
                <a:ea typeface="Arial Unicode MS" pitchFamily="34" charset="-122"/>
                <a:cs typeface="Arial Unicode MS" pitchFamily="34" charset="-122"/>
              </a:rPr>
              <a:t>65+ </a:t>
            </a:r>
            <a:r>
              <a:rPr lang="en-US" altLang="zh-CN" b="1" dirty="0" smtClean="0">
                <a:latin typeface="Arial Unicode MS" pitchFamily="34" charset="-122"/>
                <a:ea typeface="Arial Unicode MS" pitchFamily="34" charset="-122"/>
                <a:cs typeface="Arial Unicode MS" pitchFamily="34" charset="-122"/>
              </a:rPr>
              <a:t>dependency  ratio </a:t>
            </a:r>
          </a:p>
        </p:txBody>
      </p:sp>
      <p:cxnSp>
        <p:nvCxnSpPr>
          <p:cNvPr id="257" name="直接连接符 256"/>
          <p:cNvCxnSpPr>
            <a:stCxn id="216" idx="2"/>
          </p:cNvCxnSpPr>
          <p:nvPr/>
        </p:nvCxnSpPr>
        <p:spPr>
          <a:xfrm flipH="1" flipV="1">
            <a:off x="3275856" y="1484784"/>
            <a:ext cx="24557" cy="41349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wipe(left)">
                                      <p:cBhvr>
                                        <p:cTn id="7" dur="1000"/>
                                        <p:tgtEl>
                                          <p:spTgt spid="300"/>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15"/>
                                        </p:tgtEl>
                                        <p:attrNameLst>
                                          <p:attrName>style.visibility</p:attrName>
                                        </p:attrNameLst>
                                      </p:cBhvr>
                                      <p:to>
                                        <p:strVal val="visible"/>
                                      </p:to>
                                    </p:set>
                                    <p:animEffect transition="in" filter="slide(fromBottom)">
                                      <p:cBhvr>
                                        <p:cTn id="11" dur="500"/>
                                        <p:tgtEl>
                                          <p:spTgt spid="315"/>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316"/>
                                        </p:tgtEl>
                                        <p:attrNameLst>
                                          <p:attrName>style.visibility</p:attrName>
                                        </p:attrNameLst>
                                      </p:cBhvr>
                                      <p:to>
                                        <p:strVal val="visible"/>
                                      </p:to>
                                    </p:set>
                                    <p:animEffect transition="in" filter="slide(fromBottom)">
                                      <p:cBhvr>
                                        <p:cTn id="15"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animBg="1"/>
      <p:bldP spid="3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74638"/>
            <a:ext cx="8329642" cy="939784"/>
          </a:xfrm>
        </p:spPr>
        <p:txBody>
          <a:bodyPr>
            <a:normAutofit/>
          </a:bodyPr>
          <a:lstStyle/>
          <a:p>
            <a:pPr algn="ctr"/>
            <a:r>
              <a:rPr lang="en-US" altLang="zh-CN" sz="3200" dirty="0" smtClean="0"/>
              <a:t>Dependency Ratios for Six Countries, 2005</a:t>
            </a:r>
            <a:endParaRPr lang="zh-CN" altLang="en-US" sz="3200" dirty="0"/>
          </a:p>
        </p:txBody>
      </p:sp>
      <p:graphicFrame>
        <p:nvGraphicFramePr>
          <p:cNvPr id="98306" name="Object 2"/>
          <p:cNvGraphicFramePr>
            <a:graphicFrameLocks noChangeAspect="1"/>
          </p:cNvGraphicFramePr>
          <p:nvPr/>
        </p:nvGraphicFramePr>
        <p:xfrm>
          <a:off x="536575" y="1514475"/>
          <a:ext cx="8321675" cy="4572000"/>
        </p:xfrm>
        <a:graphic>
          <a:graphicData uri="http://schemas.openxmlformats.org/presentationml/2006/ole">
            <mc:AlternateContent xmlns:mc="http://schemas.openxmlformats.org/markup-compatibility/2006">
              <mc:Choice xmlns:v="urn:schemas-microsoft-com:vml" Requires="v">
                <p:oleObj spid="_x0000_s230407" name="Chart" r:id="rId4" imgW="8315232" imgH="4571910" progId="MSGraph.Chart.8">
                  <p:embed followColorScheme="full"/>
                </p:oleObj>
              </mc:Choice>
              <mc:Fallback>
                <p:oleObj name="Chart" r:id="rId4" imgW="8315232" imgH="4571910" progId="MSGraph.Chart.8">
                  <p:embed followColorScheme="full"/>
                  <p:pic>
                    <p:nvPicPr>
                      <p:cNvPr id="0" name="Picture 2"/>
                      <p:cNvPicPr>
                        <a:picLocks noChangeAspect="1" noChangeArrowheads="1"/>
                      </p:cNvPicPr>
                      <p:nvPr/>
                    </p:nvPicPr>
                    <p:blipFill>
                      <a:blip r:embed="rId5"/>
                      <a:srcRect/>
                      <a:stretch>
                        <a:fillRect/>
                      </a:stretch>
                    </p:blipFill>
                    <p:spPr bwMode="auto">
                      <a:xfrm>
                        <a:off x="536575" y="1514475"/>
                        <a:ext cx="8321675"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sz="3600" dirty="0" smtClean="0"/>
              <a:t>Demographic Transition</a:t>
            </a:r>
            <a:endParaRPr lang="zh-CN" altLang="en-US" sz="3600" dirty="0"/>
          </a:p>
        </p:txBody>
      </p:sp>
      <p:pic>
        <p:nvPicPr>
          <p:cNvPr id="270338" name="Picture 2"/>
          <p:cNvPicPr>
            <a:picLocks noChangeAspect="1" noChangeArrowheads="1"/>
          </p:cNvPicPr>
          <p:nvPr/>
        </p:nvPicPr>
        <p:blipFill>
          <a:blip r:embed="rId3" cstate="print"/>
          <a:srcRect/>
          <a:stretch>
            <a:fillRect/>
          </a:stretch>
        </p:blipFill>
        <p:spPr bwMode="auto">
          <a:xfrm>
            <a:off x="467544" y="1268760"/>
            <a:ext cx="8029575" cy="512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800" dirty="0" smtClean="0"/>
              <a:t>Population growth and age structure</a:t>
            </a:r>
            <a:endParaRPr lang="zh-CN" altLang="en-US" sz="3800" dirty="0"/>
          </a:p>
        </p:txBody>
      </p:sp>
      <p:pic>
        <p:nvPicPr>
          <p:cNvPr id="271362" name="Picture 2"/>
          <p:cNvPicPr>
            <a:picLocks noChangeAspect="1" noChangeArrowheads="1"/>
          </p:cNvPicPr>
          <p:nvPr/>
        </p:nvPicPr>
        <p:blipFill>
          <a:blip r:embed="rId3" cstate="print"/>
          <a:srcRect/>
          <a:stretch>
            <a:fillRect/>
          </a:stretch>
        </p:blipFill>
        <p:spPr bwMode="auto">
          <a:xfrm>
            <a:off x="539552" y="1628800"/>
            <a:ext cx="8048625" cy="4181475"/>
          </a:xfrm>
          <a:prstGeom prst="rect">
            <a:avLst/>
          </a:prstGeom>
          <a:noFill/>
          <a:ln w="9525">
            <a:noFill/>
            <a:miter lim="800000"/>
            <a:headEnd/>
            <a:tailEnd/>
          </a:ln>
        </p:spPr>
      </p:pic>
      <p:cxnSp>
        <p:nvCxnSpPr>
          <p:cNvPr id="5" name="直接连接符 4"/>
          <p:cNvCxnSpPr/>
          <p:nvPr/>
        </p:nvCxnSpPr>
        <p:spPr>
          <a:xfrm>
            <a:off x="2051720" y="1628800"/>
            <a:ext cx="72008" cy="3888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851920" y="1628800"/>
            <a:ext cx="72008" cy="3888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868144" y="1628800"/>
            <a:ext cx="72008" cy="388843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467600" cy="796908"/>
          </a:xfrm>
        </p:spPr>
        <p:txBody>
          <a:bodyPr/>
          <a:lstStyle/>
          <a:p>
            <a:r>
              <a:rPr lang="en-US" altLang="zh-CN" dirty="0" smtClean="0"/>
              <a:t>Demographic Dividend</a:t>
            </a:r>
            <a:endParaRPr lang="zh-CN" altLang="en-US" dirty="0"/>
          </a:p>
        </p:txBody>
      </p:sp>
      <p:sp>
        <p:nvSpPr>
          <p:cNvPr id="3" name="内容占位符 2"/>
          <p:cNvSpPr>
            <a:spLocks noGrp="1"/>
          </p:cNvSpPr>
          <p:nvPr>
            <p:ph idx="1"/>
          </p:nvPr>
        </p:nvSpPr>
        <p:spPr>
          <a:xfrm>
            <a:off x="428596" y="1357298"/>
            <a:ext cx="8103844" cy="5116654"/>
          </a:xfrm>
        </p:spPr>
        <p:txBody>
          <a:bodyPr>
            <a:normAutofit/>
          </a:bodyPr>
          <a:lstStyle/>
          <a:p>
            <a:pPr>
              <a:spcBef>
                <a:spcPts val="1200"/>
              </a:spcBef>
            </a:pPr>
            <a:r>
              <a:rPr lang="en-US" b="1" dirty="0" smtClean="0"/>
              <a:t>Demographic dividend</a:t>
            </a:r>
            <a:r>
              <a:rPr lang="en-US" dirty="0" smtClean="0"/>
              <a:t> is a rise in the rate of economic growth due to a rising share of working age people in a population.</a:t>
            </a:r>
          </a:p>
          <a:p>
            <a:pPr>
              <a:spcBef>
                <a:spcPts val="1200"/>
              </a:spcBef>
            </a:pPr>
            <a:r>
              <a:rPr lang="en-US" altLang="zh-CN" dirty="0" smtClean="0"/>
              <a:t>It occurred in the third stage of demographic transition.</a:t>
            </a:r>
          </a:p>
          <a:p>
            <a:pPr lvl="1">
              <a:spcBef>
                <a:spcPts val="1200"/>
              </a:spcBef>
            </a:pPr>
            <a:r>
              <a:rPr lang="en-US" altLang="zh-CN" dirty="0" smtClean="0"/>
              <a:t>When the mortality continued to decline and fertility began to decline, </a:t>
            </a:r>
            <a:r>
              <a:rPr lang="en-US" dirty="0" smtClean="0"/>
              <a:t>the youth dependency ratio declines and the rise in old-age dependency has not started. </a:t>
            </a:r>
          </a:p>
          <a:p>
            <a:pPr>
              <a:spcBef>
                <a:spcPts val="1200"/>
              </a:spcBef>
            </a:pPr>
            <a:r>
              <a:rPr lang="en-US" altLang="zh-CN" dirty="0" smtClean="0"/>
              <a:t>When the demographic transition proceeds, the demographic dividend will diminish.</a:t>
            </a:r>
          </a:p>
          <a:p>
            <a:pPr lvl="1">
              <a:spcBef>
                <a:spcPts val="1200"/>
              </a:spcBef>
            </a:pPr>
            <a:r>
              <a:rPr lang="en-US" dirty="0" smtClean="0"/>
              <a:t>Continuing low fertility leads to less young people entering the labor market</a:t>
            </a:r>
          </a:p>
          <a:p>
            <a:pPr lvl="1">
              <a:spcBef>
                <a:spcPts val="1200"/>
              </a:spcBef>
            </a:pPr>
            <a:r>
              <a:rPr lang="en-US" dirty="0" smtClean="0"/>
              <a:t>the previously large working age cohort grows older, population aging sets in and old-age dependency ratio increases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74638"/>
            <a:ext cx="8572560" cy="922114"/>
          </a:xfrm>
        </p:spPr>
        <p:txBody>
          <a:bodyPr>
            <a:noAutofit/>
          </a:bodyPr>
          <a:lstStyle/>
          <a:p>
            <a:pPr algn="ctr"/>
            <a:r>
              <a:rPr lang="en-US" altLang="zh-CN" sz="2800" dirty="0" smtClean="0"/>
              <a:t>Age profiles of consumption and production, urban China, 2000</a:t>
            </a:r>
            <a:endParaRPr lang="zh-CN" altLang="en-US" sz="2800" dirty="0"/>
          </a:p>
        </p:txBody>
      </p:sp>
      <p:pic>
        <p:nvPicPr>
          <p:cNvPr id="10242" name="Picture 2"/>
          <p:cNvPicPr>
            <a:picLocks noChangeAspect="1" noChangeArrowheads="1"/>
          </p:cNvPicPr>
          <p:nvPr/>
        </p:nvPicPr>
        <p:blipFill>
          <a:blip r:embed="rId3" cstate="print"/>
          <a:srcRect/>
          <a:stretch>
            <a:fillRect/>
          </a:stretch>
        </p:blipFill>
        <p:spPr bwMode="auto">
          <a:xfrm>
            <a:off x="0" y="1500174"/>
            <a:ext cx="8582025" cy="4524375"/>
          </a:xfrm>
          <a:prstGeom prst="rect">
            <a:avLst/>
          </a:prstGeom>
          <a:noFill/>
          <a:ln w="9525">
            <a:noFill/>
            <a:miter lim="800000"/>
            <a:headEnd/>
            <a:tailEnd/>
          </a:ln>
          <a:effectLst/>
        </p:spPr>
      </p:pic>
      <p:sp>
        <p:nvSpPr>
          <p:cNvPr id="5" name="TextBox 4"/>
          <p:cNvSpPr txBox="1"/>
          <p:nvPr/>
        </p:nvSpPr>
        <p:spPr>
          <a:xfrm>
            <a:off x="3286116" y="3143248"/>
            <a:ext cx="1785950" cy="369332"/>
          </a:xfrm>
          <a:prstGeom prst="rect">
            <a:avLst/>
          </a:prstGeom>
          <a:noFill/>
        </p:spPr>
        <p:txBody>
          <a:bodyPr wrap="square" rtlCol="0">
            <a:spAutoFit/>
          </a:bodyPr>
          <a:lstStyle/>
          <a:p>
            <a:pPr algn="ctr"/>
            <a:r>
              <a:rPr lang="en-US" altLang="zh-CN" b="1" dirty="0" smtClean="0">
                <a:solidFill>
                  <a:srgbClr val="FF0000"/>
                </a:solidFill>
              </a:rPr>
              <a:t>Surplus Ages</a:t>
            </a:r>
            <a:endParaRPr lang="zh-CN" altLang="en-US" b="1" dirty="0">
              <a:solidFill>
                <a:srgbClr val="FF0000"/>
              </a:solidFill>
            </a:endParaRPr>
          </a:p>
        </p:txBody>
      </p:sp>
      <p:sp>
        <p:nvSpPr>
          <p:cNvPr id="6" name="TextBox 5"/>
          <p:cNvSpPr txBox="1"/>
          <p:nvPr/>
        </p:nvSpPr>
        <p:spPr>
          <a:xfrm>
            <a:off x="428596" y="5000636"/>
            <a:ext cx="1785950" cy="369332"/>
          </a:xfrm>
          <a:prstGeom prst="rect">
            <a:avLst/>
          </a:prstGeom>
          <a:noFill/>
        </p:spPr>
        <p:txBody>
          <a:bodyPr wrap="square" rtlCol="0">
            <a:spAutoFit/>
          </a:bodyPr>
          <a:lstStyle/>
          <a:p>
            <a:pPr algn="ctr"/>
            <a:r>
              <a:rPr lang="en-US" altLang="zh-CN" b="1" dirty="0" smtClean="0">
                <a:solidFill>
                  <a:srgbClr val="FF0000"/>
                </a:solidFill>
              </a:rPr>
              <a:t>Deficit Ages</a:t>
            </a:r>
            <a:endParaRPr lang="zh-CN" altLang="en-US" b="1" dirty="0">
              <a:solidFill>
                <a:srgbClr val="FF0000"/>
              </a:solidFill>
            </a:endParaRPr>
          </a:p>
        </p:txBody>
      </p:sp>
      <p:sp>
        <p:nvSpPr>
          <p:cNvPr id="7" name="TextBox 6"/>
          <p:cNvSpPr txBox="1"/>
          <p:nvPr/>
        </p:nvSpPr>
        <p:spPr>
          <a:xfrm>
            <a:off x="6858016" y="5059932"/>
            <a:ext cx="1785950" cy="369332"/>
          </a:xfrm>
          <a:prstGeom prst="rect">
            <a:avLst/>
          </a:prstGeom>
          <a:noFill/>
        </p:spPr>
        <p:txBody>
          <a:bodyPr wrap="square" rtlCol="0">
            <a:spAutoFit/>
          </a:bodyPr>
          <a:lstStyle/>
          <a:p>
            <a:pPr algn="ctr"/>
            <a:r>
              <a:rPr lang="en-US" altLang="zh-CN" b="1" dirty="0" smtClean="0">
                <a:solidFill>
                  <a:srgbClr val="FF0000"/>
                </a:solidFill>
              </a:rPr>
              <a:t>Deficit Ages</a:t>
            </a:r>
            <a:endParaRPr lang="zh-CN"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363272" cy="828328"/>
          </a:xfrm>
        </p:spPr>
        <p:txBody>
          <a:bodyPr>
            <a:noAutofit/>
          </a:bodyPr>
          <a:lstStyle/>
          <a:p>
            <a:pPr algn="ctr"/>
            <a:r>
              <a:rPr lang="en-US" altLang="zh-CN" sz="2400" dirty="0" smtClean="0"/>
              <a:t>Close alignment between GDP per capita and ratio of working-age to non–working-age population</a:t>
            </a:r>
            <a:endParaRPr lang="zh-CN" altLang="en-US" sz="2800" dirty="0"/>
          </a:p>
        </p:txBody>
      </p:sp>
      <p:pic>
        <p:nvPicPr>
          <p:cNvPr id="280579" name="Picture 3"/>
          <p:cNvPicPr>
            <a:picLocks noChangeAspect="1" noChangeArrowheads="1"/>
          </p:cNvPicPr>
          <p:nvPr/>
        </p:nvPicPr>
        <p:blipFill>
          <a:blip r:embed="rId3" cstate="print"/>
          <a:srcRect/>
          <a:stretch>
            <a:fillRect/>
          </a:stretch>
        </p:blipFill>
        <p:spPr bwMode="auto">
          <a:xfrm>
            <a:off x="755576" y="1124744"/>
            <a:ext cx="7833803"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5780" y="116632"/>
            <a:ext cx="8532440" cy="928688"/>
          </a:xfrm>
        </p:spPr>
        <p:txBody>
          <a:bodyPr>
            <a:noAutofit/>
          </a:bodyPr>
          <a:lstStyle/>
          <a:p>
            <a:pPr algn="ctr"/>
            <a:r>
              <a:rPr lang="en-US" altLang="zh-CN" sz="2800" dirty="0" smtClean="0"/>
              <a:t>Natural and total population change in Europe, 2008 (‰)</a:t>
            </a:r>
            <a:endParaRPr lang="zh-CN" altLang="en-US" sz="2800" dirty="0"/>
          </a:p>
        </p:txBody>
      </p:sp>
      <p:pic>
        <p:nvPicPr>
          <p:cNvPr id="65538" name="Picture 2"/>
          <p:cNvPicPr>
            <a:picLocks noChangeAspect="1" noChangeArrowheads="1"/>
          </p:cNvPicPr>
          <p:nvPr/>
        </p:nvPicPr>
        <p:blipFill>
          <a:blip r:embed="rId3" cstate="print"/>
          <a:srcRect/>
          <a:stretch>
            <a:fillRect/>
          </a:stretch>
        </p:blipFill>
        <p:spPr bwMode="auto">
          <a:xfrm>
            <a:off x="0" y="1412776"/>
            <a:ext cx="9144000" cy="5001415"/>
          </a:xfrm>
          <a:prstGeom prst="rect">
            <a:avLst/>
          </a:prstGeom>
          <a:noFill/>
          <a:ln w="9525">
            <a:noFill/>
            <a:miter lim="800000"/>
            <a:headEnd/>
            <a:tailEnd/>
          </a:ln>
        </p:spPr>
      </p:pic>
      <p:sp>
        <p:nvSpPr>
          <p:cNvPr id="4" name="矩形 3"/>
          <p:cNvSpPr/>
          <p:nvPr/>
        </p:nvSpPr>
        <p:spPr>
          <a:xfrm>
            <a:off x="5364088" y="3717032"/>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5" name="矩形 4"/>
          <p:cNvSpPr/>
          <p:nvPr/>
        </p:nvSpPr>
        <p:spPr>
          <a:xfrm>
            <a:off x="5292080" y="5517232"/>
            <a:ext cx="180020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6" name="矩形 5"/>
          <p:cNvSpPr/>
          <p:nvPr/>
        </p:nvSpPr>
        <p:spPr>
          <a:xfrm>
            <a:off x="0" y="2564904"/>
            <a:ext cx="248376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8" name="矩形 7"/>
          <p:cNvSpPr/>
          <p:nvPr/>
        </p:nvSpPr>
        <p:spPr>
          <a:xfrm>
            <a:off x="2483768" y="2564904"/>
            <a:ext cx="2483768" cy="36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9" name="矩形 8"/>
          <p:cNvSpPr/>
          <p:nvPr/>
        </p:nvSpPr>
        <p:spPr>
          <a:xfrm>
            <a:off x="-36512" y="3212976"/>
            <a:ext cx="248376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0" name="矩形 9"/>
          <p:cNvSpPr/>
          <p:nvPr/>
        </p:nvSpPr>
        <p:spPr>
          <a:xfrm>
            <a:off x="2483768" y="2924944"/>
            <a:ext cx="248376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1" name="矩形 10"/>
          <p:cNvSpPr/>
          <p:nvPr/>
        </p:nvSpPr>
        <p:spPr>
          <a:xfrm>
            <a:off x="0" y="4581128"/>
            <a:ext cx="2483768" cy="36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2" name="矩形 11"/>
          <p:cNvSpPr/>
          <p:nvPr/>
        </p:nvSpPr>
        <p:spPr>
          <a:xfrm>
            <a:off x="5364088" y="4293096"/>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3" name="矩形 12"/>
          <p:cNvSpPr/>
          <p:nvPr/>
        </p:nvSpPr>
        <p:spPr>
          <a:xfrm>
            <a:off x="5364088" y="4869160"/>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4" name="矩形 13"/>
          <p:cNvSpPr/>
          <p:nvPr/>
        </p:nvSpPr>
        <p:spPr>
          <a:xfrm>
            <a:off x="5292080" y="2564904"/>
            <a:ext cx="180020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5" name="矩形 14"/>
          <p:cNvSpPr/>
          <p:nvPr/>
        </p:nvSpPr>
        <p:spPr>
          <a:xfrm>
            <a:off x="7343800" y="2852936"/>
            <a:ext cx="180020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6" name="矩形 15"/>
          <p:cNvSpPr/>
          <p:nvPr/>
        </p:nvSpPr>
        <p:spPr>
          <a:xfrm>
            <a:off x="7343800" y="5157192"/>
            <a:ext cx="180020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7" name="矩形 16"/>
          <p:cNvSpPr/>
          <p:nvPr/>
        </p:nvSpPr>
        <p:spPr>
          <a:xfrm>
            <a:off x="7343800" y="2276872"/>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8" name="矩形 17"/>
          <p:cNvSpPr/>
          <p:nvPr/>
        </p:nvSpPr>
        <p:spPr>
          <a:xfrm>
            <a:off x="7343800" y="3140968"/>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9" name="矩形 18"/>
          <p:cNvSpPr/>
          <p:nvPr/>
        </p:nvSpPr>
        <p:spPr>
          <a:xfrm>
            <a:off x="7343800" y="3789040"/>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2800" dirty="0" smtClean="0"/>
              <a:t>Population change in selected European countries</a:t>
            </a:r>
            <a:br>
              <a:rPr lang="en-US" altLang="zh-CN" sz="2800" dirty="0" smtClean="0"/>
            </a:br>
            <a:r>
              <a:rPr lang="en-US" altLang="zh-CN" sz="2800" dirty="0" smtClean="0"/>
              <a:t>2008–2055, with and without migration (‰)</a:t>
            </a:r>
            <a:endParaRPr lang="zh-CN" altLang="en-US" sz="2800" dirty="0"/>
          </a:p>
        </p:txBody>
      </p:sp>
      <p:pic>
        <p:nvPicPr>
          <p:cNvPr id="66562" name="Picture 2"/>
          <p:cNvPicPr>
            <a:picLocks noChangeAspect="1" noChangeArrowheads="1"/>
          </p:cNvPicPr>
          <p:nvPr/>
        </p:nvPicPr>
        <p:blipFill>
          <a:blip r:embed="rId3" cstate="print"/>
          <a:srcRect/>
          <a:stretch>
            <a:fillRect/>
          </a:stretch>
        </p:blipFill>
        <p:spPr bwMode="auto">
          <a:xfrm>
            <a:off x="0" y="1628800"/>
            <a:ext cx="9146233"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Demographic Transition</a:t>
            </a:r>
            <a:endParaRPr lang="zh-CN" altLang="en-US" sz="3600" dirty="0"/>
          </a:p>
        </p:txBody>
      </p:sp>
      <p:sp>
        <p:nvSpPr>
          <p:cNvPr id="3" name="内容占位符 2"/>
          <p:cNvSpPr>
            <a:spLocks noGrp="1"/>
          </p:cNvSpPr>
          <p:nvPr>
            <p:ph idx="1"/>
          </p:nvPr>
        </p:nvSpPr>
        <p:spPr>
          <a:xfrm>
            <a:off x="539552" y="1772816"/>
            <a:ext cx="7772400" cy="4233874"/>
          </a:xfrm>
        </p:spPr>
        <p:txBody>
          <a:bodyPr/>
          <a:lstStyle/>
          <a:p>
            <a:r>
              <a:rPr lang="en-US" dirty="0" smtClean="0"/>
              <a:t>"</a:t>
            </a:r>
            <a:r>
              <a:rPr lang="en-US" i="1" dirty="0" smtClean="0"/>
              <a:t>Population–The Long View</a:t>
            </a:r>
            <a:r>
              <a:rPr lang="en-US" dirty="0" smtClean="0"/>
              <a:t>” </a:t>
            </a:r>
            <a:r>
              <a:rPr lang="en-US" altLang="zh-CN" dirty="0" smtClean="0"/>
              <a:t>By </a:t>
            </a:r>
            <a:r>
              <a:rPr lang="en-US" altLang="zh-CN" dirty="0" err="1" smtClean="0"/>
              <a:t>Notestein</a:t>
            </a:r>
            <a:r>
              <a:rPr lang="en-US" altLang="zh-CN" dirty="0" smtClean="0"/>
              <a:t>, Frank W. in 1945.</a:t>
            </a:r>
          </a:p>
          <a:p>
            <a:endParaRPr lang="en-US" dirty="0" smtClean="0"/>
          </a:p>
          <a:p>
            <a:r>
              <a:rPr lang="en-US" dirty="0" smtClean="0"/>
              <a:t>Transition from high birth and death rates to low birth and death rates as a country develops from a pre-industrial to an industrialized economic system.</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dirty="0" smtClean="0">
                <a:solidFill>
                  <a:srgbClr val="000000"/>
                </a:solidFill>
                <a:ea typeface="宋体" pitchFamily="2" charset="-122"/>
              </a:rPr>
              <a:t>Five Stages of the Demographic Transition</a:t>
            </a:r>
            <a:endParaRPr lang="zh-CN" altLang="en-US" sz="3200" dirty="0"/>
          </a:p>
        </p:txBody>
      </p:sp>
      <p:pic>
        <p:nvPicPr>
          <p:cNvPr id="4" name="Picture 2" descr="http://upload.wikimedia.org/wikipedia/commons/thumb/5/5e/Stage5.svg/300px-Stage5.svg.png">
            <a:hlinkClick r:id="rId2"/>
          </p:cNvPr>
          <p:cNvPicPr>
            <a:picLocks noChangeAspect="1" noChangeArrowheads="1"/>
          </p:cNvPicPr>
          <p:nvPr/>
        </p:nvPicPr>
        <p:blipFill>
          <a:blip r:embed="rId3" cstate="print"/>
          <a:srcRect/>
          <a:stretch>
            <a:fillRect/>
          </a:stretch>
        </p:blipFill>
        <p:spPr bwMode="auto">
          <a:xfrm>
            <a:off x="1214414" y="1428736"/>
            <a:ext cx="7000924" cy="493651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74638"/>
            <a:ext cx="8715404" cy="868346"/>
          </a:xfrm>
        </p:spPr>
        <p:txBody>
          <a:bodyPr>
            <a:normAutofit/>
          </a:bodyPr>
          <a:lstStyle/>
          <a:p>
            <a:r>
              <a:rPr lang="en-US" altLang="zh-CN" sz="2800" dirty="0" smtClean="0">
                <a:solidFill>
                  <a:schemeClr val="tx1"/>
                </a:solidFill>
                <a:ea typeface="宋体" pitchFamily="2" charset="-122"/>
              </a:rPr>
              <a:t>Five Stages of Demographic Transition</a:t>
            </a:r>
            <a:endParaRPr lang="zh-CN" altLang="en-US" sz="2800" dirty="0">
              <a:solidFill>
                <a:schemeClr val="tx1"/>
              </a:solidFill>
            </a:endParaRPr>
          </a:p>
        </p:txBody>
      </p:sp>
      <p:sp>
        <p:nvSpPr>
          <p:cNvPr id="3" name="内容占位符 2"/>
          <p:cNvSpPr>
            <a:spLocks noGrp="1"/>
          </p:cNvSpPr>
          <p:nvPr>
            <p:ph idx="1"/>
          </p:nvPr>
        </p:nvSpPr>
        <p:spPr>
          <a:xfrm>
            <a:off x="251520" y="1412776"/>
            <a:ext cx="7772400" cy="5072098"/>
          </a:xfrm>
          <a:solidFill>
            <a:schemeClr val="bg1"/>
          </a:solidFill>
        </p:spPr>
        <p:txBody>
          <a:bodyPr>
            <a:normAutofit fontScale="92500" lnSpcReduction="10000"/>
          </a:bodyPr>
          <a:lstStyle/>
          <a:p>
            <a:r>
              <a:rPr lang="en-US" altLang="zh-CN" sz="2800" dirty="0" smtClean="0">
                <a:solidFill>
                  <a:srgbClr val="000000"/>
                </a:solidFill>
                <a:ea typeface="宋体" pitchFamily="2" charset="-122"/>
              </a:rPr>
              <a:t>Stage 1</a:t>
            </a:r>
          </a:p>
          <a:p>
            <a:pPr lvl="1">
              <a:spcBef>
                <a:spcPts val="1200"/>
              </a:spcBef>
            </a:pPr>
            <a:r>
              <a:rPr lang="en-US" altLang="zh-CN" sz="2800" dirty="0" smtClean="0">
                <a:solidFill>
                  <a:srgbClr val="000000"/>
                </a:solidFill>
                <a:ea typeface="宋体" pitchFamily="2" charset="-122"/>
              </a:rPr>
              <a:t>High birth rates, high death rates, low growth rates</a:t>
            </a:r>
          </a:p>
          <a:p>
            <a:pPr lvl="1">
              <a:spcBef>
                <a:spcPts val="1200"/>
              </a:spcBef>
            </a:pPr>
            <a:r>
              <a:rPr lang="en-US" altLang="zh-CN" sz="2800" dirty="0" smtClean="0">
                <a:solidFill>
                  <a:srgbClr val="000000"/>
                </a:solidFill>
                <a:ea typeface="宋体" pitchFamily="2" charset="-122"/>
              </a:rPr>
              <a:t>High birth rates: </a:t>
            </a:r>
            <a:r>
              <a:rPr lang="en-US" sz="2800" dirty="0" smtClean="0"/>
              <a:t>Little or no family planning; Parents have many children because few survive; Many children are needed to work the land.</a:t>
            </a:r>
          </a:p>
          <a:p>
            <a:pPr lvl="1">
              <a:spcBef>
                <a:spcPts val="1200"/>
              </a:spcBef>
            </a:pPr>
            <a:r>
              <a:rPr lang="en-US" altLang="zh-CN" sz="2800" dirty="0" smtClean="0">
                <a:solidFill>
                  <a:srgbClr val="000000"/>
                </a:solidFill>
                <a:ea typeface="宋体" pitchFamily="2" charset="-122"/>
              </a:rPr>
              <a:t>High death rates: </a:t>
            </a:r>
            <a:r>
              <a:rPr lang="en-US" sz="2800" dirty="0" smtClean="0"/>
              <a:t>Disease and plague; Famine, uncertain food supplies, and poor diet; Poor hygiene, no piped clean water or sewage disposal </a:t>
            </a:r>
            <a:endParaRPr lang="en-US" altLang="zh-CN" sz="2800" dirty="0" smtClean="0">
              <a:solidFill>
                <a:srgbClr val="000000"/>
              </a:solidFill>
              <a:ea typeface="宋体" pitchFamily="2" charset="-122"/>
            </a:endParaRPr>
          </a:p>
          <a:p>
            <a:pPr lvl="1">
              <a:spcBef>
                <a:spcPts val="1200"/>
              </a:spcBef>
            </a:pPr>
            <a:r>
              <a:rPr lang="en-US" altLang="zh-CN" sz="2800" dirty="0" smtClean="0">
                <a:solidFill>
                  <a:srgbClr val="000000"/>
                </a:solidFill>
                <a:ea typeface="宋体" pitchFamily="2" charset="-122"/>
              </a:rPr>
              <a:t>Stage for much of human history, pre-industrial societies</a:t>
            </a:r>
          </a:p>
          <a:p>
            <a:pPr lvl="1">
              <a:spcBef>
                <a:spcPts val="1200"/>
              </a:spcBef>
            </a:pPr>
            <a:r>
              <a:rPr lang="en-US" altLang="zh-CN" sz="2800" dirty="0" smtClean="0">
                <a:solidFill>
                  <a:srgbClr val="000000"/>
                </a:solidFill>
                <a:ea typeface="宋体" pitchFamily="2" charset="-122"/>
              </a:rPr>
              <a:t>practically no country today</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amond(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相邻">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相邻">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7282</TotalTime>
  <Words>1570</Words>
  <Application>Microsoft Office PowerPoint</Application>
  <PresentationFormat>全屏显示(4:3)</PresentationFormat>
  <Paragraphs>243</Paragraphs>
  <Slides>49</Slides>
  <Notes>40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49</vt:i4>
      </vt:variant>
    </vt:vector>
  </HeadingPairs>
  <TitlesOfParts>
    <vt:vector size="51" baseType="lpstr">
      <vt:lpstr>相邻</vt:lpstr>
      <vt:lpstr>Chart</vt:lpstr>
      <vt:lpstr>Demographic Transition and Population Aging</vt:lpstr>
      <vt:lpstr>Outline</vt:lpstr>
      <vt:lpstr>Demographic Transition</vt:lpstr>
      <vt:lpstr>Demographic Equation</vt:lpstr>
      <vt:lpstr>Natural and total population change in Europe, 2008 (‰)</vt:lpstr>
      <vt:lpstr>Population change in selected European countries 2008–2055, with and without migration (‰)</vt:lpstr>
      <vt:lpstr>Demographic Transition</vt:lpstr>
      <vt:lpstr>Five Stages of the Demographic Transition</vt:lpstr>
      <vt:lpstr>Five Stages of Demographic Transition</vt:lpstr>
      <vt:lpstr>Five Stages of Demographic Transition</vt:lpstr>
      <vt:lpstr>World Population</vt:lpstr>
      <vt:lpstr>Five Stages of Demographic Transition</vt:lpstr>
      <vt:lpstr>Five Stages of Demographic Transition</vt:lpstr>
      <vt:lpstr>World Population</vt:lpstr>
      <vt:lpstr>Five Stages of Demographic Transition</vt:lpstr>
      <vt:lpstr>Five Stages of Demographic Transition</vt:lpstr>
      <vt:lpstr>Five Stages of Demographic Transition</vt:lpstr>
      <vt:lpstr>Five Stages of Demographic Transition</vt:lpstr>
      <vt:lpstr>Demographic transitions in India</vt:lpstr>
      <vt:lpstr>Consequences of population growth</vt:lpstr>
      <vt:lpstr>Is population growth good or bad for economic development?</vt:lpstr>
      <vt:lpstr>Malthusian population model</vt:lpstr>
      <vt:lpstr>Population growth would always have the potential to outpace food growth!</vt:lpstr>
      <vt:lpstr>Checks on Population Growth</vt:lpstr>
      <vt:lpstr>Coments on Malthusian Theory</vt:lpstr>
      <vt:lpstr>Ester Boserup</vt:lpstr>
      <vt:lpstr>Ester Boserup’s notion</vt:lpstr>
      <vt:lpstr>Julian Simon</vt:lpstr>
      <vt:lpstr>Relationship between Nobel Prizes 1901–2002 per million population and population size in 1960</vt:lpstr>
      <vt:lpstr>GDP per capita and population, 180 countries, 2006</vt:lpstr>
      <vt:lpstr>Population growth and economic growth, 1960–2000.</vt:lpstr>
      <vt:lpstr>Population Age Structure</vt:lpstr>
      <vt:lpstr>PowerPoint 演示文稿</vt:lpstr>
      <vt:lpstr>Age structure transition in China, 1953-2010</vt:lpstr>
      <vt:lpstr>China’s Population structure, 2010-2050</vt:lpstr>
      <vt:lpstr>Expansion of elderly population</vt:lpstr>
      <vt:lpstr>Rapid aging population</vt:lpstr>
      <vt:lpstr>Regional Variations in Population Aging, 2000</vt:lpstr>
      <vt:lpstr>Proportion of population aged 0 to 14, 2010</vt:lpstr>
      <vt:lpstr>Proportion of elderly aged 65+ (%), 2010</vt:lpstr>
      <vt:lpstr>Dependency Ratio</vt:lpstr>
      <vt:lpstr>China’s dependency ratios, 1953-2010</vt:lpstr>
      <vt:lpstr>China’s dependency ratio (1953-2050)</vt:lpstr>
      <vt:lpstr>Dependency Ratios for Six Countries, 2005</vt:lpstr>
      <vt:lpstr>Demographic Transition</vt:lpstr>
      <vt:lpstr>Population growth and age structure</vt:lpstr>
      <vt:lpstr>Demographic Dividend</vt:lpstr>
      <vt:lpstr>Age profiles of consumption and production, urban China, 2000</vt:lpstr>
      <vt:lpstr>Close alignment between GDP per capita and ratio of working-age to non–working-age population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IBM THINKPAD</dc:creator>
  <cp:lastModifiedBy>admin</cp:lastModifiedBy>
  <cp:revision>311</cp:revision>
  <dcterms:created xsi:type="dcterms:W3CDTF">2011-10-01T01:50:03Z</dcterms:created>
  <dcterms:modified xsi:type="dcterms:W3CDTF">2014-03-24T12:57:05Z</dcterms:modified>
</cp:coreProperties>
</file>