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9" r:id="rId4"/>
    <p:sldId id="267" r:id="rId5"/>
    <p:sldId id="263" r:id="rId6"/>
    <p:sldId id="264" r:id="rId7"/>
    <p:sldId id="270" r:id="rId8"/>
    <p:sldId id="268" r:id="rId9"/>
    <p:sldId id="262" r:id="rId10"/>
    <p:sldId id="260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D8C9E-4927-4D7C-8EBA-35009127FCFD}" type="doc">
      <dgm:prSet loTypeId="urn:microsoft.com/office/officeart/2008/layout/VerticalCurvedList" loCatId="list" qsTypeId="urn:microsoft.com/office/officeart/2005/8/quickstyle/3d2" qsCatId="3D" csTypeId="urn:microsoft.com/office/officeart/2005/8/colors/accent0_1" csCatId="mainScheme"/>
      <dgm:spPr/>
      <dgm:t>
        <a:bodyPr/>
        <a:lstStyle/>
        <a:p>
          <a:endParaRPr lang="zh-CN" altLang="en-US"/>
        </a:p>
      </dgm:t>
    </dgm:pt>
    <dgm:pt modelId="{703827B1-FA58-4AC5-A0E4-FCD6DC494BDC}">
      <dgm:prSet/>
      <dgm:spPr/>
      <dgm:t>
        <a:bodyPr/>
        <a:lstStyle/>
        <a:p>
          <a:pPr algn="ctr" rtl="0"/>
          <a:r>
            <a: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Proper Diet</a:t>
          </a:r>
          <a:endParaRPr lang="zh-CN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EEDF14-9E86-455B-967A-BDF410F0BB47}" type="parTrans" cxnId="{28CE2C52-CFAD-4065-BD44-2F9C5F1EF91D}">
      <dgm:prSet/>
      <dgm:spPr/>
      <dgm:t>
        <a:bodyPr/>
        <a:lstStyle/>
        <a:p>
          <a:pPr algn="ctr"/>
          <a:endParaRPr lang="zh-CN" altLang="en-US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B1DC75-3D1F-417F-ACDE-D5269ED7F93E}" type="sibTrans" cxnId="{28CE2C52-CFAD-4065-BD44-2F9C5F1EF91D}">
      <dgm:prSet/>
      <dgm:spPr/>
      <dgm:t>
        <a:bodyPr/>
        <a:lstStyle/>
        <a:p>
          <a:pPr algn="ctr"/>
          <a:endParaRPr lang="zh-CN" altLang="en-US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9E2DEE-DDE0-4040-8E7E-A1041F11D34D}">
      <dgm:prSet/>
      <dgm:spPr/>
      <dgm:t>
        <a:bodyPr/>
        <a:lstStyle/>
        <a:p>
          <a:pPr algn="ctr" rtl="0"/>
          <a:r>
            <a:rPr lang="en-US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Exercise</a:t>
          </a:r>
          <a:endParaRPr lang="zh-CN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644E96-CFD5-4833-8741-45FEF723C497}" type="parTrans" cxnId="{A216BFA7-4D1A-4569-9EBD-2176D2BB3816}">
      <dgm:prSet/>
      <dgm:spPr/>
      <dgm:t>
        <a:bodyPr/>
        <a:lstStyle/>
        <a:p>
          <a:pPr algn="ctr"/>
          <a:endParaRPr lang="zh-CN" altLang="en-US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ED4175-DE29-4493-B3CB-63A3271B855A}" type="sibTrans" cxnId="{A216BFA7-4D1A-4569-9EBD-2176D2BB3816}">
      <dgm:prSet/>
      <dgm:spPr/>
      <dgm:t>
        <a:bodyPr/>
        <a:lstStyle/>
        <a:p>
          <a:pPr algn="ctr"/>
          <a:endParaRPr lang="zh-CN" altLang="en-US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70AB37-5FCD-4E32-ADD9-102B6BEC0845}">
      <dgm:prSet/>
      <dgm:spPr/>
      <dgm:t>
        <a:bodyPr/>
        <a:lstStyle/>
        <a:p>
          <a:pPr algn="ctr" rtl="0"/>
          <a:r>
            <a: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Stay Slim</a:t>
          </a:r>
          <a:endParaRPr lang="zh-CN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FAF029-FFC1-448C-A9F6-9882E30B2CF3}" type="parTrans" cxnId="{8B680242-1279-45FD-A917-2E7C975E7DAF}">
      <dgm:prSet/>
      <dgm:spPr/>
      <dgm:t>
        <a:bodyPr/>
        <a:lstStyle/>
        <a:p>
          <a:pPr algn="ctr"/>
          <a:endParaRPr lang="zh-CN" altLang="en-US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7D20C5-BDF9-4480-BF28-06EB9995D7AE}" type="sibTrans" cxnId="{8B680242-1279-45FD-A917-2E7C975E7DAF}">
      <dgm:prSet/>
      <dgm:spPr/>
      <dgm:t>
        <a:bodyPr/>
        <a:lstStyle/>
        <a:p>
          <a:pPr algn="ctr"/>
          <a:endParaRPr lang="zh-CN" altLang="en-US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231938-34C0-457D-8F2F-98F501E9E9DA}">
      <dgm:prSet/>
      <dgm:spPr/>
      <dgm:t>
        <a:bodyPr/>
        <a:lstStyle/>
        <a:p>
          <a:pPr algn="ctr" rtl="0"/>
          <a:r>
            <a: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Stop Smoking</a:t>
          </a:r>
          <a:endParaRPr lang="zh-CN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220149-D0BE-47C3-AC32-529F36EE449A}" type="parTrans" cxnId="{79A6C433-48D7-4AB0-B69D-5086A9BA76C2}">
      <dgm:prSet/>
      <dgm:spPr/>
      <dgm:t>
        <a:bodyPr/>
        <a:lstStyle/>
        <a:p>
          <a:pPr algn="ctr"/>
          <a:endParaRPr lang="zh-CN" altLang="en-US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20E8B4-A2B3-4118-92AA-384DD13F3CE4}" type="sibTrans" cxnId="{79A6C433-48D7-4AB0-B69D-5086A9BA76C2}">
      <dgm:prSet/>
      <dgm:spPr/>
      <dgm:t>
        <a:bodyPr/>
        <a:lstStyle/>
        <a:p>
          <a:pPr algn="ctr"/>
          <a:endParaRPr lang="zh-CN" altLang="en-US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91C440-70BC-49AE-A748-6556CC30FD3E}" type="pres">
      <dgm:prSet presAssocID="{EA0D8C9E-4927-4D7C-8EBA-35009127FCF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223D9964-718A-45C4-BD23-B35AD676A9F4}" type="pres">
      <dgm:prSet presAssocID="{EA0D8C9E-4927-4D7C-8EBA-35009127FCFD}" presName="Name1" presStyleCnt="0"/>
      <dgm:spPr/>
    </dgm:pt>
    <dgm:pt modelId="{CE59DFFB-E7E2-4596-9AFA-7467A50D913C}" type="pres">
      <dgm:prSet presAssocID="{EA0D8C9E-4927-4D7C-8EBA-35009127FCFD}" presName="cycle" presStyleCnt="0"/>
      <dgm:spPr/>
    </dgm:pt>
    <dgm:pt modelId="{FD45FFBC-8AAD-4948-AF52-974AEBF4B4B0}" type="pres">
      <dgm:prSet presAssocID="{EA0D8C9E-4927-4D7C-8EBA-35009127FCFD}" presName="srcNode" presStyleLbl="node1" presStyleIdx="0" presStyleCnt="4"/>
      <dgm:spPr/>
    </dgm:pt>
    <dgm:pt modelId="{F816DA01-1895-4C6F-B758-B829E0098787}" type="pres">
      <dgm:prSet presAssocID="{EA0D8C9E-4927-4D7C-8EBA-35009127FCFD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FC20CFDB-0A94-4C47-8BC1-6C4D1AB798F8}" type="pres">
      <dgm:prSet presAssocID="{EA0D8C9E-4927-4D7C-8EBA-35009127FCFD}" presName="extraNode" presStyleLbl="node1" presStyleIdx="0" presStyleCnt="4"/>
      <dgm:spPr/>
    </dgm:pt>
    <dgm:pt modelId="{0FB40F19-E722-4658-956C-95724A611840}" type="pres">
      <dgm:prSet presAssocID="{EA0D8C9E-4927-4D7C-8EBA-35009127FCFD}" presName="dstNode" presStyleLbl="node1" presStyleIdx="0" presStyleCnt="4"/>
      <dgm:spPr/>
    </dgm:pt>
    <dgm:pt modelId="{47A267E8-1EF8-46F4-8A49-4059ADFDBF31}" type="pres">
      <dgm:prSet presAssocID="{703827B1-FA58-4AC5-A0E4-FCD6DC494BD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2FBBFE-54FC-4B22-82C3-C68C196B3190}" type="pres">
      <dgm:prSet presAssocID="{703827B1-FA58-4AC5-A0E4-FCD6DC494BDC}" presName="accent_1" presStyleCnt="0"/>
      <dgm:spPr/>
    </dgm:pt>
    <dgm:pt modelId="{D308BAB0-2748-4359-92C3-57CBB262B10A}" type="pres">
      <dgm:prSet presAssocID="{703827B1-FA58-4AC5-A0E4-FCD6DC494BDC}" presName="accentRepeatNode" presStyleLbl="solidFgAcc1" presStyleIdx="0" presStyleCnt="4"/>
      <dgm:spPr/>
    </dgm:pt>
    <dgm:pt modelId="{13363145-4288-4A8B-B878-78D448538014}" type="pres">
      <dgm:prSet presAssocID="{FF9E2DEE-DDE0-4040-8E7E-A1041F11D34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37A10F-8C22-49B0-965A-509DB39CB44D}" type="pres">
      <dgm:prSet presAssocID="{FF9E2DEE-DDE0-4040-8E7E-A1041F11D34D}" presName="accent_2" presStyleCnt="0"/>
      <dgm:spPr/>
    </dgm:pt>
    <dgm:pt modelId="{E3172985-7FE0-4509-BD45-4836F184C17C}" type="pres">
      <dgm:prSet presAssocID="{FF9E2DEE-DDE0-4040-8E7E-A1041F11D34D}" presName="accentRepeatNode" presStyleLbl="solidFgAcc1" presStyleIdx="1" presStyleCnt="4"/>
      <dgm:spPr/>
    </dgm:pt>
    <dgm:pt modelId="{C8A5F2F0-E356-4501-9083-D04E90D13B55}" type="pres">
      <dgm:prSet presAssocID="{9970AB37-5FCD-4E32-ADD9-102B6BEC084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0D5D29-7E8B-46AB-AD9F-4A9817F6DBE8}" type="pres">
      <dgm:prSet presAssocID="{9970AB37-5FCD-4E32-ADD9-102B6BEC0845}" presName="accent_3" presStyleCnt="0"/>
      <dgm:spPr/>
    </dgm:pt>
    <dgm:pt modelId="{0F84B933-7DAF-412A-A62A-FD00CF8F6A84}" type="pres">
      <dgm:prSet presAssocID="{9970AB37-5FCD-4E32-ADD9-102B6BEC0845}" presName="accentRepeatNode" presStyleLbl="solidFgAcc1" presStyleIdx="2" presStyleCnt="4"/>
      <dgm:spPr/>
    </dgm:pt>
    <dgm:pt modelId="{23DFEE89-269D-459E-8F04-D0DCE971F08A}" type="pres">
      <dgm:prSet presAssocID="{13231938-34C0-457D-8F2F-98F501E9E9D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726A4B-9051-4ABC-BE60-3B2717D349EE}" type="pres">
      <dgm:prSet presAssocID="{13231938-34C0-457D-8F2F-98F501E9E9DA}" presName="accent_4" presStyleCnt="0"/>
      <dgm:spPr/>
    </dgm:pt>
    <dgm:pt modelId="{7FC9E4E5-2876-4FFA-9D80-D96CDB7CC856}" type="pres">
      <dgm:prSet presAssocID="{13231938-34C0-457D-8F2F-98F501E9E9DA}" presName="accentRepeatNode" presStyleLbl="solidFgAcc1" presStyleIdx="3" presStyleCnt="4"/>
      <dgm:spPr/>
    </dgm:pt>
  </dgm:ptLst>
  <dgm:cxnLst>
    <dgm:cxn modelId="{79A6C433-48D7-4AB0-B69D-5086A9BA76C2}" srcId="{EA0D8C9E-4927-4D7C-8EBA-35009127FCFD}" destId="{13231938-34C0-457D-8F2F-98F501E9E9DA}" srcOrd="3" destOrd="0" parTransId="{42220149-D0BE-47C3-AC32-529F36EE449A}" sibTransId="{9520E8B4-A2B3-4118-92AA-384DD13F3CE4}"/>
    <dgm:cxn modelId="{914F4F14-EE81-43C5-A2F2-DEF130985B2A}" type="presOf" srcId="{FF9E2DEE-DDE0-4040-8E7E-A1041F11D34D}" destId="{13363145-4288-4A8B-B878-78D448538014}" srcOrd="0" destOrd="0" presId="urn:microsoft.com/office/officeart/2008/layout/VerticalCurvedList"/>
    <dgm:cxn modelId="{89C7BA4D-34DF-4D23-B94D-14E8A688F019}" type="presOf" srcId="{703827B1-FA58-4AC5-A0E4-FCD6DC494BDC}" destId="{47A267E8-1EF8-46F4-8A49-4059ADFDBF31}" srcOrd="0" destOrd="0" presId="urn:microsoft.com/office/officeart/2008/layout/VerticalCurvedList"/>
    <dgm:cxn modelId="{8B680242-1279-45FD-A917-2E7C975E7DAF}" srcId="{EA0D8C9E-4927-4D7C-8EBA-35009127FCFD}" destId="{9970AB37-5FCD-4E32-ADD9-102B6BEC0845}" srcOrd="2" destOrd="0" parTransId="{17FAF029-FFC1-448C-A9F6-9882E30B2CF3}" sibTransId="{817D20C5-BDF9-4480-BF28-06EB9995D7AE}"/>
    <dgm:cxn modelId="{28CE2C52-CFAD-4065-BD44-2F9C5F1EF91D}" srcId="{EA0D8C9E-4927-4D7C-8EBA-35009127FCFD}" destId="{703827B1-FA58-4AC5-A0E4-FCD6DC494BDC}" srcOrd="0" destOrd="0" parTransId="{DAEEDF14-9E86-455B-967A-BDF410F0BB47}" sibTransId="{91B1DC75-3D1F-417F-ACDE-D5269ED7F93E}"/>
    <dgm:cxn modelId="{390C4996-D39A-40D6-9FC3-E9BC2A7B2A49}" type="presOf" srcId="{9970AB37-5FCD-4E32-ADD9-102B6BEC0845}" destId="{C8A5F2F0-E356-4501-9083-D04E90D13B55}" srcOrd="0" destOrd="0" presId="urn:microsoft.com/office/officeart/2008/layout/VerticalCurvedList"/>
    <dgm:cxn modelId="{BE22AE2F-A713-4571-BC00-8F9C4B0D368F}" type="presOf" srcId="{EA0D8C9E-4927-4D7C-8EBA-35009127FCFD}" destId="{1791C440-70BC-49AE-A748-6556CC30FD3E}" srcOrd="0" destOrd="0" presId="urn:microsoft.com/office/officeart/2008/layout/VerticalCurvedList"/>
    <dgm:cxn modelId="{EBD94921-12EA-40A6-AC42-BDEA01F11A50}" type="presOf" srcId="{91B1DC75-3D1F-417F-ACDE-D5269ED7F93E}" destId="{F816DA01-1895-4C6F-B758-B829E0098787}" srcOrd="0" destOrd="0" presId="urn:microsoft.com/office/officeart/2008/layout/VerticalCurvedList"/>
    <dgm:cxn modelId="{A216BFA7-4D1A-4569-9EBD-2176D2BB3816}" srcId="{EA0D8C9E-4927-4D7C-8EBA-35009127FCFD}" destId="{FF9E2DEE-DDE0-4040-8E7E-A1041F11D34D}" srcOrd="1" destOrd="0" parTransId="{47644E96-CFD5-4833-8741-45FEF723C497}" sibTransId="{01ED4175-DE29-4493-B3CB-63A3271B855A}"/>
    <dgm:cxn modelId="{D8344641-69AC-4340-AB4C-02D4E5D4CD7D}" type="presOf" srcId="{13231938-34C0-457D-8F2F-98F501E9E9DA}" destId="{23DFEE89-269D-459E-8F04-D0DCE971F08A}" srcOrd="0" destOrd="0" presId="urn:microsoft.com/office/officeart/2008/layout/VerticalCurvedList"/>
    <dgm:cxn modelId="{8AC568D0-A7DC-4DE7-8DA6-D3DC9E46BD26}" type="presParOf" srcId="{1791C440-70BC-49AE-A748-6556CC30FD3E}" destId="{223D9964-718A-45C4-BD23-B35AD676A9F4}" srcOrd="0" destOrd="0" presId="urn:microsoft.com/office/officeart/2008/layout/VerticalCurvedList"/>
    <dgm:cxn modelId="{B2FB0AA0-2228-43EE-87F6-AAD686CE10EF}" type="presParOf" srcId="{223D9964-718A-45C4-BD23-B35AD676A9F4}" destId="{CE59DFFB-E7E2-4596-9AFA-7467A50D913C}" srcOrd="0" destOrd="0" presId="urn:microsoft.com/office/officeart/2008/layout/VerticalCurvedList"/>
    <dgm:cxn modelId="{D9B5D51D-9274-4EDF-85CF-3929F3E1D737}" type="presParOf" srcId="{CE59DFFB-E7E2-4596-9AFA-7467A50D913C}" destId="{FD45FFBC-8AAD-4948-AF52-974AEBF4B4B0}" srcOrd="0" destOrd="0" presId="urn:microsoft.com/office/officeart/2008/layout/VerticalCurvedList"/>
    <dgm:cxn modelId="{427106E6-7133-45DE-9476-17538F7DF9BF}" type="presParOf" srcId="{CE59DFFB-E7E2-4596-9AFA-7467A50D913C}" destId="{F816DA01-1895-4C6F-B758-B829E0098787}" srcOrd="1" destOrd="0" presId="urn:microsoft.com/office/officeart/2008/layout/VerticalCurvedList"/>
    <dgm:cxn modelId="{CA4F105D-1B70-4ABF-BBF2-B2188AE73B7F}" type="presParOf" srcId="{CE59DFFB-E7E2-4596-9AFA-7467A50D913C}" destId="{FC20CFDB-0A94-4C47-8BC1-6C4D1AB798F8}" srcOrd="2" destOrd="0" presId="urn:microsoft.com/office/officeart/2008/layout/VerticalCurvedList"/>
    <dgm:cxn modelId="{E814B525-C69C-47AE-A256-E7EE63996EA9}" type="presParOf" srcId="{CE59DFFB-E7E2-4596-9AFA-7467A50D913C}" destId="{0FB40F19-E722-4658-956C-95724A611840}" srcOrd="3" destOrd="0" presId="urn:microsoft.com/office/officeart/2008/layout/VerticalCurvedList"/>
    <dgm:cxn modelId="{B25856E4-DF15-4FE6-ADB9-9CF32AB9F44D}" type="presParOf" srcId="{223D9964-718A-45C4-BD23-B35AD676A9F4}" destId="{47A267E8-1EF8-46F4-8A49-4059ADFDBF31}" srcOrd="1" destOrd="0" presId="urn:microsoft.com/office/officeart/2008/layout/VerticalCurvedList"/>
    <dgm:cxn modelId="{4112A56C-A317-4057-A0BA-161398B26A9F}" type="presParOf" srcId="{223D9964-718A-45C4-BD23-B35AD676A9F4}" destId="{8C2FBBFE-54FC-4B22-82C3-C68C196B3190}" srcOrd="2" destOrd="0" presId="urn:microsoft.com/office/officeart/2008/layout/VerticalCurvedList"/>
    <dgm:cxn modelId="{45C26BF6-185D-4B87-B625-2AB71E44988C}" type="presParOf" srcId="{8C2FBBFE-54FC-4B22-82C3-C68C196B3190}" destId="{D308BAB0-2748-4359-92C3-57CBB262B10A}" srcOrd="0" destOrd="0" presId="urn:microsoft.com/office/officeart/2008/layout/VerticalCurvedList"/>
    <dgm:cxn modelId="{E60593F3-1414-4209-8203-3A6F571F8B00}" type="presParOf" srcId="{223D9964-718A-45C4-BD23-B35AD676A9F4}" destId="{13363145-4288-4A8B-B878-78D448538014}" srcOrd="3" destOrd="0" presId="urn:microsoft.com/office/officeart/2008/layout/VerticalCurvedList"/>
    <dgm:cxn modelId="{7847C37B-37B6-460D-AF7F-608EFE090E9A}" type="presParOf" srcId="{223D9964-718A-45C4-BD23-B35AD676A9F4}" destId="{3A37A10F-8C22-49B0-965A-509DB39CB44D}" srcOrd="4" destOrd="0" presId="urn:microsoft.com/office/officeart/2008/layout/VerticalCurvedList"/>
    <dgm:cxn modelId="{9BDEA551-D9A0-4D0F-8729-035A8E518FC6}" type="presParOf" srcId="{3A37A10F-8C22-49B0-965A-509DB39CB44D}" destId="{E3172985-7FE0-4509-BD45-4836F184C17C}" srcOrd="0" destOrd="0" presId="urn:microsoft.com/office/officeart/2008/layout/VerticalCurvedList"/>
    <dgm:cxn modelId="{A04E7AC0-8721-467B-9674-9FD6E93018BD}" type="presParOf" srcId="{223D9964-718A-45C4-BD23-B35AD676A9F4}" destId="{C8A5F2F0-E356-4501-9083-D04E90D13B55}" srcOrd="5" destOrd="0" presId="urn:microsoft.com/office/officeart/2008/layout/VerticalCurvedList"/>
    <dgm:cxn modelId="{1ECCF4E8-B486-4F04-9DB8-1AA2236B19A8}" type="presParOf" srcId="{223D9964-718A-45C4-BD23-B35AD676A9F4}" destId="{1B0D5D29-7E8B-46AB-AD9F-4A9817F6DBE8}" srcOrd="6" destOrd="0" presId="urn:microsoft.com/office/officeart/2008/layout/VerticalCurvedList"/>
    <dgm:cxn modelId="{D73E3179-E894-4170-B39D-2151CAC683AA}" type="presParOf" srcId="{1B0D5D29-7E8B-46AB-AD9F-4A9817F6DBE8}" destId="{0F84B933-7DAF-412A-A62A-FD00CF8F6A84}" srcOrd="0" destOrd="0" presId="urn:microsoft.com/office/officeart/2008/layout/VerticalCurvedList"/>
    <dgm:cxn modelId="{14812561-0A37-4725-8B7A-77946313639A}" type="presParOf" srcId="{223D9964-718A-45C4-BD23-B35AD676A9F4}" destId="{23DFEE89-269D-459E-8F04-D0DCE971F08A}" srcOrd="7" destOrd="0" presId="urn:microsoft.com/office/officeart/2008/layout/VerticalCurvedList"/>
    <dgm:cxn modelId="{D5572ADB-4EE4-46C9-A957-1AD0EDED6CEB}" type="presParOf" srcId="{223D9964-718A-45C4-BD23-B35AD676A9F4}" destId="{83726A4B-9051-4ABC-BE60-3B2717D349EE}" srcOrd="8" destOrd="0" presId="urn:microsoft.com/office/officeart/2008/layout/VerticalCurvedList"/>
    <dgm:cxn modelId="{28EFC1D2-114E-4E1A-87B7-4276820CE654}" type="presParOf" srcId="{83726A4B-9051-4ABC-BE60-3B2717D349EE}" destId="{7FC9E4E5-2876-4FFA-9D80-D96CDB7CC8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6DA01-1895-4C6F-B758-B829E0098787}">
      <dsp:nvSpPr>
        <dsp:cNvPr id="0" name=""/>
        <dsp:cNvSpPr/>
      </dsp:nvSpPr>
      <dsp:spPr>
        <a:xfrm>
          <a:off x="-4718931" y="-723349"/>
          <a:ext cx="5620826" cy="5620826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267E8-1EF8-46F4-8A49-4059ADFDBF31}">
      <dsp:nvSpPr>
        <dsp:cNvPr id="0" name=""/>
        <dsp:cNvSpPr/>
      </dsp:nvSpPr>
      <dsp:spPr>
        <a:xfrm>
          <a:off x="472353" y="320906"/>
          <a:ext cx="6709720" cy="6421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9705" tIns="88900" rIns="88900" bIns="8890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Proper Diet</a:t>
          </a:r>
          <a:endParaRPr lang="zh-CN" sz="35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2353" y="320906"/>
        <a:ext cx="6709720" cy="642147"/>
      </dsp:txXfrm>
    </dsp:sp>
    <dsp:sp modelId="{D308BAB0-2748-4359-92C3-57CBB262B10A}">
      <dsp:nvSpPr>
        <dsp:cNvPr id="0" name=""/>
        <dsp:cNvSpPr/>
      </dsp:nvSpPr>
      <dsp:spPr>
        <a:xfrm>
          <a:off x="71011" y="240638"/>
          <a:ext cx="802684" cy="802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363145-4288-4A8B-B878-78D448538014}">
      <dsp:nvSpPr>
        <dsp:cNvPr id="0" name=""/>
        <dsp:cNvSpPr/>
      </dsp:nvSpPr>
      <dsp:spPr>
        <a:xfrm>
          <a:off x="840511" y="1284295"/>
          <a:ext cx="6341562" cy="6421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9705" tIns="88900" rIns="88900" bIns="8890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Exercise</a:t>
          </a:r>
          <a:endParaRPr lang="zh-CN" sz="3500" kern="120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40511" y="1284295"/>
        <a:ext cx="6341562" cy="642147"/>
      </dsp:txXfrm>
    </dsp:sp>
    <dsp:sp modelId="{E3172985-7FE0-4509-BD45-4836F184C17C}">
      <dsp:nvSpPr>
        <dsp:cNvPr id="0" name=""/>
        <dsp:cNvSpPr/>
      </dsp:nvSpPr>
      <dsp:spPr>
        <a:xfrm>
          <a:off x="439169" y="1204026"/>
          <a:ext cx="802684" cy="802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8A5F2F0-E356-4501-9083-D04E90D13B55}">
      <dsp:nvSpPr>
        <dsp:cNvPr id="0" name=""/>
        <dsp:cNvSpPr/>
      </dsp:nvSpPr>
      <dsp:spPr>
        <a:xfrm>
          <a:off x="840511" y="2247683"/>
          <a:ext cx="6341562" cy="6421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9705" tIns="88900" rIns="88900" bIns="8890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Stay Slim</a:t>
          </a:r>
          <a:endParaRPr lang="zh-CN" sz="35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40511" y="2247683"/>
        <a:ext cx="6341562" cy="642147"/>
      </dsp:txXfrm>
    </dsp:sp>
    <dsp:sp modelId="{0F84B933-7DAF-412A-A62A-FD00CF8F6A84}">
      <dsp:nvSpPr>
        <dsp:cNvPr id="0" name=""/>
        <dsp:cNvSpPr/>
      </dsp:nvSpPr>
      <dsp:spPr>
        <a:xfrm>
          <a:off x="439169" y="2167415"/>
          <a:ext cx="802684" cy="802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DFEE89-269D-459E-8F04-D0DCE971F08A}">
      <dsp:nvSpPr>
        <dsp:cNvPr id="0" name=""/>
        <dsp:cNvSpPr/>
      </dsp:nvSpPr>
      <dsp:spPr>
        <a:xfrm>
          <a:off x="472353" y="3211072"/>
          <a:ext cx="6709720" cy="64214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9705" tIns="88900" rIns="88900" bIns="8890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Stop Smoking</a:t>
          </a:r>
          <a:endParaRPr lang="zh-CN" sz="35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2353" y="3211072"/>
        <a:ext cx="6709720" cy="642147"/>
      </dsp:txXfrm>
    </dsp:sp>
    <dsp:sp modelId="{7FC9E4E5-2876-4FFA-9D80-D96CDB7CC856}">
      <dsp:nvSpPr>
        <dsp:cNvPr id="0" name=""/>
        <dsp:cNvSpPr/>
      </dsp:nvSpPr>
      <dsp:spPr>
        <a:xfrm>
          <a:off x="71011" y="3130803"/>
          <a:ext cx="802684" cy="8026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00400"/>
            <a:ext cx="7924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156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A747-85C5-48C7-8DE8-E3FFEDDA5A5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1924050" cy="5562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619750" cy="5562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7B2FB-CBE0-400A-9E11-A0882988DBE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86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705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447800" y="2133600"/>
            <a:ext cx="7239000" cy="3733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682B7-D79C-45A2-BCC1-AA54421FB7A9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5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990600" y="304800"/>
            <a:ext cx="7696200" cy="5562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60699-5FAF-4210-ACB1-FDD1218664E2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20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705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1447800" y="2133600"/>
            <a:ext cx="7239000" cy="3733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1F66-C23D-4A4E-9E01-61A96237BD6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1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705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447800" y="2133600"/>
            <a:ext cx="3543300" cy="3733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3500" y="2133600"/>
            <a:ext cx="3543300" cy="3733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8242-89D0-485D-8F77-C07015CD391B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00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标题，图表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705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sz="half" idx="1"/>
          </p:nvPr>
        </p:nvSpPr>
        <p:spPr>
          <a:xfrm>
            <a:off x="1447800" y="2133600"/>
            <a:ext cx="3543300" cy="3733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143500" y="2133600"/>
            <a:ext cx="3543300" cy="3733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C55C7-0DFF-42C8-8F75-1A4C38B1D827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1A8CD-CE04-4FAF-9019-D5E72882D7EA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9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43FE4-4621-45BA-93C3-69E378FFEDA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2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47800" y="2133600"/>
            <a:ext cx="3543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3500" y="2133600"/>
            <a:ext cx="3543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FED14-F80E-49B1-ACDB-DA02165817B5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2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D381E-4CD7-457E-8116-A4CAF2C00D4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00346-754B-4089-A8A4-3A0D39803FA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EB0E-0B9C-4A1B-A01D-69965B11AED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38DB-8A44-4B59-82F5-26A3741204B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7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BDD68-0EF4-4B67-B394-08EE5F1BE6C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1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670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133600"/>
            <a:ext cx="7239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096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8380" dir="301166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36600" algn="l"/>
              </a:tabLst>
              <a:defRPr sz="1400" smtClean="0">
                <a:solidFill>
                  <a:srgbClr val="772694"/>
                </a:solidFill>
                <a:ea typeface="宋体" pitchFamily="2" charset="-122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9D32ED2-D271-4276-AE55-0B81880BF806}" type="slidenum">
              <a:rPr lang="zh-CN" altLang="en-US" b="1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49892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Century Schoolbook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Century Schoolbook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Century Schoolbook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Century Schoolbook" pitchFamily="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Century Schoolbook" pitchFamily="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Century Schoolbook" pitchFamily="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Century Schoolbook" pitchFamily="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72694"/>
          </a:solidFill>
          <a:latin typeface="Century Schoolbook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7924800" cy="1812032"/>
          </a:xfrm>
        </p:spPr>
        <p:txBody>
          <a:bodyPr/>
          <a:lstStyle/>
          <a:p>
            <a:pPr>
              <a:defRPr/>
            </a:pPr>
            <a:r>
              <a:rPr lang="en-US" altLang="zh-CN" sz="6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Breast Cancer</a:t>
            </a:r>
            <a:r>
              <a:rPr lang="zh-CN" altLang="en-US" sz="6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zh-CN" altLang="en-US" sz="6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US" altLang="zh-CN" sz="2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—————————</a:t>
            </a:r>
            <a:r>
              <a:rPr lang="zh-CN" altLang="en-US" sz="4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/>
            </a:r>
            <a:br>
              <a:rPr lang="zh-CN" altLang="en-US" sz="4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</a:br>
            <a:r>
              <a:rPr lang="en-US" altLang="zh-CN" sz="60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Prevention</a:t>
            </a:r>
            <a:endParaRPr lang="zh-CN" altLang="en-US" sz="4400" dirty="0" smtClean="0">
              <a:solidFill>
                <a:srgbClr val="FF0066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924800" cy="762000"/>
          </a:xfrm>
        </p:spPr>
        <p:txBody>
          <a:bodyPr/>
          <a:lstStyle/>
          <a:p>
            <a:endParaRPr lang="zh-CN" altLang="en-US" b="1" dirty="0" smtClean="0">
              <a:solidFill>
                <a:srgbClr val="FF66FF"/>
              </a:solidFill>
              <a:ea typeface="宋体" pitchFamily="2" charset="-122"/>
            </a:endParaRPr>
          </a:p>
          <a:p>
            <a:endParaRPr lang="zh-CN" altLang="en-US" b="1" dirty="0" smtClean="0">
              <a:solidFill>
                <a:srgbClr val="FF66FF"/>
              </a:solidFill>
              <a:ea typeface="宋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72200" y="5517232"/>
            <a:ext cx="16129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7030A0"/>
                </a:solidFill>
              </a:rPr>
              <a:t>CHEN WANNA</a:t>
            </a:r>
          </a:p>
          <a:p>
            <a:r>
              <a:rPr lang="en-US" altLang="zh-CN" sz="2000" b="1" dirty="0" smtClean="0">
                <a:solidFill>
                  <a:srgbClr val="7030A0"/>
                </a:solidFill>
              </a:rPr>
              <a:t>10301010094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924800" cy="762000"/>
          </a:xfrm>
        </p:spPr>
        <p:txBody>
          <a:bodyPr/>
          <a:lstStyle/>
          <a:p>
            <a:endParaRPr lang="zh-CN" altLang="en-US" b="1" smtClean="0">
              <a:solidFill>
                <a:srgbClr val="FF66FF"/>
              </a:solidFill>
              <a:ea typeface="宋体" pitchFamily="2" charset="-122"/>
            </a:endParaRPr>
          </a:p>
          <a:p>
            <a:endParaRPr lang="zh-CN" altLang="en-US" b="1" smtClean="0">
              <a:solidFill>
                <a:srgbClr val="FF66FF"/>
              </a:solidFill>
              <a:ea typeface="宋体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09757" y="2420888"/>
            <a:ext cx="7924800" cy="1143000"/>
          </a:xfrm>
        </p:spPr>
        <p:txBody>
          <a:bodyPr/>
          <a:lstStyle/>
          <a:p>
            <a:r>
              <a:rPr lang="en-US" altLang="zh-CN" sz="4800" dirty="0" smtClean="0">
                <a:latin typeface="Times New Roman" pitchFamily="18" charset="0"/>
                <a:cs typeface="Times New Roman" pitchFamily="18" charset="0"/>
              </a:rPr>
              <a:t>Thank you!</a:t>
            </a:r>
            <a:endParaRPr lang="zh-CN" alt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8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1pPr>
            <a:lvl2pPr marL="742950" indent="-28575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2pPr>
            <a:lvl3pPr marL="11430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3pPr>
            <a:lvl4pPr marL="16002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4pPr>
            <a:lvl5pPr marL="20574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9pPr>
          </a:lstStyle>
          <a:p>
            <a:fld id="{FE107F36-E052-40E2-84AB-55003125FBCD}" type="slidenum">
              <a:rPr lang="zh-CN" altLang="en-US" sz="1400">
                <a:solidFill>
                  <a:srgbClr val="772694"/>
                </a:solidFill>
                <a:ea typeface="宋体" pitchFamily="2" charset="-122"/>
              </a:rPr>
              <a:pPr/>
              <a:t>2</a:t>
            </a:fld>
            <a:endParaRPr lang="en-US" altLang="zh-CN" sz="1400">
              <a:solidFill>
                <a:srgbClr val="772694"/>
              </a:solidFill>
              <a:ea typeface="宋体" pitchFamily="2" charset="-122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Useful Language</a:t>
            </a: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475656" y="1700808"/>
            <a:ext cx="7239000" cy="468052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Estrogen 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雌激素</a:t>
            </a:r>
            <a:endParaRPr lang="en-US" altLang="zh-CN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zh-CN" altLang="zh-CN" dirty="0" smtClean="0">
                <a:latin typeface="Times New Roman" pitchFamily="18" charset="0"/>
                <a:cs typeface="Times New Roman" pitchFamily="18" charset="0"/>
              </a:rPr>
              <a:t>HRT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/HT </a:t>
            </a:r>
            <a:r>
              <a:rPr lang="zh-CN" altLang="en-US" dirty="0" smtClean="0">
                <a:latin typeface="Times New Roman" pitchFamily="18" charset="0"/>
                <a:cs typeface="Times New Roman" pitchFamily="18" charset="0"/>
              </a:rPr>
              <a:t>激素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代替疗法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CN" altLang="en-US" dirty="0">
                <a:latin typeface="Times New Roman" pitchFamily="18" charset="0"/>
                <a:cs typeface="Times New Roman" pitchFamily="18" charset="0"/>
              </a:rPr>
              <a:t>激素疗法 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Asymptomatic</a:t>
            </a:r>
            <a:r>
              <a:rPr lang="zh-CN" altLang="en-US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无临床症状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</a:t>
            </a:r>
            <a:endParaRPr lang="en-US" altLang="zh-CN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Menstruation 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月经</a:t>
            </a:r>
            <a:endParaRPr lang="en-US" altLang="zh-CN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Menopause 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绝经期</a:t>
            </a:r>
            <a:endParaRPr lang="en-US" altLang="zh-CN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Mammogram 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乳房</a:t>
            </a:r>
            <a:r>
              <a:rPr lang="en-US" altLang="zh-CN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zh-CN" altLang="en-US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线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照片</a:t>
            </a:r>
            <a:endParaRPr lang="en-US" altLang="zh-CN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Progestin </a:t>
            </a:r>
            <a:r>
              <a:rPr lang="zh-CN" altLang="en-US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孕酮，孕激素</a:t>
            </a:r>
            <a:endParaRPr lang="en-US" altLang="zh-CN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6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Breast Cancer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75656" y="1700808"/>
            <a:ext cx="7200800" cy="1728192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Breast cancer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kern="100" dirty="0">
                <a:solidFill>
                  <a:srgbClr val="33333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A type of cancer originating from breast tissue, most commonly from the inner lining of milk ducts or the lobules that supply the ducts with milk.</a:t>
            </a:r>
            <a:r>
              <a:rPr lang="en-US" altLang="zh-CN" sz="2400" kern="100" baseline="30000" dirty="0">
                <a:solidFill>
                  <a:srgbClr val="33333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[</a:t>
            </a:r>
            <a:r>
              <a:rPr lang="en-US" altLang="zh-CN" sz="2400" kern="100" baseline="30000" dirty="0" smtClean="0">
                <a:solidFill>
                  <a:srgbClr val="333333"/>
                </a:solidFill>
                <a:latin typeface="Times New Roman" pitchFamily="18" charset="0"/>
                <a:ea typeface="宋体"/>
                <a:cs typeface="Times New Roman" pitchFamily="18" charset="0"/>
              </a:rPr>
              <a:t>1]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1A8CD-CE04-4FAF-9019-D5E72882D7EA}" type="slidenum">
              <a:rPr lang="zh-CN" altLang="en-US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23728" y="3789040"/>
            <a:ext cx="2790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000" kern="100" dirty="0" smtClean="0">
                <a:latin typeface="Times New Roman" pitchFamily="18" charset="0"/>
                <a:ea typeface="宋体"/>
                <a:cs typeface="Times New Roman" pitchFamily="18" charset="0"/>
              </a:rPr>
              <a:t>Ductal carcinomas</a:t>
            </a:r>
          </a:p>
          <a:p>
            <a:pPr algn="just"/>
            <a:endParaRPr lang="en-US" altLang="zh-CN" sz="2000" kern="100" dirty="0"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algn="just"/>
            <a:endParaRPr lang="en-US" altLang="zh-CN" sz="2000" kern="100" dirty="0">
              <a:latin typeface="Times New Roman" pitchFamily="18" charset="0"/>
              <a:ea typeface="宋体"/>
              <a:cs typeface="Times New Roman" pitchFamily="18" charset="0"/>
            </a:endParaRPr>
          </a:p>
          <a:p>
            <a:pPr algn="just"/>
            <a:r>
              <a:rPr lang="en-US" altLang="zh-CN" sz="2000" kern="100" dirty="0" smtClean="0">
                <a:latin typeface="Times New Roman" pitchFamily="18" charset="0"/>
                <a:ea typeface="宋体"/>
                <a:cs typeface="Times New Roman" pitchFamily="18" charset="0"/>
              </a:rPr>
              <a:t>Lobular </a:t>
            </a:r>
            <a:r>
              <a:rPr lang="en-US" altLang="zh-CN" sz="2000" kern="100" dirty="0">
                <a:latin typeface="Times New Roman" pitchFamily="18" charset="0"/>
                <a:ea typeface="宋体"/>
                <a:cs typeface="Times New Roman" pitchFamily="18" charset="0"/>
              </a:rPr>
              <a:t>carcinomas</a:t>
            </a:r>
          </a:p>
        </p:txBody>
      </p:sp>
      <p:sp>
        <p:nvSpPr>
          <p:cNvPr id="8" name="左大括号 7"/>
          <p:cNvSpPr/>
          <p:nvPr/>
        </p:nvSpPr>
        <p:spPr bwMode="auto">
          <a:xfrm>
            <a:off x="1691680" y="3838692"/>
            <a:ext cx="432048" cy="1224136"/>
          </a:xfrm>
          <a:prstGeom prst="leftBrace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98380" dir="301166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_GB2312" pitchFamily="1" charset="-122"/>
              <a:cs typeface="Times New Roman" pitchFamily="18" charset="0"/>
            </a:endParaRPr>
          </a:p>
        </p:txBody>
      </p:sp>
      <p:pic>
        <p:nvPicPr>
          <p:cNvPr id="2050" name="Picture 2" descr="http://img2.jike.com/get?name=T1Zsx4BCAT1RCvBVd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3690890"/>
            <a:ext cx="3880455" cy="2282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275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Risk Factors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1A8CD-CE04-4FAF-9019-D5E72882D7EA}" type="slidenum">
              <a:rPr lang="zh-CN" alt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977273"/>
              </p:ext>
            </p:extLst>
          </p:nvPr>
        </p:nvGraphicFramePr>
        <p:xfrm>
          <a:off x="1403648" y="1844824"/>
          <a:ext cx="7207250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Document" r:id="rId3" imgW="7946205" imgH="4328887" progId="Word.Document.8">
                  <p:embed/>
                </p:oleObj>
              </mc:Choice>
              <mc:Fallback>
                <p:oleObj name="Document" r:id="rId3" imgW="7946205" imgH="432888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844824"/>
                        <a:ext cx="7207250" cy="3860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 cmpd="sng">
                        <a:solidFill>
                          <a:srgbClr val="772694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3500000" algn="ctr" rotWithShape="0">
                          <a:srgbClr val="772694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69774" y="2132856"/>
            <a:ext cx="727280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772694"/>
              </a:buClr>
              <a:buFont typeface="Wingdings" pitchFamily="2" charset="2"/>
              <a:buChar char="v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Estrogen </a:t>
            </a:r>
          </a:p>
          <a:p>
            <a:pPr lvl="2">
              <a:buClr>
                <a:srgbClr val="772694"/>
              </a:buClr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Early menstruation:  ≤11 years old</a:t>
            </a:r>
          </a:p>
          <a:p>
            <a:pPr lvl="2">
              <a:buClr>
                <a:srgbClr val="772694"/>
              </a:buClr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Late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menopause: </a:t>
            </a: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≥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50 years old</a:t>
            </a:r>
          </a:p>
          <a:p>
            <a:pPr lvl="2">
              <a:buClr>
                <a:srgbClr val="772694"/>
              </a:buClr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Late </a:t>
            </a:r>
            <a:r>
              <a:rPr lang="en-US" altLang="zh-CN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pregnancy(</a:t>
            </a: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≥35) </a:t>
            </a:r>
            <a:r>
              <a:rPr lang="en-US" altLang="zh-CN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or never being pregnant</a:t>
            </a:r>
          </a:p>
          <a:p>
            <a:pPr lvl="1">
              <a:buClr>
                <a:srgbClr val="772694"/>
              </a:buClr>
              <a:buFont typeface="Wingdings" pitchFamily="2" charset="2"/>
              <a:buChar char="v"/>
            </a:pPr>
            <a:r>
              <a:rPr lang="en-US" altLang="zh-CN" sz="2800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Exposure to 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radiation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：</a:t>
            </a:r>
            <a:r>
              <a:rPr lang="en-US" altLang="zh-CN" sz="1800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BRCA1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and BRCA2 </a:t>
            </a:r>
          </a:p>
          <a:p>
            <a:pPr lvl="1">
              <a:buClr>
                <a:srgbClr val="772694"/>
              </a:buClr>
              <a:buFont typeface="Wingdings" pitchFamily="2" charset="2"/>
              <a:buChar char="v"/>
            </a:pP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Hormone replacement therapy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HRT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/Hormone therapy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en-US" altLang="zh-CN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HT</a:t>
            </a:r>
            <a:r>
              <a:rPr lang="zh-CN" altLang="en-US" sz="2800" dirty="0" smtClean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</a:p>
          <a:p>
            <a:pPr marL="0" indent="0">
              <a:buNone/>
            </a:pPr>
            <a:endParaRPr lang="zh-CN" altLang="en-US" sz="36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599" y="1844824"/>
            <a:ext cx="385071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5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Factors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08997" y="1700808"/>
            <a:ext cx="4680520" cy="840037"/>
          </a:xfrm>
        </p:spPr>
        <p:txBody>
          <a:bodyPr/>
          <a:lstStyle/>
          <a:p>
            <a:pPr>
              <a:buClr>
                <a:srgbClr val="772694"/>
              </a:buClr>
              <a:buFont typeface="Wingdings" pitchFamily="2" charset="2"/>
              <a:buChar char="v"/>
            </a:pPr>
            <a:r>
              <a:rPr lang="en-US" altLang="zh-CN" sz="36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Obesity</a:t>
            </a:r>
            <a:endParaRPr lang="en-US" altLang="zh-CN" sz="36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1A8CD-CE04-4FAF-9019-D5E72882D7EA}" type="slidenum">
              <a:rPr lang="zh-CN" alt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6" name="Picture 4" descr="http://img2.jike.com/get?name=T1e6d6BXCC1RCvBVd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00808"/>
            <a:ext cx="2447925" cy="2865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img1.jike.com/get?name=T1uhdMBjbj1RCvBV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56869"/>
            <a:ext cx="2376264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2.jike.com/get?name=T1S9ZrB7_K1RCvBVd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07019"/>
            <a:ext cx="2952328" cy="2214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1979712" y="2924944"/>
            <a:ext cx="3240360" cy="84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772694"/>
              </a:buClr>
              <a:buFont typeface="Wingdings" pitchFamily="2" charset="2"/>
              <a:buChar char="v"/>
            </a:pPr>
            <a:r>
              <a:rPr lang="en-US" altLang="zh-CN" sz="32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Alcohol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611560" y="4284893"/>
            <a:ext cx="3240360" cy="84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Clr>
                <a:srgbClr val="772694"/>
              </a:buClr>
              <a:buFont typeface="Wingdings" pitchFamily="2" charset="2"/>
              <a:buChar char="v"/>
            </a:pPr>
            <a:r>
              <a:rPr lang="en-US" altLang="zh-CN" sz="32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3200" kern="100" dirty="0" smtClean="0">
                <a:latin typeface="Times New Roman" pitchFamily="18" charset="0"/>
                <a:ea typeface="宋体"/>
                <a:cs typeface="Times New Roman" pitchFamily="18" charset="0"/>
              </a:rPr>
              <a:t>Genes</a:t>
            </a:r>
            <a:r>
              <a:rPr lang="en-US" altLang="zh-CN" sz="3200" kern="100" baseline="30000" dirty="0" smtClean="0">
                <a:latin typeface="Times New Roman" pitchFamily="18" charset="0"/>
                <a:ea typeface="宋体"/>
                <a:cs typeface="Times New Roman" pitchFamily="18" charset="0"/>
              </a:rPr>
              <a:t>[4]</a:t>
            </a:r>
            <a:endParaRPr lang="en-US" altLang="zh-CN" sz="32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0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05600" cy="11430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Prevention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内容占位符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026004"/>
              </p:ext>
            </p:extLst>
          </p:nvPr>
        </p:nvGraphicFramePr>
        <p:xfrm>
          <a:off x="1475656" y="1775152"/>
          <a:ext cx="7239000" cy="4174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1A8CD-CE04-4FAF-9019-D5E72882D7EA}" type="slidenum">
              <a:rPr lang="zh-CN" alt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_s1030"/>
          <p:cNvSpPr>
            <a:spLocks noChangeArrowheads="1" noTextEdit="1"/>
          </p:cNvSpPr>
          <p:nvPr/>
        </p:nvSpPr>
        <p:spPr bwMode="auto">
          <a:xfrm>
            <a:off x="5572335" y="4332669"/>
            <a:ext cx="2344738" cy="1814512"/>
          </a:xfrm>
          <a:prstGeom prst="ellipse">
            <a:avLst/>
          </a:prstGeom>
          <a:gradFill rotWithShape="1">
            <a:gsLst>
              <a:gs pos="0">
                <a:srgbClr val="772694">
                  <a:alpha val="50000"/>
                </a:srgbClr>
              </a:gs>
              <a:gs pos="100000">
                <a:srgbClr val="F8EDE4">
                  <a:alpha val="50000"/>
                </a:srgbClr>
              </a:gs>
            </a:gsLst>
            <a:path path="rect">
              <a:fillToRect r="100000" b="100000"/>
            </a:path>
          </a:gradFill>
          <a:ln w="9525">
            <a:solidFill>
              <a:srgbClr val="772694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 sz="20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05600" cy="1143000"/>
          </a:xfrm>
        </p:spPr>
        <p:txBody>
          <a:bodyPr/>
          <a:lstStyle/>
          <a:p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Prevention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1A8CD-CE04-4FAF-9019-D5E72882D7EA}" type="slidenum">
              <a:rPr lang="zh-CN" alt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_s1030"/>
          <p:cNvSpPr>
            <a:spLocks noChangeArrowheads="1" noTextEdit="1"/>
          </p:cNvSpPr>
          <p:nvPr/>
        </p:nvSpPr>
        <p:spPr bwMode="auto">
          <a:xfrm>
            <a:off x="2265507" y="2060848"/>
            <a:ext cx="2344738" cy="1814512"/>
          </a:xfrm>
          <a:prstGeom prst="ellipse">
            <a:avLst/>
          </a:prstGeom>
          <a:gradFill rotWithShape="1">
            <a:gsLst>
              <a:gs pos="0">
                <a:srgbClr val="772694">
                  <a:alpha val="50000"/>
                </a:srgbClr>
              </a:gs>
              <a:gs pos="100000">
                <a:srgbClr val="F8EDE4">
                  <a:alpha val="50000"/>
                </a:srgbClr>
              </a:gs>
            </a:gsLst>
            <a:path path="rect">
              <a:fillToRect r="100000" b="100000"/>
            </a:path>
          </a:gradFill>
          <a:ln w="9525">
            <a:solidFill>
              <a:srgbClr val="772694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 sz="2000" b="1"/>
          </a:p>
        </p:txBody>
      </p:sp>
      <p:sp>
        <p:nvSpPr>
          <p:cNvPr id="8" name="矩形 7"/>
          <p:cNvSpPr/>
          <p:nvPr/>
        </p:nvSpPr>
        <p:spPr>
          <a:xfrm>
            <a:off x="2371718" y="2783438"/>
            <a:ext cx="21323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zh-CN" sz="2000" b="1" kern="0" dirty="0">
                <a:solidFill>
                  <a:srgbClr val="000000"/>
                </a:solidFill>
              </a:rPr>
              <a:t>Regular Checkup</a:t>
            </a:r>
          </a:p>
        </p:txBody>
      </p:sp>
      <p:sp>
        <p:nvSpPr>
          <p:cNvPr id="11" name="_s1030"/>
          <p:cNvSpPr>
            <a:spLocks noChangeArrowheads="1" noTextEdit="1"/>
          </p:cNvSpPr>
          <p:nvPr/>
        </p:nvSpPr>
        <p:spPr bwMode="auto">
          <a:xfrm>
            <a:off x="5580112" y="2060848"/>
            <a:ext cx="2344738" cy="1814512"/>
          </a:xfrm>
          <a:prstGeom prst="ellipse">
            <a:avLst/>
          </a:prstGeom>
          <a:gradFill rotWithShape="1">
            <a:gsLst>
              <a:gs pos="0">
                <a:srgbClr val="772694">
                  <a:alpha val="50000"/>
                </a:srgbClr>
              </a:gs>
              <a:gs pos="100000">
                <a:srgbClr val="F8EDE4">
                  <a:alpha val="50000"/>
                </a:srgbClr>
              </a:gs>
            </a:gsLst>
            <a:path path="rect">
              <a:fillToRect r="100000" b="100000"/>
            </a:path>
          </a:gradFill>
          <a:ln w="9525">
            <a:solidFill>
              <a:srgbClr val="772694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zh-CN" altLang="en-US" sz="2000" b="1" dirty="0"/>
          </a:p>
        </p:txBody>
      </p:sp>
      <p:sp>
        <p:nvSpPr>
          <p:cNvPr id="12" name="矩形 11"/>
          <p:cNvSpPr/>
          <p:nvPr/>
        </p:nvSpPr>
        <p:spPr>
          <a:xfrm>
            <a:off x="5588859" y="2644939"/>
            <a:ext cx="23359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zh-CN" sz="2000" b="1" kern="0" dirty="0">
                <a:solidFill>
                  <a:srgbClr val="000000"/>
                </a:solidFill>
              </a:rPr>
              <a:t>Pregnancy </a:t>
            </a:r>
            <a:r>
              <a:rPr lang="en-US" altLang="zh-CN" sz="2000" b="1" kern="0" dirty="0" smtClean="0">
                <a:solidFill>
                  <a:srgbClr val="000000"/>
                </a:solidFill>
              </a:rPr>
              <a:t>Breastfeeding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</a:rPr>
              <a:t>(</a:t>
            </a:r>
            <a:r>
              <a:rPr lang="en-US" altLang="zh-CN" sz="2000" b="1" kern="0" smtClean="0">
                <a:solidFill>
                  <a:srgbClr val="000000"/>
                </a:solidFill>
                <a:latin typeface="BatangChe"/>
                <a:ea typeface="BatangChe"/>
              </a:rPr>
              <a:t>≤30</a:t>
            </a:r>
            <a:r>
              <a:rPr lang="en-US" altLang="zh-CN" sz="2000" b="1" kern="0" smtClean="0">
                <a:solidFill>
                  <a:srgbClr val="000000"/>
                </a:solidFill>
              </a:rPr>
              <a:t>)</a:t>
            </a:r>
            <a:endParaRPr lang="en-US" altLang="zh-CN" sz="2000" b="1" kern="0" dirty="0">
              <a:solidFill>
                <a:srgbClr val="000000"/>
              </a:solidFill>
            </a:endParaRPr>
          </a:p>
        </p:txBody>
      </p:sp>
      <p:sp>
        <p:nvSpPr>
          <p:cNvPr id="13" name="_s1030"/>
          <p:cNvSpPr>
            <a:spLocks noChangeArrowheads="1" noTextEdit="1"/>
          </p:cNvSpPr>
          <p:nvPr/>
        </p:nvSpPr>
        <p:spPr bwMode="auto">
          <a:xfrm>
            <a:off x="2371718" y="4332669"/>
            <a:ext cx="2344738" cy="1814512"/>
          </a:xfrm>
          <a:prstGeom prst="ellipse">
            <a:avLst/>
          </a:prstGeom>
          <a:gradFill rotWithShape="1">
            <a:gsLst>
              <a:gs pos="0">
                <a:srgbClr val="772694">
                  <a:alpha val="50000"/>
                </a:srgbClr>
              </a:gs>
              <a:gs pos="100000">
                <a:srgbClr val="F8EDE4">
                  <a:alpha val="50000"/>
                </a:srgbClr>
              </a:gs>
            </a:gsLst>
            <a:path path="rect">
              <a:fillToRect r="100000" b="100000"/>
            </a:path>
          </a:gradFill>
          <a:ln w="9525">
            <a:solidFill>
              <a:srgbClr val="772694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 sz="2000" b="1"/>
          </a:p>
        </p:txBody>
      </p:sp>
      <p:sp>
        <p:nvSpPr>
          <p:cNvPr id="14" name="矩形 13"/>
          <p:cNvSpPr/>
          <p:nvPr/>
        </p:nvSpPr>
        <p:spPr>
          <a:xfrm>
            <a:off x="2544763" y="4916759"/>
            <a:ext cx="22007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zh-CN" sz="2000" b="1" kern="0" dirty="0">
                <a:solidFill>
                  <a:srgbClr val="000000"/>
                </a:solidFill>
              </a:rPr>
              <a:t>Good Emotional Health</a:t>
            </a:r>
          </a:p>
        </p:txBody>
      </p:sp>
      <p:sp>
        <p:nvSpPr>
          <p:cNvPr id="15" name="矩形 14"/>
          <p:cNvSpPr/>
          <p:nvPr/>
        </p:nvSpPr>
        <p:spPr>
          <a:xfrm>
            <a:off x="5580112" y="5053134"/>
            <a:ext cx="23903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/>
              <a:t>Early Detection</a:t>
            </a:r>
            <a:r>
              <a:rPr lang="en-US" altLang="zh-CN" sz="2000" b="1" baseline="30000" dirty="0"/>
              <a:t>[5]</a:t>
            </a:r>
            <a:endParaRPr lang="zh-CN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241471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/>
      <p:bldP spid="11" grpId="0" animBg="1"/>
      <p:bldP spid="12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1pPr>
            <a:lvl2pPr marL="742950" indent="-28575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2pPr>
            <a:lvl3pPr marL="11430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3pPr>
            <a:lvl4pPr marL="16002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4pPr>
            <a:lvl5pPr marL="20574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9pPr>
          </a:lstStyle>
          <a:p>
            <a:fld id="{452095F5-CA3D-4A77-8918-1A7E11649971}" type="slidenum">
              <a:rPr lang="zh-CN" altLang="en-US" sz="1400">
                <a:solidFill>
                  <a:srgbClr val="772694"/>
                </a:solidFill>
                <a:ea typeface="宋体" pitchFamily="2" charset="-122"/>
              </a:rPr>
              <a:pPr/>
              <a:t>8</a:t>
            </a:fld>
            <a:endParaRPr lang="en-US" altLang="zh-CN" sz="1400">
              <a:solidFill>
                <a:srgbClr val="772694"/>
              </a:solidFill>
              <a:ea typeface="宋体" pitchFamily="2" charset="-122"/>
            </a:endParaRP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016000" y="304800"/>
            <a:ext cx="668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3600" b="1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Early Detection</a:t>
            </a:r>
            <a:endParaRPr lang="en-US" altLang="zh-CN" sz="3600" b="1" dirty="0">
              <a:solidFill>
                <a:srgbClr val="772694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6012160" y="5373216"/>
            <a:ext cx="3131840" cy="1196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8380" dir="3011666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9pPr>
          </a:lstStyle>
          <a:p>
            <a:pPr algn="r">
              <a:lnSpc>
                <a:spcPct val="85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772694"/>
                </a:solidFill>
                <a:latin typeface="Copperplate Gothic Light" pitchFamily="2" charset="0"/>
                <a:ea typeface="宋体" pitchFamily="2" charset="-122"/>
              </a:rPr>
              <a:t>American Cancer Society</a:t>
            </a:r>
          </a:p>
          <a:p>
            <a:pPr algn="r">
              <a:lnSpc>
                <a:spcPct val="85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772694"/>
                </a:solidFill>
                <a:latin typeface="Copperplate Gothic Light" pitchFamily="2" charset="0"/>
                <a:ea typeface="宋体" pitchFamily="2" charset="-122"/>
              </a:rPr>
              <a:t>Breast Cancer</a:t>
            </a:r>
          </a:p>
          <a:p>
            <a:pPr algn="r">
              <a:lnSpc>
                <a:spcPct val="85000"/>
              </a:lnSpc>
              <a:spcBef>
                <a:spcPct val="50000"/>
              </a:spcBef>
            </a:pPr>
            <a:r>
              <a:rPr lang="en-US" altLang="zh-CN" sz="2000" dirty="0">
                <a:solidFill>
                  <a:srgbClr val="772694"/>
                </a:solidFill>
                <a:latin typeface="Copperplate Gothic Light" pitchFamily="2" charset="0"/>
                <a:ea typeface="宋体" pitchFamily="2" charset="-122"/>
              </a:rPr>
              <a:t>Facts &amp; Figures 2001- 2002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016000" y="1447800"/>
            <a:ext cx="5140176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0388" dir="9206097" algn="ctr" rotWithShape="0">
              <a:srgbClr val="772694"/>
            </a:outerShdw>
          </a:effectLst>
        </p:spPr>
        <p:txBody>
          <a:bodyPr wrap="none" anchor="ctr"/>
          <a:lstStyle/>
          <a:p>
            <a:pPr algn="ctr"/>
            <a:endParaRPr lang="zh-CN" altLang="en-US" sz="3200">
              <a:latin typeface="Abadi MT Condensed Light" pitchFamily="2" charset="0"/>
              <a:ea typeface="宋体" pitchFamily="2" charset="-122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016000" y="1443080"/>
            <a:ext cx="4996160" cy="614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98380" dir="3011666" algn="ctr" rotWithShape="0">
                    <a:srgbClr val="00000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1pPr>
            <a:lvl2pPr marL="742950" indent="-285750" defTabSz="22860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2pPr>
            <a:lvl3pPr marL="1143000" indent="-228600" defTabSz="22860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3pPr>
            <a:lvl4pPr marL="1600200" indent="-228600" defTabSz="22860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4pPr>
            <a:lvl5pPr marL="2057400" indent="-228600" defTabSz="228600"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5pPr>
            <a:lvl6pPr marL="25146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6pPr>
            <a:lvl7pPr marL="29718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7pPr>
            <a:lvl8pPr marL="34290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8pPr>
            <a:lvl9pPr marL="3886200" indent="-228600" defTabSz="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Early </a:t>
            </a:r>
            <a:r>
              <a:rPr lang="en-US" altLang="zh-CN" sz="180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Detection</a:t>
            </a:r>
            <a:r>
              <a:rPr lang="en-US" altLang="zh-CN" sz="200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of Breast Cancer in Asymptomatic </a:t>
            </a:r>
            <a:r>
              <a:rPr lang="en-US" altLang="zh-CN" sz="200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Women:</a:t>
            </a:r>
          </a:p>
          <a:p>
            <a:pPr>
              <a:spcBef>
                <a:spcPct val="50000"/>
              </a:spcBef>
            </a:pPr>
            <a:endParaRPr lang="en-US" altLang="zh-CN" sz="2000" dirty="0">
              <a:solidFill>
                <a:srgbClr val="772694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Age </a:t>
            </a:r>
            <a:r>
              <a:rPr lang="en-US" altLang="zh-CN" sz="200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20-39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b="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	Clinical breast examination every </a:t>
            </a:r>
            <a:r>
              <a:rPr lang="en-US" altLang="zh-CN" sz="2000" b="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three years</a:t>
            </a:r>
            <a:r>
              <a:rPr lang="zh-CN" altLang="en-US" sz="2000" b="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000" b="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lang="en-US" altLang="zh-CN" sz="2000" b="0" dirty="0" smtClean="0">
              <a:solidFill>
                <a:srgbClr val="772694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b="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000" b="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Monthly </a:t>
            </a:r>
            <a:r>
              <a:rPr lang="en-US" altLang="zh-CN" sz="2000" b="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breast </a:t>
            </a:r>
            <a:r>
              <a:rPr lang="en-US" altLang="zh-CN" sz="2000" b="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self-examination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endParaRPr lang="en-US" altLang="zh-CN" sz="2000" b="0" dirty="0">
              <a:solidFill>
                <a:srgbClr val="772694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Age </a:t>
            </a:r>
            <a:r>
              <a:rPr lang="en-US" altLang="zh-CN" sz="200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40 and over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2000" b="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	Annual </a:t>
            </a:r>
            <a:r>
              <a:rPr lang="en-US" altLang="zh-CN" sz="2000" b="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mammogram</a:t>
            </a:r>
            <a:endParaRPr lang="zh-CN" altLang="en-US" sz="2000" b="0" dirty="0">
              <a:solidFill>
                <a:srgbClr val="772694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2000" b="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	</a:t>
            </a:r>
            <a:r>
              <a:rPr lang="en-US" altLang="zh-CN" sz="2000" b="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Annual clinical breast	</a:t>
            </a:r>
            <a:r>
              <a:rPr lang="en-US" altLang="zh-CN" sz="2000" b="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examination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zh-CN" altLang="en-US" sz="2000" b="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  <a:r>
              <a:rPr lang="en-US" altLang="zh-CN" sz="2000" b="0" dirty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Monthly breast self </a:t>
            </a:r>
            <a:r>
              <a:rPr lang="en-US" altLang="zh-CN" sz="2000" b="0" dirty="0" smtClean="0">
                <a:solidFill>
                  <a:srgbClr val="772694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examination</a:t>
            </a:r>
            <a:endParaRPr lang="zh-CN" altLang="en-US" sz="2000" dirty="0">
              <a:solidFill>
                <a:srgbClr val="772694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endParaRPr lang="zh-CN" altLang="en-US" sz="2000" b="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zh-CN" altLang="en-US" sz="2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0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pic>
        <p:nvPicPr>
          <p:cNvPr id="8" name="图片 7" descr="Breast Self Exam:  Stroke Exa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00808"/>
            <a:ext cx="2520280" cy="29038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168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1pPr>
            <a:lvl2pPr marL="742950" indent="-28575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2pPr>
            <a:lvl3pPr marL="11430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3pPr>
            <a:lvl4pPr marL="16002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4pPr>
            <a:lvl5pPr marL="2057400" indent="-228600"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</a:tabLst>
              <a:defRPr sz="4000" b="1">
                <a:solidFill>
                  <a:schemeClr val="tx1"/>
                </a:solidFill>
                <a:latin typeface="Century Schoolbook" pitchFamily="2" charset="0"/>
                <a:ea typeface="楷体_GB2312" pitchFamily="1" charset="-122"/>
              </a:defRPr>
            </a:lvl9pPr>
          </a:lstStyle>
          <a:p>
            <a:fld id="{FE107F36-E052-40E2-84AB-55003125FBCD}" type="slidenum">
              <a:rPr lang="zh-CN" altLang="en-US" sz="1400">
                <a:solidFill>
                  <a:srgbClr val="772694"/>
                </a:solidFill>
                <a:ea typeface="宋体" pitchFamily="2" charset="-122"/>
              </a:rPr>
              <a:pPr/>
              <a:t>9</a:t>
            </a:fld>
            <a:endParaRPr lang="en-US" altLang="zh-CN" sz="1400">
              <a:solidFill>
                <a:srgbClr val="772694"/>
              </a:solidFill>
              <a:ea typeface="宋体" pitchFamily="2" charset="-122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References</a:t>
            </a:r>
            <a:endParaRPr lang="en-US" altLang="zh-CN" sz="32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1556792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Sariego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J (2010). "Breast cancer in the young patient". The American surgeon 76 (12): 1397–1401. PMID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21265355.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[2]http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english.peopledaily.com.cn/90001/90776/90882/7332581.html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[3]http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breastcancer.about.com/od/risk/a/bc_prevention.htm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[4]http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://www.ncbi.nlm.nih.gov/pubmedhealth/PMH0032652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[5]http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breastcancer.about.com/od/riskfactorsindetail/tp/top_10_prevent_bc.htm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[6]Food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, Nutrition, Physical Activity and the Prevention of Cancer: a Global Perspective; American Institute for Cancer Research/ World Cancer Research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Fund,</a:t>
            </a: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://www.dietandcancerreport.org</a:t>
            </a:r>
          </a:p>
        </p:txBody>
      </p:sp>
    </p:spTree>
    <p:extLst>
      <p:ext uri="{BB962C8B-B14F-4D97-AF65-F5344CB8AC3E}">
        <p14:creationId xmlns:p14="http://schemas.microsoft.com/office/powerpoint/2010/main" val="1834582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entury School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98380" dir="3011666" algn="ctr" rotWithShape="0">
                  <a:srgbClr val="00000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Schoolbook" pitchFamily="2" charset="0"/>
            <a:ea typeface="楷体_GB2312" pitchFamily="1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98380" dir="3011666" algn="ctr" rotWithShape="0">
                  <a:srgbClr val="00000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Schoolbook" pitchFamily="2" charset="0"/>
            <a:ea typeface="楷体_GB2312" pitchFamily="1" charset="-12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262</Words>
  <Application>Microsoft Office PowerPoint</Application>
  <PresentationFormat>全屏显示(4:3)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Blank Presentation</vt:lpstr>
      <vt:lpstr>Document</vt:lpstr>
      <vt:lpstr>Breast Cancer ————————— Prevention</vt:lpstr>
      <vt:lpstr>Useful Language</vt:lpstr>
      <vt:lpstr>Breast Cancer</vt:lpstr>
      <vt:lpstr>Risk Factors</vt:lpstr>
      <vt:lpstr>Risk Factors </vt:lpstr>
      <vt:lpstr>Prevention</vt:lpstr>
      <vt:lpstr>Prevention</vt:lpstr>
      <vt:lpstr>PowerPoint 演示文稿</vt:lpstr>
      <vt:lpstr>References</vt:lpstr>
      <vt:lpstr>Thank you!</vt:lpstr>
    </vt:vector>
  </TitlesOfParts>
  <Company>ASUS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乳腺微创活检 ------- 让我们宠爱自己的乳房</dc:title>
  <dc:creator>ASUSTek</dc:creator>
  <cp:lastModifiedBy>ASUSTek</cp:lastModifiedBy>
  <cp:revision>77</cp:revision>
  <dcterms:created xsi:type="dcterms:W3CDTF">2013-03-27T08:23:36Z</dcterms:created>
  <dcterms:modified xsi:type="dcterms:W3CDTF">2013-03-31T23:43:51Z</dcterms:modified>
</cp:coreProperties>
</file>