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31"/>
  </p:notesMasterIdLst>
  <p:sldIdLst>
    <p:sldId id="256" r:id="rId4"/>
    <p:sldId id="257" r:id="rId5"/>
    <p:sldId id="258"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59" r:id="rId26"/>
    <p:sldId id="284" r:id="rId27"/>
    <p:sldId id="262" r:id="rId28"/>
    <p:sldId id="263" r:id="rId29"/>
    <p:sldId id="264"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B4EEE-2FF1-451A-8600-A7669C9DA7D9}" type="datetimeFigureOut">
              <a:rPr lang="zh-CN" altLang="en-US" smtClean="0"/>
              <a:t>2015/5/21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DD73D-815F-4742-9CCD-96EDE422E0CA}" type="slidenum">
              <a:rPr lang="zh-CN" altLang="en-US" smtClean="0"/>
              <a:t>‹#›</a:t>
            </a:fld>
            <a:endParaRPr lang="zh-CN" altLang="en-US"/>
          </a:p>
        </p:txBody>
      </p:sp>
    </p:spTree>
    <p:extLst>
      <p:ext uri="{BB962C8B-B14F-4D97-AF65-F5344CB8AC3E}">
        <p14:creationId xmlns:p14="http://schemas.microsoft.com/office/powerpoint/2010/main" val="34843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07562C42-F220-4454-8DA1-32B8374611BE}" type="slidenum">
              <a:rPr lang="en-US" altLang="zh-CN">
                <a:solidFill>
                  <a:prstClr val="black"/>
                </a:solidFill>
              </a:rPr>
              <a:pPr eaLnBrk="1" hangingPunct="1"/>
              <a:t>16</a:t>
            </a:fld>
            <a:endParaRPr lang="en-US" altLang="zh-CN">
              <a:solidFill>
                <a:prstClr val="black"/>
              </a:solidFill>
            </a:endParaRPr>
          </a:p>
        </p:txBody>
      </p:sp>
      <p:sp>
        <p:nvSpPr>
          <p:cNvPr id="57347"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zh-CN" smtClean="0">
              <a:latin typeface="Arial" pitchFamily="34" charset="0"/>
            </a:endParaRPr>
          </a:p>
        </p:txBody>
      </p:sp>
      <p:sp>
        <p:nvSpPr>
          <p:cNvPr id="57349"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fontAlgn="base" hangingPunct="1">
              <a:spcBef>
                <a:spcPct val="0"/>
              </a:spcBef>
              <a:spcAft>
                <a:spcPct val="0"/>
              </a:spcAft>
            </a:pPr>
            <a:fld id="{F1ED94F8-335F-4CD5-8613-0D1316AB102E}" type="slidenum">
              <a:rPr lang="en-US" altLang="zh-CN" sz="1200" smtClean="0">
                <a:solidFill>
                  <a:prstClr val="black"/>
                </a:solidFill>
              </a:rPr>
              <a:pPr algn="r" eaLnBrk="1" fontAlgn="base" hangingPunct="1">
                <a:spcBef>
                  <a:spcPct val="0"/>
                </a:spcBef>
                <a:spcAft>
                  <a:spcPct val="0"/>
                </a:spcAft>
              </a:pPr>
              <a:t>16</a:t>
            </a:fld>
            <a:endParaRPr lang="en-US" altLang="zh-CN" sz="120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195163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7684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3570483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pPr>
              <a:defRPr/>
            </a:pPr>
            <a:fld id="{AD44B711-3D3D-48DC-875B-90290E25F7A8}" type="datetime1">
              <a:rPr lang="zh-CN" altLang="en-US">
                <a:solidFill>
                  <a:prstClr val="white"/>
                </a:solidFill>
              </a:rPr>
              <a:pPr>
                <a:defRPr/>
              </a:pPr>
              <a:t>2015/5/21</a:t>
            </a:fld>
            <a:endParaRPr lang="zh-CN" altLang="en-US" dirty="0">
              <a:solidFill>
                <a:prstClr val="white"/>
              </a:solidFill>
            </a:endParaRPr>
          </a:p>
        </p:txBody>
      </p:sp>
      <p:sp>
        <p:nvSpPr>
          <p:cNvPr id="5" name="页脚占位符 4"/>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12"/>
          </p:nvPr>
        </p:nvSpPr>
        <p:spPr/>
        <p:txBody>
          <a:bodyPr/>
          <a:lstStyle>
            <a:lvl1pPr>
              <a:defRPr/>
            </a:lvl1pPr>
          </a:lstStyle>
          <a:p>
            <a:pPr>
              <a:defRPr/>
            </a:pPr>
            <a:r>
              <a:rPr lang="en-US" altLang="zh-CN">
                <a:solidFill>
                  <a:prstClr val="black"/>
                </a:solidFill>
              </a:rPr>
              <a:t>page</a:t>
            </a:r>
            <a:fld id="{5C9A370D-6E76-45CD-AF7C-ACC4DCFDF049}"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69701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txBox="1">
            <a:spLocks/>
          </p:cNvSpPr>
          <p:nvPr/>
        </p:nvSpPr>
        <p:spPr>
          <a:xfrm>
            <a:off x="0" y="6492875"/>
            <a:ext cx="2843213" cy="365125"/>
          </a:xfrm>
          <a:prstGeom prst="rect">
            <a:avLst/>
          </a:prstGeom>
          <a:solidFill>
            <a:srgbClr val="000099"/>
          </a:solidFill>
        </p:spPr>
        <p:txBody>
          <a:bodyPr anchor="ctr"/>
          <a:lstStyle>
            <a:defPPr>
              <a:defRPr lang="zh-CN"/>
            </a:defPPr>
            <a:lvl1pPr marL="0" marR="0" indent="0" algn="ctr" defTabSz="914400" rtl="0" eaLnBrk="1" fontAlgn="auto" latinLnBrk="0" hangingPunct="1">
              <a:lnSpc>
                <a:spcPct val="100000"/>
              </a:lnSpc>
              <a:spcBef>
                <a:spcPts val="0"/>
              </a:spcBef>
              <a:spcAft>
                <a:spcPts val="0"/>
              </a:spcAft>
              <a:buClrTx/>
              <a:buSzTx/>
              <a:buFontTx/>
              <a:buNone/>
              <a:tabLst/>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solidFill>
                  <a:prstClr val="white"/>
                </a:solidFill>
              </a:rPr>
              <a:t>YanSu</a:t>
            </a:r>
            <a:endParaRPr lang="en-US" altLang="zh-CN" dirty="0" smtClean="0">
              <a:solidFill>
                <a:prstClr val="white"/>
              </a:solidFill>
            </a:endParaRPr>
          </a:p>
        </p:txBody>
      </p:sp>
      <p:sp>
        <p:nvSpPr>
          <p:cNvPr id="5" name="页脚占位符 4"/>
          <p:cNvSpPr txBox="1">
            <a:spLocks/>
          </p:cNvSpPr>
          <p:nvPr/>
        </p:nvSpPr>
        <p:spPr>
          <a:xfrm>
            <a:off x="2843213" y="6492875"/>
            <a:ext cx="3457575" cy="365125"/>
          </a:xfrm>
          <a:prstGeom prst="rect">
            <a:avLst/>
          </a:prstGeom>
          <a:solidFill>
            <a:schemeClr val="accent1"/>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solidFill>
                  <a:prstClr val="black"/>
                </a:solidFill>
              </a:rPr>
              <a:t>Fudan</a:t>
            </a:r>
            <a:r>
              <a:rPr lang="en-US" altLang="zh-CN" dirty="0" smtClean="0">
                <a:solidFill>
                  <a:prstClr val="black"/>
                </a:solidFill>
              </a:rPr>
              <a:t>  University</a:t>
            </a:r>
            <a:endParaRPr lang="zh-CN" altLang="en-US" dirty="0">
              <a:solidFill>
                <a:prstClr val="black"/>
              </a:solidFill>
            </a:endParaRPr>
          </a:p>
        </p:txBody>
      </p:sp>
      <p:sp>
        <p:nvSpPr>
          <p:cNvPr id="6" name="灯片编号占位符 5"/>
          <p:cNvSpPr txBox="1">
            <a:spLocks/>
          </p:cNvSpPr>
          <p:nvPr/>
        </p:nvSpPr>
        <p:spPr>
          <a:xfrm>
            <a:off x="6286500" y="6502400"/>
            <a:ext cx="2844800" cy="390525"/>
          </a:xfrm>
          <a:prstGeom prst="rect">
            <a:avLst/>
          </a:prstGeom>
          <a:solidFill>
            <a:srgbClr val="00B0F0"/>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smtClean="0">
                <a:solidFill>
                  <a:prstClr val="black"/>
                </a:solidFill>
              </a:rPr>
              <a:t>Page</a:t>
            </a:r>
            <a:fld id="{41BB60DC-A4FF-4FC7-94EE-D079CCAD7780}" type="slidenum">
              <a:rPr lang="zh-CN" altLang="en-US" smtClean="0">
                <a:solidFill>
                  <a:prstClr val="black"/>
                </a:solidFill>
              </a:rPr>
              <a:pPr>
                <a:defRPr/>
              </a:pPr>
              <a:t>‹#›</a:t>
            </a:fld>
            <a:endParaRPr lang="zh-CN" altLang="en-US" dirty="0">
              <a:solidFill>
                <a:prstClr val="black"/>
              </a:solidFill>
            </a:endParaRPr>
          </a:p>
        </p:txBody>
      </p:sp>
      <p:sp>
        <p:nvSpPr>
          <p:cNvPr id="7" name="标题占位符 1"/>
          <p:cNvSpPr txBox="1">
            <a:spLocks/>
          </p:cNvSpPr>
          <p:nvPr/>
        </p:nvSpPr>
        <p:spPr>
          <a:xfrm>
            <a:off x="0" y="0"/>
            <a:ext cx="9144000" cy="908050"/>
          </a:xfrm>
          <a:prstGeom prst="rect">
            <a:avLst/>
          </a:prstGeom>
          <a:solidFill>
            <a:srgbClr val="000099"/>
          </a:solidFill>
        </p:spPr>
        <p:txBody>
          <a:bodyPr anchor="ctr">
            <a:normAutofit/>
          </a:bodyPr>
          <a:lstStyle>
            <a:lvl1pPr algn="ctr" defTabSz="914400" rtl="0" eaLnBrk="1" latinLnBrk="0" hangingPunct="1">
              <a:spcBef>
                <a:spcPct val="0"/>
              </a:spcBef>
              <a:buNone/>
              <a:defRPr sz="3600" kern="1200">
                <a:solidFill>
                  <a:schemeClr val="bg1"/>
                </a:solidFill>
                <a:latin typeface="+mj-lt"/>
                <a:ea typeface="+mj-ea"/>
                <a:cs typeface="+mj-cs"/>
              </a:defRPr>
            </a:lvl1pPr>
          </a:lstStyle>
          <a:p>
            <a:pPr>
              <a:defRPr/>
            </a:pPr>
            <a:endParaRPr lang="zh-CN" altLang="en-US" dirty="0">
              <a:solidFill>
                <a:prstClr val="white"/>
              </a:solidFill>
            </a:endParaRPr>
          </a:p>
        </p:txBody>
      </p:sp>
      <p:sp>
        <p:nvSpPr>
          <p:cNvPr id="3" name="内容占位符 2"/>
          <p:cNvSpPr>
            <a:spLocks noGrp="1"/>
          </p:cNvSpPr>
          <p:nvPr>
            <p:ph idx="1"/>
          </p:nvPr>
        </p:nvSpPr>
        <p:spPr/>
        <p:txBody>
          <a:bodyPr/>
          <a:lstStyle>
            <a:lvl1pPr>
              <a:defRPr>
                <a:latin typeface="+mj-lt"/>
              </a:defRPr>
            </a:lvl1pPr>
            <a:lvl5pPr marL="1828800" inden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13" name="内容占位符 2"/>
          <p:cNvSpPr>
            <a:spLocks noGrp="1"/>
          </p:cNvSpPr>
          <p:nvPr>
            <p:ph idx="10"/>
          </p:nvPr>
        </p:nvSpPr>
        <p:spPr>
          <a:xfrm>
            <a:off x="13117" y="17309"/>
            <a:ext cx="9130883" cy="908720"/>
          </a:xfrm>
        </p:spPr>
        <p:txBody>
          <a:bodyPr anchor="ctr"/>
          <a:lstStyle>
            <a:lvl1pPr marL="0" indent="0">
              <a:buNone/>
              <a:defRPr>
                <a:solidFill>
                  <a:schemeClr val="bg1"/>
                </a:solidFill>
                <a:latin typeface="+mj-lt"/>
              </a:defRPr>
            </a:lvl1pPr>
            <a:lvl2pPr marL="457200" indent="0">
              <a:buNone/>
              <a:defRPr/>
            </a:lvl2pPr>
            <a:lvl3pPr marL="914400" indent="0">
              <a:buNone/>
              <a:defRPr/>
            </a:lvl3pPr>
            <a:lvl5pPr marL="1828800" indent="0">
              <a:buNone/>
              <a:defRPr/>
            </a:lvl5pPr>
          </a:lstStyle>
          <a:p>
            <a:pPr lvl="0"/>
            <a:r>
              <a:rPr lang="zh-CN" altLang="en-US" dirty="0" smtClean="0"/>
              <a:t>单击此处编辑母版文本样式</a:t>
            </a:r>
          </a:p>
        </p:txBody>
      </p:sp>
    </p:spTree>
    <p:extLst>
      <p:ext uri="{BB962C8B-B14F-4D97-AF65-F5344CB8AC3E}">
        <p14:creationId xmlns:p14="http://schemas.microsoft.com/office/powerpoint/2010/main" val="821903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标题和内容">
    <p:spTree>
      <p:nvGrpSpPr>
        <p:cNvPr id="1" name=""/>
        <p:cNvGrpSpPr/>
        <p:nvPr/>
      </p:nvGrpSpPr>
      <p:grpSpPr>
        <a:xfrm>
          <a:off x="0" y="0"/>
          <a:ext cx="0" cy="0"/>
          <a:chOff x="0" y="0"/>
          <a:chExt cx="0" cy="0"/>
        </a:xfrm>
      </p:grpSpPr>
      <p:sp>
        <p:nvSpPr>
          <p:cNvPr id="4" name="日期占位符 3"/>
          <p:cNvSpPr txBox="1">
            <a:spLocks/>
          </p:cNvSpPr>
          <p:nvPr/>
        </p:nvSpPr>
        <p:spPr>
          <a:xfrm>
            <a:off x="0" y="6492875"/>
            <a:ext cx="2843213" cy="365125"/>
          </a:xfrm>
          <a:prstGeom prst="rect">
            <a:avLst/>
          </a:prstGeom>
          <a:solidFill>
            <a:srgbClr val="000099"/>
          </a:solidFill>
        </p:spPr>
        <p:txBody>
          <a:bodyPr anchor="ctr"/>
          <a:lstStyle>
            <a:defPPr>
              <a:defRPr lang="zh-CN"/>
            </a:defPPr>
            <a:lvl1pPr marL="0" marR="0" indent="0" algn="ctr" defTabSz="914400" rtl="0" eaLnBrk="1" fontAlgn="auto" latinLnBrk="0" hangingPunct="1">
              <a:lnSpc>
                <a:spcPct val="100000"/>
              </a:lnSpc>
              <a:spcBef>
                <a:spcPts val="0"/>
              </a:spcBef>
              <a:spcAft>
                <a:spcPts val="0"/>
              </a:spcAft>
              <a:buClrTx/>
              <a:buSzTx/>
              <a:buFontTx/>
              <a:buNone/>
              <a:tabLst/>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solidFill>
                  <a:prstClr val="white"/>
                </a:solidFill>
              </a:rPr>
              <a:t>YanSu</a:t>
            </a:r>
            <a:endParaRPr lang="zh-CN" altLang="en-US" dirty="0" smtClean="0">
              <a:solidFill>
                <a:prstClr val="white"/>
              </a:solidFill>
            </a:endParaRPr>
          </a:p>
        </p:txBody>
      </p:sp>
      <p:sp>
        <p:nvSpPr>
          <p:cNvPr id="5" name="页脚占位符 4"/>
          <p:cNvSpPr txBox="1">
            <a:spLocks/>
          </p:cNvSpPr>
          <p:nvPr/>
        </p:nvSpPr>
        <p:spPr>
          <a:xfrm>
            <a:off x="2843213" y="6492875"/>
            <a:ext cx="3457575" cy="365125"/>
          </a:xfrm>
          <a:prstGeom prst="rect">
            <a:avLst/>
          </a:prstGeom>
          <a:solidFill>
            <a:schemeClr val="accent1"/>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solidFill>
                  <a:prstClr val="black"/>
                </a:solidFill>
              </a:rPr>
              <a:t>Fudan</a:t>
            </a:r>
            <a:r>
              <a:rPr lang="en-US" altLang="zh-CN" dirty="0" smtClean="0">
                <a:solidFill>
                  <a:prstClr val="black"/>
                </a:solidFill>
              </a:rPr>
              <a:t> University</a:t>
            </a:r>
            <a:endParaRPr lang="zh-CN" altLang="en-US" dirty="0">
              <a:solidFill>
                <a:prstClr val="black"/>
              </a:solidFill>
            </a:endParaRPr>
          </a:p>
        </p:txBody>
      </p:sp>
      <p:sp>
        <p:nvSpPr>
          <p:cNvPr id="6" name="灯片编号占位符 5"/>
          <p:cNvSpPr txBox="1">
            <a:spLocks/>
          </p:cNvSpPr>
          <p:nvPr/>
        </p:nvSpPr>
        <p:spPr>
          <a:xfrm>
            <a:off x="6286500" y="6502400"/>
            <a:ext cx="2844800" cy="390525"/>
          </a:xfrm>
          <a:prstGeom prst="rect">
            <a:avLst/>
          </a:prstGeom>
          <a:solidFill>
            <a:srgbClr val="00B0F0"/>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smtClean="0">
                <a:solidFill>
                  <a:prstClr val="black"/>
                </a:solidFill>
              </a:rPr>
              <a:t>Page</a:t>
            </a:r>
            <a:fld id="{5C479885-7970-4220-996C-34687791134F}" type="slidenum">
              <a:rPr lang="zh-CN" altLang="en-US" smtClean="0">
                <a:solidFill>
                  <a:prstClr val="black"/>
                </a:solidFill>
              </a:rPr>
              <a:pPr>
                <a:defRPr/>
              </a:pPr>
              <a:t>‹#›</a:t>
            </a:fld>
            <a:endParaRPr lang="zh-CN" altLang="en-US" dirty="0">
              <a:solidFill>
                <a:prstClr val="black"/>
              </a:solidFill>
            </a:endParaRPr>
          </a:p>
        </p:txBody>
      </p:sp>
      <p:sp>
        <p:nvSpPr>
          <p:cNvPr id="7" name="标题占位符 1"/>
          <p:cNvSpPr txBox="1">
            <a:spLocks/>
          </p:cNvSpPr>
          <p:nvPr/>
        </p:nvSpPr>
        <p:spPr>
          <a:xfrm>
            <a:off x="0" y="0"/>
            <a:ext cx="9144000" cy="908050"/>
          </a:xfrm>
          <a:prstGeom prst="rect">
            <a:avLst/>
          </a:prstGeom>
          <a:solidFill>
            <a:srgbClr val="000099"/>
          </a:solidFill>
        </p:spPr>
        <p:txBody>
          <a:bodyPr anchor="ctr">
            <a:normAutofit/>
          </a:bodyPr>
          <a:lstStyle>
            <a:lvl1pPr algn="ctr" defTabSz="914400" rtl="0" eaLnBrk="1" latinLnBrk="0" hangingPunct="1">
              <a:spcBef>
                <a:spcPct val="0"/>
              </a:spcBef>
              <a:buNone/>
              <a:defRPr sz="3600" kern="1200">
                <a:solidFill>
                  <a:schemeClr val="bg1"/>
                </a:solidFill>
                <a:latin typeface="+mj-lt"/>
                <a:ea typeface="+mj-ea"/>
                <a:cs typeface="+mj-cs"/>
              </a:defRPr>
            </a:lvl1pPr>
          </a:lstStyle>
          <a:p>
            <a:pPr>
              <a:defRPr/>
            </a:pPr>
            <a:r>
              <a:rPr lang="zh-CN" altLang="en-US" dirty="0" smtClean="0">
                <a:solidFill>
                  <a:prstClr val="white"/>
                </a:solidFill>
              </a:rPr>
              <a:t>单击此处编辑母版标题样式</a:t>
            </a:r>
            <a:endParaRPr lang="zh-CN" altLang="en-US" dirty="0">
              <a:solidFill>
                <a:prstClr val="white"/>
              </a:solidFill>
            </a:endParaRPr>
          </a:p>
        </p:txBody>
      </p:sp>
      <p:sp>
        <p:nvSpPr>
          <p:cNvPr id="3" name="内容占位符 2"/>
          <p:cNvSpPr>
            <a:spLocks noGrp="1"/>
          </p:cNvSpPr>
          <p:nvPr>
            <p:ph idx="1"/>
          </p:nvPr>
        </p:nvSpPr>
        <p:spPr/>
        <p:txBody>
          <a:bodyPr/>
          <a:lstStyle>
            <a:lvl1pPr>
              <a:defRPr>
                <a:latin typeface="+mj-lt"/>
              </a:defRPr>
            </a:lvl1pPr>
            <a:lvl5pPr marL="1828800" inden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Tree>
    <p:extLst>
      <p:ext uri="{BB962C8B-B14F-4D97-AF65-F5344CB8AC3E}">
        <p14:creationId xmlns:p14="http://schemas.microsoft.com/office/powerpoint/2010/main" val="3996953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BAE1F0A-DF5F-4992-80BC-8AD87B66F1BD}" type="datetime1">
              <a:rPr lang="zh-CN" altLang="en-US">
                <a:solidFill>
                  <a:prstClr val="white"/>
                </a:solidFill>
              </a:rPr>
              <a:pPr>
                <a:defRPr/>
              </a:pPr>
              <a:t>2015/5/21</a:t>
            </a:fld>
            <a:endParaRPr lang="zh-CN" altLang="en-US" dirty="0">
              <a:solidFill>
                <a:prstClr val="white"/>
              </a:solidFill>
            </a:endParaRPr>
          </a:p>
        </p:txBody>
      </p:sp>
      <p:sp>
        <p:nvSpPr>
          <p:cNvPr id="5" name="页脚占位符 4"/>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12"/>
          </p:nvPr>
        </p:nvSpPr>
        <p:spPr/>
        <p:txBody>
          <a:bodyPr/>
          <a:lstStyle>
            <a:lvl1pPr>
              <a:defRPr/>
            </a:lvl1pPr>
          </a:lstStyle>
          <a:p>
            <a:pPr>
              <a:defRPr/>
            </a:pPr>
            <a:r>
              <a:rPr lang="en-US" altLang="zh-CN">
                <a:solidFill>
                  <a:prstClr val="black"/>
                </a:solidFill>
              </a:rPr>
              <a:t>page</a:t>
            </a:r>
            <a:fld id="{B789D8A0-F24C-4CDA-86BE-7E85D2F5F3B2}"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441277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85FB317F-3BF5-4D7A-B1A3-4DB6974ACEC8}" type="datetime1">
              <a:rPr lang="zh-CN" altLang="en-US">
                <a:solidFill>
                  <a:prstClr val="white"/>
                </a:solidFill>
              </a:rPr>
              <a:pPr>
                <a:defRPr/>
              </a:pPr>
              <a:t>2015/5/21</a:t>
            </a:fld>
            <a:endParaRPr lang="zh-CN" altLang="en-US" dirty="0">
              <a:solidFill>
                <a:prstClr val="white"/>
              </a:solidFill>
            </a:endParaRPr>
          </a:p>
        </p:txBody>
      </p:sp>
      <p:sp>
        <p:nvSpPr>
          <p:cNvPr id="6" name="页脚占位符 5"/>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7" name="灯片编号占位符 6"/>
          <p:cNvSpPr>
            <a:spLocks noGrp="1"/>
          </p:cNvSpPr>
          <p:nvPr>
            <p:ph type="sldNum" sz="quarter" idx="12"/>
          </p:nvPr>
        </p:nvSpPr>
        <p:spPr/>
        <p:txBody>
          <a:bodyPr/>
          <a:lstStyle>
            <a:lvl1pPr>
              <a:defRPr/>
            </a:lvl1pPr>
          </a:lstStyle>
          <a:p>
            <a:pPr>
              <a:defRPr/>
            </a:pPr>
            <a:r>
              <a:rPr lang="en-US" altLang="zh-CN">
                <a:solidFill>
                  <a:prstClr val="black"/>
                </a:solidFill>
              </a:rPr>
              <a:t>December25,2012 page</a:t>
            </a:r>
            <a:fld id="{B514A17F-80E4-4109-A5EB-57EE2363C98C}"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0497619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7E4A8DAC-7C10-4DA0-8203-EAFD81DD603D}" type="datetime1">
              <a:rPr lang="zh-CN" altLang="en-US">
                <a:solidFill>
                  <a:prstClr val="white"/>
                </a:solidFill>
              </a:rPr>
              <a:pPr>
                <a:defRPr/>
              </a:pPr>
              <a:t>2015/5/21</a:t>
            </a:fld>
            <a:endParaRPr lang="zh-CN" altLang="en-US" dirty="0">
              <a:solidFill>
                <a:prstClr val="white"/>
              </a:solidFill>
            </a:endParaRPr>
          </a:p>
        </p:txBody>
      </p:sp>
      <p:sp>
        <p:nvSpPr>
          <p:cNvPr id="8" name="页脚占位符 7"/>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9" name="灯片编号占位符 8"/>
          <p:cNvSpPr>
            <a:spLocks noGrp="1"/>
          </p:cNvSpPr>
          <p:nvPr>
            <p:ph type="sldNum" sz="quarter" idx="12"/>
          </p:nvPr>
        </p:nvSpPr>
        <p:spPr/>
        <p:txBody>
          <a:bodyPr/>
          <a:lstStyle>
            <a:lvl1pPr>
              <a:defRPr/>
            </a:lvl1pPr>
          </a:lstStyle>
          <a:p>
            <a:pPr>
              <a:defRPr/>
            </a:pPr>
            <a:r>
              <a:rPr lang="en-US" altLang="zh-CN">
                <a:solidFill>
                  <a:prstClr val="black"/>
                </a:solidFill>
              </a:rPr>
              <a:t>December25,2012 page</a:t>
            </a:r>
            <a:fld id="{C132B549-A6C1-4CDB-8A27-34147BEFE4A2}"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4592709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20AF6B67-26FB-4187-8EC0-22300699841B}" type="datetime1">
              <a:rPr lang="zh-CN" altLang="en-US">
                <a:solidFill>
                  <a:prstClr val="white"/>
                </a:solidFill>
              </a:rPr>
              <a:pPr>
                <a:defRPr/>
              </a:pPr>
              <a:t>2015/5/21</a:t>
            </a:fld>
            <a:endParaRPr lang="zh-CN" altLang="en-US">
              <a:solidFill>
                <a:prstClr val="white"/>
              </a:solidFill>
            </a:endParaRPr>
          </a:p>
        </p:txBody>
      </p:sp>
      <p:sp>
        <p:nvSpPr>
          <p:cNvPr id="4" name="页脚占位符 3"/>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5" name="灯片编号占位符 4"/>
          <p:cNvSpPr>
            <a:spLocks noGrp="1"/>
          </p:cNvSpPr>
          <p:nvPr>
            <p:ph type="sldNum" sz="quarter" idx="12"/>
          </p:nvPr>
        </p:nvSpPr>
        <p:spPr/>
        <p:txBody>
          <a:bodyPr/>
          <a:lstStyle>
            <a:lvl1pPr>
              <a:defRPr/>
            </a:lvl1pPr>
          </a:lstStyle>
          <a:p>
            <a:pPr>
              <a:defRPr/>
            </a:pPr>
            <a:fld id="{ED1FAA20-DCE7-4A20-9E7E-29640320E75E}"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507377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9FEDE5FB-80CE-4630-84C3-2AFE14E66592}" type="datetime1">
              <a:rPr lang="zh-CN" altLang="en-US">
                <a:solidFill>
                  <a:prstClr val="white"/>
                </a:solidFill>
              </a:rPr>
              <a:pPr>
                <a:defRPr/>
              </a:pPr>
              <a:t>2015/5/21</a:t>
            </a:fld>
            <a:endParaRPr lang="zh-CN" altLang="en-US">
              <a:solidFill>
                <a:prstClr val="white"/>
              </a:solidFill>
            </a:endParaRPr>
          </a:p>
        </p:txBody>
      </p:sp>
      <p:sp>
        <p:nvSpPr>
          <p:cNvPr id="3" name="页脚占位符 2"/>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4" name="灯片编号占位符 3"/>
          <p:cNvSpPr>
            <a:spLocks noGrp="1"/>
          </p:cNvSpPr>
          <p:nvPr>
            <p:ph type="sldNum" sz="quarter" idx="12"/>
          </p:nvPr>
        </p:nvSpPr>
        <p:spPr/>
        <p:txBody>
          <a:bodyPr/>
          <a:lstStyle>
            <a:lvl1pPr>
              <a:defRPr/>
            </a:lvl1pPr>
          </a:lstStyle>
          <a:p>
            <a:pPr>
              <a:defRPr/>
            </a:pPr>
            <a:fld id="{269A6619-B1F8-4664-A637-77546D4C2066}"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9882342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8199630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D571ADB0-1D20-41F9-B13C-4337F74701A5}" type="datetime1">
              <a:rPr lang="zh-CN" altLang="en-US">
                <a:solidFill>
                  <a:prstClr val="white"/>
                </a:solidFill>
              </a:rPr>
              <a:pPr>
                <a:defRPr/>
              </a:pPr>
              <a:t>2015/5/21</a:t>
            </a:fld>
            <a:endParaRPr lang="zh-CN" altLang="en-US">
              <a:solidFill>
                <a:prstClr val="white"/>
              </a:solidFill>
            </a:endParaRPr>
          </a:p>
        </p:txBody>
      </p:sp>
      <p:sp>
        <p:nvSpPr>
          <p:cNvPr id="6" name="页脚占位符 5"/>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7" name="灯片编号占位符 6"/>
          <p:cNvSpPr>
            <a:spLocks noGrp="1"/>
          </p:cNvSpPr>
          <p:nvPr>
            <p:ph type="sldNum" sz="quarter" idx="12"/>
          </p:nvPr>
        </p:nvSpPr>
        <p:spPr/>
        <p:txBody>
          <a:bodyPr/>
          <a:lstStyle>
            <a:lvl1pPr>
              <a:defRPr/>
            </a:lvl1pPr>
          </a:lstStyle>
          <a:p>
            <a:pPr>
              <a:defRPr/>
            </a:pPr>
            <a:fld id="{48770D71-A0D9-4BFF-9475-FDBE59BC8084}"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6239441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62BDEB3F-A26D-497C-A5AD-09759C6E4EF6}" type="datetime1">
              <a:rPr lang="zh-CN" altLang="en-US">
                <a:solidFill>
                  <a:prstClr val="white"/>
                </a:solidFill>
              </a:rPr>
              <a:pPr>
                <a:defRPr/>
              </a:pPr>
              <a:t>2015/5/21</a:t>
            </a:fld>
            <a:endParaRPr lang="zh-CN" altLang="en-US">
              <a:solidFill>
                <a:prstClr val="white"/>
              </a:solidFill>
            </a:endParaRPr>
          </a:p>
        </p:txBody>
      </p:sp>
      <p:sp>
        <p:nvSpPr>
          <p:cNvPr id="6" name="页脚占位符 5"/>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7" name="灯片编号占位符 6"/>
          <p:cNvSpPr>
            <a:spLocks noGrp="1"/>
          </p:cNvSpPr>
          <p:nvPr>
            <p:ph type="sldNum" sz="quarter" idx="12"/>
          </p:nvPr>
        </p:nvSpPr>
        <p:spPr/>
        <p:txBody>
          <a:bodyPr/>
          <a:lstStyle>
            <a:lvl1pPr>
              <a:defRPr/>
            </a:lvl1pPr>
          </a:lstStyle>
          <a:p>
            <a:pPr>
              <a:defRPr/>
            </a:pPr>
            <a:fld id="{35D7C510-0ACC-4BFF-A148-93CEA643153A}"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64622631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B4897E3-7E3D-4A97-813E-F78E9FD3B504}" type="datetime1">
              <a:rPr lang="zh-CN" altLang="en-US">
                <a:solidFill>
                  <a:prstClr val="white"/>
                </a:solidFill>
              </a:rPr>
              <a:pPr>
                <a:defRPr/>
              </a:pPr>
              <a:t>2015/5/21</a:t>
            </a:fld>
            <a:endParaRPr lang="zh-CN" altLang="en-US">
              <a:solidFill>
                <a:prstClr val="white"/>
              </a:solidFill>
            </a:endParaRPr>
          </a:p>
        </p:txBody>
      </p:sp>
      <p:sp>
        <p:nvSpPr>
          <p:cNvPr id="5" name="页脚占位符 4"/>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12"/>
          </p:nvPr>
        </p:nvSpPr>
        <p:spPr/>
        <p:txBody>
          <a:bodyPr/>
          <a:lstStyle>
            <a:lvl1pPr>
              <a:defRPr/>
            </a:lvl1pPr>
          </a:lstStyle>
          <a:p>
            <a:pPr>
              <a:defRPr/>
            </a:pPr>
            <a:fld id="{8F39BF72-B129-43D0-9711-298B863092E7}"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11299495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E779E47-3109-482F-99DB-6D661D669A72}" type="datetime1">
              <a:rPr lang="zh-CN" altLang="en-US">
                <a:solidFill>
                  <a:prstClr val="white"/>
                </a:solidFill>
              </a:rPr>
              <a:pPr>
                <a:defRPr/>
              </a:pPr>
              <a:t>2015/5/21</a:t>
            </a:fld>
            <a:endParaRPr lang="zh-CN" altLang="en-US">
              <a:solidFill>
                <a:prstClr val="white"/>
              </a:solidFill>
            </a:endParaRPr>
          </a:p>
        </p:txBody>
      </p:sp>
      <p:sp>
        <p:nvSpPr>
          <p:cNvPr id="5" name="页脚占位符 4"/>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12"/>
          </p:nvPr>
        </p:nvSpPr>
        <p:spPr/>
        <p:txBody>
          <a:bodyPr/>
          <a:lstStyle>
            <a:lvl1pPr>
              <a:defRPr/>
            </a:lvl1pPr>
          </a:lstStyle>
          <a:p>
            <a:pPr>
              <a:defRPr/>
            </a:pPr>
            <a:fld id="{20ABA511-51B0-4D3E-922C-F3FDE10C8FEB}"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56817476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6C994987-1D91-4C1C-89A1-FBB9D653F4EC}" type="datetime1">
              <a:rPr lang="zh-CN" altLang="en-US">
                <a:solidFill>
                  <a:prstClr val="white"/>
                </a:solidFill>
              </a:rPr>
              <a:pPr>
                <a:defRPr/>
              </a:pPr>
              <a:t>2015/5/21</a:t>
            </a:fld>
            <a:endParaRPr lang="zh-CN" altLang="en-US" dirty="0">
              <a:solidFill>
                <a:prstClr val="white"/>
              </a:solidFill>
            </a:endParaRPr>
          </a:p>
        </p:txBody>
      </p:sp>
      <p:sp>
        <p:nvSpPr>
          <p:cNvPr id="5" name="页脚占位符 4"/>
          <p:cNvSpPr>
            <a:spLocks noGrp="1"/>
          </p:cNvSpPr>
          <p:nvPr>
            <p:ph type="ftr" sz="quarter" idx="11"/>
          </p:nvPr>
        </p:nvSpPr>
        <p:spPr/>
        <p:txBody>
          <a:bodyPr/>
          <a:lstStyle>
            <a:lvl1pPr>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12"/>
          </p:nvPr>
        </p:nvSpPr>
        <p:spPr/>
        <p:txBody>
          <a:bodyPr/>
          <a:lstStyle>
            <a:lvl1pPr>
              <a:defRPr/>
            </a:lvl1pPr>
          </a:lstStyle>
          <a:p>
            <a:pPr>
              <a:defRPr/>
            </a:pPr>
            <a:r>
              <a:rPr lang="en-US" altLang="zh-CN">
                <a:solidFill>
                  <a:prstClr val="black"/>
                </a:solidFill>
              </a:rPr>
              <a:t>page</a:t>
            </a:r>
            <a:fld id="{E391F6F0-BCD5-4ABF-BB0F-20D71DFCF494}"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192860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p:nvSpPr>
        <p:spPr>
          <a:xfrm>
            <a:off x="685800" y="3197227"/>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ctrTitle"/>
          </p:nvPr>
        </p:nvSpPr>
        <p:spPr>
          <a:xfrm>
            <a:off x="685800" y="1676401"/>
            <a:ext cx="7772400" cy="1538286"/>
          </a:xfrm>
        </p:spPr>
        <p:txBody>
          <a:bodyPr anchor="b"/>
          <a:lstStyle/>
          <a:p>
            <a:r>
              <a:rPr lang="zh-CN" altLang="en-US" smtClean="0"/>
              <a:t>单击此处编辑母版标题样式</a:t>
            </a:r>
            <a:endParaRPr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5" name="日期占位符 3"/>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6" name="页脚占位符 4"/>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7" name="灯片编号占位符 5"/>
          <p:cNvSpPr>
            <a:spLocks noGrp="1"/>
          </p:cNvSpPr>
          <p:nvPr>
            <p:ph type="sldNum" sz="quarter" idx="12"/>
          </p:nvPr>
        </p:nvSpPr>
        <p:spPr/>
        <p:txBody>
          <a:bodyPr/>
          <a:lstStyle>
            <a:lvl1pPr>
              <a:defRPr/>
            </a:lvl1pPr>
          </a:lstStyle>
          <a:p>
            <a:pPr>
              <a:defRPr/>
            </a:pPr>
            <a:fld id="{AC075DE5-2EA0-4B1A-BAE5-60982AC6A705}"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8938516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a:xfrm>
            <a:off x="73025" y="6400802"/>
            <a:ext cx="3200400" cy="284163"/>
          </a:xfrm>
        </p:spPr>
        <p:txBody>
          <a:bodyPr/>
          <a:lstStyle>
            <a:lvl1pPr>
              <a:defRPr/>
            </a:lvl1pPr>
          </a:lstStyle>
          <a:p>
            <a:pPr>
              <a:defRPr/>
            </a:pPr>
            <a:endParaRPr lang="en-US" altLang="zh-CN">
              <a:solidFill>
                <a:srgbClr val="2F2F2F">
                  <a:lumMod val="75000"/>
                  <a:lumOff val="25000"/>
                </a:srgbClr>
              </a:solidFill>
            </a:endParaRPr>
          </a:p>
        </p:txBody>
      </p:sp>
      <p:sp>
        <p:nvSpPr>
          <p:cNvPr id="6" name="页脚占位符 4"/>
          <p:cNvSpPr>
            <a:spLocks noGrp="1"/>
          </p:cNvSpPr>
          <p:nvPr>
            <p:ph type="ftr" sz="quarter" idx="11"/>
          </p:nvPr>
        </p:nvSpPr>
        <p:spPr>
          <a:xfrm>
            <a:off x="5330825" y="6400802"/>
            <a:ext cx="3733800" cy="284163"/>
          </a:xfrm>
        </p:spPr>
        <p:txBody>
          <a:bodyPr/>
          <a:lstStyle>
            <a:lvl1pPr>
              <a:defRPr/>
            </a:lvl1pPr>
          </a:lstStyle>
          <a:p>
            <a:pPr>
              <a:defRPr/>
            </a:pPr>
            <a:endParaRPr lang="en-US" altLang="zh-CN">
              <a:solidFill>
                <a:srgbClr val="2F2F2F">
                  <a:lumMod val="75000"/>
                  <a:lumOff val="25000"/>
                </a:srgbClr>
              </a:solidFill>
            </a:endParaRPr>
          </a:p>
        </p:txBody>
      </p:sp>
      <p:sp>
        <p:nvSpPr>
          <p:cNvPr id="7" name="灯片编号占位符 5"/>
          <p:cNvSpPr>
            <a:spLocks noGrp="1"/>
          </p:cNvSpPr>
          <p:nvPr>
            <p:ph type="sldNum" sz="quarter" idx="12"/>
          </p:nvPr>
        </p:nvSpPr>
        <p:spPr/>
        <p:txBody>
          <a:bodyPr/>
          <a:lstStyle>
            <a:lvl1pPr>
              <a:defRPr/>
            </a:lvl1pPr>
          </a:lstStyle>
          <a:p>
            <a:pPr>
              <a:defRPr/>
            </a:pPr>
            <a:fld id="{513E365E-ED9D-4557-B57E-481132C15067}"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2648184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685800" y="3143252"/>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a:xfrm>
            <a:off x="722313" y="3143250"/>
            <a:ext cx="7772400" cy="1362075"/>
          </a:xfrm>
        </p:spPr>
        <p:txBody>
          <a:bodyPr anchor="t"/>
          <a:lstStyle>
            <a:lvl1pPr algn="ctr">
              <a:defRPr sz="40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1643063"/>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6" name="页脚占位符 4"/>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7" name="灯片编号占位符 5"/>
          <p:cNvSpPr>
            <a:spLocks noGrp="1"/>
          </p:cNvSpPr>
          <p:nvPr>
            <p:ph type="sldNum" sz="quarter" idx="12"/>
          </p:nvPr>
        </p:nvSpPr>
        <p:spPr/>
        <p:txBody>
          <a:bodyPr/>
          <a:lstStyle>
            <a:lvl1pPr>
              <a:defRPr/>
            </a:lvl1pPr>
          </a:lstStyle>
          <a:p>
            <a:pPr>
              <a:defRPr/>
            </a:pPr>
            <a:fld id="{AF52D32D-0BA2-4A83-BA17-21F3894389E0}"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298919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矩形 4"/>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7" name="页脚占位符 5"/>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8" name="灯片编号占位符 6"/>
          <p:cNvSpPr>
            <a:spLocks noGrp="1"/>
          </p:cNvSpPr>
          <p:nvPr>
            <p:ph type="sldNum" sz="quarter" idx="12"/>
          </p:nvPr>
        </p:nvSpPr>
        <p:spPr/>
        <p:txBody>
          <a:bodyPr/>
          <a:lstStyle>
            <a:lvl1pPr>
              <a:defRPr/>
            </a:lvl1pPr>
          </a:lstStyle>
          <a:p>
            <a:pPr>
              <a:defRPr/>
            </a:pPr>
            <a:fld id="{0FA1D1D5-CFB5-451C-A2C4-05DE88A21DAC}"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3591359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6"/>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9" name="页脚占位符 7"/>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10" name="灯片编号占位符 8"/>
          <p:cNvSpPr>
            <a:spLocks noGrp="1"/>
          </p:cNvSpPr>
          <p:nvPr>
            <p:ph type="sldNum" sz="quarter" idx="12"/>
          </p:nvPr>
        </p:nvSpPr>
        <p:spPr/>
        <p:txBody>
          <a:bodyPr/>
          <a:lstStyle>
            <a:lvl1pPr>
              <a:defRPr/>
            </a:lvl1pPr>
          </a:lstStyle>
          <a:p>
            <a:pPr>
              <a:defRPr/>
            </a:pPr>
            <a:fld id="{97D93DE6-E3A8-4156-9651-A3C931DE76DB}"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12312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27528078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矩形 2"/>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5" name="页脚占位符 3"/>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6" name="灯片编号占位符 4"/>
          <p:cNvSpPr>
            <a:spLocks noGrp="1"/>
          </p:cNvSpPr>
          <p:nvPr>
            <p:ph type="sldNum" sz="quarter" idx="12"/>
          </p:nvPr>
        </p:nvSpPr>
        <p:spPr/>
        <p:txBody>
          <a:bodyPr/>
          <a:lstStyle>
            <a:lvl1pPr>
              <a:defRPr/>
            </a:lvl1pPr>
          </a:lstStyle>
          <a:p>
            <a:pPr>
              <a:defRPr/>
            </a:pPr>
            <a:fld id="{544FB44A-33DB-42B7-A311-6C173F092445}"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4900493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4" name="灯片编号占位符 3"/>
          <p:cNvSpPr>
            <a:spLocks noGrp="1"/>
          </p:cNvSpPr>
          <p:nvPr>
            <p:ph type="sldNum" sz="quarter" idx="12"/>
          </p:nvPr>
        </p:nvSpPr>
        <p:spPr/>
        <p:txBody>
          <a:bodyPr/>
          <a:lstStyle>
            <a:lvl1pPr>
              <a:defRPr/>
            </a:lvl1pPr>
          </a:lstStyle>
          <a:p>
            <a:pPr>
              <a:defRPr/>
            </a:pPr>
            <a:fld id="{CE29F97B-5E7E-4DF7-B9EA-F20BE74A97BA}"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114682585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4"/>
          <p:cNvSpPr/>
          <p:nvPr/>
        </p:nvSpPr>
        <p:spPr>
          <a:xfrm>
            <a:off x="2786064" y="1054102"/>
            <a:ext cx="5903912"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lang="zh-CN" altLang="en-US" smtClean="0"/>
              <a:t>单击此处编辑母版标题样式</a:t>
            </a:r>
            <a:endParaRPr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6"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7" name="页脚占位符 5"/>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8" name="灯片编号占位符 6"/>
          <p:cNvSpPr>
            <a:spLocks noGrp="1"/>
          </p:cNvSpPr>
          <p:nvPr>
            <p:ph type="sldNum" sz="quarter" idx="12"/>
          </p:nvPr>
        </p:nvSpPr>
        <p:spPr/>
        <p:txBody>
          <a:bodyPr/>
          <a:lstStyle>
            <a:lvl1pPr>
              <a:defRPr/>
            </a:lvl1pPr>
          </a:lstStyle>
          <a:p>
            <a:pPr>
              <a:defRPr/>
            </a:pPr>
            <a:fld id="{3DCF18D1-329E-4A82-AEDE-3F90D86AC112}"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36139073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701553"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2362201"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7" name="灯片编号占位符 6"/>
          <p:cNvSpPr>
            <a:spLocks noGrp="1"/>
          </p:cNvSpPr>
          <p:nvPr>
            <p:ph type="sldNum" sz="quarter" idx="12"/>
          </p:nvPr>
        </p:nvSpPr>
        <p:spPr/>
        <p:txBody>
          <a:bodyPr/>
          <a:lstStyle>
            <a:lvl1pPr>
              <a:defRPr/>
            </a:lvl1pPr>
          </a:lstStyle>
          <a:p>
            <a:pPr>
              <a:defRPr/>
            </a:pPr>
            <a:fld id="{1F72BEDE-E48D-48BE-A4C5-300035EB49E1}"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97494858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矩形 3"/>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6" name="页脚占位符 4"/>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7" name="灯片编号占位符 5"/>
          <p:cNvSpPr>
            <a:spLocks noGrp="1"/>
          </p:cNvSpPr>
          <p:nvPr>
            <p:ph type="sldNum" sz="quarter" idx="12"/>
          </p:nvPr>
        </p:nvSpPr>
        <p:spPr/>
        <p:txBody>
          <a:bodyPr/>
          <a:lstStyle>
            <a:lvl1pPr>
              <a:defRPr/>
            </a:lvl1pPr>
          </a:lstStyle>
          <a:p>
            <a:pPr>
              <a:defRPr/>
            </a:pPr>
            <a:fld id="{F46936EA-D559-4BED-BF1B-7948080D8CDE}"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26477150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7" y="274638"/>
            <a:ext cx="1471594" cy="601188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686568" cy="601188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6" name="灯片编号占位符 5"/>
          <p:cNvSpPr>
            <a:spLocks noGrp="1"/>
          </p:cNvSpPr>
          <p:nvPr>
            <p:ph type="sldNum" sz="quarter" idx="12"/>
          </p:nvPr>
        </p:nvSpPr>
        <p:spPr/>
        <p:txBody>
          <a:bodyPr/>
          <a:lstStyle>
            <a:lvl1pPr>
              <a:defRPr/>
            </a:lvl1pPr>
          </a:lstStyle>
          <a:p>
            <a:pPr>
              <a:defRPr/>
            </a:pPr>
            <a:fld id="{9AE1156B-1AE8-4AD0-B9D4-D4E65AD3287C}"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967265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en-US" altLang="zh-CN">
              <a:solidFill>
                <a:srgbClr val="2F2F2F">
                  <a:lumMod val="75000"/>
                  <a:lumOff val="25000"/>
                </a:srgbClr>
              </a:solidFill>
            </a:endParaRPr>
          </a:p>
        </p:txBody>
      </p:sp>
      <p:sp>
        <p:nvSpPr>
          <p:cNvPr id="3" name="页脚占位符 4"/>
          <p:cNvSpPr>
            <a:spLocks noGrp="1"/>
          </p:cNvSpPr>
          <p:nvPr>
            <p:ph type="ftr" sz="quarter" idx="11"/>
          </p:nvPr>
        </p:nvSpPr>
        <p:spPr/>
        <p:txBody>
          <a:bodyPr/>
          <a:lstStyle>
            <a:lvl1pPr>
              <a:defRPr/>
            </a:lvl1pPr>
          </a:lstStyle>
          <a:p>
            <a:pPr>
              <a:defRPr/>
            </a:pPr>
            <a:endParaRPr lang="en-US" altLang="zh-CN">
              <a:solidFill>
                <a:srgbClr val="2F2F2F">
                  <a:lumMod val="75000"/>
                  <a:lumOff val="25000"/>
                </a:srgbClr>
              </a:solidFill>
            </a:endParaRPr>
          </a:p>
        </p:txBody>
      </p:sp>
      <p:sp>
        <p:nvSpPr>
          <p:cNvPr id="4" name="灯片编号占位符 5"/>
          <p:cNvSpPr>
            <a:spLocks noGrp="1"/>
          </p:cNvSpPr>
          <p:nvPr>
            <p:ph type="sldNum" sz="quarter" idx="12"/>
          </p:nvPr>
        </p:nvSpPr>
        <p:spPr/>
        <p:txBody>
          <a:bodyPr/>
          <a:lstStyle>
            <a:lvl1pPr>
              <a:defRPr/>
            </a:lvl1pPr>
          </a:lstStyle>
          <a:p>
            <a:pPr>
              <a:defRPr/>
            </a:pPr>
            <a:fld id="{D7AF9580-0146-4113-921A-0FFE854B82A0}" type="slidenum">
              <a:rPr lang="en-US" altLang="zh-CN">
                <a:solidFill>
                  <a:srgbClr val="2F2F2F">
                    <a:lumMod val="75000"/>
                    <a:lumOff val="25000"/>
                  </a:srgbClr>
                </a:solidFill>
              </a:rPr>
              <a:pPr>
                <a:defRPr/>
              </a:pPr>
              <a:t>‹#›</a:t>
            </a:fld>
            <a:endParaRPr lang="en-US" altLang="zh-CN">
              <a:solidFill>
                <a:srgbClr val="2F2F2F">
                  <a:lumMod val="75000"/>
                  <a:lumOff val="25000"/>
                </a:srgbClr>
              </a:solidFill>
            </a:endParaRPr>
          </a:p>
        </p:txBody>
      </p:sp>
    </p:spTree>
    <p:extLst>
      <p:ext uri="{BB962C8B-B14F-4D97-AF65-F5344CB8AC3E}">
        <p14:creationId xmlns:p14="http://schemas.microsoft.com/office/powerpoint/2010/main" val="51859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71677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410166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378096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50778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210583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478559D-8948-40E1-8EB1-23C120B00667}" type="datetimeFigureOut">
              <a:rPr lang="zh-CN" altLang="en-US" smtClean="0"/>
              <a:t>2015/5/21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83088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559D-8948-40E1-8EB1-23C120B00667}" type="datetimeFigureOut">
              <a:rPr lang="zh-CN" altLang="en-US" smtClean="0"/>
              <a:t>2015/5/21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7A38D-4CF8-42F0-B4DC-8A5E20C0FAA6}" type="slidenum">
              <a:rPr lang="zh-CN" altLang="en-US" smtClean="0"/>
              <a:t>‹#›</a:t>
            </a:fld>
            <a:endParaRPr lang="zh-CN" altLang="en-US"/>
          </a:p>
        </p:txBody>
      </p:sp>
    </p:spTree>
    <p:extLst>
      <p:ext uri="{BB962C8B-B14F-4D97-AF65-F5344CB8AC3E}">
        <p14:creationId xmlns:p14="http://schemas.microsoft.com/office/powerpoint/2010/main" val="2667450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0" y="0"/>
            <a:ext cx="9144000" cy="908050"/>
          </a:xfrm>
          <a:prstGeom prst="rect">
            <a:avLst/>
          </a:prstGeom>
          <a:solidFill>
            <a:srgbClr val="000099"/>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68313" y="11969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endParaRPr lang="zh-CN" altLang="en-US" smtClean="0"/>
          </a:p>
        </p:txBody>
      </p:sp>
      <p:sp>
        <p:nvSpPr>
          <p:cNvPr id="4" name="日期占位符 3"/>
          <p:cNvSpPr>
            <a:spLocks noGrp="1"/>
          </p:cNvSpPr>
          <p:nvPr>
            <p:ph type="dt" sz="half" idx="2"/>
          </p:nvPr>
        </p:nvSpPr>
        <p:spPr>
          <a:xfrm>
            <a:off x="0" y="6492875"/>
            <a:ext cx="2843213" cy="365125"/>
          </a:xfrm>
          <a:prstGeom prst="rect">
            <a:avLst/>
          </a:prstGeom>
          <a:solidFill>
            <a:srgbClr val="000099"/>
          </a:solidFill>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600">
                <a:solidFill>
                  <a:schemeClr val="bg1"/>
                </a:solidFill>
                <a:latin typeface="+mn-lt"/>
                <a:ea typeface="+mn-ea"/>
              </a:defRPr>
            </a:lvl1pPr>
          </a:lstStyle>
          <a:p>
            <a:pPr>
              <a:defRPr/>
            </a:pPr>
            <a:fld id="{D06CDF9B-64FB-4B6F-97F6-A94817746801}" type="datetime1">
              <a:rPr lang="zh-CN" altLang="en-US">
                <a:solidFill>
                  <a:prstClr val="white"/>
                </a:solidFill>
              </a:rPr>
              <a:pPr>
                <a:defRPr/>
              </a:pPr>
              <a:t>2015/5/21</a:t>
            </a:fld>
            <a:endParaRPr lang="zh-CN" altLang="en-US" dirty="0">
              <a:solidFill>
                <a:prstClr val="white"/>
              </a:solidFill>
            </a:endParaRPr>
          </a:p>
        </p:txBody>
      </p:sp>
      <p:sp>
        <p:nvSpPr>
          <p:cNvPr id="5" name="页脚占位符 4"/>
          <p:cNvSpPr>
            <a:spLocks noGrp="1"/>
          </p:cNvSpPr>
          <p:nvPr>
            <p:ph type="ftr" sz="quarter" idx="3"/>
          </p:nvPr>
        </p:nvSpPr>
        <p:spPr>
          <a:xfrm>
            <a:off x="2843213" y="6492875"/>
            <a:ext cx="3457575" cy="365125"/>
          </a:xfrm>
          <a:prstGeom prst="rect">
            <a:avLst/>
          </a:prstGeom>
          <a:solidFill>
            <a:schemeClr val="accent1"/>
          </a:solidFill>
        </p:spPr>
        <p:txBody>
          <a:bodyPr vert="horz" lIns="91440" tIns="45720" rIns="91440" bIns="45720" rtlCol="0" anchor="ctr"/>
          <a:lstStyle>
            <a:lvl1pPr algn="ctr" fontAlgn="auto">
              <a:spcBef>
                <a:spcPts val="0"/>
              </a:spcBef>
              <a:spcAft>
                <a:spcPts val="0"/>
              </a:spcAft>
              <a:defRPr sz="1600">
                <a:solidFill>
                  <a:schemeClr val="tx1"/>
                </a:solidFill>
                <a:latin typeface="+mn-lt"/>
                <a:ea typeface="+mn-ea"/>
              </a:defRPr>
            </a:lvl1pPr>
          </a:lstStyle>
          <a:p>
            <a:pPr>
              <a:defRPr/>
            </a:pPr>
            <a:r>
              <a:rPr lang="en-US" altLang="zh-CN">
                <a:solidFill>
                  <a:prstClr val="black"/>
                </a:solidFill>
              </a:rPr>
              <a:t>Yansu</a:t>
            </a:r>
            <a:endParaRPr lang="zh-CN" altLang="en-US">
              <a:solidFill>
                <a:prstClr val="black"/>
              </a:solidFill>
            </a:endParaRPr>
          </a:p>
        </p:txBody>
      </p:sp>
      <p:sp>
        <p:nvSpPr>
          <p:cNvPr id="6" name="灯片编号占位符 5"/>
          <p:cNvSpPr>
            <a:spLocks noGrp="1"/>
          </p:cNvSpPr>
          <p:nvPr>
            <p:ph type="sldNum" sz="quarter" idx="4"/>
          </p:nvPr>
        </p:nvSpPr>
        <p:spPr>
          <a:xfrm>
            <a:off x="6300788" y="6467475"/>
            <a:ext cx="2843212" cy="390525"/>
          </a:xfrm>
          <a:prstGeom prst="rect">
            <a:avLst/>
          </a:prstGeom>
          <a:solidFill>
            <a:srgbClr val="00B0F0"/>
          </a:solidFill>
        </p:spPr>
        <p:txBody>
          <a:bodyPr vert="horz" lIns="91440" tIns="45720" rIns="91440" bIns="45720" rtlCol="0" anchor="ctr"/>
          <a:lstStyle>
            <a:lvl1pPr algn="ctr" fontAlgn="auto">
              <a:spcBef>
                <a:spcPts val="0"/>
              </a:spcBef>
              <a:spcAft>
                <a:spcPts val="0"/>
              </a:spcAft>
              <a:defRPr sz="1600">
                <a:solidFill>
                  <a:schemeClr val="tx1"/>
                </a:solidFill>
                <a:latin typeface="+mn-lt"/>
                <a:ea typeface="+mn-ea"/>
              </a:defRPr>
            </a:lvl1pPr>
          </a:lstStyle>
          <a:p>
            <a:pPr>
              <a:defRPr/>
            </a:pPr>
            <a:r>
              <a:rPr lang="en-US" altLang="zh-CN">
                <a:solidFill>
                  <a:prstClr val="black"/>
                </a:solidFill>
              </a:rPr>
              <a:t>page</a:t>
            </a:r>
            <a:fld id="{9FE0A266-E455-4C31-AC67-55CDEAAE2250}"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929641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p:txStyles>
    <p:title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ea typeface="宋体" charset="-122"/>
        </a:defRPr>
      </a:lvl2pPr>
      <a:lvl3pPr algn="ctr" rtl="0" eaLnBrk="0" fontAlgn="base" hangingPunct="0">
        <a:spcBef>
          <a:spcPct val="0"/>
        </a:spcBef>
        <a:spcAft>
          <a:spcPct val="0"/>
        </a:spcAft>
        <a:defRPr sz="3600">
          <a:solidFill>
            <a:schemeClr val="bg1"/>
          </a:solidFill>
          <a:latin typeface="Calibri" pitchFamily="34" charset="0"/>
          <a:ea typeface="宋体" charset="-122"/>
        </a:defRPr>
      </a:lvl3pPr>
      <a:lvl4pPr algn="ctr" rtl="0" eaLnBrk="0" fontAlgn="base" hangingPunct="0">
        <a:spcBef>
          <a:spcPct val="0"/>
        </a:spcBef>
        <a:spcAft>
          <a:spcPct val="0"/>
        </a:spcAft>
        <a:defRPr sz="3600">
          <a:solidFill>
            <a:schemeClr val="bg1"/>
          </a:solidFill>
          <a:latin typeface="Calibri" pitchFamily="34" charset="0"/>
          <a:ea typeface="宋体" charset="-122"/>
        </a:defRPr>
      </a:lvl4pPr>
      <a:lvl5pPr algn="ctr" rtl="0" eaLnBrk="0" fontAlgn="base" hangingPunct="0">
        <a:spcBef>
          <a:spcPct val="0"/>
        </a:spcBef>
        <a:spcAft>
          <a:spcPct val="0"/>
        </a:spcAft>
        <a:defRPr sz="3600">
          <a:solidFill>
            <a:schemeClr val="bg1"/>
          </a:solidFill>
          <a:latin typeface="Calibri" pitchFamily="34" charset="0"/>
          <a:ea typeface="宋体" charset="-122"/>
        </a:defRPr>
      </a:lvl5pPr>
      <a:lvl6pPr marL="457200" algn="ctr" rtl="0" fontAlgn="base">
        <a:spcBef>
          <a:spcPct val="0"/>
        </a:spcBef>
        <a:spcAft>
          <a:spcPct val="0"/>
        </a:spcAft>
        <a:defRPr sz="3600">
          <a:solidFill>
            <a:schemeClr val="bg1"/>
          </a:solidFill>
          <a:latin typeface="Calibri" pitchFamily="34" charset="0"/>
          <a:ea typeface="宋体" charset="-122"/>
        </a:defRPr>
      </a:lvl6pPr>
      <a:lvl7pPr marL="914400" algn="ctr" rtl="0" fontAlgn="base">
        <a:spcBef>
          <a:spcPct val="0"/>
        </a:spcBef>
        <a:spcAft>
          <a:spcPct val="0"/>
        </a:spcAft>
        <a:defRPr sz="3600">
          <a:solidFill>
            <a:schemeClr val="bg1"/>
          </a:solidFill>
          <a:latin typeface="Calibri" pitchFamily="34" charset="0"/>
          <a:ea typeface="宋体" charset="-122"/>
        </a:defRPr>
      </a:lvl7pPr>
      <a:lvl8pPr marL="1371600" algn="ctr" rtl="0" fontAlgn="base">
        <a:spcBef>
          <a:spcPct val="0"/>
        </a:spcBef>
        <a:spcAft>
          <a:spcPct val="0"/>
        </a:spcAft>
        <a:defRPr sz="3600">
          <a:solidFill>
            <a:schemeClr val="bg1"/>
          </a:solidFill>
          <a:latin typeface="Calibri" pitchFamily="34" charset="0"/>
          <a:ea typeface="宋体" charset="-122"/>
        </a:defRPr>
      </a:lvl8pPr>
      <a:lvl9pPr marL="1828800" algn="ctr" rtl="0" fontAlgn="base">
        <a:spcBef>
          <a:spcPct val="0"/>
        </a:spcBef>
        <a:spcAft>
          <a:spcPct val="0"/>
        </a:spcAft>
        <a:defRPr sz="3600">
          <a:solidFill>
            <a:schemeClr val="bg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371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615"/>
            <a:ext cx="9144000" cy="179387"/>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
        <p:nvSpPr>
          <p:cNvPr id="1027"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28" name="文本占位符 2"/>
          <p:cNvSpPr>
            <a:spLocks noGrp="1"/>
          </p:cNvSpPr>
          <p:nvPr>
            <p:ph type="body" idx="1"/>
          </p:nvPr>
        </p:nvSpPr>
        <p:spPr bwMode="auto">
          <a:xfrm>
            <a:off x="457200" y="1600200"/>
            <a:ext cx="82296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76200" y="6400802"/>
            <a:ext cx="3200400" cy="284163"/>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pPr fontAlgn="base">
              <a:spcBef>
                <a:spcPct val="0"/>
              </a:spcBef>
              <a:spcAft>
                <a:spcPct val="0"/>
              </a:spcAft>
              <a:defRPr/>
            </a:pPr>
            <a:endParaRPr lang="en-US" altLang="zh-CN">
              <a:solidFill>
                <a:srgbClr val="2F2F2F">
                  <a:lumMod val="75000"/>
                  <a:lumOff val="25000"/>
                </a:srgbClr>
              </a:solidFill>
              <a:latin typeface="Arial" pitchFamily="34" charset="0"/>
              <a:ea typeface="宋体" pitchFamily="2" charset="-122"/>
            </a:endParaRPr>
          </a:p>
        </p:txBody>
      </p:sp>
      <p:sp>
        <p:nvSpPr>
          <p:cNvPr id="5" name="页脚占位符 4"/>
          <p:cNvSpPr>
            <a:spLocks noGrp="1"/>
          </p:cNvSpPr>
          <p:nvPr>
            <p:ph type="ftr" sz="quarter" idx="3"/>
          </p:nvPr>
        </p:nvSpPr>
        <p:spPr>
          <a:xfrm>
            <a:off x="5334000" y="6400802"/>
            <a:ext cx="3733800" cy="284163"/>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pPr fontAlgn="base">
              <a:spcBef>
                <a:spcPct val="0"/>
              </a:spcBef>
              <a:spcAft>
                <a:spcPct val="0"/>
              </a:spcAft>
              <a:defRPr/>
            </a:pPr>
            <a:endParaRPr lang="en-US" altLang="zh-CN">
              <a:solidFill>
                <a:srgbClr val="2F2F2F">
                  <a:lumMod val="75000"/>
                  <a:lumOff val="25000"/>
                </a:srgbClr>
              </a:solidFill>
              <a:latin typeface="Arial" pitchFamily="34" charset="0"/>
              <a:ea typeface="宋体" pitchFamily="2" charset="-122"/>
            </a:endParaRPr>
          </a:p>
        </p:txBody>
      </p:sp>
      <p:sp>
        <p:nvSpPr>
          <p:cNvPr id="6" name="灯片编号占位符 5"/>
          <p:cNvSpPr>
            <a:spLocks noGrp="1"/>
          </p:cNvSpPr>
          <p:nvPr>
            <p:ph type="sldNum" sz="quarter" idx="4"/>
          </p:nvPr>
        </p:nvSpPr>
        <p:spPr>
          <a:xfrm>
            <a:off x="4114800" y="6400802"/>
            <a:ext cx="914400" cy="284163"/>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pPr fontAlgn="base">
              <a:spcBef>
                <a:spcPct val="0"/>
              </a:spcBef>
              <a:spcAft>
                <a:spcPct val="0"/>
              </a:spcAft>
              <a:defRPr/>
            </a:pPr>
            <a:fld id="{C1F6341F-3596-471C-8318-2AA3F6647FC4}" type="slidenum">
              <a:rPr lang="en-US" altLang="zh-CN">
                <a:solidFill>
                  <a:srgbClr val="2F2F2F">
                    <a:lumMod val="75000"/>
                    <a:lumOff val="25000"/>
                  </a:srgbClr>
                </a:solidFill>
                <a:latin typeface="Arial" pitchFamily="34" charset="0"/>
                <a:ea typeface="宋体" pitchFamily="2" charset="-122"/>
              </a:rPr>
              <a:pPr fontAlgn="base">
                <a:spcBef>
                  <a:spcPct val="0"/>
                </a:spcBef>
                <a:spcAft>
                  <a:spcPct val="0"/>
                </a:spcAft>
                <a:defRPr/>
              </a:pPr>
              <a:t>‹#›</a:t>
            </a:fld>
            <a:endParaRPr lang="en-US" altLang="zh-CN">
              <a:solidFill>
                <a:srgbClr val="2F2F2F">
                  <a:lumMod val="75000"/>
                  <a:lumOff val="25000"/>
                </a:srgbClr>
              </a:solidFill>
              <a:latin typeface="Arial" pitchFamily="34" charset="0"/>
              <a:ea typeface="宋体" pitchFamily="2" charset="-122"/>
            </a:endParaRPr>
          </a:p>
        </p:txBody>
      </p:sp>
      <p:sp>
        <p:nvSpPr>
          <p:cNvPr id="8" name="矩形 7"/>
          <p:cNvSpPr/>
          <p:nvPr/>
        </p:nvSpPr>
        <p:spPr>
          <a:xfrm>
            <a:off x="0" y="0"/>
            <a:ext cx="9144000" cy="10795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endParaRPr>
          </a:p>
        </p:txBody>
      </p:sp>
    </p:spTree>
    <p:extLst>
      <p:ext uri="{BB962C8B-B14F-4D97-AF65-F5344CB8AC3E}">
        <p14:creationId xmlns:p14="http://schemas.microsoft.com/office/powerpoint/2010/main" val="30024139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itchFamily="18" charset="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pitchFamily="18" charset="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EAP/&#31532;&#21313;&#35838;/Writing%20Discussion.ppt"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hyperlink" Target="EAP/&#31532;&#19971;&#35838;/collocation%20Unit%203.ppt" TargetMode="External"/><Relationship Id="rId2" Type="http://schemas.openxmlformats.org/officeDocument/2006/relationships/image" Target="../media/image5.png"/><Relationship Id="rId1" Type="http://schemas.openxmlformats.org/officeDocument/2006/relationships/slideLayout" Target="../slideLayouts/slideLayout26.xml"/><Relationship Id="rId5" Type="http://schemas.openxmlformats.org/officeDocument/2006/relationships/image" Target="../media/image6.png"/><Relationship Id="rId4" Type="http://schemas.openxmlformats.org/officeDocument/2006/relationships/hyperlink" Target="EAP/&#31532;&#20061;&#35838;/collocation%20Unit%204.pp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3600" b="1" dirty="0" smtClean="0"/>
              <a:t>学术英语（社会科学）课程与教学</a:t>
            </a:r>
            <a:endParaRPr lang="zh-CN" altLang="en-US" sz="3600" b="1" dirty="0"/>
          </a:p>
        </p:txBody>
      </p:sp>
      <p:sp>
        <p:nvSpPr>
          <p:cNvPr id="3" name="副标题 2"/>
          <p:cNvSpPr>
            <a:spLocks noGrp="1"/>
          </p:cNvSpPr>
          <p:nvPr>
            <p:ph type="subTitle" idx="1"/>
          </p:nvPr>
        </p:nvSpPr>
        <p:spPr/>
        <p:txBody>
          <a:bodyPr/>
          <a:lstStyle/>
          <a:p>
            <a:r>
              <a:rPr lang="zh-CN" altLang="en-US" sz="2400" b="1" dirty="0" smtClean="0"/>
              <a:t>张颖</a:t>
            </a:r>
            <a:endParaRPr lang="en-US" altLang="zh-CN" sz="2400" b="1" dirty="0" smtClean="0"/>
          </a:p>
          <a:p>
            <a:r>
              <a:rPr lang="zh-CN" altLang="en-US" sz="2400" b="1" dirty="0" smtClean="0"/>
              <a:t>复旦大学</a:t>
            </a:r>
            <a:endParaRPr lang="zh-CN" altLang="en-US" sz="2400" b="1" dirty="0"/>
          </a:p>
        </p:txBody>
      </p:sp>
    </p:spTree>
    <p:extLst>
      <p:ext uri="{BB962C8B-B14F-4D97-AF65-F5344CB8AC3E}">
        <p14:creationId xmlns:p14="http://schemas.microsoft.com/office/powerpoint/2010/main" val="3726805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3011"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3012" name="Rectangle 5"/>
          <p:cNvSpPr>
            <a:spLocks noChangeArrowheads="1"/>
          </p:cNvSpPr>
          <p:nvPr/>
        </p:nvSpPr>
        <p:spPr bwMode="auto">
          <a:xfrm>
            <a:off x="2339975" y="476250"/>
            <a:ext cx="42481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377A04"/>
                </a:solidFill>
                <a:latin typeface="Arial Black" pitchFamily="34" charset="0"/>
                <a:ea typeface="宋体" pitchFamily="2" charset="-122"/>
              </a:rPr>
              <a:t>Text B</a:t>
            </a:r>
          </a:p>
        </p:txBody>
      </p:sp>
      <p:sp>
        <p:nvSpPr>
          <p:cNvPr id="43013" name="Rectangle 6"/>
          <p:cNvSpPr>
            <a:spLocks noChangeArrowheads="1"/>
          </p:cNvSpPr>
          <p:nvPr/>
        </p:nvSpPr>
        <p:spPr bwMode="auto">
          <a:xfrm>
            <a:off x="1476377" y="1268413"/>
            <a:ext cx="104298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200">
                <a:solidFill>
                  <a:srgbClr val="377A04"/>
                </a:solidFill>
                <a:latin typeface="Arial Black" pitchFamily="34" charset="0"/>
                <a:ea typeface="宋体" pitchFamily="2" charset="-122"/>
              </a:rPr>
              <a:t>Critical reading and thinking – the global picture</a:t>
            </a:r>
          </a:p>
        </p:txBody>
      </p:sp>
      <p:sp>
        <p:nvSpPr>
          <p:cNvPr id="43014" name="Rectangle 7"/>
          <p:cNvSpPr>
            <a:spLocks noChangeArrowheads="1"/>
          </p:cNvSpPr>
          <p:nvPr/>
        </p:nvSpPr>
        <p:spPr bwMode="auto">
          <a:xfrm>
            <a:off x="2" y="-242888"/>
            <a:ext cx="2428875" cy="131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4000">
                <a:solidFill>
                  <a:prstClr val="white"/>
                </a:solidFill>
                <a:latin typeface="Arial Black" pitchFamily="34" charset="0"/>
                <a:ea typeface="宋体" pitchFamily="2" charset="-122"/>
              </a:rPr>
              <a:t/>
            </a:r>
            <a:br>
              <a:rPr lang="en-US" altLang="zh-CN" sz="40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a:t>
            </a:r>
            <a:r>
              <a:rPr lang="en-US" altLang="zh-CN" sz="2000">
                <a:solidFill>
                  <a:prstClr val="white"/>
                </a:solidFill>
                <a:latin typeface="Arial Black" pitchFamily="34" charset="0"/>
                <a:ea typeface="宋体" pitchFamily="2" charset="-122"/>
              </a:rPr>
              <a:t> </a:t>
            </a:r>
          </a:p>
        </p:txBody>
      </p:sp>
      <p:sp>
        <p:nvSpPr>
          <p:cNvPr id="43015" name="Rectangle 11"/>
          <p:cNvSpPr>
            <a:spLocks noChangeArrowheads="1"/>
          </p:cNvSpPr>
          <p:nvPr/>
        </p:nvSpPr>
        <p:spPr bwMode="auto">
          <a:xfrm>
            <a:off x="827088" y="2349506"/>
            <a:ext cx="76692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600">
              <a:solidFill>
                <a:prstClr val="black"/>
              </a:solidFill>
              <a:latin typeface="Arial" pitchFamily="34" charset="0"/>
              <a:ea typeface="宋体" pitchFamily="2" charset="-122"/>
            </a:endParaRPr>
          </a:p>
        </p:txBody>
      </p:sp>
      <p:sp>
        <p:nvSpPr>
          <p:cNvPr id="36873" name="TextBox 8"/>
          <p:cNvSpPr txBox="1">
            <a:spLocks noChangeArrowheads="1"/>
          </p:cNvSpPr>
          <p:nvPr/>
        </p:nvSpPr>
        <p:spPr bwMode="auto">
          <a:xfrm>
            <a:off x="1071563" y="2428878"/>
            <a:ext cx="714375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81000" eaLnBrk="0" hangingPunct="0">
              <a:defRPr>
                <a:solidFill>
                  <a:schemeClr val="tx1"/>
                </a:solidFill>
                <a:latin typeface="Arial" pitchFamily="34" charset="0"/>
                <a:ea typeface="宋体" pitchFamily="2" charset="-122"/>
              </a:defRPr>
            </a:lvl1pPr>
            <a:lvl2pPr marL="742950" indent="-285750" defTabSz="381000" eaLnBrk="0" hangingPunct="0">
              <a:defRPr>
                <a:solidFill>
                  <a:schemeClr val="tx1"/>
                </a:solidFill>
                <a:latin typeface="Arial" pitchFamily="34" charset="0"/>
                <a:ea typeface="宋体" pitchFamily="2" charset="-122"/>
              </a:defRPr>
            </a:lvl2pPr>
            <a:lvl3pPr marL="1143000" indent="-228600" defTabSz="381000" eaLnBrk="0" hangingPunct="0">
              <a:defRPr>
                <a:solidFill>
                  <a:schemeClr val="tx1"/>
                </a:solidFill>
                <a:latin typeface="Arial" pitchFamily="34" charset="0"/>
                <a:ea typeface="宋体" pitchFamily="2" charset="-122"/>
              </a:defRPr>
            </a:lvl3pPr>
            <a:lvl4pPr marL="1600200" indent="-228600" defTabSz="381000" eaLnBrk="0" hangingPunct="0">
              <a:defRPr>
                <a:solidFill>
                  <a:schemeClr val="tx1"/>
                </a:solidFill>
                <a:latin typeface="Arial" pitchFamily="34" charset="0"/>
                <a:ea typeface="宋体" pitchFamily="2" charset="-122"/>
              </a:defRPr>
            </a:lvl4pPr>
            <a:lvl5pPr marL="2057400" indent="-228600" defTabSz="381000" eaLnBrk="0" hangingPunct="0">
              <a:defRPr>
                <a:solidFill>
                  <a:schemeClr val="tx1"/>
                </a:solidFill>
                <a:latin typeface="Arial" pitchFamily="34" charset="0"/>
                <a:ea typeface="宋体" pitchFamily="2" charset="-122"/>
              </a:defRPr>
            </a:lvl5pPr>
            <a:lvl6pPr marL="2514600" indent="-228600" defTabSz="3810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3810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3810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381000" eaLnBrk="0" fontAlgn="base" hangingPunct="0">
              <a:spcBef>
                <a:spcPct val="0"/>
              </a:spcBef>
              <a:spcAft>
                <a:spcPct val="0"/>
              </a:spcAft>
              <a:defRPr>
                <a:solidFill>
                  <a:schemeClr val="tx1"/>
                </a:solidFill>
                <a:latin typeface="Arial" pitchFamily="34" charset="0"/>
                <a:ea typeface="宋体" pitchFamily="2" charset="-122"/>
              </a:defRPr>
            </a:lvl9pPr>
          </a:lstStyle>
          <a:p>
            <a:pPr algn="just" eaLnBrk="1" fontAlgn="base" hangingPunct="1">
              <a:spcBef>
                <a:spcPct val="0"/>
              </a:spcBef>
              <a:spcAft>
                <a:spcPct val="0"/>
              </a:spcAft>
            </a:pPr>
            <a:r>
              <a:rPr kumimoji="1" lang="en-US" altLang="zh-CN" sz="2400" b="1" dirty="0" smtClean="0">
                <a:solidFill>
                  <a:srgbClr val="000000"/>
                </a:solidFill>
                <a:cs typeface="Arial" pitchFamily="34" charset="0"/>
              </a:rPr>
              <a:t>Summary of Text B</a:t>
            </a:r>
            <a:r>
              <a:rPr kumimoji="1" lang="zh-CN" altLang="en-US" sz="2400" b="1" dirty="0" smtClean="0">
                <a:solidFill>
                  <a:srgbClr val="000000"/>
                </a:solidFill>
                <a:cs typeface="Arial" pitchFamily="34" charset="0"/>
              </a:rPr>
              <a:t>：</a:t>
            </a:r>
          </a:p>
          <a:p>
            <a:pPr algn="just" eaLnBrk="1" fontAlgn="base" hangingPunct="1">
              <a:spcBef>
                <a:spcPct val="0"/>
              </a:spcBef>
              <a:spcAft>
                <a:spcPct val="0"/>
              </a:spcAft>
            </a:pPr>
            <a:endParaRPr kumimoji="1" lang="en-US" altLang="zh-CN" sz="3200" b="1" i="1" dirty="0" smtClean="0">
              <a:solidFill>
                <a:srgbClr val="000000"/>
              </a:solidFill>
              <a:latin typeface="Times New Roman" pitchFamily="18" charset="0"/>
            </a:endParaRPr>
          </a:p>
          <a:p>
            <a:pPr algn="just" eaLnBrk="1" fontAlgn="base" hangingPunct="1">
              <a:spcBef>
                <a:spcPct val="0"/>
              </a:spcBef>
              <a:spcAft>
                <a:spcPct val="0"/>
              </a:spcAft>
            </a:pPr>
            <a:endParaRPr kumimoji="1" lang="en-US" altLang="zh-CN" sz="3200" b="1" i="1" dirty="0" smtClean="0">
              <a:solidFill>
                <a:srgbClr val="000000"/>
              </a:solidFill>
              <a:latin typeface="Times New Roman" pitchFamily="18" charset="0"/>
            </a:endParaRPr>
          </a:p>
          <a:p>
            <a:pPr eaLnBrk="1" fontAlgn="base" hangingPunct="1">
              <a:spcBef>
                <a:spcPct val="0"/>
              </a:spcBef>
              <a:spcAft>
                <a:spcPct val="0"/>
              </a:spcAft>
            </a:pPr>
            <a:r>
              <a:rPr lang="en-US" altLang="zh-CN" sz="2800" dirty="0" smtClean="0">
                <a:solidFill>
                  <a:prstClr val="black"/>
                </a:solidFill>
              </a:rPr>
              <a:t>    </a:t>
            </a:r>
            <a:endParaRPr lang="en-US" altLang="zh-CN" sz="2000" dirty="0" smtClean="0">
              <a:solidFill>
                <a:prstClr val="black"/>
              </a:solidFill>
            </a:endParaRPr>
          </a:p>
        </p:txBody>
      </p:sp>
      <p:pic>
        <p:nvPicPr>
          <p:cNvPr id="43017"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4825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35"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36" name="Rectangle 5"/>
          <p:cNvSpPr>
            <a:spLocks noChangeArrowheads="1"/>
          </p:cNvSpPr>
          <p:nvPr/>
        </p:nvSpPr>
        <p:spPr bwMode="auto">
          <a:xfrm>
            <a:off x="2787650" y="25400"/>
            <a:ext cx="1619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377A04"/>
                </a:solidFill>
                <a:latin typeface="Arial Black" pitchFamily="34" charset="0"/>
                <a:ea typeface="宋体" pitchFamily="2" charset="-122"/>
              </a:rPr>
              <a:t>Text B</a:t>
            </a:r>
          </a:p>
        </p:txBody>
      </p:sp>
      <p:sp>
        <p:nvSpPr>
          <p:cNvPr id="44037" name="Rectangle 6"/>
          <p:cNvSpPr>
            <a:spLocks noChangeArrowheads="1"/>
          </p:cNvSpPr>
          <p:nvPr/>
        </p:nvSpPr>
        <p:spPr bwMode="auto">
          <a:xfrm>
            <a:off x="2070103" y="971550"/>
            <a:ext cx="6335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just" defTabSz="381000" fontAlgn="base">
              <a:spcBef>
                <a:spcPct val="0"/>
              </a:spcBef>
              <a:spcAft>
                <a:spcPct val="0"/>
              </a:spcAft>
            </a:pPr>
            <a:r>
              <a:rPr kumimoji="1" lang="en-US" altLang="zh-CN" sz="2800" b="1" i="1">
                <a:solidFill>
                  <a:prstClr val="black"/>
                </a:solidFill>
                <a:latin typeface="Times New Roman" pitchFamily="18" charset="0"/>
                <a:ea typeface="宋体" pitchFamily="2" charset="-122"/>
              </a:rPr>
              <a:t>Critical reading and thinking</a:t>
            </a:r>
          </a:p>
        </p:txBody>
      </p:sp>
      <p:sp>
        <p:nvSpPr>
          <p:cNvPr id="44038"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2400">
                <a:solidFill>
                  <a:prstClr val="white"/>
                </a:solidFill>
                <a:latin typeface="Arial Black" pitchFamily="34" charset="0"/>
                <a:ea typeface="宋体" pitchFamily="2" charset="-122"/>
              </a:rPr>
              <a:t/>
            </a:r>
            <a:br>
              <a:rPr lang="en-US" altLang="zh-CN" sz="24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a:t>
            </a:r>
            <a:r>
              <a:rPr lang="en-US" altLang="zh-CN" sz="2000">
                <a:solidFill>
                  <a:prstClr val="white"/>
                </a:solidFill>
                <a:latin typeface="Arial Black" pitchFamily="34" charset="0"/>
                <a:ea typeface="宋体" pitchFamily="2" charset="-122"/>
              </a:rPr>
              <a:t>t</a:t>
            </a:r>
            <a:r>
              <a:rPr lang="en-US" altLang="zh-CN" sz="2400">
                <a:solidFill>
                  <a:prstClr val="white"/>
                </a:solidFill>
                <a:latin typeface="Arial Black" pitchFamily="34" charset="0"/>
                <a:ea typeface="宋体" pitchFamily="2" charset="-122"/>
              </a:rPr>
              <a:t> </a:t>
            </a:r>
          </a:p>
        </p:txBody>
      </p:sp>
      <p:sp>
        <p:nvSpPr>
          <p:cNvPr id="44039" name="Rectangle 11"/>
          <p:cNvSpPr>
            <a:spLocks noChangeArrowheads="1"/>
          </p:cNvSpPr>
          <p:nvPr/>
        </p:nvSpPr>
        <p:spPr bwMode="auto">
          <a:xfrm>
            <a:off x="1189040" y="1481139"/>
            <a:ext cx="728662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altLang="zh-CN" sz="2000">
                <a:solidFill>
                  <a:srgbClr val="377A04"/>
                </a:solidFill>
                <a:latin typeface="Arial Black" pitchFamily="34" charset="0"/>
                <a:ea typeface="宋体" pitchFamily="2" charset="-122"/>
              </a:rPr>
              <a:t>Task 1</a:t>
            </a:r>
            <a:r>
              <a:rPr lang="en-US" altLang="zh-CN" sz="2000">
                <a:solidFill>
                  <a:prstClr val="black"/>
                </a:solidFill>
                <a:latin typeface="Arial Black" pitchFamily="34" charset="0"/>
                <a:ea typeface="宋体" pitchFamily="2" charset="-122"/>
              </a:rPr>
              <a:t> </a:t>
            </a:r>
            <a:r>
              <a:rPr lang="en-US" altLang="zh-CN" sz="2000">
                <a:solidFill>
                  <a:srgbClr val="377A04"/>
                </a:solidFill>
                <a:latin typeface="Arial Black" pitchFamily="34" charset="0"/>
                <a:ea typeface="宋体" pitchFamily="2" charset="-122"/>
              </a:rPr>
              <a:t>The tree diagram</a:t>
            </a:r>
            <a:r>
              <a:rPr lang="en-US" altLang="zh-CN" sz="2000">
                <a:solidFill>
                  <a:srgbClr val="377A04"/>
                </a:solidFill>
                <a:latin typeface="Arial" pitchFamily="34" charset="0"/>
                <a:ea typeface="宋体" pitchFamily="2" charset="-122"/>
              </a:rPr>
              <a:t> </a:t>
            </a:r>
            <a:r>
              <a:rPr lang="en-US" altLang="zh-CN" sz="2000">
                <a:solidFill>
                  <a:srgbClr val="377A04"/>
                </a:solidFill>
                <a:latin typeface="Arial Black" pitchFamily="34" charset="0"/>
                <a:ea typeface="宋体" pitchFamily="2" charset="-122"/>
              </a:rPr>
              <a:t>below illustrates the main points of the text. Complete it according to the text.</a:t>
            </a:r>
          </a:p>
          <a:p>
            <a:pPr fontAlgn="base">
              <a:spcBef>
                <a:spcPct val="0"/>
              </a:spcBef>
              <a:spcAft>
                <a:spcPct val="0"/>
              </a:spcAft>
            </a:pPr>
            <a:endParaRPr lang="en-US" altLang="zh-CN" sz="2000">
              <a:solidFill>
                <a:prstClr val="black"/>
              </a:solidFill>
              <a:latin typeface="Arial" pitchFamily="34" charset="0"/>
              <a:ea typeface="宋体" pitchFamily="2" charset="-122"/>
            </a:endParaRPr>
          </a:p>
          <a:p>
            <a:pPr fontAlgn="base">
              <a:spcBef>
                <a:spcPct val="0"/>
              </a:spcBef>
              <a:spcAft>
                <a:spcPct val="0"/>
              </a:spcAft>
            </a:pPr>
            <a:endParaRPr kumimoji="1" lang="en-US" altLang="zh-CN" sz="2600">
              <a:solidFill>
                <a:prstClr val="black"/>
              </a:solidFill>
              <a:latin typeface="Arial" pitchFamily="34" charset="0"/>
              <a:ea typeface="宋体" pitchFamily="2" charset="-122"/>
            </a:endParaRPr>
          </a:p>
          <a:p>
            <a:pPr fontAlgn="base">
              <a:spcBef>
                <a:spcPct val="0"/>
              </a:spcBef>
              <a:spcAft>
                <a:spcPct val="0"/>
              </a:spcAft>
            </a:pPr>
            <a:endParaRPr kumimoji="1" lang="en-US" altLang="zh-CN" sz="2600">
              <a:solidFill>
                <a:prstClr val="black"/>
              </a:solidFill>
              <a:latin typeface="Arial" pitchFamily="34" charset="0"/>
              <a:ea typeface="宋体" pitchFamily="2" charset="-122"/>
            </a:endParaRPr>
          </a:p>
        </p:txBody>
      </p:sp>
      <p:sp>
        <p:nvSpPr>
          <p:cNvPr id="44040" name="矩形 10"/>
          <p:cNvSpPr>
            <a:spLocks noChangeArrowheads="1"/>
          </p:cNvSpPr>
          <p:nvPr/>
        </p:nvSpPr>
        <p:spPr bwMode="auto">
          <a:xfrm>
            <a:off x="2714627" y="571500"/>
            <a:ext cx="328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2000">
                <a:solidFill>
                  <a:srgbClr val="377A04"/>
                </a:solidFill>
                <a:latin typeface="Arial Black" pitchFamily="34" charset="0"/>
                <a:ea typeface="宋体" pitchFamily="2" charset="-122"/>
              </a:rPr>
              <a:t>Suggested answers</a:t>
            </a:r>
          </a:p>
        </p:txBody>
      </p:sp>
      <p:sp>
        <p:nvSpPr>
          <p:cNvPr id="44041" name="Text Box 6"/>
          <p:cNvSpPr txBox="1">
            <a:spLocks noChangeArrowheads="1"/>
          </p:cNvSpPr>
          <p:nvPr/>
        </p:nvSpPr>
        <p:spPr bwMode="auto">
          <a:xfrm>
            <a:off x="1500189" y="2643194"/>
            <a:ext cx="6672262" cy="54768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just" eaLnBrk="1" fontAlgn="base" hangingPunct="1">
              <a:spcBef>
                <a:spcPct val="0"/>
              </a:spcBef>
              <a:spcAft>
                <a:spcPct val="0"/>
              </a:spcAft>
            </a:pPr>
            <a:r>
              <a:rPr lang="en-US" altLang="zh-CN" sz="2400" b="1" smtClean="0">
                <a:solidFill>
                  <a:prstClr val="black"/>
                </a:solidFill>
                <a:latin typeface="Times New Roman" pitchFamily="18" charset="0"/>
              </a:rPr>
              <a:t>Debate topic: __________________________ </a:t>
            </a:r>
            <a:endParaRPr lang="en-US" altLang="zh-CN" sz="2400" smtClean="0">
              <a:solidFill>
                <a:prstClr val="black"/>
              </a:solidFill>
              <a:latin typeface="Times New Roman" pitchFamily="18" charset="0"/>
            </a:endParaRPr>
          </a:p>
        </p:txBody>
      </p:sp>
      <p:sp>
        <p:nvSpPr>
          <p:cNvPr id="49163" name="矩形 26"/>
          <p:cNvSpPr>
            <a:spLocks noChangeArrowheads="1"/>
          </p:cNvSpPr>
          <p:nvPr/>
        </p:nvSpPr>
        <p:spPr bwMode="auto">
          <a:xfrm>
            <a:off x="3357566" y="2644775"/>
            <a:ext cx="40446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2000" b="1">
                <a:solidFill>
                  <a:srgbClr val="377A04"/>
                </a:solidFill>
                <a:latin typeface="Arial" pitchFamily="34" charset="0"/>
                <a:ea typeface="宋体" pitchFamily="2" charset="-122"/>
              </a:rPr>
              <a:t>Why unemployment is so high?</a:t>
            </a:r>
            <a:endParaRPr lang="zh-CN" altLang="en-US" sz="2000" b="1">
              <a:solidFill>
                <a:srgbClr val="377A04"/>
              </a:solidFill>
              <a:latin typeface="Arial" pitchFamily="34" charset="0"/>
              <a:ea typeface="宋体" pitchFamily="2" charset="-122"/>
            </a:endParaRPr>
          </a:p>
        </p:txBody>
      </p:sp>
      <p:grpSp>
        <p:nvGrpSpPr>
          <p:cNvPr id="44043" name="Group 4"/>
          <p:cNvGrpSpPr>
            <a:grpSpLocks noChangeAspect="1"/>
          </p:cNvGrpSpPr>
          <p:nvPr/>
        </p:nvGrpSpPr>
        <p:grpSpPr bwMode="auto">
          <a:xfrm>
            <a:off x="357188" y="3214688"/>
            <a:ext cx="8429625" cy="2855912"/>
            <a:chOff x="3201" y="1483"/>
            <a:chExt cx="6589" cy="2832"/>
          </a:xfrm>
        </p:grpSpPr>
        <p:sp>
          <p:nvSpPr>
            <p:cNvPr id="44049" name="Line 7"/>
            <p:cNvSpPr>
              <a:spLocks noChangeShapeType="1"/>
            </p:cNvSpPr>
            <p:nvPr/>
          </p:nvSpPr>
          <p:spPr bwMode="auto">
            <a:xfrm flipH="1">
              <a:off x="5010" y="1483"/>
              <a:ext cx="1565" cy="6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0" name="Line 8"/>
            <p:cNvSpPr>
              <a:spLocks noChangeShapeType="1"/>
            </p:cNvSpPr>
            <p:nvPr/>
          </p:nvSpPr>
          <p:spPr bwMode="auto">
            <a:xfrm flipH="1" flipV="1">
              <a:off x="6575" y="1483"/>
              <a:ext cx="1879" cy="6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1" name="Text Box 9"/>
            <p:cNvSpPr txBox="1">
              <a:spLocks noChangeArrowheads="1"/>
            </p:cNvSpPr>
            <p:nvPr/>
          </p:nvSpPr>
          <p:spPr bwMode="auto">
            <a:xfrm>
              <a:off x="3257" y="2013"/>
              <a:ext cx="3127" cy="1099"/>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fontAlgn="base" hangingPunct="1">
                <a:spcBef>
                  <a:spcPct val="0"/>
                </a:spcBef>
                <a:spcAft>
                  <a:spcPct val="0"/>
                </a:spcAft>
              </a:pPr>
              <a:r>
                <a:rPr lang="en-US" altLang="zh-CN" sz="2000" smtClean="0">
                  <a:solidFill>
                    <a:prstClr val="black"/>
                  </a:solidFill>
                </a:rPr>
                <a:t>Argument by some economists:</a:t>
              </a:r>
            </a:p>
            <a:p>
              <a:pPr eaLnBrk="1" fontAlgn="base" hangingPunct="1">
                <a:spcBef>
                  <a:spcPct val="0"/>
                </a:spcBef>
                <a:spcAft>
                  <a:spcPct val="0"/>
                </a:spcAft>
              </a:pPr>
              <a:r>
                <a:rPr lang="en-US" altLang="zh-CN" sz="2000" smtClean="0">
                  <a:solidFill>
                    <a:prstClr val="black"/>
                  </a:solidFill>
                </a:rPr>
                <a:t>______________________________________________________</a:t>
              </a:r>
            </a:p>
            <a:p>
              <a:pPr algn="just" eaLnBrk="1" fontAlgn="base" hangingPunct="1">
                <a:spcBef>
                  <a:spcPct val="0"/>
                </a:spcBef>
                <a:spcAft>
                  <a:spcPct val="0"/>
                </a:spcAft>
              </a:pPr>
              <a:endParaRPr lang="en-US" altLang="zh-CN" smtClean="0">
                <a:solidFill>
                  <a:prstClr val="black"/>
                </a:solidFill>
              </a:endParaRPr>
            </a:p>
          </p:txBody>
        </p:sp>
        <p:sp>
          <p:nvSpPr>
            <p:cNvPr id="44052" name="Text Box 10"/>
            <p:cNvSpPr txBox="1">
              <a:spLocks noChangeArrowheads="1"/>
            </p:cNvSpPr>
            <p:nvPr/>
          </p:nvSpPr>
          <p:spPr bwMode="auto">
            <a:xfrm>
              <a:off x="6551" y="2049"/>
              <a:ext cx="3239" cy="70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fontAlgn="base" hangingPunct="1">
                <a:spcBef>
                  <a:spcPct val="0"/>
                </a:spcBef>
                <a:spcAft>
                  <a:spcPct val="0"/>
                </a:spcAft>
              </a:pPr>
              <a:r>
                <a:rPr lang="en-US" altLang="zh-CN" sz="2000" smtClean="0">
                  <a:solidFill>
                    <a:prstClr val="black"/>
                  </a:solidFill>
                </a:rPr>
                <a:t>Argument by most people:  ____________________________</a:t>
              </a:r>
            </a:p>
          </p:txBody>
        </p:sp>
        <p:sp>
          <p:nvSpPr>
            <p:cNvPr id="44053" name="Line 11"/>
            <p:cNvSpPr>
              <a:spLocks noChangeShapeType="1"/>
            </p:cNvSpPr>
            <p:nvPr/>
          </p:nvSpPr>
          <p:spPr bwMode="auto">
            <a:xfrm flipH="1">
              <a:off x="3758" y="3793"/>
              <a:ext cx="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4" name="Line 12"/>
            <p:cNvSpPr>
              <a:spLocks noChangeShapeType="1"/>
            </p:cNvSpPr>
            <p:nvPr/>
          </p:nvSpPr>
          <p:spPr bwMode="auto">
            <a:xfrm>
              <a:off x="8338" y="2758"/>
              <a:ext cx="1" cy="9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5" name="Line 13"/>
            <p:cNvSpPr>
              <a:spLocks noChangeShapeType="1"/>
            </p:cNvSpPr>
            <p:nvPr/>
          </p:nvSpPr>
          <p:spPr bwMode="auto">
            <a:xfrm>
              <a:off x="4541" y="3112"/>
              <a:ext cx="1" cy="8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6" name="Line 14"/>
            <p:cNvSpPr>
              <a:spLocks noChangeShapeType="1"/>
            </p:cNvSpPr>
            <p:nvPr/>
          </p:nvSpPr>
          <p:spPr bwMode="auto">
            <a:xfrm>
              <a:off x="8452" y="2706"/>
              <a:ext cx="2"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7" name="Line 15"/>
            <p:cNvSpPr>
              <a:spLocks noChangeShapeType="1"/>
            </p:cNvSpPr>
            <p:nvPr/>
          </p:nvSpPr>
          <p:spPr bwMode="auto">
            <a:xfrm>
              <a:off x="8454" y="2706"/>
              <a:ext cx="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4058" name="Text Box 16"/>
            <p:cNvSpPr txBox="1">
              <a:spLocks noChangeArrowheads="1"/>
            </p:cNvSpPr>
            <p:nvPr/>
          </p:nvSpPr>
          <p:spPr bwMode="auto">
            <a:xfrm>
              <a:off x="6777" y="3465"/>
              <a:ext cx="3013" cy="78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just" eaLnBrk="1" fontAlgn="base" hangingPunct="1">
                <a:spcBef>
                  <a:spcPct val="0"/>
                </a:spcBef>
                <a:spcAft>
                  <a:spcPct val="0"/>
                </a:spcAft>
              </a:pPr>
              <a:r>
                <a:rPr lang="en-US" altLang="zh-CN" sz="2000" smtClean="0">
                  <a:solidFill>
                    <a:prstClr val="black"/>
                  </a:solidFill>
                </a:rPr>
                <a:t>Supporting details:</a:t>
              </a:r>
              <a:r>
                <a:rPr lang="en-US" altLang="zh-CN" b="1" smtClean="0">
                  <a:solidFill>
                    <a:srgbClr val="377A04"/>
                  </a:solidFill>
                </a:rPr>
                <a:t> </a:t>
              </a:r>
            </a:p>
            <a:p>
              <a:pPr algn="just" eaLnBrk="1" fontAlgn="base" hangingPunct="1">
                <a:spcBef>
                  <a:spcPct val="0"/>
                </a:spcBef>
                <a:spcAft>
                  <a:spcPct val="0"/>
                </a:spcAft>
              </a:pPr>
              <a:r>
                <a:rPr lang="en-US" altLang="zh-CN" b="1" smtClean="0">
                  <a:solidFill>
                    <a:prstClr val="black"/>
                  </a:solidFill>
                </a:rPr>
                <a:t>____________________________</a:t>
              </a:r>
            </a:p>
          </p:txBody>
        </p:sp>
        <p:sp>
          <p:nvSpPr>
            <p:cNvPr id="44059" name="Text Box 17"/>
            <p:cNvSpPr txBox="1">
              <a:spLocks noChangeArrowheads="1"/>
            </p:cNvSpPr>
            <p:nvPr/>
          </p:nvSpPr>
          <p:spPr bwMode="auto">
            <a:xfrm>
              <a:off x="3201" y="3465"/>
              <a:ext cx="3350" cy="85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fontAlgn="base" hangingPunct="1">
                <a:spcBef>
                  <a:spcPct val="0"/>
                </a:spcBef>
                <a:spcAft>
                  <a:spcPct val="0"/>
                </a:spcAft>
              </a:pPr>
              <a:r>
                <a:rPr lang="en-US" altLang="zh-CN" sz="2000" smtClean="0">
                  <a:solidFill>
                    <a:prstClr val="black"/>
                  </a:solidFill>
                </a:rPr>
                <a:t>Supporting details: </a:t>
              </a:r>
              <a:r>
                <a:rPr lang="en-US" altLang="zh-CN" b="1" smtClean="0">
                  <a:solidFill>
                    <a:prstClr val="black"/>
                  </a:solidFill>
                </a:rPr>
                <a:t>________________________________</a:t>
              </a:r>
              <a:endParaRPr lang="en-US" altLang="zh-CN" b="1" smtClean="0">
                <a:solidFill>
                  <a:srgbClr val="377A04"/>
                </a:solidFill>
              </a:endParaRPr>
            </a:p>
          </p:txBody>
        </p:sp>
      </p:grpSp>
      <p:grpSp>
        <p:nvGrpSpPr>
          <p:cNvPr id="2" name="组合 1"/>
          <p:cNvGrpSpPr>
            <a:grpSpLocks/>
          </p:cNvGrpSpPr>
          <p:nvPr/>
        </p:nvGrpSpPr>
        <p:grpSpPr bwMode="auto">
          <a:xfrm>
            <a:off x="428625" y="4059238"/>
            <a:ext cx="4572000" cy="698500"/>
            <a:chOff x="428625" y="4059238"/>
            <a:chExt cx="4572000" cy="698500"/>
          </a:xfrm>
        </p:grpSpPr>
        <p:sp>
          <p:nvSpPr>
            <p:cNvPr id="44047" name="矩形 39"/>
            <p:cNvSpPr>
              <a:spLocks noChangeArrowheads="1"/>
            </p:cNvSpPr>
            <p:nvPr/>
          </p:nvSpPr>
          <p:spPr bwMode="auto">
            <a:xfrm>
              <a:off x="500063" y="4059238"/>
              <a:ext cx="3839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b="1">
                  <a:solidFill>
                    <a:srgbClr val="377A04"/>
                  </a:solidFill>
                  <a:latin typeface="Arial" pitchFamily="34" charset="0"/>
                  <a:ea typeface="宋体" pitchFamily="2" charset="-122"/>
                </a:rPr>
                <a:t>There are jobs out there, just not </a:t>
              </a:r>
              <a:endParaRPr lang="zh-CN" altLang="en-US">
                <a:solidFill>
                  <a:prstClr val="black"/>
                </a:solidFill>
                <a:latin typeface="Arial" pitchFamily="34" charset="0"/>
                <a:ea typeface="宋体" pitchFamily="2" charset="-122"/>
              </a:endParaRPr>
            </a:p>
          </p:txBody>
        </p:sp>
        <p:sp>
          <p:nvSpPr>
            <p:cNvPr id="44048" name="矩形 40"/>
            <p:cNvSpPr>
              <a:spLocks noChangeArrowheads="1"/>
            </p:cNvSpPr>
            <p:nvPr/>
          </p:nvSpPr>
          <p:spPr bwMode="auto">
            <a:xfrm>
              <a:off x="428625" y="4357688"/>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2000" b="1">
                  <a:solidFill>
                    <a:srgbClr val="377A04"/>
                  </a:solidFill>
                  <a:latin typeface="Arial" pitchFamily="34" charset="0"/>
                  <a:ea typeface="宋体" pitchFamily="2" charset="-122"/>
                </a:rPr>
                <a:t>the right candidates to fill them.</a:t>
              </a:r>
              <a:endParaRPr lang="zh-CN" altLang="en-US" sz="2000" b="1">
                <a:solidFill>
                  <a:srgbClr val="377A04"/>
                </a:solidFill>
                <a:latin typeface="Arial" pitchFamily="34" charset="0"/>
                <a:ea typeface="宋体" pitchFamily="2" charset="-122"/>
              </a:endParaRPr>
            </a:p>
          </p:txBody>
        </p:sp>
      </p:grpSp>
      <p:sp>
        <p:nvSpPr>
          <p:cNvPr id="49167" name="矩形 41"/>
          <p:cNvSpPr>
            <a:spLocks noChangeArrowheads="1"/>
          </p:cNvSpPr>
          <p:nvPr/>
        </p:nvSpPr>
        <p:spPr bwMode="auto">
          <a:xfrm>
            <a:off x="4643441" y="4130675"/>
            <a:ext cx="4188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b="1">
                <a:solidFill>
                  <a:srgbClr val="377A04"/>
                </a:solidFill>
                <a:latin typeface="Arial" pitchFamily="34" charset="0"/>
                <a:ea typeface="宋体" pitchFamily="2" charset="-122"/>
              </a:rPr>
              <a:t>Employers just aren't hiring enough.</a:t>
            </a:r>
            <a:endParaRPr lang="zh-CN" altLang="en-US" b="1">
              <a:solidFill>
                <a:srgbClr val="377A04"/>
              </a:solidFill>
              <a:latin typeface="Arial" pitchFamily="34" charset="0"/>
              <a:ea typeface="宋体" pitchFamily="2" charset="-122"/>
            </a:endParaRPr>
          </a:p>
        </p:txBody>
      </p:sp>
      <p:pic>
        <p:nvPicPr>
          <p:cNvPr id="44046"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32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3" grpId="0"/>
      <p:bldP spid="491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5059"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5060" name="Rectangle 5"/>
          <p:cNvSpPr>
            <a:spLocks noChangeArrowheads="1"/>
          </p:cNvSpPr>
          <p:nvPr/>
        </p:nvSpPr>
        <p:spPr bwMode="auto">
          <a:xfrm>
            <a:off x="2700338" y="404818"/>
            <a:ext cx="42481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377A04"/>
                </a:solidFill>
                <a:latin typeface="Arial Black" pitchFamily="34" charset="0"/>
                <a:ea typeface="宋体" pitchFamily="2" charset="-122"/>
              </a:rPr>
              <a:t>Text B</a:t>
            </a:r>
          </a:p>
        </p:txBody>
      </p:sp>
      <p:sp>
        <p:nvSpPr>
          <p:cNvPr id="45061" name="Rectangle 6"/>
          <p:cNvSpPr>
            <a:spLocks noChangeArrowheads="1"/>
          </p:cNvSpPr>
          <p:nvPr/>
        </p:nvSpPr>
        <p:spPr bwMode="auto">
          <a:xfrm>
            <a:off x="2071688" y="1757363"/>
            <a:ext cx="67151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zh-CN" sz="2000">
              <a:solidFill>
                <a:srgbClr val="377A04"/>
              </a:solidFill>
              <a:latin typeface="Arial Black" pitchFamily="34" charset="0"/>
              <a:ea typeface="宋体" pitchFamily="2" charset="-122"/>
            </a:endParaRPr>
          </a:p>
        </p:txBody>
      </p:sp>
      <p:sp>
        <p:nvSpPr>
          <p:cNvPr id="45062" name="Rectangle 7"/>
          <p:cNvSpPr>
            <a:spLocks noChangeArrowheads="1"/>
          </p:cNvSpPr>
          <p:nvPr/>
        </p:nvSpPr>
        <p:spPr bwMode="auto">
          <a:xfrm>
            <a:off x="2" y="-242888"/>
            <a:ext cx="2428875" cy="131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4000">
                <a:solidFill>
                  <a:prstClr val="white"/>
                </a:solidFill>
                <a:latin typeface="Arial Black" pitchFamily="34" charset="0"/>
                <a:ea typeface="宋体" pitchFamily="2" charset="-122"/>
              </a:rPr>
              <a:t/>
            </a:r>
            <a:br>
              <a:rPr lang="en-US" altLang="zh-CN" sz="40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a:t>
            </a:r>
            <a:r>
              <a:rPr lang="en-US" altLang="zh-CN" sz="2000">
                <a:solidFill>
                  <a:prstClr val="white"/>
                </a:solidFill>
                <a:latin typeface="Arial Black" pitchFamily="34" charset="0"/>
                <a:ea typeface="宋体" pitchFamily="2" charset="-122"/>
              </a:rPr>
              <a:t> </a:t>
            </a:r>
          </a:p>
        </p:txBody>
      </p:sp>
      <p:sp>
        <p:nvSpPr>
          <p:cNvPr id="45063" name="Rectangle 11"/>
          <p:cNvSpPr>
            <a:spLocks noChangeArrowheads="1"/>
          </p:cNvSpPr>
          <p:nvPr/>
        </p:nvSpPr>
        <p:spPr bwMode="auto">
          <a:xfrm>
            <a:off x="827088" y="2349506"/>
            <a:ext cx="76692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600">
              <a:solidFill>
                <a:prstClr val="black"/>
              </a:solidFill>
              <a:latin typeface="Arial" pitchFamily="34" charset="0"/>
              <a:ea typeface="宋体" pitchFamily="2" charset="-122"/>
            </a:endParaRPr>
          </a:p>
        </p:txBody>
      </p:sp>
      <p:sp>
        <p:nvSpPr>
          <p:cNvPr id="39945" name="TextBox 8"/>
          <p:cNvSpPr txBox="1">
            <a:spLocks noChangeArrowheads="1"/>
          </p:cNvSpPr>
          <p:nvPr/>
        </p:nvSpPr>
        <p:spPr bwMode="auto">
          <a:xfrm>
            <a:off x="1116016" y="1889127"/>
            <a:ext cx="6929437" cy="3724096"/>
          </a:xfrm>
          <a:prstGeom prst="rect">
            <a:avLst/>
          </a:prstGeom>
          <a:noFill/>
          <a:ln w="9525">
            <a:noFill/>
            <a:miter lim="800000"/>
            <a:headEnd/>
            <a:tailEnd/>
          </a:ln>
        </p:spPr>
        <p:txBody>
          <a:bodyPr>
            <a:spAutoFit/>
          </a:bodyPr>
          <a:lstStyle/>
          <a:p>
            <a:pPr algn="just" defTabSz="381000" fontAlgn="base">
              <a:spcBef>
                <a:spcPct val="0"/>
              </a:spcBef>
              <a:spcAft>
                <a:spcPct val="0"/>
              </a:spcAft>
              <a:defRPr/>
            </a:pPr>
            <a:endParaRPr kumimoji="1" lang="en-US" altLang="zh-CN" sz="2000" b="1" i="1" dirty="0">
              <a:solidFill>
                <a:srgbClr val="000000"/>
              </a:solidFill>
              <a:ea typeface="宋体" pitchFamily="2" charset="-122"/>
            </a:endParaRPr>
          </a:p>
          <a:p>
            <a:pPr marL="342900" indent="-342900" fontAlgn="base">
              <a:spcBef>
                <a:spcPct val="0"/>
              </a:spcBef>
              <a:spcAft>
                <a:spcPct val="0"/>
              </a:spcAft>
              <a:buClr>
                <a:srgbClr val="377A04"/>
              </a:buClr>
              <a:buFont typeface="Arial" pitchFamily="34" charset="0"/>
              <a:buChar char="•"/>
              <a:defRPr/>
            </a:pPr>
            <a:r>
              <a:rPr kumimoji="1" lang="en-US" altLang="zh-CN" sz="2400" dirty="0">
                <a:solidFill>
                  <a:srgbClr val="006600"/>
                </a:solidFill>
                <a:latin typeface="Arial" pitchFamily="34" charset="0"/>
                <a:ea typeface="宋体" pitchFamily="2" charset="-122"/>
                <a:cs typeface="Arial" pitchFamily="34" charset="0"/>
              </a:rPr>
              <a:t>The author’s position?</a:t>
            </a:r>
          </a:p>
          <a:p>
            <a:pPr fontAlgn="base">
              <a:spcBef>
                <a:spcPct val="0"/>
              </a:spcBef>
              <a:spcAft>
                <a:spcPct val="0"/>
              </a:spcAft>
              <a:buClr>
                <a:srgbClr val="377A04"/>
              </a:buClr>
              <a:defRPr/>
            </a:pPr>
            <a:endParaRPr kumimoji="1" lang="en-US" altLang="zh-CN" sz="2400" dirty="0">
              <a:solidFill>
                <a:prstClr val="black"/>
              </a:solidFill>
              <a:latin typeface="Arial" pitchFamily="34" charset="0"/>
              <a:ea typeface="宋体" pitchFamily="2" charset="-122"/>
              <a:cs typeface="Arial" pitchFamily="34" charset="0"/>
            </a:endParaRPr>
          </a:p>
          <a:p>
            <a:pPr algn="just" fontAlgn="base">
              <a:spcBef>
                <a:spcPct val="0"/>
              </a:spcBef>
              <a:spcAft>
                <a:spcPct val="0"/>
              </a:spcAft>
              <a:buClr>
                <a:srgbClr val="377A04"/>
              </a:buClr>
              <a:defRPr/>
            </a:pPr>
            <a:r>
              <a:rPr kumimoji="1" lang="en-US" altLang="zh-CN" sz="2400" dirty="0">
                <a:solidFill>
                  <a:prstClr val="black"/>
                </a:solidFill>
                <a:latin typeface="Arial" pitchFamily="34" charset="0"/>
                <a:ea typeface="宋体" pitchFamily="2" charset="-122"/>
                <a:cs typeface="Arial" pitchFamily="34" charset="0"/>
              </a:rPr>
              <a:t>Although the writer seems to be objectively presenting the two sides of the argument, the way he presents the arguments of the two sides and the way he ends the article indicate that he is more in favor of the argument that the unemployment situation in the US is not just structural unemployment. </a:t>
            </a:r>
          </a:p>
        </p:txBody>
      </p:sp>
      <p:sp>
        <p:nvSpPr>
          <p:cNvPr id="45065" name="矩形 1"/>
          <p:cNvSpPr>
            <a:spLocks noChangeArrowheads="1"/>
          </p:cNvSpPr>
          <p:nvPr/>
        </p:nvSpPr>
        <p:spPr bwMode="auto">
          <a:xfrm>
            <a:off x="2771775" y="1025526"/>
            <a:ext cx="3048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2800">
                <a:solidFill>
                  <a:srgbClr val="377A04"/>
                </a:solidFill>
                <a:latin typeface="Arial Black" pitchFamily="34" charset="0"/>
                <a:ea typeface="宋体" pitchFamily="2" charset="-122"/>
              </a:rPr>
              <a:t> </a:t>
            </a:r>
            <a:endParaRPr lang="zh-CN" altLang="en-US" sz="2800">
              <a:solidFill>
                <a:srgbClr val="377A04"/>
              </a:solidFill>
              <a:latin typeface="Arial Black" pitchFamily="34" charset="0"/>
              <a:ea typeface="宋体" pitchFamily="2" charset="-122"/>
            </a:endParaRPr>
          </a:p>
        </p:txBody>
      </p:sp>
      <p:sp>
        <p:nvSpPr>
          <p:cNvPr id="45066" name="Rectangle 6"/>
          <p:cNvSpPr>
            <a:spLocks noChangeArrowheads="1"/>
          </p:cNvSpPr>
          <p:nvPr/>
        </p:nvSpPr>
        <p:spPr bwMode="auto">
          <a:xfrm>
            <a:off x="1385889" y="1292225"/>
            <a:ext cx="10033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200">
                <a:solidFill>
                  <a:srgbClr val="377A04"/>
                </a:solidFill>
                <a:latin typeface="Arial Black" pitchFamily="34" charset="0"/>
                <a:ea typeface="宋体" pitchFamily="2" charset="-122"/>
              </a:rPr>
              <a:t>Critical reading: questions for discussion</a:t>
            </a:r>
          </a:p>
          <a:p>
            <a:pPr fontAlgn="base">
              <a:spcBef>
                <a:spcPct val="0"/>
              </a:spcBef>
              <a:spcAft>
                <a:spcPct val="0"/>
              </a:spcAft>
            </a:pPr>
            <a:endParaRPr lang="en-US" altLang="zh-CN" sz="2800">
              <a:solidFill>
                <a:srgbClr val="377A04"/>
              </a:solidFill>
              <a:latin typeface="Arial Black" pitchFamily="34" charset="0"/>
              <a:ea typeface="宋体" pitchFamily="2" charset="-122"/>
            </a:endParaRPr>
          </a:p>
        </p:txBody>
      </p:sp>
      <p:pic>
        <p:nvPicPr>
          <p:cNvPr id="45067"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9407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rtlCol="0">
            <a:normAutofit fontScale="90000"/>
          </a:bodyPr>
          <a:lstStyle/>
          <a:p>
            <a:pPr eaLnBrk="1" fontAlgn="auto" hangingPunct="1">
              <a:spcAft>
                <a:spcPts val="0"/>
              </a:spcAft>
              <a:defRPr/>
            </a:pPr>
            <a:r>
              <a:rPr lang="en-US" altLang="zh-CN" smtClean="0"/>
              <a:t/>
            </a:r>
            <a:br>
              <a:rPr lang="en-US" altLang="zh-CN" smtClean="0"/>
            </a:br>
            <a:r>
              <a:rPr lang="en-US" altLang="zh-CN" smtClean="0"/>
              <a:t>          </a:t>
            </a:r>
            <a:r>
              <a:rPr lang="en-US" altLang="zh-CN" smtClean="0">
                <a:solidFill>
                  <a:srgbClr val="006600"/>
                </a:solidFill>
              </a:rPr>
              <a:t>Critical Reading</a:t>
            </a:r>
          </a:p>
        </p:txBody>
      </p:sp>
      <p:sp>
        <p:nvSpPr>
          <p:cNvPr id="47107" name="Rectangle 5"/>
          <p:cNvSpPr>
            <a:spLocks noGrp="1" noChangeArrowheads="1"/>
          </p:cNvSpPr>
          <p:nvPr>
            <p:ph idx="1"/>
          </p:nvPr>
        </p:nvSpPr>
        <p:spPr>
          <a:xfrm>
            <a:off x="539750" y="2060578"/>
            <a:ext cx="8229600" cy="4411663"/>
          </a:xfrm>
        </p:spPr>
        <p:txBody>
          <a:bodyPr/>
          <a:lstStyle/>
          <a:p>
            <a:pPr eaLnBrk="1" hangingPunct="1"/>
            <a:r>
              <a:rPr lang="en-US" altLang="zh-CN" sz="2400" dirty="0" smtClean="0">
                <a:latin typeface="Arial" pitchFamily="34" charset="0"/>
                <a:cs typeface="Arial" pitchFamily="34" charset="0"/>
              </a:rPr>
              <a:t>Do not fall under the spell of the printed word as authority. </a:t>
            </a:r>
          </a:p>
          <a:p>
            <a:pPr eaLnBrk="1" hangingPunct="1"/>
            <a:endParaRPr lang="en-US" altLang="zh-CN" sz="2400" dirty="0" smtClean="0">
              <a:latin typeface="Arial" pitchFamily="34" charset="0"/>
              <a:cs typeface="Arial" pitchFamily="34" charset="0"/>
            </a:endParaRPr>
          </a:p>
          <a:p>
            <a:pPr eaLnBrk="1" hangingPunct="1"/>
            <a:r>
              <a:rPr lang="en-US" altLang="zh-CN" sz="2400" dirty="0" smtClean="0">
                <a:latin typeface="Arial" pitchFamily="34" charset="0"/>
                <a:cs typeface="Arial" pitchFamily="34" charset="0"/>
              </a:rPr>
              <a:t>Very few of your instructors think of the texts they assign as the last word on the subject. </a:t>
            </a:r>
          </a:p>
          <a:p>
            <a:pPr eaLnBrk="1" hangingPunct="1"/>
            <a:endParaRPr lang="en-US" altLang="zh-CN" sz="2400" dirty="0" smtClean="0">
              <a:latin typeface="Arial" pitchFamily="34" charset="0"/>
              <a:cs typeface="Arial" pitchFamily="34" charset="0"/>
            </a:endParaRPr>
          </a:p>
          <a:p>
            <a:pPr eaLnBrk="1" hangingPunct="1"/>
            <a:r>
              <a:rPr lang="en-US" altLang="zh-CN" sz="2400" dirty="0" smtClean="0">
                <a:latin typeface="Arial" pitchFamily="34" charset="0"/>
                <a:cs typeface="Arial" pitchFamily="34" charset="0"/>
              </a:rPr>
              <a:t>Remember that the author of every text has an agenda – something that he or she wants you to believe. </a:t>
            </a:r>
          </a:p>
        </p:txBody>
      </p:sp>
      <p:sp>
        <p:nvSpPr>
          <p:cNvPr id="47108"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r>
              <a:rPr lang="en-US" altLang="zh-CN" sz="2000">
                <a:solidFill>
                  <a:srgbClr val="FFFFFF"/>
                </a:solidFill>
                <a:latin typeface="Arial Black" pitchFamily="34" charset="0"/>
                <a:ea typeface="宋体" pitchFamily="2" charset="-122"/>
              </a:rPr>
              <a:t>Unit 3</a:t>
            </a:r>
            <a:r>
              <a:rPr lang="en-US" altLang="zh-CN" sz="3600">
                <a:solidFill>
                  <a:srgbClr val="FFFFFF"/>
                </a:solidFill>
                <a:latin typeface="Arial Black" pitchFamily="34" charset="0"/>
                <a:ea typeface="宋体" pitchFamily="2" charset="-122"/>
              </a:rPr>
              <a:t/>
            </a:r>
            <a:br>
              <a:rPr lang="en-US" altLang="zh-CN" sz="3600">
                <a:solidFill>
                  <a:srgbClr val="FFFFFF"/>
                </a:solidFill>
                <a:latin typeface="Arial Black" pitchFamily="34" charset="0"/>
                <a:ea typeface="宋体" pitchFamily="2" charset="-122"/>
              </a:rPr>
            </a:br>
            <a:r>
              <a:rPr lang="en-US" altLang="zh-CN">
                <a:solidFill>
                  <a:srgbClr val="FFFFFF"/>
                </a:solidFill>
                <a:latin typeface="Arial Black" pitchFamily="34" charset="0"/>
                <a:ea typeface="宋体" pitchFamily="2" charset="-122"/>
              </a:rPr>
              <a:t>Unemployment </a:t>
            </a:r>
          </a:p>
        </p:txBody>
      </p:sp>
      <p:sp>
        <p:nvSpPr>
          <p:cNvPr id="47109"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2114927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6083"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6084" name="Rectangle 5"/>
          <p:cNvSpPr>
            <a:spLocks noChangeArrowheads="1"/>
          </p:cNvSpPr>
          <p:nvPr/>
        </p:nvSpPr>
        <p:spPr bwMode="auto">
          <a:xfrm>
            <a:off x="2700338" y="404818"/>
            <a:ext cx="42481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zh-CN" sz="2800" dirty="0">
              <a:solidFill>
                <a:srgbClr val="377A04"/>
              </a:solidFill>
              <a:latin typeface="Arial Black" pitchFamily="34" charset="0"/>
              <a:ea typeface="宋体" pitchFamily="2" charset="-122"/>
            </a:endParaRPr>
          </a:p>
        </p:txBody>
      </p:sp>
      <p:sp>
        <p:nvSpPr>
          <p:cNvPr id="46085" name="Rectangle 6"/>
          <p:cNvSpPr>
            <a:spLocks noChangeArrowheads="1"/>
          </p:cNvSpPr>
          <p:nvPr/>
        </p:nvSpPr>
        <p:spPr bwMode="auto">
          <a:xfrm>
            <a:off x="2071688" y="1757363"/>
            <a:ext cx="67151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zh-CN" sz="2000">
              <a:solidFill>
                <a:srgbClr val="377A04"/>
              </a:solidFill>
              <a:latin typeface="Arial Black" pitchFamily="34" charset="0"/>
              <a:ea typeface="宋体" pitchFamily="2" charset="-122"/>
            </a:endParaRPr>
          </a:p>
        </p:txBody>
      </p:sp>
      <p:sp>
        <p:nvSpPr>
          <p:cNvPr id="46086" name="Rectangle 7"/>
          <p:cNvSpPr>
            <a:spLocks noChangeArrowheads="1"/>
          </p:cNvSpPr>
          <p:nvPr/>
        </p:nvSpPr>
        <p:spPr bwMode="auto">
          <a:xfrm>
            <a:off x="2" y="-242888"/>
            <a:ext cx="2428875" cy="131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4000">
                <a:solidFill>
                  <a:prstClr val="white"/>
                </a:solidFill>
                <a:latin typeface="Arial Black" pitchFamily="34" charset="0"/>
                <a:ea typeface="宋体" pitchFamily="2" charset="-122"/>
              </a:rPr>
              <a:t/>
            </a:r>
            <a:br>
              <a:rPr lang="en-US" altLang="zh-CN" sz="40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a:t>
            </a:r>
            <a:r>
              <a:rPr lang="en-US" altLang="zh-CN" sz="2000">
                <a:solidFill>
                  <a:prstClr val="white"/>
                </a:solidFill>
                <a:latin typeface="Arial Black" pitchFamily="34" charset="0"/>
                <a:ea typeface="宋体" pitchFamily="2" charset="-122"/>
              </a:rPr>
              <a:t> </a:t>
            </a:r>
          </a:p>
        </p:txBody>
      </p:sp>
      <p:sp>
        <p:nvSpPr>
          <p:cNvPr id="46087" name="Rectangle 11"/>
          <p:cNvSpPr>
            <a:spLocks noChangeArrowheads="1"/>
          </p:cNvSpPr>
          <p:nvPr/>
        </p:nvSpPr>
        <p:spPr bwMode="auto">
          <a:xfrm>
            <a:off x="827088" y="2349506"/>
            <a:ext cx="76692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600">
              <a:solidFill>
                <a:prstClr val="black"/>
              </a:solidFill>
              <a:latin typeface="Arial" pitchFamily="34" charset="0"/>
              <a:ea typeface="宋体" pitchFamily="2" charset="-122"/>
            </a:endParaRPr>
          </a:p>
        </p:txBody>
      </p:sp>
      <p:sp>
        <p:nvSpPr>
          <p:cNvPr id="39945" name="TextBox 8"/>
          <p:cNvSpPr txBox="1">
            <a:spLocks noChangeArrowheads="1"/>
          </p:cNvSpPr>
          <p:nvPr/>
        </p:nvSpPr>
        <p:spPr bwMode="auto">
          <a:xfrm>
            <a:off x="1116016" y="1889127"/>
            <a:ext cx="6929437" cy="3724096"/>
          </a:xfrm>
          <a:prstGeom prst="rect">
            <a:avLst/>
          </a:prstGeom>
          <a:noFill/>
          <a:ln w="9525">
            <a:noFill/>
            <a:miter lim="800000"/>
            <a:headEnd/>
            <a:tailEnd/>
          </a:ln>
        </p:spPr>
        <p:txBody>
          <a:bodyPr>
            <a:spAutoFit/>
          </a:bodyPr>
          <a:lstStyle/>
          <a:p>
            <a:pPr algn="just" defTabSz="381000" fontAlgn="base">
              <a:spcBef>
                <a:spcPct val="0"/>
              </a:spcBef>
              <a:spcAft>
                <a:spcPct val="0"/>
              </a:spcAft>
              <a:defRPr/>
            </a:pPr>
            <a:endParaRPr kumimoji="1" lang="en-US" altLang="zh-CN" sz="2000" b="1" i="1" dirty="0">
              <a:solidFill>
                <a:srgbClr val="000000"/>
              </a:solidFill>
              <a:ea typeface="宋体" pitchFamily="2" charset="-122"/>
            </a:endParaRPr>
          </a:p>
          <a:p>
            <a:pPr marL="342900" indent="-342900" fontAlgn="base">
              <a:spcBef>
                <a:spcPct val="0"/>
              </a:spcBef>
              <a:spcAft>
                <a:spcPct val="0"/>
              </a:spcAft>
              <a:buClr>
                <a:srgbClr val="377A04"/>
              </a:buClr>
              <a:buFont typeface="Arial" pitchFamily="34" charset="0"/>
              <a:buChar char="•"/>
              <a:defRPr/>
            </a:pPr>
            <a:r>
              <a:rPr kumimoji="1" lang="en-US" altLang="zh-CN" sz="2400" dirty="0">
                <a:solidFill>
                  <a:srgbClr val="006600"/>
                </a:solidFill>
                <a:latin typeface="Arial" pitchFamily="34" charset="0"/>
                <a:ea typeface="宋体" pitchFamily="2" charset="-122"/>
                <a:cs typeface="Arial" pitchFamily="34" charset="0"/>
              </a:rPr>
              <a:t>How about Text A? How many voices do you find in Text A?</a:t>
            </a:r>
          </a:p>
          <a:p>
            <a:pPr marL="342900" indent="-342900" fontAlgn="base">
              <a:spcBef>
                <a:spcPct val="0"/>
              </a:spcBef>
              <a:spcAft>
                <a:spcPct val="0"/>
              </a:spcAft>
              <a:buClr>
                <a:srgbClr val="377A04"/>
              </a:buClr>
              <a:buFont typeface="Arial" pitchFamily="34" charset="0"/>
              <a:buChar char="•"/>
              <a:defRPr/>
            </a:pPr>
            <a:endParaRPr kumimoji="1" lang="en-US" altLang="zh-CN" sz="2400" dirty="0">
              <a:solidFill>
                <a:srgbClr val="006600"/>
              </a:solidFill>
              <a:latin typeface="Arial" pitchFamily="34" charset="0"/>
              <a:ea typeface="宋体" pitchFamily="2" charset="-122"/>
              <a:cs typeface="Arial" pitchFamily="34" charset="0"/>
            </a:endParaRPr>
          </a:p>
          <a:p>
            <a:pPr fontAlgn="base">
              <a:spcBef>
                <a:spcPct val="0"/>
              </a:spcBef>
              <a:spcAft>
                <a:spcPct val="0"/>
              </a:spcAft>
              <a:defRPr/>
            </a:pPr>
            <a:r>
              <a:rPr lang="en-US" altLang="zh-CN" sz="2400" dirty="0">
                <a:solidFill>
                  <a:prstClr val="black"/>
                </a:solidFill>
                <a:latin typeface="Arial" pitchFamily="34" charset="0"/>
                <a:ea typeface="宋体" pitchFamily="2" charset="-122"/>
                <a:cs typeface="Arial" pitchFamily="34" charset="0"/>
              </a:rPr>
              <a:t>In text A there is only one voice.</a:t>
            </a:r>
          </a:p>
          <a:p>
            <a:pPr fontAlgn="base">
              <a:spcBef>
                <a:spcPct val="0"/>
              </a:spcBef>
              <a:spcAft>
                <a:spcPct val="0"/>
              </a:spcAft>
              <a:defRPr/>
            </a:pPr>
            <a:endParaRPr lang="en-US" altLang="zh-CN" sz="2400" dirty="0">
              <a:solidFill>
                <a:prstClr val="black"/>
              </a:solidFill>
              <a:latin typeface="Arial" pitchFamily="34" charset="0"/>
              <a:ea typeface="宋体" pitchFamily="2" charset="-122"/>
              <a:cs typeface="Arial" pitchFamily="34" charset="0"/>
            </a:endParaRPr>
          </a:p>
          <a:p>
            <a:pPr fontAlgn="base">
              <a:spcBef>
                <a:spcPct val="0"/>
              </a:spcBef>
              <a:spcAft>
                <a:spcPct val="0"/>
              </a:spcAft>
              <a:defRPr/>
            </a:pPr>
            <a:r>
              <a:rPr lang="en-US" altLang="zh-CN" sz="2400" dirty="0">
                <a:solidFill>
                  <a:prstClr val="black"/>
                </a:solidFill>
                <a:latin typeface="Arial" pitchFamily="34" charset="0"/>
                <a:ea typeface="宋体" pitchFamily="2" charset="-122"/>
                <a:cs typeface="Arial" pitchFamily="34" charset="0"/>
              </a:rPr>
              <a:t>Textbooks offer you a basic understanding of the major issues in a particular field, but not in-depth coverage of specific topic, nor the most recent developments.</a:t>
            </a:r>
          </a:p>
        </p:txBody>
      </p:sp>
      <p:sp>
        <p:nvSpPr>
          <p:cNvPr id="46089" name="矩形 1"/>
          <p:cNvSpPr>
            <a:spLocks noChangeArrowheads="1"/>
          </p:cNvSpPr>
          <p:nvPr/>
        </p:nvSpPr>
        <p:spPr bwMode="auto">
          <a:xfrm>
            <a:off x="2771775" y="1025526"/>
            <a:ext cx="3048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2800">
                <a:solidFill>
                  <a:srgbClr val="377A04"/>
                </a:solidFill>
                <a:latin typeface="Arial Black" pitchFamily="34" charset="0"/>
                <a:ea typeface="宋体" pitchFamily="2" charset="-122"/>
              </a:rPr>
              <a:t> </a:t>
            </a:r>
            <a:endParaRPr lang="zh-CN" altLang="en-US" sz="2800">
              <a:solidFill>
                <a:srgbClr val="377A04"/>
              </a:solidFill>
              <a:latin typeface="Arial Black" pitchFamily="34" charset="0"/>
              <a:ea typeface="宋体" pitchFamily="2" charset="-122"/>
            </a:endParaRPr>
          </a:p>
        </p:txBody>
      </p:sp>
      <p:sp>
        <p:nvSpPr>
          <p:cNvPr id="46090" name="Rectangle 6"/>
          <p:cNvSpPr>
            <a:spLocks noChangeArrowheads="1"/>
          </p:cNvSpPr>
          <p:nvPr/>
        </p:nvSpPr>
        <p:spPr bwMode="auto">
          <a:xfrm>
            <a:off x="1385889" y="1292225"/>
            <a:ext cx="10033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200" dirty="0">
                <a:solidFill>
                  <a:srgbClr val="377A04"/>
                </a:solidFill>
                <a:latin typeface="Arial Black" pitchFamily="34" charset="0"/>
                <a:ea typeface="宋体" pitchFamily="2" charset="-122"/>
              </a:rPr>
              <a:t>Critical reading: questions for discussion</a:t>
            </a:r>
          </a:p>
          <a:p>
            <a:pPr fontAlgn="base">
              <a:spcBef>
                <a:spcPct val="0"/>
              </a:spcBef>
              <a:spcAft>
                <a:spcPct val="0"/>
              </a:spcAft>
            </a:pPr>
            <a:endParaRPr lang="en-US" altLang="zh-CN" sz="2800" dirty="0">
              <a:solidFill>
                <a:srgbClr val="377A04"/>
              </a:solidFill>
              <a:latin typeface="Arial Black" pitchFamily="34" charset="0"/>
              <a:ea typeface="宋体" pitchFamily="2" charset="-122"/>
            </a:endParaRPr>
          </a:p>
        </p:txBody>
      </p:sp>
      <p:pic>
        <p:nvPicPr>
          <p:cNvPr id="46091"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348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zh-CN" sz="3200" smtClean="0"/>
              <a:t>           Asking Yourself Questions </a:t>
            </a:r>
          </a:p>
        </p:txBody>
      </p:sp>
      <p:sp>
        <p:nvSpPr>
          <p:cNvPr id="4099" name="Rectangle 3"/>
          <p:cNvSpPr>
            <a:spLocks noGrp="1" noChangeArrowheads="1"/>
          </p:cNvSpPr>
          <p:nvPr>
            <p:ph idx="1"/>
          </p:nvPr>
        </p:nvSpPr>
        <p:spPr>
          <a:xfrm>
            <a:off x="552450" y="1778000"/>
            <a:ext cx="8229600" cy="4686300"/>
          </a:xfrm>
        </p:spPr>
        <p:txBody>
          <a:bodyPr rtlCol="0">
            <a:normAutofit fontScale="85000" lnSpcReduction="20000"/>
          </a:bodyPr>
          <a:lstStyle/>
          <a:p>
            <a:pPr eaLnBrk="1" fontAlgn="auto" hangingPunct="1">
              <a:spcAft>
                <a:spcPts val="0"/>
              </a:spcAft>
              <a:buFont typeface="Wingdings 2"/>
              <a:buChar char="ß"/>
              <a:defRPr/>
            </a:pPr>
            <a:r>
              <a:rPr lang="en-US" altLang="zh-CN" sz="2600" dirty="0" smtClean="0">
                <a:latin typeface="Arial" pitchFamily="34" charset="0"/>
                <a:cs typeface="Arial" pitchFamily="34" charset="0"/>
              </a:rPr>
              <a:t>"What is the author trying to say?" </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"What is the author assuming I will agree with?" </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Do you agree with the author? </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Does the author adequately defend her argument? </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What kind of proof does she use?</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Is there something she leaves out that you would put in? </a:t>
            </a:r>
          </a:p>
          <a:p>
            <a:pPr eaLnBrk="1" fontAlgn="auto" hangingPunct="1">
              <a:spcAft>
                <a:spcPts val="0"/>
              </a:spcAft>
              <a:buFont typeface="Wingdings 2"/>
              <a:buChar char="ß"/>
              <a:defRPr/>
            </a:pPr>
            <a:endParaRPr lang="en-US" altLang="zh-CN" sz="2600" dirty="0" smtClean="0">
              <a:latin typeface="Arial" pitchFamily="34" charset="0"/>
              <a:cs typeface="Arial" pitchFamily="34" charset="0"/>
            </a:endParaRPr>
          </a:p>
          <a:p>
            <a:pPr eaLnBrk="1" fontAlgn="auto" hangingPunct="1">
              <a:spcAft>
                <a:spcPts val="0"/>
              </a:spcAft>
              <a:buFont typeface="Wingdings 2"/>
              <a:buChar char="ß"/>
              <a:defRPr/>
            </a:pPr>
            <a:r>
              <a:rPr lang="en-US" altLang="zh-CN" sz="2600" dirty="0" smtClean="0">
                <a:latin typeface="Arial" pitchFamily="34" charset="0"/>
                <a:cs typeface="Arial" pitchFamily="34" charset="0"/>
              </a:rPr>
              <a:t>Does putting it in hurt her argument? </a:t>
            </a:r>
          </a:p>
          <a:p>
            <a:pPr eaLnBrk="1" fontAlgn="auto" hangingPunct="1">
              <a:spcAft>
                <a:spcPts val="0"/>
              </a:spcAft>
              <a:buFont typeface="Wingdings 2"/>
              <a:buChar char="ß"/>
              <a:defRPr/>
            </a:pPr>
            <a:endParaRPr lang="en-US" altLang="zh-CN" dirty="0"/>
          </a:p>
        </p:txBody>
      </p:sp>
      <p:sp>
        <p:nvSpPr>
          <p:cNvPr id="48132"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48133"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r>
              <a:rPr lang="en-US" altLang="zh-CN" sz="2000">
                <a:solidFill>
                  <a:srgbClr val="FFFFFF"/>
                </a:solidFill>
                <a:latin typeface="Arial Black" pitchFamily="34" charset="0"/>
                <a:ea typeface="宋体" pitchFamily="2" charset="-122"/>
              </a:rPr>
              <a:t>Unit 3</a:t>
            </a:r>
            <a:r>
              <a:rPr lang="en-US" altLang="zh-CN" sz="3600">
                <a:solidFill>
                  <a:srgbClr val="FFFFFF"/>
                </a:solidFill>
                <a:latin typeface="Arial Black" pitchFamily="34" charset="0"/>
                <a:ea typeface="宋体" pitchFamily="2" charset="-122"/>
              </a:rPr>
              <a:t/>
            </a:r>
            <a:br>
              <a:rPr lang="en-US" altLang="zh-CN" sz="3600">
                <a:solidFill>
                  <a:srgbClr val="FFFFFF"/>
                </a:solidFill>
                <a:latin typeface="Arial Black" pitchFamily="34" charset="0"/>
                <a:ea typeface="宋体" pitchFamily="2" charset="-122"/>
              </a:rPr>
            </a:br>
            <a:r>
              <a:rPr lang="en-US" altLang="zh-CN">
                <a:solidFill>
                  <a:srgbClr val="FFFFFF"/>
                </a:solidFill>
                <a:latin typeface="Arial Black" pitchFamily="34" charset="0"/>
                <a:ea typeface="宋体" pitchFamily="2" charset="-122"/>
              </a:rPr>
              <a:t>Unemployment </a:t>
            </a:r>
          </a:p>
        </p:txBody>
      </p:sp>
    </p:spTree>
    <p:extLst>
      <p:ext uri="{BB962C8B-B14F-4D97-AF65-F5344CB8AC3E}">
        <p14:creationId xmlns:p14="http://schemas.microsoft.com/office/powerpoint/2010/main" val="2138807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AutoShape 5"/>
          <p:cNvSpPr>
            <a:spLocks noChangeArrowheads="1"/>
          </p:cNvSpPr>
          <p:nvPr/>
        </p:nvSpPr>
        <p:spPr bwMode="auto">
          <a:xfrm rot="5400000">
            <a:off x="-436562" y="436562"/>
            <a:ext cx="3644900" cy="2771775"/>
          </a:xfrm>
          <a:prstGeom prst="rtTriangle">
            <a:avLst/>
          </a:prstGeom>
          <a:solidFill>
            <a:srgbClr val="377A0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zh-CN">
              <a:solidFill>
                <a:prstClr val="black"/>
              </a:solidFill>
              <a:latin typeface="Arial" pitchFamily="34" charset="0"/>
              <a:ea typeface="宋体" pitchFamily="2" charset="-122"/>
            </a:endParaRPr>
          </a:p>
        </p:txBody>
      </p:sp>
      <p:sp>
        <p:nvSpPr>
          <p:cNvPr id="49156" name="AutoShape 7"/>
          <p:cNvSpPr>
            <a:spLocks noChangeArrowheads="1"/>
          </p:cNvSpPr>
          <p:nvPr/>
        </p:nvSpPr>
        <p:spPr bwMode="auto">
          <a:xfrm rot="-5400000">
            <a:off x="7483478" y="5197478"/>
            <a:ext cx="1844675" cy="1476375"/>
          </a:xfrm>
          <a:prstGeom prst="rtTriangle">
            <a:avLst/>
          </a:prstGeom>
          <a:solidFill>
            <a:srgbClr val="37AF4B">
              <a:alpha val="6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zh-CN">
              <a:solidFill>
                <a:prstClr val="black"/>
              </a:solidFill>
              <a:latin typeface="Arial" pitchFamily="34" charset="0"/>
              <a:ea typeface="宋体" pitchFamily="2" charset="-122"/>
            </a:endParaRPr>
          </a:p>
        </p:txBody>
      </p:sp>
      <p:sp>
        <p:nvSpPr>
          <p:cNvPr id="49157" name="Rectangle 8"/>
          <p:cNvSpPr>
            <a:spLocks noChangeArrowheads="1"/>
          </p:cNvSpPr>
          <p:nvPr/>
        </p:nvSpPr>
        <p:spPr bwMode="auto">
          <a:xfrm>
            <a:off x="1692276" y="2205038"/>
            <a:ext cx="68405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FontTx/>
              <a:buChar char="•"/>
            </a:pPr>
            <a:r>
              <a:rPr lang="en-US" altLang="zh-CN" sz="3600" b="1" dirty="0">
                <a:solidFill>
                  <a:prstClr val="black"/>
                </a:solidFill>
                <a:latin typeface="Arial" pitchFamily="34" charset="0"/>
                <a:ea typeface="宋体" pitchFamily="2" charset="-122"/>
              </a:rPr>
              <a:t>Writing</a:t>
            </a:r>
          </a:p>
        </p:txBody>
      </p:sp>
      <p:sp>
        <p:nvSpPr>
          <p:cNvPr id="49158" name="Rectangle 9"/>
          <p:cNvSpPr>
            <a:spLocks noChangeArrowheads="1"/>
          </p:cNvSpPr>
          <p:nvPr/>
        </p:nvSpPr>
        <p:spPr bwMode="auto">
          <a:xfrm>
            <a:off x="1643064" y="3000375"/>
            <a:ext cx="471805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fontAlgn="base">
              <a:lnSpc>
                <a:spcPct val="150000"/>
              </a:lnSpc>
              <a:spcBef>
                <a:spcPct val="0"/>
              </a:spcBef>
              <a:spcAft>
                <a:spcPct val="0"/>
              </a:spcAft>
              <a:buFont typeface="Arial" pitchFamily="34" charset="0"/>
              <a:buChar char="–"/>
            </a:pPr>
            <a:r>
              <a:rPr lang="en-US" altLang="zh-CN" sz="2400" dirty="0">
                <a:solidFill>
                  <a:prstClr val="black"/>
                </a:solidFill>
                <a:latin typeface="Arial" pitchFamily="34" charset="0"/>
                <a:ea typeface="宋体" pitchFamily="2" charset="-122"/>
              </a:rPr>
              <a:t> Writing literature review</a:t>
            </a:r>
          </a:p>
          <a:p>
            <a:pPr lvl="1" fontAlgn="base">
              <a:lnSpc>
                <a:spcPct val="150000"/>
              </a:lnSpc>
              <a:spcBef>
                <a:spcPct val="0"/>
              </a:spcBef>
              <a:spcAft>
                <a:spcPct val="0"/>
              </a:spcAft>
              <a:buFont typeface="Arial" pitchFamily="34" charset="0"/>
              <a:buChar char="–"/>
            </a:pPr>
            <a:endParaRPr lang="en-US" altLang="zh-CN" sz="2400" dirty="0">
              <a:solidFill>
                <a:prstClr val="black"/>
              </a:solidFill>
              <a:latin typeface="Arial" pitchFamily="34" charset="0"/>
              <a:ea typeface="宋体" pitchFamily="2" charset="-122"/>
            </a:endParaRPr>
          </a:p>
          <a:p>
            <a:pPr lvl="1" fontAlgn="base">
              <a:lnSpc>
                <a:spcPct val="150000"/>
              </a:lnSpc>
              <a:spcBef>
                <a:spcPct val="0"/>
              </a:spcBef>
              <a:spcAft>
                <a:spcPct val="0"/>
              </a:spcAft>
              <a:buFont typeface="Arial" pitchFamily="34" charset="0"/>
              <a:buChar char="–"/>
            </a:pPr>
            <a:r>
              <a:rPr lang="en-US" altLang="zh-CN" sz="2400" dirty="0">
                <a:solidFill>
                  <a:prstClr val="black"/>
                </a:solidFill>
                <a:latin typeface="Arial" pitchFamily="34" charset="0"/>
                <a:ea typeface="宋体" pitchFamily="2" charset="-122"/>
              </a:rPr>
              <a:t> Writing tasks</a:t>
            </a:r>
          </a:p>
        </p:txBody>
      </p:sp>
      <p:sp>
        <p:nvSpPr>
          <p:cNvPr id="49159" name="Rectangle 7"/>
          <p:cNvSpPr>
            <a:spLocks noChangeArrowheads="1"/>
          </p:cNvSpPr>
          <p:nvPr/>
        </p:nvSpPr>
        <p:spPr bwMode="auto">
          <a:xfrm>
            <a:off x="2" y="5"/>
            <a:ext cx="2428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4000">
                <a:solidFill>
                  <a:prstClr val="white"/>
                </a:solidFill>
                <a:latin typeface="Arial Black" pitchFamily="34" charset="0"/>
                <a:ea typeface="宋体" pitchFamily="2" charset="-122"/>
              </a:rPr>
              <a:t/>
            </a:r>
            <a:br>
              <a:rPr lang="en-US" altLang="zh-CN" sz="40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a:t>
            </a:r>
            <a:r>
              <a:rPr lang="en-US" altLang="zh-CN" sz="2000">
                <a:solidFill>
                  <a:prstClr val="white"/>
                </a:solidFill>
                <a:latin typeface="Arial Black" pitchFamily="34" charset="0"/>
                <a:ea typeface="宋体" pitchFamily="2" charset="-122"/>
              </a:rPr>
              <a:t> </a:t>
            </a:r>
          </a:p>
        </p:txBody>
      </p:sp>
      <p:pic>
        <p:nvPicPr>
          <p:cNvPr id="49160" name="Picture 10" descr="home">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9138" y="6183319"/>
            <a:ext cx="6096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2499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ChangeArrowheads="1"/>
          </p:cNvSpPr>
          <p:nvPr/>
        </p:nvSpPr>
        <p:spPr bwMode="auto">
          <a:xfrm rot="5400000">
            <a:off x="247653" y="-251254"/>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0179"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0180" name="Rectangle 7"/>
          <p:cNvSpPr>
            <a:spLocks noChangeArrowheads="1"/>
          </p:cNvSpPr>
          <p:nvPr/>
        </p:nvSpPr>
        <p:spPr bwMode="auto">
          <a:xfrm>
            <a:off x="2857502" y="142875"/>
            <a:ext cx="27146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377A04"/>
                </a:solidFill>
                <a:latin typeface="Arial Black" pitchFamily="34" charset="0"/>
                <a:ea typeface="宋体" pitchFamily="2" charset="-122"/>
              </a:rPr>
              <a:t>Writing</a:t>
            </a:r>
          </a:p>
        </p:txBody>
      </p:sp>
      <p:sp>
        <p:nvSpPr>
          <p:cNvPr id="19462" name="Rectangle 8"/>
          <p:cNvSpPr>
            <a:spLocks noChangeArrowheads="1"/>
          </p:cNvSpPr>
          <p:nvPr/>
        </p:nvSpPr>
        <p:spPr bwMode="auto">
          <a:xfrm>
            <a:off x="1000126" y="1857375"/>
            <a:ext cx="7786688" cy="2071688"/>
          </a:xfrm>
          <a:prstGeom prst="rect">
            <a:avLst/>
          </a:prstGeom>
          <a:noFill/>
          <a:ln w="9525">
            <a:noFill/>
            <a:miter lim="800000"/>
            <a:headEnd/>
            <a:tailEnd/>
          </a:ln>
        </p:spPr>
        <p:txBody>
          <a:bodyPr anchor="ctr"/>
          <a:lstStyle/>
          <a:p>
            <a:pPr fontAlgn="base">
              <a:spcBef>
                <a:spcPct val="0"/>
              </a:spcBef>
              <a:spcAft>
                <a:spcPct val="0"/>
              </a:spcAft>
              <a:defRPr/>
            </a:pPr>
            <a:endParaRPr lang="en-US" altLang="zh-CN" sz="2000" dirty="0">
              <a:solidFill>
                <a:prstClr val="black"/>
              </a:solidFill>
              <a:ea typeface="宋体" pitchFamily="2" charset="-122"/>
            </a:endParaRPr>
          </a:p>
        </p:txBody>
      </p:sp>
      <p:sp>
        <p:nvSpPr>
          <p:cNvPr id="50182" name="Text Box 6"/>
          <p:cNvSpPr txBox="1">
            <a:spLocks noChangeArrowheads="1"/>
          </p:cNvSpPr>
          <p:nvPr/>
        </p:nvSpPr>
        <p:spPr bwMode="auto">
          <a:xfrm>
            <a:off x="1285877" y="3286131"/>
            <a:ext cx="7358063"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fontAlgn="base" hangingPunct="1">
              <a:spcBef>
                <a:spcPct val="0"/>
              </a:spcBef>
              <a:spcAft>
                <a:spcPct val="0"/>
              </a:spcAft>
              <a:buClr>
                <a:srgbClr val="2F6903"/>
              </a:buClr>
            </a:pPr>
            <a:endParaRPr lang="en-US" altLang="zh-CN" sz="2600" smtClean="0">
              <a:solidFill>
                <a:prstClr val="black"/>
              </a:solidFill>
            </a:endParaRPr>
          </a:p>
          <a:p>
            <a:pPr eaLnBrk="1" fontAlgn="base" hangingPunct="1">
              <a:spcBef>
                <a:spcPct val="0"/>
              </a:spcBef>
              <a:spcAft>
                <a:spcPct val="0"/>
              </a:spcAft>
              <a:buClr>
                <a:srgbClr val="2F6903"/>
              </a:buClr>
              <a:buFont typeface="Wingdings" pitchFamily="2" charset="2"/>
              <a:buChar char="l"/>
            </a:pPr>
            <a:endParaRPr lang="en-US" altLang="zh-CN" sz="2600" smtClean="0">
              <a:solidFill>
                <a:prstClr val="black"/>
              </a:solidFill>
            </a:endParaRPr>
          </a:p>
          <a:p>
            <a:pPr eaLnBrk="1" fontAlgn="base" hangingPunct="1">
              <a:spcBef>
                <a:spcPct val="0"/>
              </a:spcBef>
              <a:spcAft>
                <a:spcPct val="0"/>
              </a:spcAft>
              <a:buClr>
                <a:srgbClr val="2F6903"/>
              </a:buClr>
            </a:pPr>
            <a:endParaRPr lang="en-US" altLang="zh-CN" sz="2600" smtClean="0">
              <a:solidFill>
                <a:prstClr val="black"/>
              </a:solidFill>
            </a:endParaRPr>
          </a:p>
          <a:p>
            <a:pPr eaLnBrk="1" fontAlgn="base" hangingPunct="1">
              <a:spcBef>
                <a:spcPct val="0"/>
              </a:spcBef>
              <a:spcAft>
                <a:spcPct val="0"/>
              </a:spcAft>
              <a:buClr>
                <a:srgbClr val="2F6903"/>
              </a:buClr>
            </a:pPr>
            <a:r>
              <a:rPr lang="en-US" altLang="zh-CN" sz="2600" smtClean="0">
                <a:solidFill>
                  <a:prstClr val="black"/>
                </a:solidFill>
              </a:rPr>
              <a:t> </a:t>
            </a:r>
          </a:p>
          <a:p>
            <a:pPr eaLnBrk="1" fontAlgn="base" hangingPunct="1">
              <a:spcBef>
                <a:spcPct val="0"/>
              </a:spcBef>
              <a:spcAft>
                <a:spcPct val="0"/>
              </a:spcAft>
              <a:buClr>
                <a:srgbClr val="2F6903"/>
              </a:buClr>
            </a:pPr>
            <a:endParaRPr lang="en-US" altLang="zh-CN" sz="2600" smtClean="0">
              <a:solidFill>
                <a:prstClr val="black"/>
              </a:solidFill>
            </a:endParaRPr>
          </a:p>
        </p:txBody>
      </p:sp>
      <p:sp>
        <p:nvSpPr>
          <p:cNvPr id="50183"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dirty="0">
                <a:solidFill>
                  <a:prstClr val="white"/>
                </a:solidFill>
                <a:latin typeface="Arial Black" pitchFamily="34" charset="0"/>
                <a:ea typeface="宋体" pitchFamily="2" charset="-122"/>
              </a:rPr>
              <a:t>Unit 3</a:t>
            </a:r>
            <a:r>
              <a:rPr lang="en-US" altLang="zh-CN" sz="3600" dirty="0">
                <a:solidFill>
                  <a:prstClr val="white"/>
                </a:solidFill>
                <a:latin typeface="Arial Black" pitchFamily="34" charset="0"/>
                <a:ea typeface="宋体" pitchFamily="2" charset="-122"/>
              </a:rPr>
              <a:t/>
            </a:r>
            <a:br>
              <a:rPr lang="en-US" altLang="zh-CN" sz="3600" dirty="0">
                <a:solidFill>
                  <a:prstClr val="white"/>
                </a:solidFill>
                <a:latin typeface="Arial Black" pitchFamily="34" charset="0"/>
                <a:ea typeface="宋体" pitchFamily="2" charset="-122"/>
              </a:rPr>
            </a:br>
            <a:r>
              <a:rPr lang="en-US" altLang="zh-CN" dirty="0">
                <a:solidFill>
                  <a:prstClr val="white"/>
                </a:solidFill>
                <a:latin typeface="Arial Black" pitchFamily="34" charset="0"/>
                <a:ea typeface="宋体" pitchFamily="2" charset="-122"/>
              </a:rPr>
              <a:t>Unemployment </a:t>
            </a:r>
          </a:p>
        </p:txBody>
      </p:sp>
      <p:sp>
        <p:nvSpPr>
          <p:cNvPr id="50184" name="矩形 10"/>
          <p:cNvSpPr>
            <a:spLocks noChangeArrowheads="1"/>
          </p:cNvSpPr>
          <p:nvPr/>
        </p:nvSpPr>
        <p:spPr bwMode="auto">
          <a:xfrm>
            <a:off x="2774331" y="714378"/>
            <a:ext cx="32603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defTabSz="381000" fontAlgn="base">
              <a:spcBef>
                <a:spcPct val="0"/>
              </a:spcBef>
              <a:spcAft>
                <a:spcPct val="0"/>
              </a:spcAft>
            </a:pPr>
            <a:r>
              <a:rPr kumimoji="1" lang="en-US" altLang="zh-CN" sz="3200" b="1" dirty="0">
                <a:solidFill>
                  <a:prstClr val="black"/>
                </a:solidFill>
                <a:latin typeface="Times New Roman" pitchFamily="18" charset="0"/>
                <a:ea typeface="宋体" pitchFamily="2" charset="-122"/>
              </a:rPr>
              <a:t>Literature review</a:t>
            </a:r>
          </a:p>
        </p:txBody>
      </p:sp>
      <p:sp>
        <p:nvSpPr>
          <p:cNvPr id="17" name="矩形 16"/>
          <p:cNvSpPr/>
          <p:nvPr/>
        </p:nvSpPr>
        <p:spPr>
          <a:xfrm>
            <a:off x="692152" y="1857376"/>
            <a:ext cx="7929563" cy="1163395"/>
          </a:xfrm>
          <a:prstGeom prst="rect">
            <a:avLst/>
          </a:prstGeom>
        </p:spPr>
        <p:txBody>
          <a:bodyPr>
            <a:spAutoFit/>
          </a:bodyPr>
          <a:lstStyle/>
          <a:p>
            <a:pPr marL="342900" indent="-342900" fontAlgn="base">
              <a:lnSpc>
                <a:spcPct val="90000"/>
              </a:lnSpc>
              <a:spcBef>
                <a:spcPct val="20000"/>
              </a:spcBef>
              <a:spcAft>
                <a:spcPct val="0"/>
              </a:spcAft>
              <a:buClr>
                <a:srgbClr val="330066"/>
              </a:buClr>
              <a:buSzPct val="70000"/>
              <a:defRPr/>
            </a:pPr>
            <a:r>
              <a:rPr lang="en-US" altLang="zh-CN" sz="2400" b="1" kern="0" dirty="0">
                <a:solidFill>
                  <a:srgbClr val="000000"/>
                </a:solidFill>
                <a:latin typeface="Franklin Gothic Medium"/>
                <a:ea typeface="宋体"/>
              </a:rPr>
              <a:t> </a:t>
            </a:r>
            <a:r>
              <a:rPr lang="en-US" altLang="zh-CN" sz="2400" kern="0" dirty="0">
                <a:solidFill>
                  <a:srgbClr val="000000"/>
                </a:solidFill>
                <a:latin typeface="Arial Unicode MS" pitchFamily="34" charset="-122"/>
                <a:ea typeface="Arial Unicode MS" pitchFamily="34" charset="-122"/>
                <a:cs typeface="Arial Unicode MS" pitchFamily="34" charset="-122"/>
              </a:rPr>
              <a:t>Reviewing literature often involves summarizing the reading. </a:t>
            </a:r>
          </a:p>
          <a:p>
            <a:pPr marL="342900" indent="-342900" fontAlgn="base">
              <a:lnSpc>
                <a:spcPct val="90000"/>
              </a:lnSpc>
              <a:spcBef>
                <a:spcPct val="20000"/>
              </a:spcBef>
              <a:spcAft>
                <a:spcPct val="0"/>
              </a:spcAft>
              <a:buClr>
                <a:srgbClr val="330066"/>
              </a:buClr>
              <a:buSzPct val="70000"/>
              <a:defRPr/>
            </a:pPr>
            <a:r>
              <a:rPr lang="en-US" altLang="zh-CN" sz="2400" kern="0" dirty="0">
                <a:solidFill>
                  <a:srgbClr val="000000"/>
                </a:solidFill>
                <a:latin typeface="Times New Roman" pitchFamily="18" charset="0"/>
                <a:ea typeface="宋体"/>
                <a:cs typeface="Times New Roman" pitchFamily="18" charset="0"/>
              </a:rPr>
              <a:t> </a:t>
            </a:r>
          </a:p>
        </p:txBody>
      </p:sp>
      <p:sp>
        <p:nvSpPr>
          <p:cNvPr id="12" name="矩形 11"/>
          <p:cNvSpPr/>
          <p:nvPr/>
        </p:nvSpPr>
        <p:spPr>
          <a:xfrm>
            <a:off x="763591" y="5351469"/>
            <a:ext cx="7786687" cy="619125"/>
          </a:xfrm>
          <a:prstGeom prst="rect">
            <a:avLst/>
          </a:prstGeom>
        </p:spPr>
        <p:txBody>
          <a:bodyPr>
            <a:spAutoFit/>
          </a:bodyPr>
          <a:lstStyle/>
          <a:p>
            <a:pPr fontAlgn="base">
              <a:lnSpc>
                <a:spcPct val="90000"/>
              </a:lnSpc>
              <a:spcBef>
                <a:spcPct val="0"/>
              </a:spcBef>
              <a:spcAft>
                <a:spcPct val="0"/>
              </a:spcAft>
              <a:buFont typeface="Wingdings" pitchFamily="2" charset="2"/>
              <a:buNone/>
              <a:defRPr/>
            </a:pPr>
            <a:endParaRPr lang="en-US" altLang="zh-CN" dirty="0">
              <a:solidFill>
                <a:prstClr val="black"/>
              </a:solidFill>
              <a:latin typeface="Arial" pitchFamily="34" charset="0"/>
              <a:ea typeface="宋体" pitchFamily="2" charset="-122"/>
            </a:endParaRPr>
          </a:p>
          <a:p>
            <a:pPr fontAlgn="base">
              <a:lnSpc>
                <a:spcPct val="90000"/>
              </a:lnSpc>
              <a:spcBef>
                <a:spcPct val="0"/>
              </a:spcBef>
              <a:spcAft>
                <a:spcPct val="0"/>
              </a:spcAft>
              <a:buClr>
                <a:srgbClr val="146E08"/>
              </a:buClr>
              <a:defRPr/>
            </a:pPr>
            <a:r>
              <a:rPr lang="en-US" altLang="zh-CN" sz="2000" kern="0" dirty="0">
                <a:solidFill>
                  <a:srgbClr val="000000"/>
                </a:solidFill>
                <a:latin typeface="Arial"/>
                <a:ea typeface="宋体"/>
              </a:rPr>
              <a:t> </a:t>
            </a:r>
            <a:endParaRPr lang="en-US" altLang="zh-CN" sz="2400" kern="0" dirty="0">
              <a:solidFill>
                <a:srgbClr val="000000"/>
              </a:solidFill>
              <a:latin typeface="Arial"/>
              <a:ea typeface="宋体"/>
            </a:endParaRPr>
          </a:p>
        </p:txBody>
      </p:sp>
      <p:sp>
        <p:nvSpPr>
          <p:cNvPr id="13" name="矩形 12"/>
          <p:cNvSpPr/>
          <p:nvPr/>
        </p:nvSpPr>
        <p:spPr>
          <a:xfrm>
            <a:off x="733426" y="2778127"/>
            <a:ext cx="8053388" cy="3453253"/>
          </a:xfrm>
          <a:prstGeom prst="rect">
            <a:avLst/>
          </a:prstGeom>
        </p:spPr>
        <p:txBody>
          <a:bodyPr>
            <a:spAutoFit/>
          </a:bodyPr>
          <a:lstStyle/>
          <a:p>
            <a:pPr marL="342900" indent="-342900" fontAlgn="base">
              <a:lnSpc>
                <a:spcPct val="90000"/>
              </a:lnSpc>
              <a:spcBef>
                <a:spcPct val="20000"/>
              </a:spcBef>
              <a:spcAft>
                <a:spcPct val="0"/>
              </a:spcAft>
              <a:buClr>
                <a:srgbClr val="066616"/>
              </a:buClr>
              <a:buSzPct val="100000"/>
              <a:buFont typeface="Arial" pitchFamily="34" charset="0"/>
              <a:buChar char="•"/>
              <a:defRPr/>
            </a:pPr>
            <a:r>
              <a:rPr lang="en-US" altLang="zh-CN" sz="2400" kern="0" dirty="0">
                <a:solidFill>
                  <a:srgbClr val="000000"/>
                </a:solidFill>
                <a:latin typeface="Arial" pitchFamily="34" charset="0"/>
                <a:ea typeface="宋体"/>
                <a:cs typeface="Arial" pitchFamily="34" charset="0"/>
              </a:rPr>
              <a:t>Find the main ideas which are often to be found in topic sentences.</a:t>
            </a:r>
          </a:p>
          <a:p>
            <a:pPr marL="342900" indent="-342900" fontAlgn="base">
              <a:lnSpc>
                <a:spcPct val="90000"/>
              </a:lnSpc>
              <a:spcBef>
                <a:spcPct val="20000"/>
              </a:spcBef>
              <a:spcAft>
                <a:spcPct val="0"/>
              </a:spcAft>
              <a:buClr>
                <a:srgbClr val="066616"/>
              </a:buClr>
              <a:buSzPct val="100000"/>
              <a:defRPr/>
            </a:pPr>
            <a:endParaRPr lang="en-US" altLang="zh-CN" sz="2400" kern="0" dirty="0">
              <a:solidFill>
                <a:srgbClr val="000000"/>
              </a:solidFill>
              <a:latin typeface="Arial" pitchFamily="34" charset="0"/>
              <a:ea typeface="宋体"/>
              <a:cs typeface="Arial" pitchFamily="34" charset="0"/>
            </a:endParaRPr>
          </a:p>
          <a:p>
            <a:pPr marL="342900" indent="-342900" fontAlgn="base">
              <a:lnSpc>
                <a:spcPct val="90000"/>
              </a:lnSpc>
              <a:spcBef>
                <a:spcPct val="20000"/>
              </a:spcBef>
              <a:spcAft>
                <a:spcPct val="0"/>
              </a:spcAft>
              <a:buClr>
                <a:srgbClr val="066616"/>
              </a:buClr>
              <a:buSzPct val="100000"/>
              <a:buFont typeface="Arial" pitchFamily="34" charset="0"/>
              <a:buChar char="•"/>
              <a:defRPr/>
            </a:pPr>
            <a:r>
              <a:rPr lang="en-US" altLang="zh-CN" sz="2400" kern="0" dirty="0">
                <a:solidFill>
                  <a:srgbClr val="000000"/>
                </a:solidFill>
                <a:latin typeface="Arial" pitchFamily="34" charset="0"/>
                <a:ea typeface="宋体"/>
                <a:cs typeface="Arial" pitchFamily="34" charset="0"/>
              </a:rPr>
              <a:t>Delete details and examples, unimportant or subsidiary information, anecdotes, illustrations, data etc.</a:t>
            </a:r>
          </a:p>
          <a:p>
            <a:pPr fontAlgn="base">
              <a:lnSpc>
                <a:spcPct val="90000"/>
              </a:lnSpc>
              <a:spcBef>
                <a:spcPct val="20000"/>
              </a:spcBef>
              <a:spcAft>
                <a:spcPct val="0"/>
              </a:spcAft>
              <a:buClr>
                <a:srgbClr val="066616"/>
              </a:buClr>
              <a:buSzPct val="100000"/>
              <a:defRPr/>
            </a:pPr>
            <a:endParaRPr lang="en-US" altLang="zh-CN" sz="2400" kern="0" dirty="0">
              <a:solidFill>
                <a:srgbClr val="000000"/>
              </a:solidFill>
              <a:latin typeface="Arial" pitchFamily="34" charset="0"/>
              <a:ea typeface="宋体"/>
              <a:cs typeface="Arial" pitchFamily="34" charset="0"/>
            </a:endParaRPr>
          </a:p>
          <a:p>
            <a:pPr marL="342900" indent="-342900" fontAlgn="base">
              <a:lnSpc>
                <a:spcPct val="90000"/>
              </a:lnSpc>
              <a:spcBef>
                <a:spcPct val="20000"/>
              </a:spcBef>
              <a:spcAft>
                <a:spcPct val="0"/>
              </a:spcAft>
              <a:buClr>
                <a:srgbClr val="066616"/>
              </a:buClr>
              <a:buSzPct val="100000"/>
              <a:buFont typeface="Arial" pitchFamily="34" charset="0"/>
              <a:buChar char="•"/>
              <a:defRPr/>
            </a:pPr>
            <a:r>
              <a:rPr lang="en-US" altLang="zh-CN" sz="2400" kern="0" dirty="0">
                <a:solidFill>
                  <a:srgbClr val="000000"/>
                </a:solidFill>
                <a:latin typeface="Arial" pitchFamily="34" charset="0"/>
                <a:ea typeface="宋体"/>
                <a:cs typeface="Arial" pitchFamily="34" charset="0"/>
              </a:rPr>
              <a:t>Rearrange words and sentences. Combine your notes into a piece of continuous writing. </a:t>
            </a:r>
          </a:p>
          <a:p>
            <a:pPr fontAlgn="base">
              <a:lnSpc>
                <a:spcPct val="90000"/>
              </a:lnSpc>
              <a:spcBef>
                <a:spcPct val="20000"/>
              </a:spcBef>
              <a:spcAft>
                <a:spcPct val="0"/>
              </a:spcAft>
              <a:buClr>
                <a:srgbClr val="066616"/>
              </a:buClr>
              <a:buSzPct val="100000"/>
              <a:defRPr/>
            </a:pPr>
            <a:r>
              <a:rPr lang="en-US" altLang="zh-CN" sz="2400" kern="0" dirty="0">
                <a:solidFill>
                  <a:srgbClr val="000000"/>
                </a:solidFill>
                <a:latin typeface="Arial"/>
                <a:ea typeface="宋体"/>
              </a:rPr>
              <a:t> </a:t>
            </a:r>
          </a:p>
        </p:txBody>
      </p:sp>
      <p:pic>
        <p:nvPicPr>
          <p:cNvPr id="50188"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138" y="6183319"/>
            <a:ext cx="6096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7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ChangeArrowheads="1"/>
          </p:cNvSpPr>
          <p:nvPr/>
        </p:nvSpPr>
        <p:spPr bwMode="auto">
          <a:xfrm rot="5400000">
            <a:off x="247653" y="-247650"/>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1203"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1204" name="Rectangle 7"/>
          <p:cNvSpPr>
            <a:spLocks noChangeArrowheads="1"/>
          </p:cNvSpPr>
          <p:nvPr/>
        </p:nvSpPr>
        <p:spPr bwMode="auto">
          <a:xfrm>
            <a:off x="2857502" y="142875"/>
            <a:ext cx="27146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377A04"/>
                </a:solidFill>
                <a:latin typeface="Arial Black" pitchFamily="34" charset="0"/>
                <a:ea typeface="宋体" pitchFamily="2" charset="-122"/>
              </a:rPr>
              <a:t>Writing</a:t>
            </a:r>
          </a:p>
        </p:txBody>
      </p:sp>
      <p:sp>
        <p:nvSpPr>
          <p:cNvPr id="19462" name="Rectangle 8"/>
          <p:cNvSpPr>
            <a:spLocks noChangeArrowheads="1"/>
          </p:cNvSpPr>
          <p:nvPr/>
        </p:nvSpPr>
        <p:spPr bwMode="auto">
          <a:xfrm>
            <a:off x="1000126" y="1857375"/>
            <a:ext cx="7786688" cy="2071688"/>
          </a:xfrm>
          <a:prstGeom prst="rect">
            <a:avLst/>
          </a:prstGeom>
          <a:noFill/>
          <a:ln w="9525">
            <a:noFill/>
            <a:miter lim="800000"/>
            <a:headEnd/>
            <a:tailEnd/>
          </a:ln>
        </p:spPr>
        <p:txBody>
          <a:bodyPr anchor="ctr"/>
          <a:lstStyle/>
          <a:p>
            <a:pPr fontAlgn="base">
              <a:spcBef>
                <a:spcPct val="0"/>
              </a:spcBef>
              <a:spcAft>
                <a:spcPct val="0"/>
              </a:spcAft>
              <a:defRPr/>
            </a:pPr>
            <a:endParaRPr lang="en-US" altLang="zh-CN" sz="2000" dirty="0">
              <a:solidFill>
                <a:prstClr val="black"/>
              </a:solidFill>
              <a:ea typeface="宋体" pitchFamily="2" charset="-122"/>
            </a:endParaRPr>
          </a:p>
        </p:txBody>
      </p:sp>
      <p:sp>
        <p:nvSpPr>
          <p:cNvPr id="51206"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3600">
                <a:solidFill>
                  <a:prstClr val="white"/>
                </a:solidFill>
                <a:latin typeface="Arial Black" pitchFamily="34" charset="0"/>
                <a:ea typeface="宋体" pitchFamily="2" charset="-122"/>
              </a:rPr>
              <a:t/>
            </a:r>
            <a:br>
              <a:rPr lang="en-US" altLang="zh-CN" sz="36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 </a:t>
            </a:r>
          </a:p>
        </p:txBody>
      </p:sp>
      <p:sp>
        <p:nvSpPr>
          <p:cNvPr id="51207" name="矩形 10"/>
          <p:cNvSpPr>
            <a:spLocks noChangeArrowheads="1"/>
          </p:cNvSpPr>
          <p:nvPr/>
        </p:nvSpPr>
        <p:spPr bwMode="auto">
          <a:xfrm>
            <a:off x="2774331" y="714378"/>
            <a:ext cx="32603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defTabSz="381000" fontAlgn="base">
              <a:spcBef>
                <a:spcPct val="0"/>
              </a:spcBef>
              <a:spcAft>
                <a:spcPct val="0"/>
              </a:spcAft>
            </a:pPr>
            <a:r>
              <a:rPr kumimoji="1" lang="en-US" altLang="zh-CN" sz="3200" b="1" dirty="0">
                <a:solidFill>
                  <a:prstClr val="black"/>
                </a:solidFill>
                <a:latin typeface="Times New Roman" pitchFamily="18" charset="0"/>
                <a:ea typeface="宋体" pitchFamily="2" charset="-122"/>
              </a:rPr>
              <a:t>Literature review</a:t>
            </a:r>
          </a:p>
        </p:txBody>
      </p:sp>
      <p:sp>
        <p:nvSpPr>
          <p:cNvPr id="51208" name="矩形 13"/>
          <p:cNvSpPr>
            <a:spLocks noChangeArrowheads="1"/>
          </p:cNvSpPr>
          <p:nvPr/>
        </p:nvSpPr>
        <p:spPr bwMode="auto">
          <a:xfrm>
            <a:off x="571500" y="1928815"/>
            <a:ext cx="82867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fontAlgn="base">
              <a:lnSpc>
                <a:spcPct val="150000"/>
              </a:lnSpc>
              <a:spcBef>
                <a:spcPct val="0"/>
              </a:spcBef>
              <a:spcAft>
                <a:spcPct val="0"/>
              </a:spcAft>
              <a:buClr>
                <a:srgbClr val="296301"/>
              </a:buClr>
              <a:buFont typeface="Arial" pitchFamily="34" charset="0"/>
              <a:buChar char="•"/>
            </a:pPr>
            <a:r>
              <a:rPr lang="en-US" altLang="zh-CN" sz="2400" dirty="0">
                <a:solidFill>
                  <a:prstClr val="black"/>
                </a:solidFill>
                <a:latin typeface="Arial" pitchFamily="34" charset="0"/>
                <a:ea typeface="宋体" pitchFamily="2" charset="-122"/>
                <a:cs typeface="Arial" pitchFamily="34" charset="0"/>
              </a:rPr>
              <a:t>In literature review what is most important however is not summarizing for its own sake. You summarize others’ work either to support your points or to criticize the work before you introduce your points. </a:t>
            </a:r>
          </a:p>
        </p:txBody>
      </p:sp>
      <p:sp>
        <p:nvSpPr>
          <p:cNvPr id="51209" name="矩形 14"/>
          <p:cNvSpPr>
            <a:spLocks noChangeArrowheads="1"/>
          </p:cNvSpPr>
          <p:nvPr/>
        </p:nvSpPr>
        <p:spPr bwMode="auto">
          <a:xfrm>
            <a:off x="571500" y="4432303"/>
            <a:ext cx="82867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lnSpc>
                <a:spcPct val="150000"/>
              </a:lnSpc>
              <a:spcBef>
                <a:spcPct val="0"/>
              </a:spcBef>
              <a:spcAft>
                <a:spcPct val="0"/>
              </a:spcAft>
              <a:buClr>
                <a:srgbClr val="296301"/>
              </a:buClr>
              <a:buFont typeface="Arial" pitchFamily="34" charset="0"/>
              <a:buChar char="•"/>
            </a:pPr>
            <a:r>
              <a:rPr lang="en-US" altLang="zh-CN" sz="2400" dirty="0">
                <a:solidFill>
                  <a:prstClr val="black"/>
                </a:solidFill>
                <a:latin typeface="Arial" pitchFamily="34" charset="0"/>
                <a:ea typeface="宋体" pitchFamily="2" charset="-122"/>
                <a:cs typeface="Arial" pitchFamily="34" charset="0"/>
              </a:rPr>
              <a:t>In the end remember to make sure your purpose of summarizing is clear, the meaning is the same with the original, the writing is your own, and acknowledge other people's work. </a:t>
            </a:r>
          </a:p>
        </p:txBody>
      </p:sp>
      <p:pic>
        <p:nvPicPr>
          <p:cNvPr id="51210"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138" y="6183319"/>
            <a:ext cx="6096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913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rtlCol="0">
            <a:normAutofit fontScale="90000"/>
          </a:bodyPr>
          <a:lstStyle/>
          <a:p>
            <a:pPr eaLnBrk="1" fontAlgn="auto" hangingPunct="1">
              <a:spcAft>
                <a:spcPts val="0"/>
              </a:spcAft>
              <a:defRPr/>
            </a:pPr>
            <a:r>
              <a:rPr lang="en-US" altLang="zh-CN" sz="3100" dirty="0" smtClean="0">
                <a:solidFill>
                  <a:srgbClr val="006600"/>
                </a:solidFill>
              </a:rPr>
              <a:t>An example</a:t>
            </a:r>
            <a:br>
              <a:rPr lang="en-US" altLang="zh-CN" sz="3100" dirty="0" smtClean="0">
                <a:solidFill>
                  <a:srgbClr val="006600"/>
                </a:solidFill>
              </a:rPr>
            </a:br>
            <a:r>
              <a:rPr lang="en-US" altLang="zh-CN" sz="2800" dirty="0" smtClean="0">
                <a:solidFill>
                  <a:srgbClr val="006600"/>
                </a:solidFill>
              </a:rPr>
              <a:t/>
            </a:r>
            <a:br>
              <a:rPr lang="en-US" altLang="zh-CN" sz="2800" dirty="0" smtClean="0">
                <a:solidFill>
                  <a:srgbClr val="006600"/>
                </a:solidFill>
              </a:rPr>
            </a:br>
            <a:r>
              <a:rPr lang="en-US" altLang="zh-CN" sz="2700" dirty="0" smtClean="0">
                <a:solidFill>
                  <a:srgbClr val="006600"/>
                </a:solidFill>
                <a:latin typeface="Arial" pitchFamily="34" charset="0"/>
                <a:cs typeface="Arial" pitchFamily="34" charset="0"/>
              </a:rPr>
              <a:t>Which sentences are the writer’s voice? </a:t>
            </a:r>
            <a:endParaRPr lang="zh-CN" altLang="en-US" sz="2700" dirty="0" smtClean="0">
              <a:solidFill>
                <a:srgbClr val="006600"/>
              </a:solidFill>
              <a:latin typeface="Arial" pitchFamily="34" charset="0"/>
              <a:cs typeface="Arial" pitchFamily="34" charset="0"/>
            </a:endParaRPr>
          </a:p>
        </p:txBody>
      </p:sp>
      <p:sp>
        <p:nvSpPr>
          <p:cNvPr id="52227" name="内容占位符 2"/>
          <p:cNvSpPr>
            <a:spLocks noGrp="1"/>
          </p:cNvSpPr>
          <p:nvPr>
            <p:ph idx="1"/>
          </p:nvPr>
        </p:nvSpPr>
        <p:spPr>
          <a:xfrm>
            <a:off x="466725" y="1866900"/>
            <a:ext cx="8229600" cy="4686300"/>
          </a:xfrm>
        </p:spPr>
        <p:txBody>
          <a:bodyPr/>
          <a:lstStyle/>
          <a:p>
            <a:pPr algn="just" eaLnBrk="1" hangingPunct="1"/>
            <a:r>
              <a:rPr lang="en-US" altLang="zh-CN" sz="2400" dirty="0" smtClean="0">
                <a:latin typeface="Arial" pitchFamily="34" charset="0"/>
                <a:cs typeface="Arial" pitchFamily="34" charset="0"/>
              </a:rPr>
              <a:t>1. The relationship between price and perceptions of quality is not clear. 2. Alpert, Wilson, and Elliot (1993) observed that higher price alone did not create impressions of a higher quality facial moisturizer. 3. However, they found that a higher price, coupled with quality signals such as premium packaging and advertising did indicate higher quality to consumers.</a:t>
            </a:r>
            <a:endParaRPr lang="zh-CN" altLang="en-US" sz="2400" dirty="0" smtClean="0">
              <a:latin typeface="Arial" pitchFamily="34" charset="0"/>
              <a:cs typeface="Arial" pitchFamily="34" charset="0"/>
            </a:endParaRPr>
          </a:p>
        </p:txBody>
      </p:sp>
      <p:sp>
        <p:nvSpPr>
          <p:cNvPr id="52228" name="AutoShape 2"/>
          <p:cNvSpPr>
            <a:spLocks noChangeArrowheads="1"/>
          </p:cNvSpPr>
          <p:nvPr/>
        </p:nvSpPr>
        <p:spPr bwMode="auto">
          <a:xfrm rot="5400000">
            <a:off x="247653" y="-247650"/>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r>
              <a:rPr lang="en-US" altLang="zh-CN" sz="2000">
                <a:solidFill>
                  <a:srgbClr val="FFFFFF"/>
                </a:solidFill>
                <a:latin typeface="Arial Black" pitchFamily="34" charset="0"/>
                <a:ea typeface="宋体" pitchFamily="2" charset="-122"/>
              </a:rPr>
              <a:t>Unit 3</a:t>
            </a:r>
            <a:r>
              <a:rPr lang="en-US" altLang="zh-CN" sz="3600">
                <a:solidFill>
                  <a:srgbClr val="FFFFFF"/>
                </a:solidFill>
                <a:latin typeface="Arial Black" pitchFamily="34" charset="0"/>
                <a:ea typeface="宋体" pitchFamily="2" charset="-122"/>
              </a:rPr>
              <a:t/>
            </a:r>
            <a:br>
              <a:rPr lang="en-US" altLang="zh-CN" sz="3600">
                <a:solidFill>
                  <a:srgbClr val="FFFFFF"/>
                </a:solidFill>
                <a:latin typeface="Arial Black" pitchFamily="34" charset="0"/>
                <a:ea typeface="宋体" pitchFamily="2" charset="-122"/>
              </a:rPr>
            </a:br>
            <a:r>
              <a:rPr lang="en-US" altLang="zh-CN">
                <a:solidFill>
                  <a:srgbClr val="FFFFFF"/>
                </a:solidFill>
                <a:latin typeface="Arial Black" pitchFamily="34" charset="0"/>
                <a:ea typeface="宋体" pitchFamily="2" charset="-122"/>
              </a:rPr>
              <a:t>Unemployment </a:t>
            </a:r>
          </a:p>
        </p:txBody>
      </p:sp>
      <p:sp>
        <p:nvSpPr>
          <p:cNvPr id="52229"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1891799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r>
              <a:rPr lang="zh-CN" altLang="en-US" dirty="0" smtClean="0"/>
              <a:t/>
            </a:r>
            <a:br>
              <a:rPr lang="zh-CN" altLang="en-US" dirty="0" smtClean="0"/>
            </a:br>
            <a:r>
              <a:rPr lang="zh-CN" altLang="en-US" dirty="0" smtClean="0"/>
              <a:t>学术英语（社会科学）</a:t>
            </a:r>
            <a:br>
              <a:rPr lang="zh-CN" altLang="en-US" dirty="0" smtClean="0"/>
            </a:br>
            <a:endParaRPr lang="zh-CN" altLang="en-US" dirty="0" smtClean="0"/>
          </a:p>
        </p:txBody>
      </p:sp>
      <p:sp>
        <p:nvSpPr>
          <p:cNvPr id="51202" name="Rectangle 3"/>
          <p:cNvSpPr>
            <a:spLocks noGrp="1"/>
          </p:cNvSpPr>
          <p:nvPr>
            <p:ph type="body" idx="1"/>
          </p:nvPr>
        </p:nvSpPr>
        <p:spPr/>
        <p:txBody>
          <a:bodyPr/>
          <a:lstStyle/>
          <a:p>
            <a:r>
              <a:rPr lang="en-US" altLang="zh-CN" sz="2400" dirty="0" smtClean="0"/>
              <a:t>2011</a:t>
            </a:r>
            <a:r>
              <a:rPr lang="zh-CN" altLang="en-US" sz="2400" dirty="0" smtClean="0"/>
              <a:t>年春至今</a:t>
            </a:r>
            <a:endParaRPr lang="en-US" altLang="zh-CN" sz="2400" dirty="0" smtClean="0"/>
          </a:p>
          <a:p>
            <a:endParaRPr lang="zh-CN" altLang="en-US" sz="2400" dirty="0" smtClean="0"/>
          </a:p>
          <a:p>
            <a:r>
              <a:rPr lang="zh-CN" altLang="en-US" sz="2400" dirty="0" smtClean="0"/>
              <a:t>大学英语</a:t>
            </a:r>
            <a:r>
              <a:rPr lang="zh-CN" altLang="en-US" sz="2400" dirty="0" smtClean="0"/>
              <a:t>选修课</a:t>
            </a:r>
            <a:endParaRPr lang="en-US" altLang="zh-CN" sz="2400" dirty="0" smtClean="0"/>
          </a:p>
          <a:p>
            <a:endParaRPr lang="zh-CN" altLang="en-US" sz="2400" dirty="0" smtClean="0"/>
          </a:p>
          <a:p>
            <a:r>
              <a:rPr lang="zh-CN" altLang="en-US" sz="2400" dirty="0" smtClean="0"/>
              <a:t>每学期</a:t>
            </a:r>
            <a:r>
              <a:rPr lang="en-US" altLang="zh-CN" sz="2400" dirty="0" smtClean="0"/>
              <a:t>3-4</a:t>
            </a:r>
            <a:r>
              <a:rPr lang="zh-CN" altLang="en-US" sz="2400" dirty="0" smtClean="0"/>
              <a:t>个班，每班</a:t>
            </a:r>
            <a:r>
              <a:rPr lang="en-US" altLang="zh-CN" sz="2400" dirty="0" smtClean="0"/>
              <a:t>15-30</a:t>
            </a:r>
            <a:r>
              <a:rPr lang="zh-CN" altLang="en-US" sz="2400" dirty="0" smtClean="0"/>
              <a:t>位学生，每周两节</a:t>
            </a:r>
            <a:r>
              <a:rPr lang="en-US" altLang="zh-CN" sz="2400" dirty="0" smtClean="0"/>
              <a:t>45</a:t>
            </a:r>
            <a:r>
              <a:rPr lang="zh-CN" altLang="en-US" sz="2400" dirty="0" smtClean="0"/>
              <a:t>分钟课，</a:t>
            </a:r>
            <a:r>
              <a:rPr lang="en-US" altLang="zh-CN" sz="2400" dirty="0" smtClean="0"/>
              <a:t>2</a:t>
            </a:r>
            <a:r>
              <a:rPr lang="zh-CN" altLang="en-US" sz="2400" dirty="0" smtClean="0"/>
              <a:t>学分</a:t>
            </a:r>
            <a:endParaRPr lang="en-US" altLang="zh-CN" sz="2400" dirty="0" smtClean="0"/>
          </a:p>
          <a:p>
            <a:endParaRPr lang="zh-CN" altLang="en-US" sz="2400" dirty="0" smtClean="0"/>
          </a:p>
          <a:p>
            <a:r>
              <a:rPr lang="zh-CN" altLang="en-US" sz="2400" dirty="0" smtClean="0"/>
              <a:t>同一班级有不同年级，不同专业，不同</a:t>
            </a:r>
            <a:r>
              <a:rPr lang="en-US" altLang="zh-CN" sz="2400" dirty="0" smtClean="0"/>
              <a:t>research</a:t>
            </a:r>
            <a:r>
              <a:rPr lang="zh-CN" altLang="en-US" sz="2400" dirty="0" smtClean="0"/>
              <a:t>水平，不同英语水平</a:t>
            </a:r>
            <a:endParaRPr lang="en-US" altLang="zh-CN" sz="2400" dirty="0" smtClean="0"/>
          </a:p>
          <a:p>
            <a:endParaRPr lang="zh-CN" altLang="en-US" sz="2400" dirty="0" smtClean="0"/>
          </a:p>
          <a:p>
            <a:r>
              <a:rPr lang="zh-CN" altLang="en-US" sz="2400" dirty="0" smtClean="0"/>
              <a:t>经济学、新闻、政治学、社会学内容</a:t>
            </a:r>
          </a:p>
          <a:p>
            <a:endParaRPr lang="zh-CN" altLang="en-US" sz="2400" dirty="0" smtClean="0"/>
          </a:p>
          <a:p>
            <a:endParaRPr lang="zh-CN" altLang="en-US" sz="2400" dirty="0" smtClean="0"/>
          </a:p>
        </p:txBody>
      </p:sp>
    </p:spTree>
    <p:extLst>
      <p:ext uri="{BB962C8B-B14F-4D97-AF65-F5344CB8AC3E}">
        <p14:creationId xmlns:p14="http://schemas.microsoft.com/office/powerpoint/2010/main" val="4058120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标题 1"/>
          <p:cNvSpPr>
            <a:spLocks noGrp="1"/>
          </p:cNvSpPr>
          <p:nvPr>
            <p:ph type="title"/>
          </p:nvPr>
        </p:nvSpPr>
        <p:spPr/>
        <p:txBody>
          <a:bodyPr/>
          <a:lstStyle/>
          <a:p>
            <a:pPr eaLnBrk="1" hangingPunct="1"/>
            <a:r>
              <a:rPr lang="en-US" altLang="zh-CN" sz="2800" dirty="0" smtClean="0">
                <a:solidFill>
                  <a:srgbClr val="006600"/>
                </a:solidFill>
              </a:rPr>
              <a:t>An example</a:t>
            </a:r>
            <a:br>
              <a:rPr lang="en-US" altLang="zh-CN" sz="2800" dirty="0" smtClean="0">
                <a:solidFill>
                  <a:srgbClr val="006600"/>
                </a:solidFill>
              </a:rPr>
            </a:br>
            <a:r>
              <a:rPr lang="en-US" altLang="zh-CN" sz="2800" dirty="0" smtClean="0">
                <a:solidFill>
                  <a:srgbClr val="006600"/>
                </a:solidFill>
              </a:rPr>
              <a:t/>
            </a:r>
            <a:br>
              <a:rPr lang="en-US" altLang="zh-CN" sz="2800" dirty="0" smtClean="0">
                <a:solidFill>
                  <a:srgbClr val="006600"/>
                </a:solidFill>
              </a:rPr>
            </a:br>
            <a:r>
              <a:rPr lang="en-US" altLang="zh-CN" sz="2400" dirty="0" smtClean="0">
                <a:solidFill>
                  <a:srgbClr val="006600"/>
                </a:solidFill>
                <a:latin typeface="Arial" pitchFamily="34" charset="0"/>
                <a:cs typeface="Arial" pitchFamily="34" charset="0"/>
              </a:rPr>
              <a:t>Which sentences are the writer’s voice? </a:t>
            </a:r>
            <a:endParaRPr lang="zh-CN" altLang="en-US" sz="2400" dirty="0" smtClean="0">
              <a:solidFill>
                <a:srgbClr val="006600"/>
              </a:solidFill>
              <a:latin typeface="Arial" pitchFamily="34" charset="0"/>
              <a:cs typeface="Arial" pitchFamily="34" charset="0"/>
            </a:endParaRPr>
          </a:p>
        </p:txBody>
      </p:sp>
      <p:sp>
        <p:nvSpPr>
          <p:cNvPr id="53251" name="内容占位符 2"/>
          <p:cNvSpPr>
            <a:spLocks noGrp="1"/>
          </p:cNvSpPr>
          <p:nvPr>
            <p:ph idx="1"/>
          </p:nvPr>
        </p:nvSpPr>
        <p:spPr>
          <a:xfrm>
            <a:off x="552450" y="1600200"/>
            <a:ext cx="8229600" cy="4686300"/>
          </a:xfrm>
        </p:spPr>
        <p:txBody>
          <a:bodyPr/>
          <a:lstStyle/>
          <a:p>
            <a:pPr algn="just" eaLnBrk="1" hangingPunct="1"/>
            <a:r>
              <a:rPr lang="en-US" altLang="zh-CN" sz="2400" dirty="0" smtClean="0">
                <a:latin typeface="Arial" pitchFamily="34" charset="0"/>
                <a:cs typeface="Arial" pitchFamily="34" charset="0"/>
              </a:rPr>
              <a:t>4. High price has been shown to have varied effects on the likelihood of trying a product as well. 5. </a:t>
            </a:r>
            <a:r>
              <a:rPr lang="en-US" altLang="zh-CN" sz="2400" dirty="0" err="1" smtClean="0">
                <a:latin typeface="Arial" pitchFamily="34" charset="0"/>
                <a:cs typeface="Arial" pitchFamily="34" charset="0"/>
              </a:rPr>
              <a:t>Dodds</a:t>
            </a:r>
            <a:r>
              <a:rPr lang="en-US" altLang="zh-CN" sz="2400" dirty="0" smtClean="0">
                <a:latin typeface="Arial" pitchFamily="34" charset="0"/>
                <a:cs typeface="Arial" pitchFamily="34" charset="0"/>
              </a:rPr>
              <a:t> et al. (1991) demonstrated that high prices reduced reported willingness to buy products. 6. This finding is consonant with the traditional notions of the demand curve, which suggest that price and demand are inversely proportional (</a:t>
            </a:r>
            <a:r>
              <a:rPr lang="en-US" altLang="zh-CN" sz="2400" dirty="0" err="1" smtClean="0">
                <a:latin typeface="Arial" pitchFamily="34" charset="0"/>
                <a:cs typeface="Arial" pitchFamily="34" charset="0"/>
              </a:rPr>
              <a:t>Kreul</a:t>
            </a:r>
            <a:r>
              <a:rPr lang="en-US" altLang="zh-CN" sz="2400" dirty="0" smtClean="0">
                <a:latin typeface="Arial" pitchFamily="34" charset="0"/>
                <a:cs typeface="Arial" pitchFamily="34" charset="0"/>
              </a:rPr>
              <a:t>, 1982). 7. Conversely, </a:t>
            </a:r>
            <a:r>
              <a:rPr lang="en-US" altLang="zh-CN" sz="2400" dirty="0" err="1" smtClean="0">
                <a:latin typeface="Arial" pitchFamily="34" charset="0"/>
                <a:cs typeface="Arial" pitchFamily="34" charset="0"/>
              </a:rPr>
              <a:t>Rachman</a:t>
            </a:r>
            <a:r>
              <a:rPr lang="en-US" altLang="zh-CN" sz="2400" dirty="0" smtClean="0">
                <a:latin typeface="Arial" pitchFamily="34" charset="0"/>
                <a:cs typeface="Arial" pitchFamily="34" charset="0"/>
              </a:rPr>
              <a:t> (1999) pointed out that high prices often increase demand for wine, another case in which consumers may equate high prices with high quality. 8. This phenomenon suggests that the impact of a high price on demand is affected by the type of product. 9. Lambert (1970) showed that high priced products were preferred when different brands of the product varied greatly in quality and when the product was socially significant, both of which seem to be the case with wine. </a:t>
            </a:r>
            <a:endParaRPr lang="zh-CN" altLang="en-US" sz="2400" dirty="0" smtClean="0">
              <a:latin typeface="Arial" pitchFamily="34" charset="0"/>
              <a:cs typeface="Arial" pitchFamily="34" charset="0"/>
            </a:endParaRPr>
          </a:p>
        </p:txBody>
      </p:sp>
      <p:sp>
        <p:nvSpPr>
          <p:cNvPr id="53252" name="AutoShape 2"/>
          <p:cNvSpPr>
            <a:spLocks noChangeArrowheads="1"/>
          </p:cNvSpPr>
          <p:nvPr/>
        </p:nvSpPr>
        <p:spPr bwMode="auto">
          <a:xfrm rot="5400000">
            <a:off x="247653" y="-247650"/>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r>
              <a:rPr lang="en-US" altLang="zh-CN" sz="2000">
                <a:solidFill>
                  <a:srgbClr val="FFFFFF"/>
                </a:solidFill>
                <a:latin typeface="Arial Black" pitchFamily="34" charset="0"/>
                <a:ea typeface="宋体" pitchFamily="2" charset="-122"/>
              </a:rPr>
              <a:t>Unit 3</a:t>
            </a:r>
            <a:r>
              <a:rPr lang="en-US" altLang="zh-CN" sz="3600">
                <a:solidFill>
                  <a:srgbClr val="FFFFFF"/>
                </a:solidFill>
                <a:latin typeface="Arial Black" pitchFamily="34" charset="0"/>
                <a:ea typeface="宋体" pitchFamily="2" charset="-122"/>
              </a:rPr>
              <a:t/>
            </a:r>
            <a:br>
              <a:rPr lang="en-US" altLang="zh-CN" sz="3600">
                <a:solidFill>
                  <a:srgbClr val="FFFFFF"/>
                </a:solidFill>
                <a:latin typeface="Arial Black" pitchFamily="34" charset="0"/>
                <a:ea typeface="宋体" pitchFamily="2" charset="-122"/>
              </a:rPr>
            </a:br>
            <a:r>
              <a:rPr lang="en-US" altLang="zh-CN">
                <a:solidFill>
                  <a:srgbClr val="FFFFFF"/>
                </a:solidFill>
                <a:latin typeface="Arial Black" pitchFamily="34" charset="0"/>
                <a:ea typeface="宋体" pitchFamily="2" charset="-122"/>
              </a:rPr>
              <a:t>Unemployment </a:t>
            </a:r>
          </a:p>
        </p:txBody>
      </p:sp>
      <p:sp>
        <p:nvSpPr>
          <p:cNvPr id="53253"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390251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a:xfrm>
            <a:off x="467544" y="1305"/>
            <a:ext cx="8229600" cy="1143000"/>
          </a:xfrm>
        </p:spPr>
        <p:txBody>
          <a:bodyPr rtlCol="0">
            <a:normAutofit fontScale="90000"/>
          </a:bodyPr>
          <a:lstStyle/>
          <a:p>
            <a:pPr eaLnBrk="1" fontAlgn="auto" hangingPunct="1">
              <a:spcAft>
                <a:spcPts val="0"/>
              </a:spcAft>
              <a:defRPr/>
            </a:pPr>
            <a:r>
              <a:rPr lang="en-US" altLang="zh-CN" dirty="0" smtClean="0"/>
              <a:t/>
            </a:r>
            <a:br>
              <a:rPr lang="en-US" altLang="zh-CN" dirty="0" smtClean="0"/>
            </a:br>
            <a:r>
              <a:rPr lang="en-US" altLang="zh-CN" dirty="0" smtClean="0"/>
              <a:t>    </a:t>
            </a:r>
            <a:r>
              <a:rPr lang="en-US" altLang="zh-CN" sz="3100" dirty="0" smtClean="0">
                <a:solidFill>
                  <a:srgbClr val="006600"/>
                </a:solidFill>
              </a:rPr>
              <a:t>An Example</a:t>
            </a:r>
            <a:endParaRPr lang="zh-CN" altLang="en-US" sz="3100" dirty="0" smtClean="0">
              <a:solidFill>
                <a:srgbClr val="006600"/>
              </a:solidFill>
            </a:endParaRPr>
          </a:p>
        </p:txBody>
      </p:sp>
      <p:sp>
        <p:nvSpPr>
          <p:cNvPr id="54275" name="内容占位符 2"/>
          <p:cNvSpPr>
            <a:spLocks noGrp="1"/>
          </p:cNvSpPr>
          <p:nvPr>
            <p:ph idx="1"/>
          </p:nvPr>
        </p:nvSpPr>
        <p:spPr>
          <a:xfrm>
            <a:off x="882560" y="1340768"/>
            <a:ext cx="8229600" cy="4686300"/>
          </a:xfrm>
        </p:spPr>
        <p:txBody>
          <a:bodyPr/>
          <a:lstStyle/>
          <a:p>
            <a:pPr eaLnBrk="1" hangingPunct="1"/>
            <a:r>
              <a:rPr lang="en-US" altLang="zh-CN" sz="2000" dirty="0" smtClean="0">
                <a:latin typeface="Times New Roman" pitchFamily="18" charset="0"/>
                <a:cs typeface="Times New Roman" pitchFamily="18" charset="0"/>
              </a:rPr>
              <a:t>1. writer’s voice – introduces topic – the relationship between price and quality</a:t>
            </a:r>
          </a:p>
          <a:p>
            <a:pPr eaLnBrk="1" hangingPunct="1"/>
            <a:r>
              <a:rPr lang="en-US" altLang="zh-CN" sz="2000" dirty="0" smtClean="0">
                <a:latin typeface="Times New Roman" pitchFamily="18" charset="0"/>
                <a:cs typeface="Times New Roman" pitchFamily="18" charset="0"/>
              </a:rPr>
              <a:t>2-3 indirect voice of source – the perceptions of quality and price with reference to moisturizer</a:t>
            </a:r>
          </a:p>
          <a:p>
            <a:pPr eaLnBrk="1" hangingPunct="1"/>
            <a:r>
              <a:rPr lang="en-US" altLang="zh-CN" sz="2000" dirty="0" smtClean="0">
                <a:latin typeface="Times New Roman" pitchFamily="18" charset="0"/>
                <a:cs typeface="Times New Roman" pitchFamily="18" charset="0"/>
              </a:rPr>
              <a:t>4 writer’s voice – introduces topic 2 – relationship between price and likelihood of buying a product</a:t>
            </a:r>
          </a:p>
          <a:p>
            <a:pPr eaLnBrk="1" hangingPunct="1"/>
            <a:r>
              <a:rPr lang="en-US" altLang="zh-CN" sz="2000" dirty="0" smtClean="0">
                <a:latin typeface="Times New Roman" pitchFamily="18" charset="0"/>
                <a:cs typeface="Times New Roman" pitchFamily="18" charset="0"/>
              </a:rPr>
              <a:t>5 indirect voice of source – findings of </a:t>
            </a:r>
            <a:r>
              <a:rPr lang="en-US" altLang="zh-CN" sz="2000" dirty="0" err="1" smtClean="0">
                <a:latin typeface="Times New Roman" pitchFamily="18" charset="0"/>
                <a:cs typeface="Times New Roman" pitchFamily="18" charset="0"/>
              </a:rPr>
              <a:t>Dodds</a:t>
            </a:r>
            <a:r>
              <a:rPr lang="en-US" altLang="zh-CN" sz="2000" dirty="0" smtClean="0">
                <a:latin typeface="Times New Roman" pitchFamily="18" charset="0"/>
                <a:cs typeface="Times New Roman" pitchFamily="18" charset="0"/>
              </a:rPr>
              <a:t> et al.: high prices reduced demand</a:t>
            </a:r>
          </a:p>
          <a:p>
            <a:pPr eaLnBrk="1" hangingPunct="1"/>
            <a:r>
              <a:rPr lang="en-US" altLang="zh-CN" sz="2000" dirty="0" smtClean="0">
                <a:latin typeface="Times New Roman" pitchFamily="18" charset="0"/>
                <a:cs typeface="Times New Roman" pitchFamily="18" charset="0"/>
              </a:rPr>
              <a:t>6. writer’s voice – comment: the study by </a:t>
            </a:r>
            <a:r>
              <a:rPr lang="en-US" altLang="zh-CN" sz="2000" dirty="0" err="1" smtClean="0">
                <a:latin typeface="Times New Roman" pitchFamily="18" charset="0"/>
                <a:cs typeface="Times New Roman" pitchFamily="18" charset="0"/>
              </a:rPr>
              <a:t>Dodds</a:t>
            </a:r>
            <a:r>
              <a:rPr lang="en-US" altLang="zh-CN" sz="2000" dirty="0" smtClean="0">
                <a:latin typeface="Times New Roman" pitchFamily="18" charset="0"/>
                <a:cs typeface="Times New Roman" pitchFamily="18" charset="0"/>
              </a:rPr>
              <a:t> et al supports the traditional concept of the demand curve</a:t>
            </a:r>
          </a:p>
          <a:p>
            <a:pPr eaLnBrk="1" hangingPunct="1"/>
            <a:r>
              <a:rPr lang="en-US" altLang="zh-CN" sz="2000" dirty="0" smtClean="0">
                <a:latin typeface="Times New Roman" pitchFamily="18" charset="0"/>
                <a:cs typeface="Times New Roman" pitchFamily="18" charset="0"/>
              </a:rPr>
              <a:t>7. indirect voice of source – </a:t>
            </a:r>
            <a:r>
              <a:rPr lang="en-US" altLang="zh-CN" sz="2000" dirty="0" err="1" smtClean="0">
                <a:latin typeface="Times New Roman" pitchFamily="18" charset="0"/>
                <a:cs typeface="Times New Roman" pitchFamily="18" charset="0"/>
              </a:rPr>
              <a:t>Rachman’s</a:t>
            </a:r>
            <a:r>
              <a:rPr lang="en-US" altLang="zh-CN" sz="2000" dirty="0" smtClean="0">
                <a:latin typeface="Times New Roman" pitchFamily="18" charset="0"/>
                <a:cs typeface="Times New Roman" pitchFamily="18" charset="0"/>
              </a:rPr>
              <a:t> study contradicts the study of </a:t>
            </a:r>
            <a:r>
              <a:rPr lang="en-US" altLang="zh-CN" sz="2000" dirty="0" err="1" smtClean="0">
                <a:latin typeface="Times New Roman" pitchFamily="18" charset="0"/>
                <a:cs typeface="Times New Roman" pitchFamily="18" charset="0"/>
              </a:rPr>
              <a:t>Dodds</a:t>
            </a:r>
            <a:r>
              <a:rPr lang="en-US" altLang="zh-CN" sz="2000" dirty="0" smtClean="0">
                <a:latin typeface="Times New Roman" pitchFamily="18" charset="0"/>
                <a:cs typeface="Times New Roman" pitchFamily="18" charset="0"/>
              </a:rPr>
              <a:t> et al.</a:t>
            </a:r>
          </a:p>
          <a:p>
            <a:pPr eaLnBrk="1" hangingPunct="1"/>
            <a:r>
              <a:rPr lang="en-US" altLang="zh-CN" sz="2000" dirty="0" smtClean="0">
                <a:latin typeface="Times New Roman" pitchFamily="18" charset="0"/>
                <a:cs typeface="Times New Roman" pitchFamily="18" charset="0"/>
              </a:rPr>
              <a:t>8. writer’s voice – a possible implication of </a:t>
            </a:r>
            <a:r>
              <a:rPr lang="en-US" altLang="zh-CN" sz="2000" dirty="0" err="1" smtClean="0">
                <a:latin typeface="Times New Roman" pitchFamily="18" charset="0"/>
                <a:cs typeface="Times New Roman" pitchFamily="18" charset="0"/>
              </a:rPr>
              <a:t>Rachman’s</a:t>
            </a:r>
            <a:r>
              <a:rPr lang="en-US" altLang="zh-CN" sz="2000" dirty="0" smtClean="0">
                <a:latin typeface="Times New Roman" pitchFamily="18" charset="0"/>
                <a:cs typeface="Times New Roman" pitchFamily="18" charset="0"/>
              </a:rPr>
              <a:t> study</a:t>
            </a:r>
          </a:p>
          <a:p>
            <a:pPr eaLnBrk="1" hangingPunct="1"/>
            <a:r>
              <a:rPr lang="en-US" altLang="zh-CN" sz="2000" dirty="0" smtClean="0">
                <a:latin typeface="Times New Roman" pitchFamily="18" charset="0"/>
                <a:cs typeface="Times New Roman" pitchFamily="18" charset="0"/>
              </a:rPr>
              <a:t>9. indirect voice of source – Lambert’s voice supports the implication</a:t>
            </a:r>
            <a:endParaRPr lang="zh-CN" altLang="en-US" sz="2000" dirty="0" smtClean="0">
              <a:latin typeface="Times New Roman" pitchFamily="18" charset="0"/>
              <a:cs typeface="Times New Roman" pitchFamily="18" charset="0"/>
            </a:endParaRPr>
          </a:p>
        </p:txBody>
      </p:sp>
      <p:sp>
        <p:nvSpPr>
          <p:cNvPr id="54276" name="AutoShape 2"/>
          <p:cNvSpPr>
            <a:spLocks noChangeArrowheads="1"/>
          </p:cNvSpPr>
          <p:nvPr/>
        </p:nvSpPr>
        <p:spPr bwMode="auto">
          <a:xfrm rot="5400000">
            <a:off x="231491" y="-302113"/>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3600">
                <a:solidFill>
                  <a:prstClr val="white"/>
                </a:solidFill>
                <a:latin typeface="Arial Black" pitchFamily="34" charset="0"/>
                <a:ea typeface="宋体" pitchFamily="2" charset="-122"/>
              </a:rPr>
              <a:t/>
            </a:r>
            <a:br>
              <a:rPr lang="en-US" altLang="zh-CN" sz="36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 </a:t>
            </a:r>
          </a:p>
        </p:txBody>
      </p:sp>
      <p:sp>
        <p:nvSpPr>
          <p:cNvPr id="54277"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10080820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rot="5400000">
            <a:off x="247653" y="-247650"/>
            <a:ext cx="2276475"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5299"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55300" name="Rectangle 7"/>
          <p:cNvSpPr>
            <a:spLocks noChangeArrowheads="1"/>
          </p:cNvSpPr>
          <p:nvPr/>
        </p:nvSpPr>
        <p:spPr bwMode="auto">
          <a:xfrm>
            <a:off x="2971802" y="990600"/>
            <a:ext cx="27146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dirty="0">
                <a:solidFill>
                  <a:srgbClr val="377A04"/>
                </a:solidFill>
                <a:latin typeface="Arial Black" pitchFamily="34" charset="0"/>
                <a:ea typeface="宋体" pitchFamily="2" charset="-122"/>
              </a:rPr>
              <a:t>Homework</a:t>
            </a:r>
          </a:p>
        </p:txBody>
      </p:sp>
      <p:sp>
        <p:nvSpPr>
          <p:cNvPr id="55301"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3600">
                <a:solidFill>
                  <a:prstClr val="white"/>
                </a:solidFill>
                <a:latin typeface="Arial Black" pitchFamily="34" charset="0"/>
                <a:ea typeface="宋体" pitchFamily="2" charset="-122"/>
              </a:rPr>
              <a:t/>
            </a:r>
            <a:br>
              <a:rPr lang="en-US" altLang="zh-CN" sz="36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 </a:t>
            </a:r>
          </a:p>
        </p:txBody>
      </p:sp>
      <p:sp>
        <p:nvSpPr>
          <p:cNvPr id="55302" name="矩形 13"/>
          <p:cNvSpPr>
            <a:spLocks noChangeArrowheads="1"/>
          </p:cNvSpPr>
          <p:nvPr/>
        </p:nvSpPr>
        <p:spPr bwMode="auto">
          <a:xfrm>
            <a:off x="665163" y="2565403"/>
            <a:ext cx="857250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90000"/>
              </a:lnSpc>
              <a:spcBef>
                <a:spcPct val="0"/>
              </a:spcBef>
              <a:spcAft>
                <a:spcPct val="0"/>
              </a:spcAft>
              <a:buClr>
                <a:srgbClr val="296301"/>
              </a:buClr>
            </a:pPr>
            <a:r>
              <a:rPr lang="en-US" altLang="zh-CN" sz="2800" b="1" dirty="0">
                <a:solidFill>
                  <a:prstClr val="black"/>
                </a:solidFill>
                <a:latin typeface="Arial" pitchFamily="34" charset="0"/>
                <a:ea typeface="宋体" pitchFamily="2" charset="-122"/>
              </a:rPr>
              <a:t>Check voices in your review of literature</a:t>
            </a:r>
            <a:endParaRPr lang="en-US" altLang="zh-CN" sz="2800" dirty="0">
              <a:solidFill>
                <a:srgbClr val="377A04"/>
              </a:solidFill>
              <a:latin typeface="Arial Black" pitchFamily="34" charset="0"/>
              <a:ea typeface="宋体" pitchFamily="2" charset="-122"/>
            </a:endParaRPr>
          </a:p>
        </p:txBody>
      </p:sp>
      <p:pic>
        <p:nvPicPr>
          <p:cNvPr id="55303"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138" y="6183319"/>
            <a:ext cx="6096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997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p:txBody>
          <a:bodyPr/>
          <a:lstStyle/>
          <a:p>
            <a:pPr eaLnBrk="1" hangingPunct="1"/>
            <a:r>
              <a:rPr lang="zh-CN" altLang="en-US" dirty="0" smtClean="0"/>
              <a:t>学术英语课程教学手段和方法</a:t>
            </a:r>
          </a:p>
        </p:txBody>
      </p:sp>
      <p:sp>
        <p:nvSpPr>
          <p:cNvPr id="53250" name="内容占位符 2"/>
          <p:cNvSpPr>
            <a:spLocks noGrp="1"/>
          </p:cNvSpPr>
          <p:nvPr>
            <p:ph idx="1"/>
          </p:nvPr>
        </p:nvSpPr>
        <p:spPr/>
        <p:txBody>
          <a:bodyPr/>
          <a:lstStyle/>
          <a:p>
            <a:pPr eaLnBrk="1" hangingPunct="1">
              <a:buFont typeface="Wingdings" pitchFamily="2" charset="2"/>
              <a:buChar char="Ø"/>
            </a:pPr>
            <a:r>
              <a:rPr lang="zh-CN" altLang="en-US" sz="2000" dirty="0" smtClean="0"/>
              <a:t> </a:t>
            </a:r>
            <a:r>
              <a:rPr lang="en-US" altLang="zh-CN" sz="2000" dirty="0" smtClean="0"/>
              <a:t>Improving general English skills in content-related activities</a:t>
            </a:r>
          </a:p>
          <a:p>
            <a:pPr eaLnBrk="1" hangingPunct="1">
              <a:buFont typeface="Wingdings" pitchFamily="2" charset="2"/>
              <a:buNone/>
            </a:pPr>
            <a:r>
              <a:rPr lang="zh-CN" altLang="en-US" sz="2000" dirty="0" smtClean="0"/>
              <a:t> 例：</a:t>
            </a:r>
            <a:r>
              <a:rPr lang="en-US" altLang="zh-CN" sz="2000" dirty="0" smtClean="0"/>
              <a:t>incentive theory</a:t>
            </a:r>
          </a:p>
          <a:p>
            <a:pPr eaLnBrk="1" hangingPunct="1">
              <a:buFont typeface="Wingdings" pitchFamily="2" charset="2"/>
              <a:buNone/>
            </a:pPr>
            <a:r>
              <a:rPr lang="en-US" altLang="zh-CN" sz="2000" dirty="0" smtClean="0"/>
              <a:t>		Research policies dealing with traffic jam in the cities of Beijing, Shanghai, London, Tokyo and New York, then discuss the effectiveness of the policies with relation to incentives. </a:t>
            </a:r>
          </a:p>
          <a:p>
            <a:pPr eaLnBrk="1" hangingPunct="1">
              <a:buFont typeface="Wingdings" pitchFamily="2" charset="2"/>
              <a:buNone/>
            </a:pPr>
            <a:endParaRPr lang="en-US" altLang="zh-CN" sz="2000" dirty="0" smtClean="0"/>
          </a:p>
          <a:p>
            <a:pPr lvl="0">
              <a:buFont typeface="Wingdings" pitchFamily="2" charset="2"/>
              <a:buChar char="Ø"/>
            </a:pPr>
            <a:r>
              <a:rPr lang="en-US" altLang="zh-CN" sz="2000" dirty="0">
                <a:solidFill>
                  <a:prstClr val="black"/>
                </a:solidFill>
              </a:rPr>
              <a:t>Developing academic language skills</a:t>
            </a:r>
          </a:p>
          <a:p>
            <a:pPr lvl="0">
              <a:buNone/>
            </a:pPr>
            <a:r>
              <a:rPr lang="zh-CN" altLang="en-US" sz="2000" dirty="0" smtClean="0">
                <a:solidFill>
                  <a:prstClr val="black"/>
                </a:solidFill>
              </a:rPr>
              <a:t>例</a:t>
            </a:r>
            <a:r>
              <a:rPr lang="zh-CN" altLang="en-US" sz="2000" dirty="0">
                <a:solidFill>
                  <a:prstClr val="black"/>
                </a:solidFill>
              </a:rPr>
              <a:t>： </a:t>
            </a:r>
            <a:r>
              <a:rPr lang="en-US" altLang="zh-CN" sz="2000" dirty="0">
                <a:solidFill>
                  <a:prstClr val="black"/>
                </a:solidFill>
              </a:rPr>
              <a:t>formal English </a:t>
            </a:r>
            <a:r>
              <a:rPr lang="en-US" altLang="zh-CN" sz="2000" dirty="0" smtClean="0">
                <a:solidFill>
                  <a:prstClr val="black"/>
                </a:solidFill>
              </a:rPr>
              <a:t>rules</a:t>
            </a:r>
            <a:r>
              <a:rPr lang="en-US" altLang="zh-CN" sz="2000" dirty="0"/>
              <a:t>	</a:t>
            </a:r>
            <a:endParaRPr lang="en-US" altLang="zh-CN" sz="2000" dirty="0" smtClean="0"/>
          </a:p>
          <a:p>
            <a:pPr lvl="0">
              <a:buNone/>
            </a:pPr>
            <a:endParaRPr lang="en-US" altLang="zh-CN" sz="2000" dirty="0" smtClean="0"/>
          </a:p>
          <a:p>
            <a:pPr eaLnBrk="1" hangingPunct="1">
              <a:lnSpc>
                <a:spcPct val="80000"/>
              </a:lnSpc>
              <a:buFont typeface="Wingdings" pitchFamily="2" charset="2"/>
              <a:buChar char="Ø"/>
            </a:pPr>
            <a:r>
              <a:rPr lang="zh-CN" altLang="en-US" sz="2000" dirty="0" smtClean="0"/>
              <a:t> </a:t>
            </a:r>
            <a:r>
              <a:rPr lang="en-US" altLang="zh-CN" sz="2000" dirty="0" smtClean="0"/>
              <a:t>Developing critical thinking</a:t>
            </a:r>
            <a:endParaRPr lang="zh-CN" altLang="en-US" sz="2000" dirty="0"/>
          </a:p>
          <a:p>
            <a:pPr eaLnBrk="1" hangingPunct="1">
              <a:lnSpc>
                <a:spcPct val="80000"/>
              </a:lnSpc>
              <a:buNone/>
            </a:pPr>
            <a:r>
              <a:rPr lang="zh-CN" altLang="en-US" sz="2000" dirty="0" smtClean="0"/>
              <a:t>例</a:t>
            </a:r>
            <a:r>
              <a:rPr lang="en-US" altLang="zh-CN" sz="2000" dirty="0" smtClean="0"/>
              <a:t>:  </a:t>
            </a:r>
            <a:r>
              <a:rPr lang="en-US" altLang="zh-CN" sz="2000" dirty="0" err="1" smtClean="0"/>
              <a:t>Recognising</a:t>
            </a:r>
            <a:r>
              <a:rPr lang="en-US" altLang="zh-CN" sz="2000" dirty="0" smtClean="0"/>
              <a:t> </a:t>
            </a:r>
            <a:r>
              <a:rPr lang="en-US" altLang="zh-CN" sz="2000" dirty="0"/>
              <a:t>different voices</a:t>
            </a:r>
          </a:p>
          <a:p>
            <a:pPr eaLnBrk="1" hangingPunct="1">
              <a:lnSpc>
                <a:spcPct val="80000"/>
              </a:lnSpc>
              <a:buNone/>
            </a:pPr>
            <a:r>
              <a:rPr lang="en-US" altLang="zh-CN" sz="2400" dirty="0"/>
              <a:t>			</a:t>
            </a:r>
            <a:endParaRPr lang="en-US" altLang="zh-CN" sz="2800" dirty="0" smtClean="0"/>
          </a:p>
        </p:txBody>
      </p:sp>
      <p:sp>
        <p:nvSpPr>
          <p:cNvPr id="51203"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solidFill>
                  <a:prstClr val="white"/>
                </a:solidFill>
                <a:latin typeface="Arial" charset="0"/>
              </a:rPr>
              <a:t>2013-5-5</a:t>
            </a:r>
          </a:p>
        </p:txBody>
      </p:sp>
      <p:sp>
        <p:nvSpPr>
          <p:cNvPr id="51204"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solidFill>
                <a:prstClr val="black"/>
              </a:solidFill>
            </a:endParaRPr>
          </a:p>
        </p:txBody>
      </p:sp>
    </p:spTree>
    <p:extLst>
      <p:ext uri="{BB962C8B-B14F-4D97-AF65-F5344CB8AC3E}">
        <p14:creationId xmlns:p14="http://schemas.microsoft.com/office/powerpoint/2010/main" val="1697513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zh-CN" altLang="en-US" sz="2000" b="1" dirty="0" smtClean="0"/>
              <a:t>跨课文</a:t>
            </a:r>
            <a:endParaRPr lang="en-US" altLang="zh-CN" sz="2000" b="1" dirty="0" smtClean="0"/>
          </a:p>
          <a:p>
            <a:pPr marL="0" indent="0">
              <a:buNone/>
            </a:pPr>
            <a:r>
              <a:rPr lang="en-US" altLang="zh-CN" sz="2000" dirty="0" smtClean="0"/>
              <a:t>	Unit 3 A/B</a:t>
            </a:r>
            <a:r>
              <a:rPr lang="zh-CN" altLang="en-US" sz="2000" dirty="0" smtClean="0"/>
              <a:t>课文结合讨论</a:t>
            </a:r>
            <a:r>
              <a:rPr lang="en-US" altLang="zh-CN" sz="2000" dirty="0" smtClean="0"/>
              <a:t>voices</a:t>
            </a:r>
            <a:endParaRPr lang="en-US" altLang="zh-CN" sz="2000" dirty="0"/>
          </a:p>
          <a:p>
            <a:pPr marL="0" indent="0">
              <a:buNone/>
            </a:pPr>
            <a:r>
              <a:rPr lang="en-US" altLang="zh-CN" sz="2000" dirty="0" smtClean="0"/>
              <a:t>	Unit 7A</a:t>
            </a:r>
            <a:r>
              <a:rPr lang="zh-CN" altLang="en-US" sz="2000" dirty="0" smtClean="0"/>
              <a:t>课文结尾体现在</a:t>
            </a:r>
            <a:r>
              <a:rPr lang="en-US" altLang="zh-CN" sz="2000" dirty="0" smtClean="0"/>
              <a:t>B</a:t>
            </a:r>
            <a:r>
              <a:rPr lang="zh-CN" altLang="en-US" sz="2000" dirty="0" smtClean="0"/>
              <a:t>课文</a:t>
            </a:r>
            <a:endParaRPr lang="en-US" altLang="zh-CN" sz="2000" dirty="0" smtClean="0"/>
          </a:p>
          <a:p>
            <a:pPr marL="0" indent="0">
              <a:buNone/>
            </a:pPr>
            <a:r>
              <a:rPr lang="en-US" altLang="zh-CN" sz="2000" dirty="0" smtClean="0"/>
              <a:t>	Unit 8 A/B</a:t>
            </a:r>
            <a:r>
              <a:rPr lang="zh-CN" altLang="en-US" sz="2000" dirty="0" smtClean="0"/>
              <a:t>课文文体比较哪个更学术？</a:t>
            </a:r>
            <a:endParaRPr lang="en-US" altLang="zh-CN" sz="2000" dirty="0" smtClean="0"/>
          </a:p>
          <a:p>
            <a:pPr marL="0" indent="0">
              <a:buNone/>
            </a:pPr>
            <a:r>
              <a:rPr lang="zh-CN" altLang="en-US" sz="2000" b="1" dirty="0" smtClean="0"/>
              <a:t>跨单元</a:t>
            </a:r>
            <a:endParaRPr lang="en-US" altLang="zh-CN" sz="2000" b="1" dirty="0" smtClean="0"/>
          </a:p>
          <a:p>
            <a:pPr marL="0" indent="0">
              <a:buNone/>
            </a:pPr>
            <a:r>
              <a:rPr lang="en-US" altLang="zh-CN" sz="2000" dirty="0" smtClean="0"/>
              <a:t>	1.2.3</a:t>
            </a:r>
            <a:r>
              <a:rPr lang="zh-CN" altLang="en-US" sz="2000" dirty="0" smtClean="0"/>
              <a:t>单元 </a:t>
            </a:r>
            <a:r>
              <a:rPr lang="en-US" altLang="zh-CN" sz="2000" dirty="0" smtClean="0"/>
              <a:t>criticizing </a:t>
            </a:r>
            <a:r>
              <a:rPr lang="en-US" altLang="zh-CN" sz="2000" dirty="0" err="1" smtClean="0"/>
              <a:t>Mankiw</a:t>
            </a:r>
            <a:endParaRPr lang="en-US" altLang="zh-CN" sz="2000" dirty="0" smtClean="0"/>
          </a:p>
          <a:p>
            <a:pPr marL="0" indent="0">
              <a:buNone/>
            </a:pPr>
            <a:r>
              <a:rPr lang="en-US" altLang="zh-CN" sz="2000" dirty="0" smtClean="0"/>
              <a:t>	2.4.10</a:t>
            </a:r>
            <a:r>
              <a:rPr lang="zh-CN" altLang="en-US" sz="2000" dirty="0" smtClean="0"/>
              <a:t>单元 </a:t>
            </a:r>
            <a:r>
              <a:rPr lang="en-US" altLang="zh-CN" sz="2000" dirty="0" smtClean="0"/>
              <a:t>what make economics, sociology, political science studies 			scientific?</a:t>
            </a:r>
          </a:p>
          <a:p>
            <a:pPr marL="0" indent="0">
              <a:buNone/>
            </a:pPr>
            <a:r>
              <a:rPr lang="zh-CN" altLang="en-US" sz="2000" b="1" dirty="0" smtClean="0"/>
              <a:t>利用非学术写作材料</a:t>
            </a:r>
            <a:endParaRPr lang="en-US" altLang="zh-CN" sz="2000" b="1" dirty="0" smtClean="0"/>
          </a:p>
          <a:p>
            <a:pPr marL="0" indent="0">
              <a:buNone/>
            </a:pPr>
            <a:r>
              <a:rPr lang="en-US" altLang="zh-CN" sz="2000" dirty="0" smtClean="0"/>
              <a:t>1</a:t>
            </a:r>
            <a:r>
              <a:rPr lang="zh-CN" altLang="en-US" sz="2000" dirty="0" smtClean="0"/>
              <a:t>单元</a:t>
            </a:r>
            <a:r>
              <a:rPr lang="en-US" altLang="zh-CN" sz="2000" dirty="0" smtClean="0"/>
              <a:t>B </a:t>
            </a:r>
            <a:r>
              <a:rPr lang="zh-CN" altLang="en-US" sz="2000" dirty="0" smtClean="0"/>
              <a:t>新闻写作与学术写作对比</a:t>
            </a:r>
            <a:endParaRPr lang="en-US" altLang="zh-CN" sz="2000" dirty="0" smtClean="0"/>
          </a:p>
          <a:p>
            <a:pPr marL="0" indent="0">
              <a:buNone/>
            </a:pPr>
            <a:r>
              <a:rPr lang="en-US" altLang="zh-CN" sz="2000" dirty="0" smtClean="0"/>
              <a:t>1,2,3,4</a:t>
            </a:r>
            <a:r>
              <a:rPr lang="zh-CN" altLang="en-US" sz="2000" dirty="0" smtClean="0"/>
              <a:t>都是教材写作，找出其中非学术写作的用法</a:t>
            </a:r>
            <a:endParaRPr lang="en-US" altLang="zh-CN" sz="2000" dirty="0" smtClean="0"/>
          </a:p>
          <a:p>
            <a:pPr marL="0" indent="0">
              <a:buNone/>
            </a:pPr>
            <a:endParaRPr lang="en-US" altLang="zh-CN" sz="2000" dirty="0"/>
          </a:p>
          <a:p>
            <a:pPr marL="0" indent="0">
              <a:buNone/>
            </a:pPr>
            <a:endParaRPr lang="en-US" altLang="zh-CN" sz="2000" dirty="0" smtClean="0"/>
          </a:p>
          <a:p>
            <a:pPr marL="0" indent="0">
              <a:buNone/>
            </a:pPr>
            <a:endParaRPr lang="en-US" altLang="zh-CN" sz="2000" dirty="0"/>
          </a:p>
          <a:p>
            <a:pPr marL="0" indent="0">
              <a:buNone/>
            </a:pPr>
            <a:endParaRPr lang="en-US" altLang="zh-CN" sz="2000" dirty="0" smtClean="0"/>
          </a:p>
          <a:p>
            <a:pPr marL="0" indent="0">
              <a:buNone/>
            </a:pPr>
            <a:endParaRPr lang="en-US" altLang="zh-CN" sz="2000" dirty="0" smtClean="0"/>
          </a:p>
          <a:p>
            <a:pPr marL="0" indent="0">
              <a:buNone/>
            </a:pPr>
            <a:endParaRPr lang="zh-CN" altLang="en-US" sz="2000" dirty="0"/>
          </a:p>
        </p:txBody>
      </p:sp>
      <p:sp>
        <p:nvSpPr>
          <p:cNvPr id="3" name="内容占位符 2"/>
          <p:cNvSpPr>
            <a:spLocks noGrp="1"/>
          </p:cNvSpPr>
          <p:nvPr>
            <p:ph idx="10"/>
          </p:nvPr>
        </p:nvSpPr>
        <p:spPr/>
        <p:txBody>
          <a:bodyPr/>
          <a:lstStyle/>
          <a:p>
            <a:pPr algn="ctr"/>
            <a:r>
              <a:rPr lang="zh-CN" altLang="en-US" dirty="0" smtClean="0"/>
              <a:t>灵活使用教材</a:t>
            </a:r>
            <a:endParaRPr lang="zh-CN" altLang="en-US" dirty="0"/>
          </a:p>
        </p:txBody>
      </p:sp>
    </p:spTree>
    <p:extLst>
      <p:ext uri="{BB962C8B-B14F-4D97-AF65-F5344CB8AC3E}">
        <p14:creationId xmlns:p14="http://schemas.microsoft.com/office/powerpoint/2010/main" val="1429074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p:txBody>
          <a:bodyPr/>
          <a:lstStyle/>
          <a:p>
            <a:r>
              <a:rPr lang="zh-CN" altLang="en-US" smtClean="0"/>
              <a:t>考核</a:t>
            </a:r>
          </a:p>
        </p:txBody>
      </p:sp>
      <p:sp>
        <p:nvSpPr>
          <p:cNvPr id="56322" name="Rectangle 3"/>
          <p:cNvSpPr>
            <a:spLocks noGrp="1"/>
          </p:cNvSpPr>
          <p:nvPr>
            <p:ph type="body" idx="1"/>
          </p:nvPr>
        </p:nvSpPr>
        <p:spPr>
          <a:xfrm>
            <a:off x="468313" y="1196975"/>
            <a:ext cx="8229600" cy="4824313"/>
          </a:xfrm>
        </p:spPr>
        <p:txBody>
          <a:bodyPr/>
          <a:lstStyle/>
          <a:p>
            <a:pPr marL="0" indent="0">
              <a:buNone/>
            </a:pPr>
            <a:r>
              <a:rPr lang="zh-CN" altLang="en-US" sz="2800" dirty="0" smtClean="0"/>
              <a:t>终结性和形成性考核结合</a:t>
            </a:r>
            <a:endParaRPr lang="en-US" altLang="zh-CN" sz="2800" dirty="0" smtClean="0"/>
          </a:p>
          <a:p>
            <a:pPr marL="0" indent="0">
              <a:buNone/>
            </a:pPr>
            <a:endParaRPr lang="zh-CN" altLang="en-US" sz="2800" dirty="0" smtClean="0"/>
          </a:p>
          <a:p>
            <a:r>
              <a:rPr lang="zh-CN" altLang="en-US" sz="2000" dirty="0" smtClean="0"/>
              <a:t>终结性：</a:t>
            </a:r>
            <a:r>
              <a:rPr lang="en-US" altLang="zh-CN" sz="2000" dirty="0" smtClean="0"/>
              <a:t>Final exam </a:t>
            </a:r>
          </a:p>
          <a:p>
            <a:pPr marL="0" indent="0">
              <a:buNone/>
            </a:pPr>
            <a:r>
              <a:rPr lang="en-US" altLang="zh-CN" sz="2000" dirty="0"/>
              <a:t> </a:t>
            </a:r>
            <a:r>
              <a:rPr lang="en-US" altLang="zh-CN" sz="2000" dirty="0" smtClean="0"/>
              <a:t>                   </a:t>
            </a:r>
            <a:r>
              <a:rPr lang="zh-CN" altLang="en-US" sz="2000" dirty="0" smtClean="0"/>
              <a:t>（</a:t>
            </a:r>
            <a:r>
              <a:rPr lang="en-US" altLang="zh-CN" sz="2000" dirty="0" smtClean="0"/>
              <a:t>vocabulary</a:t>
            </a:r>
            <a:r>
              <a:rPr lang="zh-CN" altLang="en-US" sz="2000" dirty="0" smtClean="0"/>
              <a:t>，</a:t>
            </a:r>
            <a:r>
              <a:rPr lang="en-US" altLang="zh-CN" sz="2000" dirty="0" smtClean="0"/>
              <a:t>summary, formal English</a:t>
            </a:r>
            <a:r>
              <a:rPr lang="zh-CN" altLang="en-US" sz="2000" dirty="0" smtClean="0"/>
              <a:t>）</a:t>
            </a:r>
            <a:endParaRPr lang="en-US" altLang="zh-CN" sz="2000" dirty="0" smtClean="0"/>
          </a:p>
          <a:p>
            <a:r>
              <a:rPr lang="zh-CN" altLang="en-US" sz="2000" dirty="0" smtClean="0"/>
              <a:t>形成性：</a:t>
            </a:r>
            <a:endParaRPr lang="en-US" altLang="zh-CN" sz="2000" dirty="0" smtClean="0"/>
          </a:p>
          <a:p>
            <a:r>
              <a:rPr lang="en-US" altLang="zh-CN" sz="2000" dirty="0" smtClean="0"/>
              <a:t>1. presentation (</a:t>
            </a:r>
            <a:r>
              <a:rPr lang="zh-CN" altLang="en-US" sz="2000" dirty="0" smtClean="0"/>
              <a:t>师生共同讨论标准</a:t>
            </a:r>
            <a:r>
              <a:rPr lang="en-US" altLang="zh-CN" sz="2000" dirty="0" smtClean="0"/>
              <a:t>)</a:t>
            </a:r>
          </a:p>
          <a:p>
            <a:r>
              <a:rPr lang="en-US" altLang="zh-CN" sz="2000" dirty="0" smtClean="0"/>
              <a:t>2. research paper </a:t>
            </a:r>
          </a:p>
          <a:p>
            <a:pPr marL="0" indent="0">
              <a:buNone/>
            </a:pPr>
            <a:r>
              <a:rPr lang="en-US" altLang="zh-CN" sz="2000" dirty="0" smtClean="0"/>
              <a:t> </a:t>
            </a:r>
            <a:r>
              <a:rPr lang="en-US" altLang="zh-CN" sz="2000" dirty="0"/>
              <a:t> </a:t>
            </a:r>
            <a:r>
              <a:rPr lang="en-US" altLang="zh-CN" sz="2000" dirty="0" smtClean="0"/>
              <a:t>       a small investigation project</a:t>
            </a:r>
          </a:p>
          <a:p>
            <a:pPr marL="0" indent="0">
              <a:buNone/>
            </a:pPr>
            <a:r>
              <a:rPr lang="zh-CN" altLang="en-US" sz="2000" dirty="0" smtClean="0"/>
              <a:t>          </a:t>
            </a:r>
            <a:r>
              <a:rPr lang="en-US" altLang="zh-CN" sz="2000" dirty="0" smtClean="0"/>
              <a:t>step-by-step instruction: choosing a topic, explaining the background, reviewing others’ studies, explaining how to investigate the issue, report and analyze research results, discussion…</a:t>
            </a:r>
            <a:endParaRPr lang="en-US" altLang="zh-CN" sz="2000" dirty="0"/>
          </a:p>
          <a:p>
            <a:pPr marL="0" indent="0">
              <a:buNone/>
            </a:pPr>
            <a:r>
              <a:rPr lang="en-US" altLang="zh-CN" sz="2000" dirty="0" smtClean="0"/>
              <a:t>         step-by-step </a:t>
            </a:r>
            <a:r>
              <a:rPr lang="en-US" altLang="zh-CN" sz="2000" dirty="0"/>
              <a:t>feedback </a:t>
            </a:r>
            <a:r>
              <a:rPr lang="en-US" altLang="zh-CN" sz="2000" dirty="0" smtClean="0"/>
              <a:t>+ several drafts</a:t>
            </a:r>
          </a:p>
        </p:txBody>
      </p:sp>
    </p:spTree>
    <p:extLst>
      <p:ext uri="{BB962C8B-B14F-4D97-AF65-F5344CB8AC3E}">
        <p14:creationId xmlns:p14="http://schemas.microsoft.com/office/powerpoint/2010/main" val="26860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p:txBody>
          <a:bodyPr/>
          <a:lstStyle/>
          <a:p>
            <a:r>
              <a:rPr lang="zh-CN" altLang="en-US" smtClean="0"/>
              <a:t>评估和反馈</a:t>
            </a:r>
          </a:p>
        </p:txBody>
      </p:sp>
      <p:sp>
        <p:nvSpPr>
          <p:cNvPr id="57346" name="Rectangle 3"/>
          <p:cNvSpPr>
            <a:spLocks noGrp="1"/>
          </p:cNvSpPr>
          <p:nvPr>
            <p:ph type="body" idx="1"/>
          </p:nvPr>
        </p:nvSpPr>
        <p:spPr/>
        <p:txBody>
          <a:bodyPr/>
          <a:lstStyle/>
          <a:p>
            <a:pPr>
              <a:lnSpc>
                <a:spcPct val="90000"/>
              </a:lnSpc>
            </a:pPr>
            <a:r>
              <a:rPr lang="zh-CN" altLang="en-US" sz="2000" b="1" dirty="0" smtClean="0"/>
              <a:t>匿名评分：</a:t>
            </a:r>
            <a:r>
              <a:rPr lang="zh-CN" altLang="en-US" sz="2000" dirty="0" smtClean="0"/>
              <a:t>满分</a:t>
            </a:r>
            <a:r>
              <a:rPr lang="en-US" altLang="zh-CN" sz="2000" dirty="0" smtClean="0"/>
              <a:t>5</a:t>
            </a:r>
            <a:r>
              <a:rPr lang="zh-CN" altLang="en-US" sz="2000" dirty="0" smtClean="0"/>
              <a:t>分，平均</a:t>
            </a:r>
            <a:r>
              <a:rPr lang="en-US" altLang="zh-CN" sz="2000" dirty="0" smtClean="0"/>
              <a:t>4.96</a:t>
            </a:r>
          </a:p>
          <a:p>
            <a:pPr>
              <a:lnSpc>
                <a:spcPct val="90000"/>
              </a:lnSpc>
            </a:pPr>
            <a:r>
              <a:rPr lang="zh-CN" altLang="en-US" sz="2000" b="1" dirty="0" smtClean="0"/>
              <a:t>匿名评语：</a:t>
            </a:r>
          </a:p>
          <a:p>
            <a:pPr>
              <a:lnSpc>
                <a:spcPct val="90000"/>
              </a:lnSpc>
            </a:pPr>
            <a:r>
              <a:rPr lang="zh-CN" altLang="en-US" sz="2000" dirty="0" smtClean="0"/>
              <a:t>您的课堂氛围特别好！本来想着社会科学应该会很枯燥，但听过课后感觉它还是很有意思的，我也了解了很多社科的知识。不过因为我英语水平不好，自己又没有胆量说，浪费了很多宝贵的机会。我会努力</a:t>
            </a:r>
          </a:p>
          <a:p>
            <a:pPr>
              <a:lnSpc>
                <a:spcPct val="90000"/>
              </a:lnSpc>
            </a:pPr>
            <a:r>
              <a:rPr lang="zh-CN" altLang="en-US" sz="2000" dirty="0" smtClean="0"/>
              <a:t>备课认真，教学善于引导。谢谢老师一学期的教授，我收获很多～</a:t>
            </a:r>
          </a:p>
          <a:p>
            <a:pPr>
              <a:lnSpc>
                <a:spcPct val="90000"/>
              </a:lnSpc>
            </a:pPr>
            <a:r>
              <a:rPr lang="zh-CN" altLang="en-US" sz="2000" dirty="0" smtClean="0"/>
              <a:t>老师很高兴这学期选了您的课，在这一学期里很愉快，也学了很多东西。谢谢您，老师辛苦了。 </a:t>
            </a:r>
          </a:p>
          <a:p>
            <a:pPr>
              <a:lnSpc>
                <a:spcPct val="90000"/>
              </a:lnSpc>
            </a:pPr>
            <a:r>
              <a:rPr lang="zh-CN" altLang="en-US" sz="2000" dirty="0" smtClean="0"/>
              <a:t>很有收获，老师备课、批改作业都很认真，也提供了很多资源，是门很好的课。 </a:t>
            </a:r>
          </a:p>
          <a:p>
            <a:pPr>
              <a:lnSpc>
                <a:spcPct val="90000"/>
              </a:lnSpc>
            </a:pPr>
            <a:r>
              <a:rPr lang="zh-CN" altLang="en-US" sz="2000" dirty="0" smtClean="0"/>
              <a:t>老师讲得太好了！学术英语也可以这么有趣！！ </a:t>
            </a:r>
          </a:p>
        </p:txBody>
      </p:sp>
    </p:spTree>
    <p:extLst>
      <p:ext uri="{BB962C8B-B14F-4D97-AF65-F5344CB8AC3E}">
        <p14:creationId xmlns:p14="http://schemas.microsoft.com/office/powerpoint/2010/main" val="1687748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p:txBody>
          <a:bodyPr/>
          <a:lstStyle/>
          <a:p>
            <a:r>
              <a:rPr lang="zh-CN" altLang="en-US" smtClean="0"/>
              <a:t>关于学术英语课程设置的几点建议</a:t>
            </a:r>
            <a:endParaRPr lang="en-US" altLang="zh-CN" smtClean="0"/>
          </a:p>
        </p:txBody>
      </p:sp>
      <p:sp>
        <p:nvSpPr>
          <p:cNvPr id="58370" name="Rectangle 3"/>
          <p:cNvSpPr>
            <a:spLocks noGrp="1"/>
          </p:cNvSpPr>
          <p:nvPr>
            <p:ph type="body" idx="1"/>
          </p:nvPr>
        </p:nvSpPr>
        <p:spPr/>
        <p:txBody>
          <a:bodyPr/>
          <a:lstStyle/>
          <a:p>
            <a:pPr>
              <a:lnSpc>
                <a:spcPct val="80000"/>
              </a:lnSpc>
            </a:pPr>
            <a:endParaRPr lang="zh-CN" altLang="en-US" sz="2000" dirty="0" smtClean="0"/>
          </a:p>
          <a:p>
            <a:pPr>
              <a:lnSpc>
                <a:spcPct val="80000"/>
              </a:lnSpc>
            </a:pPr>
            <a:r>
              <a:rPr lang="zh-CN" altLang="en-US" sz="2400" dirty="0" smtClean="0"/>
              <a:t>结合学校发展定位</a:t>
            </a:r>
            <a:r>
              <a:rPr lang="en-US" altLang="zh-CN" sz="2400" dirty="0" smtClean="0"/>
              <a:t>, </a:t>
            </a:r>
            <a:r>
              <a:rPr lang="zh-CN" altLang="en-US" sz="2400" dirty="0" smtClean="0"/>
              <a:t>结合学生需求和现状确定目标</a:t>
            </a:r>
            <a:endParaRPr lang="en-US" altLang="zh-CN" sz="2400" dirty="0" smtClean="0"/>
          </a:p>
          <a:p>
            <a:pPr>
              <a:lnSpc>
                <a:spcPct val="80000"/>
              </a:lnSpc>
            </a:pPr>
            <a:endParaRPr lang="en-US" altLang="zh-CN" sz="2400" dirty="0" smtClean="0"/>
          </a:p>
          <a:p>
            <a:pPr>
              <a:lnSpc>
                <a:spcPct val="80000"/>
              </a:lnSpc>
            </a:pPr>
            <a:r>
              <a:rPr lang="zh-CN" altLang="en-US" sz="2400" dirty="0" smtClean="0"/>
              <a:t>结合计算机技术，尤其是</a:t>
            </a:r>
            <a:r>
              <a:rPr lang="en-US" altLang="zh-CN" sz="2400" dirty="0" smtClean="0"/>
              <a:t>Corpus linguistics</a:t>
            </a:r>
            <a:r>
              <a:rPr lang="zh-CN" altLang="en-US" sz="2400" dirty="0" smtClean="0"/>
              <a:t>进行教学</a:t>
            </a:r>
            <a:endParaRPr lang="en-US" altLang="zh-CN" sz="2400" dirty="0" smtClean="0"/>
          </a:p>
          <a:p>
            <a:pPr>
              <a:lnSpc>
                <a:spcPct val="80000"/>
              </a:lnSpc>
            </a:pPr>
            <a:endParaRPr lang="zh-CN" altLang="en-US" sz="2400" dirty="0" smtClean="0"/>
          </a:p>
          <a:p>
            <a:pPr>
              <a:lnSpc>
                <a:spcPct val="80000"/>
              </a:lnSpc>
            </a:pPr>
            <a:r>
              <a:rPr lang="zh-CN" altLang="en-US" sz="2400" dirty="0" smtClean="0"/>
              <a:t>在课程设置上和专业老师配合</a:t>
            </a:r>
            <a:endParaRPr lang="en-US" altLang="zh-CN" sz="2400" dirty="0" smtClean="0"/>
          </a:p>
          <a:p>
            <a:pPr>
              <a:lnSpc>
                <a:spcPct val="80000"/>
              </a:lnSpc>
            </a:pPr>
            <a:endParaRPr lang="zh-CN" altLang="en-US" sz="2400" dirty="0" smtClean="0"/>
          </a:p>
          <a:p>
            <a:pPr>
              <a:lnSpc>
                <a:spcPct val="80000"/>
              </a:lnSpc>
            </a:pPr>
            <a:r>
              <a:rPr lang="zh-CN" altLang="en-US" sz="2400" dirty="0" smtClean="0"/>
              <a:t>给授课老师进修的机会和各种支持</a:t>
            </a:r>
            <a:endParaRPr lang="en-US" altLang="zh-CN" sz="2400" dirty="0" smtClean="0"/>
          </a:p>
          <a:p>
            <a:pPr>
              <a:lnSpc>
                <a:spcPct val="80000"/>
              </a:lnSpc>
            </a:pPr>
            <a:endParaRPr lang="zh-CN" altLang="en-US" sz="2400" dirty="0" smtClean="0"/>
          </a:p>
          <a:p>
            <a:pPr>
              <a:lnSpc>
                <a:spcPct val="80000"/>
              </a:lnSpc>
            </a:pPr>
            <a:r>
              <a:rPr lang="zh-CN" altLang="en-US" sz="2400" dirty="0" smtClean="0"/>
              <a:t>课程设置和教学结合</a:t>
            </a:r>
            <a:r>
              <a:rPr lang="zh-CN" altLang="en-US" sz="2400" dirty="0" smtClean="0"/>
              <a:t>科研</a:t>
            </a:r>
            <a:endParaRPr lang="zh-CN" altLang="en-US" sz="2400" dirty="0" smtClean="0"/>
          </a:p>
        </p:txBody>
      </p:sp>
    </p:spTree>
    <p:extLst>
      <p:ext uri="{BB962C8B-B14F-4D97-AF65-F5344CB8AC3E}">
        <p14:creationId xmlns:p14="http://schemas.microsoft.com/office/powerpoint/2010/main" val="50780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标题 1"/>
          <p:cNvSpPr>
            <a:spLocks noGrp="1"/>
          </p:cNvSpPr>
          <p:nvPr>
            <p:ph type="title"/>
          </p:nvPr>
        </p:nvSpPr>
        <p:spPr/>
        <p:txBody>
          <a:bodyPr/>
          <a:lstStyle/>
          <a:p>
            <a:pPr eaLnBrk="1" hangingPunct="1"/>
            <a:r>
              <a:rPr lang="zh-CN" altLang="en-US" dirty="0" smtClean="0"/>
              <a:t>复旦学术</a:t>
            </a:r>
            <a:r>
              <a:rPr lang="zh-CN" altLang="en-US" dirty="0" smtClean="0"/>
              <a:t>英语</a:t>
            </a:r>
            <a:r>
              <a:rPr lang="en-US" altLang="zh-CN" dirty="0" smtClean="0"/>
              <a:t>(</a:t>
            </a:r>
            <a:r>
              <a:rPr lang="zh-CN" altLang="en-US" dirty="0" smtClean="0"/>
              <a:t>社科</a:t>
            </a:r>
            <a:r>
              <a:rPr lang="en-US" altLang="zh-CN" dirty="0" smtClean="0"/>
              <a:t>)</a:t>
            </a:r>
            <a:r>
              <a:rPr lang="zh-CN" altLang="en-US" dirty="0" smtClean="0"/>
              <a:t>教学</a:t>
            </a:r>
            <a:r>
              <a:rPr lang="zh-CN" altLang="en-US" dirty="0" smtClean="0"/>
              <a:t>目标</a:t>
            </a:r>
            <a:endParaRPr lang="en-US" altLang="zh-CN" dirty="0" smtClean="0"/>
          </a:p>
        </p:txBody>
      </p:sp>
      <p:sp>
        <p:nvSpPr>
          <p:cNvPr id="52226" name="内容占位符 2"/>
          <p:cNvSpPr>
            <a:spLocks noGrp="1"/>
          </p:cNvSpPr>
          <p:nvPr>
            <p:ph idx="1"/>
          </p:nvPr>
        </p:nvSpPr>
        <p:spPr/>
        <p:txBody>
          <a:bodyPr/>
          <a:lstStyle/>
          <a:p>
            <a:r>
              <a:rPr lang="en-US" altLang="zh-CN" sz="2400" dirty="0" smtClean="0"/>
              <a:t>Developing generic English skills in content-related activities</a:t>
            </a:r>
          </a:p>
          <a:p>
            <a:endParaRPr lang="en-US" altLang="zh-CN" sz="2400" dirty="0" smtClean="0"/>
          </a:p>
          <a:p>
            <a:r>
              <a:rPr lang="en-US" altLang="zh-CN" sz="2400" dirty="0" smtClean="0"/>
              <a:t>Developing academic language skills</a:t>
            </a:r>
          </a:p>
          <a:p>
            <a:pPr>
              <a:buFont typeface="Arial" charset="0"/>
              <a:buNone/>
            </a:pPr>
            <a:r>
              <a:rPr lang="en-US" altLang="zh-CN" sz="2400" dirty="0" smtClean="0"/>
              <a:t>     	e.g. formality, </a:t>
            </a:r>
            <a:r>
              <a:rPr lang="en-US" altLang="zh-CN" sz="2400" dirty="0" smtClean="0"/>
              <a:t>referencing </a:t>
            </a:r>
            <a:r>
              <a:rPr lang="en-US" altLang="zh-CN" sz="2400" dirty="0" smtClean="0"/>
              <a:t>and citation</a:t>
            </a:r>
            <a:r>
              <a:rPr lang="en-US" altLang="zh-CN" dirty="0" smtClean="0"/>
              <a:t> </a:t>
            </a:r>
          </a:p>
          <a:p>
            <a:pPr>
              <a:buFont typeface="Arial" charset="0"/>
              <a:buNone/>
            </a:pPr>
            <a:endParaRPr lang="en-US" altLang="zh-CN" sz="2400" dirty="0" smtClean="0"/>
          </a:p>
          <a:p>
            <a:r>
              <a:rPr lang="en-US" altLang="zh-CN" sz="2400" dirty="0" smtClean="0"/>
              <a:t>Developing critical thinking </a:t>
            </a:r>
          </a:p>
          <a:p>
            <a:pPr>
              <a:buFont typeface="Arial" charset="0"/>
              <a:buNone/>
            </a:pPr>
            <a:r>
              <a:rPr lang="en-US" altLang="zh-CN" sz="2400" dirty="0" smtClean="0"/>
              <a:t>    	e.g. argument/voices/ what makes it science</a:t>
            </a:r>
            <a:endParaRPr lang="zh-CN" altLang="en-US" sz="2400" dirty="0" smtClean="0"/>
          </a:p>
        </p:txBody>
      </p:sp>
      <p:sp>
        <p:nvSpPr>
          <p:cNvPr id="50179"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solidFill>
                  <a:prstClr val="white"/>
                </a:solidFill>
                <a:latin typeface="Arial" charset="0"/>
              </a:rPr>
              <a:t>2013-5-5</a:t>
            </a:r>
          </a:p>
        </p:txBody>
      </p:sp>
      <p:sp>
        <p:nvSpPr>
          <p:cNvPr id="50180"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solidFill>
                <a:prstClr val="black"/>
              </a:solidFill>
            </a:endParaRPr>
          </a:p>
        </p:txBody>
      </p:sp>
    </p:spTree>
    <p:extLst>
      <p:ext uri="{BB962C8B-B14F-4D97-AF65-F5344CB8AC3E}">
        <p14:creationId xmlns:p14="http://schemas.microsoft.com/office/powerpoint/2010/main" val="353106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Weekly Schedule Spring 2014</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295724896"/>
              </p:ext>
            </p:extLst>
          </p:nvPr>
        </p:nvGraphicFramePr>
        <p:xfrm>
          <a:off x="0" y="4"/>
          <a:ext cx="9167445" cy="8241320"/>
        </p:xfrm>
        <a:graphic>
          <a:graphicData uri="http://schemas.openxmlformats.org/drawingml/2006/table">
            <a:tbl>
              <a:tblPr firstRow="1" bandRow="1">
                <a:tableStyleId>{5C22544A-7EE6-4342-B048-85BDC9FD1C3A}</a:tableStyleId>
              </a:tblPr>
              <a:tblGrid>
                <a:gridCol w="934905"/>
                <a:gridCol w="1917568"/>
                <a:gridCol w="128270"/>
                <a:gridCol w="3219928"/>
                <a:gridCol w="2966774"/>
              </a:tblGrid>
              <a:tr h="389701">
                <a:tc>
                  <a:txBody>
                    <a:bodyPr/>
                    <a:lstStyle/>
                    <a:p>
                      <a:pPr algn="just">
                        <a:spcAft>
                          <a:spcPts val="0"/>
                        </a:spcAft>
                      </a:pPr>
                      <a:r>
                        <a:rPr lang="en-US" sz="1200" b="1" kern="0" dirty="0">
                          <a:effectLst/>
                          <a:latin typeface="Times New Roman"/>
                          <a:ea typeface="宋体"/>
                        </a:rPr>
                        <a:t> </a:t>
                      </a:r>
                      <a:endParaRPr lang="zh-CN" sz="1050" kern="100" dirty="0">
                        <a:effectLst/>
                        <a:latin typeface="Times New Roman"/>
                        <a:ea typeface="宋体"/>
                      </a:endParaRPr>
                    </a:p>
                  </a:txBody>
                  <a:tcPr marL="51435" marR="51435" marT="0" marB="0"/>
                </a:tc>
                <a:tc gridSpan="2">
                  <a:txBody>
                    <a:bodyPr/>
                    <a:lstStyle/>
                    <a:p>
                      <a:pPr algn="ctr">
                        <a:spcAft>
                          <a:spcPts val="0"/>
                        </a:spcAft>
                      </a:pPr>
                      <a:r>
                        <a:rPr lang="en-US" sz="1200" b="1" kern="0" dirty="0">
                          <a:effectLst/>
                          <a:latin typeface="Times New Roman"/>
                          <a:ea typeface="宋体"/>
                        </a:rPr>
                        <a:t>Content</a:t>
                      </a:r>
                      <a:endParaRPr lang="zh-CN" sz="105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ctr">
                        <a:spcAft>
                          <a:spcPts val="0"/>
                        </a:spcAft>
                      </a:pPr>
                      <a:r>
                        <a:rPr lang="en-US" sz="1200" b="1" kern="0" dirty="0">
                          <a:effectLst/>
                          <a:latin typeface="Times New Roman"/>
                          <a:ea typeface="宋体"/>
                        </a:rPr>
                        <a:t>Academic Skills &amp; Strategies</a:t>
                      </a:r>
                      <a:endParaRPr lang="zh-CN" sz="1050" kern="100" dirty="0">
                        <a:effectLst/>
                        <a:latin typeface="Times New Roman"/>
                        <a:ea typeface="宋体"/>
                      </a:endParaRPr>
                    </a:p>
                  </a:txBody>
                  <a:tcPr marL="51435" marR="51435" marT="0" marB="0"/>
                </a:tc>
                <a:tc>
                  <a:txBody>
                    <a:bodyPr/>
                    <a:lstStyle/>
                    <a:p>
                      <a:pPr algn="ctr">
                        <a:spcAft>
                          <a:spcPts val="0"/>
                        </a:spcAft>
                      </a:pPr>
                      <a:r>
                        <a:rPr lang="en-US" sz="1200" b="1" kern="0" dirty="0">
                          <a:effectLst/>
                          <a:latin typeface="Times New Roman"/>
                          <a:ea typeface="宋体"/>
                        </a:rPr>
                        <a:t>Paper Writing Tasks</a:t>
                      </a:r>
                      <a:endParaRPr lang="zh-CN" sz="105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1</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Induction: Ice-breaking</a:t>
                      </a:r>
                      <a:endParaRPr lang="zh-CN" sz="1400" kern="100" dirty="0">
                        <a:effectLst/>
                        <a:latin typeface="Times New Roman"/>
                        <a:ea typeface="宋体"/>
                      </a:endParaRPr>
                    </a:p>
                    <a:p>
                      <a:pPr algn="just">
                        <a:spcAft>
                          <a:spcPts val="0"/>
                        </a:spcAft>
                      </a:pPr>
                      <a:r>
                        <a:rPr lang="en-US" sz="1400" i="1" kern="0" dirty="0">
                          <a:effectLst/>
                          <a:latin typeface="Times New Roman"/>
                          <a:ea typeface="宋体"/>
                        </a:rPr>
                        <a:t>Needs discussion </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*academic culture </a:t>
                      </a:r>
                      <a:endParaRPr lang="zh-CN" sz="1700" kern="100" dirty="0">
                        <a:effectLst/>
                        <a:latin typeface="Times New Roman"/>
                        <a:ea typeface="宋体"/>
                      </a:endParaRPr>
                    </a:p>
                    <a:p>
                      <a:pPr algn="just">
                        <a:spcAft>
                          <a:spcPts val="0"/>
                        </a:spcAft>
                      </a:pPr>
                      <a:r>
                        <a:rPr lang="en-US" sz="1700" kern="0" dirty="0">
                          <a:effectLst/>
                          <a:latin typeface="Times New Roman"/>
                          <a:ea typeface="宋体"/>
                        </a:rPr>
                        <a:t>*formal academic English</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What is an academic paper?</a:t>
                      </a:r>
                      <a:endParaRPr lang="zh-CN" sz="1700" kern="100" dirty="0">
                        <a:effectLst/>
                        <a:latin typeface="Times New Roman"/>
                        <a:ea typeface="宋体"/>
                      </a:endParaRPr>
                    </a:p>
                  </a:txBody>
                  <a:tcPr marL="51435" marR="51435" marT="0" marB="0"/>
                </a:tc>
              </a:tr>
              <a:tr h="606404">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2</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How People Make Decisions 1</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*presentation skills (signpost language) </a:t>
                      </a:r>
                      <a:endParaRPr lang="zh-CN" sz="1700" kern="100" dirty="0">
                        <a:effectLst/>
                        <a:latin typeface="Times New Roman"/>
                        <a:ea typeface="宋体"/>
                      </a:endParaRPr>
                    </a:p>
                    <a:p>
                      <a:pPr algn="just">
                        <a:spcAft>
                          <a:spcPts val="0"/>
                        </a:spcAft>
                      </a:pPr>
                      <a:r>
                        <a:rPr lang="en-US" sz="1700" kern="0" dirty="0">
                          <a:effectLst/>
                          <a:latin typeface="Times New Roman"/>
                          <a:ea typeface="宋体"/>
                        </a:rPr>
                        <a:t>*format of an academic paper </a:t>
                      </a:r>
                      <a:endParaRPr lang="zh-CN" sz="1700" kern="100" dirty="0">
                        <a:effectLst/>
                        <a:latin typeface="Times New Roman"/>
                        <a:ea typeface="宋体"/>
                      </a:endParaRPr>
                    </a:p>
                    <a:p>
                      <a:pPr algn="just">
                        <a:spcAft>
                          <a:spcPts val="0"/>
                        </a:spcAft>
                      </a:pPr>
                      <a:r>
                        <a:rPr lang="en-US" sz="1700" kern="0" dirty="0">
                          <a:effectLst/>
                          <a:latin typeface="Times New Roman"/>
                          <a:ea typeface="宋体"/>
                        </a:rPr>
                        <a:t>*choosing a feasible research topic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Deciding on the topic of a small research project </a:t>
                      </a:r>
                      <a:endParaRPr lang="zh-CN" sz="170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3</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How People Make Decisions 2 </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*tips for academic listening </a:t>
                      </a:r>
                      <a:endParaRPr lang="en-US" sz="1700" kern="0" dirty="0" smtClean="0">
                        <a:effectLst/>
                        <a:latin typeface="Times New Roman"/>
                        <a:ea typeface="宋体"/>
                      </a:endParaRPr>
                    </a:p>
                    <a:p>
                      <a:pPr algn="just">
                        <a:spcAft>
                          <a:spcPts val="0"/>
                        </a:spcAft>
                      </a:pPr>
                      <a:r>
                        <a:rPr lang="en-US" sz="1700" kern="0" dirty="0" smtClean="0">
                          <a:effectLst/>
                          <a:latin typeface="Times New Roman"/>
                          <a:ea typeface="宋体"/>
                        </a:rPr>
                        <a:t>* </a:t>
                      </a:r>
                      <a:r>
                        <a:rPr lang="en-US" sz="1700" kern="0" dirty="0">
                          <a:effectLst/>
                          <a:latin typeface="Times New Roman"/>
                          <a:ea typeface="宋体"/>
                        </a:rPr>
                        <a:t>being polite in speaking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Writing </a:t>
                      </a:r>
                      <a:r>
                        <a:rPr lang="en-US" sz="1700" kern="0" dirty="0" smtClean="0">
                          <a:effectLst/>
                          <a:latin typeface="Times New Roman"/>
                          <a:ea typeface="宋体"/>
                        </a:rPr>
                        <a:t>introduction</a:t>
                      </a:r>
                    </a:p>
                    <a:p>
                      <a:pPr algn="just">
                        <a:spcAft>
                          <a:spcPts val="0"/>
                        </a:spcAft>
                      </a:pPr>
                      <a:endParaRPr lang="zh-CN" sz="1700" kern="100" dirty="0">
                        <a:effectLst/>
                        <a:latin typeface="Times New Roman"/>
                        <a:ea typeface="宋体"/>
                      </a:endParaRPr>
                    </a:p>
                  </a:txBody>
                  <a:tcPr marL="51435" marR="51435" marT="0" marB="0"/>
                </a:tc>
              </a:tr>
              <a:tr h="303715">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4</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Thinking like an economist 1 </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*formal and informal English</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Finding relevant literature </a:t>
                      </a:r>
                      <a:endParaRPr lang="zh-CN" sz="1700" kern="100" dirty="0">
                        <a:effectLst/>
                        <a:latin typeface="Times New Roman"/>
                        <a:ea typeface="宋体"/>
                      </a:endParaRPr>
                    </a:p>
                  </a:txBody>
                  <a:tcPr marL="51435" marR="51435" marT="0" marB="0"/>
                </a:tc>
              </a:tr>
              <a:tr h="266700">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5</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Thinking like an economist 2</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*paraphrase, summary, synthesis skills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smtClean="0">
                          <a:effectLst/>
                          <a:latin typeface="Times New Roman"/>
                          <a:ea typeface="宋体"/>
                        </a:rPr>
                        <a:t>Writing </a:t>
                      </a:r>
                      <a:r>
                        <a:rPr lang="en-US" sz="1700" kern="0" dirty="0">
                          <a:effectLst/>
                          <a:latin typeface="Times New Roman"/>
                          <a:ea typeface="宋体"/>
                        </a:rPr>
                        <a:t>literature on your chosen topic</a:t>
                      </a:r>
                      <a:endParaRPr lang="zh-CN" sz="170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6</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Unemployment 1</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*formal English rules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Describing how you are going to systematically collect and analyze data</a:t>
                      </a:r>
                      <a:endParaRPr lang="zh-CN" sz="170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7</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Unemployment 2</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*distinguishing different voices in reading (criticizing </a:t>
                      </a:r>
                      <a:r>
                        <a:rPr lang="en-US" sz="1700" kern="0" dirty="0" err="1">
                          <a:effectLst/>
                          <a:latin typeface="Times New Roman"/>
                          <a:ea typeface="宋体"/>
                        </a:rPr>
                        <a:t>Mankiw</a:t>
                      </a:r>
                      <a:r>
                        <a:rPr lang="en-US" sz="1700" kern="0" dirty="0">
                          <a:effectLst/>
                          <a:latin typeface="Times New Roman"/>
                          <a:ea typeface="宋体"/>
                        </a:rPr>
                        <a:t>)</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Collecting data</a:t>
                      </a:r>
                      <a:endParaRPr lang="zh-CN" sz="170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8</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The Study of Society and People 1</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*transition, hooking and other basics of English writing</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Collecting data</a:t>
                      </a:r>
                      <a:endParaRPr lang="zh-CN" sz="1700" kern="100" dirty="0">
                        <a:effectLst/>
                        <a:latin typeface="Times New Roman"/>
                        <a:ea typeface="宋体"/>
                      </a:endParaRPr>
                    </a:p>
                  </a:txBody>
                  <a:tcPr marL="51435" marR="51435" marT="0" marB="0"/>
                </a:tc>
              </a:tr>
              <a:tr h="302260">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9</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The Study of Society and People 2</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*describing graphs</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Reporting and </a:t>
                      </a:r>
                      <a:r>
                        <a:rPr lang="en-US" sz="1700" kern="0" dirty="0" err="1">
                          <a:effectLst/>
                          <a:latin typeface="Times New Roman"/>
                          <a:ea typeface="宋体"/>
                        </a:rPr>
                        <a:t>analysing</a:t>
                      </a:r>
                      <a:r>
                        <a:rPr lang="en-US" sz="1700" kern="0" dirty="0">
                          <a:effectLst/>
                          <a:latin typeface="Times New Roman"/>
                          <a:ea typeface="宋体"/>
                        </a:rPr>
                        <a:t> research results</a:t>
                      </a:r>
                      <a:endParaRPr lang="zh-CN" sz="1700" kern="100" dirty="0">
                        <a:effectLst/>
                        <a:latin typeface="Times New Roman"/>
                        <a:ea typeface="宋体"/>
                      </a:endParaRPr>
                    </a:p>
                  </a:txBody>
                  <a:tcPr marL="51435" marR="51435" marT="0" marB="0"/>
                </a:tc>
              </a:tr>
              <a:tr h="320271">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10</a:t>
                      </a:r>
                    </a:p>
                  </a:txBody>
                  <a:tcPr marL="51435" marR="51435" marT="0" marB="0"/>
                </a:tc>
                <a:tc gridSpan="2">
                  <a:txBody>
                    <a:bodyPr/>
                    <a:lstStyle/>
                    <a:p>
                      <a:pPr algn="just">
                        <a:spcAft>
                          <a:spcPts val="0"/>
                        </a:spcAft>
                      </a:pPr>
                      <a:r>
                        <a:rPr lang="en-US" sz="1400" i="1" kern="0" dirty="0">
                          <a:effectLst/>
                          <a:latin typeface="Times New Roman"/>
                          <a:ea typeface="宋体"/>
                        </a:rPr>
                        <a:t>Sociology matters</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*navigating academia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Discussing </a:t>
                      </a:r>
                      <a:r>
                        <a:rPr lang="en-US" sz="1700" kern="0" dirty="0" smtClean="0">
                          <a:effectLst/>
                          <a:latin typeface="Times New Roman"/>
                          <a:ea typeface="宋体"/>
                        </a:rPr>
                        <a:t>results</a:t>
                      </a:r>
                    </a:p>
                    <a:p>
                      <a:pPr algn="just">
                        <a:spcAft>
                          <a:spcPts val="0"/>
                        </a:spcAft>
                      </a:pPr>
                      <a:r>
                        <a:rPr lang="en-US" sz="1700" kern="0" dirty="0" smtClean="0">
                          <a:effectLst/>
                          <a:latin typeface="Times New Roman"/>
                          <a:ea typeface="宋体"/>
                          <a:hlinkClick r:id="rId2" action="ppaction://hlinkpres?slideindex=1&amp;slidetitle="/>
                        </a:rPr>
                        <a:t>EAP\Writing Discussion.ppt</a:t>
                      </a:r>
                      <a:endParaRPr lang="en-US" sz="1700" kern="0" dirty="0" smtClean="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11</a:t>
                      </a:r>
                      <a:endParaRPr lang="zh-CN" sz="1200" kern="100" dirty="0">
                        <a:effectLst/>
                        <a:latin typeface="Times New Roman"/>
                        <a:ea typeface="宋体"/>
                      </a:endParaRPr>
                    </a:p>
                    <a:p>
                      <a:pPr algn="just">
                        <a:spcAft>
                          <a:spcPts val="0"/>
                        </a:spcAft>
                      </a:pP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Change in </a:t>
                      </a:r>
                      <a:r>
                        <a:rPr lang="en-US" sz="1400" i="1" kern="0" dirty="0" smtClean="0">
                          <a:effectLst/>
                          <a:latin typeface="Times New Roman"/>
                          <a:ea typeface="宋体"/>
                        </a:rPr>
                        <a:t>Journalism</a:t>
                      </a:r>
                      <a:endParaRPr lang="zh-CN" sz="1400" kern="100" dirty="0">
                        <a:effectLst/>
                        <a:latin typeface="Times New Roman"/>
                        <a:ea typeface="宋体"/>
                      </a:endParaRPr>
                    </a:p>
                  </a:txBody>
                  <a:tcPr marL="51435" marR="51435" marT="0" marB="0"/>
                </a:tc>
                <a:tc hMerge="1">
                  <a:txBody>
                    <a:bodyPr/>
                    <a:lstStyle/>
                    <a:p>
                      <a:pPr algn="just">
                        <a:spcAft>
                          <a:spcPts val="0"/>
                        </a:spcAft>
                      </a:pPr>
                      <a:endParaRPr lang="zh-CN" sz="1050" kern="100" dirty="0">
                        <a:effectLst/>
                        <a:latin typeface="Times New Roman"/>
                        <a:ea typeface="宋体"/>
                      </a:endParaRPr>
                    </a:p>
                  </a:txBody>
                  <a:tcPr marL="68580" marR="68580" marT="0" marB="0"/>
                </a:tc>
                <a:tc>
                  <a:txBody>
                    <a:bodyPr/>
                    <a:lstStyle/>
                    <a:p>
                      <a:pPr algn="just">
                        <a:spcAft>
                          <a:spcPts val="0"/>
                        </a:spcAft>
                      </a:pPr>
                      <a:r>
                        <a:rPr lang="en-US" sz="1700" kern="0" dirty="0">
                          <a:effectLst/>
                          <a:latin typeface="Times New Roman"/>
                          <a:ea typeface="宋体"/>
                        </a:rPr>
                        <a:t>*signpost language for academic writing </a:t>
                      </a:r>
                      <a:r>
                        <a:rPr lang="en-US" sz="1700" kern="0" dirty="0" smtClean="0">
                          <a:effectLst/>
                          <a:latin typeface="Times New Roman"/>
                          <a:ea typeface="宋体"/>
                        </a:rPr>
                        <a:t> </a:t>
                      </a:r>
                      <a:r>
                        <a:rPr lang="en-US" sz="1700" kern="0" dirty="0">
                          <a:effectLst/>
                          <a:latin typeface="Times New Roman"/>
                          <a:ea typeface="宋体"/>
                        </a:rPr>
                        <a:t>*hedging in writing</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Discussing results</a:t>
                      </a:r>
                      <a:endParaRPr lang="zh-CN" sz="1700" kern="100" dirty="0">
                        <a:effectLst/>
                        <a:latin typeface="Times New Roman"/>
                        <a:ea typeface="宋体"/>
                      </a:endParaRPr>
                    </a:p>
                  </a:txBody>
                  <a:tcPr marL="51435" marR="51435" marT="0" marB="0"/>
                </a:tc>
              </a:tr>
              <a:tr h="279879">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12</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kern="0" dirty="0">
                          <a:effectLst/>
                          <a:latin typeface="Times New Roman"/>
                          <a:ea typeface="宋体"/>
                        </a:rPr>
                        <a:t> </a:t>
                      </a:r>
                      <a:endParaRPr lang="zh-CN" sz="1400" kern="100" dirty="0">
                        <a:effectLst/>
                        <a:latin typeface="Times New Roman"/>
                        <a:ea typeface="宋体"/>
                      </a:endParaRPr>
                    </a:p>
                  </a:txBody>
                  <a:tcPr marL="51435" marR="51435" marT="0" marB="0"/>
                </a:tc>
                <a:tc hMerge="1">
                  <a:txBody>
                    <a:bodyPr/>
                    <a:lstStyle/>
                    <a:p>
                      <a:endParaRPr lang="zh-CN" altLang="en-US"/>
                    </a:p>
                  </a:txBody>
                  <a:tcPr/>
                </a:tc>
                <a:tc>
                  <a:txBody>
                    <a:bodyPr/>
                    <a:lstStyle/>
                    <a:p>
                      <a:pPr algn="just">
                        <a:spcAft>
                          <a:spcPts val="0"/>
                        </a:spcAft>
                      </a:pPr>
                      <a:r>
                        <a:rPr lang="en-US" sz="1700" kern="0" dirty="0">
                          <a:effectLst/>
                          <a:latin typeface="Times New Roman"/>
                          <a:ea typeface="宋体"/>
                        </a:rPr>
                        <a:t> </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First draft</a:t>
                      </a:r>
                      <a:endParaRPr lang="zh-CN" sz="1700" kern="100" dirty="0">
                        <a:effectLst/>
                        <a:latin typeface="Times New Roman"/>
                        <a:ea typeface="宋体"/>
                      </a:endParaRPr>
                    </a:p>
                  </a:txBody>
                  <a:tcPr marL="51435" marR="51435" marT="0" marB="0"/>
                </a:tc>
              </a:tr>
              <a:tr h="404268">
                <a:tc>
                  <a:txBody>
                    <a:bodyPr/>
                    <a:lstStyle/>
                    <a:p>
                      <a:pPr algn="just">
                        <a:spcAft>
                          <a:spcPts val="0"/>
                        </a:spcAft>
                      </a:pPr>
                      <a:r>
                        <a:rPr lang="en-US" sz="1200" b="1" kern="0" dirty="0">
                          <a:effectLst/>
                          <a:latin typeface="Times New Roman"/>
                          <a:ea typeface="宋体"/>
                        </a:rPr>
                        <a:t>Week </a:t>
                      </a:r>
                      <a:r>
                        <a:rPr lang="en-US" sz="1200" b="1" kern="0" dirty="0" smtClean="0">
                          <a:effectLst/>
                          <a:latin typeface="Times New Roman"/>
                          <a:ea typeface="宋体"/>
                        </a:rPr>
                        <a:t>13</a:t>
                      </a:r>
                      <a:endParaRPr lang="zh-CN" sz="1200" kern="100" dirty="0">
                        <a:effectLst/>
                        <a:latin typeface="Times New Roman"/>
                        <a:ea typeface="宋体"/>
                      </a:endParaRPr>
                    </a:p>
                  </a:txBody>
                  <a:tcPr marL="51435" marR="51435" marT="0" marB="0"/>
                </a:tc>
                <a:tc gridSpan="2">
                  <a:txBody>
                    <a:bodyPr/>
                    <a:lstStyle/>
                    <a:p>
                      <a:pPr algn="just">
                        <a:spcAft>
                          <a:spcPts val="0"/>
                        </a:spcAft>
                      </a:pPr>
                      <a:r>
                        <a:rPr lang="en-US" sz="1400" i="1" kern="0" dirty="0">
                          <a:effectLst/>
                          <a:latin typeface="Times New Roman"/>
                          <a:ea typeface="宋体"/>
                        </a:rPr>
                        <a:t>Hard Power, Soft Power</a:t>
                      </a:r>
                      <a:endParaRPr lang="zh-CN" sz="1400" kern="100" dirty="0">
                        <a:effectLst/>
                        <a:latin typeface="Times New Roman"/>
                        <a:ea typeface="宋体"/>
                      </a:endParaRPr>
                    </a:p>
                    <a:p>
                      <a:pPr algn="just">
                        <a:spcAft>
                          <a:spcPts val="0"/>
                        </a:spcAft>
                      </a:pPr>
                      <a:endParaRPr lang="zh-CN" sz="1400" kern="100" dirty="0">
                        <a:effectLst/>
                        <a:latin typeface="Times New Roman"/>
                        <a:ea typeface="宋体"/>
                      </a:endParaRPr>
                    </a:p>
                  </a:txBody>
                  <a:tcPr marL="51435" marR="51435" marT="0" marB="0"/>
                </a:tc>
                <a:tc hMerge="1">
                  <a:txBody>
                    <a:bodyPr/>
                    <a:lstStyle/>
                    <a:p>
                      <a:pPr algn="just">
                        <a:spcAft>
                          <a:spcPts val="0"/>
                        </a:spcAft>
                      </a:pPr>
                      <a:endParaRPr lang="zh-CN" sz="1050" kern="100" dirty="0">
                        <a:effectLst/>
                        <a:latin typeface="Times New Roman"/>
                        <a:ea typeface="宋体"/>
                      </a:endParaRPr>
                    </a:p>
                  </a:txBody>
                  <a:tcPr marL="68580" marR="68580" marT="0" marB="0"/>
                </a:tc>
                <a:tc>
                  <a:txBody>
                    <a:bodyPr/>
                    <a:lstStyle/>
                    <a:p>
                      <a:pPr algn="just">
                        <a:spcAft>
                          <a:spcPts val="0"/>
                        </a:spcAft>
                      </a:pPr>
                      <a:r>
                        <a:rPr lang="en-US" sz="1700" kern="0" dirty="0">
                          <a:effectLst/>
                          <a:latin typeface="Times New Roman"/>
                          <a:ea typeface="宋体"/>
                        </a:rPr>
                        <a:t>*a real writing case (Berkeley) of Economics study</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Second or more draft(s)</a:t>
                      </a:r>
                      <a:endParaRPr lang="zh-CN" sz="1700" kern="100" dirty="0">
                        <a:effectLst/>
                        <a:latin typeface="Times New Roman"/>
                        <a:ea typeface="宋体"/>
                      </a:endParaRPr>
                    </a:p>
                  </a:txBody>
                  <a:tcPr marL="51435" marR="51435" marT="0" marB="0"/>
                </a:tc>
              </a:tr>
              <a:tr h="278690">
                <a:tc>
                  <a:txBody>
                    <a:bodyPr/>
                    <a:lstStyle/>
                    <a:p>
                      <a:pPr algn="just">
                        <a:spcAft>
                          <a:spcPts val="0"/>
                        </a:spcAft>
                      </a:pPr>
                      <a:r>
                        <a:rPr lang="en-US" sz="1400" b="1" kern="0" dirty="0">
                          <a:effectLst/>
                          <a:latin typeface="Times New Roman"/>
                          <a:ea typeface="宋体"/>
                        </a:rPr>
                        <a:t>Week </a:t>
                      </a:r>
                      <a:r>
                        <a:rPr lang="en-US" sz="1400" b="1" kern="0" dirty="0" smtClean="0">
                          <a:effectLst/>
                          <a:latin typeface="Times New Roman"/>
                          <a:ea typeface="宋体"/>
                        </a:rPr>
                        <a:t>14</a:t>
                      </a:r>
                      <a:endParaRPr lang="zh-CN" sz="1400" kern="100" dirty="0">
                        <a:effectLst/>
                        <a:latin typeface="Times New Roman"/>
                        <a:ea typeface="宋体"/>
                      </a:endParaRPr>
                    </a:p>
                  </a:txBody>
                  <a:tcPr marL="51435" marR="51435" marT="0" marB="0"/>
                </a:tc>
                <a:tc>
                  <a:txBody>
                    <a:bodyPr/>
                    <a:lstStyle/>
                    <a:p>
                      <a:pPr algn="just">
                        <a:spcAft>
                          <a:spcPts val="0"/>
                        </a:spcAft>
                      </a:pPr>
                      <a:r>
                        <a:rPr lang="en-US" sz="1400" i="1" kern="0" dirty="0">
                          <a:effectLst/>
                          <a:latin typeface="Times New Roman"/>
                          <a:ea typeface="宋体"/>
                        </a:rPr>
                        <a:t>The Study of Politics as a Science</a:t>
                      </a:r>
                      <a:endParaRPr lang="zh-CN" sz="1400" kern="100" dirty="0">
                        <a:effectLst/>
                        <a:latin typeface="Times New Roman"/>
                        <a:ea typeface="宋体"/>
                      </a:endParaRPr>
                    </a:p>
                  </a:txBody>
                  <a:tcPr marL="51435" marR="51435" marT="0" marB="0"/>
                </a:tc>
                <a:tc>
                  <a:txBody>
                    <a:bodyPr/>
                    <a:lstStyle/>
                    <a:p>
                      <a:pPr algn="just">
                        <a:spcAft>
                          <a:spcPts val="0"/>
                        </a:spcAft>
                      </a:pPr>
                      <a:endParaRPr lang="zh-CN" sz="14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*round-up of the term</a:t>
                      </a:r>
                      <a:endParaRPr lang="zh-CN" sz="1700" kern="100" dirty="0">
                        <a:effectLst/>
                        <a:latin typeface="Times New Roman"/>
                        <a:ea typeface="宋体"/>
                      </a:endParaRPr>
                    </a:p>
                  </a:txBody>
                  <a:tcPr marL="51435" marR="51435" marT="0" marB="0"/>
                </a:tc>
                <a:tc>
                  <a:txBody>
                    <a:bodyPr/>
                    <a:lstStyle/>
                    <a:p>
                      <a:pPr algn="just">
                        <a:spcAft>
                          <a:spcPts val="0"/>
                        </a:spcAft>
                      </a:pPr>
                      <a:r>
                        <a:rPr lang="en-US" sz="1700" kern="0" dirty="0">
                          <a:effectLst/>
                          <a:latin typeface="Times New Roman"/>
                          <a:ea typeface="宋体"/>
                        </a:rPr>
                        <a:t> </a:t>
                      </a:r>
                      <a:endParaRPr lang="zh-CN" sz="1700" kern="100" dirty="0">
                        <a:effectLst/>
                        <a:latin typeface="Times New Roman"/>
                        <a:ea typeface="宋体"/>
                      </a:endParaRPr>
                    </a:p>
                  </a:txBody>
                  <a:tcPr marL="51435" marR="51435" marT="0" marB="0"/>
                </a:tc>
              </a:tr>
              <a:tr h="241300">
                <a:tc>
                  <a:txBody>
                    <a:bodyPr/>
                    <a:lstStyle/>
                    <a:p>
                      <a:pPr algn="just">
                        <a:spcAft>
                          <a:spcPts val="0"/>
                        </a:spcAft>
                      </a:pPr>
                      <a:r>
                        <a:rPr lang="en-US" sz="1400" b="1" kern="0" dirty="0">
                          <a:effectLst/>
                          <a:latin typeface="Times New Roman"/>
                          <a:ea typeface="宋体"/>
                        </a:rPr>
                        <a:t>Week </a:t>
                      </a:r>
                      <a:r>
                        <a:rPr lang="en-US" sz="1400" b="1" kern="0" dirty="0" smtClean="0">
                          <a:effectLst/>
                          <a:latin typeface="Times New Roman"/>
                          <a:ea typeface="宋体"/>
                        </a:rPr>
                        <a:t>15</a:t>
                      </a:r>
                      <a:endParaRPr lang="zh-CN" sz="1400" kern="100" dirty="0">
                        <a:effectLst/>
                        <a:latin typeface="Times New Roman"/>
                        <a:ea typeface="宋体"/>
                      </a:endParaRPr>
                    </a:p>
                  </a:txBody>
                  <a:tcPr marL="51435" marR="51435" marT="0" marB="0"/>
                </a:tc>
                <a:tc gridSpan="4">
                  <a:txBody>
                    <a:bodyPr/>
                    <a:lstStyle/>
                    <a:p>
                      <a:pPr algn="just">
                        <a:spcAft>
                          <a:spcPts val="0"/>
                        </a:spcAft>
                      </a:pPr>
                      <a:r>
                        <a:rPr lang="en-US" sz="1400" kern="0" dirty="0" smtClean="0">
                          <a:effectLst/>
                          <a:latin typeface="Times New Roman"/>
                          <a:ea typeface="宋体"/>
                        </a:rPr>
                        <a:t>Tutorials</a:t>
                      </a:r>
                      <a:endParaRPr lang="zh-CN" sz="1400" kern="100" dirty="0">
                        <a:effectLst/>
                        <a:latin typeface="Times New Roman"/>
                        <a:ea typeface="宋体"/>
                      </a:endParaRPr>
                    </a:p>
                  </a:txBody>
                  <a:tcPr marL="51435" marR="51435" marT="0" marB="0"/>
                </a:tc>
                <a:tc hMerge="1">
                  <a:txBody>
                    <a:bodyPr/>
                    <a:lstStyle/>
                    <a:p>
                      <a:endParaRPr lang="zh-CN" altLang="en-US"/>
                    </a:p>
                  </a:txBody>
                  <a:tcPr/>
                </a:tc>
                <a:tc hMerge="1">
                  <a:txBody>
                    <a:bodyPr/>
                    <a:lstStyle/>
                    <a:p>
                      <a:pPr algn="just">
                        <a:spcAft>
                          <a:spcPts val="0"/>
                        </a:spcAft>
                      </a:pPr>
                      <a:endParaRPr lang="zh-CN" sz="1200" kern="100" dirty="0">
                        <a:effectLst/>
                        <a:latin typeface="Times New Roman"/>
                        <a:ea typeface="宋体"/>
                      </a:endParaRPr>
                    </a:p>
                  </a:txBody>
                  <a:tcPr marL="68580" marR="68580" marT="0" marB="0"/>
                </a:tc>
                <a:tc hMerge="1">
                  <a:txBody>
                    <a:bodyPr/>
                    <a:lstStyle/>
                    <a:p>
                      <a:pPr algn="just">
                        <a:spcAft>
                          <a:spcPts val="0"/>
                        </a:spcAft>
                      </a:pPr>
                      <a:endParaRPr lang="zh-CN" sz="1200" kern="100" dirty="0">
                        <a:effectLst/>
                        <a:latin typeface="Times New Roman"/>
                        <a:ea typeface="宋体"/>
                      </a:endParaRPr>
                    </a:p>
                  </a:txBody>
                  <a:tcPr marL="68580" marR="68580" marT="0" marB="0"/>
                </a:tc>
              </a:tr>
            </a:tbl>
          </a:graphicData>
        </a:graphic>
      </p:graphicFrame>
    </p:spTree>
    <p:extLst>
      <p:ext uri="{BB962C8B-B14F-4D97-AF65-F5344CB8AC3E}">
        <p14:creationId xmlns:p14="http://schemas.microsoft.com/office/powerpoint/2010/main" val="851316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3" y="0"/>
            <a:ext cx="4176713"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p:cNvSpPr txBox="1">
            <a:spLocks noChangeArrowheads="1"/>
          </p:cNvSpPr>
          <p:nvPr/>
        </p:nvSpPr>
        <p:spPr bwMode="auto">
          <a:xfrm>
            <a:off x="2428876" y="714375"/>
            <a:ext cx="54737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fontAlgn="base" hangingPunct="1">
              <a:spcBef>
                <a:spcPct val="50000"/>
              </a:spcBef>
              <a:spcAft>
                <a:spcPct val="0"/>
              </a:spcAft>
            </a:pPr>
            <a:r>
              <a:rPr lang="en-US" altLang="zh-CN" sz="9600" b="1" smtClean="0">
                <a:solidFill>
                  <a:prstClr val="black"/>
                </a:solidFill>
                <a:latin typeface="宋体" pitchFamily="2" charset="-122"/>
              </a:rPr>
              <a:t>3</a:t>
            </a:r>
            <a:endParaRPr lang="zh-CN" altLang="en-US" sz="9600" b="1" smtClean="0">
              <a:solidFill>
                <a:prstClr val="black"/>
              </a:solidFill>
              <a:latin typeface="宋体" pitchFamily="2" charset="-122"/>
            </a:endParaRPr>
          </a:p>
        </p:txBody>
      </p:sp>
      <p:pic>
        <p:nvPicPr>
          <p:cNvPr id="18437"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78" y="3370267"/>
            <a:ext cx="5508625" cy="348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8"/>
          <p:cNvSpPr txBox="1">
            <a:spLocks noChangeArrowheads="1"/>
          </p:cNvSpPr>
          <p:nvPr/>
        </p:nvSpPr>
        <p:spPr bwMode="auto">
          <a:xfrm>
            <a:off x="2571750" y="2643190"/>
            <a:ext cx="5589588"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fontAlgn="base" hangingPunct="1">
              <a:spcBef>
                <a:spcPct val="0"/>
              </a:spcBef>
              <a:spcAft>
                <a:spcPct val="0"/>
              </a:spcAft>
            </a:pPr>
            <a:r>
              <a:rPr lang="en-US" altLang="zh-CN" sz="3600" b="1" dirty="0" smtClean="0">
                <a:solidFill>
                  <a:prstClr val="black"/>
                </a:solidFill>
                <a:latin typeface="Century Gothic" pitchFamily="34" charset="0"/>
                <a:cs typeface="Times New Roman" pitchFamily="18" charset="0"/>
              </a:rPr>
              <a:t>Unemployment</a:t>
            </a:r>
          </a:p>
          <a:p>
            <a:pPr algn="just" eaLnBrk="1" fontAlgn="base" hangingPunct="1">
              <a:spcBef>
                <a:spcPct val="0"/>
              </a:spcBef>
              <a:spcAft>
                <a:spcPct val="0"/>
              </a:spcAft>
            </a:pPr>
            <a:r>
              <a:rPr lang="en-US" altLang="zh-CN" sz="2400" dirty="0" smtClean="0">
                <a:solidFill>
                  <a:prstClr val="black"/>
                </a:solidFill>
                <a:latin typeface="Times New Roman" pitchFamily="18" charset="0"/>
                <a:cs typeface="Times New Roman" pitchFamily="18" charset="0"/>
              </a:rPr>
              <a:t>Unemployment has been a serious global social issue in recent years. Both politicians and economists are making great efforts to find ways to reduce the unemployment rate, though the result is not always satisfactory. The texts in this unit may give you some insights into this issue.</a:t>
            </a:r>
          </a:p>
        </p:txBody>
      </p:sp>
      <p:sp>
        <p:nvSpPr>
          <p:cNvPr id="18439" name="AutoShape 15"/>
          <p:cNvSpPr>
            <a:spLocks noChangeArrowheads="1"/>
          </p:cNvSpPr>
          <p:nvPr/>
        </p:nvSpPr>
        <p:spPr bwMode="auto">
          <a:xfrm rot="-5400000">
            <a:off x="7483478" y="5197478"/>
            <a:ext cx="1844675" cy="1476375"/>
          </a:xfrm>
          <a:prstGeom prst="rtTriangle">
            <a:avLst/>
          </a:prstGeom>
          <a:solidFill>
            <a:srgbClr val="37AF4B">
              <a:alpha val="6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4117301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zh-CN" altLang="zh-CN" smtClean="0"/>
          </a:p>
        </p:txBody>
      </p:sp>
      <p:sp>
        <p:nvSpPr>
          <p:cNvPr id="21507" name="Rectangle 3"/>
          <p:cNvSpPr>
            <a:spLocks noGrp="1" noChangeArrowheads="1"/>
          </p:cNvSpPr>
          <p:nvPr>
            <p:ph idx="1"/>
          </p:nvPr>
        </p:nvSpPr>
        <p:spPr/>
        <p:txBody>
          <a:bodyPr/>
          <a:lstStyle/>
          <a:p>
            <a:pPr eaLnBrk="1" hangingPunct="1"/>
            <a:endParaRPr lang="zh-CN" altLang="zh-CN" smtClean="0"/>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1" y="0"/>
            <a:ext cx="9144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AutoShape 5"/>
          <p:cNvSpPr>
            <a:spLocks noChangeArrowheads="1"/>
          </p:cNvSpPr>
          <p:nvPr/>
        </p:nvSpPr>
        <p:spPr bwMode="auto">
          <a:xfrm rot="5400000">
            <a:off x="-436562" y="436562"/>
            <a:ext cx="3644900" cy="2771775"/>
          </a:xfrm>
          <a:prstGeom prst="rtTriangle">
            <a:avLst/>
          </a:prstGeom>
          <a:solidFill>
            <a:srgbClr val="377A0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21510" name="AutoShape 7"/>
          <p:cNvSpPr>
            <a:spLocks noChangeArrowheads="1"/>
          </p:cNvSpPr>
          <p:nvPr/>
        </p:nvSpPr>
        <p:spPr bwMode="auto">
          <a:xfrm rot="-5400000">
            <a:off x="7483478" y="5197478"/>
            <a:ext cx="1844675" cy="1476375"/>
          </a:xfrm>
          <a:prstGeom prst="rtTriangle">
            <a:avLst/>
          </a:prstGeom>
          <a:solidFill>
            <a:srgbClr val="37AF4B">
              <a:alpha val="6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21511" name="Rectangle 8"/>
          <p:cNvSpPr>
            <a:spLocks noChangeArrowheads="1"/>
          </p:cNvSpPr>
          <p:nvPr/>
        </p:nvSpPr>
        <p:spPr bwMode="auto">
          <a:xfrm>
            <a:off x="2303465" y="785813"/>
            <a:ext cx="68405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FontTx/>
              <a:buChar char="•"/>
            </a:pPr>
            <a:r>
              <a:rPr lang="en-US" altLang="zh-CN" sz="3600" b="1">
                <a:solidFill>
                  <a:prstClr val="black"/>
                </a:solidFill>
                <a:latin typeface="Arial" pitchFamily="34" charset="0"/>
                <a:ea typeface="宋体" pitchFamily="2" charset="-122"/>
              </a:rPr>
              <a:t>Text A</a:t>
            </a:r>
          </a:p>
        </p:txBody>
      </p:sp>
      <p:sp>
        <p:nvSpPr>
          <p:cNvPr id="8200" name="Rectangle 9"/>
          <p:cNvSpPr>
            <a:spLocks noChangeArrowheads="1"/>
          </p:cNvSpPr>
          <p:nvPr/>
        </p:nvSpPr>
        <p:spPr bwMode="auto">
          <a:xfrm>
            <a:off x="2214564" y="1500194"/>
            <a:ext cx="6786562" cy="383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42950" lvl="1" indent="-285750" fontAlgn="base">
              <a:spcBef>
                <a:spcPct val="20000"/>
              </a:spcBef>
              <a:spcAft>
                <a:spcPct val="0"/>
              </a:spcAft>
              <a:buFont typeface="Arial" pitchFamily="34" charset="0"/>
              <a:buChar char="–"/>
              <a:defRPr/>
            </a:pPr>
            <a:r>
              <a:rPr lang="en-US" altLang="zh-CN" sz="3200" dirty="0">
                <a:solidFill>
                  <a:prstClr val="black"/>
                </a:solidFill>
                <a:latin typeface="Century Gothic" pitchFamily="34" charset="0"/>
                <a:ea typeface="宋体" pitchFamily="2" charset="-122"/>
              </a:rPr>
              <a:t>Language focus </a:t>
            </a:r>
          </a:p>
          <a:p>
            <a:pPr lvl="1" fontAlgn="base">
              <a:spcBef>
                <a:spcPct val="20000"/>
              </a:spcBef>
              <a:spcAft>
                <a:spcPct val="0"/>
              </a:spcAft>
              <a:defRPr/>
            </a:pPr>
            <a:r>
              <a:rPr lang="en-US" altLang="zh-CN" sz="2400" dirty="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rPr>
              <a:t>Difficult </a:t>
            </a:r>
            <a:r>
              <a:rPr lang="en-US" altLang="zh-CN" sz="2400" dirty="0">
                <a:solidFill>
                  <a:prstClr val="black"/>
                </a:solidFill>
                <a:latin typeface="Century Gothic" pitchFamily="34" charset="0"/>
                <a:ea typeface="宋体" pitchFamily="2" charset="-122"/>
              </a:rPr>
              <a:t>Sentences</a:t>
            </a:r>
          </a:p>
          <a:p>
            <a:pPr lvl="1" fontAlgn="base">
              <a:spcBef>
                <a:spcPct val="20000"/>
              </a:spcBef>
              <a:spcAft>
                <a:spcPct val="0"/>
              </a:spcAft>
              <a:defRPr/>
            </a:pPr>
            <a:r>
              <a:rPr lang="en-US" altLang="zh-CN" sz="2400" dirty="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rPr>
              <a:t>Collocations</a:t>
            </a:r>
          </a:p>
          <a:p>
            <a:pPr lvl="1" fontAlgn="base">
              <a:spcBef>
                <a:spcPct val="20000"/>
              </a:spcBef>
              <a:spcAft>
                <a:spcPct val="0"/>
              </a:spcAft>
              <a:defRPr/>
            </a:pPr>
            <a:r>
              <a:rPr lang="en-US" altLang="zh-CN" sz="2400" dirty="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hlinkClick r:id="rId3" action="ppaction://hlinkpres?slideindex=1&amp;slidetitle="/>
              </a:rPr>
              <a:t>EAP\collocation Unit 3.ppt</a:t>
            </a:r>
            <a:endParaRPr lang="en-US" altLang="zh-CN" sz="2400" dirty="0" smtClean="0">
              <a:solidFill>
                <a:prstClr val="black"/>
              </a:solidFill>
              <a:latin typeface="Century Gothic" pitchFamily="34" charset="0"/>
              <a:ea typeface="宋体" pitchFamily="2" charset="-122"/>
            </a:endParaRPr>
          </a:p>
          <a:p>
            <a:pPr lvl="1" fontAlgn="base">
              <a:spcBef>
                <a:spcPct val="20000"/>
              </a:spcBef>
              <a:spcAft>
                <a:spcPct val="0"/>
              </a:spcAft>
              <a:defRPr/>
            </a:pPr>
            <a:r>
              <a:rPr lang="en-US" altLang="zh-CN" sz="2400" dirty="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rPr>
              <a:t>   </a:t>
            </a:r>
            <a:r>
              <a:rPr lang="en-US" altLang="zh-CN" sz="2400" dirty="0" smtClean="0">
                <a:solidFill>
                  <a:prstClr val="black"/>
                </a:solidFill>
                <a:latin typeface="Century Gothic" pitchFamily="34" charset="0"/>
                <a:ea typeface="宋体" pitchFamily="2" charset="-122"/>
                <a:hlinkClick r:id="rId4" action="ppaction://hlinkpres?slideindex=1&amp;slidetitle="/>
              </a:rPr>
              <a:t>EAP\collocation Unit 4.ppt</a:t>
            </a:r>
            <a:endParaRPr lang="en-US" altLang="zh-CN" sz="2400" dirty="0" smtClean="0">
              <a:solidFill>
                <a:prstClr val="black"/>
              </a:solidFill>
              <a:latin typeface="Century Gothic" pitchFamily="34" charset="0"/>
              <a:ea typeface="宋体" pitchFamily="2" charset="-122"/>
            </a:endParaRPr>
          </a:p>
          <a:p>
            <a:pPr lvl="1" fontAlgn="base">
              <a:spcBef>
                <a:spcPct val="20000"/>
              </a:spcBef>
              <a:spcAft>
                <a:spcPct val="0"/>
              </a:spcAft>
              <a:defRPr/>
            </a:pPr>
            <a:r>
              <a:rPr lang="en-US" altLang="zh-CN" sz="2400" dirty="0" smtClean="0">
                <a:solidFill>
                  <a:prstClr val="black"/>
                </a:solidFill>
                <a:latin typeface="Century Gothic" pitchFamily="34" charset="0"/>
                <a:ea typeface="宋体" pitchFamily="2" charset="-122"/>
              </a:rPr>
              <a:t>    Formal </a:t>
            </a:r>
            <a:r>
              <a:rPr lang="en-US" altLang="zh-CN" sz="2400" dirty="0">
                <a:solidFill>
                  <a:prstClr val="black"/>
                </a:solidFill>
                <a:latin typeface="Century Gothic" pitchFamily="34" charset="0"/>
                <a:ea typeface="宋体" pitchFamily="2" charset="-122"/>
              </a:rPr>
              <a:t>English</a:t>
            </a:r>
          </a:p>
          <a:p>
            <a:pPr lvl="1" fontAlgn="base">
              <a:spcBef>
                <a:spcPct val="20000"/>
              </a:spcBef>
              <a:spcAft>
                <a:spcPct val="0"/>
              </a:spcAft>
              <a:defRPr/>
            </a:pPr>
            <a:endParaRPr lang="en-US" altLang="zh-CN" sz="2400" dirty="0">
              <a:solidFill>
                <a:prstClr val="black"/>
              </a:solidFill>
              <a:latin typeface="Century Gothic" pitchFamily="34" charset="0"/>
              <a:ea typeface="宋体" pitchFamily="2" charset="-122"/>
            </a:endParaRPr>
          </a:p>
          <a:p>
            <a:pPr marL="742950" lvl="1" indent="-285750" fontAlgn="base">
              <a:spcBef>
                <a:spcPct val="20000"/>
              </a:spcBef>
              <a:spcAft>
                <a:spcPct val="0"/>
              </a:spcAft>
              <a:buFont typeface="Arial" pitchFamily="34" charset="0"/>
              <a:buChar char="–"/>
              <a:defRPr/>
            </a:pPr>
            <a:r>
              <a:rPr lang="en-US" altLang="zh-CN" sz="3200" dirty="0">
                <a:solidFill>
                  <a:prstClr val="black"/>
                </a:solidFill>
                <a:latin typeface="Century Gothic" pitchFamily="34" charset="0"/>
                <a:ea typeface="宋体" pitchFamily="2" charset="-122"/>
              </a:rPr>
              <a:t>Critical reading and thinking</a:t>
            </a:r>
          </a:p>
        </p:txBody>
      </p:sp>
      <p:sp>
        <p:nvSpPr>
          <p:cNvPr id="21513" name="Rectangle 7"/>
          <p:cNvSpPr>
            <a:spLocks noChangeArrowheads="1"/>
          </p:cNvSpPr>
          <p:nvPr/>
        </p:nvSpPr>
        <p:spPr bwMode="auto">
          <a:xfrm>
            <a:off x="2" y="-171448"/>
            <a:ext cx="242887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br>
              <a:rPr lang="en-US" altLang="zh-CN" sz="20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a:t>
            </a:r>
            <a:r>
              <a:rPr lang="en-US" altLang="zh-CN" sz="2000">
                <a:solidFill>
                  <a:prstClr val="white"/>
                </a:solidFill>
                <a:latin typeface="Arial Black" pitchFamily="34" charset="0"/>
                <a:ea typeface="宋体" pitchFamily="2" charset="-122"/>
              </a:rPr>
              <a:t> </a:t>
            </a:r>
          </a:p>
        </p:txBody>
      </p:sp>
      <p:pic>
        <p:nvPicPr>
          <p:cNvPr id="21514" name="Picture 10" descr="home">
            <a:hlinkClick r:id="" action="ppaction://noaction"/>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4732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1747"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1748" name="Rectangle 5"/>
          <p:cNvSpPr>
            <a:spLocks noChangeArrowheads="1"/>
          </p:cNvSpPr>
          <p:nvPr/>
        </p:nvSpPr>
        <p:spPr bwMode="auto">
          <a:xfrm>
            <a:off x="2730500" y="198438"/>
            <a:ext cx="1619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006600"/>
                </a:solidFill>
                <a:latin typeface="Arial Black" pitchFamily="34" charset="0"/>
                <a:ea typeface="宋体" pitchFamily="2" charset="-122"/>
              </a:rPr>
              <a:t>Text A</a:t>
            </a:r>
          </a:p>
        </p:txBody>
      </p:sp>
      <p:sp>
        <p:nvSpPr>
          <p:cNvPr id="31749" name="Rectangle 6"/>
          <p:cNvSpPr>
            <a:spLocks noChangeArrowheads="1"/>
          </p:cNvSpPr>
          <p:nvPr/>
        </p:nvSpPr>
        <p:spPr bwMode="auto">
          <a:xfrm>
            <a:off x="1928813" y="1357319"/>
            <a:ext cx="63357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just" defTabSz="381000" fontAlgn="base">
              <a:spcBef>
                <a:spcPct val="0"/>
              </a:spcBef>
              <a:spcAft>
                <a:spcPct val="0"/>
              </a:spcAft>
            </a:pPr>
            <a:r>
              <a:rPr kumimoji="1" lang="en-US" altLang="zh-CN" sz="2800" b="1" i="1" dirty="0">
                <a:solidFill>
                  <a:prstClr val="black"/>
                </a:solidFill>
                <a:latin typeface="Times New Roman" pitchFamily="18" charset="0"/>
                <a:ea typeface="宋体" pitchFamily="2" charset="-122"/>
              </a:rPr>
              <a:t>Critical reading and thinking – the global picture</a:t>
            </a:r>
          </a:p>
        </p:txBody>
      </p:sp>
      <p:sp>
        <p:nvSpPr>
          <p:cNvPr id="31750"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2400">
                <a:solidFill>
                  <a:prstClr val="white"/>
                </a:solidFill>
                <a:latin typeface="Arial Black" pitchFamily="34" charset="0"/>
                <a:ea typeface="宋体" pitchFamily="2" charset="-122"/>
              </a:rPr>
              <a:t/>
            </a:r>
            <a:br>
              <a:rPr lang="en-US" altLang="zh-CN" sz="24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a:t>
            </a:r>
            <a:r>
              <a:rPr lang="en-US" altLang="zh-CN" sz="2000">
                <a:solidFill>
                  <a:prstClr val="white"/>
                </a:solidFill>
                <a:latin typeface="Arial Black" pitchFamily="34" charset="0"/>
                <a:ea typeface="宋体" pitchFamily="2" charset="-122"/>
              </a:rPr>
              <a:t>t</a:t>
            </a:r>
            <a:r>
              <a:rPr lang="en-US" altLang="zh-CN" sz="2400">
                <a:solidFill>
                  <a:prstClr val="white"/>
                </a:solidFill>
                <a:latin typeface="Arial Black" pitchFamily="34" charset="0"/>
                <a:ea typeface="宋体" pitchFamily="2" charset="-122"/>
              </a:rPr>
              <a:t> </a:t>
            </a:r>
          </a:p>
        </p:txBody>
      </p:sp>
      <p:sp>
        <p:nvSpPr>
          <p:cNvPr id="31751" name="Rectangle 11"/>
          <p:cNvSpPr>
            <a:spLocks noChangeArrowheads="1"/>
          </p:cNvSpPr>
          <p:nvPr/>
        </p:nvSpPr>
        <p:spPr bwMode="auto">
          <a:xfrm>
            <a:off x="665164" y="2420941"/>
            <a:ext cx="77406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2400" b="1" dirty="0">
                <a:solidFill>
                  <a:prstClr val="black"/>
                </a:solidFill>
                <a:latin typeface="Arial" pitchFamily="34" charset="0"/>
                <a:ea typeface="Arial Unicode MS" pitchFamily="34" charset="-122"/>
                <a:cs typeface="Arial" pitchFamily="34" charset="0"/>
              </a:rPr>
              <a:t>Summary of Text A</a:t>
            </a:r>
            <a:r>
              <a:rPr lang="en-US" altLang="zh-CN" sz="2400" b="1" dirty="0" smtClean="0">
                <a:solidFill>
                  <a:prstClr val="black"/>
                </a:solidFill>
                <a:latin typeface="Arial" pitchFamily="34" charset="0"/>
                <a:ea typeface="Arial Unicode MS" pitchFamily="34" charset="-122"/>
                <a:cs typeface="Arial" pitchFamily="34" charset="0"/>
              </a:rPr>
              <a:t>: </a:t>
            </a:r>
          </a:p>
          <a:p>
            <a:pPr fontAlgn="base">
              <a:spcBef>
                <a:spcPct val="0"/>
              </a:spcBef>
              <a:spcAft>
                <a:spcPct val="0"/>
              </a:spcAft>
            </a:pPr>
            <a:endParaRPr lang="en-US" altLang="zh-CN" sz="2400" b="1" dirty="0">
              <a:solidFill>
                <a:prstClr val="black"/>
              </a:solidFill>
              <a:latin typeface="Arial" pitchFamily="34" charset="0"/>
              <a:ea typeface="Arial Unicode MS" pitchFamily="34" charset="-122"/>
              <a:cs typeface="Arial" pitchFamily="34" charset="0"/>
            </a:endParaRPr>
          </a:p>
          <a:p>
            <a:pPr fontAlgn="base">
              <a:spcBef>
                <a:spcPct val="0"/>
              </a:spcBef>
              <a:spcAft>
                <a:spcPct val="0"/>
              </a:spcAft>
            </a:pPr>
            <a:endParaRPr lang="en-US" altLang="zh-CN" sz="2400" b="1" dirty="0" smtClean="0">
              <a:solidFill>
                <a:prstClr val="black"/>
              </a:solidFill>
              <a:latin typeface="Arial" pitchFamily="34" charset="0"/>
              <a:ea typeface="Arial Unicode MS" pitchFamily="34" charset="-122"/>
              <a:cs typeface="Arial" pitchFamily="34" charset="0"/>
            </a:endParaRPr>
          </a:p>
          <a:p>
            <a:pPr fontAlgn="base">
              <a:spcBef>
                <a:spcPct val="0"/>
              </a:spcBef>
              <a:spcAft>
                <a:spcPct val="0"/>
              </a:spcAft>
            </a:pPr>
            <a:r>
              <a:rPr lang="en-US" altLang="zh-CN" sz="2400" b="1" dirty="0">
                <a:solidFill>
                  <a:prstClr val="black"/>
                </a:solidFill>
                <a:latin typeface="Arial" pitchFamily="34" charset="0"/>
                <a:ea typeface="Arial Unicode MS" pitchFamily="34" charset="-122"/>
                <a:cs typeface="Arial" pitchFamily="34" charset="0"/>
              </a:rPr>
              <a:t> </a:t>
            </a:r>
            <a:r>
              <a:rPr lang="en-US" altLang="zh-CN" sz="2400" b="1" dirty="0" smtClean="0">
                <a:solidFill>
                  <a:prstClr val="black"/>
                </a:solidFill>
                <a:latin typeface="Arial" pitchFamily="34" charset="0"/>
                <a:ea typeface="Arial Unicode MS" pitchFamily="34" charset="-122"/>
                <a:cs typeface="Arial" pitchFamily="34" charset="0"/>
              </a:rPr>
              <a:t>                    </a:t>
            </a:r>
            <a:r>
              <a:rPr lang="zh-CN" altLang="en-US" sz="2400" b="1" dirty="0" smtClean="0">
                <a:solidFill>
                  <a:prstClr val="black"/>
                </a:solidFill>
                <a:latin typeface="Arial" pitchFamily="34" charset="0"/>
                <a:ea typeface="Arial Unicode MS" pitchFamily="34" charset="-122"/>
                <a:cs typeface="Arial" pitchFamily="34" charset="0"/>
              </a:rPr>
              <a:t>学生课前完成，上课检查</a:t>
            </a:r>
            <a:endParaRPr lang="en-US" altLang="zh-CN" sz="2400" b="1" dirty="0">
              <a:solidFill>
                <a:prstClr val="black"/>
              </a:solidFill>
              <a:latin typeface="Arial" pitchFamily="34" charset="0"/>
              <a:ea typeface="Arial Unicode MS" pitchFamily="34" charset="-122"/>
              <a:cs typeface="Arial" pitchFamily="34" charset="0"/>
            </a:endParaRPr>
          </a:p>
          <a:p>
            <a:pPr fontAlgn="base">
              <a:spcBef>
                <a:spcPct val="0"/>
              </a:spcBef>
              <a:spcAft>
                <a:spcPct val="0"/>
              </a:spcAft>
            </a:pPr>
            <a:endParaRPr lang="en-US" altLang="zh-CN" sz="2000" b="1" dirty="0">
              <a:solidFill>
                <a:srgbClr val="006600"/>
              </a:solidFill>
              <a:latin typeface="Arial Black" pitchFamily="34" charset="0"/>
              <a:ea typeface="宋体" pitchFamily="2" charset="-122"/>
            </a:endParaRPr>
          </a:p>
          <a:p>
            <a:pPr fontAlgn="base">
              <a:spcBef>
                <a:spcPct val="0"/>
              </a:spcBef>
              <a:spcAft>
                <a:spcPct val="0"/>
              </a:spcAft>
            </a:pPr>
            <a:endParaRPr kumimoji="1" lang="en-US" altLang="zh-CN" sz="2600" dirty="0">
              <a:solidFill>
                <a:prstClr val="black"/>
              </a:solidFill>
              <a:latin typeface="Arial" pitchFamily="34" charset="0"/>
              <a:ea typeface="宋体" pitchFamily="2" charset="-122"/>
            </a:endParaRPr>
          </a:p>
          <a:p>
            <a:pPr fontAlgn="base">
              <a:spcBef>
                <a:spcPct val="0"/>
              </a:spcBef>
              <a:spcAft>
                <a:spcPct val="0"/>
              </a:spcAft>
            </a:pPr>
            <a:endParaRPr kumimoji="1" lang="en-US" altLang="zh-CN" sz="2600" dirty="0">
              <a:solidFill>
                <a:prstClr val="black"/>
              </a:solidFill>
              <a:latin typeface="Arial" pitchFamily="34" charset="0"/>
              <a:ea typeface="宋体" pitchFamily="2" charset="-122"/>
            </a:endParaRPr>
          </a:p>
        </p:txBody>
      </p:sp>
      <p:pic>
        <p:nvPicPr>
          <p:cNvPr id="31752"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76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rot="5400000">
            <a:off x="175419" y="-175419"/>
            <a:ext cx="2420938" cy="2771775"/>
          </a:xfrm>
          <a:prstGeom prst="rtTriangle">
            <a:avLst/>
          </a:prstGeom>
          <a:solidFill>
            <a:srgbClr val="377A04"/>
          </a:solidFill>
          <a:ln>
            <a:noFill/>
          </a:ln>
          <a:effectLst>
            <a:outerShdw dist="68392" dir="40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2771" name="AutoShape 4"/>
          <p:cNvSpPr>
            <a:spLocks noChangeArrowheads="1"/>
          </p:cNvSpPr>
          <p:nvPr/>
        </p:nvSpPr>
        <p:spPr bwMode="auto">
          <a:xfrm rot="-5400000">
            <a:off x="7483478" y="5197478"/>
            <a:ext cx="1844675" cy="1476375"/>
          </a:xfrm>
          <a:prstGeom prst="rtTriangle">
            <a:avLst/>
          </a:prstGeom>
          <a:solidFill>
            <a:srgbClr val="37AF4B">
              <a:alpha val="89803"/>
            </a:srgbClr>
          </a:solidFill>
          <a:ln>
            <a:noFill/>
          </a:ln>
          <a:effectLst>
            <a:outerShdw dist="68392" dir="9491915"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2772" name="Rectangle 5"/>
          <p:cNvSpPr>
            <a:spLocks noChangeArrowheads="1"/>
          </p:cNvSpPr>
          <p:nvPr/>
        </p:nvSpPr>
        <p:spPr bwMode="auto">
          <a:xfrm>
            <a:off x="2730500" y="198438"/>
            <a:ext cx="1619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800">
                <a:solidFill>
                  <a:srgbClr val="006600"/>
                </a:solidFill>
                <a:latin typeface="Arial Black" pitchFamily="34" charset="0"/>
                <a:ea typeface="宋体" pitchFamily="2" charset="-122"/>
              </a:rPr>
              <a:t>Text A</a:t>
            </a:r>
          </a:p>
        </p:txBody>
      </p:sp>
      <p:sp>
        <p:nvSpPr>
          <p:cNvPr id="32773" name="Rectangle 6"/>
          <p:cNvSpPr>
            <a:spLocks noChangeArrowheads="1"/>
          </p:cNvSpPr>
          <p:nvPr/>
        </p:nvSpPr>
        <p:spPr bwMode="auto">
          <a:xfrm>
            <a:off x="1928813" y="1357319"/>
            <a:ext cx="63357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just" defTabSz="381000" fontAlgn="base">
              <a:spcBef>
                <a:spcPct val="0"/>
              </a:spcBef>
              <a:spcAft>
                <a:spcPct val="0"/>
              </a:spcAft>
            </a:pPr>
            <a:r>
              <a:rPr kumimoji="1" lang="en-US" altLang="zh-CN" sz="2800" b="1" i="1" dirty="0">
                <a:solidFill>
                  <a:prstClr val="black"/>
                </a:solidFill>
                <a:latin typeface="Times New Roman" pitchFamily="18" charset="0"/>
                <a:ea typeface="宋体" pitchFamily="2" charset="-122"/>
              </a:rPr>
              <a:t>Critical reading and thinking – detailed reading</a:t>
            </a:r>
          </a:p>
        </p:txBody>
      </p:sp>
      <p:sp>
        <p:nvSpPr>
          <p:cNvPr id="32774" name="Rectangle 7"/>
          <p:cNvSpPr>
            <a:spLocks noChangeArrowheads="1"/>
          </p:cNvSpPr>
          <p:nvPr/>
        </p:nvSpPr>
        <p:spPr bwMode="auto">
          <a:xfrm>
            <a:off x="2" y="-242888"/>
            <a:ext cx="24288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2400">
                <a:solidFill>
                  <a:prstClr val="white"/>
                </a:solidFill>
                <a:latin typeface="Arial Black" pitchFamily="34" charset="0"/>
                <a:ea typeface="宋体" pitchFamily="2" charset="-122"/>
              </a:rPr>
              <a:t/>
            </a:r>
            <a:br>
              <a:rPr lang="en-US" altLang="zh-CN" sz="24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a:t>
            </a:r>
            <a:r>
              <a:rPr lang="en-US" altLang="zh-CN" sz="2000">
                <a:solidFill>
                  <a:prstClr val="white"/>
                </a:solidFill>
                <a:latin typeface="Arial Black" pitchFamily="34" charset="0"/>
                <a:ea typeface="宋体" pitchFamily="2" charset="-122"/>
              </a:rPr>
              <a:t>t</a:t>
            </a:r>
            <a:r>
              <a:rPr lang="en-US" altLang="zh-CN" sz="2400">
                <a:solidFill>
                  <a:prstClr val="white"/>
                </a:solidFill>
                <a:latin typeface="Arial Black" pitchFamily="34" charset="0"/>
                <a:ea typeface="宋体" pitchFamily="2" charset="-122"/>
              </a:rPr>
              <a:t> </a:t>
            </a:r>
          </a:p>
        </p:txBody>
      </p:sp>
      <p:sp>
        <p:nvSpPr>
          <p:cNvPr id="32775" name="Rectangle 11"/>
          <p:cNvSpPr>
            <a:spLocks noChangeArrowheads="1"/>
          </p:cNvSpPr>
          <p:nvPr/>
        </p:nvSpPr>
        <p:spPr bwMode="auto">
          <a:xfrm>
            <a:off x="665164" y="2528891"/>
            <a:ext cx="7740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2400" b="1" dirty="0">
                <a:latin typeface="Arial" pitchFamily="34" charset="0"/>
                <a:ea typeface="宋体" pitchFamily="2" charset="-122"/>
                <a:cs typeface="Arial" pitchFamily="34" charset="0"/>
              </a:rPr>
              <a:t>The key word to describe frictional unemployment</a:t>
            </a:r>
          </a:p>
        </p:txBody>
      </p:sp>
      <p:pic>
        <p:nvPicPr>
          <p:cNvPr id="32776" name="Picture 10" descr="home">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p:cNvSpPr>
            <a:spLocks noChangeArrowheads="1"/>
          </p:cNvSpPr>
          <p:nvPr/>
        </p:nvSpPr>
        <p:spPr bwMode="auto">
          <a:xfrm>
            <a:off x="671515" y="3102958"/>
            <a:ext cx="774065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r>
              <a:rPr lang="en-US" altLang="zh-CN" sz="2400" b="1" dirty="0" smtClean="0">
                <a:solidFill>
                  <a:prstClr val="black"/>
                </a:solidFill>
                <a:latin typeface="Arial" pitchFamily="34" charset="0"/>
                <a:cs typeface="Arial" pitchFamily="34" charset="0"/>
              </a:rPr>
              <a:t>Mismatch</a:t>
            </a:r>
          </a:p>
          <a:p>
            <a:pPr fontAlgn="base">
              <a:spcBef>
                <a:spcPct val="0"/>
              </a:spcBef>
              <a:spcAft>
                <a:spcPct val="0"/>
              </a:spcAft>
              <a:defRPr/>
            </a:pPr>
            <a:endParaRPr lang="en-US" altLang="zh-CN" sz="2400" b="1" dirty="0">
              <a:solidFill>
                <a:prstClr val="black"/>
              </a:solidFill>
              <a:latin typeface="Arial" pitchFamily="34" charset="0"/>
              <a:cs typeface="Arial" pitchFamily="34" charset="0"/>
            </a:endParaRPr>
          </a:p>
          <a:p>
            <a:pPr fontAlgn="base">
              <a:spcBef>
                <a:spcPct val="0"/>
              </a:spcBef>
              <a:spcAft>
                <a:spcPct val="0"/>
              </a:spcAft>
              <a:defRPr/>
            </a:pPr>
            <a:r>
              <a:rPr lang="en-US" altLang="zh-CN" sz="2400" b="1" dirty="0" smtClean="0">
                <a:solidFill>
                  <a:prstClr val="black"/>
                </a:solidFill>
                <a:latin typeface="Arial" pitchFamily="34" charset="0"/>
                <a:cs typeface="Arial" pitchFamily="34" charset="0"/>
              </a:rPr>
              <a:t>Causes </a:t>
            </a:r>
            <a:r>
              <a:rPr lang="en-US" altLang="zh-CN" sz="2400" b="1" dirty="0" smtClean="0">
                <a:solidFill>
                  <a:prstClr val="black"/>
                </a:solidFill>
                <a:latin typeface="Arial" pitchFamily="34" charset="0"/>
                <a:cs typeface="Arial" pitchFamily="34" charset="0"/>
              </a:rPr>
              <a:t>of mismatch</a:t>
            </a:r>
            <a:endParaRPr lang="en-US" altLang="zh-CN" sz="2400" b="1" dirty="0">
              <a:solidFill>
                <a:prstClr val="black"/>
              </a:solidFill>
              <a:latin typeface="Arial" pitchFamily="34" charset="0"/>
              <a:cs typeface="Arial" pitchFamily="34" charset="0"/>
            </a:endParaRPr>
          </a:p>
          <a:p>
            <a:pPr fontAlgn="base">
              <a:spcBef>
                <a:spcPct val="0"/>
              </a:spcBef>
              <a:spcAft>
                <a:spcPct val="0"/>
              </a:spcAft>
              <a:defRPr/>
            </a:pPr>
            <a:r>
              <a:rPr lang="en-US" altLang="zh-CN" sz="2400" b="1" dirty="0">
                <a:solidFill>
                  <a:prstClr val="black"/>
                </a:solidFill>
                <a:latin typeface="Arial" pitchFamily="34" charset="0"/>
                <a:cs typeface="Arial" pitchFamily="34" charset="0"/>
              </a:rPr>
              <a:t>Textbook examples        </a:t>
            </a:r>
            <a:r>
              <a:rPr lang="en-US" altLang="zh-CN" sz="2400" b="1" dirty="0" smtClean="0">
                <a:solidFill>
                  <a:prstClr val="black"/>
                </a:solidFill>
                <a:latin typeface="Arial" pitchFamily="34" charset="0"/>
                <a:cs typeface="Arial" pitchFamily="34" charset="0"/>
              </a:rPr>
              <a:t>         </a:t>
            </a:r>
            <a:r>
              <a:rPr lang="en-US" altLang="zh-CN" sz="2400" b="1" dirty="0">
                <a:solidFill>
                  <a:prstClr val="black"/>
                </a:solidFill>
                <a:latin typeface="Arial" pitchFamily="34" charset="0"/>
                <a:cs typeface="Arial" pitchFamily="34" charset="0"/>
              </a:rPr>
              <a:t>/    </a:t>
            </a:r>
            <a:r>
              <a:rPr lang="en-US" altLang="zh-CN" sz="2400" b="1" dirty="0" smtClean="0">
                <a:solidFill>
                  <a:prstClr val="black"/>
                </a:solidFill>
                <a:latin typeface="Arial" pitchFamily="34" charset="0"/>
                <a:cs typeface="Arial" pitchFamily="34" charset="0"/>
              </a:rPr>
              <a:t>  </a:t>
            </a:r>
            <a:r>
              <a:rPr lang="en-US" altLang="zh-CN" sz="2400" b="1" dirty="0">
                <a:solidFill>
                  <a:prstClr val="black"/>
                </a:solidFill>
                <a:latin typeface="Arial" pitchFamily="34" charset="0"/>
                <a:cs typeface="Arial" pitchFamily="34" charset="0"/>
              </a:rPr>
              <a:t>Chinese examples</a:t>
            </a:r>
          </a:p>
          <a:p>
            <a:pPr fontAlgn="base">
              <a:spcBef>
                <a:spcPct val="0"/>
              </a:spcBef>
              <a:spcAft>
                <a:spcPct val="0"/>
              </a:spcAft>
              <a:defRPr/>
            </a:pPr>
            <a:r>
              <a:rPr lang="en-US" altLang="zh-CN" sz="2400" b="1" dirty="0">
                <a:solidFill>
                  <a:prstClr val="black"/>
                </a:solidFill>
                <a:latin typeface="Arial" pitchFamily="34" charset="0"/>
                <a:cs typeface="Arial" pitchFamily="34" charset="0"/>
              </a:rPr>
              <a:t>1. </a:t>
            </a:r>
          </a:p>
          <a:p>
            <a:pPr fontAlgn="base">
              <a:spcBef>
                <a:spcPct val="0"/>
              </a:spcBef>
              <a:spcAft>
                <a:spcPct val="0"/>
              </a:spcAft>
              <a:defRPr/>
            </a:pPr>
            <a:r>
              <a:rPr lang="en-US" altLang="zh-CN" sz="2400" b="1" dirty="0">
                <a:solidFill>
                  <a:prstClr val="black"/>
                </a:solidFill>
                <a:latin typeface="Arial" pitchFamily="34" charset="0"/>
                <a:cs typeface="Arial" pitchFamily="34" charset="0"/>
              </a:rPr>
              <a:t>2.</a:t>
            </a:r>
          </a:p>
          <a:p>
            <a:pPr fontAlgn="base">
              <a:spcBef>
                <a:spcPct val="0"/>
              </a:spcBef>
              <a:spcAft>
                <a:spcPct val="0"/>
              </a:spcAft>
              <a:defRPr/>
            </a:pPr>
            <a:r>
              <a:rPr lang="en-US" altLang="zh-CN" sz="2400" b="1" dirty="0">
                <a:solidFill>
                  <a:prstClr val="black"/>
                </a:solidFill>
                <a:latin typeface="Arial" pitchFamily="34" charset="0"/>
                <a:cs typeface="Arial" pitchFamily="34" charset="0"/>
              </a:rPr>
              <a:t>3.</a:t>
            </a:r>
          </a:p>
          <a:p>
            <a:pPr fontAlgn="base">
              <a:spcBef>
                <a:spcPct val="0"/>
              </a:spcBef>
              <a:spcAft>
                <a:spcPct val="0"/>
              </a:spcAft>
              <a:defRPr/>
            </a:pPr>
            <a:endParaRPr lang="en-US" altLang="zh-CN" sz="2400" b="1" dirty="0" smtClean="0">
              <a:solidFill>
                <a:prstClr val="black"/>
              </a:solidFill>
              <a:latin typeface="Arial" pitchFamily="34" charset="0"/>
              <a:cs typeface="Arial" pitchFamily="34" charset="0"/>
            </a:endParaRPr>
          </a:p>
          <a:p>
            <a:pPr fontAlgn="base">
              <a:spcBef>
                <a:spcPct val="0"/>
              </a:spcBef>
              <a:spcAft>
                <a:spcPct val="0"/>
              </a:spcAft>
              <a:defRPr/>
            </a:pPr>
            <a:r>
              <a:rPr lang="en-US" altLang="zh-CN" sz="2400" b="1" dirty="0" smtClean="0">
                <a:solidFill>
                  <a:prstClr val="black"/>
                </a:solidFill>
                <a:latin typeface="Arial" pitchFamily="34" charset="0"/>
                <a:cs typeface="Arial" pitchFamily="34" charset="0"/>
              </a:rPr>
              <a:t>Solutions </a:t>
            </a:r>
            <a:endParaRPr lang="en-US" altLang="zh-CN" sz="2400" b="1" dirty="0">
              <a:solidFill>
                <a:prstClr val="black"/>
              </a:solidFill>
              <a:latin typeface="Arial" pitchFamily="34" charset="0"/>
              <a:cs typeface="Arial" pitchFamily="34" charset="0"/>
            </a:endParaRPr>
          </a:p>
          <a:p>
            <a:pPr fontAlgn="base">
              <a:spcBef>
                <a:spcPct val="0"/>
              </a:spcBef>
              <a:spcAft>
                <a:spcPct val="0"/>
              </a:spcAft>
              <a:defRPr/>
            </a:pPr>
            <a:r>
              <a:rPr lang="en-US" altLang="zh-CN" sz="2400" b="1" dirty="0" smtClean="0">
                <a:solidFill>
                  <a:prstClr val="black"/>
                </a:solidFill>
                <a:latin typeface="Arial" pitchFamily="34" charset="0"/>
                <a:cs typeface="Arial" pitchFamily="34" charset="0"/>
              </a:rPr>
              <a:t>The arguments about the solutions:</a:t>
            </a:r>
            <a:endParaRPr lang="en-US" altLang="zh-CN" sz="2400" b="1" dirty="0">
              <a:solidFill>
                <a:prstClr val="black"/>
              </a:solidFill>
              <a:latin typeface="Arial" pitchFamily="34" charset="0"/>
              <a:cs typeface="Arial" pitchFamily="34" charset="0"/>
            </a:endParaRPr>
          </a:p>
          <a:p>
            <a:pPr fontAlgn="base">
              <a:spcBef>
                <a:spcPct val="0"/>
              </a:spcBef>
              <a:spcAft>
                <a:spcPct val="0"/>
              </a:spcAft>
              <a:defRPr/>
            </a:pPr>
            <a:endParaRPr kumimoji="1" lang="en-US" altLang="zh-CN" sz="2600" dirty="0">
              <a:solidFill>
                <a:prstClr val="black"/>
              </a:solidFill>
              <a:latin typeface="Arial" pitchFamily="34" charset="0"/>
              <a:ea typeface="宋体" pitchFamily="2" charset="-122"/>
            </a:endParaRPr>
          </a:p>
        </p:txBody>
      </p:sp>
    </p:spTree>
    <p:extLst>
      <p:ext uri="{BB962C8B-B14F-4D97-AF65-F5344CB8AC3E}">
        <p14:creationId xmlns:p14="http://schemas.microsoft.com/office/powerpoint/2010/main" val="2182578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additive="base">
                                        <p:cTn id="2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anim calcmode="lin" valueType="num">
                                      <p:cBhvr additive="base">
                                        <p:cTn id="25"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 calcmode="lin" valueType="num">
                                      <p:cBhvr additive="base">
                                        <p:cTn id="29"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anim calcmode="lin" valueType="num">
                                      <p:cBhvr additive="base">
                                        <p:cTn id="33"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 calcmode="lin" valueType="num">
                                      <p:cBhvr additive="base">
                                        <p:cTn id="3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zh-CN" altLang="zh-CN" smtClean="0"/>
          </a:p>
        </p:txBody>
      </p:sp>
      <p:sp>
        <p:nvSpPr>
          <p:cNvPr id="33795" name="Rectangle 3"/>
          <p:cNvSpPr>
            <a:spLocks noGrp="1" noChangeArrowheads="1"/>
          </p:cNvSpPr>
          <p:nvPr>
            <p:ph idx="1"/>
          </p:nvPr>
        </p:nvSpPr>
        <p:spPr/>
        <p:txBody>
          <a:bodyPr/>
          <a:lstStyle/>
          <a:p>
            <a:pPr eaLnBrk="1" hangingPunct="1"/>
            <a:endParaRPr lang="zh-CN" altLang="zh-CN" smtClean="0"/>
          </a:p>
        </p:txBody>
      </p:sp>
      <p:pic>
        <p:nvPicPr>
          <p:cNvPr id="337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AutoShape 5"/>
          <p:cNvSpPr>
            <a:spLocks noChangeArrowheads="1"/>
          </p:cNvSpPr>
          <p:nvPr/>
        </p:nvSpPr>
        <p:spPr bwMode="auto">
          <a:xfrm rot="5400000">
            <a:off x="-436562" y="436562"/>
            <a:ext cx="3644900" cy="2771775"/>
          </a:xfrm>
          <a:prstGeom prst="rtTriangle">
            <a:avLst/>
          </a:prstGeom>
          <a:solidFill>
            <a:srgbClr val="377A0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3798" name="AutoShape 7"/>
          <p:cNvSpPr>
            <a:spLocks noChangeArrowheads="1"/>
          </p:cNvSpPr>
          <p:nvPr/>
        </p:nvSpPr>
        <p:spPr bwMode="auto">
          <a:xfrm rot="-5400000">
            <a:off x="7483478" y="5197478"/>
            <a:ext cx="1844675" cy="1476375"/>
          </a:xfrm>
          <a:prstGeom prst="rtTriangle">
            <a:avLst/>
          </a:prstGeom>
          <a:solidFill>
            <a:srgbClr val="37AF4B">
              <a:alpha val="6509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prstClr val="black"/>
              </a:solidFill>
              <a:latin typeface="Arial" pitchFamily="34" charset="0"/>
              <a:ea typeface="宋体" pitchFamily="2" charset="-122"/>
            </a:endParaRPr>
          </a:p>
        </p:txBody>
      </p:sp>
      <p:sp>
        <p:nvSpPr>
          <p:cNvPr id="33799" name="Rectangle 8"/>
          <p:cNvSpPr>
            <a:spLocks noChangeArrowheads="1"/>
          </p:cNvSpPr>
          <p:nvPr/>
        </p:nvSpPr>
        <p:spPr bwMode="auto">
          <a:xfrm>
            <a:off x="2303465" y="1174750"/>
            <a:ext cx="68405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buFontTx/>
              <a:buChar char="•"/>
            </a:pPr>
            <a:r>
              <a:rPr lang="en-US" altLang="zh-CN" sz="3600" b="1" dirty="0">
                <a:solidFill>
                  <a:prstClr val="black"/>
                </a:solidFill>
                <a:latin typeface="Arial" pitchFamily="34" charset="0"/>
                <a:ea typeface="宋体" pitchFamily="2" charset="-122"/>
              </a:rPr>
              <a:t>Text B</a:t>
            </a:r>
          </a:p>
        </p:txBody>
      </p:sp>
      <p:sp>
        <p:nvSpPr>
          <p:cNvPr id="35848" name="Rectangle 9"/>
          <p:cNvSpPr>
            <a:spLocks noChangeArrowheads="1"/>
          </p:cNvSpPr>
          <p:nvPr/>
        </p:nvSpPr>
        <p:spPr bwMode="auto">
          <a:xfrm>
            <a:off x="1979613" y="1965328"/>
            <a:ext cx="7072312" cy="2948499"/>
          </a:xfrm>
          <a:prstGeom prst="rect">
            <a:avLst/>
          </a:prstGeom>
          <a:noFill/>
          <a:ln>
            <a:noFill/>
          </a:ln>
          <a:extLst/>
        </p:spPr>
        <p:txBody>
          <a:bodyPr>
            <a:spAutoFit/>
          </a:bodyPr>
          <a:lstStyle/>
          <a:p>
            <a:pPr marL="742950" lvl="1" indent="-285750" fontAlgn="base">
              <a:spcBef>
                <a:spcPct val="20000"/>
              </a:spcBef>
              <a:spcAft>
                <a:spcPct val="0"/>
              </a:spcAft>
              <a:buFont typeface="Arial" pitchFamily="34" charset="0"/>
              <a:buChar char="–"/>
              <a:defRPr/>
            </a:pPr>
            <a:r>
              <a:rPr lang="en-US" altLang="zh-CN" sz="3200" dirty="0">
                <a:solidFill>
                  <a:srgbClr val="000000"/>
                </a:solidFill>
                <a:latin typeface="Arial" pitchFamily="34" charset="0"/>
                <a:ea typeface="宋体" pitchFamily="2" charset="-122"/>
                <a:cs typeface="Arial" pitchFamily="34" charset="0"/>
              </a:rPr>
              <a:t>Language focus </a:t>
            </a:r>
          </a:p>
          <a:p>
            <a:pPr lvl="1" fontAlgn="base">
              <a:spcBef>
                <a:spcPct val="20000"/>
              </a:spcBef>
              <a:spcAft>
                <a:spcPct val="0"/>
              </a:spcAft>
              <a:defRPr/>
            </a:pPr>
            <a:r>
              <a:rPr lang="en-US" altLang="zh-CN" sz="2400" dirty="0">
                <a:solidFill>
                  <a:srgbClr val="000000"/>
                </a:solidFill>
                <a:latin typeface="Arial" pitchFamily="34" charset="0"/>
                <a:ea typeface="宋体" pitchFamily="2" charset="-122"/>
                <a:cs typeface="Arial" pitchFamily="34" charset="0"/>
              </a:rPr>
              <a:t>    Difficult </a:t>
            </a:r>
            <a:r>
              <a:rPr lang="en-US" altLang="zh-CN" sz="2400" dirty="0" smtClean="0">
                <a:solidFill>
                  <a:srgbClr val="000000"/>
                </a:solidFill>
                <a:latin typeface="Arial" pitchFamily="34" charset="0"/>
                <a:ea typeface="宋体" pitchFamily="2" charset="-122"/>
                <a:cs typeface="Arial" pitchFamily="34" charset="0"/>
              </a:rPr>
              <a:t>Sentences </a:t>
            </a:r>
            <a:r>
              <a:rPr lang="zh-CN" altLang="en-US" sz="2400" dirty="0" smtClean="0">
                <a:solidFill>
                  <a:srgbClr val="000000"/>
                </a:solidFill>
                <a:latin typeface="Arial" pitchFamily="34" charset="0"/>
                <a:ea typeface="宋体" pitchFamily="2" charset="-122"/>
                <a:cs typeface="Arial" pitchFamily="34" charset="0"/>
              </a:rPr>
              <a:t>（</a:t>
            </a:r>
            <a:r>
              <a:rPr lang="en-US" altLang="zh-CN" sz="2400" dirty="0" smtClean="0">
                <a:solidFill>
                  <a:srgbClr val="000000"/>
                </a:solidFill>
                <a:latin typeface="Arial" pitchFamily="34" charset="0"/>
                <a:ea typeface="宋体" pitchFamily="2" charset="-122"/>
                <a:cs typeface="Arial" pitchFamily="34" charset="0"/>
              </a:rPr>
              <a:t>Why difficult?</a:t>
            </a:r>
            <a:r>
              <a:rPr lang="zh-CN" altLang="en-US" sz="2400" dirty="0" smtClean="0">
                <a:solidFill>
                  <a:srgbClr val="000000"/>
                </a:solidFill>
                <a:latin typeface="Arial" pitchFamily="34" charset="0"/>
                <a:ea typeface="宋体" pitchFamily="2" charset="-122"/>
                <a:cs typeface="Arial" pitchFamily="34" charset="0"/>
              </a:rPr>
              <a:t>）</a:t>
            </a:r>
            <a:endParaRPr lang="en-US" altLang="zh-CN" sz="2400" dirty="0">
              <a:solidFill>
                <a:srgbClr val="000000"/>
              </a:solidFill>
              <a:latin typeface="Arial" pitchFamily="34" charset="0"/>
              <a:ea typeface="宋体" pitchFamily="2" charset="-122"/>
              <a:cs typeface="Arial" pitchFamily="34" charset="0"/>
            </a:endParaRPr>
          </a:p>
          <a:p>
            <a:pPr lvl="1" fontAlgn="base">
              <a:spcBef>
                <a:spcPct val="20000"/>
              </a:spcBef>
              <a:spcAft>
                <a:spcPct val="0"/>
              </a:spcAft>
              <a:defRPr/>
            </a:pPr>
            <a:r>
              <a:rPr lang="en-US" altLang="zh-CN" sz="2400" dirty="0">
                <a:solidFill>
                  <a:srgbClr val="000000"/>
                </a:solidFill>
                <a:latin typeface="Arial" pitchFamily="34" charset="0"/>
                <a:ea typeface="宋体" pitchFamily="2" charset="-122"/>
                <a:cs typeface="Arial" pitchFamily="34" charset="0"/>
              </a:rPr>
              <a:t>    Collocations</a:t>
            </a:r>
          </a:p>
          <a:p>
            <a:pPr lvl="1" fontAlgn="base">
              <a:spcBef>
                <a:spcPct val="20000"/>
              </a:spcBef>
              <a:spcAft>
                <a:spcPct val="0"/>
              </a:spcAft>
              <a:defRPr/>
            </a:pPr>
            <a:r>
              <a:rPr lang="en-US" altLang="zh-CN" sz="2400" dirty="0">
                <a:solidFill>
                  <a:srgbClr val="000000"/>
                </a:solidFill>
                <a:latin typeface="Arial" pitchFamily="34" charset="0"/>
                <a:ea typeface="宋体" pitchFamily="2" charset="-122"/>
                <a:cs typeface="Arial" pitchFamily="34" charset="0"/>
              </a:rPr>
              <a:t>    Formal English</a:t>
            </a:r>
          </a:p>
          <a:p>
            <a:pPr lvl="1" fontAlgn="base">
              <a:spcBef>
                <a:spcPct val="20000"/>
              </a:spcBef>
              <a:spcAft>
                <a:spcPct val="0"/>
              </a:spcAft>
              <a:defRPr/>
            </a:pPr>
            <a:endParaRPr lang="en-US" altLang="zh-CN" sz="2400" dirty="0">
              <a:solidFill>
                <a:srgbClr val="000000"/>
              </a:solidFill>
              <a:latin typeface="Arial" pitchFamily="34" charset="0"/>
              <a:ea typeface="宋体" pitchFamily="2" charset="-122"/>
              <a:cs typeface="Arial" pitchFamily="34" charset="0"/>
            </a:endParaRPr>
          </a:p>
          <a:p>
            <a:pPr marL="742950" lvl="1" indent="-285750" fontAlgn="base">
              <a:spcBef>
                <a:spcPct val="20000"/>
              </a:spcBef>
              <a:spcAft>
                <a:spcPct val="0"/>
              </a:spcAft>
              <a:buFont typeface="Arial" pitchFamily="34" charset="0"/>
              <a:buChar char="–"/>
              <a:defRPr/>
            </a:pPr>
            <a:r>
              <a:rPr lang="en-US" altLang="zh-CN" sz="3200" dirty="0">
                <a:solidFill>
                  <a:srgbClr val="000000"/>
                </a:solidFill>
                <a:latin typeface="Arial" pitchFamily="34" charset="0"/>
                <a:ea typeface="宋体" pitchFamily="2" charset="-122"/>
                <a:cs typeface="Arial" pitchFamily="34" charset="0"/>
              </a:rPr>
              <a:t>Critical reading and thinking</a:t>
            </a:r>
          </a:p>
        </p:txBody>
      </p:sp>
      <p:sp>
        <p:nvSpPr>
          <p:cNvPr id="33801" name="Rectangle 7"/>
          <p:cNvSpPr>
            <a:spLocks noChangeArrowheads="1"/>
          </p:cNvSpPr>
          <p:nvPr/>
        </p:nvSpPr>
        <p:spPr bwMode="auto">
          <a:xfrm>
            <a:off x="2" y="5"/>
            <a:ext cx="24288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altLang="zh-CN" sz="2000">
                <a:solidFill>
                  <a:prstClr val="white"/>
                </a:solidFill>
                <a:latin typeface="Arial Black" pitchFamily="34" charset="0"/>
                <a:ea typeface="宋体" pitchFamily="2" charset="-122"/>
              </a:rPr>
              <a:t>Unit 3</a:t>
            </a:r>
            <a:r>
              <a:rPr lang="en-US" altLang="zh-CN" sz="3600">
                <a:solidFill>
                  <a:prstClr val="white"/>
                </a:solidFill>
                <a:latin typeface="Arial Black" pitchFamily="34" charset="0"/>
                <a:ea typeface="宋体" pitchFamily="2" charset="-122"/>
              </a:rPr>
              <a:t/>
            </a:r>
            <a:br>
              <a:rPr lang="en-US" altLang="zh-CN" sz="3600">
                <a:solidFill>
                  <a:prstClr val="white"/>
                </a:solidFill>
                <a:latin typeface="Arial Black" pitchFamily="34" charset="0"/>
                <a:ea typeface="宋体" pitchFamily="2" charset="-122"/>
              </a:rPr>
            </a:br>
            <a:r>
              <a:rPr lang="en-US" altLang="zh-CN">
                <a:solidFill>
                  <a:prstClr val="white"/>
                </a:solidFill>
                <a:latin typeface="Arial Black" pitchFamily="34" charset="0"/>
                <a:ea typeface="宋体" pitchFamily="2" charset="-122"/>
              </a:rPr>
              <a:t>Unemployment </a:t>
            </a:r>
          </a:p>
        </p:txBody>
      </p:sp>
      <p:pic>
        <p:nvPicPr>
          <p:cNvPr id="33802" name="Picture 10" descr="home">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2815" y="6246819"/>
            <a:ext cx="611187"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909664"/>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蓝色背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1728</Words>
  <Application>Microsoft Office PowerPoint</Application>
  <PresentationFormat>全屏显示(4:3)</PresentationFormat>
  <Paragraphs>302</Paragraphs>
  <Slides>27</Slides>
  <Notes>1</Notes>
  <HiddenSlides>0</HiddenSlides>
  <MMClips>0</MMClips>
  <ScaleCrop>false</ScaleCrop>
  <HeadingPairs>
    <vt:vector size="4" baseType="variant">
      <vt:variant>
        <vt:lpstr>主题</vt:lpstr>
      </vt:variant>
      <vt:variant>
        <vt:i4>3</vt:i4>
      </vt:variant>
      <vt:variant>
        <vt:lpstr>幻灯片标题</vt:lpstr>
      </vt:variant>
      <vt:variant>
        <vt:i4>27</vt:i4>
      </vt:variant>
    </vt:vector>
  </HeadingPairs>
  <TitlesOfParts>
    <vt:vector size="30" baseType="lpstr">
      <vt:lpstr>Office 主题​​</vt:lpstr>
      <vt:lpstr>蓝色背景</vt:lpstr>
      <vt:lpstr>暗香扑面</vt:lpstr>
      <vt:lpstr>学术英语（社会科学）课程与教学</vt:lpstr>
      <vt:lpstr> 学术英语（社会科学） </vt:lpstr>
      <vt:lpstr>复旦学术英语(社科)教学目标</vt:lpstr>
      <vt:lpstr>Weekly Schedule Spring 2014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Critical Reading</vt:lpstr>
      <vt:lpstr>PowerPoint 演示文稿</vt:lpstr>
      <vt:lpstr>           Asking Yourself Questions </vt:lpstr>
      <vt:lpstr>PowerPoint 演示文稿</vt:lpstr>
      <vt:lpstr>PowerPoint 演示文稿</vt:lpstr>
      <vt:lpstr>PowerPoint 演示文稿</vt:lpstr>
      <vt:lpstr>An example  Which sentences are the writer’s voice? </vt:lpstr>
      <vt:lpstr>An example  Which sentences are the writer’s voice? </vt:lpstr>
      <vt:lpstr>     An Example</vt:lpstr>
      <vt:lpstr>PowerPoint 演示文稿</vt:lpstr>
      <vt:lpstr>学术英语课程教学手段和方法</vt:lpstr>
      <vt:lpstr>PowerPoint 演示文稿</vt:lpstr>
      <vt:lpstr>考核</vt:lpstr>
      <vt:lpstr>评估和反馈</vt:lpstr>
      <vt:lpstr>关于学术英语课程设置的几点建议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34</cp:revision>
  <dcterms:created xsi:type="dcterms:W3CDTF">2015-05-14T23:51:33Z</dcterms:created>
  <dcterms:modified xsi:type="dcterms:W3CDTF">2015-05-21T01:50:37Z</dcterms:modified>
</cp:coreProperties>
</file>