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7"/>
  </p:notesMasterIdLst>
  <p:handoutMasterIdLst>
    <p:handoutMasterId r:id="rId48"/>
  </p:handoutMasterIdLst>
  <p:sldIdLst>
    <p:sldId id="280" r:id="rId2"/>
    <p:sldId id="502" r:id="rId3"/>
    <p:sldId id="503" r:id="rId4"/>
    <p:sldId id="505" r:id="rId5"/>
    <p:sldId id="507" r:id="rId6"/>
    <p:sldId id="509" r:id="rId7"/>
    <p:sldId id="550" r:id="rId8"/>
    <p:sldId id="534" r:id="rId9"/>
    <p:sldId id="506" r:id="rId10"/>
    <p:sldId id="510" r:id="rId11"/>
    <p:sldId id="511" r:id="rId12"/>
    <p:sldId id="513" r:id="rId13"/>
    <p:sldId id="514" r:id="rId14"/>
    <p:sldId id="512" r:id="rId15"/>
    <p:sldId id="515" r:id="rId16"/>
    <p:sldId id="545" r:id="rId17"/>
    <p:sldId id="542" r:id="rId18"/>
    <p:sldId id="544" r:id="rId19"/>
    <p:sldId id="536" r:id="rId20"/>
    <p:sldId id="537" r:id="rId21"/>
    <p:sldId id="538" r:id="rId22"/>
    <p:sldId id="539" r:id="rId23"/>
    <p:sldId id="540" r:id="rId24"/>
    <p:sldId id="541" r:id="rId25"/>
    <p:sldId id="516" r:id="rId26"/>
    <p:sldId id="524" r:id="rId27"/>
    <p:sldId id="525" r:id="rId28"/>
    <p:sldId id="518" r:id="rId29"/>
    <p:sldId id="519" r:id="rId30"/>
    <p:sldId id="520" r:id="rId31"/>
    <p:sldId id="551" r:id="rId32"/>
    <p:sldId id="521" r:id="rId33"/>
    <p:sldId id="522" r:id="rId34"/>
    <p:sldId id="548" r:id="rId35"/>
    <p:sldId id="523" r:id="rId36"/>
    <p:sldId id="526" r:id="rId37"/>
    <p:sldId id="527" r:id="rId38"/>
    <p:sldId id="528" r:id="rId39"/>
    <p:sldId id="529" r:id="rId40"/>
    <p:sldId id="531" r:id="rId41"/>
    <p:sldId id="532" r:id="rId42"/>
    <p:sldId id="533" r:id="rId43"/>
    <p:sldId id="384" r:id="rId44"/>
    <p:sldId id="466" r:id="rId45"/>
    <p:sldId id="488" r:id="rId46"/>
  </p:sldIdLst>
  <p:sldSz cx="9144000" cy="6858000" type="screen4x3"/>
  <p:notesSz cx="6888163" cy="9623425"/>
  <p:defaultTextStyle>
    <a:defPPr>
      <a:defRPr lang="zh-CN"/>
    </a:defPPr>
    <a:lvl1pPr algn="l" rtl="0" fontAlgn="base">
      <a:spcBef>
        <a:spcPct val="0"/>
      </a:spcBef>
      <a:spcAft>
        <a:spcPct val="0"/>
      </a:spcAft>
      <a:defRPr kumimoji="1"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564391"/>
    <a:srgbClr val="FFFF66"/>
    <a:srgbClr val="3399FF"/>
    <a:srgbClr val="660033"/>
    <a:srgbClr val="CC9900"/>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19" autoAdjust="0"/>
  </p:normalViewPr>
  <p:slideViewPr>
    <p:cSldViewPr>
      <p:cViewPr varScale="1">
        <p:scale>
          <a:sx n="84" d="100"/>
          <a:sy n="84" d="100"/>
        </p:scale>
        <p:origin x="-139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1524" y="-90"/>
      </p:cViewPr>
      <p:guideLst>
        <p:guide orient="horz" pos="3031"/>
        <p:guide pos="216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Fudan\training%20program\&#21508;&#31867;&#30701;&#26399;&#22521;&#35757;\&#31649;&#29702;&#23398;&#38498;\Doing%20Business%20in%20China%20(10%20hours)\&#20013;&#22269;&#22269;&#27665;&#32463;&#27982;&#31616;&#3492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Fudan\training%20program\&#21508;&#31867;&#30701;&#26399;&#22521;&#35757;\&#31649;&#29702;&#23398;&#38498;\Doing%20Business%20in%20China%20(10%20hours)\&#20013;&#22269;&#22269;&#27665;&#32463;&#27982;&#31616;&#3492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Fudan\training%20program\&#21508;&#31867;&#30701;&#26399;&#22521;&#35757;\&#31649;&#29702;&#23398;&#38498;\Emory\&#36827;&#20986;&#21475;&#24635;&#39069;.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Fudan\training%20program\&#21508;&#31867;&#30701;&#26399;&#22521;&#35757;\&#31649;&#29702;&#23398;&#38498;\Emory\&#22806;&#21830;&#30452;&#25509;&#25237;&#36164;.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Fudan\training%20program\&#21508;&#31867;&#30701;&#26399;&#22521;&#35757;\&#31649;&#29702;&#23398;&#38498;\Doing%20Business%20in%20China%20(1.5%20hours)\Easy%20of%20doing%20busine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sz="1800" b="1" i="0" u="none" strike="noStrike" baseline="0">
                <a:solidFill>
                  <a:srgbClr val="000000"/>
                </a:solidFill>
                <a:latin typeface="宋体"/>
                <a:ea typeface="宋体"/>
                <a:cs typeface="宋体"/>
              </a:defRPr>
            </a:pPr>
            <a:r>
              <a:rPr lang="en-US" altLang="en-US" sz="1800" b="1" dirty="0" smtClean="0"/>
              <a:t>Continuous growth of GDP (%)</a:t>
            </a:r>
            <a:endParaRPr lang="en-US" altLang="en-US" sz="1800" b="1" dirty="0"/>
          </a:p>
        </c:rich>
      </c:tx>
      <c:layout>
        <c:manualLayout>
          <c:xMode val="edge"/>
          <c:yMode val="edge"/>
          <c:x val="0.28101098473801905"/>
          <c:y val="7.7972356380288585E-3"/>
        </c:manualLayout>
      </c:layout>
      <c:spPr>
        <a:noFill/>
        <a:ln w="25400">
          <a:noFill/>
        </a:ln>
      </c:spPr>
    </c:title>
    <c:plotArea>
      <c:layout>
        <c:manualLayout>
          <c:layoutTarget val="inner"/>
          <c:xMode val="edge"/>
          <c:yMode val="edge"/>
          <c:x val="8.8823272090988697E-2"/>
          <c:y val="8.5504896968888328E-2"/>
          <c:w val="0.88991943715368993"/>
          <c:h val="0.75339546523027301"/>
        </c:manualLayout>
      </c:layout>
      <c:lineChart>
        <c:grouping val="standard"/>
        <c:ser>
          <c:idx val="0"/>
          <c:order val="0"/>
          <c:tx>
            <c:v>GDP growth rate</c:v>
          </c:tx>
          <c:spPr>
            <a:ln w="12700">
              <a:solidFill>
                <a:srgbClr val="000080"/>
              </a:solidFill>
              <a:prstDash val="solid"/>
            </a:ln>
          </c:spPr>
          <c:marker>
            <c:symbol val="diamond"/>
            <c:size val="5"/>
            <c:spPr>
              <a:solidFill>
                <a:srgbClr val="000080"/>
              </a:solidFill>
              <a:ln>
                <a:solidFill>
                  <a:srgbClr val="000080"/>
                </a:solidFill>
                <a:prstDash val="solid"/>
              </a:ln>
            </c:spPr>
          </c:marker>
          <c:cat>
            <c:strRef>
              <c:f>GDP!$A$7:$A$39</c:f>
              <c:strCache>
                <c:ptCount val="33"/>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strCache>
            </c:strRef>
          </c:cat>
          <c:val>
            <c:numRef>
              <c:f>GDP!$J$7:$J$39</c:f>
              <c:numCache>
                <c:formatCode>0.0%</c:formatCode>
                <c:ptCount val="33"/>
                <c:pt idx="0">
                  <c:v>0.11449569738715502</c:v>
                </c:pt>
                <c:pt idx="1">
                  <c:v>0.11890101332112352</c:v>
                </c:pt>
                <c:pt idx="2">
                  <c:v>7.6103322802673332E-2</c:v>
                </c:pt>
                <c:pt idx="3">
                  <c:v>8.8272413911883327E-2</c:v>
                </c:pt>
                <c:pt idx="4">
                  <c:v>0.12009364176100386</c:v>
                </c:pt>
                <c:pt idx="5">
                  <c:v>0.20886683309946347</c:v>
                </c:pt>
                <c:pt idx="6">
                  <c:v>0.25082850857565114</c:v>
                </c:pt>
                <c:pt idx="7">
                  <c:v>0.13965589253706487</c:v>
                </c:pt>
                <c:pt idx="8">
                  <c:v>0.17356737738049619</c:v>
                </c:pt>
                <c:pt idx="9">
                  <c:v>0.24747517471898536</c:v>
                </c:pt>
                <c:pt idx="10">
                  <c:v>0.12959642587183728</c:v>
                </c:pt>
                <c:pt idx="11">
                  <c:v>9.8603566605957205E-2</c:v>
                </c:pt>
                <c:pt idx="12">
                  <c:v>0.16679380015248646</c:v>
                </c:pt>
                <c:pt idx="13">
                  <c:v>0.23607084817064863</c:v>
                </c:pt>
                <c:pt idx="14">
                  <c:v>0.31238344270635732</c:v>
                </c:pt>
                <c:pt idx="15">
                  <c:v>0.36406744606174857</c:v>
                </c:pt>
                <c:pt idx="16">
                  <c:v>0.26133678332918864</c:v>
                </c:pt>
                <c:pt idx="17">
                  <c:v>0.17078837862640112</c:v>
                </c:pt>
                <c:pt idx="18">
                  <c:v>0.10953662097794012</c:v>
                </c:pt>
                <c:pt idx="19">
                  <c:v>6.8748083097879664E-2</c:v>
                </c:pt>
                <c:pt idx="20">
                  <c:v>6.2495645809850932E-2</c:v>
                </c:pt>
                <c:pt idx="21">
                  <c:v>0.10635384473837786</c:v>
                </c:pt>
                <c:pt idx="22">
                  <c:v>0.10523270827000018</c:v>
                </c:pt>
                <c:pt idx="23">
                  <c:v>9.7373600002107139E-2</c:v>
                </c:pt>
                <c:pt idx="24">
                  <c:v>0.12872700650777821</c:v>
                </c:pt>
                <c:pt idx="25">
                  <c:v>0.17711009885077178</c:v>
                </c:pt>
                <c:pt idx="26">
                  <c:v>0.15004875027835571</c:v>
                </c:pt>
                <c:pt idx="27">
                  <c:v>0.14686149547076668</c:v>
                </c:pt>
                <c:pt idx="28">
                  <c:v>0.26343596980379885</c:v>
                </c:pt>
                <c:pt idx="29">
                  <c:v>0.18620083927003103</c:v>
                </c:pt>
                <c:pt idx="30">
                  <c:v>7.68597917919185E-2</c:v>
                </c:pt>
                <c:pt idx="31">
                  <c:v>0.17465620592383638</c:v>
                </c:pt>
                <c:pt idx="32">
                  <c:v>0.18099905192878721</c:v>
                </c:pt>
              </c:numCache>
            </c:numRef>
          </c:val>
        </c:ser>
        <c:marker val="1"/>
        <c:axId val="94799744"/>
        <c:axId val="94834688"/>
      </c:lineChart>
      <c:catAx>
        <c:axId val="94799744"/>
        <c:scaling>
          <c:orientation val="minMax"/>
        </c:scaling>
        <c:axPos val="b"/>
        <c:numFmt formatCode="General" sourceLinked="1"/>
        <c:majorTickMark val="in"/>
        <c:tickLblPos val="nextTo"/>
        <c:spPr>
          <a:ln w="3175">
            <a:solidFill>
              <a:srgbClr val="000000"/>
            </a:solidFill>
            <a:prstDash val="solid"/>
          </a:ln>
        </c:spPr>
        <c:txPr>
          <a:bodyPr rot="-2700000" vert="horz"/>
          <a:lstStyle/>
          <a:p>
            <a:pPr>
              <a:defRPr sz="1200" b="0" i="0" u="none" strike="noStrike" baseline="0">
                <a:solidFill>
                  <a:srgbClr val="000000"/>
                </a:solidFill>
                <a:latin typeface="宋体"/>
                <a:ea typeface="宋体"/>
                <a:cs typeface="宋体"/>
              </a:defRPr>
            </a:pPr>
            <a:endParaRPr lang="zh-CN"/>
          </a:p>
        </c:txPr>
        <c:crossAx val="94834688"/>
        <c:crosses val="autoZero"/>
        <c:auto val="1"/>
        <c:lblAlgn val="ctr"/>
        <c:lblOffset val="100"/>
        <c:tickLblSkip val="2"/>
        <c:tickMarkSkip val="1"/>
      </c:catAx>
      <c:valAx>
        <c:axId val="94834688"/>
        <c:scaling>
          <c:orientation val="minMax"/>
        </c:scaling>
        <c:axPos val="l"/>
        <c:majorGridlines>
          <c:spPr>
            <a:ln w="3175">
              <a:solidFill>
                <a:srgbClr val="000000"/>
              </a:solidFill>
              <a:prstDash val="solid"/>
            </a:ln>
          </c:spPr>
        </c:majorGridlines>
        <c:numFmt formatCode="0%" sourceLinked="0"/>
        <c:majorTickMark val="in"/>
        <c:tickLblPos val="nextTo"/>
        <c:spPr>
          <a:ln w="3175">
            <a:solidFill>
              <a:srgbClr val="000000"/>
            </a:solidFill>
            <a:prstDash val="solid"/>
          </a:ln>
        </c:spPr>
        <c:txPr>
          <a:bodyPr rot="0" vert="horz"/>
          <a:lstStyle/>
          <a:p>
            <a:pPr>
              <a:defRPr sz="1600" b="0" i="0" u="none" strike="noStrike" baseline="0">
                <a:solidFill>
                  <a:srgbClr val="000000"/>
                </a:solidFill>
                <a:latin typeface="宋体"/>
                <a:ea typeface="宋体"/>
                <a:cs typeface="宋体"/>
              </a:defRPr>
            </a:pPr>
            <a:endParaRPr lang="zh-CN"/>
          </a:p>
        </c:txPr>
        <c:crossAx val="94799744"/>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宋体"/>
          <a:ea typeface="宋体"/>
          <a:cs typeface="宋体"/>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sz="2400" b="1" i="0" u="none" strike="noStrike" baseline="0">
                <a:solidFill>
                  <a:srgbClr val="000000"/>
                </a:solidFill>
                <a:latin typeface="宋体"/>
                <a:ea typeface="宋体"/>
                <a:cs typeface="宋体"/>
              </a:defRPr>
            </a:pPr>
            <a:r>
              <a:rPr lang="en-US" altLang="en-US" sz="2400" b="1" dirty="0" smtClean="0"/>
              <a:t>Growth of per </a:t>
            </a:r>
            <a:r>
              <a:rPr lang="en-US" altLang="en-US" sz="2400" b="1" dirty="0"/>
              <a:t>capita GDP (USD)</a:t>
            </a:r>
          </a:p>
        </c:rich>
      </c:tx>
      <c:layout>
        <c:manualLayout>
          <c:xMode val="edge"/>
          <c:yMode val="edge"/>
          <c:x val="0.32818269712536063"/>
          <c:y val="1.7580476724084047E-2"/>
        </c:manualLayout>
      </c:layout>
      <c:spPr>
        <a:noFill/>
        <a:ln w="25400">
          <a:noFill/>
        </a:ln>
      </c:spPr>
    </c:title>
    <c:plotArea>
      <c:layout>
        <c:manualLayout>
          <c:layoutTarget val="inner"/>
          <c:xMode val="edge"/>
          <c:yMode val="edge"/>
          <c:x val="9.4660694443505888E-2"/>
          <c:y val="0.12589928057554037"/>
          <c:w val="0.86989622542238265"/>
          <c:h val="0.6906474820143933"/>
        </c:manualLayout>
      </c:layout>
      <c:lineChart>
        <c:grouping val="standard"/>
        <c:ser>
          <c:idx val="0"/>
          <c:order val="0"/>
          <c:tx>
            <c:v>Per capita GDP</c:v>
          </c:tx>
          <c:spPr>
            <a:ln w="12700">
              <a:solidFill>
                <a:srgbClr val="000080"/>
              </a:solidFill>
              <a:prstDash val="solid"/>
            </a:ln>
          </c:spPr>
          <c:marker>
            <c:symbol val="diamond"/>
            <c:size val="5"/>
            <c:spPr>
              <a:solidFill>
                <a:srgbClr val="000080"/>
              </a:solidFill>
              <a:ln>
                <a:solidFill>
                  <a:srgbClr val="000080"/>
                </a:solidFill>
                <a:prstDash val="solid"/>
              </a:ln>
            </c:spPr>
          </c:marker>
          <c:cat>
            <c:strRef>
              <c:f>GDP!$K$13:$K$39</c:f>
              <c:strCach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strCache>
            </c:strRef>
          </c:cat>
          <c:val>
            <c:numRef>
              <c:f>GDP!$M$13:$M$39</c:f>
              <c:numCache>
                <c:formatCode>0.00_ </c:formatCode>
                <c:ptCount val="27"/>
                <c:pt idx="0">
                  <c:v>292.1134985199937</c:v>
                </c:pt>
                <c:pt idx="1">
                  <c:v>278.95814500683161</c:v>
                </c:pt>
                <c:pt idx="2">
                  <c:v>298.85745206836378</c:v>
                </c:pt>
                <c:pt idx="3">
                  <c:v>366.86438651170232</c:v>
                </c:pt>
                <c:pt idx="4">
                  <c:v>403.4427476345229</c:v>
                </c:pt>
                <c:pt idx="5">
                  <c:v>343.70296036126445</c:v>
                </c:pt>
                <c:pt idx="6">
                  <c:v>355.56133267413895</c:v>
                </c:pt>
                <c:pt idx="7">
                  <c:v>419.08525269996238</c:v>
                </c:pt>
                <c:pt idx="8">
                  <c:v>520.36868081104149</c:v>
                </c:pt>
                <c:pt idx="9">
                  <c:v>469.21277165450056</c:v>
                </c:pt>
                <c:pt idx="10">
                  <c:v>604.20667209297289</c:v>
                </c:pt>
                <c:pt idx="11">
                  <c:v>703.12075089379596</c:v>
                </c:pt>
                <c:pt idx="12">
                  <c:v>774.46747527261994</c:v>
                </c:pt>
                <c:pt idx="13">
                  <c:v>820.86583921652152</c:v>
                </c:pt>
                <c:pt idx="14">
                  <c:v>864.73087211363963</c:v>
                </c:pt>
                <c:pt idx="15">
                  <c:v>949.17811332119675</c:v>
                </c:pt>
                <c:pt idx="16">
                  <c:v>1041.6462752118348</c:v>
                </c:pt>
                <c:pt idx="17">
                  <c:v>1135.4421236598978</c:v>
                </c:pt>
                <c:pt idx="18">
                  <c:v>1273.6463862011826</c:v>
                </c:pt>
                <c:pt idx="19">
                  <c:v>1490.3800552779546</c:v>
                </c:pt>
                <c:pt idx="20">
                  <c:v>1721.6604704804029</c:v>
                </c:pt>
                <c:pt idx="21">
                  <c:v>2069.7960310093081</c:v>
                </c:pt>
                <c:pt idx="22">
                  <c:v>2653.8157894736842</c:v>
                </c:pt>
                <c:pt idx="23">
                  <c:v>3247.6712328767308</c:v>
                </c:pt>
                <c:pt idx="24">
                  <c:v>3606.7605633802818</c:v>
                </c:pt>
                <c:pt idx="25">
                  <c:v>4413.9705882352746</c:v>
                </c:pt>
                <c:pt idx="26">
                  <c:v>5330.4545454545514</c:v>
                </c:pt>
              </c:numCache>
            </c:numRef>
          </c:val>
        </c:ser>
        <c:marker val="1"/>
        <c:axId val="94841472"/>
        <c:axId val="94864128"/>
      </c:lineChart>
      <c:catAx>
        <c:axId val="94841472"/>
        <c:scaling>
          <c:orientation val="minMax"/>
        </c:scaling>
        <c:axPos val="b"/>
        <c:numFmt formatCode="General" sourceLinked="1"/>
        <c:majorTickMark val="in"/>
        <c:tickLblPos val="nextTo"/>
        <c:spPr>
          <a:ln w="3175">
            <a:solidFill>
              <a:srgbClr val="000000"/>
            </a:solidFill>
            <a:prstDash val="solid"/>
          </a:ln>
        </c:spPr>
        <c:txPr>
          <a:bodyPr rot="-2700000" vert="horz"/>
          <a:lstStyle/>
          <a:p>
            <a:pPr>
              <a:defRPr sz="1400" b="0" i="0" u="none" strike="noStrike" baseline="0">
                <a:solidFill>
                  <a:srgbClr val="000000"/>
                </a:solidFill>
                <a:latin typeface="宋体"/>
                <a:ea typeface="宋体"/>
                <a:cs typeface="宋体"/>
              </a:defRPr>
            </a:pPr>
            <a:endParaRPr lang="zh-CN"/>
          </a:p>
        </c:txPr>
        <c:crossAx val="94864128"/>
        <c:crosses val="autoZero"/>
        <c:auto val="1"/>
        <c:lblAlgn val="ctr"/>
        <c:lblOffset val="100"/>
        <c:tickLblSkip val="2"/>
        <c:tickMarkSkip val="1"/>
      </c:catAx>
      <c:valAx>
        <c:axId val="94864128"/>
        <c:scaling>
          <c:orientation val="minMax"/>
        </c:scaling>
        <c:axPos val="l"/>
        <c:majorGridlines>
          <c:spPr>
            <a:ln w="3175">
              <a:solidFill>
                <a:srgbClr val="000000"/>
              </a:solidFill>
              <a:prstDash val="solid"/>
            </a:ln>
          </c:spPr>
        </c:majorGridlines>
        <c:numFmt formatCode="&quot;$&quot;#,##0" sourceLinked="0"/>
        <c:majorTickMark val="in"/>
        <c:tickLblPos val="nextTo"/>
        <c:spPr>
          <a:ln w="3175">
            <a:solidFill>
              <a:srgbClr val="000000"/>
            </a:solidFill>
            <a:prstDash val="solid"/>
          </a:ln>
        </c:spPr>
        <c:txPr>
          <a:bodyPr rot="0" vert="horz"/>
          <a:lstStyle/>
          <a:p>
            <a:pPr>
              <a:defRPr sz="1800" b="0" i="0" u="none" strike="noStrike" baseline="0">
                <a:solidFill>
                  <a:srgbClr val="000000"/>
                </a:solidFill>
                <a:latin typeface="宋体"/>
                <a:ea typeface="宋体"/>
                <a:cs typeface="宋体"/>
              </a:defRPr>
            </a:pPr>
            <a:endParaRPr lang="zh-CN"/>
          </a:p>
        </c:txPr>
        <c:crossAx val="94841472"/>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975" b="0" i="0" u="none" strike="noStrike" baseline="0">
          <a:solidFill>
            <a:srgbClr val="000000"/>
          </a:solidFill>
          <a:latin typeface="宋体"/>
          <a:ea typeface="宋体"/>
          <a:cs typeface="宋体"/>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176688460906944"/>
          <c:y val="3.3716239111609682E-2"/>
          <c:w val="0.8647136595987378"/>
          <c:h val="0.86982466590272167"/>
        </c:manualLayout>
      </c:layout>
      <c:lineChart>
        <c:grouping val="standard"/>
        <c:ser>
          <c:idx val="0"/>
          <c:order val="0"/>
          <c:spPr>
            <a:ln w="25400" cap="flat" cmpd="sng" algn="ctr">
              <a:solidFill>
                <a:schemeClr val="accent2">
                  <a:shade val="50000"/>
                </a:schemeClr>
              </a:solidFill>
              <a:prstDash val="solid"/>
            </a:ln>
            <a:effectLst/>
          </c:spPr>
          <c:marker>
            <c:spPr>
              <a:solidFill>
                <a:schemeClr val="accent2"/>
              </a:solidFill>
              <a:ln w="25400" cap="flat" cmpd="sng" algn="ctr">
                <a:solidFill>
                  <a:schemeClr val="accent2">
                    <a:shade val="50000"/>
                  </a:schemeClr>
                </a:solidFill>
                <a:prstDash val="solid"/>
              </a:ln>
              <a:effectLst/>
            </c:spPr>
          </c:marker>
          <c:cat>
            <c:strRef>
              <c:f>Sheet1!$A$8:$A$29</c:f>
              <c:strCach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strCache>
            </c:strRef>
          </c:cat>
          <c:val>
            <c:numRef>
              <c:f>Sheet1!$F$8:$F$29</c:f>
              <c:numCache>
                <c:formatCode>0.0</c:formatCode>
                <c:ptCount val="22"/>
                <c:pt idx="0">
                  <c:v>1154.4000000000001</c:v>
                </c:pt>
                <c:pt idx="1">
                  <c:v>1357</c:v>
                </c:pt>
                <c:pt idx="2">
                  <c:v>1655.3</c:v>
                </c:pt>
                <c:pt idx="3">
                  <c:v>1957</c:v>
                </c:pt>
                <c:pt idx="4">
                  <c:v>2366.1999999999998</c:v>
                </c:pt>
                <c:pt idx="5">
                  <c:v>2808.6</c:v>
                </c:pt>
                <c:pt idx="6">
                  <c:v>2898.8</c:v>
                </c:pt>
                <c:pt idx="7">
                  <c:v>3251.6</c:v>
                </c:pt>
                <c:pt idx="8">
                  <c:v>3239.5</c:v>
                </c:pt>
                <c:pt idx="9">
                  <c:v>3606.3</c:v>
                </c:pt>
                <c:pt idx="10">
                  <c:v>4742.9000000000005</c:v>
                </c:pt>
                <c:pt idx="11">
                  <c:v>5096.5</c:v>
                </c:pt>
                <c:pt idx="12">
                  <c:v>6207.7</c:v>
                </c:pt>
                <c:pt idx="13">
                  <c:v>8509.8799999999283</c:v>
                </c:pt>
                <c:pt idx="14">
                  <c:v>11545.5</c:v>
                </c:pt>
                <c:pt idx="15">
                  <c:v>14219.1</c:v>
                </c:pt>
                <c:pt idx="16">
                  <c:v>17604.400000000001</c:v>
                </c:pt>
                <c:pt idx="17">
                  <c:v>21765.7</c:v>
                </c:pt>
                <c:pt idx="18">
                  <c:v>25632.552275220001</c:v>
                </c:pt>
                <c:pt idx="19">
                  <c:v>22075.350024179996</c:v>
                </c:pt>
                <c:pt idx="20">
                  <c:v>29739.983209999999</c:v>
                </c:pt>
                <c:pt idx="21">
                  <c:v>36418.6</c:v>
                </c:pt>
              </c:numCache>
            </c:numRef>
          </c:val>
        </c:ser>
        <c:marker val="1"/>
        <c:axId val="94887936"/>
        <c:axId val="94889856"/>
      </c:lineChart>
      <c:catAx>
        <c:axId val="94887936"/>
        <c:scaling>
          <c:orientation val="minMax"/>
        </c:scaling>
        <c:axPos val="b"/>
        <c:tickLblPos val="nextTo"/>
        <c:crossAx val="94889856"/>
        <c:crosses val="autoZero"/>
        <c:auto val="1"/>
        <c:lblAlgn val="ctr"/>
        <c:lblOffset val="100"/>
        <c:tickLblSkip val="3"/>
      </c:catAx>
      <c:valAx>
        <c:axId val="94889856"/>
        <c:scaling>
          <c:orientation val="minMax"/>
        </c:scaling>
        <c:axPos val="l"/>
        <c:majorGridlines/>
        <c:numFmt formatCode="#,##0;[Red]\-#,##0" sourceLinked="0"/>
        <c:tickLblPos val="nextTo"/>
        <c:txPr>
          <a:bodyPr/>
          <a:lstStyle/>
          <a:p>
            <a:pPr>
              <a:defRPr sz="1400"/>
            </a:pPr>
            <a:endParaRPr lang="zh-CN"/>
          </a:p>
        </c:txPr>
        <c:crossAx val="94887936"/>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1593317139764668"/>
          <c:y val="0.11903953678114503"/>
          <c:w val="0.81030336832895633"/>
          <c:h val="0.77970654709828247"/>
        </c:manualLayout>
      </c:layout>
      <c:lineChart>
        <c:grouping val="standard"/>
        <c:ser>
          <c:idx val="0"/>
          <c:order val="0"/>
          <c:spPr>
            <a:ln w="25400" cap="flat" cmpd="sng" algn="ctr">
              <a:solidFill>
                <a:schemeClr val="accent2">
                  <a:shade val="50000"/>
                </a:schemeClr>
              </a:solidFill>
              <a:prstDash val="solid"/>
            </a:ln>
            <a:effectLst/>
          </c:spPr>
          <c:marker>
            <c:spPr>
              <a:solidFill>
                <a:schemeClr val="accent2"/>
              </a:solidFill>
              <a:ln w="25400" cap="flat" cmpd="sng" algn="ctr">
                <a:solidFill>
                  <a:schemeClr val="accent2">
                    <a:shade val="50000"/>
                  </a:schemeClr>
                </a:solidFill>
                <a:prstDash val="solid"/>
              </a:ln>
              <a:effectLst/>
            </c:spPr>
          </c:marker>
          <c:cat>
            <c:strRef>
              <c:f>Sheet1!$A$36:$A$62</c:f>
              <c:strCach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strCache>
            </c:strRef>
          </c:cat>
          <c:val>
            <c:numRef>
              <c:f>Sheet1!$G$36:$G$62</c:f>
              <c:numCache>
                <c:formatCode>0.00</c:formatCode>
                <c:ptCount val="27"/>
                <c:pt idx="0">
                  <c:v>19.559999999999999</c:v>
                </c:pt>
                <c:pt idx="1">
                  <c:v>22.439999999999987</c:v>
                </c:pt>
                <c:pt idx="2">
                  <c:v>23.14</c:v>
                </c:pt>
                <c:pt idx="3">
                  <c:v>31.939999999999987</c:v>
                </c:pt>
                <c:pt idx="4">
                  <c:v>33.92</c:v>
                </c:pt>
                <c:pt idx="5">
                  <c:v>34.870000000000005</c:v>
                </c:pt>
                <c:pt idx="6">
                  <c:v>43.660000000000011</c:v>
                </c:pt>
                <c:pt idx="7">
                  <c:v>110.08</c:v>
                </c:pt>
                <c:pt idx="8">
                  <c:v>275.14999999999998</c:v>
                </c:pt>
                <c:pt idx="9">
                  <c:v>337.67</c:v>
                </c:pt>
                <c:pt idx="10">
                  <c:v>375.21</c:v>
                </c:pt>
                <c:pt idx="11">
                  <c:v>417.26</c:v>
                </c:pt>
                <c:pt idx="12">
                  <c:v>452.57</c:v>
                </c:pt>
                <c:pt idx="13">
                  <c:v>454.63</c:v>
                </c:pt>
                <c:pt idx="14">
                  <c:v>403.19</c:v>
                </c:pt>
                <c:pt idx="15">
                  <c:v>407.15000000000032</c:v>
                </c:pt>
                <c:pt idx="16">
                  <c:v>468.78</c:v>
                </c:pt>
                <c:pt idx="17">
                  <c:v>527.42999999999938</c:v>
                </c:pt>
                <c:pt idx="18">
                  <c:v>535.04999999999939</c:v>
                </c:pt>
                <c:pt idx="19">
                  <c:v>606.29999999999995</c:v>
                </c:pt>
                <c:pt idx="20">
                  <c:v>603.25</c:v>
                </c:pt>
                <c:pt idx="21">
                  <c:v>630.21</c:v>
                </c:pt>
                <c:pt idx="22">
                  <c:v>747.68000000000052</c:v>
                </c:pt>
                <c:pt idx="23">
                  <c:v>923.94999999999948</c:v>
                </c:pt>
                <c:pt idx="24" formatCode="0.00;[Red]0.00">
                  <c:v>900.32999999999947</c:v>
                </c:pt>
                <c:pt idx="25" formatCode="0.00;[Red]0.00">
                  <c:v>1057.3499999999999</c:v>
                </c:pt>
                <c:pt idx="26">
                  <c:v>1160.1099999999999</c:v>
                </c:pt>
              </c:numCache>
            </c:numRef>
          </c:val>
        </c:ser>
        <c:marker val="1"/>
        <c:axId val="96498816"/>
        <c:axId val="96500736"/>
      </c:lineChart>
      <c:catAx>
        <c:axId val="96498816"/>
        <c:scaling>
          <c:orientation val="minMax"/>
        </c:scaling>
        <c:axPos val="b"/>
        <c:tickLblPos val="nextTo"/>
        <c:crossAx val="96500736"/>
        <c:crosses val="autoZero"/>
        <c:auto val="1"/>
        <c:lblAlgn val="ctr"/>
        <c:lblOffset val="100"/>
      </c:catAx>
      <c:valAx>
        <c:axId val="96500736"/>
        <c:scaling>
          <c:orientation val="minMax"/>
          <c:max val="1200"/>
        </c:scaling>
        <c:axPos val="l"/>
        <c:majorGridlines/>
        <c:numFmt formatCode="#,##0;[Red]\-#,##0" sourceLinked="0"/>
        <c:tickLblPos val="nextTo"/>
        <c:txPr>
          <a:bodyPr/>
          <a:lstStyle/>
          <a:p>
            <a:pPr>
              <a:defRPr sz="1400"/>
            </a:pPr>
            <a:endParaRPr lang="zh-CN"/>
          </a:p>
        </c:txPr>
        <c:crossAx val="96498816"/>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view3D>
      <c:rAngAx val="1"/>
    </c:view3D>
    <c:plotArea>
      <c:layout>
        <c:manualLayout>
          <c:layoutTarget val="inner"/>
          <c:xMode val="edge"/>
          <c:yMode val="edge"/>
          <c:x val="7.3583928430881101E-2"/>
          <c:y val="2.2790714702582336E-2"/>
          <c:w val="0.90360638842590857"/>
          <c:h val="0.7625166093460275"/>
        </c:manualLayout>
      </c:layout>
      <c:bar3DChart>
        <c:barDir val="col"/>
        <c:grouping val="clustered"/>
        <c:ser>
          <c:idx val="0"/>
          <c:order val="0"/>
          <c:tx>
            <c:strRef>
              <c:f>Sheet1!$B$1</c:f>
              <c:strCache>
                <c:ptCount val="1"/>
                <c:pt idx="0">
                  <c:v>2008 （178 countries)</c:v>
                </c:pt>
              </c:strCache>
            </c:strRef>
          </c:tx>
          <c:dLbls>
            <c:showVal val="1"/>
          </c:dLbls>
          <c:cat>
            <c:strRef>
              <c:f>Sheet1!$A$2:$A$9</c:f>
              <c:strCache>
                <c:ptCount val="8"/>
                <c:pt idx="0">
                  <c:v>Singapore</c:v>
                </c:pt>
                <c:pt idx="1">
                  <c:v>United States</c:v>
                </c:pt>
                <c:pt idx="2">
                  <c:v>Japan</c:v>
                </c:pt>
                <c:pt idx="3">
                  <c:v>Mexico</c:v>
                </c:pt>
                <c:pt idx="4">
                  <c:v>China</c:v>
                </c:pt>
                <c:pt idx="5">
                  <c:v>Russia</c:v>
                </c:pt>
                <c:pt idx="6">
                  <c:v>India</c:v>
                </c:pt>
                <c:pt idx="7">
                  <c:v>Brazil</c:v>
                </c:pt>
              </c:strCache>
            </c:strRef>
          </c:cat>
          <c:val>
            <c:numRef>
              <c:f>Sheet1!$B$2:$B$9</c:f>
              <c:numCache>
                <c:formatCode>General</c:formatCode>
                <c:ptCount val="8"/>
                <c:pt idx="0">
                  <c:v>1</c:v>
                </c:pt>
                <c:pt idx="1">
                  <c:v>3</c:v>
                </c:pt>
                <c:pt idx="2">
                  <c:v>12</c:v>
                </c:pt>
                <c:pt idx="3">
                  <c:v>44</c:v>
                </c:pt>
                <c:pt idx="4">
                  <c:v>83</c:v>
                </c:pt>
                <c:pt idx="5">
                  <c:v>106</c:v>
                </c:pt>
                <c:pt idx="6">
                  <c:v>120</c:v>
                </c:pt>
                <c:pt idx="7">
                  <c:v>122</c:v>
                </c:pt>
              </c:numCache>
            </c:numRef>
          </c:val>
        </c:ser>
        <c:ser>
          <c:idx val="1"/>
          <c:order val="1"/>
          <c:tx>
            <c:strRef>
              <c:f>Sheet1!$C$1</c:f>
              <c:strCache>
                <c:ptCount val="1"/>
                <c:pt idx="0">
                  <c:v>2012 (185 countries)</c:v>
                </c:pt>
              </c:strCache>
            </c:strRef>
          </c:tx>
          <c:dLbls>
            <c:showVal val="1"/>
          </c:dLbls>
          <c:val>
            <c:numRef>
              <c:f>Sheet1!$C$2:$C$9</c:f>
              <c:numCache>
                <c:formatCode>General</c:formatCode>
                <c:ptCount val="8"/>
                <c:pt idx="0">
                  <c:v>1</c:v>
                </c:pt>
                <c:pt idx="1">
                  <c:v>4</c:v>
                </c:pt>
                <c:pt idx="2">
                  <c:v>24</c:v>
                </c:pt>
                <c:pt idx="3">
                  <c:v>48</c:v>
                </c:pt>
                <c:pt idx="4">
                  <c:v>91</c:v>
                </c:pt>
                <c:pt idx="5">
                  <c:v>112</c:v>
                </c:pt>
                <c:pt idx="6">
                  <c:v>132</c:v>
                </c:pt>
                <c:pt idx="7">
                  <c:v>130</c:v>
                </c:pt>
              </c:numCache>
            </c:numRef>
          </c:val>
        </c:ser>
        <c:shape val="box"/>
        <c:axId val="96533888"/>
        <c:axId val="96740480"/>
        <c:axId val="0"/>
      </c:bar3DChart>
      <c:catAx>
        <c:axId val="96533888"/>
        <c:scaling>
          <c:orientation val="minMax"/>
        </c:scaling>
        <c:axPos val="b"/>
        <c:majorTickMark val="none"/>
        <c:tickLblPos val="nextTo"/>
        <c:txPr>
          <a:bodyPr/>
          <a:lstStyle/>
          <a:p>
            <a:pPr>
              <a:defRPr sz="1600"/>
            </a:pPr>
            <a:endParaRPr lang="zh-CN"/>
          </a:p>
        </c:txPr>
        <c:crossAx val="96740480"/>
        <c:crosses val="autoZero"/>
        <c:auto val="1"/>
        <c:lblAlgn val="ctr"/>
        <c:lblOffset val="100"/>
      </c:catAx>
      <c:valAx>
        <c:axId val="96740480"/>
        <c:scaling>
          <c:orientation val="minMax"/>
        </c:scaling>
        <c:axPos val="l"/>
        <c:majorGridlines/>
        <c:numFmt formatCode="General" sourceLinked="1"/>
        <c:majorTickMark val="none"/>
        <c:tickLblPos val="nextTo"/>
        <c:txPr>
          <a:bodyPr/>
          <a:lstStyle/>
          <a:p>
            <a:pPr>
              <a:defRPr sz="1400"/>
            </a:pPr>
            <a:endParaRPr lang="zh-CN"/>
          </a:p>
        </c:txPr>
        <c:crossAx val="96533888"/>
        <c:crosses val="autoZero"/>
        <c:crossBetween val="between"/>
      </c:valAx>
    </c:plotArea>
    <c:legend>
      <c:legendPos val="b"/>
      <c:layout/>
      <c:txPr>
        <a:bodyPr/>
        <a:lstStyle/>
        <a:p>
          <a:pPr>
            <a:defRPr sz="1600"/>
          </a:pPr>
          <a:endParaRPr lang="zh-CN"/>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lvl1pPr>
          </a:lstStyle>
          <a:p>
            <a:pPr>
              <a:defRPr/>
            </a:pPr>
            <a:endParaRPr lang="en-US" altLang="zh-CN"/>
          </a:p>
        </p:txBody>
      </p:sp>
      <p:sp>
        <p:nvSpPr>
          <p:cNvPr id="93187"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lvl1pPr>
          </a:lstStyle>
          <a:p>
            <a:pPr>
              <a:defRPr/>
            </a:pPr>
            <a:endParaRPr lang="en-US" altLang="zh-CN"/>
          </a:p>
        </p:txBody>
      </p:sp>
      <p:sp>
        <p:nvSpPr>
          <p:cNvPr id="93188"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a:lvl1pPr>
          </a:lstStyle>
          <a:p>
            <a:pPr>
              <a:defRPr/>
            </a:pPr>
            <a:endParaRPr lang="en-US" altLang="zh-CN"/>
          </a:p>
        </p:txBody>
      </p:sp>
      <p:sp>
        <p:nvSpPr>
          <p:cNvPr id="93189"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lvl1pPr>
          </a:lstStyle>
          <a:p>
            <a:pPr>
              <a:defRPr/>
            </a:pPr>
            <a:fld id="{4F93068A-7477-4631-92F3-C8858A18225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1064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57348" name="Rectangle 4"/>
          <p:cNvSpPr>
            <a:spLocks noGrp="1" noRot="1" noChangeAspect="1" noChangeArrowheads="1" noTextEdit="1"/>
          </p:cNvSpPr>
          <p:nvPr>
            <p:ph type="sldImg" idx="2"/>
          </p:nvPr>
        </p:nvSpPr>
        <p:spPr bwMode="auto">
          <a:xfrm>
            <a:off x="990600" y="685800"/>
            <a:ext cx="4876800" cy="3657600"/>
          </a:xfrm>
          <a:prstGeom prst="rect">
            <a:avLst/>
          </a:prstGeom>
          <a:noFill/>
          <a:ln w="9525">
            <a:solidFill>
              <a:srgbClr val="000000"/>
            </a:solidFill>
            <a:miter lim="800000"/>
            <a:headEnd/>
            <a:tailEnd/>
          </a:ln>
        </p:spPr>
      </p:sp>
      <p:sp>
        <p:nvSpPr>
          <p:cNvPr id="106501" name="Rectangle 5"/>
          <p:cNvSpPr>
            <a:spLocks noGrp="1" noChangeArrowheads="1"/>
          </p:cNvSpPr>
          <p:nvPr>
            <p:ph type="body" sz="quarter" idx="3"/>
          </p:nvPr>
        </p:nvSpPr>
        <p:spPr bwMode="auto">
          <a:xfrm>
            <a:off x="914400" y="4572000"/>
            <a:ext cx="5029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06502" name="Rectangle 6"/>
          <p:cNvSpPr>
            <a:spLocks noGrp="1" noChangeArrowheads="1"/>
          </p:cNvSpPr>
          <p:nvPr>
            <p:ph type="ftr" sz="quarter" idx="4"/>
          </p:nvPr>
        </p:nvSpPr>
        <p:spPr bwMode="auto">
          <a:xfrm>
            <a:off x="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106503" name="Rectangle 7"/>
          <p:cNvSpPr>
            <a:spLocks noGrp="1" noChangeArrowheads="1"/>
          </p:cNvSpPr>
          <p:nvPr>
            <p:ph type="sldNum" sz="quarter" idx="5"/>
          </p:nvPr>
        </p:nvSpPr>
        <p:spPr bwMode="auto">
          <a:xfrm>
            <a:off x="388620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9578EA6-2335-4931-9C17-18CEE37C2E4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r>
              <a:rPr lang="en-US" altLang="zh-CN" smtClean="0"/>
              <a:t>-45-</a:t>
            </a:r>
            <a:endParaRPr lang="en-US" altLang="zh-CN"/>
          </a:p>
        </p:txBody>
      </p:sp>
      <p:sp>
        <p:nvSpPr>
          <p:cNvPr id="6" name="Slide Number Placeholder 5"/>
          <p:cNvSpPr>
            <a:spLocks noGrp="1"/>
          </p:cNvSpPr>
          <p:nvPr>
            <p:ph type="sldNum" sz="quarter" idx="12"/>
          </p:nvPr>
        </p:nvSpPr>
        <p:spPr/>
        <p:txBody>
          <a:bodyPr/>
          <a:lstStyle/>
          <a:p>
            <a:pPr>
              <a:defRPr/>
            </a:pPr>
            <a:fld id="{FF350E57-FF15-45D5-AADF-B2E70313522C}" type="slidenum">
              <a:rPr lang="en-US" altLang="zh-CN" smtClean="0"/>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r>
              <a:rPr lang="en-US" altLang="zh-CN" smtClean="0"/>
              <a:t>-45-</a:t>
            </a:r>
            <a:endParaRPr lang="en-US" altLang="zh-CN"/>
          </a:p>
        </p:txBody>
      </p:sp>
      <p:sp>
        <p:nvSpPr>
          <p:cNvPr id="6" name="Slide Number Placeholder 5"/>
          <p:cNvSpPr>
            <a:spLocks noGrp="1"/>
          </p:cNvSpPr>
          <p:nvPr>
            <p:ph type="sldNum" sz="quarter" idx="12"/>
          </p:nvPr>
        </p:nvSpPr>
        <p:spPr/>
        <p:txBody>
          <a:bodyPr/>
          <a:lstStyle/>
          <a:p>
            <a:pPr>
              <a:defRPr/>
            </a:pPr>
            <a:fld id="{FF350E57-FF15-45D5-AADF-B2E70313522C}" type="slidenum">
              <a:rPr lang="en-US" altLang="zh-CN" smtClean="0"/>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r>
              <a:rPr lang="en-US" altLang="zh-CN" smtClean="0"/>
              <a:t>-45-</a:t>
            </a:r>
            <a:endParaRPr lang="en-US" altLang="zh-CN"/>
          </a:p>
        </p:txBody>
      </p:sp>
      <p:sp>
        <p:nvSpPr>
          <p:cNvPr id="6" name="Slide Number Placeholder 5"/>
          <p:cNvSpPr>
            <a:spLocks noGrp="1"/>
          </p:cNvSpPr>
          <p:nvPr>
            <p:ph type="sldNum" sz="quarter" idx="12"/>
          </p:nvPr>
        </p:nvSpPr>
        <p:spPr/>
        <p:txBody>
          <a:bodyPr/>
          <a:lstStyle/>
          <a:p>
            <a:pPr>
              <a:defRPr/>
            </a:pPr>
            <a:fld id="{FF350E57-FF15-45D5-AADF-B2E70313522C}" type="slidenum">
              <a:rPr lang="en-US" altLang="zh-CN" smtClean="0"/>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-45-</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FD3FC90-5D9C-4357-BB79-AE189AD2DB98}" type="slidenum">
              <a:rPr lang="en-US" altLang="zh-CN"/>
              <a:pPr>
                <a:defRPr/>
              </a:pPr>
              <a:t>‹#›</a:t>
            </a:fld>
            <a:endParaRPr lang="en-US" altLang="zh-CN"/>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smtClean="0"/>
              <a:t>-45-</a:t>
            </a: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6CD90FD-3098-4166-94EA-48F024D7F8C4}" type="slidenum">
              <a:rPr lang="en-US" altLang="zh-CN"/>
              <a:pPr>
                <a:defRPr/>
              </a:pPr>
              <a:t>‹#›</a:t>
            </a:fld>
            <a:endParaRPr lang="en-US" altLang="zh-CN"/>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-45-</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11357C1-479C-4537-996E-33A3AA946DF7}" type="slidenum">
              <a:rPr lang="en-US" altLang="zh-CN"/>
              <a:pPr>
                <a:defRPr/>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r>
              <a:rPr lang="en-US" altLang="zh-CN" smtClean="0"/>
              <a:t>-45-</a:t>
            </a:r>
            <a:endParaRPr lang="en-US" altLang="zh-CN"/>
          </a:p>
        </p:txBody>
      </p:sp>
      <p:sp>
        <p:nvSpPr>
          <p:cNvPr id="6" name="Slide Number Placeholder 5"/>
          <p:cNvSpPr>
            <a:spLocks noGrp="1"/>
          </p:cNvSpPr>
          <p:nvPr>
            <p:ph type="sldNum" sz="quarter" idx="12"/>
          </p:nvPr>
        </p:nvSpPr>
        <p:spPr/>
        <p:txBody>
          <a:bodyPr/>
          <a:lstStyle/>
          <a:p>
            <a:pPr>
              <a:defRPr/>
            </a:pPr>
            <a:fld id="{FF350E57-FF15-45D5-AADF-B2E70313522C}" type="slidenum">
              <a:rPr lang="en-US" altLang="zh-CN" smtClean="0"/>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r>
              <a:rPr lang="en-US" altLang="zh-CN" smtClean="0"/>
              <a:t>-45-</a:t>
            </a:r>
            <a:endParaRPr lang="en-US" altLang="zh-CN"/>
          </a:p>
        </p:txBody>
      </p:sp>
      <p:sp>
        <p:nvSpPr>
          <p:cNvPr id="6" name="Slide Number Placeholder 5"/>
          <p:cNvSpPr>
            <a:spLocks noGrp="1"/>
          </p:cNvSpPr>
          <p:nvPr>
            <p:ph type="sldNum" sz="quarter" idx="12"/>
          </p:nvPr>
        </p:nvSpPr>
        <p:spPr/>
        <p:txBody>
          <a:bodyPr/>
          <a:lstStyle/>
          <a:p>
            <a:pPr>
              <a:defRPr/>
            </a:pPr>
            <a:fld id="{FF350E57-FF15-45D5-AADF-B2E70313522C}" type="slidenum">
              <a:rPr lang="en-US" altLang="zh-CN" smtClean="0"/>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r>
              <a:rPr lang="en-US" altLang="zh-CN" smtClean="0"/>
              <a:t>-45-</a:t>
            </a:r>
            <a:endParaRPr lang="en-US" altLang="zh-CN"/>
          </a:p>
        </p:txBody>
      </p:sp>
      <p:sp>
        <p:nvSpPr>
          <p:cNvPr id="7" name="Slide Number Placeholder 6"/>
          <p:cNvSpPr>
            <a:spLocks noGrp="1"/>
          </p:cNvSpPr>
          <p:nvPr>
            <p:ph type="sldNum" sz="quarter" idx="12"/>
          </p:nvPr>
        </p:nvSpPr>
        <p:spPr/>
        <p:txBody>
          <a:bodyPr/>
          <a:lstStyle/>
          <a:p>
            <a:pPr>
              <a:defRPr/>
            </a:pPr>
            <a:fld id="{FF350E57-FF15-45D5-AADF-B2E70313522C}" type="slidenum">
              <a:rPr lang="en-US" altLang="zh-CN" smtClean="0"/>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r>
              <a:rPr lang="en-US" altLang="zh-CN" smtClean="0"/>
              <a:t>-45-</a:t>
            </a:r>
            <a:endParaRPr lang="en-US" altLang="zh-CN"/>
          </a:p>
        </p:txBody>
      </p:sp>
      <p:sp>
        <p:nvSpPr>
          <p:cNvPr id="9" name="Slide Number Placeholder 8"/>
          <p:cNvSpPr>
            <a:spLocks noGrp="1"/>
          </p:cNvSpPr>
          <p:nvPr>
            <p:ph type="sldNum" sz="quarter" idx="12"/>
          </p:nvPr>
        </p:nvSpPr>
        <p:spPr/>
        <p:txBody>
          <a:bodyPr/>
          <a:lstStyle/>
          <a:p>
            <a:pPr>
              <a:defRPr/>
            </a:pPr>
            <a:fld id="{FF350E57-FF15-45D5-AADF-B2E70313522C}" type="slidenum">
              <a:rPr lang="en-US" altLang="zh-CN" smtClean="0"/>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r>
              <a:rPr lang="en-US" altLang="zh-CN" smtClean="0"/>
              <a:t>-45-</a:t>
            </a:r>
            <a:endParaRPr lang="en-US" altLang="zh-CN"/>
          </a:p>
        </p:txBody>
      </p:sp>
      <p:sp>
        <p:nvSpPr>
          <p:cNvPr id="5" name="Slide Number Placeholder 4"/>
          <p:cNvSpPr>
            <a:spLocks noGrp="1"/>
          </p:cNvSpPr>
          <p:nvPr>
            <p:ph type="sldNum" sz="quarter" idx="12"/>
          </p:nvPr>
        </p:nvSpPr>
        <p:spPr/>
        <p:txBody>
          <a:bodyPr/>
          <a:lstStyle/>
          <a:p>
            <a:pPr>
              <a:defRPr/>
            </a:pPr>
            <a:fld id="{FF350E57-FF15-45D5-AADF-B2E70313522C}" type="slidenum">
              <a:rPr lang="en-US" altLang="zh-CN" smtClean="0"/>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r>
              <a:rPr lang="en-US" altLang="zh-CN" smtClean="0"/>
              <a:t>-45-</a:t>
            </a:r>
            <a:endParaRPr lang="en-US" altLang="zh-CN"/>
          </a:p>
        </p:txBody>
      </p:sp>
      <p:sp>
        <p:nvSpPr>
          <p:cNvPr id="4" name="Slide Number Placeholder 3"/>
          <p:cNvSpPr>
            <a:spLocks noGrp="1"/>
          </p:cNvSpPr>
          <p:nvPr>
            <p:ph type="sldNum" sz="quarter" idx="12"/>
          </p:nvPr>
        </p:nvSpPr>
        <p:spPr/>
        <p:txBody>
          <a:bodyPr/>
          <a:lstStyle/>
          <a:p>
            <a:pPr>
              <a:defRPr/>
            </a:pPr>
            <a:fld id="{FF350E57-FF15-45D5-AADF-B2E70313522C}" type="slidenum">
              <a:rPr lang="en-US" altLang="zh-CN" smtClean="0"/>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r>
              <a:rPr lang="en-US" altLang="zh-CN" smtClean="0"/>
              <a:t>-45-</a:t>
            </a:r>
            <a:endParaRPr lang="en-US" altLang="zh-CN"/>
          </a:p>
        </p:txBody>
      </p:sp>
      <p:sp>
        <p:nvSpPr>
          <p:cNvPr id="7" name="Slide Number Placeholder 6"/>
          <p:cNvSpPr>
            <a:spLocks noGrp="1"/>
          </p:cNvSpPr>
          <p:nvPr>
            <p:ph type="sldNum" sz="quarter" idx="12"/>
          </p:nvPr>
        </p:nvSpPr>
        <p:spPr/>
        <p:txBody>
          <a:bodyPr/>
          <a:lstStyle/>
          <a:p>
            <a:pPr>
              <a:defRPr/>
            </a:pPr>
            <a:fld id="{FF350E57-FF15-45D5-AADF-B2E70313522C}" type="slidenum">
              <a:rPr lang="en-US" altLang="zh-CN" smtClean="0"/>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r>
              <a:rPr lang="en-US" altLang="zh-CN" smtClean="0"/>
              <a:t>-45-</a:t>
            </a:r>
            <a:endParaRPr lang="en-US" altLang="zh-CN"/>
          </a:p>
        </p:txBody>
      </p:sp>
      <p:sp>
        <p:nvSpPr>
          <p:cNvPr id="7" name="Slide Number Placeholder 6"/>
          <p:cNvSpPr>
            <a:spLocks noGrp="1"/>
          </p:cNvSpPr>
          <p:nvPr>
            <p:ph type="sldNum" sz="quarter" idx="12"/>
          </p:nvPr>
        </p:nvSpPr>
        <p:spPr/>
        <p:txBody>
          <a:bodyPr/>
          <a:lstStyle/>
          <a:p>
            <a:pPr>
              <a:defRPr/>
            </a:pPr>
            <a:fld id="{FF350E57-FF15-45D5-AADF-B2E70313522C}" type="slidenum">
              <a:rPr lang="en-US" altLang="zh-CN" smtClean="0"/>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CN" smtClean="0"/>
              <a:t>-45-</a:t>
            </a:r>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350E57-FF15-45D5-AADF-B2E70313522C}"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9" r:id="rId12"/>
    <p:sldLayoutId id="2147483680" r:id="rId13"/>
    <p:sldLayoutId id="2147483681"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___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___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Excel_97-2003____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97-2003____5.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_97-2003____6.xls"/><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blogimg.eastday.com/attaches/2008-05-12/063319296143/1210545228485_296143.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179512" y="1700808"/>
            <a:ext cx="8748712" cy="2377033"/>
          </a:xfrm>
        </p:spPr>
        <p:txBody>
          <a:bodyPr>
            <a:normAutofit/>
          </a:bodyPr>
          <a:lstStyle/>
          <a:p>
            <a:pPr algn="ctr" eaLnBrk="1" hangingPunct="1">
              <a:spcBef>
                <a:spcPct val="75000"/>
              </a:spcBef>
              <a:buFontTx/>
              <a:buNone/>
            </a:pPr>
            <a:r>
              <a:rPr lang="en-US" altLang="zh-CN" sz="4400" dirty="0" smtClean="0"/>
              <a:t>Economic miracle of China</a:t>
            </a:r>
          </a:p>
        </p:txBody>
      </p:sp>
      <p:sp>
        <p:nvSpPr>
          <p:cNvPr id="13314" name="页脚占位符 4"/>
          <p:cNvSpPr>
            <a:spLocks noGrp="1"/>
          </p:cNvSpPr>
          <p:nvPr>
            <p:ph type="ftr" sz="quarter" idx="11"/>
          </p:nvPr>
        </p:nvSpPr>
        <p:spPr>
          <a:noFill/>
        </p:spPr>
        <p:txBody>
          <a:bodyPr/>
          <a:lstStyle/>
          <a:p>
            <a:r>
              <a:rPr lang="en-US" altLang="zh-CN" smtClean="0"/>
              <a:t>-45-</a:t>
            </a:r>
            <a:endParaRPr lang="en-US" altLang="zh-CN" smtClean="0"/>
          </a:p>
        </p:txBody>
      </p:sp>
      <p:sp>
        <p:nvSpPr>
          <p:cNvPr id="13315" name="灯片编号占位符 5"/>
          <p:cNvSpPr>
            <a:spLocks noGrp="1"/>
          </p:cNvSpPr>
          <p:nvPr>
            <p:ph type="sldNum" sz="quarter" idx="12"/>
          </p:nvPr>
        </p:nvSpPr>
        <p:spPr>
          <a:noFill/>
        </p:spPr>
        <p:txBody>
          <a:bodyPr/>
          <a:lstStyle/>
          <a:p>
            <a:fld id="{DC50299D-B334-436A-9D47-20FF75CB5501}" type="slidenum">
              <a:rPr lang="en-US" altLang="zh-CN" smtClean="0"/>
              <a:pPr/>
              <a:t>1</a:t>
            </a:fld>
            <a:endParaRPr lang="en-US" altLang="zh-CN"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48680"/>
            <a:ext cx="8572560" cy="1008112"/>
          </a:xfrm>
        </p:spPr>
        <p:txBody>
          <a:bodyPr>
            <a:normAutofit/>
          </a:bodyPr>
          <a:lstStyle/>
          <a:p>
            <a:r>
              <a:rPr lang="en-US" altLang="zh-CN" sz="3200" b="1" dirty="0" smtClean="0"/>
              <a:t>2. Understanding Chinese economic miracle</a:t>
            </a:r>
            <a:endParaRPr lang="zh-CN" altLang="en-US" sz="3200" b="1" dirty="0"/>
          </a:p>
        </p:txBody>
      </p:sp>
      <p:sp>
        <p:nvSpPr>
          <p:cNvPr id="3" name="内容占位符 2"/>
          <p:cNvSpPr>
            <a:spLocks noGrp="1"/>
          </p:cNvSpPr>
          <p:nvPr>
            <p:ph idx="1"/>
          </p:nvPr>
        </p:nvSpPr>
        <p:spPr>
          <a:xfrm>
            <a:off x="467544" y="1916832"/>
            <a:ext cx="8424936" cy="4233652"/>
          </a:xfrm>
        </p:spPr>
        <p:txBody>
          <a:bodyPr/>
          <a:lstStyle/>
          <a:p>
            <a:r>
              <a:rPr lang="en-US" altLang="zh-CN" sz="2800" dirty="0" smtClean="0"/>
              <a:t>1) State-steered development</a:t>
            </a:r>
          </a:p>
          <a:p>
            <a:r>
              <a:rPr lang="en-US" altLang="zh-CN" sz="2800" dirty="0" smtClean="0"/>
              <a:t>2) Investment driven economy</a:t>
            </a:r>
            <a:endParaRPr lang="en-US" altLang="zh-CN" sz="2400" dirty="0" smtClean="0"/>
          </a:p>
          <a:p>
            <a:r>
              <a:rPr lang="en-US" altLang="zh-CN" sz="2800" dirty="0" smtClean="0"/>
              <a:t>3) International </a:t>
            </a:r>
            <a:r>
              <a:rPr lang="en-US" altLang="zh-CN" sz="2800" dirty="0" smtClean="0"/>
              <a:t>and domestic consumption</a:t>
            </a:r>
            <a:endParaRPr lang="en-US" altLang="zh-CN" sz="2800" dirty="0" smtClean="0"/>
          </a:p>
          <a:p>
            <a:r>
              <a:rPr lang="en-US" altLang="zh-CN" sz="2800" dirty="0" smtClean="0"/>
              <a:t>4) Comparative advantages</a:t>
            </a:r>
          </a:p>
          <a:p>
            <a:r>
              <a:rPr lang="en-US" altLang="zh-CN" sz="2800" dirty="0" smtClean="0"/>
              <a:t>5) Reform path and strategy</a:t>
            </a:r>
            <a:endParaRPr lang="zh-CN" altLang="en-US" sz="2800" dirty="0"/>
          </a:p>
        </p:txBody>
      </p:sp>
      <p:sp>
        <p:nvSpPr>
          <p:cNvPr id="4" name="页脚占位符 3"/>
          <p:cNvSpPr>
            <a:spLocks noGrp="1"/>
          </p:cNvSpPr>
          <p:nvPr>
            <p:ph type="ftr" sz="quarter" idx="11"/>
          </p:nvPr>
        </p:nvSpPr>
        <p:spPr/>
        <p:txBody>
          <a:bodyPr/>
          <a:lstStyle/>
          <a:p>
            <a:pPr>
              <a:defRPr/>
            </a:pPr>
            <a:r>
              <a:rPr lang="en-US" altLang="zh-CN" smtClean="0"/>
              <a:t>-45-</a:t>
            </a:r>
            <a:endParaRPr lang="en-US" altLang="zh-CN" dirty="0"/>
          </a:p>
        </p:txBody>
      </p:sp>
      <p:sp>
        <p:nvSpPr>
          <p:cNvPr id="5" name="灯片编号占位符 4"/>
          <p:cNvSpPr>
            <a:spLocks noGrp="1"/>
          </p:cNvSpPr>
          <p:nvPr>
            <p:ph type="sldNum" sz="quarter" idx="12"/>
          </p:nvPr>
        </p:nvSpPr>
        <p:spPr/>
        <p:txBody>
          <a:bodyPr/>
          <a:lstStyle/>
          <a:p>
            <a:pPr>
              <a:defRPr/>
            </a:pPr>
            <a:fld id="{88088738-6D1F-4382-8D12-CD82A872A08E}" type="slidenum">
              <a:rPr lang="en-US" altLang="zh-CN" smtClean="0"/>
              <a:pPr>
                <a:defRPr/>
              </a:pPr>
              <a:t>10</a:t>
            </a:fld>
            <a:endParaRPr lang="en-US" altLang="zh-CN"/>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t>1) State-steered development</a:t>
            </a:r>
            <a:endParaRPr lang="zh-CN" altLang="en-US" sz="4000" dirty="0"/>
          </a:p>
        </p:txBody>
      </p:sp>
      <p:sp>
        <p:nvSpPr>
          <p:cNvPr id="3" name="Content Placeholder 2"/>
          <p:cNvSpPr>
            <a:spLocks noGrp="1"/>
          </p:cNvSpPr>
          <p:nvPr>
            <p:ph idx="1"/>
          </p:nvPr>
        </p:nvSpPr>
        <p:spPr>
          <a:xfrm>
            <a:off x="457200" y="1412776"/>
            <a:ext cx="8229600" cy="5112568"/>
          </a:xfrm>
        </p:spPr>
        <p:txBody>
          <a:bodyPr>
            <a:normAutofit fontScale="85000" lnSpcReduction="20000"/>
          </a:bodyPr>
          <a:lstStyle/>
          <a:p>
            <a:r>
              <a:rPr lang="en-US" altLang="zh-CN" dirty="0" smtClean="0"/>
              <a:t>East-Asia Developmental State model</a:t>
            </a:r>
          </a:p>
          <a:p>
            <a:pPr lvl="1"/>
            <a:r>
              <a:rPr lang="en-US" altLang="zh-CN" dirty="0" smtClean="0"/>
              <a:t>State-led quick economic development under political stability</a:t>
            </a:r>
          </a:p>
          <a:p>
            <a:r>
              <a:rPr lang="en-US" altLang="zh-CN" dirty="0" smtClean="0"/>
              <a:t>A response to the lack of market economy history and capable enterprises</a:t>
            </a:r>
          </a:p>
          <a:p>
            <a:pPr lvl="1"/>
            <a:r>
              <a:rPr lang="en-US" altLang="zh-CN" dirty="0" smtClean="0"/>
              <a:t>State is strong with the capacity of economic planning and coordination</a:t>
            </a:r>
          </a:p>
          <a:p>
            <a:pPr lvl="1"/>
            <a:r>
              <a:rPr lang="en-US" altLang="zh-CN" dirty="0" smtClean="0"/>
              <a:t>Performance legitimacy</a:t>
            </a:r>
            <a:endParaRPr lang="en-US" altLang="zh-CN" dirty="0"/>
          </a:p>
          <a:p>
            <a:r>
              <a:rPr lang="en-US" altLang="zh-CN" dirty="0" smtClean="0"/>
              <a:t>Major aspects of state steering</a:t>
            </a:r>
          </a:p>
          <a:p>
            <a:pPr lvl="1"/>
            <a:r>
              <a:rPr lang="en-US" altLang="zh-CN" dirty="0" smtClean="0"/>
              <a:t>1. State planning and macro-control;</a:t>
            </a:r>
          </a:p>
          <a:p>
            <a:pPr lvl="1"/>
            <a:r>
              <a:rPr lang="en-US" altLang="zh-CN" dirty="0" smtClean="0"/>
              <a:t>2. State-owned enterprises;</a:t>
            </a:r>
          </a:p>
          <a:p>
            <a:pPr lvl="1"/>
            <a:r>
              <a:rPr lang="en-US" altLang="zh-CN" dirty="0" smtClean="0"/>
              <a:t>3. Local state corporatism (</a:t>
            </a:r>
            <a:r>
              <a:rPr lang="en-US" altLang="zh-CN" dirty="0" err="1" smtClean="0"/>
              <a:t>Oi</a:t>
            </a:r>
            <a:r>
              <a:rPr lang="en-US" altLang="zh-CN" dirty="0" smtClean="0"/>
              <a:t>, 1992)</a:t>
            </a:r>
          </a:p>
          <a:p>
            <a:pPr lvl="1"/>
            <a:r>
              <a:rPr lang="en-US" altLang="zh-CN" dirty="0" smtClean="0"/>
              <a:t>4. Pro-growth local competition</a:t>
            </a:r>
          </a:p>
          <a:p>
            <a:pPr lvl="2"/>
            <a:r>
              <a:rPr lang="en-US" altLang="zh-CN" dirty="0" err="1" smtClean="0"/>
              <a:t>GDPism</a:t>
            </a:r>
            <a:r>
              <a:rPr lang="en-US" altLang="zh-CN" dirty="0" smtClean="0"/>
              <a:t>, administrative efficiency</a:t>
            </a:r>
          </a:p>
          <a:p>
            <a:endParaRPr lang="zh-CN" altLang="en-US" dirty="0"/>
          </a:p>
        </p:txBody>
      </p:sp>
      <p:sp>
        <p:nvSpPr>
          <p:cNvPr id="4" name="Footer Placeholder 3"/>
          <p:cNvSpPr>
            <a:spLocks noGrp="1"/>
          </p:cNvSpPr>
          <p:nvPr>
            <p:ph type="ftr" sz="quarter" idx="11"/>
          </p:nvPr>
        </p:nvSpPr>
        <p:spPr/>
        <p:txBody>
          <a:bodyPr/>
          <a:lstStyle/>
          <a:p>
            <a:pPr>
              <a:defRPr/>
            </a:pPr>
            <a:r>
              <a:rPr lang="en-US" altLang="zh-CN" smtClean="0"/>
              <a:t>-45-</a:t>
            </a:r>
            <a:endParaRPr lang="en-US" altLang="zh-CN"/>
          </a:p>
        </p:txBody>
      </p:sp>
      <p:sp>
        <p:nvSpPr>
          <p:cNvPr id="5" name="Slide Number Placeholder 4"/>
          <p:cNvSpPr>
            <a:spLocks noGrp="1"/>
          </p:cNvSpPr>
          <p:nvPr>
            <p:ph type="sldNum" sz="quarter" idx="12"/>
          </p:nvPr>
        </p:nvSpPr>
        <p:spPr/>
        <p:txBody>
          <a:bodyPr/>
          <a:lstStyle/>
          <a:p>
            <a:pPr>
              <a:defRPr/>
            </a:pPr>
            <a:fld id="{FF350E57-FF15-45D5-AADF-B2E70313522C}" type="slidenum">
              <a:rPr lang="en-US" altLang="zh-CN" smtClean="0"/>
              <a:pPr>
                <a:defRPr/>
              </a:pPr>
              <a:t>11</a:t>
            </a:fld>
            <a:endParaRPr lang="en-US" altLang="zh-C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620688"/>
            <a:ext cx="7772400" cy="504056"/>
          </a:xfrm>
        </p:spPr>
        <p:txBody>
          <a:bodyPr>
            <a:normAutofit fontScale="90000"/>
          </a:bodyPr>
          <a:lstStyle/>
          <a:p>
            <a:r>
              <a:rPr lang="en-US" altLang="zh-CN" sz="3600" dirty="0" smtClean="0"/>
              <a:t>Fortune 2013 list of top 10</a:t>
            </a:r>
            <a:endParaRPr lang="zh-CN" altLang="en-US" sz="3600" dirty="0"/>
          </a:p>
        </p:txBody>
      </p:sp>
      <p:sp>
        <p:nvSpPr>
          <p:cNvPr id="4" name="页脚占位符 3"/>
          <p:cNvSpPr>
            <a:spLocks noGrp="1"/>
          </p:cNvSpPr>
          <p:nvPr>
            <p:ph type="ftr" sz="quarter" idx="11"/>
          </p:nvPr>
        </p:nvSpPr>
        <p:spPr/>
        <p:txBody>
          <a:bodyPr/>
          <a:lstStyle/>
          <a:p>
            <a:pPr>
              <a:defRPr/>
            </a:pPr>
            <a:r>
              <a:rPr lang="en-US" altLang="zh-CN" smtClean="0"/>
              <a:t>-45-</a:t>
            </a:r>
            <a:endParaRPr lang="en-US" altLang="zh-CN"/>
          </a:p>
        </p:txBody>
      </p:sp>
      <p:sp>
        <p:nvSpPr>
          <p:cNvPr id="5" name="灯片编号占位符 4"/>
          <p:cNvSpPr>
            <a:spLocks noGrp="1"/>
          </p:cNvSpPr>
          <p:nvPr>
            <p:ph type="sldNum" sz="quarter" idx="12"/>
          </p:nvPr>
        </p:nvSpPr>
        <p:spPr/>
        <p:txBody>
          <a:bodyPr/>
          <a:lstStyle/>
          <a:p>
            <a:pPr>
              <a:defRPr/>
            </a:pPr>
            <a:fld id="{88088738-6D1F-4382-8D12-CD82A872A08E}" type="slidenum">
              <a:rPr lang="en-US" altLang="zh-CN" smtClean="0"/>
              <a:pPr>
                <a:defRPr/>
              </a:pPr>
              <a:t>12</a:t>
            </a:fld>
            <a:endParaRPr lang="en-US" altLang="zh-CN"/>
          </a:p>
        </p:txBody>
      </p:sp>
      <p:pic>
        <p:nvPicPr>
          <p:cNvPr id="10" name="内容占位符 9" descr="未命名.bmp"/>
          <p:cNvPicPr>
            <a:picLocks noGrp="1" noChangeAspect="1"/>
          </p:cNvPicPr>
          <p:nvPr>
            <p:ph idx="1"/>
          </p:nvPr>
        </p:nvPicPr>
        <p:blipFill>
          <a:blip r:embed="rId2" cstate="print"/>
          <a:stretch>
            <a:fillRect/>
          </a:stretch>
        </p:blipFill>
        <p:spPr>
          <a:xfrm>
            <a:off x="323528" y="1196752"/>
            <a:ext cx="8677629" cy="5160066"/>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a:xfrm>
            <a:off x="467544" y="476672"/>
            <a:ext cx="7772400" cy="1143000"/>
          </a:xfrm>
        </p:spPr>
        <p:txBody>
          <a:bodyPr/>
          <a:lstStyle/>
          <a:p>
            <a:r>
              <a:rPr lang="en-US" altLang="zh-CN" sz="2800" dirty="0"/>
              <a:t>State-owned enterprises as a portion in China</a:t>
            </a:r>
            <a:r>
              <a:rPr lang="en-US" altLang="zh-CN" sz="2800" dirty="0">
                <a:latin typeface="Times New Roman"/>
              </a:rPr>
              <a:t>’</a:t>
            </a:r>
            <a:r>
              <a:rPr lang="en-US" altLang="zh-CN" sz="2800" dirty="0"/>
              <a:t>s top 500 enterprises in 2004 and 2012</a:t>
            </a:r>
          </a:p>
        </p:txBody>
      </p:sp>
      <p:graphicFrame>
        <p:nvGraphicFramePr>
          <p:cNvPr id="105475" name="Object 3"/>
          <p:cNvGraphicFramePr>
            <a:graphicFrameLocks noChangeAspect="1"/>
          </p:cNvGraphicFramePr>
          <p:nvPr>
            <p:ph idx="1"/>
          </p:nvPr>
        </p:nvGraphicFramePr>
        <p:xfrm>
          <a:off x="323850" y="1700808"/>
          <a:ext cx="8640638" cy="4011006"/>
        </p:xfrm>
        <a:graphic>
          <a:graphicData uri="http://schemas.openxmlformats.org/presentationml/2006/ole">
            <p:oleObj spid="_x0000_s63490" name="图表" r:id="rId3" imgW="5857920" imgH="2838600" progId="Excel.Sheet.8">
              <p:embed/>
            </p:oleObj>
          </a:graphicData>
        </a:graphic>
      </p:graphicFrame>
      <p:sp>
        <p:nvSpPr>
          <p:cNvPr id="105478" name="Line 6"/>
          <p:cNvSpPr>
            <a:spLocks noChangeShapeType="1"/>
          </p:cNvSpPr>
          <p:nvPr/>
        </p:nvSpPr>
        <p:spPr bwMode="auto">
          <a:xfrm>
            <a:off x="2195736" y="2708920"/>
            <a:ext cx="431800" cy="1008063"/>
          </a:xfrm>
          <a:prstGeom prst="line">
            <a:avLst/>
          </a:prstGeom>
          <a:noFill/>
          <a:ln w="38100">
            <a:solidFill>
              <a:schemeClr val="tx1"/>
            </a:solidFill>
            <a:round/>
            <a:headEnd/>
            <a:tailEnd type="triangle" w="med" len="med"/>
          </a:ln>
          <a:effectLst/>
        </p:spPr>
        <p:txBody>
          <a:bodyPr/>
          <a:lstStyle/>
          <a:p>
            <a:endParaRPr lang="zh-CN" altLang="en-US"/>
          </a:p>
        </p:txBody>
      </p:sp>
      <p:sp>
        <p:nvSpPr>
          <p:cNvPr id="105479" name="Line 7"/>
          <p:cNvSpPr>
            <a:spLocks noChangeShapeType="1"/>
          </p:cNvSpPr>
          <p:nvPr/>
        </p:nvSpPr>
        <p:spPr bwMode="auto">
          <a:xfrm>
            <a:off x="4283968" y="2132856"/>
            <a:ext cx="144462" cy="647700"/>
          </a:xfrm>
          <a:prstGeom prst="line">
            <a:avLst/>
          </a:prstGeom>
          <a:noFill/>
          <a:ln w="38100">
            <a:solidFill>
              <a:schemeClr val="tx1"/>
            </a:solidFill>
            <a:round/>
            <a:headEnd/>
            <a:tailEnd type="triangle" w="med" len="med"/>
          </a:ln>
          <a:effectLst/>
        </p:spPr>
        <p:txBody>
          <a:bodyPr/>
          <a:lstStyle/>
          <a:p>
            <a:endParaRPr lang="zh-CN" altLang="en-US"/>
          </a:p>
        </p:txBody>
      </p:sp>
      <p:sp>
        <p:nvSpPr>
          <p:cNvPr id="105480" name="Line 8"/>
          <p:cNvSpPr>
            <a:spLocks noChangeShapeType="1"/>
          </p:cNvSpPr>
          <p:nvPr/>
        </p:nvSpPr>
        <p:spPr bwMode="auto">
          <a:xfrm flipH="1">
            <a:off x="5652120" y="2060848"/>
            <a:ext cx="71438" cy="574675"/>
          </a:xfrm>
          <a:prstGeom prst="line">
            <a:avLst/>
          </a:prstGeom>
          <a:noFill/>
          <a:ln w="38100">
            <a:solidFill>
              <a:schemeClr val="tx1"/>
            </a:solidFill>
            <a:round/>
            <a:headEnd/>
            <a:tailEnd type="triangle" w="med" len="med"/>
          </a:ln>
          <a:effectLst/>
        </p:spPr>
        <p:txBody>
          <a:bodyPr/>
          <a:lstStyle/>
          <a:p>
            <a:endParaRPr lang="zh-CN" altLang="en-US"/>
          </a:p>
        </p:txBody>
      </p:sp>
      <p:sp>
        <p:nvSpPr>
          <p:cNvPr id="105481" name="Text Box 9"/>
          <p:cNvSpPr txBox="1">
            <a:spLocks noChangeArrowheads="1"/>
          </p:cNvSpPr>
          <p:nvPr/>
        </p:nvSpPr>
        <p:spPr bwMode="auto">
          <a:xfrm>
            <a:off x="1042988" y="6237288"/>
            <a:ext cx="6913562" cy="366712"/>
          </a:xfrm>
          <a:prstGeom prst="rect">
            <a:avLst/>
          </a:prstGeom>
          <a:noFill/>
          <a:ln w="9525">
            <a:noFill/>
            <a:miter lim="800000"/>
            <a:headEnd/>
            <a:tailEnd/>
          </a:ln>
          <a:effectLst/>
        </p:spPr>
        <p:txBody>
          <a:bodyPr>
            <a:spAutoFit/>
          </a:bodyPr>
          <a:lstStyle/>
          <a:p>
            <a:pPr>
              <a:spcBef>
                <a:spcPct val="50000"/>
              </a:spcBef>
            </a:pPr>
            <a:endParaRPr lang="zh-CN" altLang="en-US" sz="1800"/>
          </a:p>
        </p:txBody>
      </p:sp>
      <p:sp>
        <p:nvSpPr>
          <p:cNvPr id="105482" name="Text Box 10"/>
          <p:cNvSpPr txBox="1">
            <a:spLocks noChangeArrowheads="1"/>
          </p:cNvSpPr>
          <p:nvPr/>
        </p:nvSpPr>
        <p:spPr bwMode="auto">
          <a:xfrm>
            <a:off x="500034" y="5857892"/>
            <a:ext cx="8353425" cy="830997"/>
          </a:xfrm>
          <a:prstGeom prst="rect">
            <a:avLst/>
          </a:prstGeom>
          <a:noFill/>
          <a:ln w="9525">
            <a:noFill/>
            <a:miter lim="800000"/>
            <a:headEnd/>
            <a:tailEnd/>
          </a:ln>
          <a:effectLst/>
        </p:spPr>
        <p:txBody>
          <a:bodyPr wrap="square">
            <a:spAutoFit/>
          </a:bodyPr>
          <a:lstStyle/>
          <a:p>
            <a:pPr>
              <a:spcBef>
                <a:spcPct val="50000"/>
              </a:spcBef>
            </a:pPr>
            <a:r>
              <a:rPr lang="en-US" altLang="zh-CN" sz="2400" dirty="0"/>
              <a:t>In 2012, the largest private enterprise was ranked 44 in the top 500. The no. 1 SOE was 9 times larger in its sales revenues.</a:t>
            </a:r>
          </a:p>
        </p:txBody>
      </p:sp>
      <p:sp>
        <p:nvSpPr>
          <p:cNvPr id="10" name="灯片编号占位符 9"/>
          <p:cNvSpPr>
            <a:spLocks noGrp="1"/>
          </p:cNvSpPr>
          <p:nvPr>
            <p:ph type="sldNum" sz="quarter" idx="12"/>
          </p:nvPr>
        </p:nvSpPr>
        <p:spPr/>
        <p:txBody>
          <a:bodyPr/>
          <a:lstStyle/>
          <a:p>
            <a:pPr>
              <a:defRPr/>
            </a:pPr>
            <a:fld id="{88088738-6D1F-4382-8D12-CD82A872A08E}" type="slidenum">
              <a:rPr lang="en-US" altLang="zh-CN" smtClean="0"/>
              <a:pPr>
                <a:defRPr/>
              </a:pPr>
              <a:t>13</a:t>
            </a:fld>
            <a:endParaRPr lang="en-US" altLang="zh-CN"/>
          </a:p>
        </p:txBody>
      </p:sp>
      <p:sp>
        <p:nvSpPr>
          <p:cNvPr id="11" name="页脚占位符 10"/>
          <p:cNvSpPr>
            <a:spLocks noGrp="1"/>
          </p:cNvSpPr>
          <p:nvPr>
            <p:ph type="ftr" sz="quarter" idx="11"/>
          </p:nvPr>
        </p:nvSpPr>
        <p:spPr/>
        <p:txBody>
          <a:bodyPr/>
          <a:lstStyle/>
          <a:p>
            <a:pPr>
              <a:defRPr/>
            </a:pPr>
            <a:r>
              <a:rPr lang="en-US" altLang="zh-CN" smtClean="0"/>
              <a:t>-45-</a:t>
            </a:r>
            <a:endParaRPr lang="en-US" altLang="zh-C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864096"/>
          </a:xfrm>
        </p:spPr>
        <p:txBody>
          <a:bodyPr>
            <a:normAutofit fontScale="90000"/>
          </a:bodyPr>
          <a:lstStyle/>
          <a:p>
            <a:r>
              <a:rPr lang="en-US" altLang="zh-CN" dirty="0" smtClean="0"/>
              <a:t>The strong local incentive of </a:t>
            </a:r>
            <a:br>
              <a:rPr lang="en-US" altLang="zh-CN" dirty="0" smtClean="0"/>
            </a:br>
            <a:r>
              <a:rPr lang="en-US" altLang="zh-CN" dirty="0" smtClean="0"/>
              <a:t>economic growth  </a:t>
            </a:r>
            <a:endParaRPr lang="zh-CN" altLang="en-US" dirty="0"/>
          </a:p>
        </p:txBody>
      </p:sp>
      <p:graphicFrame>
        <p:nvGraphicFramePr>
          <p:cNvPr id="6" name="Content Placeholder 5"/>
          <p:cNvGraphicFramePr>
            <a:graphicFrameLocks noGrp="1"/>
          </p:cNvGraphicFramePr>
          <p:nvPr>
            <p:ph idx="1"/>
          </p:nvPr>
        </p:nvGraphicFramePr>
        <p:xfrm>
          <a:off x="467544" y="2132856"/>
          <a:ext cx="8229600" cy="3224226"/>
        </p:xfrm>
        <a:graphic>
          <a:graphicData uri="http://schemas.openxmlformats.org/drawingml/2006/table">
            <a:tbl>
              <a:tblPr firstRow="1" bandRow="1">
                <a:tableStyleId>{073A0DAA-6AF3-43AB-8588-CEC1D06C72B9}</a:tableStyleId>
              </a:tblPr>
              <a:tblGrid>
                <a:gridCol w="1512168"/>
                <a:gridCol w="1231032"/>
                <a:gridCol w="1371600"/>
                <a:gridCol w="1371600"/>
                <a:gridCol w="1371600"/>
                <a:gridCol w="1371600"/>
              </a:tblGrid>
              <a:tr h="561662">
                <a:tc>
                  <a:txBody>
                    <a:bodyPr/>
                    <a:lstStyle/>
                    <a:p>
                      <a:pPr algn="l" fontAlgn="ctr"/>
                      <a:endParaRPr lang="zh-CN" altLang="en-US" sz="2000" b="0" i="0" u="none" strike="noStrike" dirty="0">
                        <a:solidFill>
                          <a:srgbClr val="000000"/>
                        </a:solidFill>
                        <a:latin typeface="Times New Roman" pitchFamily="18" charset="0"/>
                        <a:cs typeface="Times New Roman" pitchFamily="18" charset="0"/>
                      </a:endParaRPr>
                    </a:p>
                  </a:txBody>
                  <a:tcPr marL="7620" marR="7620" marT="7620" marB="0" anchor="ctr"/>
                </a:tc>
                <a:tc>
                  <a:txBody>
                    <a:bodyPr/>
                    <a:lstStyle/>
                    <a:p>
                      <a:pPr algn="ctr" fontAlgn="ctr"/>
                      <a:r>
                        <a:rPr lang="en-US" altLang="zh-CN" sz="2000" u="none" strike="noStrike">
                          <a:latin typeface="Times New Roman" pitchFamily="18" charset="0"/>
                          <a:cs typeface="Times New Roman" pitchFamily="18" charset="0"/>
                        </a:rPr>
                        <a:t>2008</a:t>
                      </a:r>
                      <a:endParaRPr lang="en-US" altLang="zh-CN" sz="2000" b="0" i="0" u="none" strike="noStrike">
                        <a:latin typeface="Times New Roman" pitchFamily="18" charset="0"/>
                        <a:cs typeface="Times New Roman" pitchFamily="18" charset="0"/>
                      </a:endParaRPr>
                    </a:p>
                  </a:txBody>
                  <a:tcPr marL="7620" marR="7620" marT="7620" marB="0" anchor="ctr"/>
                </a:tc>
                <a:tc>
                  <a:txBody>
                    <a:bodyPr/>
                    <a:lstStyle/>
                    <a:p>
                      <a:pPr algn="ctr" fontAlgn="ctr"/>
                      <a:r>
                        <a:rPr lang="en-US" altLang="zh-CN" sz="2000" u="none" strike="noStrike">
                          <a:latin typeface="Times New Roman" pitchFamily="18" charset="0"/>
                          <a:cs typeface="Times New Roman" pitchFamily="18" charset="0"/>
                        </a:rPr>
                        <a:t>2009</a:t>
                      </a:r>
                      <a:endParaRPr lang="en-US" altLang="zh-CN" sz="2000" b="0" i="0" u="none" strike="noStrike">
                        <a:latin typeface="Times New Roman" pitchFamily="18" charset="0"/>
                        <a:cs typeface="Times New Roman" pitchFamily="18" charset="0"/>
                      </a:endParaRPr>
                    </a:p>
                  </a:txBody>
                  <a:tcPr marL="7620" marR="7620" marT="7620" marB="0" anchor="ctr"/>
                </a:tc>
                <a:tc>
                  <a:txBody>
                    <a:bodyPr/>
                    <a:lstStyle/>
                    <a:p>
                      <a:pPr algn="ctr" fontAlgn="ctr"/>
                      <a:r>
                        <a:rPr lang="en-US" altLang="zh-CN" sz="2000" u="none" strike="noStrike">
                          <a:latin typeface="Times New Roman" pitchFamily="18" charset="0"/>
                          <a:cs typeface="Times New Roman" pitchFamily="18" charset="0"/>
                        </a:rPr>
                        <a:t>2010</a:t>
                      </a:r>
                      <a:endParaRPr lang="en-US" altLang="zh-CN" sz="2000" b="0" i="0" u="none" strike="noStrike">
                        <a:latin typeface="Times New Roman" pitchFamily="18" charset="0"/>
                        <a:cs typeface="Times New Roman" pitchFamily="18" charset="0"/>
                      </a:endParaRPr>
                    </a:p>
                  </a:txBody>
                  <a:tcPr marL="7620" marR="7620" marT="7620" marB="0" anchor="ctr"/>
                </a:tc>
                <a:tc>
                  <a:txBody>
                    <a:bodyPr/>
                    <a:lstStyle/>
                    <a:p>
                      <a:pPr algn="ctr" fontAlgn="ctr"/>
                      <a:r>
                        <a:rPr lang="en-US" altLang="zh-CN" sz="2000" u="none" strike="noStrike">
                          <a:latin typeface="Times New Roman" pitchFamily="18" charset="0"/>
                          <a:cs typeface="Times New Roman" pitchFamily="18" charset="0"/>
                        </a:rPr>
                        <a:t>2011</a:t>
                      </a:r>
                      <a:endParaRPr lang="en-US" altLang="zh-CN" sz="2000" b="0" i="0" u="none" strike="noStrike">
                        <a:latin typeface="Times New Roman" pitchFamily="18" charset="0"/>
                        <a:cs typeface="Times New Roman" pitchFamily="18" charset="0"/>
                      </a:endParaRPr>
                    </a:p>
                  </a:txBody>
                  <a:tcPr marL="7620" marR="7620" marT="7620" marB="0" anchor="ctr"/>
                </a:tc>
                <a:tc>
                  <a:txBody>
                    <a:bodyPr/>
                    <a:lstStyle/>
                    <a:p>
                      <a:pPr algn="ctr" fontAlgn="ctr"/>
                      <a:r>
                        <a:rPr lang="en-US" altLang="zh-CN" sz="2000" u="none" strike="noStrike">
                          <a:latin typeface="Times New Roman" pitchFamily="18" charset="0"/>
                          <a:cs typeface="Times New Roman" pitchFamily="18" charset="0"/>
                        </a:rPr>
                        <a:t>2012</a:t>
                      </a:r>
                      <a:endParaRPr lang="en-US" altLang="zh-CN" sz="2000" b="0" i="0" u="none" strike="noStrike">
                        <a:latin typeface="Times New Roman" pitchFamily="18" charset="0"/>
                        <a:cs typeface="Times New Roman" pitchFamily="18" charset="0"/>
                      </a:endParaRPr>
                    </a:p>
                  </a:txBody>
                  <a:tcPr marL="7620" marR="7620" marT="7620" marB="0" anchor="ctr"/>
                </a:tc>
              </a:tr>
              <a:tr h="56166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2000" u="none" strike="noStrike" dirty="0" smtClean="0">
                          <a:latin typeface="Times New Roman" pitchFamily="18" charset="0"/>
                          <a:cs typeface="Times New Roman" pitchFamily="18" charset="0"/>
                        </a:rPr>
                        <a:t>National data (A)</a:t>
                      </a:r>
                      <a:endParaRPr lang="zh-CN" altLang="en-US" sz="2000" b="0" i="0" u="none" strike="noStrike" dirty="0" smtClean="0">
                        <a:solidFill>
                          <a:srgbClr val="000000"/>
                        </a:solidFill>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dirty="0" smtClean="0">
                          <a:latin typeface="Times New Roman" pitchFamily="18" charset="0"/>
                          <a:cs typeface="Times New Roman" pitchFamily="18" charset="0"/>
                        </a:rPr>
                        <a:t>316030</a:t>
                      </a:r>
                      <a:endParaRPr lang="en-US" altLang="zh-CN" sz="2000" b="0" i="0" u="none" strike="noStrike" dirty="0">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dirty="0" smtClean="0">
                          <a:latin typeface="Times New Roman" pitchFamily="18" charset="0"/>
                          <a:cs typeface="Times New Roman" pitchFamily="18" charset="0"/>
                        </a:rPr>
                        <a:t>340320</a:t>
                      </a:r>
                      <a:endParaRPr lang="en-US" altLang="zh-CN" sz="2000" b="0" i="0" u="none" strike="noStrike" dirty="0">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dirty="0" smtClean="0">
                          <a:latin typeface="Times New Roman" pitchFamily="18" charset="0"/>
                          <a:cs typeface="Times New Roman" pitchFamily="18" charset="0"/>
                        </a:rPr>
                        <a:t>399759</a:t>
                      </a:r>
                      <a:endParaRPr lang="en-US" altLang="zh-CN" sz="2000" b="0" i="0" u="none" strike="noStrike" dirty="0">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dirty="0" smtClean="0">
                          <a:latin typeface="Times New Roman" pitchFamily="18" charset="0"/>
                          <a:cs typeface="Times New Roman" pitchFamily="18" charset="0"/>
                        </a:rPr>
                        <a:t>468562</a:t>
                      </a:r>
                      <a:endParaRPr lang="en-US" altLang="zh-CN" sz="2000" b="0" i="0" u="none" strike="noStrike" dirty="0">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dirty="0" smtClean="0">
                          <a:latin typeface="Times New Roman" pitchFamily="18" charset="0"/>
                          <a:cs typeface="Times New Roman" pitchFamily="18" charset="0"/>
                        </a:rPr>
                        <a:t>516282</a:t>
                      </a:r>
                      <a:endParaRPr lang="en-US" altLang="zh-CN" sz="2000" b="0" i="0" u="none" strike="noStrike" dirty="0">
                        <a:latin typeface="Times New Roman" pitchFamily="18" charset="0"/>
                        <a:cs typeface="Times New Roman" pitchFamily="18" charset="0"/>
                      </a:endParaRPr>
                    </a:p>
                  </a:txBody>
                  <a:tcPr marL="7620" marR="7620" marT="7620" marB="0" anchor="ctr"/>
                </a:tc>
              </a:tr>
              <a:tr h="561662">
                <a:tc>
                  <a:txBody>
                    <a:bodyPr/>
                    <a:lstStyle/>
                    <a:p>
                      <a:pPr algn="l" fontAlgn="ctr"/>
                      <a:r>
                        <a:rPr lang="en-US" altLang="zh-CN" sz="2000" u="none" strike="noStrike" dirty="0" smtClean="0">
                          <a:latin typeface="Times New Roman" pitchFamily="18" charset="0"/>
                          <a:cs typeface="Times New Roman" pitchFamily="18" charset="0"/>
                        </a:rPr>
                        <a:t>Sum of provincial GDP  (B)</a:t>
                      </a:r>
                      <a:endParaRPr lang="zh-CN" altLang="en-US" sz="2000" b="0" i="0" u="none" strike="noStrike" dirty="0">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kern="1200" dirty="0" smtClean="0">
                          <a:solidFill>
                            <a:schemeClr val="dk1"/>
                          </a:solidFill>
                          <a:latin typeface="Times New Roman" pitchFamily="18" charset="0"/>
                          <a:ea typeface="+mn-ea"/>
                          <a:cs typeface="Times New Roman" pitchFamily="18" charset="0"/>
                        </a:rPr>
                        <a:t>333314</a:t>
                      </a:r>
                    </a:p>
                  </a:txBody>
                  <a:tcPr marL="7620" marR="7620" marT="7620" marB="0" anchor="ctr"/>
                </a:tc>
                <a:tc>
                  <a:txBody>
                    <a:bodyPr/>
                    <a:lstStyle/>
                    <a:p>
                      <a:pPr algn="r" fontAlgn="ctr"/>
                      <a:r>
                        <a:rPr lang="en-US" altLang="zh-CN" sz="2000" u="none" strike="noStrike" kern="1200" dirty="0" smtClean="0">
                          <a:solidFill>
                            <a:schemeClr val="dk1"/>
                          </a:solidFill>
                          <a:latin typeface="Times New Roman" pitchFamily="18" charset="0"/>
                          <a:ea typeface="+mn-ea"/>
                          <a:cs typeface="Times New Roman" pitchFamily="18" charset="0"/>
                        </a:rPr>
                        <a:t>365303</a:t>
                      </a:r>
                    </a:p>
                  </a:txBody>
                  <a:tcPr marL="7620" marR="7620" marT="7620" marB="0" anchor="ctr"/>
                </a:tc>
                <a:tc>
                  <a:txBody>
                    <a:bodyPr/>
                    <a:lstStyle/>
                    <a:p>
                      <a:pPr algn="r" fontAlgn="ctr"/>
                      <a:r>
                        <a:rPr lang="en-US" altLang="zh-CN" sz="2000" u="none" strike="noStrike" kern="1200" dirty="0" smtClean="0">
                          <a:solidFill>
                            <a:schemeClr val="dk1"/>
                          </a:solidFill>
                          <a:latin typeface="Times New Roman" pitchFamily="18" charset="0"/>
                          <a:ea typeface="+mn-ea"/>
                          <a:cs typeface="Times New Roman" pitchFamily="18" charset="0"/>
                        </a:rPr>
                        <a:t>437041</a:t>
                      </a:r>
                    </a:p>
                  </a:txBody>
                  <a:tcPr marL="7620" marR="7620" marT="7620" marB="0" anchor="ctr"/>
                </a:tc>
                <a:tc>
                  <a:txBody>
                    <a:bodyPr/>
                    <a:lstStyle/>
                    <a:p>
                      <a:pPr algn="r" fontAlgn="ctr"/>
                      <a:r>
                        <a:rPr lang="en-US" altLang="zh-CN" sz="2000" u="none" strike="noStrike" kern="1200" dirty="0" smtClean="0">
                          <a:solidFill>
                            <a:schemeClr val="dk1"/>
                          </a:solidFill>
                          <a:latin typeface="Times New Roman" pitchFamily="18" charset="0"/>
                          <a:ea typeface="+mn-ea"/>
                          <a:cs typeface="Times New Roman" pitchFamily="18" charset="0"/>
                        </a:rPr>
                        <a:t>521441</a:t>
                      </a:r>
                    </a:p>
                  </a:txBody>
                  <a:tcPr marL="7620" marR="7620" marT="7620" marB="0" anchor="ctr"/>
                </a:tc>
                <a:tc>
                  <a:txBody>
                    <a:bodyPr/>
                    <a:lstStyle/>
                    <a:p>
                      <a:pPr algn="r" fontAlgn="ctr"/>
                      <a:r>
                        <a:rPr lang="en-US" altLang="zh-CN" sz="2000" u="none" strike="noStrike" kern="1200" dirty="0" smtClean="0">
                          <a:solidFill>
                            <a:schemeClr val="dk1"/>
                          </a:solidFill>
                          <a:latin typeface="Times New Roman" pitchFamily="18" charset="0"/>
                          <a:ea typeface="+mn-ea"/>
                          <a:cs typeface="Times New Roman" pitchFamily="18" charset="0"/>
                        </a:rPr>
                        <a:t>576551</a:t>
                      </a:r>
                    </a:p>
                  </a:txBody>
                  <a:tcPr marL="7620" marR="7620" marT="7620" marB="0" anchor="ctr"/>
                </a:tc>
              </a:tr>
              <a:tr h="561662">
                <a:tc>
                  <a:txBody>
                    <a:bodyPr/>
                    <a:lstStyle/>
                    <a:p>
                      <a:pPr algn="l" fontAlgn="ctr"/>
                      <a:r>
                        <a:rPr lang="en-US" altLang="zh-CN" sz="2000" u="none" strike="noStrike" dirty="0" smtClean="0">
                          <a:latin typeface="Times New Roman" pitchFamily="18" charset="0"/>
                          <a:cs typeface="Times New Roman" pitchFamily="18" charset="0"/>
                        </a:rPr>
                        <a:t>Gap (C=B-A)</a:t>
                      </a:r>
                      <a:endParaRPr lang="zh-CN" altLang="en-US" sz="2000" b="0" i="0" u="none" strike="noStrike" dirty="0">
                        <a:solidFill>
                          <a:srgbClr val="000000"/>
                        </a:solidFill>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dirty="0" smtClean="0">
                          <a:latin typeface="Times New Roman" pitchFamily="18" charset="0"/>
                          <a:cs typeface="Times New Roman" pitchFamily="18" charset="0"/>
                        </a:rPr>
                        <a:t>17283</a:t>
                      </a:r>
                      <a:endParaRPr lang="en-US" altLang="zh-CN" sz="2000" b="0" i="0" u="none" strike="noStrike" dirty="0">
                        <a:solidFill>
                          <a:srgbClr val="000000"/>
                        </a:solidFill>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dirty="0" smtClean="0">
                          <a:latin typeface="Times New Roman" pitchFamily="18" charset="0"/>
                          <a:cs typeface="Times New Roman" pitchFamily="18" charset="0"/>
                        </a:rPr>
                        <a:t>24983</a:t>
                      </a:r>
                      <a:endParaRPr lang="en-US" altLang="zh-CN" sz="2000" b="0" i="0" u="none" strike="noStrike" dirty="0">
                        <a:solidFill>
                          <a:srgbClr val="000000"/>
                        </a:solidFill>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dirty="0" smtClean="0">
                          <a:latin typeface="Times New Roman" pitchFamily="18" charset="0"/>
                          <a:cs typeface="Times New Roman" pitchFamily="18" charset="0"/>
                        </a:rPr>
                        <a:t>37282</a:t>
                      </a:r>
                      <a:endParaRPr lang="en-US" altLang="zh-CN" sz="2000" b="0" i="0" u="none" strike="noStrike" dirty="0">
                        <a:solidFill>
                          <a:srgbClr val="000000"/>
                        </a:solidFill>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dirty="0" smtClean="0">
                          <a:latin typeface="Times New Roman" pitchFamily="18" charset="0"/>
                          <a:cs typeface="Times New Roman" pitchFamily="18" charset="0"/>
                        </a:rPr>
                        <a:t>52878</a:t>
                      </a:r>
                      <a:endParaRPr lang="en-US" altLang="zh-CN" sz="2000" b="0" i="0" u="none" strike="noStrike" dirty="0">
                        <a:solidFill>
                          <a:srgbClr val="000000"/>
                        </a:solidFill>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dirty="0" smtClean="0">
                          <a:latin typeface="Times New Roman" pitchFamily="18" charset="0"/>
                          <a:cs typeface="Times New Roman" pitchFamily="18" charset="0"/>
                        </a:rPr>
                        <a:t>60269</a:t>
                      </a:r>
                      <a:endParaRPr lang="en-US" altLang="zh-CN" sz="2000" b="0" i="0" u="none" strike="noStrike" dirty="0">
                        <a:solidFill>
                          <a:srgbClr val="000000"/>
                        </a:solidFill>
                        <a:latin typeface="Times New Roman" pitchFamily="18" charset="0"/>
                        <a:cs typeface="Times New Roman" pitchFamily="18" charset="0"/>
                      </a:endParaRPr>
                    </a:p>
                  </a:txBody>
                  <a:tcPr marL="7620" marR="7620" marT="7620" marB="0" anchor="ctr"/>
                </a:tc>
              </a:tr>
              <a:tr h="561662">
                <a:tc>
                  <a:txBody>
                    <a:bodyPr/>
                    <a:lstStyle/>
                    <a:p>
                      <a:pPr algn="l" fontAlgn="ctr"/>
                      <a:r>
                        <a:rPr lang="en-US" altLang="zh-CN" sz="2000" b="0" i="0" u="none" strike="noStrike" dirty="0" smtClean="0">
                          <a:solidFill>
                            <a:srgbClr val="000000"/>
                          </a:solidFill>
                          <a:latin typeface="Times New Roman" pitchFamily="18" charset="0"/>
                          <a:cs typeface="Times New Roman" pitchFamily="18" charset="0"/>
                        </a:rPr>
                        <a:t>Gap (C/B)</a:t>
                      </a:r>
                      <a:endParaRPr lang="zh-CN" altLang="en-US" sz="2000" b="0" i="0" u="none" strike="noStrike" dirty="0">
                        <a:solidFill>
                          <a:srgbClr val="000000"/>
                        </a:solidFill>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dirty="0">
                          <a:latin typeface="Times New Roman" pitchFamily="18" charset="0"/>
                          <a:cs typeface="Times New Roman" pitchFamily="18" charset="0"/>
                        </a:rPr>
                        <a:t>0.05 </a:t>
                      </a:r>
                      <a:endParaRPr lang="en-US" altLang="zh-CN" sz="2000" b="0" i="0" u="none" strike="noStrike" dirty="0">
                        <a:solidFill>
                          <a:srgbClr val="000000"/>
                        </a:solidFill>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a:latin typeface="Times New Roman" pitchFamily="18" charset="0"/>
                          <a:cs typeface="Times New Roman" pitchFamily="18" charset="0"/>
                        </a:rPr>
                        <a:t>0.07 </a:t>
                      </a:r>
                      <a:endParaRPr lang="en-US" altLang="zh-CN" sz="2000" b="0" i="0" u="none" strike="noStrike">
                        <a:solidFill>
                          <a:srgbClr val="000000"/>
                        </a:solidFill>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dirty="0">
                          <a:latin typeface="Times New Roman" pitchFamily="18" charset="0"/>
                          <a:cs typeface="Times New Roman" pitchFamily="18" charset="0"/>
                        </a:rPr>
                        <a:t>0.09 </a:t>
                      </a:r>
                      <a:endParaRPr lang="en-US" altLang="zh-CN" sz="2000" b="0" i="0" u="none" strike="noStrike" dirty="0">
                        <a:solidFill>
                          <a:srgbClr val="000000"/>
                        </a:solidFill>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a:latin typeface="Times New Roman" pitchFamily="18" charset="0"/>
                          <a:cs typeface="Times New Roman" pitchFamily="18" charset="0"/>
                        </a:rPr>
                        <a:t>0.10 </a:t>
                      </a:r>
                      <a:endParaRPr lang="en-US" altLang="zh-CN" sz="2000" b="0" i="0" u="none" strike="noStrike">
                        <a:solidFill>
                          <a:srgbClr val="000000"/>
                        </a:solidFill>
                        <a:latin typeface="Times New Roman" pitchFamily="18" charset="0"/>
                        <a:cs typeface="Times New Roman" pitchFamily="18" charset="0"/>
                      </a:endParaRPr>
                    </a:p>
                  </a:txBody>
                  <a:tcPr marL="7620" marR="7620" marT="7620" marB="0" anchor="ctr"/>
                </a:tc>
                <a:tc>
                  <a:txBody>
                    <a:bodyPr/>
                    <a:lstStyle/>
                    <a:p>
                      <a:pPr algn="r" fontAlgn="ctr"/>
                      <a:r>
                        <a:rPr lang="en-US" altLang="zh-CN" sz="2000" u="none" strike="noStrike" dirty="0">
                          <a:latin typeface="Times New Roman" pitchFamily="18" charset="0"/>
                          <a:cs typeface="Times New Roman" pitchFamily="18" charset="0"/>
                        </a:rPr>
                        <a:t>0.10 </a:t>
                      </a:r>
                      <a:endParaRPr lang="en-US" altLang="zh-CN" sz="2000" b="0" i="0" u="none" strike="noStrike" dirty="0">
                        <a:solidFill>
                          <a:srgbClr val="000000"/>
                        </a:solidFill>
                        <a:latin typeface="Times New Roman" pitchFamily="18" charset="0"/>
                        <a:cs typeface="Times New Roman" pitchFamily="18" charset="0"/>
                      </a:endParaRPr>
                    </a:p>
                  </a:txBody>
                  <a:tcPr marL="7620" marR="7620" marT="7620" marB="0" anchor="ctr"/>
                </a:tc>
              </a:tr>
            </a:tbl>
          </a:graphicData>
        </a:graphic>
      </p:graphicFrame>
      <p:sp>
        <p:nvSpPr>
          <p:cNvPr id="4" name="Footer Placeholder 3"/>
          <p:cNvSpPr>
            <a:spLocks noGrp="1"/>
          </p:cNvSpPr>
          <p:nvPr>
            <p:ph type="ftr" sz="quarter" idx="11"/>
          </p:nvPr>
        </p:nvSpPr>
        <p:spPr/>
        <p:txBody>
          <a:bodyPr/>
          <a:lstStyle/>
          <a:p>
            <a:pPr>
              <a:defRPr/>
            </a:pPr>
            <a:r>
              <a:rPr lang="en-US" altLang="zh-CN" smtClean="0"/>
              <a:t>-45-</a:t>
            </a:r>
            <a:endParaRPr lang="en-US" altLang="zh-CN"/>
          </a:p>
        </p:txBody>
      </p:sp>
      <p:sp>
        <p:nvSpPr>
          <p:cNvPr id="5" name="Slide Number Placeholder 4"/>
          <p:cNvSpPr>
            <a:spLocks noGrp="1"/>
          </p:cNvSpPr>
          <p:nvPr>
            <p:ph type="sldNum" sz="quarter" idx="12"/>
          </p:nvPr>
        </p:nvSpPr>
        <p:spPr/>
        <p:txBody>
          <a:bodyPr/>
          <a:lstStyle/>
          <a:p>
            <a:pPr>
              <a:defRPr/>
            </a:pPr>
            <a:fld id="{FF350E57-FF15-45D5-AADF-B2E70313522C}" type="slidenum">
              <a:rPr lang="en-US" altLang="zh-CN" smtClean="0"/>
              <a:pPr>
                <a:defRPr/>
              </a:pPr>
              <a:t>14</a:t>
            </a:fld>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20080"/>
          </a:xfrm>
        </p:spPr>
        <p:txBody>
          <a:bodyPr>
            <a:normAutofit fontScale="90000"/>
          </a:bodyPr>
          <a:lstStyle/>
          <a:p>
            <a:r>
              <a:rPr lang="en-US" altLang="zh-CN" dirty="0" smtClean="0"/>
              <a:t>2) Investment driven economy </a:t>
            </a:r>
            <a:endParaRPr lang="zh-CN" altLang="en-US" dirty="0"/>
          </a:p>
        </p:txBody>
      </p:sp>
      <p:sp>
        <p:nvSpPr>
          <p:cNvPr id="3" name="Content Placeholder 2"/>
          <p:cNvSpPr>
            <a:spLocks noGrp="1"/>
          </p:cNvSpPr>
          <p:nvPr>
            <p:ph idx="1"/>
          </p:nvPr>
        </p:nvSpPr>
        <p:spPr>
          <a:xfrm>
            <a:off x="971600" y="1600200"/>
            <a:ext cx="7344816" cy="4637112"/>
          </a:xfrm>
          <a:solidFill>
            <a:schemeClr val="bg1"/>
          </a:solidFill>
        </p:spPr>
        <p:txBody>
          <a:bodyPr/>
          <a:lstStyle/>
          <a:p>
            <a:r>
              <a:rPr lang="en-US" altLang="zh-CN" sz="2800" dirty="0" smtClean="0"/>
              <a:t>Major drives of economic growth and development</a:t>
            </a:r>
          </a:p>
          <a:p>
            <a:pPr lvl="1"/>
            <a:r>
              <a:rPr lang="en-US" altLang="zh-CN" sz="2400" dirty="0" smtClean="0"/>
              <a:t>Consumption, export (external consumption) and investment</a:t>
            </a:r>
            <a:endParaRPr lang="en-US" altLang="zh-CN" sz="2400" dirty="0"/>
          </a:p>
          <a:p>
            <a:pPr lvl="1"/>
            <a:r>
              <a:rPr lang="en-US" altLang="zh-CN" sz="2400" dirty="0" smtClean="0"/>
              <a:t>Investment is from both domestic and international</a:t>
            </a:r>
          </a:p>
          <a:p>
            <a:pPr lvl="1"/>
            <a:r>
              <a:rPr lang="en-US" altLang="zh-CN" sz="2400" dirty="0" smtClean="0"/>
              <a:t>China’s high savings rate facilitates capital accumulation</a:t>
            </a:r>
          </a:p>
          <a:p>
            <a:pPr lvl="1"/>
            <a:r>
              <a:rPr lang="en-US" altLang="zh-CN" sz="2400" dirty="0" smtClean="0"/>
              <a:t>Policies that </a:t>
            </a:r>
            <a:r>
              <a:rPr lang="en-US" altLang="zh-CN" sz="2400" dirty="0" smtClean="0"/>
              <a:t>encourage foreign direct investment</a:t>
            </a:r>
          </a:p>
          <a:p>
            <a:pPr lvl="2"/>
            <a:r>
              <a:rPr lang="en-US" altLang="zh-CN" sz="2000" dirty="0" smtClean="0"/>
              <a:t>Continuous decentralized investment approval decision</a:t>
            </a:r>
          </a:p>
          <a:p>
            <a:pPr lvl="2"/>
            <a:r>
              <a:rPr lang="en-US" altLang="zh-CN" sz="2000" dirty="0" smtClean="0"/>
              <a:t>Tax and other benefits </a:t>
            </a:r>
          </a:p>
        </p:txBody>
      </p:sp>
      <p:sp>
        <p:nvSpPr>
          <p:cNvPr id="4" name="Footer Placeholder 3"/>
          <p:cNvSpPr>
            <a:spLocks noGrp="1"/>
          </p:cNvSpPr>
          <p:nvPr>
            <p:ph type="ftr" sz="quarter" idx="11"/>
          </p:nvPr>
        </p:nvSpPr>
        <p:spPr/>
        <p:txBody>
          <a:bodyPr/>
          <a:lstStyle/>
          <a:p>
            <a:pPr>
              <a:defRPr/>
            </a:pPr>
            <a:r>
              <a:rPr lang="en-US" altLang="zh-CN" smtClean="0"/>
              <a:t>-45-</a:t>
            </a:r>
            <a:endParaRPr lang="en-US" altLang="zh-CN" dirty="0"/>
          </a:p>
        </p:txBody>
      </p:sp>
      <p:sp>
        <p:nvSpPr>
          <p:cNvPr id="5" name="Slide Number Placeholder 4"/>
          <p:cNvSpPr>
            <a:spLocks noGrp="1"/>
          </p:cNvSpPr>
          <p:nvPr>
            <p:ph type="sldNum" sz="quarter" idx="12"/>
          </p:nvPr>
        </p:nvSpPr>
        <p:spPr/>
        <p:txBody>
          <a:bodyPr/>
          <a:lstStyle/>
          <a:p>
            <a:pPr>
              <a:defRPr/>
            </a:pPr>
            <a:fld id="{FF350E57-FF15-45D5-AADF-B2E70313522C}" type="slidenum">
              <a:rPr lang="en-US" altLang="zh-CN" smtClean="0"/>
              <a:pPr>
                <a:defRPr/>
              </a:pPr>
              <a:t>15</a:t>
            </a:fld>
            <a:endParaRPr lang="en-US" altLang="zh-C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5"/>
          <p:cNvSpPr>
            <a:spLocks noGrp="1"/>
          </p:cNvSpPr>
          <p:nvPr>
            <p:ph type="ftr" sz="quarter" idx="11"/>
          </p:nvPr>
        </p:nvSpPr>
        <p:spPr/>
        <p:txBody>
          <a:bodyPr/>
          <a:lstStyle/>
          <a:p>
            <a:r>
              <a:rPr lang="en-US" altLang="zh-CN" smtClean="0"/>
              <a:t>-45-</a:t>
            </a:r>
            <a:endParaRPr lang="en-US" altLang="zh-CN"/>
          </a:p>
        </p:txBody>
      </p:sp>
      <p:sp>
        <p:nvSpPr>
          <p:cNvPr id="23" name="Slide Number Placeholder 6"/>
          <p:cNvSpPr>
            <a:spLocks noGrp="1"/>
          </p:cNvSpPr>
          <p:nvPr>
            <p:ph type="sldNum" sz="quarter" idx="12"/>
          </p:nvPr>
        </p:nvSpPr>
        <p:spPr/>
        <p:txBody>
          <a:bodyPr/>
          <a:lstStyle/>
          <a:p>
            <a:fld id="{86B2FA7B-8FA4-4521-A512-D741C4BE7867}" type="slidenum">
              <a:rPr lang="en-US" altLang="zh-CN"/>
              <a:pPr/>
              <a:t>16</a:t>
            </a:fld>
            <a:endParaRPr lang="en-US" altLang="zh-CN"/>
          </a:p>
        </p:txBody>
      </p:sp>
      <p:graphicFrame>
        <p:nvGraphicFramePr>
          <p:cNvPr id="750594" name="Group 2"/>
          <p:cNvGraphicFramePr>
            <a:graphicFrameLocks noGrp="1"/>
          </p:cNvGraphicFramePr>
          <p:nvPr>
            <p:ph sz="half" idx="2"/>
          </p:nvPr>
        </p:nvGraphicFramePr>
        <p:xfrm>
          <a:off x="323850" y="1412875"/>
          <a:ext cx="8640763" cy="4741863"/>
        </p:xfrm>
        <a:graphic>
          <a:graphicData uri="http://schemas.openxmlformats.org/drawingml/2006/table">
            <a:tbl>
              <a:tblPr/>
              <a:tblGrid>
                <a:gridCol w="2651125"/>
                <a:gridCol w="2749550"/>
                <a:gridCol w="3240088"/>
              </a:tblGrid>
              <a:tr h="9509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2200" b="0" i="0" u="none" strike="noStrike" cap="none" normalizeH="0" baseline="0" smtClean="0">
                        <a:ln>
                          <a:noFill/>
                        </a:ln>
                        <a:solidFill>
                          <a:schemeClr val="tx1"/>
                        </a:solidFill>
                        <a:effectLst/>
                        <a:latin typeface="Times New Roman" pitchFamily="18"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200" b="0" i="0" u="none" strike="noStrike" cap="none" normalizeH="0" baseline="0" smtClean="0">
                          <a:ln>
                            <a:noFill/>
                          </a:ln>
                          <a:solidFill>
                            <a:schemeClr val="tx1"/>
                          </a:solidFill>
                          <a:effectLst/>
                          <a:latin typeface="Times New Roman" pitchFamily="18" charset="0"/>
                          <a:ea typeface="宋体" charset="-122"/>
                        </a:rPr>
                        <a:t>Central </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200" b="0" i="0" u="none" strike="noStrike" cap="none" normalizeH="0" baseline="0" smtClean="0">
                          <a:ln>
                            <a:noFill/>
                          </a:ln>
                          <a:solidFill>
                            <a:schemeClr val="tx1"/>
                          </a:solidFill>
                          <a:effectLst/>
                          <a:latin typeface="Times New Roman" pitchFamily="18" charset="0"/>
                          <a:ea typeface="宋体" charset="-122"/>
                        </a:rPr>
                        <a:t>government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200" b="0" i="0" u="none" strike="noStrike" cap="none" normalizeH="0" baseline="0" smtClean="0">
                          <a:ln>
                            <a:noFill/>
                          </a:ln>
                          <a:solidFill>
                            <a:schemeClr val="tx1"/>
                          </a:solidFill>
                          <a:effectLst/>
                          <a:latin typeface="Times New Roman" pitchFamily="18" charset="0"/>
                          <a:ea typeface="宋体" charset="-122"/>
                        </a:rPr>
                        <a:t>Local </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200" b="0" i="0" u="none" strike="noStrike" cap="none" normalizeH="0" baseline="0" smtClean="0">
                          <a:ln>
                            <a:noFill/>
                          </a:ln>
                          <a:solidFill>
                            <a:schemeClr val="tx1"/>
                          </a:solidFill>
                          <a:effectLst/>
                          <a:latin typeface="Times New Roman" pitchFamily="18" charset="0"/>
                          <a:ea typeface="宋体" charset="-122"/>
                        </a:rPr>
                        <a:t>government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65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2200" b="0" i="0" u="none" strike="noStrike" cap="none" normalizeH="0" baseline="0" smtClean="0">
                        <a:ln>
                          <a:noFill/>
                        </a:ln>
                        <a:solidFill>
                          <a:schemeClr val="tx1"/>
                        </a:solidFill>
                        <a:effectLst/>
                        <a:latin typeface="Times New Roman" pitchFamily="18" charset="0"/>
                        <a:ea typeface="宋体" charset="-122"/>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200" b="0" i="0" u="none" strike="noStrike" cap="none" normalizeH="0" baseline="0" smtClean="0">
                          <a:ln>
                            <a:noFill/>
                          </a:ln>
                          <a:solidFill>
                            <a:schemeClr val="tx1"/>
                          </a:solidFill>
                          <a:effectLst/>
                          <a:latin typeface="Times New Roman" pitchFamily="18" charset="0"/>
                          <a:ea typeface="宋体" charset="-122"/>
                        </a:rPr>
                        <a:t>Encouraged categories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2200" b="0" i="0" u="none" strike="noStrike" cap="none" normalizeH="0" baseline="0" smtClean="0">
                        <a:ln>
                          <a:noFill/>
                        </a:ln>
                        <a:solidFill>
                          <a:schemeClr val="tx1"/>
                        </a:solidFill>
                        <a:effectLst/>
                        <a:latin typeface="Times New Roman" pitchFamily="18" charset="0"/>
                        <a:ea typeface="宋体" charset="-122"/>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200" b="0" i="0" u="none" strike="noStrike" cap="none" normalizeH="0" baseline="0" smtClean="0">
                          <a:ln>
                            <a:noFill/>
                          </a:ln>
                          <a:solidFill>
                            <a:schemeClr val="tx1"/>
                          </a:solidFill>
                          <a:effectLst/>
                          <a:latin typeface="Times New Roman" pitchFamily="18" charset="0"/>
                          <a:ea typeface="宋体" charset="-122"/>
                        </a:rPr>
                        <a:t>&gt;USD 100m, CDR;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200" b="0" i="0" u="none" strike="noStrike" cap="none" normalizeH="0" baseline="0" smtClean="0">
                          <a:ln>
                            <a:noFill/>
                          </a:ln>
                          <a:solidFill>
                            <a:schemeClr val="tx1"/>
                          </a:solidFill>
                          <a:effectLst/>
                          <a:latin typeface="Times New Roman" pitchFamily="18" charset="0"/>
                          <a:ea typeface="宋体" charset="-122"/>
                        </a:rPr>
                        <a:t>&gt;USD 500m, State Council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200" b="0" i="0" u="none" strike="noStrike" cap="none" normalizeH="0" baseline="0" smtClean="0">
                          <a:ln>
                            <a:noFill/>
                          </a:ln>
                          <a:solidFill>
                            <a:schemeClr val="tx1"/>
                          </a:solidFill>
                          <a:effectLst/>
                          <a:latin typeface="Times New Roman" pitchFamily="18" charset="0"/>
                          <a:ea typeface="宋体" charset="-122"/>
                        </a:rPr>
                        <a:t>&lt;= USD 100m, provincial CDR or even local CDR according to provincial CDR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2200" b="0" i="0" u="none" strike="noStrike" cap="none" normalizeH="0" baseline="0" smtClean="0">
                        <a:ln>
                          <a:noFill/>
                        </a:ln>
                        <a:solidFill>
                          <a:schemeClr val="tx1"/>
                        </a:solidFill>
                        <a:effectLst/>
                        <a:latin typeface="Times New Roman" pitchFamily="18" charset="0"/>
                        <a:ea typeface="宋体" charset="-122"/>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200" b="0" i="0" u="none" strike="noStrike" cap="none" normalizeH="0" baseline="0" smtClean="0">
                          <a:ln>
                            <a:noFill/>
                          </a:ln>
                          <a:solidFill>
                            <a:schemeClr val="tx1"/>
                          </a:solidFill>
                          <a:effectLst/>
                          <a:latin typeface="Times New Roman" pitchFamily="18" charset="0"/>
                          <a:ea typeface="宋体" charset="-122"/>
                        </a:rPr>
                        <a:t>Restricted categories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2200" b="0" i="0" u="none" strike="noStrike" cap="none" normalizeH="0" baseline="0" smtClean="0">
                        <a:ln>
                          <a:noFill/>
                        </a:ln>
                        <a:solidFill>
                          <a:schemeClr val="tx1"/>
                        </a:solidFill>
                        <a:effectLst/>
                        <a:latin typeface="Times New Roman" pitchFamily="18" charset="0"/>
                        <a:ea typeface="宋体" charset="-122"/>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200" b="0" i="0" u="none" strike="noStrike" cap="none" normalizeH="0" baseline="0" smtClean="0">
                          <a:ln>
                            <a:noFill/>
                          </a:ln>
                          <a:solidFill>
                            <a:schemeClr val="tx1"/>
                          </a:solidFill>
                          <a:effectLst/>
                          <a:latin typeface="Times New Roman" pitchFamily="18" charset="0"/>
                          <a:ea typeface="宋体" charset="-122"/>
                        </a:rPr>
                        <a:t>&gt;USD 50m, CDR;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200" b="0" i="0" u="none" strike="noStrike" cap="none" normalizeH="0" baseline="0" smtClean="0">
                          <a:ln>
                            <a:noFill/>
                          </a:ln>
                          <a:solidFill>
                            <a:schemeClr val="tx1"/>
                          </a:solidFill>
                          <a:effectLst/>
                          <a:latin typeface="Times New Roman" pitchFamily="18" charset="0"/>
                          <a:ea typeface="宋体" charset="-122"/>
                        </a:rPr>
                        <a:t>&gt;USD 100m, State Council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2200" b="0" i="0" u="none" strike="noStrike" cap="none" normalizeH="0" baseline="0" smtClean="0">
                        <a:ln>
                          <a:noFill/>
                        </a:ln>
                        <a:solidFill>
                          <a:schemeClr val="tx1"/>
                        </a:solidFill>
                        <a:effectLst/>
                        <a:latin typeface="Times New Roman" pitchFamily="18" charset="0"/>
                        <a:ea typeface="宋体" charset="-122"/>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2200" b="0" i="0" u="none" strike="noStrike" cap="none" normalizeH="0" baseline="0" smtClean="0">
                          <a:ln>
                            <a:noFill/>
                          </a:ln>
                          <a:solidFill>
                            <a:schemeClr val="tx1"/>
                          </a:solidFill>
                          <a:effectLst/>
                          <a:latin typeface="Times New Roman" pitchFamily="18" charset="0"/>
                          <a:ea typeface="宋体" charset="-122"/>
                        </a:rPr>
                        <a:t>&lt;= USD 50m, provincial CDR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0612" name="Text Box 20"/>
          <p:cNvSpPr txBox="1">
            <a:spLocks noChangeArrowheads="1"/>
          </p:cNvSpPr>
          <p:nvPr/>
        </p:nvSpPr>
        <p:spPr bwMode="auto">
          <a:xfrm>
            <a:off x="251520" y="620688"/>
            <a:ext cx="8388350" cy="519112"/>
          </a:xfrm>
          <a:prstGeom prst="rect">
            <a:avLst/>
          </a:prstGeom>
          <a:noFill/>
          <a:ln w="9525">
            <a:noFill/>
            <a:miter lim="800000"/>
            <a:headEnd/>
            <a:tailEnd/>
          </a:ln>
          <a:effectLst/>
        </p:spPr>
        <p:txBody>
          <a:bodyPr>
            <a:spAutoFit/>
          </a:bodyPr>
          <a:lstStyle/>
          <a:p>
            <a:pPr algn="ctr">
              <a:spcBef>
                <a:spcPct val="50000"/>
              </a:spcBef>
            </a:pPr>
            <a:r>
              <a:rPr kumimoji="1" lang="en-US" altLang="zh-CN" sz="2800" dirty="0"/>
              <a:t>The authority to approve the investment projects in 2008</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4"/>
          <p:cNvSpPr>
            <a:spLocks noGrp="1"/>
          </p:cNvSpPr>
          <p:nvPr>
            <p:ph type="ftr" sz="quarter" idx="11"/>
          </p:nvPr>
        </p:nvSpPr>
        <p:spPr/>
        <p:txBody>
          <a:bodyPr/>
          <a:lstStyle/>
          <a:p>
            <a:r>
              <a:rPr lang="en-US" altLang="zh-CN" smtClean="0"/>
              <a:t>-45-</a:t>
            </a:r>
            <a:endParaRPr lang="en-US" altLang="zh-CN"/>
          </a:p>
        </p:txBody>
      </p:sp>
      <p:sp>
        <p:nvSpPr>
          <p:cNvPr id="11" name="灯片编号占位符 5"/>
          <p:cNvSpPr>
            <a:spLocks noGrp="1"/>
          </p:cNvSpPr>
          <p:nvPr>
            <p:ph type="sldNum" sz="quarter" idx="12"/>
          </p:nvPr>
        </p:nvSpPr>
        <p:spPr/>
        <p:txBody>
          <a:bodyPr/>
          <a:lstStyle/>
          <a:p>
            <a:fld id="{BB687B1C-29E5-4404-B1F2-4D4B31B6381D}" type="slidenum">
              <a:rPr lang="en-US" altLang="zh-CN"/>
              <a:pPr/>
              <a:t>17</a:t>
            </a:fld>
            <a:endParaRPr lang="en-US" altLang="zh-CN"/>
          </a:p>
        </p:txBody>
      </p:sp>
      <p:sp>
        <p:nvSpPr>
          <p:cNvPr id="657410" name="Rectangle 2"/>
          <p:cNvSpPr>
            <a:spLocks noGrp="1" noChangeArrowheads="1"/>
          </p:cNvSpPr>
          <p:nvPr>
            <p:ph type="title"/>
          </p:nvPr>
        </p:nvSpPr>
        <p:spPr>
          <a:xfrm>
            <a:off x="539552" y="260648"/>
            <a:ext cx="7772400" cy="1347936"/>
          </a:xfrm>
        </p:spPr>
        <p:txBody>
          <a:bodyPr>
            <a:normAutofit fontScale="90000"/>
          </a:bodyPr>
          <a:lstStyle/>
          <a:p>
            <a:r>
              <a:rPr lang="en-US" altLang="zh-CN" sz="3200" dirty="0" smtClean="0"/>
              <a:t>Government investment in infrastructure</a:t>
            </a:r>
            <a:br>
              <a:rPr lang="en-US" altLang="zh-CN" sz="3200" dirty="0" smtClean="0"/>
            </a:br>
            <a:r>
              <a:rPr lang="en-US" altLang="zh-CN" sz="3200" dirty="0" smtClean="0"/>
              <a:t/>
            </a:r>
            <a:br>
              <a:rPr lang="en-US" altLang="zh-CN" sz="3200" dirty="0" smtClean="0"/>
            </a:br>
            <a:r>
              <a:rPr lang="en-US" altLang="zh-CN" sz="3200" dirty="0" smtClean="0"/>
              <a:t>Burgeoning high-speed </a:t>
            </a:r>
            <a:r>
              <a:rPr lang="en-US" altLang="zh-CN" sz="3200" dirty="0"/>
              <a:t>railway system</a:t>
            </a:r>
          </a:p>
        </p:txBody>
      </p:sp>
      <p:sp>
        <p:nvSpPr>
          <p:cNvPr id="657411" name="Rectangle 3"/>
          <p:cNvSpPr>
            <a:spLocks noGrp="1" noChangeArrowheads="1"/>
          </p:cNvSpPr>
          <p:nvPr>
            <p:ph type="body" idx="1"/>
          </p:nvPr>
        </p:nvSpPr>
        <p:spPr/>
        <p:txBody>
          <a:bodyPr/>
          <a:lstStyle/>
          <a:p>
            <a:endParaRPr lang="zh-CN" altLang="zh-CN"/>
          </a:p>
        </p:txBody>
      </p:sp>
      <p:pic>
        <p:nvPicPr>
          <p:cNvPr id="657413" name="Picture 5" descr="u=278722691,876976888&amp;fm=23&amp;gp=0"/>
          <p:cNvPicPr>
            <a:picLocks noChangeAspect="1" noChangeArrowheads="1"/>
          </p:cNvPicPr>
          <p:nvPr/>
        </p:nvPicPr>
        <p:blipFill>
          <a:blip r:embed="rId2" cstate="print"/>
          <a:srcRect/>
          <a:stretch>
            <a:fillRect/>
          </a:stretch>
        </p:blipFill>
        <p:spPr bwMode="auto">
          <a:xfrm>
            <a:off x="684213" y="1700213"/>
            <a:ext cx="3333750" cy="2200275"/>
          </a:xfrm>
          <a:prstGeom prst="rect">
            <a:avLst/>
          </a:prstGeom>
          <a:noFill/>
        </p:spPr>
      </p:pic>
      <p:pic>
        <p:nvPicPr>
          <p:cNvPr id="657415" name="Picture 7" descr="u=4179615717,3789491809&amp;fm=23&amp;gp=0"/>
          <p:cNvPicPr>
            <a:picLocks noChangeAspect="1" noChangeArrowheads="1"/>
          </p:cNvPicPr>
          <p:nvPr/>
        </p:nvPicPr>
        <p:blipFill>
          <a:blip r:embed="rId3" cstate="print"/>
          <a:srcRect/>
          <a:stretch>
            <a:fillRect/>
          </a:stretch>
        </p:blipFill>
        <p:spPr bwMode="auto">
          <a:xfrm>
            <a:off x="3995738" y="1700213"/>
            <a:ext cx="3333750" cy="2038350"/>
          </a:xfrm>
          <a:prstGeom prst="rect">
            <a:avLst/>
          </a:prstGeom>
          <a:noFill/>
        </p:spPr>
      </p:pic>
      <p:pic>
        <p:nvPicPr>
          <p:cNvPr id="657417" name="Picture 9" descr="u=2315481642,3197442217&amp;fm=23&amp;gp=0"/>
          <p:cNvPicPr>
            <a:picLocks noChangeAspect="1" noChangeArrowheads="1"/>
          </p:cNvPicPr>
          <p:nvPr/>
        </p:nvPicPr>
        <p:blipFill>
          <a:blip r:embed="rId4" cstate="print"/>
          <a:srcRect/>
          <a:stretch>
            <a:fillRect/>
          </a:stretch>
        </p:blipFill>
        <p:spPr bwMode="auto">
          <a:xfrm>
            <a:off x="684213" y="3860800"/>
            <a:ext cx="3333750" cy="1847850"/>
          </a:xfrm>
          <a:prstGeom prst="rect">
            <a:avLst/>
          </a:prstGeom>
          <a:noFill/>
        </p:spPr>
      </p:pic>
      <p:pic>
        <p:nvPicPr>
          <p:cNvPr id="657419" name="Picture 11" descr="u=3498772722,599821284&amp;fm=23&amp;gp=0"/>
          <p:cNvPicPr>
            <a:picLocks noChangeAspect="1" noChangeArrowheads="1"/>
          </p:cNvPicPr>
          <p:nvPr/>
        </p:nvPicPr>
        <p:blipFill>
          <a:blip r:embed="rId5" cstate="print"/>
          <a:srcRect/>
          <a:stretch>
            <a:fillRect/>
          </a:stretch>
        </p:blipFill>
        <p:spPr bwMode="auto">
          <a:xfrm>
            <a:off x="3995738" y="3716338"/>
            <a:ext cx="3313112" cy="2017712"/>
          </a:xfrm>
          <a:prstGeom prst="rect">
            <a:avLst/>
          </a:prstGeom>
          <a:noFill/>
        </p:spPr>
      </p:pic>
      <p:sp>
        <p:nvSpPr>
          <p:cNvPr id="657420" name="Text Box 12"/>
          <p:cNvSpPr txBox="1">
            <a:spLocks noChangeArrowheads="1"/>
          </p:cNvSpPr>
          <p:nvPr/>
        </p:nvSpPr>
        <p:spPr bwMode="auto">
          <a:xfrm>
            <a:off x="755650" y="5805488"/>
            <a:ext cx="7200900" cy="822325"/>
          </a:xfrm>
          <a:prstGeom prst="rect">
            <a:avLst/>
          </a:prstGeom>
          <a:solidFill>
            <a:srgbClr val="FFFF00"/>
          </a:solidFill>
          <a:ln w="9525">
            <a:noFill/>
            <a:miter lim="800000"/>
            <a:headEnd/>
            <a:tailEnd/>
          </a:ln>
          <a:effectLst/>
        </p:spPr>
        <p:txBody>
          <a:bodyPr>
            <a:spAutoFit/>
          </a:bodyPr>
          <a:lstStyle/>
          <a:p>
            <a:pPr>
              <a:spcBef>
                <a:spcPct val="50000"/>
              </a:spcBef>
            </a:pPr>
            <a:r>
              <a:rPr lang="en-US" altLang="zh-CN" sz="2400"/>
              <a:t>Between 2009-2012, annual investment on railway system was about RMB 700billion.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4"/>
          <p:cNvSpPr>
            <a:spLocks noGrp="1"/>
          </p:cNvSpPr>
          <p:nvPr>
            <p:ph type="ftr" sz="quarter" idx="11"/>
          </p:nvPr>
        </p:nvSpPr>
        <p:spPr/>
        <p:txBody>
          <a:bodyPr/>
          <a:lstStyle/>
          <a:p>
            <a:r>
              <a:rPr lang="en-US" altLang="zh-CN" smtClean="0"/>
              <a:t>-45-</a:t>
            </a:r>
            <a:endParaRPr lang="en-US" altLang="zh-CN"/>
          </a:p>
        </p:txBody>
      </p:sp>
      <p:sp>
        <p:nvSpPr>
          <p:cNvPr id="46" name="Slide Number Placeholder 5"/>
          <p:cNvSpPr>
            <a:spLocks noGrp="1"/>
          </p:cNvSpPr>
          <p:nvPr>
            <p:ph type="sldNum" sz="quarter" idx="12"/>
          </p:nvPr>
        </p:nvSpPr>
        <p:spPr/>
        <p:txBody>
          <a:bodyPr/>
          <a:lstStyle/>
          <a:p>
            <a:fld id="{987D9768-E06B-40DE-9CAF-8325403F210F}" type="slidenum">
              <a:rPr lang="en-US" altLang="zh-CN"/>
              <a:pPr/>
              <a:t>18</a:t>
            </a:fld>
            <a:endParaRPr lang="en-US" altLang="zh-CN"/>
          </a:p>
        </p:txBody>
      </p:sp>
      <p:sp>
        <p:nvSpPr>
          <p:cNvPr id="764013" name="Rectangle 109"/>
          <p:cNvSpPr>
            <a:spLocks noGrp="1" noChangeArrowheads="1"/>
          </p:cNvSpPr>
          <p:nvPr>
            <p:ph type="title"/>
          </p:nvPr>
        </p:nvSpPr>
        <p:spPr>
          <a:xfrm>
            <a:off x="323528" y="332656"/>
            <a:ext cx="8348464" cy="810344"/>
          </a:xfrm>
        </p:spPr>
        <p:txBody>
          <a:bodyPr>
            <a:normAutofit/>
          </a:bodyPr>
          <a:lstStyle/>
          <a:p>
            <a:r>
              <a:rPr lang="en-US" altLang="zh-CN" sz="2400" dirty="0"/>
              <a:t>Outstanding Debts of Central Government (100 million </a:t>
            </a:r>
            <a:r>
              <a:rPr lang="en-US" altLang="zh-CN" sz="2400" dirty="0" err="1"/>
              <a:t>yuan</a:t>
            </a:r>
            <a:r>
              <a:rPr lang="en-US" altLang="zh-CN" sz="2400" dirty="0"/>
              <a:t>)</a:t>
            </a:r>
          </a:p>
        </p:txBody>
      </p:sp>
      <p:graphicFrame>
        <p:nvGraphicFramePr>
          <p:cNvPr id="764084" name="Group 180"/>
          <p:cNvGraphicFramePr>
            <a:graphicFrameLocks noGrp="1"/>
          </p:cNvGraphicFramePr>
          <p:nvPr>
            <p:ph idx="1"/>
          </p:nvPr>
        </p:nvGraphicFramePr>
        <p:xfrm>
          <a:off x="467544" y="1124744"/>
          <a:ext cx="8229600" cy="3495993"/>
        </p:xfrm>
        <a:graphic>
          <a:graphicData uri="http://schemas.openxmlformats.org/drawingml/2006/table">
            <a:tbl>
              <a:tblPr/>
              <a:tblGrid>
                <a:gridCol w="1244600"/>
                <a:gridCol w="2328863"/>
                <a:gridCol w="2327275"/>
                <a:gridCol w="2328862"/>
              </a:tblGrid>
              <a:tr h="72231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Year</a:t>
                      </a:r>
                      <a:endParaRPr kumimoji="1" lang="en-US" altLang="zh-CN" sz="2000" b="0" i="0" u="none" strike="noStrike" cap="none" normalizeH="0" baseline="0" dirty="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99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Total</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　</a:t>
                      </a:r>
                      <a:endParaRPr kumimoji="1" lang="zh-CN" altLang="en-US"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99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Domestic</a:t>
                      </a:r>
                      <a:endParaRPr kumimoji="1" lang="en-US" altLang="zh-CN" sz="2000" b="0" i="0" u="none" strike="noStrike" cap="none" normalizeH="0" baseline="0" dirty="0" smtClean="0">
                        <a:ln>
                          <a:noFill/>
                        </a:ln>
                        <a:solidFill>
                          <a:schemeClr val="tx1"/>
                        </a:solidFill>
                        <a:effectLst/>
                        <a:latin typeface="Times New Roman" pitchFamily="18" charset="0"/>
                        <a:ea typeface="宋体" charset="-122"/>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Debts</a:t>
                      </a:r>
                      <a:endParaRPr kumimoji="1" lang="en-US" altLang="zh-CN" sz="2000" b="0" i="0" u="none" strike="noStrike" cap="none" normalizeH="0" baseline="0" dirty="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99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External</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Debts</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99CCFF"/>
                    </a:solidFill>
                  </a:tcPr>
                </a:tc>
              </a:tr>
              <a:tr h="39052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　</a:t>
                      </a:r>
                      <a:endParaRPr kumimoji="1" lang="zh-CN" altLang="en-US"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Arial" charset="0"/>
                          <a:ea typeface="宋体" charset="-122"/>
                          <a:cs typeface="Arial" charset="0"/>
                        </a:rPr>
                        <a:t>　</a:t>
                      </a:r>
                      <a:endParaRPr kumimoji="1" lang="zh-CN" altLang="en-US"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Arial" charset="0"/>
                          <a:ea typeface="宋体" charset="-122"/>
                          <a:cs typeface="Arial" charset="0"/>
                        </a:rPr>
                        <a:t>　</a:t>
                      </a:r>
                      <a:endParaRPr kumimoji="1" lang="zh-CN" altLang="en-US"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Arial" charset="0"/>
                          <a:ea typeface="宋体" charset="-122"/>
                          <a:cs typeface="Arial" charset="0"/>
                        </a:rPr>
                        <a:t>　</a:t>
                      </a:r>
                      <a:endParaRPr kumimoji="1" lang="zh-CN" altLang="en-US"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211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2005</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32614.21</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31848.59</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765.52</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052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2006</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Arial" charset="0"/>
                          <a:ea typeface="宋体" charset="-122"/>
                          <a:cs typeface="Arial" charset="0"/>
                        </a:rPr>
                        <a:t>35015.28</a:t>
                      </a:r>
                      <a:endParaRPr kumimoji="1" lang="en-US" altLang="zh-CN" sz="2000" b="0" i="0" u="none" strike="noStrike" cap="none" normalizeH="0" baseline="0" dirty="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34380.24</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635.02</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052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2007</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52074.65</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51467.39</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607.26</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052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2008</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53271.54</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52799.32</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472.22</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052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2009</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60237.68</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59736.95</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500.73</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052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2010</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67548.11</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Arial" charset="0"/>
                          <a:ea typeface="宋体" charset="-122"/>
                          <a:cs typeface="Arial" charset="0"/>
                        </a:rPr>
                        <a:t>66987.97</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Arial" charset="0"/>
                          <a:ea typeface="宋体" charset="-122"/>
                          <a:cs typeface="Arial" charset="0"/>
                        </a:rPr>
                        <a:t>560.14</a:t>
                      </a:r>
                      <a:endParaRPr kumimoji="1" lang="en-US" altLang="zh-CN" sz="2000" b="0" i="0" u="none" strike="noStrike" cap="none" normalizeH="0" baseline="0" dirty="0" smtClean="0">
                        <a:ln>
                          <a:noFill/>
                        </a:ln>
                        <a:solidFill>
                          <a:schemeClr val="tx1"/>
                        </a:solidFill>
                        <a:effectLst/>
                        <a:latin typeface="Times New Roman" pitchFamily="18"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64085" name="Text Box 181"/>
          <p:cNvSpPr txBox="1">
            <a:spLocks noChangeArrowheads="1"/>
          </p:cNvSpPr>
          <p:nvPr/>
        </p:nvSpPr>
        <p:spPr bwMode="auto">
          <a:xfrm>
            <a:off x="395536" y="4797152"/>
            <a:ext cx="8424936" cy="1631216"/>
          </a:xfrm>
          <a:prstGeom prst="rect">
            <a:avLst/>
          </a:prstGeom>
          <a:noFill/>
          <a:ln w="9525">
            <a:noFill/>
            <a:miter lim="800000"/>
            <a:headEnd/>
            <a:tailEnd/>
          </a:ln>
          <a:effectLst/>
        </p:spPr>
        <p:txBody>
          <a:bodyPr wrap="square">
            <a:spAutoFit/>
          </a:bodyPr>
          <a:lstStyle/>
          <a:p>
            <a:pPr>
              <a:spcBef>
                <a:spcPct val="50000"/>
              </a:spcBef>
            </a:pPr>
            <a:r>
              <a:rPr lang="en-US" altLang="zh-CN" sz="2000" dirty="0" smtClean="0"/>
              <a:t>In 2010, local debts were 107175 (100 million </a:t>
            </a:r>
            <a:r>
              <a:rPr lang="en-US" altLang="zh-CN" sz="2000" dirty="0" err="1" smtClean="0"/>
              <a:t>yuan</a:t>
            </a:r>
            <a:r>
              <a:rPr lang="en-US" altLang="zh-CN" sz="2000" dirty="0" smtClean="0"/>
              <a:t>). </a:t>
            </a:r>
          </a:p>
          <a:p>
            <a:pPr>
              <a:spcBef>
                <a:spcPct val="50000"/>
              </a:spcBef>
            </a:pPr>
            <a:r>
              <a:rPr lang="en-US" altLang="zh-CN" sz="2000" dirty="0" smtClean="0"/>
              <a:t> Local governments can not issue bonds until recently. But they can indirectly borrow money through local financing vehicles such as SOEs.</a:t>
            </a:r>
          </a:p>
          <a:p>
            <a:pPr>
              <a:spcBef>
                <a:spcPct val="50000"/>
              </a:spcBef>
            </a:pPr>
            <a:r>
              <a:rPr lang="en-US" altLang="zh-CN" sz="2000" dirty="0" smtClean="0"/>
              <a:t>It is believed that these debts are mostly used for economic infrastructure.</a:t>
            </a:r>
            <a:endParaRPr lang="en-US" altLang="zh-CN"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页脚占位符 4"/>
          <p:cNvSpPr>
            <a:spLocks noGrp="1"/>
          </p:cNvSpPr>
          <p:nvPr>
            <p:ph type="ftr" sz="quarter" idx="11"/>
          </p:nvPr>
        </p:nvSpPr>
        <p:spPr>
          <a:noFill/>
        </p:spPr>
        <p:txBody>
          <a:bodyPr/>
          <a:lstStyle/>
          <a:p>
            <a:r>
              <a:rPr lang="en-US" altLang="zh-CN" smtClean="0"/>
              <a:t>-45-</a:t>
            </a:r>
            <a:endParaRPr lang="en-US" altLang="zh-CN"/>
          </a:p>
        </p:txBody>
      </p:sp>
      <p:sp>
        <p:nvSpPr>
          <p:cNvPr id="19459" name="灯片编号占位符 5"/>
          <p:cNvSpPr>
            <a:spLocks noGrp="1"/>
          </p:cNvSpPr>
          <p:nvPr>
            <p:ph type="sldNum" sz="quarter" idx="12"/>
          </p:nvPr>
        </p:nvSpPr>
        <p:spPr>
          <a:noFill/>
        </p:spPr>
        <p:txBody>
          <a:bodyPr/>
          <a:lstStyle/>
          <a:p>
            <a:fld id="{FE87C94B-9F25-46A9-AD25-5EF70C083816}" type="slidenum">
              <a:rPr lang="en-US" altLang="zh-CN"/>
              <a:pPr/>
              <a:t>19</a:t>
            </a:fld>
            <a:endParaRPr lang="en-US" altLang="zh-CN"/>
          </a:p>
        </p:txBody>
      </p:sp>
      <p:sp>
        <p:nvSpPr>
          <p:cNvPr id="19460" name="Rectangle 2"/>
          <p:cNvSpPr>
            <a:spLocks noGrp="1" noChangeArrowheads="1"/>
          </p:cNvSpPr>
          <p:nvPr>
            <p:ph type="title"/>
          </p:nvPr>
        </p:nvSpPr>
        <p:spPr>
          <a:xfrm>
            <a:off x="685800" y="609600"/>
            <a:ext cx="7772400" cy="819136"/>
          </a:xfrm>
        </p:spPr>
        <p:txBody>
          <a:bodyPr/>
          <a:lstStyle/>
          <a:p>
            <a:pPr eaLnBrk="1" hangingPunct="1"/>
            <a:r>
              <a:rPr lang="en-US" altLang="zh-CN" sz="3200" dirty="0" smtClean="0">
                <a:cs typeface="Arial" charset="0"/>
              </a:rPr>
              <a:t>Categories of</a:t>
            </a:r>
            <a:r>
              <a:rPr lang="en-US" altLang="zh-CN" dirty="0" smtClean="0"/>
              <a:t> </a:t>
            </a:r>
            <a:r>
              <a:rPr lang="en-US" altLang="zh-CN" sz="3200" dirty="0" smtClean="0">
                <a:cs typeface="Arial" charset="0"/>
              </a:rPr>
              <a:t>foreign-funded enterprises</a:t>
            </a:r>
          </a:p>
        </p:txBody>
      </p:sp>
      <p:sp>
        <p:nvSpPr>
          <p:cNvPr id="19461" name="Rectangle 3"/>
          <p:cNvSpPr>
            <a:spLocks noGrp="1" noChangeArrowheads="1"/>
          </p:cNvSpPr>
          <p:nvPr>
            <p:ph type="body" idx="1"/>
          </p:nvPr>
        </p:nvSpPr>
        <p:spPr>
          <a:xfrm>
            <a:off x="642910" y="1357298"/>
            <a:ext cx="7772400" cy="5229225"/>
          </a:xfrm>
        </p:spPr>
        <p:txBody>
          <a:bodyPr/>
          <a:lstStyle/>
          <a:p>
            <a:pPr eaLnBrk="1" hangingPunct="1">
              <a:lnSpc>
                <a:spcPct val="80000"/>
              </a:lnSpc>
            </a:pPr>
            <a:r>
              <a:rPr lang="en-US" altLang="zh-CN" sz="2400" b="1" dirty="0" smtClean="0"/>
              <a:t>1. </a:t>
            </a:r>
            <a:r>
              <a:rPr lang="en-US" altLang="zh-CN" sz="2400" dirty="0" smtClean="0">
                <a:cs typeface="Times New Roman" pitchFamily="18" charset="0"/>
              </a:rPr>
              <a:t>Equity Joint Venture</a:t>
            </a:r>
            <a:r>
              <a:rPr lang="en-US" altLang="zh-CN" sz="2400" b="1" dirty="0" smtClean="0"/>
              <a:t> </a:t>
            </a:r>
            <a:r>
              <a:rPr lang="en-US" altLang="zh-CN" sz="2400" dirty="0" smtClean="0"/>
              <a:t>(EJV)</a:t>
            </a:r>
          </a:p>
          <a:p>
            <a:pPr lvl="1" eaLnBrk="1" hangingPunct="1">
              <a:lnSpc>
                <a:spcPct val="80000"/>
              </a:lnSpc>
            </a:pPr>
            <a:r>
              <a:rPr lang="en-US" altLang="zh-CN" sz="2000" dirty="0" smtClean="0"/>
              <a:t>EJV are jointly funded by foreign and domestic organizations or individuals. The foreign capital accounts for no less that 25% of the total registered capital. The foreign partners can use cash, valuable materials, industrial property rights, or technology as the investment, while the Chinese partners may use land use fee as the investment. </a:t>
            </a:r>
          </a:p>
          <a:p>
            <a:pPr lvl="1" eaLnBrk="1" hangingPunct="1">
              <a:lnSpc>
                <a:spcPct val="80000"/>
              </a:lnSpc>
            </a:pPr>
            <a:r>
              <a:rPr lang="en-US" altLang="zh-CN" sz="2000" dirty="0" smtClean="0"/>
              <a:t>Partners enjoy rights and take responsibilities according to its share in the investment. </a:t>
            </a:r>
            <a:endParaRPr lang="en-US" altLang="zh-CN" sz="2000" b="1" dirty="0" smtClean="0"/>
          </a:p>
          <a:p>
            <a:pPr eaLnBrk="1" hangingPunct="1">
              <a:lnSpc>
                <a:spcPct val="80000"/>
              </a:lnSpc>
            </a:pPr>
            <a:r>
              <a:rPr lang="en-US" altLang="zh-CN" sz="2400" dirty="0" smtClean="0">
                <a:cs typeface="Times New Roman" pitchFamily="18" charset="0"/>
              </a:rPr>
              <a:t>2. Contractual Joint Venture (CJV)</a:t>
            </a:r>
          </a:p>
          <a:p>
            <a:pPr lvl="1" eaLnBrk="1" hangingPunct="1">
              <a:lnSpc>
                <a:spcPct val="80000"/>
              </a:lnSpc>
            </a:pPr>
            <a:r>
              <a:rPr lang="en-US" altLang="zh-CN" sz="2000" dirty="0" smtClean="0">
                <a:cs typeface="Times New Roman" pitchFamily="18" charset="0"/>
              </a:rPr>
              <a:t>CJV are jointly-run enterprises based on contracts between domestic and foreign partners. Rights and responsibilities are according to the contract rather than the share in the investment. </a:t>
            </a:r>
            <a:endParaRPr lang="en-US" altLang="zh-CN" sz="2000" dirty="0" smtClean="0"/>
          </a:p>
          <a:p>
            <a:pPr lvl="1" eaLnBrk="1" hangingPunct="1">
              <a:lnSpc>
                <a:spcPct val="80000"/>
              </a:lnSpc>
            </a:pPr>
            <a:r>
              <a:rPr lang="en-US" altLang="zh-CN" sz="2000" dirty="0" smtClean="0"/>
              <a:t>CJV also requires foreign partners to invest at least 25% of the total registered capital.</a:t>
            </a:r>
          </a:p>
          <a:p>
            <a:pPr eaLnBrk="1" hangingPunct="1">
              <a:lnSpc>
                <a:spcPct val="80000"/>
              </a:lnSpc>
            </a:pPr>
            <a:r>
              <a:rPr lang="en-US" altLang="zh-CN" sz="2400" dirty="0" smtClean="0"/>
              <a:t>3. Wholly Foreign-owned Enterprise (WFE)</a:t>
            </a:r>
          </a:p>
          <a:p>
            <a:pPr lvl="1" eaLnBrk="1" hangingPunct="1">
              <a:lnSpc>
                <a:spcPct val="80000"/>
              </a:lnSpc>
            </a:pPr>
            <a:r>
              <a:rPr lang="en-US" altLang="zh-CN" sz="2000" dirty="0" smtClean="0"/>
              <a:t>WFE is singly established by foreign investors.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Two parts</a:t>
            </a:r>
            <a:endParaRPr lang="zh-CN" altLang="en-US" dirty="0"/>
          </a:p>
        </p:txBody>
      </p:sp>
      <p:sp>
        <p:nvSpPr>
          <p:cNvPr id="3" name="Content Placeholder 2"/>
          <p:cNvSpPr>
            <a:spLocks noGrp="1"/>
          </p:cNvSpPr>
          <p:nvPr>
            <p:ph idx="1"/>
          </p:nvPr>
        </p:nvSpPr>
        <p:spPr/>
        <p:txBody>
          <a:bodyPr/>
          <a:lstStyle/>
          <a:p>
            <a:r>
              <a:rPr lang="en-US" altLang="zh-CN" dirty="0" smtClean="0"/>
              <a:t>1. </a:t>
            </a:r>
            <a:r>
              <a:rPr lang="en-US" altLang="zh-CN" dirty="0" smtClean="0"/>
              <a:t>Basic facts </a:t>
            </a:r>
            <a:r>
              <a:rPr lang="en-US" altLang="zh-CN" dirty="0" smtClean="0"/>
              <a:t>of China’s economic miracle</a:t>
            </a:r>
          </a:p>
          <a:p>
            <a:r>
              <a:rPr lang="en-US" altLang="zh-CN" dirty="0" smtClean="0"/>
              <a:t>2. Understanding China’s economic miracle</a:t>
            </a:r>
            <a:endParaRPr lang="zh-CN" altLang="en-US" dirty="0"/>
          </a:p>
        </p:txBody>
      </p:sp>
      <p:sp>
        <p:nvSpPr>
          <p:cNvPr id="4" name="Footer Placeholder 3"/>
          <p:cNvSpPr>
            <a:spLocks noGrp="1"/>
          </p:cNvSpPr>
          <p:nvPr>
            <p:ph type="ftr" sz="quarter" idx="11"/>
          </p:nvPr>
        </p:nvSpPr>
        <p:spPr/>
        <p:txBody>
          <a:bodyPr/>
          <a:lstStyle/>
          <a:p>
            <a:pPr>
              <a:defRPr/>
            </a:pPr>
            <a:r>
              <a:rPr lang="en-US" altLang="zh-CN" smtClean="0"/>
              <a:t>-45-</a:t>
            </a:r>
            <a:endParaRPr lang="en-US" altLang="zh-CN"/>
          </a:p>
        </p:txBody>
      </p:sp>
      <p:sp>
        <p:nvSpPr>
          <p:cNvPr id="5" name="Slide Number Placeholder 4"/>
          <p:cNvSpPr>
            <a:spLocks noGrp="1"/>
          </p:cNvSpPr>
          <p:nvPr>
            <p:ph type="sldNum" sz="quarter" idx="12"/>
          </p:nvPr>
        </p:nvSpPr>
        <p:spPr/>
        <p:txBody>
          <a:bodyPr/>
          <a:lstStyle/>
          <a:p>
            <a:pPr>
              <a:defRPr/>
            </a:pPr>
            <a:fld id="{FF350E57-FF15-45D5-AADF-B2E70313522C}" type="slidenum">
              <a:rPr lang="en-US" altLang="zh-CN" smtClean="0"/>
              <a:pPr>
                <a:defRPr/>
              </a:pPr>
              <a:t>2</a:t>
            </a:fld>
            <a:endParaRPr lang="en-US" altLang="zh-C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页脚占位符 4"/>
          <p:cNvSpPr>
            <a:spLocks noGrp="1"/>
          </p:cNvSpPr>
          <p:nvPr>
            <p:ph type="ftr" sz="quarter" idx="11"/>
          </p:nvPr>
        </p:nvSpPr>
        <p:spPr>
          <a:noFill/>
        </p:spPr>
        <p:txBody>
          <a:bodyPr/>
          <a:lstStyle/>
          <a:p>
            <a:r>
              <a:rPr lang="en-US" altLang="zh-CN" smtClean="0"/>
              <a:t>-45-</a:t>
            </a:r>
            <a:endParaRPr lang="en-US" altLang="zh-CN"/>
          </a:p>
        </p:txBody>
      </p:sp>
      <p:sp>
        <p:nvSpPr>
          <p:cNvPr id="20483" name="灯片编号占位符 5"/>
          <p:cNvSpPr>
            <a:spLocks noGrp="1"/>
          </p:cNvSpPr>
          <p:nvPr>
            <p:ph type="sldNum" sz="quarter" idx="12"/>
          </p:nvPr>
        </p:nvSpPr>
        <p:spPr>
          <a:noFill/>
        </p:spPr>
        <p:txBody>
          <a:bodyPr/>
          <a:lstStyle/>
          <a:p>
            <a:fld id="{912450F8-4E3E-45C6-B402-293ADA22C4E6}" type="slidenum">
              <a:rPr lang="en-US" altLang="zh-CN"/>
              <a:pPr/>
              <a:t>20</a:t>
            </a:fld>
            <a:endParaRPr lang="en-US" altLang="zh-CN"/>
          </a:p>
        </p:txBody>
      </p:sp>
      <p:sp>
        <p:nvSpPr>
          <p:cNvPr id="20484" name="Rectangle 2"/>
          <p:cNvSpPr>
            <a:spLocks noGrp="1" noChangeArrowheads="1"/>
          </p:cNvSpPr>
          <p:nvPr>
            <p:ph type="title"/>
          </p:nvPr>
        </p:nvSpPr>
        <p:spPr>
          <a:xfrm>
            <a:off x="684213" y="836613"/>
            <a:ext cx="7772400" cy="1143000"/>
          </a:xfrm>
        </p:spPr>
        <p:txBody>
          <a:bodyPr/>
          <a:lstStyle/>
          <a:p>
            <a:pPr eaLnBrk="1" hangingPunct="1"/>
            <a:r>
              <a:rPr lang="en-US" altLang="zh-CN" sz="3200" smtClean="0"/>
              <a:t>Major forms of foreign investment</a:t>
            </a:r>
          </a:p>
        </p:txBody>
      </p:sp>
      <p:graphicFrame>
        <p:nvGraphicFramePr>
          <p:cNvPr id="883715" name="Group 3"/>
          <p:cNvGraphicFramePr>
            <a:graphicFrameLocks noGrp="1"/>
          </p:cNvGraphicFramePr>
          <p:nvPr>
            <p:ph type="tbl" idx="1"/>
          </p:nvPr>
        </p:nvGraphicFramePr>
        <p:xfrm>
          <a:off x="250826" y="1989138"/>
          <a:ext cx="8464578" cy="3710306"/>
        </p:xfrm>
        <a:graphic>
          <a:graphicData uri="http://schemas.openxmlformats.org/drawingml/2006/table">
            <a:tbl>
              <a:tblPr/>
              <a:tblGrid>
                <a:gridCol w="1619492"/>
                <a:gridCol w="1046806"/>
                <a:gridCol w="1226248"/>
                <a:gridCol w="958794"/>
                <a:gridCol w="1255784"/>
                <a:gridCol w="1057790"/>
                <a:gridCol w="1299664"/>
              </a:tblGrid>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rPr>
                        <a:t>Unit: USD million</a:t>
                      </a:r>
                    </a:p>
                  </a:txBody>
                  <a:tcPr marL="27432" marR="274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1996</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27432" marR="27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2006</a:t>
                      </a:r>
                      <a:endPar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rPr>
                        <a:t>2011</a:t>
                      </a:r>
                    </a:p>
                  </a:txBody>
                  <a:tcPr marL="27432" marR="27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27432" marR="27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No. of project</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Contracted value</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No. of project</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Contracted value</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No. of project</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Contracted value</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Total</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27432" marR="274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dirty="0" smtClean="0">
                          <a:ln>
                            <a:noFill/>
                          </a:ln>
                          <a:solidFill>
                            <a:srgbClr val="000000"/>
                          </a:solidFill>
                          <a:effectLst/>
                          <a:latin typeface="Times New Roman" pitchFamily="18" charset="0"/>
                          <a:ea typeface="宋体" pitchFamily="2" charset="-122"/>
                        </a:rPr>
                        <a:t>24556| </a:t>
                      </a: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Times New Roman" pitchFamily="18" charset="0"/>
                          <a:ea typeface="宋体" pitchFamily="2" charset="-122"/>
                        </a:rPr>
                        <a:t>73,276</a:t>
                      </a: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41,473</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193,727</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lgn="ctr" fontAlgn="ctr"/>
                      <a:r>
                        <a:rPr kumimoji="1" lang="en-US" altLang="zh-CN" sz="2000" b="0" i="0" u="none" strike="noStrike" kern="1200" cap="none" normalizeH="0" baseline="0" dirty="0" smtClean="0">
                          <a:ln>
                            <a:noFill/>
                          </a:ln>
                          <a:solidFill>
                            <a:schemeClr val="tx1"/>
                          </a:solidFill>
                          <a:effectLst/>
                          <a:latin typeface="Times New Roman" pitchFamily="18" charset="0"/>
                          <a:ea typeface="宋体" pitchFamily="2" charset="-122"/>
                          <a:cs typeface="Times New Roman" pitchFamily="18" charset="0"/>
                        </a:rPr>
                        <a:t>27,712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lgn="ctr" fontAlgn="ctr"/>
                      <a:r>
                        <a:rPr kumimoji="1" lang="en-US" altLang="zh-CN" sz="2000" b="0" i="0" u="none" strike="noStrike" kern="1200" cap="none" normalizeH="0" baseline="0" dirty="0" smtClean="0">
                          <a:ln>
                            <a:noFill/>
                          </a:ln>
                          <a:solidFill>
                            <a:schemeClr val="tx1"/>
                          </a:solidFill>
                          <a:effectLst/>
                          <a:latin typeface="Times New Roman" pitchFamily="18" charset="0"/>
                          <a:ea typeface="宋体" pitchFamily="2" charset="-122"/>
                          <a:cs typeface="Times New Roman" pitchFamily="18" charset="0"/>
                        </a:rPr>
                        <a:t>117,698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Joint Venture</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27432" marR="274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dirty="0" smtClean="0">
                          <a:ln>
                            <a:noFill/>
                          </a:ln>
                          <a:solidFill>
                            <a:srgbClr val="000000"/>
                          </a:solidFill>
                          <a:effectLst/>
                          <a:latin typeface="Times New Roman" pitchFamily="18" charset="0"/>
                          <a:ea typeface="宋体" pitchFamily="2" charset="-122"/>
                        </a:rPr>
                        <a:t>12628 </a:t>
                      </a: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dirty="0" smtClean="0">
                          <a:ln>
                            <a:noFill/>
                          </a:ln>
                          <a:solidFill>
                            <a:srgbClr val="000000"/>
                          </a:solidFill>
                          <a:effectLst/>
                          <a:latin typeface="Times New Roman" pitchFamily="18" charset="0"/>
                          <a:ea typeface="宋体" pitchFamily="2" charset="-122"/>
                        </a:rPr>
                        <a:t>31,876</a:t>
                      </a: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10,223</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32,937</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lgn="ctr" fontAlgn="ctr"/>
                      <a:r>
                        <a:rPr kumimoji="1" lang="en-US" altLang="zh-CN" sz="2000" b="0" i="0" u="none" strike="noStrike" kern="1200" cap="none" normalizeH="0" baseline="0" dirty="0" smtClean="0">
                          <a:ln>
                            <a:noFill/>
                          </a:ln>
                          <a:solidFill>
                            <a:schemeClr val="tx1"/>
                          </a:solidFill>
                          <a:effectLst/>
                          <a:latin typeface="Times New Roman" pitchFamily="18" charset="0"/>
                          <a:ea typeface="宋体" pitchFamily="2" charset="-122"/>
                          <a:cs typeface="Times New Roman" pitchFamily="18" charset="0"/>
                        </a:rPr>
                        <a:t>5,005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lgn="ctr" fontAlgn="ctr"/>
                      <a:r>
                        <a:rPr kumimoji="1" lang="en-US" altLang="zh-CN" sz="2000" b="0" i="0" u="none" strike="noStrike" kern="1200" cap="none" normalizeH="0" baseline="0" dirty="0" smtClean="0">
                          <a:ln>
                            <a:noFill/>
                          </a:ln>
                          <a:solidFill>
                            <a:schemeClr val="tx1"/>
                          </a:solidFill>
                          <a:effectLst/>
                          <a:latin typeface="Times New Roman" pitchFamily="18" charset="0"/>
                          <a:ea typeface="宋体" pitchFamily="2" charset="-122"/>
                          <a:cs typeface="Times New Roman" pitchFamily="18" charset="0"/>
                        </a:rPr>
                        <a:t>21,415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Cooperative Venture</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27432" marR="274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Times New Roman" pitchFamily="18" charset="0"/>
                          <a:ea typeface="宋体" pitchFamily="2" charset="-122"/>
                        </a:rPr>
                        <a:t>2849 </a:t>
                      </a: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dirty="0" smtClean="0">
                          <a:ln>
                            <a:noFill/>
                          </a:ln>
                          <a:solidFill>
                            <a:srgbClr val="000000"/>
                          </a:solidFill>
                          <a:effectLst/>
                          <a:latin typeface="Times New Roman" pitchFamily="18" charset="0"/>
                          <a:ea typeface="宋体" pitchFamily="2" charset="-122"/>
                        </a:rPr>
                        <a:t>14,296</a:t>
                      </a: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1036</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8,074</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lgn="ctr" fontAlgn="ctr"/>
                      <a:r>
                        <a:rPr kumimoji="1" lang="en-US" altLang="zh-CN" sz="2000" b="0" i="0" u="none" strike="noStrike" kern="1200" cap="none" normalizeH="0" baseline="0" dirty="0" smtClean="0">
                          <a:ln>
                            <a:noFill/>
                          </a:ln>
                          <a:solidFill>
                            <a:schemeClr val="tx1"/>
                          </a:solidFill>
                          <a:effectLst/>
                          <a:latin typeface="Times New Roman" pitchFamily="18" charset="0"/>
                          <a:ea typeface="宋体" pitchFamily="2" charset="-122"/>
                          <a:cs typeface="Times New Roman" pitchFamily="18" charset="0"/>
                        </a:rPr>
                        <a:t>284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lgn="ctr" fontAlgn="ctr"/>
                      <a:r>
                        <a:rPr kumimoji="1" lang="en-US" altLang="zh-CN" sz="2000" b="0" i="0" u="none" strike="noStrike" kern="1200" cap="none" normalizeH="0" baseline="0" dirty="0" smtClean="0">
                          <a:ln>
                            <a:noFill/>
                          </a:ln>
                          <a:solidFill>
                            <a:schemeClr val="tx1"/>
                          </a:solidFill>
                          <a:effectLst/>
                          <a:latin typeface="Times New Roman" pitchFamily="18" charset="0"/>
                          <a:ea typeface="宋体" pitchFamily="2" charset="-122"/>
                          <a:cs typeface="Times New Roman" pitchFamily="18" charset="0"/>
                        </a:rPr>
                        <a:t>1,757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Wholly Foreign-owned Enterprise</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27432" marR="274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Times New Roman" pitchFamily="18" charset="0"/>
                          <a:ea typeface="宋体" pitchFamily="2" charset="-122"/>
                        </a:rPr>
                        <a:t>9062 </a:t>
                      </a: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Times New Roman" pitchFamily="18" charset="0"/>
                          <a:ea typeface="宋体" pitchFamily="2" charset="-122"/>
                        </a:rPr>
                        <a:t>26,810</a:t>
                      </a: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30,164</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151,557</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27432" marR="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lgn="ctr" fontAlgn="ctr"/>
                      <a:r>
                        <a:rPr kumimoji="1" lang="en-US" altLang="zh-CN" sz="2000" b="0" i="0" u="none" strike="noStrike" kern="1200" cap="none" normalizeH="0" baseline="0" dirty="0" smtClean="0">
                          <a:ln>
                            <a:noFill/>
                          </a:ln>
                          <a:solidFill>
                            <a:schemeClr val="tx1"/>
                          </a:solidFill>
                          <a:effectLst/>
                          <a:latin typeface="Times New Roman" pitchFamily="18" charset="0"/>
                          <a:ea typeface="宋体" pitchFamily="2" charset="-122"/>
                          <a:cs typeface="Times New Roman" pitchFamily="18" charset="0"/>
                        </a:rPr>
                        <a:t>22,388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lgn="ctr" fontAlgn="ctr"/>
                      <a:r>
                        <a:rPr kumimoji="1" lang="en-US" altLang="zh-CN" sz="2000" b="0" i="0" u="none" strike="noStrike" kern="1200" cap="none" normalizeH="0" baseline="0" dirty="0" smtClean="0">
                          <a:ln>
                            <a:noFill/>
                          </a:ln>
                          <a:solidFill>
                            <a:schemeClr val="tx1"/>
                          </a:solidFill>
                          <a:effectLst/>
                          <a:latin typeface="Times New Roman" pitchFamily="18" charset="0"/>
                          <a:ea typeface="宋体" pitchFamily="2" charset="-122"/>
                          <a:cs typeface="Times New Roman" pitchFamily="18" charset="0"/>
                        </a:rPr>
                        <a:t>91,205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27" name="Text Box 45"/>
          <p:cNvSpPr txBox="1">
            <a:spLocks noChangeArrowheads="1"/>
          </p:cNvSpPr>
          <p:nvPr/>
        </p:nvSpPr>
        <p:spPr bwMode="auto">
          <a:xfrm>
            <a:off x="500034" y="6021388"/>
            <a:ext cx="7599391" cy="366712"/>
          </a:xfrm>
          <a:prstGeom prst="rect">
            <a:avLst/>
          </a:prstGeom>
          <a:noFill/>
          <a:ln w="9525">
            <a:noFill/>
            <a:miter lim="800000"/>
            <a:headEnd/>
            <a:tailEnd/>
          </a:ln>
        </p:spPr>
        <p:txBody>
          <a:bodyPr wrap="square">
            <a:spAutoFit/>
          </a:bodyPr>
          <a:lstStyle/>
          <a:p>
            <a:pPr>
              <a:spcBef>
                <a:spcPct val="50000"/>
              </a:spcBef>
            </a:pPr>
            <a:r>
              <a:rPr lang="en-US" altLang="zh-CN" b="1" dirty="0">
                <a:solidFill>
                  <a:schemeClr val="tx2"/>
                </a:solidFill>
              </a:rPr>
              <a:t>A foreign-funded enterprise shall be a limited liability company.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页脚占位符 4"/>
          <p:cNvSpPr>
            <a:spLocks noGrp="1"/>
          </p:cNvSpPr>
          <p:nvPr>
            <p:ph type="ftr" sz="quarter" idx="11"/>
          </p:nvPr>
        </p:nvSpPr>
        <p:spPr>
          <a:noFill/>
        </p:spPr>
        <p:txBody>
          <a:bodyPr/>
          <a:lstStyle/>
          <a:p>
            <a:r>
              <a:rPr lang="en-US" altLang="zh-CN" smtClean="0"/>
              <a:t>-45-</a:t>
            </a:r>
            <a:endParaRPr lang="en-US" altLang="zh-CN"/>
          </a:p>
        </p:txBody>
      </p:sp>
      <p:sp>
        <p:nvSpPr>
          <p:cNvPr id="21507" name="灯片编号占位符 5"/>
          <p:cNvSpPr>
            <a:spLocks noGrp="1"/>
          </p:cNvSpPr>
          <p:nvPr>
            <p:ph type="sldNum" sz="quarter" idx="12"/>
          </p:nvPr>
        </p:nvSpPr>
        <p:spPr>
          <a:noFill/>
        </p:spPr>
        <p:txBody>
          <a:bodyPr/>
          <a:lstStyle/>
          <a:p>
            <a:fld id="{45591F08-533F-45D4-8AEE-D8B17F53F5D7}" type="slidenum">
              <a:rPr lang="en-US" altLang="zh-CN"/>
              <a:pPr/>
              <a:t>21</a:t>
            </a:fld>
            <a:endParaRPr lang="en-US" altLang="zh-CN"/>
          </a:p>
        </p:txBody>
      </p:sp>
      <p:sp>
        <p:nvSpPr>
          <p:cNvPr id="21508" name="Rectangle 2"/>
          <p:cNvSpPr>
            <a:spLocks noGrp="1" noChangeArrowheads="1"/>
          </p:cNvSpPr>
          <p:nvPr>
            <p:ph type="title"/>
          </p:nvPr>
        </p:nvSpPr>
        <p:spPr>
          <a:xfrm>
            <a:off x="684213" y="981075"/>
            <a:ext cx="8208962" cy="1060450"/>
          </a:xfrm>
        </p:spPr>
        <p:txBody>
          <a:bodyPr/>
          <a:lstStyle/>
          <a:p>
            <a:pPr eaLnBrk="1" hangingPunct="1"/>
            <a:r>
              <a:rPr lang="en-US" altLang="zh-CN" sz="2800" smtClean="0">
                <a:cs typeface="Arial" charset="0"/>
              </a:rPr>
              <a:t>International trade based on foreign-funded enterprises</a:t>
            </a:r>
          </a:p>
        </p:txBody>
      </p:sp>
      <p:graphicFrame>
        <p:nvGraphicFramePr>
          <p:cNvPr id="869432" name="Group 56"/>
          <p:cNvGraphicFramePr>
            <a:graphicFrameLocks noGrp="1"/>
          </p:cNvGraphicFramePr>
          <p:nvPr>
            <p:ph idx="1"/>
          </p:nvPr>
        </p:nvGraphicFramePr>
        <p:xfrm>
          <a:off x="468313" y="2276475"/>
          <a:ext cx="8135937" cy="2016760"/>
        </p:xfrm>
        <a:graphic>
          <a:graphicData uri="http://schemas.openxmlformats.org/drawingml/2006/table">
            <a:tbl>
              <a:tblPr/>
              <a:tblGrid>
                <a:gridCol w="4168775"/>
                <a:gridCol w="1438275"/>
                <a:gridCol w="1266825"/>
                <a:gridCol w="1262062"/>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Unit: USD million</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rPr>
                        <a:t>2006</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123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Arial" charset="0"/>
                        </a:rPr>
                        <a:t>Total</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Arial" charset="0"/>
                        </a:rPr>
                        <a:t>Exports</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Arial" charset="0"/>
                        </a:rPr>
                        <a:t>Imports</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Arial" charset="0"/>
                        </a:rPr>
                        <a:t>China's total</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Arial" charset="0"/>
                        </a:rPr>
                        <a:t>1,760,396 </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Arial" charset="0"/>
                        </a:rPr>
                        <a:t>968,936 </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Arial" charset="0"/>
                        </a:rPr>
                        <a:t>791,461 </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cs typeface="Arial" charset="0"/>
                        </a:rPr>
                        <a:t>Foreign-funded Enterprises </a:t>
                      </a:r>
                      <a:endParaRPr kumimoji="1" lang="en-US" altLang="zh-CN" sz="2000" b="1"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Arial" charset="0"/>
                        </a:rPr>
                        <a:t>1,036,269</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Arial" charset="0"/>
                        </a:rPr>
                        <a:t>563,779</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Arial" charset="0"/>
                        </a:rPr>
                        <a:t>472,490</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pitchFamily="2" charset="-122"/>
                        </a:rPr>
                        <a:t>National percentage</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Arial" charset="0"/>
                        </a:rPr>
                        <a:t>58.9%</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Arial" charset="0"/>
                        </a:rPr>
                        <a:t>58.2%</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pitchFamily="2" charset="-122"/>
                          <a:cs typeface="Arial" charset="0"/>
                        </a:rPr>
                        <a:t>59.7%</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39" name="Text Box 49"/>
          <p:cNvSpPr txBox="1">
            <a:spLocks noChangeArrowheads="1"/>
          </p:cNvSpPr>
          <p:nvPr/>
        </p:nvSpPr>
        <p:spPr bwMode="auto">
          <a:xfrm>
            <a:off x="611188" y="4508500"/>
            <a:ext cx="7848600" cy="1552575"/>
          </a:xfrm>
          <a:prstGeom prst="rect">
            <a:avLst/>
          </a:prstGeom>
          <a:noFill/>
          <a:ln w="9525">
            <a:noFill/>
            <a:miter lim="800000"/>
            <a:headEnd/>
            <a:tailEnd/>
          </a:ln>
        </p:spPr>
        <p:txBody>
          <a:bodyPr>
            <a:spAutoFit/>
          </a:bodyPr>
          <a:lstStyle/>
          <a:p>
            <a:pPr>
              <a:spcBef>
                <a:spcPct val="50000"/>
              </a:spcBef>
            </a:pPr>
            <a:r>
              <a:rPr lang="en-US" altLang="zh-CN" sz="2400"/>
              <a:t>In the early half of 2007, foreign-funded enterprises created 28% of the industrial value-added, 57% of the export</a:t>
            </a:r>
            <a:r>
              <a:rPr lang="zh-CN" altLang="en-US" sz="2400"/>
              <a:t>，</a:t>
            </a:r>
            <a:r>
              <a:rPr lang="en-US" altLang="zh-CN" sz="2400"/>
              <a:t>and 21% of the taxes. Direct employment was 28 million, about 10% of urban employment.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页脚占位符 4"/>
          <p:cNvSpPr>
            <a:spLocks noGrp="1"/>
          </p:cNvSpPr>
          <p:nvPr>
            <p:ph type="ftr" sz="quarter" idx="11"/>
          </p:nvPr>
        </p:nvSpPr>
        <p:spPr>
          <a:noFill/>
        </p:spPr>
        <p:txBody>
          <a:bodyPr/>
          <a:lstStyle/>
          <a:p>
            <a:r>
              <a:rPr lang="en-US" altLang="zh-CN" smtClean="0"/>
              <a:t>-45-</a:t>
            </a:r>
            <a:endParaRPr lang="en-US" altLang="zh-CN"/>
          </a:p>
        </p:txBody>
      </p:sp>
      <p:sp>
        <p:nvSpPr>
          <p:cNvPr id="22531" name="灯片编号占位符 5"/>
          <p:cNvSpPr>
            <a:spLocks noGrp="1"/>
          </p:cNvSpPr>
          <p:nvPr>
            <p:ph type="sldNum" sz="quarter" idx="12"/>
          </p:nvPr>
        </p:nvSpPr>
        <p:spPr>
          <a:noFill/>
        </p:spPr>
        <p:txBody>
          <a:bodyPr/>
          <a:lstStyle/>
          <a:p>
            <a:fld id="{FDF3D049-B5A6-429E-BBAB-187D8D70CF8F}" type="slidenum">
              <a:rPr lang="en-US" altLang="zh-CN"/>
              <a:pPr/>
              <a:t>22</a:t>
            </a:fld>
            <a:endParaRPr lang="en-US" altLang="zh-CN"/>
          </a:p>
        </p:txBody>
      </p:sp>
      <p:sp>
        <p:nvSpPr>
          <p:cNvPr id="22532" name="Rectangle 2"/>
          <p:cNvSpPr>
            <a:spLocks noGrp="1" noChangeArrowheads="1"/>
          </p:cNvSpPr>
          <p:nvPr>
            <p:ph type="title"/>
          </p:nvPr>
        </p:nvSpPr>
        <p:spPr>
          <a:xfrm>
            <a:off x="467544" y="332656"/>
            <a:ext cx="8134350" cy="627062"/>
          </a:xfrm>
        </p:spPr>
        <p:txBody>
          <a:bodyPr>
            <a:normAutofit/>
          </a:bodyPr>
          <a:lstStyle/>
          <a:p>
            <a:pPr eaLnBrk="1" hangingPunct="1"/>
            <a:r>
              <a:rPr lang="en-US" altLang="zh-CN" sz="2800" dirty="0" smtClean="0"/>
              <a:t>Foreign direct investment by Sector by yearend 2006</a:t>
            </a:r>
          </a:p>
        </p:txBody>
      </p:sp>
      <p:graphicFrame>
        <p:nvGraphicFramePr>
          <p:cNvPr id="866435" name="Group 131"/>
          <p:cNvGraphicFramePr>
            <a:graphicFrameLocks noGrp="1"/>
          </p:cNvGraphicFramePr>
          <p:nvPr>
            <p:ph idx="1"/>
          </p:nvPr>
        </p:nvGraphicFramePr>
        <p:xfrm>
          <a:off x="467544" y="980728"/>
          <a:ext cx="8137525" cy="5400930"/>
        </p:xfrm>
        <a:graphic>
          <a:graphicData uri="http://schemas.openxmlformats.org/drawingml/2006/table">
            <a:tbl>
              <a:tblPr/>
              <a:tblGrid>
                <a:gridCol w="3211512"/>
                <a:gridCol w="969963"/>
                <a:gridCol w="1417637"/>
                <a:gridCol w="1097632"/>
                <a:gridCol w="1440781"/>
              </a:tblGrid>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400" b="0" i="0" u="none" strike="noStrike" cap="none" normalizeH="0" baseline="0" dirty="0" smtClean="0">
                          <a:ln>
                            <a:noFill/>
                          </a:ln>
                          <a:solidFill>
                            <a:schemeClr val="tx1"/>
                          </a:solidFill>
                          <a:effectLst/>
                          <a:latin typeface="Times New Roman" pitchFamily="18" charset="0"/>
                          <a:ea typeface="宋体" pitchFamily="2" charset="-122"/>
                        </a:rPr>
                        <a:t>Unit: USD 100 million</a:t>
                      </a: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No. of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enterprises</a:t>
                      </a:r>
                      <a:endParaRPr kumimoji="1" lang="en-US" altLang="zh-CN" sz="1400" b="1" i="0" u="none" strike="noStrike" cap="none" normalizeH="0" baseline="0" dirty="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Total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investment</a:t>
                      </a:r>
                      <a:endParaRPr kumimoji="1" lang="en-US" altLang="zh-CN" sz="1400" b="1" i="0" u="none" strike="noStrike" cap="none" normalizeH="0" baseline="0" dirty="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Registered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Capital</a:t>
                      </a:r>
                      <a:endParaRPr kumimoji="1" lang="en-US" altLang="zh-CN" sz="1400" b="1"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Foreign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capital</a:t>
                      </a:r>
                      <a:endParaRPr kumimoji="1" lang="en-US" altLang="zh-CN" sz="1400" b="1"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1" i="0" u="none" strike="noStrike" cap="none" normalizeH="0" baseline="0" smtClean="0">
                          <a:ln>
                            <a:noFill/>
                          </a:ln>
                          <a:solidFill>
                            <a:schemeClr val="tx1"/>
                          </a:solidFill>
                          <a:effectLst/>
                          <a:latin typeface="Arial" charset="0"/>
                          <a:ea typeface="宋体" pitchFamily="2" charset="-122"/>
                          <a:cs typeface="Arial" charset="0"/>
                        </a:rPr>
                        <a:t> National Total</a:t>
                      </a:r>
                      <a:endParaRPr kumimoji="1" lang="en-US" altLang="zh-CN" sz="1300" b="1"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smtClean="0">
                          <a:ln>
                            <a:noFill/>
                          </a:ln>
                          <a:solidFill>
                            <a:schemeClr val="tx1"/>
                          </a:solidFill>
                          <a:effectLst/>
                          <a:latin typeface="Arial" charset="0"/>
                          <a:ea typeface="宋体" pitchFamily="2" charset="-122"/>
                          <a:cs typeface="Arial" charset="0"/>
                        </a:rPr>
                        <a:t>274,863</a:t>
                      </a:r>
                      <a:endParaRPr kumimoji="1" lang="en-US" altLang="zh-CN" sz="1400" b="1"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smtClean="0">
                          <a:ln>
                            <a:noFill/>
                          </a:ln>
                          <a:solidFill>
                            <a:schemeClr val="tx1"/>
                          </a:solidFill>
                          <a:effectLst/>
                          <a:latin typeface="Arial" charset="0"/>
                          <a:ea typeface="宋体" pitchFamily="2" charset="-122"/>
                          <a:cs typeface="Arial" charset="0"/>
                        </a:rPr>
                        <a:t>17,075.65</a:t>
                      </a:r>
                      <a:endParaRPr kumimoji="1" lang="en-US" altLang="zh-CN" sz="1400" b="1"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smtClean="0">
                          <a:ln>
                            <a:noFill/>
                          </a:ln>
                          <a:solidFill>
                            <a:schemeClr val="tx1"/>
                          </a:solidFill>
                          <a:effectLst/>
                          <a:latin typeface="Arial" charset="0"/>
                          <a:ea typeface="宋体" pitchFamily="2" charset="-122"/>
                          <a:cs typeface="Arial" charset="0"/>
                        </a:rPr>
                        <a:t>9,465</a:t>
                      </a:r>
                      <a:endParaRPr kumimoji="1" lang="en-US" altLang="zh-CN" sz="1400" b="1"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1" i="0" u="none" strike="noStrike" cap="none" normalizeH="0" baseline="0" smtClean="0">
                          <a:ln>
                            <a:noFill/>
                          </a:ln>
                          <a:solidFill>
                            <a:schemeClr val="tx1"/>
                          </a:solidFill>
                          <a:effectLst/>
                          <a:latin typeface="Arial" charset="0"/>
                          <a:ea typeface="宋体" pitchFamily="2" charset="-122"/>
                          <a:cs typeface="Arial" charset="0"/>
                        </a:rPr>
                        <a:t>7,406</a:t>
                      </a:r>
                      <a:endParaRPr kumimoji="1" lang="en-US" altLang="zh-CN" sz="1400" b="1"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Manufacturing</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187,458</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10,412</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5,924</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smtClean="0">
                          <a:ln>
                            <a:noFill/>
                          </a:ln>
                          <a:solidFill>
                            <a:schemeClr val="tx1"/>
                          </a:solidFill>
                          <a:effectLst/>
                          <a:latin typeface="Arial" charset="0"/>
                          <a:ea typeface="宋体" pitchFamily="2" charset="-122"/>
                          <a:cs typeface="Arial" charset="0"/>
                        </a:rPr>
                        <a:t>4681 </a:t>
                      </a:r>
                      <a:r>
                        <a:rPr kumimoji="1" lang="zh-CN" altLang="en-US" sz="1400" b="0" i="0" u="none" strike="noStrike" cap="none" normalizeH="0" baseline="0" dirty="0" smtClean="0">
                          <a:ln>
                            <a:noFill/>
                          </a:ln>
                          <a:solidFill>
                            <a:schemeClr val="tx1"/>
                          </a:solidFill>
                          <a:effectLst/>
                          <a:latin typeface="Arial" charset="0"/>
                          <a:ea typeface="宋体" pitchFamily="2" charset="-122"/>
                          <a:cs typeface="Arial" charset="0"/>
                        </a:rPr>
                        <a:t>（</a:t>
                      </a:r>
                      <a:r>
                        <a:rPr kumimoji="1" lang="en-US" altLang="zh-CN" sz="1400" b="0" i="0" u="none" strike="noStrike" cap="none" normalizeH="0" baseline="0" dirty="0" smtClean="0">
                          <a:ln>
                            <a:noFill/>
                          </a:ln>
                          <a:solidFill>
                            <a:schemeClr val="tx1"/>
                          </a:solidFill>
                          <a:effectLst/>
                          <a:latin typeface="Arial" charset="0"/>
                          <a:ea typeface="宋体" pitchFamily="2" charset="-122"/>
                          <a:cs typeface="Arial" charset="0"/>
                        </a:rPr>
                        <a:t>63.2%</a:t>
                      </a:r>
                      <a:r>
                        <a:rPr kumimoji="1" lang="zh-CN" altLang="en-US" sz="1400" b="0" i="0" u="none" strike="noStrike" cap="none" normalizeH="0" baseline="0" dirty="0" smtClean="0">
                          <a:ln>
                            <a:noFill/>
                          </a:ln>
                          <a:solidFill>
                            <a:schemeClr val="tx1"/>
                          </a:solidFill>
                          <a:effectLst/>
                          <a:latin typeface="Arial" charset="0"/>
                          <a:ea typeface="宋体" pitchFamily="2" charset="-122"/>
                          <a:cs typeface="Arial" charset="0"/>
                        </a:rPr>
                        <a:t>）</a:t>
                      </a:r>
                      <a:endParaRPr kumimoji="1" lang="en-US" altLang="zh-CN" sz="1400" b="0" i="0" u="none" strike="noStrike" cap="none" normalizeH="0" baseline="0" dirty="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Real Estate</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14,438</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2,271</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1,134</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smtClean="0">
                          <a:ln>
                            <a:noFill/>
                          </a:ln>
                          <a:solidFill>
                            <a:schemeClr val="tx1"/>
                          </a:solidFill>
                          <a:effectLst/>
                          <a:latin typeface="Arial" charset="0"/>
                          <a:ea typeface="宋体" pitchFamily="2" charset="-122"/>
                          <a:cs typeface="Arial" charset="0"/>
                        </a:rPr>
                        <a:t>920</a:t>
                      </a:r>
                      <a:endParaRPr kumimoji="1" lang="en-US" altLang="zh-CN" sz="1400" b="0" i="0" u="none" strike="noStrike" cap="none" normalizeH="0" baseline="0" dirty="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Leasing and Business Services</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12,070</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396</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265</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225</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Electricity, Gas and Water</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1,980</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866</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332</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195</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Information, Computer Services and Software</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7,045</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349</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207</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191</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Transport, Storage and Post</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4,743</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572</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306</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184</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Wholesale and Retail Trades</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15,786</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378</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223</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181</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Scientific Research, Technical Service</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6,954</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322</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188</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158</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Construction</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3,876</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308</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171</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118</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Hotels and Catering Services</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6,194</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282</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153</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112</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1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Agriculture, Forestry, Animal,  Husbandry </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5,821</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257.1</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127</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106</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Culture, Sports and Entertainment</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2,308</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138</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78</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63</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Services to Households and  Other Services</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3,311</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100</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65</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49</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Management of Water Conservancy, Environment and Public Facilities</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786</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102</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60</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41</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1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Mining</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970</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81</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52</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35</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Financial Intermediation</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182</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59</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50</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30</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smtClean="0">
                          <a:ln>
                            <a:noFill/>
                          </a:ln>
                          <a:solidFill>
                            <a:schemeClr val="tx1"/>
                          </a:solidFill>
                          <a:effectLst/>
                          <a:latin typeface="Arial" charset="0"/>
                          <a:ea typeface="宋体" pitchFamily="2" charset="-122"/>
                          <a:cs typeface="Arial" charset="0"/>
                        </a:rPr>
                        <a:t> Health, Social Security and Social Welfare</a:t>
                      </a:r>
                      <a:endParaRPr kumimoji="1" lang="en-US" altLang="zh-CN" sz="1300" b="0" i="0" u="none" strike="noStrike" cap="none" normalizeH="0" baseline="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210</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22</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12</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8</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1300" b="0" i="0" u="none" strike="noStrike" cap="none" normalizeH="0" baseline="0" dirty="0" smtClean="0">
                          <a:ln>
                            <a:noFill/>
                          </a:ln>
                          <a:solidFill>
                            <a:schemeClr val="tx1"/>
                          </a:solidFill>
                          <a:effectLst/>
                          <a:latin typeface="Arial" charset="0"/>
                          <a:ea typeface="宋体" pitchFamily="2" charset="-122"/>
                          <a:cs typeface="Arial" charset="0"/>
                        </a:rPr>
                        <a:t> Education</a:t>
                      </a:r>
                      <a:endParaRPr kumimoji="1" lang="en-US" altLang="zh-CN" sz="1300" b="0" i="0" u="none" strike="noStrike" cap="none" normalizeH="0" baseline="0" dirty="0" smtClean="0">
                        <a:ln>
                          <a:noFill/>
                        </a:ln>
                        <a:solidFill>
                          <a:schemeClr val="tx1"/>
                        </a:solidFill>
                        <a:effectLst/>
                        <a:latin typeface="Times New Roman" pitchFamily="18" charset="0"/>
                        <a:ea typeface="宋体" pitchFamily="2" charset="-122"/>
                      </a:endParaRPr>
                    </a:p>
                  </a:txBody>
                  <a:tcPr marL="4572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196</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5</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Arial" charset="0"/>
                          <a:ea typeface="宋体" pitchFamily="2" charset="-122"/>
                          <a:cs typeface="Arial" charset="0"/>
                        </a:rPr>
                        <a:t>3</a:t>
                      </a:r>
                      <a:endParaRPr kumimoji="1"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smtClean="0">
                          <a:ln>
                            <a:noFill/>
                          </a:ln>
                          <a:solidFill>
                            <a:schemeClr val="tx1"/>
                          </a:solidFill>
                          <a:effectLst/>
                          <a:latin typeface="Arial" charset="0"/>
                          <a:ea typeface="宋体" pitchFamily="2" charset="-122"/>
                          <a:cs typeface="Arial" charset="0"/>
                        </a:rPr>
                        <a:t>2</a:t>
                      </a:r>
                      <a:endParaRPr kumimoji="1" lang="en-US" altLang="zh-CN" sz="1400" b="0" i="0" u="none" strike="noStrike" cap="none" normalizeH="0" baseline="0" dirty="0" smtClean="0">
                        <a:ln>
                          <a:noFill/>
                        </a:ln>
                        <a:solidFill>
                          <a:schemeClr val="tx1"/>
                        </a:solidFill>
                        <a:effectLst/>
                        <a:latin typeface="Times New Roman" pitchFamily="18" charset="0"/>
                        <a:ea typeface="宋体" pitchFamily="2" charset="-122"/>
                      </a:endParaRPr>
                    </a:p>
                  </a:txBody>
                  <a:tcPr marL="0" marR="0" marT="9144" marB="91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04664"/>
            <a:ext cx="7772400" cy="390508"/>
          </a:xfrm>
          <a:solidFill>
            <a:schemeClr val="bg1"/>
          </a:solidFill>
        </p:spPr>
        <p:txBody>
          <a:bodyPr>
            <a:noAutofit/>
          </a:bodyPr>
          <a:lstStyle/>
          <a:p>
            <a:r>
              <a:rPr lang="en-US" altLang="zh-CN" sz="2800" dirty="0" smtClean="0"/>
              <a:t>Foreign Direct Investment by Sector in 2011</a:t>
            </a:r>
            <a:endParaRPr lang="zh-CN" altLang="en-US" sz="2800" dirty="0"/>
          </a:p>
        </p:txBody>
      </p:sp>
      <p:graphicFrame>
        <p:nvGraphicFramePr>
          <p:cNvPr id="6" name="内容占位符 5"/>
          <p:cNvGraphicFramePr>
            <a:graphicFrameLocks noGrp="1"/>
          </p:cNvGraphicFramePr>
          <p:nvPr>
            <p:ph idx="1"/>
          </p:nvPr>
        </p:nvGraphicFramePr>
        <p:xfrm>
          <a:off x="214282" y="1071546"/>
          <a:ext cx="8715435" cy="5622060"/>
        </p:xfrm>
        <a:graphic>
          <a:graphicData uri="http://schemas.openxmlformats.org/drawingml/2006/table">
            <a:tbl>
              <a:tblPr>
                <a:tableStyleId>{3C2FFA5D-87B4-456A-9821-1D502468CF0F}</a:tableStyleId>
              </a:tblPr>
              <a:tblGrid>
                <a:gridCol w="5000659"/>
                <a:gridCol w="1428760"/>
                <a:gridCol w="2286016"/>
              </a:tblGrid>
              <a:tr h="213169">
                <a:tc>
                  <a:txBody>
                    <a:bodyPr/>
                    <a:lstStyle/>
                    <a:p>
                      <a:pPr algn="ctr" fontAlgn="ctr"/>
                      <a:r>
                        <a:rPr lang="en-US" sz="2000" u="none" strike="noStrike" dirty="0"/>
                        <a:t>Sector</a:t>
                      </a:r>
                      <a:endParaRPr lang="en-US" sz="2000" b="0" i="0" u="none" strike="noStrike" dirty="0">
                        <a:latin typeface="Times New Roman"/>
                      </a:endParaRPr>
                    </a:p>
                  </a:txBody>
                  <a:tcPr marL="6460" marR="6460" marT="6460" marB="0" anchor="ctr">
                    <a:solidFill>
                      <a:schemeClr val="bg1"/>
                    </a:solidFill>
                  </a:tcPr>
                </a:tc>
                <a:tc>
                  <a:txBody>
                    <a:bodyPr/>
                    <a:lstStyle/>
                    <a:p>
                      <a:pPr algn="ctr" fontAlgn="ctr"/>
                      <a:r>
                        <a:rPr lang="en-US" sz="2000" u="none" strike="noStrike" dirty="0"/>
                        <a:t>No. of projects</a:t>
                      </a:r>
                      <a:endParaRPr lang="en-US" sz="2000" b="0" i="0" u="none" strike="noStrike" dirty="0">
                        <a:latin typeface="Times New Roman"/>
                      </a:endParaRPr>
                    </a:p>
                  </a:txBody>
                  <a:tcPr marL="6460" marR="6460" marT="6460" marB="0" anchor="ctr">
                    <a:solidFill>
                      <a:schemeClr val="bg1"/>
                    </a:solidFill>
                  </a:tcPr>
                </a:tc>
                <a:tc>
                  <a:txBody>
                    <a:bodyPr/>
                    <a:lstStyle/>
                    <a:p>
                      <a:pPr algn="ctr" fontAlgn="ctr"/>
                      <a:r>
                        <a:rPr lang="en-US" sz="2000" u="none" strike="noStrike" dirty="0" smtClean="0"/>
                        <a:t>Investment </a:t>
                      </a:r>
                      <a:r>
                        <a:rPr lang="en-US" sz="2000" u="none" strike="noStrike" dirty="0"/>
                        <a:t>(USD 1m)</a:t>
                      </a:r>
                      <a:endParaRPr lang="en-US" sz="2000" b="0" i="0" u="none" strike="noStrike" dirty="0">
                        <a:latin typeface="Times New Roman"/>
                      </a:endParaRPr>
                    </a:p>
                  </a:txBody>
                  <a:tcPr marL="6460" marR="6460" marT="6460" marB="0" anchor="ctr">
                    <a:solidFill>
                      <a:schemeClr val="bg1"/>
                    </a:solidFill>
                  </a:tcPr>
                </a:tc>
              </a:tr>
              <a:tr h="189053">
                <a:tc>
                  <a:txBody>
                    <a:bodyPr/>
                    <a:lstStyle/>
                    <a:p>
                      <a:pPr algn="l" fontAlgn="ctr"/>
                      <a:r>
                        <a:rPr lang="en-US" sz="1600" u="none" strike="noStrike"/>
                        <a:t> Total</a:t>
                      </a:r>
                      <a:endParaRPr lang="en-US" sz="1600" b="1" i="0" u="none" strike="noStrike">
                        <a:latin typeface="Times New Roman"/>
                      </a:endParaRPr>
                    </a:p>
                  </a:txBody>
                  <a:tcPr marL="6460" marR="6460" marT="6460" marB="0" anchor="ctr">
                    <a:solidFill>
                      <a:schemeClr val="bg1"/>
                    </a:solidFill>
                  </a:tcPr>
                </a:tc>
                <a:tc>
                  <a:txBody>
                    <a:bodyPr/>
                    <a:lstStyle/>
                    <a:p>
                      <a:pPr algn="ctr" fontAlgn="ctr"/>
                      <a:r>
                        <a:rPr lang="en-US" altLang="zh-CN" sz="1600" u="none" strike="noStrike" dirty="0"/>
                        <a:t>27712</a:t>
                      </a:r>
                      <a:endParaRPr lang="en-US" altLang="zh-CN" sz="1600" b="1" i="0" u="none" strike="noStrike" dirty="0">
                        <a:latin typeface="Arial"/>
                      </a:endParaRPr>
                    </a:p>
                  </a:txBody>
                  <a:tcPr marL="6460" marR="6460" marT="6460" marB="0" anchor="ctr">
                    <a:solidFill>
                      <a:schemeClr val="bg1"/>
                    </a:solidFill>
                  </a:tcPr>
                </a:tc>
                <a:tc>
                  <a:txBody>
                    <a:bodyPr/>
                    <a:lstStyle/>
                    <a:p>
                      <a:pPr algn="ctr" fontAlgn="b"/>
                      <a:r>
                        <a:rPr lang="en-US" altLang="zh-CN" sz="1600" u="none" strike="noStrike"/>
                        <a:t>116011</a:t>
                      </a:r>
                      <a:endParaRPr lang="en-US" altLang="zh-CN" sz="1600" b="0" i="0" u="none" strike="noStrike">
                        <a:latin typeface="宋体"/>
                      </a:endParaRPr>
                    </a:p>
                  </a:txBody>
                  <a:tcPr marL="6460" marR="6460" marT="6460" marB="0" anchor="b">
                    <a:solidFill>
                      <a:schemeClr val="bg1"/>
                    </a:solidFill>
                  </a:tcPr>
                </a:tc>
              </a:tr>
              <a:tr h="189053">
                <a:tc>
                  <a:txBody>
                    <a:bodyPr/>
                    <a:lstStyle/>
                    <a:p>
                      <a:pPr algn="l" fontAlgn="ctr"/>
                      <a:r>
                        <a:rPr lang="en-US" sz="1600" u="none" strike="noStrike" dirty="0"/>
                        <a:t> Manufacturing</a:t>
                      </a:r>
                      <a:endParaRPr lang="en-US" sz="1600" b="0" i="0" u="none" strike="noStrike" dirty="0">
                        <a:latin typeface="Times New Roman"/>
                      </a:endParaRPr>
                    </a:p>
                  </a:txBody>
                  <a:tcPr marL="6460" marR="6460" marT="6460" marB="0" anchor="ctr">
                    <a:solidFill>
                      <a:schemeClr val="bg1"/>
                    </a:solidFill>
                  </a:tcPr>
                </a:tc>
                <a:tc>
                  <a:txBody>
                    <a:bodyPr/>
                    <a:lstStyle/>
                    <a:p>
                      <a:pPr algn="ctr" fontAlgn="ctr"/>
                      <a:r>
                        <a:rPr lang="en-US" altLang="zh-CN" sz="1600" u="none" strike="noStrike" dirty="0"/>
                        <a:t>11114</a:t>
                      </a:r>
                      <a:endParaRPr lang="en-US" altLang="zh-CN" sz="1600" b="0" i="0" u="none" strike="noStrike" dirty="0">
                        <a:latin typeface="Arial"/>
                      </a:endParaRPr>
                    </a:p>
                  </a:txBody>
                  <a:tcPr marL="6460" marR="6460" marT="6460" marB="0" anchor="ctr">
                    <a:solidFill>
                      <a:schemeClr val="bg1"/>
                    </a:solidFill>
                  </a:tcPr>
                </a:tc>
                <a:tc>
                  <a:txBody>
                    <a:bodyPr/>
                    <a:lstStyle/>
                    <a:p>
                      <a:pPr algn="ctr" fontAlgn="b"/>
                      <a:r>
                        <a:rPr lang="en-US" altLang="zh-CN" sz="1600" u="none" strike="noStrike" dirty="0" smtClean="0"/>
                        <a:t>52100 </a:t>
                      </a:r>
                      <a:r>
                        <a:rPr lang="zh-CN" altLang="en-US" sz="1600" u="none" strike="noStrike" dirty="0" smtClean="0"/>
                        <a:t>（</a:t>
                      </a:r>
                      <a:r>
                        <a:rPr lang="en-US" altLang="zh-CN" sz="1600" u="none" strike="noStrike" dirty="0" smtClean="0"/>
                        <a:t>45%</a:t>
                      </a:r>
                      <a:r>
                        <a:rPr lang="zh-CN" altLang="en-US" sz="1600" u="none" strike="noStrike" dirty="0" smtClean="0"/>
                        <a:t>）</a:t>
                      </a:r>
                      <a:endParaRPr lang="en-US" altLang="zh-CN" sz="1600" b="0" i="0" u="none" strike="noStrike" dirty="0">
                        <a:latin typeface="宋体"/>
                      </a:endParaRPr>
                    </a:p>
                  </a:txBody>
                  <a:tcPr marL="6460" marR="6460" marT="6460" marB="0" anchor="b">
                    <a:solidFill>
                      <a:schemeClr val="accent3"/>
                    </a:solidFill>
                  </a:tcPr>
                </a:tc>
              </a:tr>
              <a:tr h="189053">
                <a:tc>
                  <a:txBody>
                    <a:bodyPr/>
                    <a:lstStyle/>
                    <a:p>
                      <a:pPr algn="l" fontAlgn="ctr"/>
                      <a:r>
                        <a:rPr lang="en-US" sz="1600" u="none" strike="noStrike"/>
                        <a:t> Real Estate</a:t>
                      </a:r>
                      <a:endParaRPr lang="en-US" sz="1600" b="0" i="0" u="none" strike="noStrike">
                        <a:latin typeface="Times New Roman"/>
                      </a:endParaRPr>
                    </a:p>
                  </a:txBody>
                  <a:tcPr marL="6460" marR="6460" marT="6460" marB="0" anchor="ctr">
                    <a:solidFill>
                      <a:schemeClr val="bg1"/>
                    </a:solidFill>
                  </a:tcPr>
                </a:tc>
                <a:tc>
                  <a:txBody>
                    <a:bodyPr/>
                    <a:lstStyle/>
                    <a:p>
                      <a:pPr algn="ctr" fontAlgn="ctr"/>
                      <a:r>
                        <a:rPr lang="en-US" altLang="zh-CN" sz="1600" u="none" strike="noStrike" dirty="0"/>
                        <a:t>466</a:t>
                      </a:r>
                      <a:endParaRPr lang="en-US" altLang="zh-CN" sz="1600" b="0" i="0" u="none" strike="noStrike" dirty="0">
                        <a:latin typeface="Arial"/>
                      </a:endParaRPr>
                    </a:p>
                  </a:txBody>
                  <a:tcPr marL="6460" marR="6460" marT="6460" marB="0" anchor="ctr">
                    <a:solidFill>
                      <a:schemeClr val="bg1"/>
                    </a:solidFill>
                  </a:tcPr>
                </a:tc>
                <a:tc>
                  <a:txBody>
                    <a:bodyPr/>
                    <a:lstStyle/>
                    <a:p>
                      <a:pPr algn="ctr" fontAlgn="b"/>
                      <a:r>
                        <a:rPr lang="en-US" altLang="zh-CN" sz="1600" u="none" strike="noStrike" dirty="0" smtClean="0"/>
                        <a:t>26881</a:t>
                      </a:r>
                      <a:endParaRPr lang="en-US" altLang="zh-CN" sz="1600" b="0" i="0" u="none" strike="noStrike" dirty="0">
                        <a:latin typeface="宋体"/>
                      </a:endParaRPr>
                    </a:p>
                  </a:txBody>
                  <a:tcPr marL="6460" marR="6460" marT="6460" marB="0" anchor="b">
                    <a:solidFill>
                      <a:srgbClr val="00B0F0"/>
                    </a:solidFill>
                  </a:tcPr>
                </a:tc>
              </a:tr>
              <a:tr h="189053">
                <a:tc>
                  <a:txBody>
                    <a:bodyPr/>
                    <a:lstStyle/>
                    <a:p>
                      <a:pPr algn="l" fontAlgn="ctr"/>
                      <a:r>
                        <a:rPr lang="en-US" sz="1600" u="none" strike="noStrike"/>
                        <a:t> Wholesale and Retail Trades</a:t>
                      </a:r>
                      <a:endParaRPr lang="en-US" sz="1600" b="0" i="0" u="none" strike="noStrike">
                        <a:latin typeface="Times New Roman"/>
                      </a:endParaRPr>
                    </a:p>
                  </a:txBody>
                  <a:tcPr marL="6460" marR="6460" marT="6460" marB="0" anchor="ctr">
                    <a:solidFill>
                      <a:schemeClr val="bg1"/>
                    </a:solidFill>
                  </a:tcPr>
                </a:tc>
                <a:tc>
                  <a:txBody>
                    <a:bodyPr/>
                    <a:lstStyle/>
                    <a:p>
                      <a:pPr algn="ctr" fontAlgn="ctr"/>
                      <a:r>
                        <a:rPr lang="en-US" altLang="zh-CN" sz="1600" u="none" strike="noStrike" dirty="0"/>
                        <a:t>7259</a:t>
                      </a:r>
                      <a:endParaRPr lang="en-US" altLang="zh-CN" sz="1600" b="0" i="0" u="none" strike="noStrike" dirty="0">
                        <a:latin typeface="Arial"/>
                      </a:endParaRPr>
                    </a:p>
                  </a:txBody>
                  <a:tcPr marL="6460" marR="6460" marT="6460" marB="0" anchor="ctr">
                    <a:solidFill>
                      <a:schemeClr val="bg1"/>
                    </a:solidFill>
                  </a:tcPr>
                </a:tc>
                <a:tc>
                  <a:txBody>
                    <a:bodyPr/>
                    <a:lstStyle/>
                    <a:p>
                      <a:pPr algn="ctr" fontAlgn="b"/>
                      <a:r>
                        <a:rPr lang="en-US" altLang="zh-CN" sz="1600" u="none" strike="noStrike" dirty="0" smtClean="0"/>
                        <a:t>8424</a:t>
                      </a:r>
                      <a:endParaRPr lang="en-US" altLang="zh-CN" sz="1600" b="0" i="0" u="none" strike="noStrike" dirty="0">
                        <a:latin typeface="宋体"/>
                      </a:endParaRPr>
                    </a:p>
                  </a:txBody>
                  <a:tcPr marL="6460" marR="6460" marT="6460" marB="0" anchor="b">
                    <a:solidFill>
                      <a:schemeClr val="bg1"/>
                    </a:solidFill>
                  </a:tcPr>
                </a:tc>
              </a:tr>
              <a:tr h="189053">
                <a:tc>
                  <a:txBody>
                    <a:bodyPr/>
                    <a:lstStyle/>
                    <a:p>
                      <a:pPr algn="l" fontAlgn="ctr"/>
                      <a:r>
                        <a:rPr lang="en-US" sz="1600" u="none" strike="noStrike"/>
                        <a:t> Leasing and Business Services</a:t>
                      </a:r>
                      <a:endParaRPr lang="en-US" sz="1600" b="0" i="0" u="none" strike="noStrike">
                        <a:latin typeface="Times New Roman"/>
                      </a:endParaRPr>
                    </a:p>
                  </a:txBody>
                  <a:tcPr marL="6460" marR="6460" marT="6460" marB="0" anchor="ctr">
                    <a:solidFill>
                      <a:schemeClr val="bg1"/>
                    </a:solidFill>
                  </a:tcPr>
                </a:tc>
                <a:tc>
                  <a:txBody>
                    <a:bodyPr/>
                    <a:lstStyle/>
                    <a:p>
                      <a:pPr algn="ctr" fontAlgn="ctr"/>
                      <a:r>
                        <a:rPr lang="en-US" altLang="zh-CN" sz="1600" u="none" strike="noStrike" dirty="0"/>
                        <a:t>3518</a:t>
                      </a:r>
                      <a:endParaRPr lang="en-US" altLang="zh-CN" sz="1600" b="0" i="0" u="none" strike="noStrike" dirty="0">
                        <a:latin typeface="Arial"/>
                      </a:endParaRPr>
                    </a:p>
                  </a:txBody>
                  <a:tcPr marL="6460" marR="6460" marT="6460" marB="0" anchor="ctr">
                    <a:solidFill>
                      <a:schemeClr val="bg1"/>
                    </a:solidFill>
                  </a:tcPr>
                </a:tc>
                <a:tc>
                  <a:txBody>
                    <a:bodyPr/>
                    <a:lstStyle/>
                    <a:p>
                      <a:pPr algn="ctr" fontAlgn="b"/>
                      <a:r>
                        <a:rPr lang="en-US" altLang="zh-CN" sz="1600" u="none" strike="noStrike" dirty="0" smtClean="0"/>
                        <a:t>8382</a:t>
                      </a:r>
                      <a:endParaRPr lang="en-US" altLang="zh-CN" sz="1600" b="0" i="0" u="none" strike="noStrike" dirty="0">
                        <a:latin typeface="宋体"/>
                      </a:endParaRPr>
                    </a:p>
                  </a:txBody>
                  <a:tcPr marL="6460" marR="6460" marT="6460" marB="0" anchor="b">
                    <a:solidFill>
                      <a:schemeClr val="bg1"/>
                    </a:solidFill>
                  </a:tcPr>
                </a:tc>
              </a:tr>
              <a:tr h="189053">
                <a:tc>
                  <a:txBody>
                    <a:bodyPr/>
                    <a:lstStyle/>
                    <a:p>
                      <a:pPr algn="l" fontAlgn="ctr"/>
                      <a:r>
                        <a:rPr lang="en-US" sz="1600" u="none" strike="noStrike" dirty="0"/>
                        <a:t> Transport, Storage and Post</a:t>
                      </a:r>
                      <a:endParaRPr lang="en-US" sz="1600" b="0" i="0" u="none" strike="noStrike" dirty="0">
                        <a:latin typeface="Times New Roman"/>
                      </a:endParaRPr>
                    </a:p>
                  </a:txBody>
                  <a:tcPr marL="6460" marR="6460" marT="6460" marB="0" anchor="ctr">
                    <a:solidFill>
                      <a:schemeClr val="bg1"/>
                    </a:solidFill>
                  </a:tcPr>
                </a:tc>
                <a:tc>
                  <a:txBody>
                    <a:bodyPr/>
                    <a:lstStyle/>
                    <a:p>
                      <a:pPr algn="ctr" fontAlgn="ctr"/>
                      <a:r>
                        <a:rPr lang="en-US" altLang="zh-CN" sz="1600" u="none" strike="noStrike"/>
                        <a:t>413</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3190</a:t>
                      </a:r>
                      <a:endParaRPr lang="en-US" altLang="zh-CN" sz="1600" b="0" i="0" u="none" strike="noStrike" dirty="0">
                        <a:latin typeface="宋体"/>
                      </a:endParaRPr>
                    </a:p>
                  </a:txBody>
                  <a:tcPr marL="6460" marR="6460" marT="6460" marB="0" anchor="b">
                    <a:solidFill>
                      <a:schemeClr val="bg1"/>
                    </a:solidFill>
                  </a:tcPr>
                </a:tc>
              </a:tr>
              <a:tr h="213169">
                <a:tc>
                  <a:txBody>
                    <a:bodyPr/>
                    <a:lstStyle/>
                    <a:p>
                      <a:pPr algn="l" fontAlgn="ctr"/>
                      <a:r>
                        <a:rPr lang="en-US" sz="1600" u="none" strike="noStrike"/>
                        <a:t> Information Transmission, Computer Services and Software</a:t>
                      </a:r>
                      <a:endParaRPr lang="en-US" sz="1600" b="0" i="0" u="none" strike="noStrike">
                        <a:latin typeface="Times New Roman"/>
                      </a:endParaRPr>
                    </a:p>
                  </a:txBody>
                  <a:tcPr marL="6460" marR="6460" marT="6460" marB="0" anchor="ctr">
                    <a:solidFill>
                      <a:schemeClr val="bg1"/>
                    </a:solidFill>
                  </a:tcPr>
                </a:tc>
                <a:tc>
                  <a:txBody>
                    <a:bodyPr/>
                    <a:lstStyle/>
                    <a:p>
                      <a:pPr algn="ctr" fontAlgn="ctr"/>
                      <a:r>
                        <a:rPr lang="en-US" altLang="zh-CN" sz="1600" u="none" strike="noStrike"/>
                        <a:t>993</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2699</a:t>
                      </a:r>
                      <a:endParaRPr lang="en-US" altLang="zh-CN" sz="1600" b="0" i="0" u="none" strike="noStrike" dirty="0">
                        <a:latin typeface="宋体"/>
                      </a:endParaRPr>
                    </a:p>
                  </a:txBody>
                  <a:tcPr marL="6460" marR="6460" marT="6460" marB="0" anchor="b">
                    <a:solidFill>
                      <a:schemeClr val="bg1"/>
                    </a:solidFill>
                  </a:tcPr>
                </a:tc>
              </a:tr>
              <a:tr h="213169">
                <a:tc>
                  <a:txBody>
                    <a:bodyPr/>
                    <a:lstStyle/>
                    <a:p>
                      <a:pPr algn="l" fontAlgn="ctr"/>
                      <a:r>
                        <a:rPr lang="en-US" sz="1600" u="none" strike="noStrike" dirty="0"/>
                        <a:t> Scientific Research, Technical </a:t>
                      </a:r>
                      <a:r>
                        <a:rPr lang="en-US" sz="1600" u="none" strike="noStrike" dirty="0" smtClean="0"/>
                        <a:t>Service,</a:t>
                      </a:r>
                      <a:r>
                        <a:rPr lang="en-US" sz="1600" u="none" strike="noStrike" baseline="0" dirty="0" smtClean="0"/>
                        <a:t> etc</a:t>
                      </a:r>
                      <a:endParaRPr lang="en-US" sz="1600" b="0" i="0" u="none" strike="noStrike" dirty="0">
                        <a:latin typeface="Times New Roman"/>
                      </a:endParaRPr>
                    </a:p>
                  </a:txBody>
                  <a:tcPr marL="6460" marR="6460" marT="6460" marB="0" anchor="ctr">
                    <a:solidFill>
                      <a:schemeClr val="bg1"/>
                    </a:solidFill>
                  </a:tcPr>
                </a:tc>
                <a:tc>
                  <a:txBody>
                    <a:bodyPr/>
                    <a:lstStyle/>
                    <a:p>
                      <a:pPr algn="ctr" fontAlgn="ctr"/>
                      <a:r>
                        <a:rPr lang="en-US" altLang="zh-CN" sz="1600" u="none" strike="noStrike"/>
                        <a:t>1357</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2457</a:t>
                      </a:r>
                      <a:endParaRPr lang="en-US" altLang="zh-CN" sz="1600" b="0" i="0" u="none" strike="noStrike" dirty="0">
                        <a:latin typeface="宋体"/>
                      </a:endParaRPr>
                    </a:p>
                  </a:txBody>
                  <a:tcPr marL="6460" marR="6460" marT="6460" marB="0" anchor="b">
                    <a:solidFill>
                      <a:schemeClr val="bg1"/>
                    </a:solidFill>
                  </a:tcPr>
                </a:tc>
              </a:tr>
              <a:tr h="213169">
                <a:tc>
                  <a:txBody>
                    <a:bodyPr/>
                    <a:lstStyle/>
                    <a:p>
                      <a:pPr algn="l" fontAlgn="ctr"/>
                      <a:r>
                        <a:rPr lang="en-US" sz="1600" u="none" strike="noStrike"/>
                        <a:t> Production and Supply of Electricity, Gas and Water</a:t>
                      </a:r>
                      <a:endParaRPr lang="en-US" sz="1600" b="0" i="0" u="none" strike="noStrike">
                        <a:latin typeface="Times New Roman"/>
                      </a:endParaRPr>
                    </a:p>
                  </a:txBody>
                  <a:tcPr marL="6460" marR="6460" marT="6460" marB="0" anchor="ctr">
                    <a:solidFill>
                      <a:schemeClr val="bg1"/>
                    </a:solidFill>
                  </a:tcPr>
                </a:tc>
                <a:tc>
                  <a:txBody>
                    <a:bodyPr/>
                    <a:lstStyle/>
                    <a:p>
                      <a:pPr algn="ctr" fontAlgn="ctr"/>
                      <a:r>
                        <a:rPr lang="en-US" altLang="zh-CN" sz="1600" u="none" strike="noStrike"/>
                        <a:t>214</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2118</a:t>
                      </a:r>
                      <a:endParaRPr lang="en-US" altLang="zh-CN" sz="1600" b="0" i="0" u="none" strike="noStrike" dirty="0">
                        <a:latin typeface="宋体"/>
                      </a:endParaRPr>
                    </a:p>
                  </a:txBody>
                  <a:tcPr marL="6460" marR="6460" marT="6460" marB="0" anchor="b">
                    <a:solidFill>
                      <a:schemeClr val="bg1"/>
                    </a:solidFill>
                  </a:tcPr>
                </a:tc>
              </a:tr>
              <a:tr h="213169">
                <a:tc>
                  <a:txBody>
                    <a:bodyPr/>
                    <a:lstStyle/>
                    <a:p>
                      <a:pPr algn="l" fontAlgn="ctr"/>
                      <a:r>
                        <a:rPr lang="en-US" sz="1600" u="none" strike="noStrike"/>
                        <a:t> Agriculture, Forestry, Animal Husbandry and Fishery</a:t>
                      </a:r>
                      <a:endParaRPr lang="en-US" sz="1600" b="0" i="0" u="none" strike="noStrike">
                        <a:latin typeface="Times New Roman"/>
                      </a:endParaRPr>
                    </a:p>
                  </a:txBody>
                  <a:tcPr marL="6460" marR="6460" marT="6460" marB="0" anchor="ctr">
                    <a:solidFill>
                      <a:schemeClr val="bg1"/>
                    </a:solidFill>
                  </a:tcPr>
                </a:tc>
                <a:tc>
                  <a:txBody>
                    <a:bodyPr/>
                    <a:lstStyle/>
                    <a:p>
                      <a:pPr algn="ctr" fontAlgn="ctr"/>
                      <a:r>
                        <a:rPr lang="en-US" altLang="zh-CN" sz="1600" u="none" strike="noStrike"/>
                        <a:t>865</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2008</a:t>
                      </a:r>
                      <a:endParaRPr lang="en-US" altLang="zh-CN" sz="1600" b="0" i="0" u="none" strike="noStrike" dirty="0">
                        <a:latin typeface="宋体"/>
                      </a:endParaRPr>
                    </a:p>
                  </a:txBody>
                  <a:tcPr marL="6460" marR="6460" marT="6460" marB="0" anchor="b">
                    <a:solidFill>
                      <a:schemeClr val="bg1"/>
                    </a:solidFill>
                  </a:tcPr>
                </a:tc>
              </a:tr>
              <a:tr h="189053">
                <a:tc>
                  <a:txBody>
                    <a:bodyPr/>
                    <a:lstStyle/>
                    <a:p>
                      <a:pPr algn="l" fontAlgn="ctr"/>
                      <a:r>
                        <a:rPr lang="en-US" sz="1600" u="none" strike="noStrike"/>
                        <a:t> Financial Intermediation</a:t>
                      </a:r>
                      <a:endParaRPr lang="en-US" sz="1600" b="0" i="0" u="none" strike="noStrike">
                        <a:latin typeface="Times New Roman"/>
                      </a:endParaRPr>
                    </a:p>
                  </a:txBody>
                  <a:tcPr marL="6460" marR="6460" marT="6460" marB="0" anchor="ctr">
                    <a:solidFill>
                      <a:schemeClr val="bg1"/>
                    </a:solidFill>
                  </a:tcPr>
                </a:tc>
                <a:tc>
                  <a:txBody>
                    <a:bodyPr/>
                    <a:lstStyle/>
                    <a:p>
                      <a:pPr algn="ctr" fontAlgn="ctr"/>
                      <a:r>
                        <a:rPr lang="en-US" altLang="zh-CN" sz="1600" u="none" strike="noStrike"/>
                        <a:t>156</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1909</a:t>
                      </a:r>
                      <a:endParaRPr lang="en-US" altLang="zh-CN" sz="1600" b="0" i="0" u="none" strike="noStrike" dirty="0">
                        <a:latin typeface="宋体"/>
                      </a:endParaRPr>
                    </a:p>
                  </a:txBody>
                  <a:tcPr marL="6460" marR="6460" marT="6460" marB="0" anchor="b">
                    <a:solidFill>
                      <a:schemeClr val="bg1"/>
                    </a:solidFill>
                  </a:tcPr>
                </a:tc>
              </a:tr>
              <a:tr h="189053">
                <a:tc>
                  <a:txBody>
                    <a:bodyPr/>
                    <a:lstStyle/>
                    <a:p>
                      <a:pPr algn="l" fontAlgn="ctr"/>
                      <a:r>
                        <a:rPr lang="en-US" sz="1600" u="none" strike="noStrike"/>
                        <a:t> Services to Households and Other Services</a:t>
                      </a:r>
                      <a:endParaRPr lang="en-US" sz="1600" b="0" i="0" u="none" strike="noStrike">
                        <a:latin typeface="Times New Roman"/>
                      </a:endParaRPr>
                    </a:p>
                  </a:txBody>
                  <a:tcPr marL="6460" marR="6460" marT="6460" marB="0" anchor="ctr">
                    <a:solidFill>
                      <a:schemeClr val="bg1"/>
                    </a:solidFill>
                  </a:tcPr>
                </a:tc>
                <a:tc>
                  <a:txBody>
                    <a:bodyPr/>
                    <a:lstStyle/>
                    <a:p>
                      <a:pPr algn="ctr" fontAlgn="ctr"/>
                      <a:r>
                        <a:rPr lang="en-US" altLang="zh-CN" sz="1600" u="none" strike="noStrike"/>
                        <a:t>212</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1883</a:t>
                      </a:r>
                      <a:endParaRPr lang="en-US" altLang="zh-CN" sz="1600" b="0" i="0" u="none" strike="noStrike" dirty="0">
                        <a:latin typeface="宋体"/>
                      </a:endParaRPr>
                    </a:p>
                  </a:txBody>
                  <a:tcPr marL="6460" marR="6460" marT="6460" marB="0" anchor="b">
                    <a:solidFill>
                      <a:schemeClr val="bg1"/>
                    </a:solidFill>
                  </a:tcPr>
                </a:tc>
              </a:tr>
              <a:tr h="189053">
                <a:tc>
                  <a:txBody>
                    <a:bodyPr/>
                    <a:lstStyle/>
                    <a:p>
                      <a:pPr algn="l" fontAlgn="ctr"/>
                      <a:r>
                        <a:rPr lang="en-US" sz="1600" u="none" strike="noStrike"/>
                        <a:t> Construction</a:t>
                      </a:r>
                      <a:endParaRPr lang="en-US" sz="1600" b="0" i="0" u="none" strike="noStrike">
                        <a:latin typeface="Times New Roman"/>
                      </a:endParaRPr>
                    </a:p>
                  </a:txBody>
                  <a:tcPr marL="6460" marR="6460" marT="6460" marB="0" anchor="ctr">
                    <a:solidFill>
                      <a:schemeClr val="bg1"/>
                    </a:solidFill>
                  </a:tcPr>
                </a:tc>
                <a:tc>
                  <a:txBody>
                    <a:bodyPr/>
                    <a:lstStyle/>
                    <a:p>
                      <a:pPr algn="ctr" fontAlgn="ctr"/>
                      <a:r>
                        <a:rPr lang="en-US" altLang="zh-CN" sz="1600" u="none" strike="noStrike"/>
                        <a:t>215</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916</a:t>
                      </a:r>
                      <a:endParaRPr lang="en-US" altLang="zh-CN" sz="1600" b="0" i="0" u="none" strike="noStrike" dirty="0">
                        <a:latin typeface="宋体"/>
                      </a:endParaRPr>
                    </a:p>
                  </a:txBody>
                  <a:tcPr marL="6460" marR="6460" marT="6460" marB="0" anchor="b">
                    <a:solidFill>
                      <a:schemeClr val="bg1"/>
                    </a:solidFill>
                  </a:tcPr>
                </a:tc>
              </a:tr>
              <a:tr h="213169">
                <a:tc>
                  <a:txBody>
                    <a:bodyPr/>
                    <a:lstStyle/>
                    <a:p>
                      <a:pPr algn="l" fontAlgn="ctr"/>
                      <a:r>
                        <a:rPr lang="en-US" sz="1600" u="none" strike="noStrike" dirty="0"/>
                        <a:t> Management of Water Conservancy</a:t>
                      </a:r>
                      <a:r>
                        <a:rPr lang="en-US" sz="1600" u="none" strike="noStrike" dirty="0" smtClean="0"/>
                        <a:t>,</a:t>
                      </a:r>
                      <a:r>
                        <a:rPr lang="en-US" sz="1600" u="none" strike="noStrike" baseline="0" dirty="0" smtClean="0"/>
                        <a:t> etc</a:t>
                      </a:r>
                      <a:endParaRPr lang="en-US" sz="1600" b="0" i="0" u="none" strike="noStrike" dirty="0">
                        <a:latin typeface="Times New Roman"/>
                      </a:endParaRPr>
                    </a:p>
                  </a:txBody>
                  <a:tcPr marL="6460" marR="6460" marT="6460" marB="0" anchor="ctr">
                    <a:solidFill>
                      <a:schemeClr val="bg1"/>
                    </a:solidFill>
                  </a:tcPr>
                </a:tc>
                <a:tc>
                  <a:txBody>
                    <a:bodyPr/>
                    <a:lstStyle/>
                    <a:p>
                      <a:pPr algn="ctr" fontAlgn="ctr"/>
                      <a:r>
                        <a:rPr lang="en-US" altLang="zh-CN" sz="1600" u="none" strike="noStrike"/>
                        <a:t>151</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864</a:t>
                      </a:r>
                      <a:endParaRPr lang="en-US" altLang="zh-CN" sz="1600" b="0" i="0" u="none" strike="noStrike" dirty="0">
                        <a:latin typeface="宋体"/>
                      </a:endParaRPr>
                    </a:p>
                  </a:txBody>
                  <a:tcPr marL="6460" marR="6460" marT="6460" marB="0" anchor="b">
                    <a:solidFill>
                      <a:schemeClr val="bg1"/>
                    </a:solidFill>
                  </a:tcPr>
                </a:tc>
              </a:tr>
              <a:tr h="189053">
                <a:tc>
                  <a:txBody>
                    <a:bodyPr/>
                    <a:lstStyle/>
                    <a:p>
                      <a:pPr algn="l" fontAlgn="ctr"/>
                      <a:r>
                        <a:rPr lang="en-US" sz="1600" u="none" strike="noStrike"/>
                        <a:t> Hotels and Catering Services</a:t>
                      </a:r>
                      <a:endParaRPr lang="en-US" sz="1600" b="0" i="0" u="none" strike="noStrike">
                        <a:latin typeface="Times New Roman"/>
                      </a:endParaRPr>
                    </a:p>
                  </a:txBody>
                  <a:tcPr marL="6460" marR="6460" marT="6460" marB="0" anchor="ctr">
                    <a:solidFill>
                      <a:schemeClr val="bg1"/>
                    </a:solidFill>
                  </a:tcPr>
                </a:tc>
                <a:tc>
                  <a:txBody>
                    <a:bodyPr/>
                    <a:lstStyle/>
                    <a:p>
                      <a:pPr algn="ctr" fontAlgn="ctr"/>
                      <a:r>
                        <a:rPr lang="en-US" altLang="zh-CN" sz="1600" u="none" strike="noStrike"/>
                        <a:t>513</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842</a:t>
                      </a:r>
                      <a:endParaRPr lang="en-US" altLang="zh-CN" sz="1600" b="0" i="0" u="none" strike="noStrike" dirty="0">
                        <a:latin typeface="宋体"/>
                      </a:endParaRPr>
                    </a:p>
                  </a:txBody>
                  <a:tcPr marL="6460" marR="6460" marT="6460" marB="0" anchor="b">
                    <a:solidFill>
                      <a:schemeClr val="bg1"/>
                    </a:solidFill>
                  </a:tcPr>
                </a:tc>
              </a:tr>
              <a:tr h="189053">
                <a:tc>
                  <a:txBody>
                    <a:bodyPr/>
                    <a:lstStyle/>
                    <a:p>
                      <a:pPr algn="l" fontAlgn="ctr"/>
                      <a:r>
                        <a:rPr lang="en-US" sz="1600" u="none" strike="noStrike"/>
                        <a:t> Culture, Sports and Entertainment</a:t>
                      </a:r>
                      <a:endParaRPr lang="en-US" sz="1600" b="0" i="0" u="none" strike="noStrike">
                        <a:latin typeface="Times New Roman"/>
                      </a:endParaRPr>
                    </a:p>
                  </a:txBody>
                  <a:tcPr marL="6460" marR="6460" marT="6460" marB="0" anchor="ctr">
                    <a:solidFill>
                      <a:schemeClr val="bg1"/>
                    </a:solidFill>
                  </a:tcPr>
                </a:tc>
                <a:tc>
                  <a:txBody>
                    <a:bodyPr/>
                    <a:lstStyle/>
                    <a:p>
                      <a:pPr algn="ctr" fontAlgn="ctr"/>
                      <a:r>
                        <a:rPr lang="en-US" altLang="zh-CN" sz="1600" u="none" strike="noStrike"/>
                        <a:t>152</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634</a:t>
                      </a:r>
                      <a:endParaRPr lang="en-US" altLang="zh-CN" sz="1600" b="0" i="0" u="none" strike="noStrike" dirty="0">
                        <a:latin typeface="宋体"/>
                      </a:endParaRPr>
                    </a:p>
                  </a:txBody>
                  <a:tcPr marL="6460" marR="6460" marT="6460" marB="0" anchor="b">
                    <a:solidFill>
                      <a:schemeClr val="bg1"/>
                    </a:solidFill>
                  </a:tcPr>
                </a:tc>
              </a:tr>
              <a:tr h="189053">
                <a:tc>
                  <a:txBody>
                    <a:bodyPr/>
                    <a:lstStyle/>
                    <a:p>
                      <a:pPr algn="l" fontAlgn="ctr"/>
                      <a:r>
                        <a:rPr lang="en-US" sz="1600" u="none" strike="noStrike" dirty="0"/>
                        <a:t> Mining</a:t>
                      </a:r>
                      <a:endParaRPr lang="en-US" sz="1600" b="0" i="0" u="none" strike="noStrike" dirty="0">
                        <a:latin typeface="Times New Roman"/>
                      </a:endParaRPr>
                    </a:p>
                  </a:txBody>
                  <a:tcPr marL="6460" marR="6460" marT="6460" marB="0" anchor="ctr">
                    <a:solidFill>
                      <a:schemeClr val="bg1"/>
                    </a:solidFill>
                  </a:tcPr>
                </a:tc>
                <a:tc>
                  <a:txBody>
                    <a:bodyPr/>
                    <a:lstStyle/>
                    <a:p>
                      <a:pPr algn="ctr" fontAlgn="ctr"/>
                      <a:r>
                        <a:rPr lang="en-US" altLang="zh-CN" sz="1600" u="none" strike="noStrike"/>
                        <a:t>87</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612</a:t>
                      </a:r>
                      <a:endParaRPr lang="en-US" altLang="zh-CN" sz="1600" b="0" i="0" u="none" strike="noStrike" dirty="0">
                        <a:latin typeface="宋体"/>
                      </a:endParaRPr>
                    </a:p>
                  </a:txBody>
                  <a:tcPr marL="6460" marR="6460" marT="6460" marB="0" anchor="b">
                    <a:solidFill>
                      <a:schemeClr val="bg1"/>
                    </a:solidFill>
                  </a:tcPr>
                </a:tc>
              </a:tr>
              <a:tr h="189053">
                <a:tc>
                  <a:txBody>
                    <a:bodyPr/>
                    <a:lstStyle/>
                    <a:p>
                      <a:pPr algn="l" fontAlgn="ctr"/>
                      <a:r>
                        <a:rPr lang="en-US" sz="1600" u="none" strike="noStrike"/>
                        <a:t> Health, Social Security and Social Welfare</a:t>
                      </a:r>
                      <a:endParaRPr lang="en-US" sz="1600" b="0" i="0" u="none" strike="noStrike">
                        <a:latin typeface="Times New Roman"/>
                      </a:endParaRPr>
                    </a:p>
                  </a:txBody>
                  <a:tcPr marL="6460" marR="6460" marT="6460" marB="0" anchor="ctr">
                    <a:solidFill>
                      <a:schemeClr val="bg1"/>
                    </a:solidFill>
                  </a:tcPr>
                </a:tc>
                <a:tc>
                  <a:txBody>
                    <a:bodyPr/>
                    <a:lstStyle/>
                    <a:p>
                      <a:pPr algn="ctr" fontAlgn="ctr"/>
                      <a:r>
                        <a:rPr lang="en-US" altLang="zh-CN" sz="1600" u="none" strike="noStrike"/>
                        <a:t>11</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77</a:t>
                      </a:r>
                      <a:endParaRPr lang="en-US" altLang="zh-CN" sz="1600" b="0" i="0" u="none" strike="noStrike" dirty="0">
                        <a:latin typeface="宋体"/>
                      </a:endParaRPr>
                    </a:p>
                  </a:txBody>
                  <a:tcPr marL="6460" marR="6460" marT="6460" marB="0" anchor="b">
                    <a:solidFill>
                      <a:schemeClr val="bg1"/>
                    </a:solidFill>
                  </a:tcPr>
                </a:tc>
              </a:tr>
              <a:tr h="189053">
                <a:tc>
                  <a:txBody>
                    <a:bodyPr/>
                    <a:lstStyle/>
                    <a:p>
                      <a:pPr algn="l" fontAlgn="ctr"/>
                      <a:r>
                        <a:rPr lang="en-US" sz="1600" u="none" strike="noStrike" dirty="0"/>
                        <a:t> Education</a:t>
                      </a:r>
                      <a:endParaRPr lang="en-US" sz="1600" b="0" i="0" u="none" strike="noStrike" dirty="0">
                        <a:latin typeface="Times New Roman"/>
                      </a:endParaRPr>
                    </a:p>
                  </a:txBody>
                  <a:tcPr marL="6460" marR="6460" marT="6460" marB="0" anchor="ctr">
                    <a:solidFill>
                      <a:schemeClr val="bg1"/>
                    </a:solidFill>
                  </a:tcPr>
                </a:tc>
                <a:tc>
                  <a:txBody>
                    <a:bodyPr/>
                    <a:lstStyle/>
                    <a:p>
                      <a:pPr algn="ctr" fontAlgn="ctr"/>
                      <a:r>
                        <a:rPr lang="en-US" altLang="zh-CN" sz="1600" u="none" strike="noStrike"/>
                        <a:t>15</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smtClean="0"/>
                        <a:t>3</a:t>
                      </a:r>
                      <a:endParaRPr lang="en-US" altLang="zh-CN" sz="1600" b="0" i="0" u="none" strike="noStrike" dirty="0">
                        <a:latin typeface="宋体"/>
                      </a:endParaRPr>
                    </a:p>
                  </a:txBody>
                  <a:tcPr marL="6460" marR="6460" marT="6460" marB="0" anchor="b">
                    <a:solidFill>
                      <a:schemeClr val="bg1"/>
                    </a:solidFill>
                  </a:tcPr>
                </a:tc>
              </a:tr>
              <a:tr h="189053">
                <a:tc>
                  <a:txBody>
                    <a:bodyPr/>
                    <a:lstStyle/>
                    <a:p>
                      <a:pPr algn="l" fontAlgn="ctr"/>
                      <a:r>
                        <a:rPr lang="en-US" sz="1600" u="none" strike="noStrike" dirty="0"/>
                        <a:t> Public Management and Social Organizations</a:t>
                      </a:r>
                      <a:endParaRPr lang="en-US" sz="1600" b="0" i="0" u="none" strike="noStrike" dirty="0">
                        <a:latin typeface="Times New Roman"/>
                      </a:endParaRPr>
                    </a:p>
                  </a:txBody>
                  <a:tcPr marL="6460" marR="6460" marT="6460" marB="0" anchor="ctr">
                    <a:solidFill>
                      <a:schemeClr val="bg1"/>
                    </a:solidFill>
                  </a:tcPr>
                </a:tc>
                <a:tc>
                  <a:txBody>
                    <a:bodyPr/>
                    <a:lstStyle/>
                    <a:p>
                      <a:pPr algn="ctr" fontAlgn="ctr"/>
                      <a:r>
                        <a:rPr lang="en-US" altLang="zh-CN" sz="1600" u="none" strike="noStrike"/>
                        <a:t>1</a:t>
                      </a:r>
                      <a:endParaRPr lang="en-US" altLang="zh-CN" sz="1600" b="0" i="0" u="none" strike="noStrike">
                        <a:latin typeface="Arial"/>
                      </a:endParaRPr>
                    </a:p>
                  </a:txBody>
                  <a:tcPr marL="6460" marR="6460" marT="6460" marB="0" anchor="ctr">
                    <a:solidFill>
                      <a:schemeClr val="bg1"/>
                    </a:solidFill>
                  </a:tcPr>
                </a:tc>
                <a:tc>
                  <a:txBody>
                    <a:bodyPr/>
                    <a:lstStyle/>
                    <a:p>
                      <a:pPr algn="ctr" fontAlgn="b"/>
                      <a:r>
                        <a:rPr lang="en-US" altLang="zh-CN" sz="1600" u="none" strike="noStrike" dirty="0"/>
                        <a:t>0.66</a:t>
                      </a:r>
                      <a:endParaRPr lang="en-US" altLang="zh-CN" sz="1600" b="0" i="0" u="none" strike="noStrike" dirty="0">
                        <a:latin typeface="宋体"/>
                      </a:endParaRPr>
                    </a:p>
                  </a:txBody>
                  <a:tcPr marL="6460" marR="6460" marT="6460" marB="0" anchor="b">
                    <a:solidFill>
                      <a:schemeClr val="bg1"/>
                    </a:solidFill>
                  </a:tcPr>
                </a:tc>
              </a:tr>
            </a:tbl>
          </a:graphicData>
        </a:graphic>
      </p:graphicFrame>
      <p:sp>
        <p:nvSpPr>
          <p:cNvPr id="4" name="页脚占位符 3"/>
          <p:cNvSpPr>
            <a:spLocks noGrp="1"/>
          </p:cNvSpPr>
          <p:nvPr>
            <p:ph type="ftr" sz="quarter" idx="11"/>
          </p:nvPr>
        </p:nvSpPr>
        <p:spPr/>
        <p:txBody>
          <a:bodyPr/>
          <a:lstStyle/>
          <a:p>
            <a:pPr>
              <a:defRPr/>
            </a:pPr>
            <a:r>
              <a:rPr lang="en-US" altLang="zh-CN" smtClean="0"/>
              <a:t>-45-</a:t>
            </a:r>
            <a:endParaRPr lang="en-US" altLang="zh-CN"/>
          </a:p>
        </p:txBody>
      </p:sp>
      <p:sp>
        <p:nvSpPr>
          <p:cNvPr id="5" name="灯片编号占位符 4"/>
          <p:cNvSpPr>
            <a:spLocks noGrp="1"/>
          </p:cNvSpPr>
          <p:nvPr>
            <p:ph type="sldNum" sz="quarter" idx="12"/>
          </p:nvPr>
        </p:nvSpPr>
        <p:spPr/>
        <p:txBody>
          <a:bodyPr/>
          <a:lstStyle/>
          <a:p>
            <a:pPr>
              <a:defRPr/>
            </a:pPr>
            <a:fld id="{88088738-6D1F-4382-8D12-CD82A872A08E}" type="slidenum">
              <a:rPr lang="en-US" altLang="zh-CN" smtClean="0"/>
              <a:pPr>
                <a:defRPr/>
              </a:pPr>
              <a:t>23</a:t>
            </a:fld>
            <a:endParaRPr lang="en-US" altLang="zh-CN"/>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页脚占位符 4"/>
          <p:cNvSpPr>
            <a:spLocks noGrp="1"/>
          </p:cNvSpPr>
          <p:nvPr>
            <p:ph type="ftr" sz="quarter" idx="11"/>
          </p:nvPr>
        </p:nvSpPr>
        <p:spPr>
          <a:noFill/>
        </p:spPr>
        <p:txBody>
          <a:bodyPr/>
          <a:lstStyle/>
          <a:p>
            <a:r>
              <a:rPr lang="en-US" altLang="zh-CN" smtClean="0"/>
              <a:t>-45-</a:t>
            </a:r>
            <a:endParaRPr lang="en-US" altLang="zh-CN"/>
          </a:p>
        </p:txBody>
      </p:sp>
      <p:sp>
        <p:nvSpPr>
          <p:cNvPr id="23555" name="灯片编号占位符 5"/>
          <p:cNvSpPr>
            <a:spLocks noGrp="1"/>
          </p:cNvSpPr>
          <p:nvPr>
            <p:ph type="sldNum" sz="quarter" idx="12"/>
          </p:nvPr>
        </p:nvSpPr>
        <p:spPr>
          <a:noFill/>
        </p:spPr>
        <p:txBody>
          <a:bodyPr/>
          <a:lstStyle/>
          <a:p>
            <a:fld id="{E0FC4A9B-3512-4C14-AD1A-5F109157488E}" type="slidenum">
              <a:rPr lang="en-US" altLang="zh-CN"/>
              <a:pPr/>
              <a:t>24</a:t>
            </a:fld>
            <a:endParaRPr lang="en-US" altLang="zh-CN"/>
          </a:p>
        </p:txBody>
      </p:sp>
      <p:sp>
        <p:nvSpPr>
          <p:cNvPr id="23556" name="Rectangle 2"/>
          <p:cNvSpPr>
            <a:spLocks noGrp="1" noChangeArrowheads="1"/>
          </p:cNvSpPr>
          <p:nvPr>
            <p:ph type="title"/>
          </p:nvPr>
        </p:nvSpPr>
        <p:spPr>
          <a:xfrm>
            <a:off x="611560" y="404664"/>
            <a:ext cx="7772400" cy="771525"/>
          </a:xfrm>
        </p:spPr>
        <p:txBody>
          <a:bodyPr/>
          <a:lstStyle/>
          <a:p>
            <a:pPr eaLnBrk="1" hangingPunct="1"/>
            <a:r>
              <a:rPr lang="en-US" altLang="zh-CN" sz="3200" dirty="0" smtClean="0"/>
              <a:t>Performance of foreign-funded enterprises</a:t>
            </a:r>
          </a:p>
        </p:txBody>
      </p:sp>
      <p:sp>
        <p:nvSpPr>
          <p:cNvPr id="23557" name="Rectangle 3"/>
          <p:cNvSpPr>
            <a:spLocks noGrp="1" noChangeArrowheads="1"/>
          </p:cNvSpPr>
          <p:nvPr>
            <p:ph type="body" idx="1"/>
          </p:nvPr>
        </p:nvSpPr>
        <p:spPr>
          <a:xfrm>
            <a:off x="467544" y="1412776"/>
            <a:ext cx="7772400" cy="4679950"/>
          </a:xfrm>
        </p:spPr>
        <p:txBody>
          <a:bodyPr/>
          <a:lstStyle/>
          <a:p>
            <a:pPr eaLnBrk="1" hangingPunct="1">
              <a:lnSpc>
                <a:spcPct val="80000"/>
              </a:lnSpc>
            </a:pPr>
            <a:r>
              <a:rPr lang="en-US" altLang="zh-CN" sz="2400" dirty="0" smtClean="0"/>
              <a:t>In 2004, a survey by Fortune Chinese showed that 65.8% of the surveyed managers of foreign-funded enterprises thought that most of foreign-funded enterprises in China are making profits.</a:t>
            </a:r>
          </a:p>
          <a:p>
            <a:pPr eaLnBrk="1" hangingPunct="1">
              <a:lnSpc>
                <a:spcPct val="80000"/>
              </a:lnSpc>
            </a:pPr>
            <a:r>
              <a:rPr lang="en-US" altLang="zh-CN" sz="2400" dirty="0" smtClean="0"/>
              <a:t>European Chamber of Commerce in China had a survey in 2007 and found that 83</a:t>
            </a:r>
            <a:r>
              <a:rPr lang="zh-CN" altLang="en-US" sz="2400" dirty="0" smtClean="0"/>
              <a:t>％ </a:t>
            </a:r>
            <a:r>
              <a:rPr lang="en-US" altLang="zh-CN" sz="2400" dirty="0" smtClean="0"/>
              <a:t>of the EU enterprises thought that they made profit by having FDI in China, and the profitability level was higher than other regions or countries. </a:t>
            </a:r>
          </a:p>
          <a:p>
            <a:pPr eaLnBrk="1" hangingPunct="1">
              <a:lnSpc>
                <a:spcPct val="80000"/>
              </a:lnSpc>
            </a:pPr>
            <a:r>
              <a:rPr lang="en-US" altLang="zh-CN" sz="2400" dirty="0" smtClean="0"/>
              <a:t>Major international companies have built their manufacturing or R&amp;D centers in China, like Boeing, Airbus, IBM, Siemens, GE, etc. Major international financial institutions are opening their branches in China. It is hard to be “international” without significant involvement in China.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Autofit/>
          </a:bodyPr>
          <a:lstStyle/>
          <a:p>
            <a:r>
              <a:rPr lang="en-US" altLang="zh-CN" sz="3600" dirty="0" smtClean="0"/>
              <a:t>3) International </a:t>
            </a:r>
            <a:r>
              <a:rPr lang="en-US" altLang="zh-CN" sz="3600" dirty="0" smtClean="0"/>
              <a:t>and domestic consum</a:t>
            </a:r>
            <a:r>
              <a:rPr lang="en-US" altLang="zh-CN" sz="3600" dirty="0" smtClean="0"/>
              <a:t>ption</a:t>
            </a:r>
            <a:endParaRPr lang="zh-CN" altLang="en-US" sz="3600" dirty="0"/>
          </a:p>
        </p:txBody>
      </p:sp>
      <p:sp>
        <p:nvSpPr>
          <p:cNvPr id="3" name="Content Placeholder 2"/>
          <p:cNvSpPr>
            <a:spLocks noGrp="1"/>
          </p:cNvSpPr>
          <p:nvPr>
            <p:ph idx="1"/>
          </p:nvPr>
        </p:nvSpPr>
        <p:spPr>
          <a:xfrm>
            <a:off x="457200" y="1628800"/>
            <a:ext cx="8229600" cy="4497363"/>
          </a:xfrm>
        </p:spPr>
        <p:txBody>
          <a:bodyPr>
            <a:normAutofit fontScale="85000" lnSpcReduction="20000"/>
          </a:bodyPr>
          <a:lstStyle/>
          <a:p>
            <a:pPr>
              <a:buNone/>
            </a:pPr>
            <a:r>
              <a:rPr lang="en-US" altLang="zh-CN" sz="3300" dirty="0" smtClean="0"/>
              <a:t>--High dependence on international trade and market</a:t>
            </a:r>
            <a:r>
              <a:rPr lang="en-US" altLang="zh-CN" dirty="0" smtClean="0"/>
              <a:t> </a:t>
            </a:r>
          </a:p>
          <a:p>
            <a:r>
              <a:rPr lang="en-US" altLang="zh-CN" dirty="0" smtClean="0"/>
              <a:t>1</a:t>
            </a:r>
            <a:r>
              <a:rPr lang="en-US" altLang="zh-CN" dirty="0" smtClean="0"/>
              <a:t>. Favorable policies toward export</a:t>
            </a:r>
          </a:p>
          <a:p>
            <a:r>
              <a:rPr lang="en-US" altLang="zh-CN" dirty="0" smtClean="0"/>
              <a:t>2. Foreign exchange earned as an indicator of economic performance</a:t>
            </a:r>
          </a:p>
          <a:p>
            <a:pPr lvl="1"/>
            <a:r>
              <a:rPr lang="en-US" altLang="zh-CN" dirty="0" smtClean="0"/>
              <a:t>China’s foreign exchange reserve </a:t>
            </a:r>
            <a:r>
              <a:rPr lang="en-US" altLang="zh-CN" dirty="0" smtClean="0"/>
              <a:t>was </a:t>
            </a:r>
            <a:r>
              <a:rPr lang="en-US" altLang="zh-CN" dirty="0" smtClean="0"/>
              <a:t>more </a:t>
            </a:r>
            <a:r>
              <a:rPr lang="en-US" altLang="zh-CN" dirty="0" smtClean="0"/>
              <a:t>than the total of </a:t>
            </a:r>
            <a:r>
              <a:rPr lang="en-US" altLang="zh-CN" dirty="0" smtClean="0"/>
              <a:t>G8 in 2010.</a:t>
            </a:r>
            <a:endParaRPr lang="en-US" altLang="zh-CN" dirty="0" smtClean="0"/>
          </a:p>
          <a:p>
            <a:r>
              <a:rPr lang="en-US" altLang="zh-CN" dirty="0" smtClean="0"/>
              <a:t>3. Expanding domestic market and the strategic use of this strength</a:t>
            </a:r>
          </a:p>
          <a:p>
            <a:pPr lvl="1"/>
            <a:r>
              <a:rPr lang="en-US" altLang="zh-CN" dirty="0" smtClean="0"/>
              <a:t>Anti-dumping against China’ photovoltaic products by EU in 2013</a:t>
            </a:r>
          </a:p>
          <a:p>
            <a:r>
              <a:rPr lang="en-US" altLang="zh-CN" dirty="0" smtClean="0"/>
              <a:t>4. Complex international political economy and mutual dependence</a:t>
            </a:r>
            <a:endParaRPr lang="zh-CN" altLang="en-US" dirty="0"/>
          </a:p>
        </p:txBody>
      </p:sp>
      <p:sp>
        <p:nvSpPr>
          <p:cNvPr id="4" name="Footer Placeholder 3"/>
          <p:cNvSpPr>
            <a:spLocks noGrp="1"/>
          </p:cNvSpPr>
          <p:nvPr>
            <p:ph type="ftr" sz="quarter" idx="11"/>
          </p:nvPr>
        </p:nvSpPr>
        <p:spPr/>
        <p:txBody>
          <a:bodyPr/>
          <a:lstStyle/>
          <a:p>
            <a:pPr>
              <a:defRPr/>
            </a:pPr>
            <a:r>
              <a:rPr lang="en-US" altLang="zh-CN" smtClean="0"/>
              <a:t>-45-</a:t>
            </a:r>
            <a:endParaRPr lang="en-US" altLang="zh-CN" dirty="0"/>
          </a:p>
        </p:txBody>
      </p:sp>
      <p:sp>
        <p:nvSpPr>
          <p:cNvPr id="5" name="Slide Number Placeholder 4"/>
          <p:cNvSpPr>
            <a:spLocks noGrp="1"/>
          </p:cNvSpPr>
          <p:nvPr>
            <p:ph type="sldNum" sz="quarter" idx="12"/>
          </p:nvPr>
        </p:nvSpPr>
        <p:spPr/>
        <p:txBody>
          <a:bodyPr/>
          <a:lstStyle/>
          <a:p>
            <a:pPr>
              <a:defRPr/>
            </a:pPr>
            <a:fld id="{FF350E57-FF15-45D5-AADF-B2E70313522C}" type="slidenum">
              <a:rPr lang="en-US" altLang="zh-CN" smtClean="0"/>
              <a:pPr>
                <a:defRPr/>
              </a:pPr>
              <a:t>25</a:t>
            </a:fld>
            <a:endParaRPr lang="en-US" alt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页脚占位符 4"/>
          <p:cNvSpPr>
            <a:spLocks noGrp="1"/>
          </p:cNvSpPr>
          <p:nvPr>
            <p:ph type="ftr" sz="quarter" idx="11"/>
          </p:nvPr>
        </p:nvSpPr>
        <p:spPr>
          <a:noFill/>
        </p:spPr>
        <p:txBody>
          <a:bodyPr/>
          <a:lstStyle/>
          <a:p>
            <a:r>
              <a:rPr lang="en-US" altLang="zh-CN" smtClean="0"/>
              <a:t>-45-</a:t>
            </a:r>
            <a:endParaRPr lang="en-US" altLang="zh-CN"/>
          </a:p>
        </p:txBody>
      </p:sp>
      <p:sp>
        <p:nvSpPr>
          <p:cNvPr id="13315" name="灯片编号占位符 5"/>
          <p:cNvSpPr>
            <a:spLocks noGrp="1"/>
          </p:cNvSpPr>
          <p:nvPr>
            <p:ph type="sldNum" sz="quarter" idx="12"/>
          </p:nvPr>
        </p:nvSpPr>
        <p:spPr>
          <a:noFill/>
        </p:spPr>
        <p:txBody>
          <a:bodyPr/>
          <a:lstStyle/>
          <a:p>
            <a:fld id="{0578FD5A-DB85-45A7-82D2-B3510DBE798C}" type="slidenum">
              <a:rPr lang="en-US" altLang="zh-CN"/>
              <a:pPr/>
              <a:t>26</a:t>
            </a:fld>
            <a:endParaRPr lang="en-US" altLang="zh-CN"/>
          </a:p>
        </p:txBody>
      </p:sp>
      <p:sp>
        <p:nvSpPr>
          <p:cNvPr id="13316" name="Rectangle 2"/>
          <p:cNvSpPr>
            <a:spLocks noGrp="1" noChangeArrowheads="1"/>
          </p:cNvSpPr>
          <p:nvPr>
            <p:ph type="title"/>
          </p:nvPr>
        </p:nvSpPr>
        <p:spPr>
          <a:xfrm>
            <a:off x="755650" y="1125538"/>
            <a:ext cx="7772400" cy="555625"/>
          </a:xfrm>
        </p:spPr>
        <p:txBody>
          <a:bodyPr>
            <a:normAutofit fontScale="90000"/>
          </a:bodyPr>
          <a:lstStyle/>
          <a:p>
            <a:pPr eaLnBrk="1" hangingPunct="1"/>
            <a:r>
              <a:rPr lang="en-US" altLang="zh-CN" sz="3200" dirty="0" smtClean="0"/>
              <a:t>A World Bank Evaluation of Ease of Doing Business in 2008 and 2012</a:t>
            </a:r>
          </a:p>
        </p:txBody>
      </p:sp>
      <p:graphicFrame>
        <p:nvGraphicFramePr>
          <p:cNvPr id="7" name="图表 6"/>
          <p:cNvGraphicFramePr/>
          <p:nvPr/>
        </p:nvGraphicFramePr>
        <p:xfrm>
          <a:off x="285720" y="2143116"/>
          <a:ext cx="8429684" cy="41433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页脚占位符 3"/>
          <p:cNvSpPr>
            <a:spLocks noGrp="1"/>
          </p:cNvSpPr>
          <p:nvPr>
            <p:ph type="ftr" sz="quarter" idx="11"/>
          </p:nvPr>
        </p:nvSpPr>
        <p:spPr>
          <a:noFill/>
        </p:spPr>
        <p:txBody>
          <a:bodyPr/>
          <a:lstStyle/>
          <a:p>
            <a:r>
              <a:rPr lang="en-US" altLang="zh-CN" smtClean="0"/>
              <a:t>-45-</a:t>
            </a:r>
            <a:endParaRPr lang="en-US" altLang="zh-CN"/>
          </a:p>
        </p:txBody>
      </p:sp>
      <p:sp>
        <p:nvSpPr>
          <p:cNvPr id="14339" name="灯片编号占位符 4"/>
          <p:cNvSpPr>
            <a:spLocks noGrp="1"/>
          </p:cNvSpPr>
          <p:nvPr>
            <p:ph type="sldNum" sz="quarter" idx="12"/>
          </p:nvPr>
        </p:nvSpPr>
        <p:spPr>
          <a:noFill/>
        </p:spPr>
        <p:txBody>
          <a:bodyPr/>
          <a:lstStyle/>
          <a:p>
            <a:fld id="{F2DFD3C2-CF41-4062-AD41-8F59B3D578FB}" type="slidenum">
              <a:rPr lang="en-US" altLang="zh-CN"/>
              <a:pPr/>
              <a:t>27</a:t>
            </a:fld>
            <a:endParaRPr lang="en-US" altLang="zh-CN"/>
          </a:p>
        </p:txBody>
      </p:sp>
      <p:graphicFrame>
        <p:nvGraphicFramePr>
          <p:cNvPr id="816288" name="Group 160"/>
          <p:cNvGraphicFramePr>
            <a:graphicFrameLocks noGrp="1"/>
          </p:cNvGraphicFramePr>
          <p:nvPr>
            <p:ph/>
          </p:nvPr>
        </p:nvGraphicFramePr>
        <p:xfrm>
          <a:off x="285720" y="1165880"/>
          <a:ext cx="7772400" cy="5120640"/>
        </p:xfrm>
        <a:graphic>
          <a:graphicData uri="http://schemas.openxmlformats.org/drawingml/2006/table">
            <a:tbl>
              <a:tblPr/>
              <a:tblGrid>
                <a:gridCol w="3680924"/>
                <a:gridCol w="2045738"/>
                <a:gridCol w="2045738"/>
              </a:tblGrid>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Indicators</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2008</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rPr>
                        <a:t>2012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Ease of doing business</a:t>
                      </a:r>
                      <a:endParaRPr kumimoji="1" lang="en-US" altLang="zh-CN" sz="2200" b="1" i="0" u="none" strike="noStrike" cap="none" normalizeH="0" baseline="0" dirty="0" smtClean="0">
                        <a:ln>
                          <a:noFill/>
                        </a:ln>
                        <a:solidFill>
                          <a:schemeClr val="tx1"/>
                        </a:solidFill>
                        <a:effectLst/>
                        <a:latin typeface="Times New Roman" pitchFamily="18" charset="0"/>
                        <a:ea typeface="宋体" pitchFamily="2" charset="-122"/>
                      </a:endParaRPr>
                    </a:p>
                  </a:txBody>
                  <a:tcPr marL="1371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83</a:t>
                      </a:r>
                      <a:endParaRPr kumimoji="1" lang="en-US" altLang="zh-CN" sz="2200" b="1"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1" i="0" u="none" strike="noStrike" cap="none" normalizeH="0" baseline="0" dirty="0" smtClean="0">
                          <a:ln>
                            <a:noFill/>
                          </a:ln>
                          <a:solidFill>
                            <a:schemeClr val="tx1"/>
                          </a:solidFill>
                          <a:effectLst/>
                          <a:latin typeface="Times New Roman" pitchFamily="18" charset="0"/>
                          <a:ea typeface="宋体" pitchFamily="2" charset="-122"/>
                        </a:rPr>
                        <a:t>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Starting a business</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marL="1371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135</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rPr>
                        <a:t>151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Dealing with licenses</a:t>
                      </a:r>
                      <a:endParaRPr kumimoji="1" lang="en-US" altLang="zh-CN" sz="2200" b="0" i="0" u="none" strike="noStrike" cap="none" normalizeH="0" baseline="0" smtClean="0">
                        <a:ln>
                          <a:noFill/>
                        </a:ln>
                        <a:solidFill>
                          <a:schemeClr val="tx1"/>
                        </a:solidFill>
                        <a:effectLst/>
                        <a:latin typeface="Times New Roman" pitchFamily="18" charset="0"/>
                        <a:ea typeface="宋体" pitchFamily="2" charset="-122"/>
                      </a:endParaRPr>
                    </a:p>
                  </a:txBody>
                  <a:tcPr marL="1371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175</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rPr>
                        <a:t>181*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Employing workers</a:t>
                      </a:r>
                      <a:endParaRPr kumimoji="1" lang="en-US" altLang="zh-CN" sz="2200" b="0" i="0" u="none" strike="noStrike" cap="none" normalizeH="0" baseline="0" smtClean="0">
                        <a:ln>
                          <a:noFill/>
                        </a:ln>
                        <a:solidFill>
                          <a:schemeClr val="tx1"/>
                        </a:solidFill>
                        <a:effectLst/>
                        <a:latin typeface="Times New Roman" pitchFamily="18" charset="0"/>
                        <a:ea typeface="宋体" pitchFamily="2" charset="-122"/>
                      </a:endParaRPr>
                    </a:p>
                  </a:txBody>
                  <a:tcPr marL="1371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86</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err="1" smtClean="0">
                          <a:ln>
                            <a:noFill/>
                          </a:ln>
                          <a:solidFill>
                            <a:schemeClr val="tx1"/>
                          </a:solidFill>
                          <a:effectLst/>
                          <a:latin typeface="Times New Roman" pitchFamily="18" charset="0"/>
                          <a:ea typeface="宋体" pitchFamily="2" charset="-122"/>
                        </a:rPr>
                        <a:t>na</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873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Registering property</a:t>
                      </a:r>
                      <a:endParaRPr kumimoji="1" lang="en-US" altLang="zh-CN" sz="2200" b="0" i="0" u="none" strike="noStrike" cap="none" normalizeH="0" baseline="0" smtClean="0">
                        <a:ln>
                          <a:noFill/>
                        </a:ln>
                        <a:solidFill>
                          <a:schemeClr val="tx1"/>
                        </a:solidFill>
                        <a:effectLst/>
                        <a:latin typeface="Times New Roman" pitchFamily="18" charset="0"/>
                        <a:ea typeface="宋体" pitchFamily="2" charset="-122"/>
                      </a:endParaRPr>
                    </a:p>
                  </a:txBody>
                  <a:tcPr marL="1371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29</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rPr>
                        <a:t>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Getting credit</a:t>
                      </a:r>
                      <a:endParaRPr kumimoji="1" lang="en-US" altLang="zh-CN" sz="2200" b="0" i="0" u="none" strike="noStrike" cap="none" normalizeH="0" baseline="0" smtClean="0">
                        <a:ln>
                          <a:noFill/>
                        </a:ln>
                        <a:solidFill>
                          <a:schemeClr val="tx1"/>
                        </a:solidFill>
                        <a:effectLst/>
                        <a:latin typeface="Times New Roman" pitchFamily="18" charset="0"/>
                        <a:ea typeface="宋体" pitchFamily="2" charset="-122"/>
                      </a:endParaRPr>
                    </a:p>
                  </a:txBody>
                  <a:tcPr marL="1371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84</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rPr>
                        <a:t>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Protecting investors</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marL="1371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83</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Paying taxes</a:t>
                      </a:r>
                      <a:endParaRPr kumimoji="1" lang="en-US" altLang="zh-CN" sz="2200" b="0" i="0" u="none" strike="noStrike" cap="none" normalizeH="0" baseline="0" smtClean="0">
                        <a:ln>
                          <a:noFill/>
                        </a:ln>
                        <a:solidFill>
                          <a:schemeClr val="tx1"/>
                        </a:solidFill>
                        <a:effectLst/>
                        <a:latin typeface="Times New Roman" pitchFamily="18" charset="0"/>
                        <a:ea typeface="宋体" pitchFamily="2" charset="-122"/>
                      </a:endParaRPr>
                    </a:p>
                  </a:txBody>
                  <a:tcPr marL="1371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168</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rPr>
                        <a:t>122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Trading across borders</a:t>
                      </a:r>
                      <a:endParaRPr kumimoji="1" lang="en-US" altLang="zh-CN" sz="2200" b="0" i="0" u="none" strike="noStrike" cap="none" normalizeH="0" baseline="0" smtClean="0">
                        <a:ln>
                          <a:noFill/>
                        </a:ln>
                        <a:solidFill>
                          <a:schemeClr val="tx1"/>
                        </a:solidFill>
                        <a:effectLst/>
                        <a:latin typeface="Times New Roman" pitchFamily="18" charset="0"/>
                        <a:ea typeface="宋体" pitchFamily="2" charset="-122"/>
                      </a:endParaRPr>
                    </a:p>
                  </a:txBody>
                  <a:tcPr marL="1371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42</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rPr>
                        <a:t>68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Enforcing contracts</a:t>
                      </a:r>
                      <a:endParaRPr kumimoji="1" lang="en-US" altLang="zh-CN" sz="2200" b="0" i="0" u="none" strike="noStrike" cap="none" normalizeH="0" baseline="0" smtClean="0">
                        <a:ln>
                          <a:noFill/>
                        </a:ln>
                        <a:solidFill>
                          <a:schemeClr val="tx1"/>
                        </a:solidFill>
                        <a:effectLst/>
                        <a:latin typeface="Times New Roman" pitchFamily="18" charset="0"/>
                        <a:ea typeface="宋体" pitchFamily="2" charset="-122"/>
                      </a:endParaRPr>
                    </a:p>
                  </a:txBody>
                  <a:tcPr marL="1371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rPr>
                        <a:t>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067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Closing a business</a:t>
                      </a:r>
                      <a:endParaRPr kumimoji="1" lang="en-US" altLang="zh-CN" sz="2200" b="0" i="0" u="none" strike="noStrike" cap="none" normalizeH="0" baseline="0" smtClean="0">
                        <a:ln>
                          <a:noFill/>
                        </a:ln>
                        <a:solidFill>
                          <a:schemeClr val="tx1"/>
                        </a:solidFill>
                        <a:effectLst/>
                        <a:latin typeface="Times New Roman" pitchFamily="18" charset="0"/>
                        <a:ea typeface="宋体" pitchFamily="2" charset="-122"/>
                      </a:endParaRPr>
                    </a:p>
                  </a:txBody>
                  <a:tcPr marL="13716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57</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200" b="0" i="0" u="none" strike="noStrike" cap="none" normalizeH="0" baseline="0" dirty="0" err="1" smtClean="0">
                          <a:ln>
                            <a:noFill/>
                          </a:ln>
                          <a:solidFill>
                            <a:schemeClr val="tx1"/>
                          </a:solidFill>
                          <a:effectLst/>
                          <a:latin typeface="Times New Roman" pitchFamily="18" charset="0"/>
                          <a:ea typeface="宋体" pitchFamily="2" charset="-122"/>
                        </a:rPr>
                        <a:t>na</a:t>
                      </a:r>
                      <a:endParaRPr kumimoji="1"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14381" name="Text Box 152"/>
          <p:cNvSpPr txBox="1">
            <a:spLocks noChangeArrowheads="1"/>
          </p:cNvSpPr>
          <p:nvPr/>
        </p:nvSpPr>
        <p:spPr bwMode="auto">
          <a:xfrm>
            <a:off x="285720" y="571480"/>
            <a:ext cx="7929618" cy="523220"/>
          </a:xfrm>
          <a:prstGeom prst="rect">
            <a:avLst/>
          </a:prstGeom>
          <a:solidFill>
            <a:srgbClr val="FFFF00"/>
          </a:solidFill>
          <a:ln w="9525">
            <a:noFill/>
            <a:miter lim="800000"/>
            <a:headEnd/>
            <a:tailEnd/>
          </a:ln>
        </p:spPr>
        <p:txBody>
          <a:bodyPr wrap="square">
            <a:spAutoFit/>
          </a:bodyPr>
          <a:lstStyle/>
          <a:p>
            <a:pPr>
              <a:spcBef>
                <a:spcPct val="50000"/>
              </a:spcBef>
            </a:pPr>
            <a:r>
              <a:rPr lang="en-US" altLang="zh-CN" sz="2800" dirty="0"/>
              <a:t>China’s ranking in doing business, </a:t>
            </a:r>
            <a:r>
              <a:rPr lang="en-US" altLang="zh-CN" sz="2800" dirty="0" smtClean="0"/>
              <a:t>2008 and 2012</a:t>
            </a:r>
            <a:endParaRPr lang="en-US" altLang="zh-CN" sz="2800" dirty="0"/>
          </a:p>
        </p:txBody>
      </p:sp>
      <p:sp>
        <p:nvSpPr>
          <p:cNvPr id="6" name="TextBox 5"/>
          <p:cNvSpPr txBox="1"/>
          <p:nvPr/>
        </p:nvSpPr>
        <p:spPr>
          <a:xfrm>
            <a:off x="714348" y="6422408"/>
            <a:ext cx="7358114" cy="369332"/>
          </a:xfrm>
          <a:prstGeom prst="rect">
            <a:avLst/>
          </a:prstGeom>
          <a:noFill/>
        </p:spPr>
        <p:txBody>
          <a:bodyPr wrap="square" rtlCol="0">
            <a:spAutoFit/>
          </a:bodyPr>
          <a:lstStyle/>
          <a:p>
            <a:r>
              <a:rPr lang="en-US" altLang="zh-CN" b="1" dirty="0" smtClean="0"/>
              <a:t>* In 2012 this indicator was “Dealing with Construction Permits”</a:t>
            </a:r>
            <a:endParaRPr lang="zh-CN" altLang="en-US"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en-US" altLang="zh-CN" smtClean="0"/>
              <a:t>-45-</a:t>
            </a:r>
            <a:endParaRPr lang="en-US" altLang="zh-CN"/>
          </a:p>
        </p:txBody>
      </p:sp>
      <p:sp>
        <p:nvSpPr>
          <p:cNvPr id="7" name="灯片编号占位符 5"/>
          <p:cNvSpPr>
            <a:spLocks noGrp="1"/>
          </p:cNvSpPr>
          <p:nvPr>
            <p:ph type="sldNum" sz="quarter" idx="12"/>
          </p:nvPr>
        </p:nvSpPr>
        <p:spPr/>
        <p:txBody>
          <a:bodyPr/>
          <a:lstStyle/>
          <a:p>
            <a:fld id="{2C40B89F-C3FA-4118-BA1B-BC40EABCA1D9}" type="slidenum">
              <a:rPr lang="en-US" altLang="zh-CN"/>
              <a:pPr/>
              <a:t>28</a:t>
            </a:fld>
            <a:endParaRPr lang="en-US" altLang="zh-CN"/>
          </a:p>
        </p:txBody>
      </p:sp>
      <p:sp>
        <p:nvSpPr>
          <p:cNvPr id="662533" name="Rectangle 5"/>
          <p:cNvSpPr>
            <a:spLocks noGrp="1" noChangeArrowheads="1"/>
          </p:cNvSpPr>
          <p:nvPr>
            <p:ph type="title"/>
          </p:nvPr>
        </p:nvSpPr>
        <p:spPr>
          <a:xfrm>
            <a:off x="684213" y="836613"/>
            <a:ext cx="7772400" cy="947737"/>
          </a:xfrm>
          <a:solidFill>
            <a:srgbClr val="FFFF66"/>
          </a:solidFill>
        </p:spPr>
        <p:txBody>
          <a:bodyPr>
            <a:normAutofit fontScale="90000"/>
          </a:bodyPr>
          <a:lstStyle/>
          <a:p>
            <a:r>
              <a:rPr lang="en-US" altLang="zh-CN" sz="3200" dirty="0"/>
              <a:t>The balance of financial terror</a:t>
            </a:r>
            <a:br>
              <a:rPr lang="en-US" altLang="zh-CN" sz="3200" dirty="0"/>
            </a:br>
            <a:r>
              <a:rPr lang="en-US" altLang="zh-CN" sz="3200" dirty="0"/>
              <a:t>---Larry Summers</a:t>
            </a:r>
            <a:r>
              <a:rPr lang="en-US" altLang="zh-CN" sz="4000" dirty="0"/>
              <a:t> </a:t>
            </a:r>
          </a:p>
        </p:txBody>
      </p:sp>
      <p:graphicFrame>
        <p:nvGraphicFramePr>
          <p:cNvPr id="662532" name="Object 4"/>
          <p:cNvGraphicFramePr>
            <a:graphicFrameLocks noChangeAspect="1"/>
          </p:cNvGraphicFramePr>
          <p:nvPr>
            <p:ph idx="1"/>
          </p:nvPr>
        </p:nvGraphicFramePr>
        <p:xfrm>
          <a:off x="179388" y="2636838"/>
          <a:ext cx="8964612" cy="4221162"/>
        </p:xfrm>
        <a:graphic>
          <a:graphicData uri="http://schemas.openxmlformats.org/presentationml/2006/ole">
            <p:oleObj spid="_x0000_s64514" name="图表" r:id="rId3" imgW="6829425" imgH="3209925" progId="Excel.Sheet.8">
              <p:embed/>
            </p:oleObj>
          </a:graphicData>
        </a:graphic>
      </p:graphicFrame>
      <p:sp>
        <p:nvSpPr>
          <p:cNvPr id="662535" name="Text Box 7"/>
          <p:cNvSpPr txBox="1">
            <a:spLocks noChangeArrowheads="1"/>
          </p:cNvSpPr>
          <p:nvPr/>
        </p:nvSpPr>
        <p:spPr bwMode="auto">
          <a:xfrm>
            <a:off x="1258888" y="2060575"/>
            <a:ext cx="7056437" cy="457200"/>
          </a:xfrm>
          <a:prstGeom prst="rect">
            <a:avLst/>
          </a:prstGeom>
          <a:solidFill>
            <a:srgbClr val="FFFF66"/>
          </a:solidFill>
          <a:ln w="9525">
            <a:noFill/>
            <a:miter lim="800000"/>
            <a:headEnd/>
            <a:tailEnd/>
          </a:ln>
          <a:effectLst/>
        </p:spPr>
        <p:txBody>
          <a:bodyPr>
            <a:spAutoFit/>
          </a:bodyPr>
          <a:lstStyle/>
          <a:p>
            <a:pPr>
              <a:spcBef>
                <a:spcPct val="50000"/>
              </a:spcBef>
            </a:pPr>
            <a:r>
              <a:rPr lang="en-US" altLang="zh-CN" sz="2400"/>
              <a:t>Investment imbalance between China and the US (FDI)</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smtClean="0"/>
              <a:t>-45-</a:t>
            </a:r>
            <a:endParaRPr lang="en-US" altLang="zh-CN"/>
          </a:p>
        </p:txBody>
      </p:sp>
      <p:sp>
        <p:nvSpPr>
          <p:cNvPr id="6" name="灯片编号占位符 5"/>
          <p:cNvSpPr>
            <a:spLocks noGrp="1"/>
          </p:cNvSpPr>
          <p:nvPr>
            <p:ph type="sldNum" sz="quarter" idx="12"/>
          </p:nvPr>
        </p:nvSpPr>
        <p:spPr/>
        <p:txBody>
          <a:bodyPr/>
          <a:lstStyle/>
          <a:p>
            <a:fld id="{7440B996-2B23-4683-9FD5-2E67D6212EAA}" type="slidenum">
              <a:rPr lang="en-US" altLang="zh-CN"/>
              <a:pPr/>
              <a:t>29</a:t>
            </a:fld>
            <a:endParaRPr lang="en-US" altLang="zh-CN"/>
          </a:p>
        </p:txBody>
      </p:sp>
      <p:sp>
        <p:nvSpPr>
          <p:cNvPr id="664581" name="Rectangle 5"/>
          <p:cNvSpPr>
            <a:spLocks noGrp="1" noChangeArrowheads="1"/>
          </p:cNvSpPr>
          <p:nvPr>
            <p:ph type="title"/>
          </p:nvPr>
        </p:nvSpPr>
        <p:spPr>
          <a:xfrm>
            <a:off x="685800" y="908050"/>
            <a:ext cx="7772400" cy="720725"/>
          </a:xfrm>
          <a:solidFill>
            <a:srgbClr val="FFFF66"/>
          </a:solidFill>
        </p:spPr>
        <p:txBody>
          <a:bodyPr/>
          <a:lstStyle/>
          <a:p>
            <a:r>
              <a:rPr lang="en-US" altLang="zh-CN" sz="3600"/>
              <a:t>Trade imbalance</a:t>
            </a:r>
          </a:p>
        </p:txBody>
      </p:sp>
      <p:graphicFrame>
        <p:nvGraphicFramePr>
          <p:cNvPr id="664587" name="Object 11"/>
          <p:cNvGraphicFramePr>
            <a:graphicFrameLocks noChangeAspect="1"/>
          </p:cNvGraphicFramePr>
          <p:nvPr>
            <p:ph idx="1"/>
          </p:nvPr>
        </p:nvGraphicFramePr>
        <p:xfrm>
          <a:off x="0" y="1773238"/>
          <a:ext cx="8820150" cy="4391025"/>
        </p:xfrm>
        <a:graphic>
          <a:graphicData uri="http://schemas.openxmlformats.org/presentationml/2006/ole">
            <p:oleObj spid="_x0000_s65538" name="图表" r:id="rId3" imgW="8896350" imgH="3533775" progId="Excel.Sheet.8">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t>1. China’s economic miracle</a:t>
            </a:r>
            <a:endParaRPr lang="zh-CN" altLang="en-US" sz="4000" dirty="0"/>
          </a:p>
        </p:txBody>
      </p:sp>
      <p:sp>
        <p:nvSpPr>
          <p:cNvPr id="4" name="Footer Placeholder 3"/>
          <p:cNvSpPr>
            <a:spLocks noGrp="1"/>
          </p:cNvSpPr>
          <p:nvPr>
            <p:ph type="ftr" sz="quarter" idx="11"/>
          </p:nvPr>
        </p:nvSpPr>
        <p:spPr/>
        <p:txBody>
          <a:bodyPr/>
          <a:lstStyle/>
          <a:p>
            <a:pPr>
              <a:defRPr/>
            </a:pPr>
            <a:r>
              <a:rPr lang="en-US" altLang="zh-CN" smtClean="0"/>
              <a:t>-45-</a:t>
            </a:r>
            <a:endParaRPr lang="en-US" altLang="zh-CN"/>
          </a:p>
        </p:txBody>
      </p:sp>
      <p:sp>
        <p:nvSpPr>
          <p:cNvPr id="5" name="Slide Number Placeholder 4"/>
          <p:cNvSpPr>
            <a:spLocks noGrp="1"/>
          </p:cNvSpPr>
          <p:nvPr>
            <p:ph type="sldNum" sz="quarter" idx="12"/>
          </p:nvPr>
        </p:nvSpPr>
        <p:spPr/>
        <p:txBody>
          <a:bodyPr/>
          <a:lstStyle/>
          <a:p>
            <a:pPr>
              <a:defRPr/>
            </a:pPr>
            <a:fld id="{FF350E57-FF15-45D5-AADF-B2E70313522C}" type="slidenum">
              <a:rPr lang="en-US" altLang="zh-CN" smtClean="0"/>
              <a:pPr>
                <a:defRPr/>
              </a:pPr>
              <a:t>3</a:t>
            </a:fld>
            <a:endParaRPr lang="en-US" altLang="zh-CN"/>
          </a:p>
        </p:txBody>
      </p:sp>
      <p:graphicFrame>
        <p:nvGraphicFramePr>
          <p:cNvPr id="6" name="Chart 1"/>
          <p:cNvGraphicFramePr>
            <a:graphicFrameLocks noGrp="1"/>
          </p:cNvGraphicFramePr>
          <p:nvPr>
            <p:ph idx="1"/>
          </p:nvPr>
        </p:nvGraphicFramePr>
        <p:xfrm>
          <a:off x="457200" y="1340769"/>
          <a:ext cx="822960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p:cNvSpPr txBox="1">
            <a:spLocks noChangeArrowheads="1"/>
          </p:cNvSpPr>
          <p:nvPr/>
        </p:nvSpPr>
        <p:spPr bwMode="auto">
          <a:xfrm>
            <a:off x="539552" y="6165304"/>
            <a:ext cx="8135937" cy="461665"/>
          </a:xfrm>
          <a:prstGeom prst="rect">
            <a:avLst/>
          </a:prstGeom>
          <a:solidFill>
            <a:schemeClr val="accent4">
              <a:lumMod val="20000"/>
              <a:lumOff val="80000"/>
            </a:schemeClr>
          </a:solidFill>
          <a:ln w="9525">
            <a:noFill/>
            <a:miter lim="800000"/>
            <a:headEnd/>
            <a:tailEnd/>
          </a:ln>
        </p:spPr>
        <p:txBody>
          <a:bodyPr wrap="square">
            <a:spAutoFit/>
          </a:bodyPr>
          <a:lstStyle/>
          <a:p>
            <a:pPr>
              <a:spcBef>
                <a:spcPct val="50000"/>
              </a:spcBef>
            </a:pPr>
            <a:r>
              <a:rPr lang="en-US" altLang="zh-CN" sz="2400" dirty="0" smtClean="0"/>
              <a:t>Inflation being controlled</a:t>
            </a:r>
            <a:r>
              <a:rPr lang="en-US" altLang="zh-CN" sz="2400" dirty="0"/>
              <a:t>, the </a:t>
            </a:r>
            <a:r>
              <a:rPr lang="en-US" altLang="zh-CN" sz="2400" dirty="0" smtClean="0"/>
              <a:t>average annual </a:t>
            </a:r>
            <a:r>
              <a:rPr lang="en-US" altLang="zh-CN" sz="2400" dirty="0"/>
              <a:t>growth rate is </a:t>
            </a:r>
            <a:r>
              <a:rPr lang="en-US" altLang="zh-CN" sz="2400" dirty="0" smtClean="0"/>
              <a:t>9</a:t>
            </a:r>
            <a:r>
              <a:rPr lang="en-US" altLang="zh-CN" sz="2400" dirty="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smtClean="0"/>
              <a:t>-45-</a:t>
            </a:r>
            <a:endParaRPr lang="en-US" altLang="zh-CN"/>
          </a:p>
        </p:txBody>
      </p:sp>
      <p:sp>
        <p:nvSpPr>
          <p:cNvPr id="6" name="灯片编号占位符 5"/>
          <p:cNvSpPr>
            <a:spLocks noGrp="1"/>
          </p:cNvSpPr>
          <p:nvPr>
            <p:ph type="sldNum" sz="quarter" idx="12"/>
          </p:nvPr>
        </p:nvSpPr>
        <p:spPr/>
        <p:txBody>
          <a:bodyPr/>
          <a:lstStyle/>
          <a:p>
            <a:fld id="{F6CB30ED-CEC1-4AFE-97A9-AB04C34EDDC5}" type="slidenum">
              <a:rPr lang="en-US" altLang="zh-CN"/>
              <a:pPr/>
              <a:t>30</a:t>
            </a:fld>
            <a:endParaRPr lang="en-US" altLang="zh-CN"/>
          </a:p>
        </p:txBody>
      </p:sp>
      <p:sp>
        <p:nvSpPr>
          <p:cNvPr id="667653" name="Rectangle 5"/>
          <p:cNvSpPr>
            <a:spLocks noGrp="1" noChangeArrowheads="1"/>
          </p:cNvSpPr>
          <p:nvPr>
            <p:ph type="title"/>
          </p:nvPr>
        </p:nvSpPr>
        <p:spPr>
          <a:xfrm>
            <a:off x="684213" y="908050"/>
            <a:ext cx="7772400" cy="576263"/>
          </a:xfrm>
          <a:solidFill>
            <a:srgbClr val="FFFF66"/>
          </a:solidFill>
        </p:spPr>
        <p:txBody>
          <a:bodyPr>
            <a:normAutofit fontScale="90000"/>
          </a:bodyPr>
          <a:lstStyle/>
          <a:p>
            <a:r>
              <a:rPr lang="en-US" altLang="zh-CN" sz="3200"/>
              <a:t>China’s holding of US debts</a:t>
            </a:r>
          </a:p>
        </p:txBody>
      </p:sp>
      <p:graphicFrame>
        <p:nvGraphicFramePr>
          <p:cNvPr id="667652" name="Object 4"/>
          <p:cNvGraphicFramePr>
            <a:graphicFrameLocks noChangeAspect="1"/>
          </p:cNvGraphicFramePr>
          <p:nvPr>
            <p:ph idx="1"/>
          </p:nvPr>
        </p:nvGraphicFramePr>
        <p:xfrm>
          <a:off x="250825" y="1573213"/>
          <a:ext cx="8569325" cy="5157787"/>
        </p:xfrm>
        <a:graphic>
          <a:graphicData uri="http://schemas.openxmlformats.org/presentationml/2006/ole">
            <p:oleObj spid="_x0000_s66562" name="图表" r:id="rId3" imgW="5848350" imgH="2667000" progId="Excel.Sheet.8">
              <p:embed/>
            </p:oleObj>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en-US" altLang="zh-CN" sz="3200" dirty="0" smtClean="0"/>
              <a:t>Increasing dependence on domestic consumption</a:t>
            </a:r>
            <a:endParaRPr lang="zh-CN" altLang="en-US" sz="3200" dirty="0"/>
          </a:p>
        </p:txBody>
      </p:sp>
      <p:sp>
        <p:nvSpPr>
          <p:cNvPr id="3" name="Content Placeholder 2"/>
          <p:cNvSpPr>
            <a:spLocks noGrp="1"/>
          </p:cNvSpPr>
          <p:nvPr>
            <p:ph idx="1"/>
          </p:nvPr>
        </p:nvSpPr>
        <p:spPr/>
        <p:txBody>
          <a:bodyPr>
            <a:normAutofit fontScale="92500" lnSpcReduction="20000"/>
          </a:bodyPr>
          <a:lstStyle/>
          <a:p>
            <a:pPr lvl="0" fontAlgn="base">
              <a:lnSpc>
                <a:spcPct val="105000"/>
              </a:lnSpc>
              <a:spcBef>
                <a:spcPct val="25000"/>
              </a:spcBef>
              <a:spcAft>
                <a:spcPct val="0"/>
              </a:spcAft>
              <a:buFontTx/>
              <a:buChar char="•"/>
              <a:defRPr/>
            </a:pPr>
            <a:r>
              <a:rPr kumimoji="1" lang="en-US" altLang="zh-CN" sz="2800" kern="0" dirty="0" smtClean="0"/>
              <a:t>In 2005, China consumes roughly 30% energy and raw materials of the world, including 7.4% oil</a:t>
            </a:r>
            <a:r>
              <a:rPr kumimoji="1" lang="zh-CN" altLang="en-US" sz="2800" kern="0" dirty="0" smtClean="0"/>
              <a:t>，</a:t>
            </a:r>
            <a:r>
              <a:rPr kumimoji="1" lang="en-US" altLang="zh-CN" sz="2800" kern="0" dirty="0" smtClean="0"/>
              <a:t>31% coal</a:t>
            </a:r>
            <a:r>
              <a:rPr kumimoji="1" lang="zh-CN" altLang="en-US" sz="2800" kern="0" dirty="0" smtClean="0"/>
              <a:t>，</a:t>
            </a:r>
            <a:r>
              <a:rPr kumimoji="1" lang="en-US" altLang="zh-CN" sz="2800" kern="0" dirty="0" smtClean="0"/>
              <a:t>27% steel</a:t>
            </a:r>
            <a:r>
              <a:rPr lang="en-US" altLang="zh-CN" sz="2800" kern="0" dirty="0" smtClean="0"/>
              <a:t>, </a:t>
            </a:r>
            <a:r>
              <a:rPr kumimoji="1" lang="en-US" altLang="zh-CN" sz="2800" kern="0" dirty="0" smtClean="0"/>
              <a:t>and 40% cement.</a:t>
            </a:r>
          </a:p>
          <a:p>
            <a:pPr fontAlgn="base">
              <a:lnSpc>
                <a:spcPct val="105000"/>
              </a:lnSpc>
              <a:spcBef>
                <a:spcPct val="25000"/>
              </a:spcBef>
              <a:spcAft>
                <a:spcPct val="0"/>
              </a:spcAft>
              <a:buFontTx/>
              <a:buChar char="•"/>
              <a:defRPr/>
            </a:pPr>
            <a:r>
              <a:rPr kumimoji="1" lang="en-US" altLang="zh-CN" sz="2800" kern="0" dirty="0" smtClean="0"/>
              <a:t>China’s </a:t>
            </a:r>
            <a:r>
              <a:rPr kumimoji="1" lang="en-US" altLang="zh-CN" sz="2800" kern="0" dirty="0" smtClean="0"/>
              <a:t>consumer markets increased by 18</a:t>
            </a:r>
            <a:r>
              <a:rPr kumimoji="1" lang="zh-CN" altLang="en-US" sz="2800" kern="0" dirty="0" smtClean="0"/>
              <a:t>％ </a:t>
            </a:r>
            <a:r>
              <a:rPr kumimoji="1" lang="en-US" altLang="zh-CN" sz="2800" kern="0" dirty="0" smtClean="0"/>
              <a:t>per year in recent </a:t>
            </a:r>
            <a:r>
              <a:rPr kumimoji="1" lang="en-US" altLang="zh-CN" sz="2800" kern="0" dirty="0" smtClean="0"/>
              <a:t>years.</a:t>
            </a:r>
            <a:endParaRPr kumimoji="1" lang="en-US" altLang="zh-CN" sz="2800" kern="0" dirty="0" smtClean="0"/>
          </a:p>
          <a:p>
            <a:pPr fontAlgn="base">
              <a:lnSpc>
                <a:spcPct val="105000"/>
              </a:lnSpc>
              <a:spcBef>
                <a:spcPct val="25000"/>
              </a:spcBef>
              <a:spcAft>
                <a:spcPct val="0"/>
              </a:spcAft>
              <a:buFontTx/>
              <a:buChar char="•"/>
              <a:defRPr/>
            </a:pPr>
            <a:r>
              <a:rPr kumimoji="1" lang="en-US" altLang="zh-CN" sz="2800" kern="0" dirty="0" smtClean="0"/>
              <a:t>It is already the second largest market in the world.</a:t>
            </a:r>
          </a:p>
          <a:p>
            <a:pPr fontAlgn="base">
              <a:lnSpc>
                <a:spcPct val="105000"/>
              </a:lnSpc>
              <a:spcBef>
                <a:spcPct val="25000"/>
              </a:spcBef>
              <a:spcAft>
                <a:spcPct val="0"/>
              </a:spcAft>
              <a:buFontTx/>
              <a:buChar char="•"/>
              <a:defRPr/>
            </a:pPr>
            <a:r>
              <a:rPr kumimoji="1" lang="en-US" altLang="zh-CN" sz="2800" kern="0" dirty="0" smtClean="0"/>
              <a:t>Problems that prevent its further growth</a:t>
            </a:r>
          </a:p>
          <a:p>
            <a:pPr lvl="1" fontAlgn="base">
              <a:lnSpc>
                <a:spcPct val="105000"/>
              </a:lnSpc>
              <a:spcBef>
                <a:spcPct val="25000"/>
              </a:spcBef>
              <a:spcAft>
                <a:spcPct val="0"/>
              </a:spcAft>
              <a:buFontTx/>
              <a:buChar char="•"/>
              <a:defRPr/>
            </a:pPr>
            <a:r>
              <a:rPr kumimoji="1" lang="en-US" altLang="zh-CN" sz="2400" kern="0" dirty="0" smtClean="0"/>
              <a:t>The tradition to save for the future</a:t>
            </a:r>
          </a:p>
          <a:p>
            <a:pPr lvl="1" fontAlgn="base">
              <a:lnSpc>
                <a:spcPct val="105000"/>
              </a:lnSpc>
              <a:spcBef>
                <a:spcPct val="25000"/>
              </a:spcBef>
              <a:spcAft>
                <a:spcPct val="0"/>
              </a:spcAft>
              <a:buFontTx/>
              <a:buChar char="•"/>
              <a:defRPr/>
            </a:pPr>
            <a:r>
              <a:rPr kumimoji="1" lang="en-US" altLang="zh-CN" sz="2400" kern="0" dirty="0" smtClean="0"/>
              <a:t>Social security</a:t>
            </a:r>
          </a:p>
          <a:p>
            <a:pPr lvl="1" fontAlgn="base">
              <a:lnSpc>
                <a:spcPct val="105000"/>
              </a:lnSpc>
              <a:spcBef>
                <a:spcPct val="25000"/>
              </a:spcBef>
              <a:spcAft>
                <a:spcPct val="0"/>
              </a:spcAft>
              <a:buFontTx/>
              <a:buChar char="•"/>
              <a:defRPr/>
            </a:pPr>
            <a:r>
              <a:rPr kumimoji="1" lang="en-US" altLang="zh-CN" sz="2400" kern="0" dirty="0" smtClean="0"/>
              <a:t>Rural market</a:t>
            </a:r>
          </a:p>
          <a:p>
            <a:pPr lvl="1" fontAlgn="base">
              <a:lnSpc>
                <a:spcPct val="105000"/>
              </a:lnSpc>
              <a:spcBef>
                <a:spcPct val="25000"/>
              </a:spcBef>
              <a:spcAft>
                <a:spcPct val="0"/>
              </a:spcAft>
              <a:buFontTx/>
              <a:buChar char="•"/>
              <a:defRPr/>
            </a:pPr>
            <a:r>
              <a:rPr kumimoji="1" lang="en-US" altLang="zh-CN" sz="2400" kern="0" dirty="0" smtClean="0"/>
              <a:t>Market environment</a:t>
            </a:r>
          </a:p>
          <a:p>
            <a:pPr fontAlgn="base">
              <a:lnSpc>
                <a:spcPct val="105000"/>
              </a:lnSpc>
              <a:spcBef>
                <a:spcPct val="25000"/>
              </a:spcBef>
              <a:spcAft>
                <a:spcPct val="0"/>
              </a:spcAft>
              <a:buFontTx/>
              <a:buChar char="•"/>
              <a:defRPr/>
            </a:pPr>
            <a:endParaRPr kumimoji="1" lang="en-US" altLang="zh-CN" sz="2800" kern="0" dirty="0" smtClean="0"/>
          </a:p>
          <a:p>
            <a:endParaRPr lang="zh-CN" altLang="en-US" dirty="0"/>
          </a:p>
        </p:txBody>
      </p:sp>
      <p:sp>
        <p:nvSpPr>
          <p:cNvPr id="4" name="Footer Placeholder 3"/>
          <p:cNvSpPr>
            <a:spLocks noGrp="1"/>
          </p:cNvSpPr>
          <p:nvPr>
            <p:ph type="ftr" sz="quarter" idx="11"/>
          </p:nvPr>
        </p:nvSpPr>
        <p:spPr/>
        <p:txBody>
          <a:bodyPr/>
          <a:lstStyle/>
          <a:p>
            <a:pPr>
              <a:defRPr/>
            </a:pPr>
            <a:r>
              <a:rPr lang="en-US" altLang="zh-CN" smtClean="0"/>
              <a:t>-45-</a:t>
            </a:r>
            <a:endParaRPr lang="en-US" altLang="zh-CN" dirty="0"/>
          </a:p>
        </p:txBody>
      </p:sp>
      <p:sp>
        <p:nvSpPr>
          <p:cNvPr id="5" name="Slide Number Placeholder 4"/>
          <p:cNvSpPr>
            <a:spLocks noGrp="1"/>
          </p:cNvSpPr>
          <p:nvPr>
            <p:ph type="sldNum" sz="quarter" idx="12"/>
          </p:nvPr>
        </p:nvSpPr>
        <p:spPr/>
        <p:txBody>
          <a:bodyPr/>
          <a:lstStyle/>
          <a:p>
            <a:pPr>
              <a:defRPr/>
            </a:pPr>
            <a:fld id="{FF350E57-FF15-45D5-AADF-B2E70313522C}" type="slidenum">
              <a:rPr lang="en-US" altLang="zh-CN" smtClean="0"/>
              <a:pPr>
                <a:defRPr/>
              </a:pPr>
              <a:t>31</a:t>
            </a:fld>
            <a:endParaRPr lang="en-US" altLang="zh-C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5"/>
          <p:cNvSpPr>
            <a:spLocks noGrp="1"/>
          </p:cNvSpPr>
          <p:nvPr>
            <p:ph type="ftr" sz="quarter" idx="11"/>
          </p:nvPr>
        </p:nvSpPr>
        <p:spPr/>
        <p:txBody>
          <a:bodyPr/>
          <a:lstStyle/>
          <a:p>
            <a:r>
              <a:rPr lang="en-US" altLang="zh-CN" smtClean="0"/>
              <a:t>-45-</a:t>
            </a:r>
            <a:endParaRPr lang="en-US" altLang="zh-CN"/>
          </a:p>
        </p:txBody>
      </p:sp>
      <p:sp>
        <p:nvSpPr>
          <p:cNvPr id="8" name="灯片编号占位符 6"/>
          <p:cNvSpPr>
            <a:spLocks noGrp="1"/>
          </p:cNvSpPr>
          <p:nvPr>
            <p:ph type="sldNum" sz="quarter" idx="12"/>
          </p:nvPr>
        </p:nvSpPr>
        <p:spPr/>
        <p:txBody>
          <a:bodyPr/>
          <a:lstStyle/>
          <a:p>
            <a:fld id="{A534AA63-5D7C-46D1-A693-4C01DA7FD62E}" type="slidenum">
              <a:rPr lang="en-US" altLang="zh-CN"/>
              <a:pPr/>
              <a:t>32</a:t>
            </a:fld>
            <a:endParaRPr lang="en-US" altLang="zh-CN"/>
          </a:p>
        </p:txBody>
      </p:sp>
      <p:sp>
        <p:nvSpPr>
          <p:cNvPr id="624642" name="Rectangle 2"/>
          <p:cNvSpPr>
            <a:spLocks noGrp="1" noChangeArrowheads="1"/>
          </p:cNvSpPr>
          <p:nvPr>
            <p:ph type="title"/>
          </p:nvPr>
        </p:nvSpPr>
        <p:spPr>
          <a:xfrm>
            <a:off x="467544" y="404664"/>
            <a:ext cx="8207375" cy="844550"/>
          </a:xfrm>
        </p:spPr>
        <p:txBody>
          <a:bodyPr>
            <a:normAutofit fontScale="90000"/>
          </a:bodyPr>
          <a:lstStyle/>
          <a:p>
            <a:r>
              <a:rPr lang="en-US" altLang="zh-CN" sz="3200" dirty="0" smtClean="0"/>
              <a:t>4) Maintaining and creating </a:t>
            </a:r>
            <a:r>
              <a:rPr lang="en-US" altLang="zh-CN" sz="3200" dirty="0" smtClean="0"/>
              <a:t>comparative </a:t>
            </a:r>
            <a:r>
              <a:rPr lang="en-US" altLang="zh-CN" sz="3200" dirty="0" smtClean="0"/>
              <a:t>advantages</a:t>
            </a:r>
            <a:endParaRPr lang="en-US" altLang="zh-CN" sz="3200" dirty="0"/>
          </a:p>
        </p:txBody>
      </p:sp>
      <p:sp>
        <p:nvSpPr>
          <p:cNvPr id="624643" name="Rectangle 3"/>
          <p:cNvSpPr>
            <a:spLocks noGrp="1" noChangeArrowheads="1"/>
          </p:cNvSpPr>
          <p:nvPr>
            <p:ph type="body" sz="half" idx="1"/>
          </p:nvPr>
        </p:nvSpPr>
        <p:spPr>
          <a:xfrm>
            <a:off x="827584" y="1484784"/>
            <a:ext cx="7415213" cy="504825"/>
          </a:xfrm>
        </p:spPr>
        <p:txBody>
          <a:bodyPr>
            <a:normAutofit fontScale="92500"/>
          </a:bodyPr>
          <a:lstStyle/>
          <a:p>
            <a:pPr>
              <a:lnSpc>
                <a:spcPct val="90000"/>
              </a:lnSpc>
            </a:pPr>
            <a:r>
              <a:rPr lang="en-US" altLang="zh-CN" sz="2800" dirty="0" smtClean="0"/>
              <a:t>Cheap </a:t>
            </a:r>
            <a:r>
              <a:rPr lang="en-US" altLang="zh-CN" sz="2800" dirty="0"/>
              <a:t>labor: with a total labor force of </a:t>
            </a:r>
            <a:r>
              <a:rPr lang="en-US" altLang="zh-CN" sz="2800" dirty="0" smtClean="0"/>
              <a:t>800 million</a:t>
            </a:r>
            <a:endParaRPr lang="en-US" altLang="zh-CN" sz="2800" dirty="0"/>
          </a:p>
        </p:txBody>
      </p:sp>
      <p:graphicFrame>
        <p:nvGraphicFramePr>
          <p:cNvPr id="624644" name="Object 4"/>
          <p:cNvGraphicFramePr>
            <a:graphicFrameLocks noChangeAspect="1"/>
          </p:cNvGraphicFramePr>
          <p:nvPr>
            <p:ph sz="half" idx="2"/>
          </p:nvPr>
        </p:nvGraphicFramePr>
        <p:xfrm>
          <a:off x="683568" y="2060848"/>
          <a:ext cx="7993062" cy="3879404"/>
        </p:xfrm>
        <a:graphic>
          <a:graphicData uri="http://schemas.openxmlformats.org/presentationml/2006/ole">
            <p:oleObj spid="_x0000_s67586" name="Chart" r:id="rId3" imgW="5667451" imgH="2495702" progId="Excel.Sheet.8">
              <p:embed/>
            </p:oleObj>
          </a:graphicData>
        </a:graphic>
      </p:graphicFrame>
      <p:sp>
        <p:nvSpPr>
          <p:cNvPr id="624645" name="Text Box 5"/>
          <p:cNvSpPr txBox="1">
            <a:spLocks noChangeArrowheads="1"/>
          </p:cNvSpPr>
          <p:nvPr/>
        </p:nvSpPr>
        <p:spPr bwMode="auto">
          <a:xfrm>
            <a:off x="250825" y="6092825"/>
            <a:ext cx="8893175" cy="641350"/>
          </a:xfrm>
          <a:prstGeom prst="rect">
            <a:avLst/>
          </a:prstGeom>
          <a:solidFill>
            <a:srgbClr val="FFFF00"/>
          </a:solidFill>
          <a:ln w="9525">
            <a:noFill/>
            <a:miter lim="800000"/>
            <a:headEnd/>
            <a:tailEnd/>
          </a:ln>
          <a:effectLst/>
        </p:spPr>
        <p:txBody>
          <a:bodyPr>
            <a:spAutoFit/>
          </a:bodyPr>
          <a:lstStyle/>
          <a:p>
            <a:pPr>
              <a:spcBef>
                <a:spcPct val="50000"/>
              </a:spcBef>
            </a:pPr>
            <a:r>
              <a:rPr lang="en-US" altLang="zh-CN" b="1"/>
              <a:t>Decades of demographic dividends account for a quarter of China’s economic growth. Gross dependence ratio dropped from 62.6% in 1982 to 34.2% in 2010.</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页脚占位符 5"/>
          <p:cNvSpPr>
            <a:spLocks noGrp="1"/>
          </p:cNvSpPr>
          <p:nvPr>
            <p:ph type="ftr" sz="quarter" idx="11"/>
          </p:nvPr>
        </p:nvSpPr>
        <p:spPr/>
        <p:txBody>
          <a:bodyPr/>
          <a:lstStyle/>
          <a:p>
            <a:r>
              <a:rPr lang="en-US" altLang="zh-CN" smtClean="0"/>
              <a:t>-45-</a:t>
            </a:r>
            <a:endParaRPr lang="en-US" altLang="zh-CN"/>
          </a:p>
        </p:txBody>
      </p:sp>
      <p:sp>
        <p:nvSpPr>
          <p:cNvPr id="64" name="灯片编号占位符 6"/>
          <p:cNvSpPr>
            <a:spLocks noGrp="1"/>
          </p:cNvSpPr>
          <p:nvPr>
            <p:ph type="sldNum" sz="quarter" idx="12"/>
          </p:nvPr>
        </p:nvSpPr>
        <p:spPr/>
        <p:txBody>
          <a:bodyPr/>
          <a:lstStyle/>
          <a:p>
            <a:fld id="{42ADF81A-C37D-4CD3-B75D-42B229172BCD}" type="slidenum">
              <a:rPr lang="en-US" altLang="zh-CN"/>
              <a:pPr/>
              <a:t>33</a:t>
            </a:fld>
            <a:endParaRPr lang="en-US" altLang="zh-CN"/>
          </a:p>
        </p:txBody>
      </p:sp>
      <p:sp>
        <p:nvSpPr>
          <p:cNvPr id="625666" name="Rectangle 2"/>
          <p:cNvSpPr>
            <a:spLocks noGrp="1" noChangeArrowheads="1"/>
          </p:cNvSpPr>
          <p:nvPr>
            <p:ph type="title"/>
          </p:nvPr>
        </p:nvSpPr>
        <p:spPr>
          <a:xfrm>
            <a:off x="755650" y="1196975"/>
            <a:ext cx="3454400" cy="700088"/>
          </a:xfrm>
        </p:spPr>
        <p:txBody>
          <a:bodyPr/>
          <a:lstStyle/>
          <a:p>
            <a:r>
              <a:rPr lang="en-US" altLang="zh-CN" sz="3200" dirty="0"/>
              <a:t>Wage rates in 2004</a:t>
            </a:r>
          </a:p>
        </p:txBody>
      </p:sp>
      <p:graphicFrame>
        <p:nvGraphicFramePr>
          <p:cNvPr id="625697" name="Group 33"/>
          <p:cNvGraphicFramePr>
            <a:graphicFrameLocks noGrp="1"/>
          </p:cNvGraphicFramePr>
          <p:nvPr>
            <p:ph sz="half" idx="1"/>
          </p:nvPr>
        </p:nvGraphicFramePr>
        <p:xfrm>
          <a:off x="685800" y="1981200"/>
          <a:ext cx="3810000" cy="4114802"/>
        </p:xfrm>
        <a:graphic>
          <a:graphicData uri="http://schemas.openxmlformats.org/drawingml/2006/table">
            <a:tbl>
              <a:tblPr/>
              <a:tblGrid>
                <a:gridCol w="2157413"/>
                <a:gridCol w="1652587"/>
              </a:tblGrid>
              <a:tr h="842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Country</a:t>
                      </a:r>
                      <a:endPar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Wage ($/hour)</a:t>
                      </a:r>
                      <a:endPar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6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China</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0.67</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8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USA</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15.29</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6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Japan</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16.54</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8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Germany</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17.74</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6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France</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12.3</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8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Canada</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17.44</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6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South Korea</a:t>
                      </a:r>
                      <a:endPar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8.9</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625698" name="Rectangle 34"/>
          <p:cNvSpPr>
            <a:spLocks noChangeArrowheads="1"/>
          </p:cNvSpPr>
          <p:nvPr/>
        </p:nvSpPr>
        <p:spPr bwMode="auto">
          <a:xfrm>
            <a:off x="4572000" y="980728"/>
            <a:ext cx="3744913" cy="1070322"/>
          </a:xfrm>
          <a:prstGeom prst="rect">
            <a:avLst/>
          </a:prstGeom>
          <a:noFill/>
          <a:ln w="9525">
            <a:noFill/>
            <a:miter lim="800000"/>
            <a:headEnd/>
            <a:tailEnd/>
          </a:ln>
          <a:effectLst/>
        </p:spPr>
        <p:txBody>
          <a:bodyPr anchor="ctr"/>
          <a:lstStyle/>
          <a:p>
            <a:pPr algn="ctr"/>
            <a:r>
              <a:rPr lang="en-US" altLang="zh-CN" sz="3200" dirty="0" smtClean="0">
                <a:latin typeface="+mj-lt"/>
                <a:ea typeface="+mj-ea"/>
                <a:cs typeface="+mj-cs"/>
              </a:rPr>
              <a:t>In </a:t>
            </a:r>
            <a:r>
              <a:rPr lang="en-US" altLang="zh-CN" sz="3200" dirty="0">
                <a:latin typeface="+mj-lt"/>
                <a:ea typeface="+mj-ea"/>
                <a:cs typeface="+mj-cs"/>
              </a:rPr>
              <a:t>2010</a:t>
            </a:r>
          </a:p>
        </p:txBody>
      </p:sp>
      <p:graphicFrame>
        <p:nvGraphicFramePr>
          <p:cNvPr id="625699" name="Group 35"/>
          <p:cNvGraphicFramePr>
            <a:graphicFrameLocks noGrp="1"/>
          </p:cNvGraphicFramePr>
          <p:nvPr>
            <p:ph sz="half" idx="2"/>
          </p:nvPr>
        </p:nvGraphicFramePr>
        <p:xfrm>
          <a:off x="4648200" y="1981200"/>
          <a:ext cx="3810000" cy="4114802"/>
        </p:xfrm>
        <a:graphic>
          <a:graphicData uri="http://schemas.openxmlformats.org/drawingml/2006/table">
            <a:tbl>
              <a:tblPr/>
              <a:tblGrid>
                <a:gridCol w="2157413"/>
                <a:gridCol w="1652587"/>
              </a:tblGrid>
              <a:tr h="842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Country</a:t>
                      </a:r>
                      <a:endPar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Wage</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($/year)</a:t>
                      </a:r>
                      <a:endPar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6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China</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4,185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8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USA</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37,610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6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Japan</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34,510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8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Germany</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25,250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6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France</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24,770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8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Canada</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23,930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6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South Korea</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12,020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4000" dirty="0" smtClean="0"/>
              <a:t>Policies to avoid quick labor cost increase</a:t>
            </a:r>
            <a:endParaRPr lang="zh-CN" altLang="en-US" sz="4000" dirty="0"/>
          </a:p>
        </p:txBody>
      </p:sp>
      <p:sp>
        <p:nvSpPr>
          <p:cNvPr id="3" name="Content Placeholder 2"/>
          <p:cNvSpPr>
            <a:spLocks noGrp="1"/>
          </p:cNvSpPr>
          <p:nvPr>
            <p:ph idx="1"/>
          </p:nvPr>
        </p:nvSpPr>
        <p:spPr>
          <a:xfrm>
            <a:off x="457200" y="1556792"/>
            <a:ext cx="8229600" cy="4569371"/>
          </a:xfrm>
        </p:spPr>
        <p:txBody>
          <a:bodyPr>
            <a:normAutofit lnSpcReduction="10000"/>
          </a:bodyPr>
          <a:lstStyle/>
          <a:p>
            <a:r>
              <a:rPr lang="en-US" altLang="zh-CN" dirty="0" smtClean="0"/>
              <a:t>Gradual urbanization policy</a:t>
            </a:r>
          </a:p>
          <a:p>
            <a:r>
              <a:rPr lang="en-US" altLang="zh-CN" dirty="0" smtClean="0"/>
              <a:t>Government coordination of the flow of labor force</a:t>
            </a:r>
          </a:p>
          <a:p>
            <a:r>
              <a:rPr lang="en-US" altLang="zh-CN" dirty="0" smtClean="0"/>
              <a:t>Continuous adjustment of minimum wage</a:t>
            </a:r>
          </a:p>
          <a:p>
            <a:pPr lvl="1"/>
            <a:r>
              <a:rPr lang="en-US" altLang="zh-CN" dirty="0" smtClean="0"/>
              <a:t>In 2014, Shanghai’s minimum wage is RMB1820, the highest in the country </a:t>
            </a:r>
          </a:p>
          <a:p>
            <a:r>
              <a:rPr lang="en-US" altLang="zh-CN" dirty="0" smtClean="0"/>
              <a:t>Continuous but small-step increase of labor protection</a:t>
            </a:r>
          </a:p>
          <a:p>
            <a:pPr lvl="1"/>
            <a:r>
              <a:rPr lang="en-US" altLang="zh-CN" dirty="0" smtClean="0"/>
              <a:t>The 2007 </a:t>
            </a:r>
            <a:r>
              <a:rPr lang="en-US" altLang="zh-CN" i="1" dirty="0" smtClean="0"/>
              <a:t>Labor Contract Law</a:t>
            </a:r>
          </a:p>
          <a:p>
            <a:endParaRPr lang="zh-CN" altLang="en-US" dirty="0"/>
          </a:p>
        </p:txBody>
      </p:sp>
      <p:sp>
        <p:nvSpPr>
          <p:cNvPr id="4" name="Footer Placeholder 3"/>
          <p:cNvSpPr>
            <a:spLocks noGrp="1"/>
          </p:cNvSpPr>
          <p:nvPr>
            <p:ph type="ftr" sz="quarter" idx="11"/>
          </p:nvPr>
        </p:nvSpPr>
        <p:spPr/>
        <p:txBody>
          <a:bodyPr/>
          <a:lstStyle/>
          <a:p>
            <a:pPr>
              <a:defRPr/>
            </a:pPr>
            <a:r>
              <a:rPr lang="en-US" altLang="zh-CN" smtClean="0"/>
              <a:t>-45-</a:t>
            </a:r>
            <a:endParaRPr lang="en-US" altLang="zh-CN"/>
          </a:p>
        </p:txBody>
      </p:sp>
      <p:sp>
        <p:nvSpPr>
          <p:cNvPr id="5" name="Slide Number Placeholder 4"/>
          <p:cNvSpPr>
            <a:spLocks noGrp="1"/>
          </p:cNvSpPr>
          <p:nvPr>
            <p:ph type="sldNum" sz="quarter" idx="12"/>
          </p:nvPr>
        </p:nvSpPr>
        <p:spPr/>
        <p:txBody>
          <a:bodyPr/>
          <a:lstStyle/>
          <a:p>
            <a:pPr>
              <a:defRPr/>
            </a:pPr>
            <a:fld id="{FF350E57-FF15-45D5-AADF-B2E70313522C}" type="slidenum">
              <a:rPr lang="en-US" altLang="zh-CN" smtClean="0"/>
              <a:pPr>
                <a:defRPr/>
              </a:pPr>
              <a:t>34</a:t>
            </a:fld>
            <a:endParaRPr lang="en-US" altLang="zh-C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页脚占位符 3"/>
          <p:cNvSpPr>
            <a:spLocks noGrp="1"/>
          </p:cNvSpPr>
          <p:nvPr>
            <p:ph type="ftr" sz="quarter" idx="11"/>
          </p:nvPr>
        </p:nvSpPr>
        <p:spPr/>
        <p:txBody>
          <a:bodyPr/>
          <a:lstStyle/>
          <a:p>
            <a:r>
              <a:rPr lang="en-US" altLang="zh-CN" smtClean="0"/>
              <a:t>-45-</a:t>
            </a:r>
            <a:endParaRPr lang="en-US" altLang="zh-CN"/>
          </a:p>
        </p:txBody>
      </p:sp>
      <p:sp>
        <p:nvSpPr>
          <p:cNvPr id="73" name="灯片编号占位符 4"/>
          <p:cNvSpPr>
            <a:spLocks noGrp="1"/>
          </p:cNvSpPr>
          <p:nvPr>
            <p:ph type="sldNum" sz="quarter" idx="12"/>
          </p:nvPr>
        </p:nvSpPr>
        <p:spPr/>
        <p:txBody>
          <a:bodyPr/>
          <a:lstStyle/>
          <a:p>
            <a:fld id="{4F329C62-A3BD-4B5E-85A7-F8DB71BC86B3}" type="slidenum">
              <a:rPr lang="en-US" altLang="zh-CN"/>
              <a:pPr/>
              <a:t>35</a:t>
            </a:fld>
            <a:endParaRPr lang="en-US" altLang="zh-CN"/>
          </a:p>
        </p:txBody>
      </p:sp>
      <p:sp>
        <p:nvSpPr>
          <p:cNvPr id="628738" name="Rectangle 2"/>
          <p:cNvSpPr>
            <a:spLocks noChangeArrowheads="1"/>
          </p:cNvSpPr>
          <p:nvPr/>
        </p:nvSpPr>
        <p:spPr bwMode="auto">
          <a:xfrm>
            <a:off x="971600" y="332656"/>
            <a:ext cx="7415213" cy="1008063"/>
          </a:xfrm>
          <a:prstGeom prst="rect">
            <a:avLst/>
          </a:prstGeom>
          <a:solidFill>
            <a:schemeClr val="bg1"/>
          </a:solidFill>
          <a:ln w="9525">
            <a:noFill/>
            <a:miter lim="800000"/>
            <a:headEnd/>
            <a:tailEnd/>
          </a:ln>
          <a:effectLst/>
        </p:spPr>
        <p:txBody>
          <a:bodyPr/>
          <a:lstStyle/>
          <a:p>
            <a:pPr marL="342900" indent="-342900">
              <a:lnSpc>
                <a:spcPct val="90000"/>
              </a:lnSpc>
              <a:spcBef>
                <a:spcPct val="20000"/>
              </a:spcBef>
            </a:pPr>
            <a:r>
              <a:rPr lang="en-US" altLang="zh-CN" sz="2800" dirty="0" smtClean="0"/>
              <a:t>Growing </a:t>
            </a:r>
            <a:r>
              <a:rPr lang="en-US" altLang="zh-CN" sz="2800" dirty="0"/>
              <a:t>capacity of education and research</a:t>
            </a:r>
          </a:p>
          <a:p>
            <a:pPr marL="342900" indent="-342900">
              <a:lnSpc>
                <a:spcPct val="90000"/>
              </a:lnSpc>
              <a:spcBef>
                <a:spcPct val="20000"/>
              </a:spcBef>
            </a:pPr>
            <a:r>
              <a:rPr lang="en-US" altLang="zh-CN" sz="2800" dirty="0"/>
              <a:t>                  ---Higher education in 2010</a:t>
            </a:r>
          </a:p>
        </p:txBody>
      </p:sp>
      <p:graphicFrame>
        <p:nvGraphicFramePr>
          <p:cNvPr id="629063" name="Group 327"/>
          <p:cNvGraphicFramePr>
            <a:graphicFrameLocks noGrp="1"/>
          </p:cNvGraphicFramePr>
          <p:nvPr>
            <p:ph/>
          </p:nvPr>
        </p:nvGraphicFramePr>
        <p:xfrm>
          <a:off x="323528" y="1340768"/>
          <a:ext cx="8351838" cy="5103815"/>
        </p:xfrm>
        <a:graphic>
          <a:graphicData uri="http://schemas.openxmlformats.org/drawingml/2006/table">
            <a:tbl>
              <a:tblPr/>
              <a:tblGrid>
                <a:gridCol w="3221038"/>
                <a:gridCol w="1401762"/>
                <a:gridCol w="1341438"/>
                <a:gridCol w="1268412"/>
                <a:gridCol w="1119188"/>
              </a:tblGrid>
              <a:tr h="65881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zh-CN" altLang="zh-CN" sz="1600" b="0" i="0" u="none" strike="noStrike" cap="none" normalizeH="0" baseline="0" dirty="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rPr>
                        <a:t>New enrollment</a:t>
                      </a: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Total enrollment</a:t>
                      </a: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Graduates</a:t>
                      </a: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 of females</a:t>
                      </a: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222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Postgraduates</a:t>
                      </a:r>
                      <a:endParaRPr kumimoji="1" lang="en-US" altLang="zh-CN" sz="1600" b="1"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538,177</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1,538,416</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383,600</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47.86</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762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Doctor's Degree</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63762</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258950</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48987</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35.48</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8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Master's Degree</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474415</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1279466</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334613</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50.36</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97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Regular Undergraduates and College Students</a:t>
                      </a:r>
                      <a:endParaRPr kumimoji="1" lang="en-US" altLang="zh-CN" sz="1600" b="1"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6,617,551</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22,317,929</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5,754,245</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50.86</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18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Enrolled in Full Undergraduate Courses (4 year)</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3512563</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12656132</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2590535</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49.68</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02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Enrolled in Specialized Courses (2 year)</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3104988</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9661797</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3163710</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52.41</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18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Adult Undergraduates and College Students</a:t>
                      </a:r>
                      <a:endParaRPr kumimoji="1" lang="en-US" altLang="zh-CN" sz="1600" b="1"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2,084,259</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5,360,388</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1,972,873</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53.12</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02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Enrolled in Full Undergraduate Courses</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853319</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2250457</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803915</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54.90</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238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Enrolled in Specialized Courses</a:t>
                      </a:r>
                      <a:endPar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1230940</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3109931</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Arial" pitchFamily="34" charset="0"/>
                          <a:ea typeface="宋体" pitchFamily="2" charset="-122"/>
                          <a:cs typeface="Arial" pitchFamily="34" charset="0"/>
                        </a:rPr>
                        <a:t>1168958</a:t>
                      </a:r>
                      <a:endParaRPr kumimoji="1" lang="en-US" altLang="zh-CN" sz="1600" b="0" i="0" u="none" strike="noStrike" cap="none" normalizeH="0" baseline="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1"/>
                          </a:solidFill>
                          <a:effectLst/>
                          <a:latin typeface="Arial" pitchFamily="34" charset="0"/>
                          <a:ea typeface="宋体" pitchFamily="2" charset="-122"/>
                          <a:cs typeface="Arial" pitchFamily="34" charset="0"/>
                        </a:rPr>
                        <a:t>51.84</a:t>
                      </a:r>
                      <a:endPar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928670"/>
            <a:ext cx="7986714" cy="1143000"/>
          </a:xfrm>
        </p:spPr>
        <p:txBody>
          <a:bodyPr/>
          <a:lstStyle/>
          <a:p>
            <a:r>
              <a:rPr lang="en-US" sz="3200" dirty="0" smtClean="0">
                <a:latin typeface="Times New Roman" pitchFamily="18" charset="0"/>
                <a:cs typeface="Times New Roman" pitchFamily="18" charset="0"/>
              </a:rPr>
              <a:t>Program for International Student Assessment (PISA)</a:t>
            </a:r>
            <a:endParaRPr lang="zh-CN" altLang="en-US" sz="3200" dirty="0">
              <a:latin typeface="Times New Roman" pitchFamily="18" charset="0"/>
              <a:cs typeface="Times New Roman" pitchFamily="18" charset="0"/>
            </a:endParaRPr>
          </a:p>
        </p:txBody>
      </p:sp>
      <p:sp>
        <p:nvSpPr>
          <p:cNvPr id="3" name="内容占位符 2"/>
          <p:cNvSpPr>
            <a:spLocks noGrp="1"/>
          </p:cNvSpPr>
          <p:nvPr>
            <p:ph sz="half" idx="1"/>
          </p:nvPr>
        </p:nvSpPr>
        <p:spPr>
          <a:xfrm>
            <a:off x="685800" y="2204864"/>
            <a:ext cx="7672414" cy="3891136"/>
          </a:xfrm>
        </p:spPr>
        <p:txBody>
          <a:bodyPr/>
          <a:lstStyle/>
          <a:p>
            <a:r>
              <a:rPr lang="en-US" altLang="zh-CN" dirty="0" smtClean="0"/>
              <a:t>OECD started in 2000 to test 15-year old student their capacities in reading, math, and science.</a:t>
            </a:r>
          </a:p>
          <a:p>
            <a:r>
              <a:rPr lang="en-US" altLang="zh-CN" dirty="0" smtClean="0"/>
              <a:t>Shanghai participated in 2009 and 2012, and scored no.1 continuously.</a:t>
            </a:r>
          </a:p>
          <a:p>
            <a:r>
              <a:rPr lang="en-US" altLang="zh-CN" dirty="0" smtClean="0"/>
              <a:t>About 5000 students in SH participated. </a:t>
            </a:r>
          </a:p>
          <a:p>
            <a:r>
              <a:rPr lang="en-US" altLang="zh-CN" dirty="0" smtClean="0"/>
              <a:t>How to explain and interpret this?</a:t>
            </a:r>
            <a:endParaRPr lang="zh-CN" altLang="en-US" dirty="0"/>
          </a:p>
        </p:txBody>
      </p:sp>
      <p:sp>
        <p:nvSpPr>
          <p:cNvPr id="5" name="页脚占位符 4"/>
          <p:cNvSpPr>
            <a:spLocks noGrp="1"/>
          </p:cNvSpPr>
          <p:nvPr>
            <p:ph type="ftr" sz="quarter" idx="11"/>
          </p:nvPr>
        </p:nvSpPr>
        <p:spPr/>
        <p:txBody>
          <a:bodyPr/>
          <a:lstStyle/>
          <a:p>
            <a:pPr>
              <a:defRPr/>
            </a:pPr>
            <a:r>
              <a:rPr lang="en-US" altLang="zh-CN" smtClean="0"/>
              <a:t>-45-</a:t>
            </a:r>
            <a:endParaRPr lang="en-US" altLang="zh-CN" dirty="0"/>
          </a:p>
        </p:txBody>
      </p:sp>
      <p:sp>
        <p:nvSpPr>
          <p:cNvPr id="6" name="灯片编号占位符 5"/>
          <p:cNvSpPr>
            <a:spLocks noGrp="1"/>
          </p:cNvSpPr>
          <p:nvPr>
            <p:ph type="sldNum" sz="quarter" idx="12"/>
          </p:nvPr>
        </p:nvSpPr>
        <p:spPr/>
        <p:txBody>
          <a:bodyPr/>
          <a:lstStyle/>
          <a:p>
            <a:pPr>
              <a:defRPr/>
            </a:pPr>
            <a:fld id="{975B2087-6C78-4DD2-92E5-998AAD70A30F}" type="slidenum">
              <a:rPr lang="en-US" altLang="zh-CN" smtClean="0"/>
              <a:pPr>
                <a:defRPr/>
              </a:pPr>
              <a:t>36</a:t>
            </a:fld>
            <a:endParaRPr lang="en-US" altLang="zh-CN"/>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smtClean="0"/>
              <a:t>-45-</a:t>
            </a:r>
            <a:endParaRPr lang="en-US" altLang="zh-CN"/>
          </a:p>
        </p:txBody>
      </p:sp>
      <p:sp>
        <p:nvSpPr>
          <p:cNvPr id="6" name="灯片编号占位符 5"/>
          <p:cNvSpPr>
            <a:spLocks noGrp="1"/>
          </p:cNvSpPr>
          <p:nvPr>
            <p:ph type="sldNum" sz="quarter" idx="12"/>
          </p:nvPr>
        </p:nvSpPr>
        <p:spPr/>
        <p:txBody>
          <a:bodyPr/>
          <a:lstStyle/>
          <a:p>
            <a:fld id="{53FFA010-755B-497C-A5A3-BCA571A63890}" type="slidenum">
              <a:rPr lang="en-US" altLang="zh-CN"/>
              <a:pPr/>
              <a:t>37</a:t>
            </a:fld>
            <a:endParaRPr lang="en-US" altLang="zh-CN"/>
          </a:p>
        </p:txBody>
      </p:sp>
      <p:sp>
        <p:nvSpPr>
          <p:cNvPr id="635906" name="Rectangle 2"/>
          <p:cNvSpPr>
            <a:spLocks noGrp="1" noChangeArrowheads="1"/>
          </p:cNvSpPr>
          <p:nvPr>
            <p:ph type="title"/>
          </p:nvPr>
        </p:nvSpPr>
        <p:spPr>
          <a:xfrm>
            <a:off x="539552" y="620688"/>
            <a:ext cx="7772400" cy="576263"/>
          </a:xfrm>
          <a:solidFill>
            <a:schemeClr val="bg1"/>
          </a:solidFill>
        </p:spPr>
        <p:txBody>
          <a:bodyPr/>
          <a:lstStyle/>
          <a:p>
            <a:r>
              <a:rPr lang="en-US" altLang="zh-CN" sz="2800" dirty="0" smtClean="0"/>
              <a:t>Low </a:t>
            </a:r>
            <a:r>
              <a:rPr lang="en-US" altLang="zh-CN" sz="2800" dirty="0"/>
              <a:t>environmental costs (to the enterprises)</a:t>
            </a:r>
          </a:p>
        </p:txBody>
      </p:sp>
      <p:sp>
        <p:nvSpPr>
          <p:cNvPr id="635907" name="Rectangle 3"/>
          <p:cNvSpPr>
            <a:spLocks noGrp="1" noChangeArrowheads="1"/>
          </p:cNvSpPr>
          <p:nvPr>
            <p:ph type="body" idx="1"/>
          </p:nvPr>
        </p:nvSpPr>
        <p:spPr>
          <a:xfrm>
            <a:off x="179512" y="1196752"/>
            <a:ext cx="8569325" cy="5516562"/>
          </a:xfrm>
        </p:spPr>
        <p:txBody>
          <a:bodyPr/>
          <a:lstStyle/>
          <a:p>
            <a:pPr>
              <a:lnSpc>
                <a:spcPct val="90000"/>
              </a:lnSpc>
            </a:pPr>
            <a:r>
              <a:rPr lang="en-US" altLang="zh-CN" sz="2400" dirty="0"/>
              <a:t>Environment is a production factor since economic activities consumes environmental resources and lead to environmental cost, this can be especially serious for resource intensive primary products.</a:t>
            </a:r>
          </a:p>
          <a:p>
            <a:pPr>
              <a:lnSpc>
                <a:spcPct val="90000"/>
              </a:lnSpc>
            </a:pPr>
            <a:r>
              <a:rPr lang="en-US" altLang="zh-CN" sz="2400" dirty="0"/>
              <a:t>Since environment is a public good, its consumption can only be internalized into the price of the products through government regulations and policies.</a:t>
            </a:r>
          </a:p>
          <a:p>
            <a:pPr>
              <a:lnSpc>
                <a:spcPct val="90000"/>
              </a:lnSpc>
            </a:pPr>
            <a:r>
              <a:rPr lang="en-US" altLang="zh-CN" sz="2400" dirty="0"/>
              <a:t>In comparison, China’s environmental regulation lags behind due to the governments’ less preference, people’s unawareness, and its technical backwardness.</a:t>
            </a:r>
          </a:p>
          <a:p>
            <a:pPr lvl="1">
              <a:lnSpc>
                <a:spcPct val="90000"/>
              </a:lnSpc>
            </a:pPr>
            <a:r>
              <a:rPr lang="en-US" altLang="zh-CN" sz="2000" dirty="0"/>
              <a:t>the value of Index of Environmental Sensitivity Performance: Japan 83.9, S. Korea 78.6, Germany 73.2, USA 67.9, France 66.1, Canada 58.9 and China 41.9</a:t>
            </a:r>
          </a:p>
          <a:p>
            <a:pPr lvl="1">
              <a:lnSpc>
                <a:spcPct val="90000"/>
              </a:lnSpc>
            </a:pPr>
            <a:r>
              <a:rPr lang="en-US" altLang="zh-CN" sz="2000" dirty="0"/>
              <a:t>the emission intensity of SO2 (kg/103$): China 16.5, Canada 2.6, USA 1.4, South Korea 1.3, Japan 0.3, France 0.3 and Germany 0.3</a:t>
            </a:r>
          </a:p>
          <a:p>
            <a:pPr>
              <a:lnSpc>
                <a:spcPct val="90000"/>
              </a:lnSpc>
            </a:pPr>
            <a:r>
              <a:rPr lang="en-US" altLang="zh-CN" sz="2400" dirty="0"/>
              <a:t>Domestic transfer of resource-intensive industries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0" name="Picture 4" descr="http://img.wuhu.cc/2012/0703/2012070309255537e937.jpg"/>
          <p:cNvPicPr>
            <a:picLocks noChangeAspect="1" noChangeArrowheads="1"/>
          </p:cNvPicPr>
          <p:nvPr/>
        </p:nvPicPr>
        <p:blipFill>
          <a:blip r:embed="rId2" cstate="print"/>
          <a:srcRect/>
          <a:stretch>
            <a:fillRect/>
          </a:stretch>
        </p:blipFill>
        <p:spPr bwMode="auto">
          <a:xfrm>
            <a:off x="5214942" y="3201460"/>
            <a:ext cx="4929190" cy="3656540"/>
          </a:xfrm>
          <a:prstGeom prst="rect">
            <a:avLst/>
          </a:prstGeom>
          <a:noFill/>
        </p:spPr>
      </p:pic>
      <p:sp>
        <p:nvSpPr>
          <p:cNvPr id="2" name="标题 1"/>
          <p:cNvSpPr>
            <a:spLocks noGrp="1"/>
          </p:cNvSpPr>
          <p:nvPr>
            <p:ph type="title"/>
          </p:nvPr>
        </p:nvSpPr>
        <p:spPr>
          <a:xfrm>
            <a:off x="0" y="714356"/>
            <a:ext cx="8786874" cy="1143000"/>
          </a:xfrm>
          <a:solidFill>
            <a:schemeClr val="bg1"/>
          </a:solidFill>
        </p:spPr>
        <p:txBody>
          <a:bodyPr/>
          <a:lstStyle/>
          <a:p>
            <a:r>
              <a:rPr lang="en-US" altLang="zh-CN" sz="2800" dirty="0" smtClean="0"/>
              <a:t>Citizen protests against environmentally harmful industrial projects have delayed or failed quite many projects</a:t>
            </a:r>
            <a:endParaRPr lang="zh-CN" altLang="en-US" sz="2800" dirty="0"/>
          </a:p>
        </p:txBody>
      </p:sp>
      <p:sp>
        <p:nvSpPr>
          <p:cNvPr id="4" name="页脚占位符 3"/>
          <p:cNvSpPr>
            <a:spLocks noGrp="1"/>
          </p:cNvSpPr>
          <p:nvPr>
            <p:ph type="ftr" sz="quarter" idx="11"/>
          </p:nvPr>
        </p:nvSpPr>
        <p:spPr/>
        <p:txBody>
          <a:bodyPr/>
          <a:lstStyle/>
          <a:p>
            <a:pPr>
              <a:defRPr/>
            </a:pPr>
            <a:r>
              <a:rPr lang="en-US" altLang="zh-CN" smtClean="0"/>
              <a:t>-45-</a:t>
            </a:r>
            <a:endParaRPr lang="en-US" altLang="zh-CN"/>
          </a:p>
        </p:txBody>
      </p:sp>
      <p:sp>
        <p:nvSpPr>
          <p:cNvPr id="5" name="灯片编号占位符 4"/>
          <p:cNvSpPr>
            <a:spLocks noGrp="1"/>
          </p:cNvSpPr>
          <p:nvPr>
            <p:ph type="sldNum" sz="quarter" idx="12"/>
          </p:nvPr>
        </p:nvSpPr>
        <p:spPr/>
        <p:txBody>
          <a:bodyPr/>
          <a:lstStyle/>
          <a:p>
            <a:pPr>
              <a:defRPr/>
            </a:pPr>
            <a:fld id="{88088738-6D1F-4382-8D12-CD82A872A08E}" type="slidenum">
              <a:rPr lang="en-US" altLang="zh-CN" smtClean="0"/>
              <a:pPr>
                <a:defRPr/>
              </a:pPr>
              <a:t>38</a:t>
            </a:fld>
            <a:endParaRPr lang="en-US" altLang="zh-CN"/>
          </a:p>
        </p:txBody>
      </p:sp>
      <p:pic>
        <p:nvPicPr>
          <p:cNvPr id="152578" name="Picture 2" descr="http://tx2.cdn.caijing.com.cn/2012-10-25/112226688.jpg"/>
          <p:cNvPicPr>
            <a:picLocks noChangeAspect="1" noChangeArrowheads="1"/>
          </p:cNvPicPr>
          <p:nvPr/>
        </p:nvPicPr>
        <p:blipFill>
          <a:blip r:embed="rId3" cstate="print"/>
          <a:srcRect/>
          <a:stretch>
            <a:fillRect/>
          </a:stretch>
        </p:blipFill>
        <p:spPr bwMode="auto">
          <a:xfrm>
            <a:off x="-1" y="2857496"/>
            <a:ext cx="5751979" cy="3828262"/>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smtClean="0"/>
              <a:t>-45-</a:t>
            </a:r>
            <a:endParaRPr lang="en-US" altLang="zh-CN"/>
          </a:p>
        </p:txBody>
      </p:sp>
      <p:sp>
        <p:nvSpPr>
          <p:cNvPr id="6" name="灯片编号占位符 5"/>
          <p:cNvSpPr>
            <a:spLocks noGrp="1"/>
          </p:cNvSpPr>
          <p:nvPr>
            <p:ph type="sldNum" sz="quarter" idx="12"/>
          </p:nvPr>
        </p:nvSpPr>
        <p:spPr/>
        <p:txBody>
          <a:bodyPr/>
          <a:lstStyle/>
          <a:p>
            <a:fld id="{3F2BBF18-8E60-4C3E-8579-A87DCD9B212D}" type="slidenum">
              <a:rPr lang="en-US" altLang="zh-CN"/>
              <a:pPr/>
              <a:t>39</a:t>
            </a:fld>
            <a:endParaRPr lang="en-US" altLang="zh-CN"/>
          </a:p>
        </p:txBody>
      </p:sp>
      <p:sp>
        <p:nvSpPr>
          <p:cNvPr id="636930" name="Rectangle 2"/>
          <p:cNvSpPr>
            <a:spLocks noGrp="1" noChangeArrowheads="1"/>
          </p:cNvSpPr>
          <p:nvPr>
            <p:ph type="title"/>
          </p:nvPr>
        </p:nvSpPr>
        <p:spPr>
          <a:xfrm>
            <a:off x="685800" y="981075"/>
            <a:ext cx="7558608" cy="771525"/>
          </a:xfrm>
        </p:spPr>
        <p:txBody>
          <a:bodyPr/>
          <a:lstStyle/>
          <a:p>
            <a:r>
              <a:rPr lang="en-US" altLang="zh-CN" sz="3200" dirty="0" smtClean="0"/>
              <a:t>The </a:t>
            </a:r>
            <a:r>
              <a:rPr lang="en-US" altLang="zh-CN" sz="3200" dirty="0"/>
              <a:t>established market infrastructure</a:t>
            </a:r>
          </a:p>
        </p:txBody>
      </p:sp>
      <p:sp>
        <p:nvSpPr>
          <p:cNvPr id="636931" name="Rectangle 3"/>
          <p:cNvSpPr>
            <a:spLocks noGrp="1" noChangeArrowheads="1"/>
          </p:cNvSpPr>
          <p:nvPr>
            <p:ph type="body" idx="1"/>
          </p:nvPr>
        </p:nvSpPr>
        <p:spPr>
          <a:xfrm>
            <a:off x="685800" y="1916113"/>
            <a:ext cx="7772400" cy="3744912"/>
          </a:xfrm>
        </p:spPr>
        <p:txBody>
          <a:bodyPr/>
          <a:lstStyle/>
          <a:p>
            <a:pPr>
              <a:lnSpc>
                <a:spcPct val="90000"/>
              </a:lnSpc>
            </a:pPr>
            <a:r>
              <a:rPr lang="en-US" altLang="zh-CN" sz="2800" dirty="0"/>
              <a:t>Availability of all kinds of markets</a:t>
            </a:r>
          </a:p>
          <a:p>
            <a:pPr>
              <a:lnSpc>
                <a:spcPct val="90000"/>
              </a:lnSpc>
            </a:pPr>
            <a:r>
              <a:rPr lang="en-US" altLang="zh-CN" sz="2800" dirty="0"/>
              <a:t>Relatively mature production and distribution chains and networks</a:t>
            </a:r>
          </a:p>
          <a:p>
            <a:pPr>
              <a:lnSpc>
                <a:spcPct val="90000"/>
              </a:lnSpc>
            </a:pPr>
            <a:r>
              <a:rPr lang="en-US" altLang="zh-CN" sz="2800" dirty="0"/>
              <a:t>Relatively mature economic law system and law enforcement</a:t>
            </a:r>
          </a:p>
          <a:p>
            <a:pPr>
              <a:lnSpc>
                <a:spcPct val="90000"/>
              </a:lnSpc>
            </a:pPr>
            <a:r>
              <a:rPr lang="en-US" altLang="zh-CN" sz="2800" dirty="0"/>
              <a:t>Improved environment for foreign investment</a:t>
            </a:r>
          </a:p>
          <a:p>
            <a:pPr>
              <a:lnSpc>
                <a:spcPct val="90000"/>
              </a:lnSpc>
            </a:pPr>
            <a:r>
              <a:rPr lang="en-US" altLang="zh-CN" sz="2800" dirty="0"/>
              <a:t>Pro-growth governments</a:t>
            </a:r>
          </a:p>
          <a:p>
            <a:pPr>
              <a:lnSpc>
                <a:spcPct val="90000"/>
              </a:lnSpc>
            </a:pPr>
            <a:r>
              <a:rPr lang="en-US" altLang="zh-CN" sz="2800" dirty="0"/>
              <a:t>Improved physical infrastructure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页脚占位符 4"/>
          <p:cNvSpPr>
            <a:spLocks noGrp="1"/>
          </p:cNvSpPr>
          <p:nvPr>
            <p:ph type="ftr" sz="quarter" idx="11"/>
          </p:nvPr>
        </p:nvSpPr>
        <p:spPr>
          <a:noFill/>
        </p:spPr>
        <p:txBody>
          <a:bodyPr/>
          <a:lstStyle/>
          <a:p>
            <a:r>
              <a:rPr lang="en-US" altLang="zh-CN" smtClean="0"/>
              <a:t>-45-</a:t>
            </a:r>
            <a:endParaRPr lang="en-US" altLang="zh-CN"/>
          </a:p>
        </p:txBody>
      </p:sp>
      <p:sp>
        <p:nvSpPr>
          <p:cNvPr id="1028" name="灯片编号占位符 5"/>
          <p:cNvSpPr>
            <a:spLocks noGrp="1"/>
          </p:cNvSpPr>
          <p:nvPr>
            <p:ph type="sldNum" sz="quarter" idx="12"/>
          </p:nvPr>
        </p:nvSpPr>
        <p:spPr>
          <a:noFill/>
        </p:spPr>
        <p:txBody>
          <a:bodyPr/>
          <a:lstStyle/>
          <a:p>
            <a:fld id="{DA2A20C2-D7E7-4E3C-AC89-B1AD31E2691C}" type="slidenum">
              <a:rPr lang="en-US" altLang="zh-CN"/>
              <a:pPr/>
              <a:t>4</a:t>
            </a:fld>
            <a:endParaRPr lang="en-US" altLang="zh-CN"/>
          </a:p>
        </p:txBody>
      </p:sp>
      <p:sp>
        <p:nvSpPr>
          <p:cNvPr id="1030" name="Text Box 4"/>
          <p:cNvSpPr txBox="1">
            <a:spLocks noChangeArrowheads="1"/>
          </p:cNvSpPr>
          <p:nvPr/>
        </p:nvSpPr>
        <p:spPr bwMode="auto">
          <a:xfrm>
            <a:off x="467545" y="5229200"/>
            <a:ext cx="8424935" cy="1569660"/>
          </a:xfrm>
          <a:prstGeom prst="rect">
            <a:avLst/>
          </a:prstGeom>
          <a:noFill/>
          <a:ln w="9525">
            <a:noFill/>
            <a:miter lim="800000"/>
            <a:headEnd/>
            <a:tailEnd/>
          </a:ln>
        </p:spPr>
        <p:txBody>
          <a:bodyPr wrap="square">
            <a:spAutoFit/>
          </a:bodyPr>
          <a:lstStyle/>
          <a:p>
            <a:pPr>
              <a:spcBef>
                <a:spcPct val="50000"/>
              </a:spcBef>
            </a:pPr>
            <a:r>
              <a:rPr lang="en-US" altLang="zh-CN" sz="2400" dirty="0" smtClean="0"/>
              <a:t>Since 1978, about 0.6 billion Chinese got out of poverty. In 2011, China adjusted its poverty </a:t>
            </a:r>
            <a:r>
              <a:rPr lang="en-US" altLang="zh-CN" sz="2400" dirty="0" smtClean="0"/>
              <a:t>standard (</a:t>
            </a:r>
            <a:r>
              <a:rPr lang="en-US" altLang="zh-CN" sz="2400" dirty="0" smtClean="0"/>
              <a:t>income per capita RMB2300), about 12.7% population was under the line. It decreased to 8.5% in 2013.</a:t>
            </a:r>
            <a:endParaRPr lang="en-US" altLang="zh-CN" sz="2400" dirty="0"/>
          </a:p>
        </p:txBody>
      </p:sp>
      <p:graphicFrame>
        <p:nvGraphicFramePr>
          <p:cNvPr id="8" name="Chart 2"/>
          <p:cNvGraphicFramePr>
            <a:graphicFrameLocks/>
          </p:cNvGraphicFramePr>
          <p:nvPr/>
        </p:nvGraphicFramePr>
        <p:xfrm>
          <a:off x="428596" y="980729"/>
          <a:ext cx="8429684" cy="38884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页脚占位符 4"/>
          <p:cNvSpPr>
            <a:spLocks noGrp="1"/>
          </p:cNvSpPr>
          <p:nvPr>
            <p:ph type="ftr" sz="quarter" idx="11"/>
          </p:nvPr>
        </p:nvSpPr>
        <p:spPr>
          <a:noFill/>
        </p:spPr>
        <p:txBody>
          <a:bodyPr/>
          <a:lstStyle/>
          <a:p>
            <a:r>
              <a:rPr lang="en-US" altLang="zh-CN" smtClean="0"/>
              <a:t>-45-</a:t>
            </a:r>
            <a:endParaRPr lang="en-US" altLang="zh-CN" smtClean="0"/>
          </a:p>
        </p:txBody>
      </p:sp>
      <p:sp>
        <p:nvSpPr>
          <p:cNvPr id="19459" name="灯片编号占位符 5"/>
          <p:cNvSpPr>
            <a:spLocks noGrp="1"/>
          </p:cNvSpPr>
          <p:nvPr>
            <p:ph type="sldNum" sz="quarter" idx="12"/>
          </p:nvPr>
        </p:nvSpPr>
        <p:spPr>
          <a:noFill/>
        </p:spPr>
        <p:txBody>
          <a:bodyPr/>
          <a:lstStyle/>
          <a:p>
            <a:fld id="{68FA34D7-AEAF-4776-9F5B-F4139C3D582C}" type="slidenum">
              <a:rPr lang="en-US" altLang="zh-CN" smtClean="0"/>
              <a:pPr/>
              <a:t>40</a:t>
            </a:fld>
            <a:endParaRPr lang="en-US" altLang="zh-CN" smtClean="0"/>
          </a:p>
        </p:txBody>
      </p:sp>
      <p:sp>
        <p:nvSpPr>
          <p:cNvPr id="19460" name="Rectangle 2"/>
          <p:cNvSpPr>
            <a:spLocks noGrp="1" noChangeArrowheads="1"/>
          </p:cNvSpPr>
          <p:nvPr>
            <p:ph type="title"/>
          </p:nvPr>
        </p:nvSpPr>
        <p:spPr>
          <a:xfrm>
            <a:off x="755576" y="1628800"/>
            <a:ext cx="7772400" cy="503237"/>
          </a:xfrm>
        </p:spPr>
        <p:txBody>
          <a:bodyPr>
            <a:normAutofit fontScale="90000"/>
          </a:bodyPr>
          <a:lstStyle/>
          <a:p>
            <a:pPr eaLnBrk="1" hangingPunct="1"/>
            <a:r>
              <a:rPr lang="en-US" altLang="zh-CN" sz="4000" dirty="0" smtClean="0"/>
              <a:t>Reform: radical vs. incremental</a:t>
            </a:r>
          </a:p>
        </p:txBody>
      </p:sp>
      <p:sp>
        <p:nvSpPr>
          <p:cNvPr id="19461" name="AutoShape 5" descr="confront problem"/>
          <p:cNvSpPr>
            <a:spLocks noChangeAspect="1" noChangeArrowheads="1"/>
          </p:cNvSpPr>
          <p:nvPr/>
        </p:nvSpPr>
        <p:spPr bwMode="auto">
          <a:xfrm>
            <a:off x="2190750" y="2209800"/>
            <a:ext cx="4762500" cy="2438400"/>
          </a:xfrm>
          <a:prstGeom prst="rect">
            <a:avLst/>
          </a:prstGeom>
          <a:noFill/>
          <a:ln w="9525">
            <a:noFill/>
            <a:miter lim="800000"/>
            <a:headEnd/>
            <a:tailEnd/>
          </a:ln>
        </p:spPr>
        <p:txBody>
          <a:bodyPr/>
          <a:lstStyle/>
          <a:p>
            <a:endParaRPr lang="zh-CN" altLang="en-US"/>
          </a:p>
        </p:txBody>
      </p:sp>
      <p:sp>
        <p:nvSpPr>
          <p:cNvPr id="19462" name="AutoShape 7" descr="confront problem"/>
          <p:cNvSpPr>
            <a:spLocks noChangeAspect="1" noChangeArrowheads="1"/>
          </p:cNvSpPr>
          <p:nvPr/>
        </p:nvSpPr>
        <p:spPr bwMode="auto">
          <a:xfrm>
            <a:off x="2190750" y="2209800"/>
            <a:ext cx="4762500" cy="2438400"/>
          </a:xfrm>
          <a:prstGeom prst="rect">
            <a:avLst/>
          </a:prstGeom>
          <a:noFill/>
          <a:ln w="9525">
            <a:noFill/>
            <a:miter lim="800000"/>
            <a:headEnd/>
            <a:tailEnd/>
          </a:ln>
        </p:spPr>
        <p:txBody>
          <a:bodyPr/>
          <a:lstStyle/>
          <a:p>
            <a:endParaRPr lang="zh-CN" altLang="en-US"/>
          </a:p>
        </p:txBody>
      </p:sp>
      <p:sp>
        <p:nvSpPr>
          <p:cNvPr id="19463" name="AutoShape 9" descr="confront problem"/>
          <p:cNvSpPr>
            <a:spLocks noChangeAspect="1" noChangeArrowheads="1"/>
          </p:cNvSpPr>
          <p:nvPr/>
        </p:nvSpPr>
        <p:spPr bwMode="auto">
          <a:xfrm>
            <a:off x="98425" y="0"/>
            <a:ext cx="4762500" cy="2438400"/>
          </a:xfrm>
          <a:prstGeom prst="rect">
            <a:avLst/>
          </a:prstGeom>
          <a:noFill/>
          <a:ln w="9525">
            <a:noFill/>
            <a:miter lim="800000"/>
            <a:headEnd/>
            <a:tailEnd/>
          </a:ln>
        </p:spPr>
        <p:txBody>
          <a:bodyPr/>
          <a:lstStyle/>
          <a:p>
            <a:endParaRPr lang="zh-CN" altLang="en-US"/>
          </a:p>
        </p:txBody>
      </p:sp>
      <p:sp>
        <p:nvSpPr>
          <p:cNvPr id="19464" name="AutoShape 11" descr="confront problem"/>
          <p:cNvSpPr>
            <a:spLocks noChangeAspect="1" noChangeArrowheads="1"/>
          </p:cNvSpPr>
          <p:nvPr/>
        </p:nvSpPr>
        <p:spPr bwMode="auto">
          <a:xfrm>
            <a:off x="2190750" y="2209800"/>
            <a:ext cx="4762500" cy="2438400"/>
          </a:xfrm>
          <a:prstGeom prst="rect">
            <a:avLst/>
          </a:prstGeom>
          <a:noFill/>
          <a:ln w="9525">
            <a:noFill/>
            <a:miter lim="800000"/>
            <a:headEnd/>
            <a:tailEnd/>
          </a:ln>
        </p:spPr>
        <p:txBody>
          <a:bodyPr/>
          <a:lstStyle/>
          <a:p>
            <a:endParaRPr lang="zh-CN" altLang="en-US"/>
          </a:p>
        </p:txBody>
      </p:sp>
      <p:pic>
        <p:nvPicPr>
          <p:cNvPr id="19465" name="Picture 12" descr="confront%20problem"/>
          <p:cNvPicPr>
            <a:picLocks noChangeAspect="1" noChangeArrowheads="1"/>
          </p:cNvPicPr>
          <p:nvPr/>
        </p:nvPicPr>
        <p:blipFill>
          <a:blip r:embed="rId2" cstate="print"/>
          <a:srcRect/>
          <a:stretch>
            <a:fillRect/>
          </a:stretch>
        </p:blipFill>
        <p:spPr bwMode="auto">
          <a:xfrm>
            <a:off x="0" y="2204864"/>
            <a:ext cx="9144000" cy="4619799"/>
          </a:xfrm>
          <a:prstGeom prst="rect">
            <a:avLst/>
          </a:prstGeom>
          <a:noFill/>
          <a:ln w="9525">
            <a:noFill/>
            <a:miter lim="800000"/>
            <a:headEnd/>
            <a:tailEnd/>
          </a:ln>
        </p:spPr>
      </p:pic>
      <p:sp>
        <p:nvSpPr>
          <p:cNvPr id="10" name="Title 1"/>
          <p:cNvSpPr txBox="1">
            <a:spLocks/>
          </p:cNvSpPr>
          <p:nvPr/>
        </p:nvSpPr>
        <p:spPr>
          <a:xfrm>
            <a:off x="251520" y="26064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smtClean="0">
                <a:ln>
                  <a:noFill/>
                </a:ln>
                <a:solidFill>
                  <a:schemeClr val="tx1"/>
                </a:solidFill>
                <a:effectLst/>
                <a:uLnTx/>
                <a:uFillTx/>
                <a:latin typeface="+mj-lt"/>
                <a:ea typeface="+mj-ea"/>
                <a:cs typeface="+mj-cs"/>
              </a:rPr>
              <a:t>5) Reform path and strategy</a:t>
            </a:r>
            <a:endParaRPr kumimoji="0" lang="zh-CN" alt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页脚占位符 4"/>
          <p:cNvSpPr>
            <a:spLocks noGrp="1"/>
          </p:cNvSpPr>
          <p:nvPr>
            <p:ph type="ftr" sz="quarter" idx="11"/>
          </p:nvPr>
        </p:nvSpPr>
        <p:spPr>
          <a:noFill/>
        </p:spPr>
        <p:txBody>
          <a:bodyPr/>
          <a:lstStyle/>
          <a:p>
            <a:r>
              <a:rPr lang="en-US" altLang="zh-CN" smtClean="0"/>
              <a:t>-45-</a:t>
            </a:r>
            <a:endParaRPr lang="en-US" altLang="zh-CN" smtClean="0"/>
          </a:p>
        </p:txBody>
      </p:sp>
      <p:sp>
        <p:nvSpPr>
          <p:cNvPr id="18435" name="灯片编号占位符 5"/>
          <p:cNvSpPr>
            <a:spLocks noGrp="1"/>
          </p:cNvSpPr>
          <p:nvPr>
            <p:ph type="sldNum" sz="quarter" idx="12"/>
          </p:nvPr>
        </p:nvSpPr>
        <p:spPr>
          <a:noFill/>
        </p:spPr>
        <p:txBody>
          <a:bodyPr/>
          <a:lstStyle/>
          <a:p>
            <a:fld id="{8C5FFFBA-AFCF-4477-998D-47FD7CD07A52}" type="slidenum">
              <a:rPr lang="en-US" altLang="zh-CN" smtClean="0"/>
              <a:pPr/>
              <a:t>41</a:t>
            </a:fld>
            <a:endParaRPr lang="en-US" altLang="zh-CN" smtClean="0"/>
          </a:p>
        </p:txBody>
      </p:sp>
      <p:sp>
        <p:nvSpPr>
          <p:cNvPr id="18436" name="Rectangle 2"/>
          <p:cNvSpPr>
            <a:spLocks noGrp="1" noChangeArrowheads="1"/>
          </p:cNvSpPr>
          <p:nvPr>
            <p:ph type="title"/>
          </p:nvPr>
        </p:nvSpPr>
        <p:spPr>
          <a:xfrm>
            <a:off x="323850" y="908050"/>
            <a:ext cx="8820150" cy="1050925"/>
          </a:xfrm>
        </p:spPr>
        <p:txBody>
          <a:bodyPr/>
          <a:lstStyle/>
          <a:p>
            <a:pPr algn="l" eaLnBrk="1" hangingPunct="1"/>
            <a:r>
              <a:rPr lang="en-US" altLang="zh-CN" sz="3000" b="1" smtClean="0"/>
              <a:t>The power of incremental transition</a:t>
            </a:r>
            <a:br>
              <a:rPr lang="en-US" altLang="zh-CN" sz="3000" b="1" smtClean="0"/>
            </a:br>
            <a:r>
              <a:rPr lang="en-US" altLang="zh-CN" sz="3000" b="1" smtClean="0"/>
              <a:t>                        The east side of Bund (</a:t>
            </a:r>
            <a:r>
              <a:rPr lang="zh-CN" altLang="en-US" sz="3000" b="1" smtClean="0"/>
              <a:t>外滩</a:t>
            </a:r>
            <a:r>
              <a:rPr lang="en-US" altLang="zh-CN" sz="3000" b="1" smtClean="0"/>
              <a:t>) in 1980s</a:t>
            </a:r>
          </a:p>
        </p:txBody>
      </p:sp>
      <p:pic>
        <p:nvPicPr>
          <p:cNvPr id="18437" name="Picture 3" descr="1210545228485_296143">
            <a:hlinkClick r:id="rId2"/>
          </p:cNvPr>
          <p:cNvPicPr>
            <a:picLocks noChangeAspect="1" noChangeArrowheads="1"/>
          </p:cNvPicPr>
          <p:nvPr/>
        </p:nvPicPr>
        <p:blipFill>
          <a:blip r:embed="rId3" cstate="print"/>
          <a:srcRect/>
          <a:stretch>
            <a:fillRect/>
          </a:stretch>
        </p:blipFill>
        <p:spPr bwMode="auto">
          <a:xfrm>
            <a:off x="2195513" y="1981200"/>
            <a:ext cx="6948487"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页脚占位符 4"/>
          <p:cNvSpPr>
            <a:spLocks noGrp="1"/>
          </p:cNvSpPr>
          <p:nvPr>
            <p:ph type="ftr" sz="quarter" idx="11"/>
          </p:nvPr>
        </p:nvSpPr>
        <p:spPr>
          <a:noFill/>
        </p:spPr>
        <p:txBody>
          <a:bodyPr/>
          <a:lstStyle/>
          <a:p>
            <a:r>
              <a:rPr lang="en-US" altLang="zh-CN" smtClean="0"/>
              <a:t>-45-</a:t>
            </a:r>
            <a:endParaRPr lang="en-US" altLang="zh-CN" smtClean="0"/>
          </a:p>
        </p:txBody>
      </p:sp>
      <p:sp>
        <p:nvSpPr>
          <p:cNvPr id="19459" name="灯片编号占位符 5"/>
          <p:cNvSpPr>
            <a:spLocks noGrp="1"/>
          </p:cNvSpPr>
          <p:nvPr>
            <p:ph type="sldNum" sz="quarter" idx="12"/>
          </p:nvPr>
        </p:nvSpPr>
        <p:spPr>
          <a:noFill/>
        </p:spPr>
        <p:txBody>
          <a:bodyPr/>
          <a:lstStyle/>
          <a:p>
            <a:fld id="{B692BF44-7E82-4F5E-9F09-003F5FAA6F14}" type="slidenum">
              <a:rPr lang="en-US" altLang="zh-CN" smtClean="0"/>
              <a:pPr/>
              <a:t>42</a:t>
            </a:fld>
            <a:endParaRPr lang="en-US" altLang="zh-CN" smtClean="0"/>
          </a:p>
        </p:txBody>
      </p:sp>
      <p:sp>
        <p:nvSpPr>
          <p:cNvPr id="19460" name="Rectangle 2"/>
          <p:cNvSpPr>
            <a:spLocks noGrp="1" noChangeArrowheads="1"/>
          </p:cNvSpPr>
          <p:nvPr>
            <p:ph type="title"/>
          </p:nvPr>
        </p:nvSpPr>
        <p:spPr>
          <a:xfrm>
            <a:off x="735013" y="692150"/>
            <a:ext cx="7715250" cy="889000"/>
          </a:xfrm>
        </p:spPr>
        <p:txBody>
          <a:bodyPr/>
          <a:lstStyle/>
          <a:p>
            <a:pPr eaLnBrk="1" hangingPunct="1"/>
            <a:r>
              <a:rPr lang="en-US" altLang="zh-CN" sz="3700" b="1" smtClean="0"/>
              <a:t>The east side of Bund in 2009</a:t>
            </a:r>
          </a:p>
        </p:txBody>
      </p:sp>
      <p:pic>
        <p:nvPicPr>
          <p:cNvPr id="19461" name="Picture 3" descr="上海外滩全景图1280%20x%20788"/>
          <p:cNvPicPr>
            <a:picLocks noChangeAspect="1" noChangeArrowheads="1"/>
          </p:cNvPicPr>
          <p:nvPr/>
        </p:nvPicPr>
        <p:blipFill>
          <a:blip r:embed="rId2" cstate="print"/>
          <a:srcRect/>
          <a:stretch>
            <a:fillRect/>
          </a:stretch>
        </p:blipFill>
        <p:spPr bwMode="auto">
          <a:xfrm>
            <a:off x="0" y="1339850"/>
            <a:ext cx="8964613" cy="551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idx="1"/>
          </p:nvPr>
        </p:nvSpPr>
        <p:spPr>
          <a:xfrm>
            <a:off x="457200" y="1052736"/>
            <a:ext cx="8229600" cy="5073427"/>
          </a:xfrm>
        </p:spPr>
        <p:txBody>
          <a:bodyPr/>
          <a:lstStyle/>
          <a:p>
            <a:pPr eaLnBrk="1" hangingPunct="1">
              <a:lnSpc>
                <a:spcPct val="90000"/>
              </a:lnSpc>
              <a:spcBef>
                <a:spcPct val="50000"/>
              </a:spcBef>
            </a:pPr>
            <a:r>
              <a:rPr lang="en-US" altLang="zh-CN" sz="2800" dirty="0" smtClean="0"/>
              <a:t>China’s reform path (Incremental reform, gradual reform, piecemeal reform) </a:t>
            </a:r>
          </a:p>
          <a:p>
            <a:pPr lvl="1" eaLnBrk="1" hangingPunct="1">
              <a:lnSpc>
                <a:spcPct val="90000"/>
              </a:lnSpc>
              <a:spcBef>
                <a:spcPct val="50000"/>
              </a:spcBef>
            </a:pPr>
            <a:r>
              <a:rPr lang="en-US" altLang="zh-CN" sz="2400" dirty="0" smtClean="0"/>
              <a:t>Economic reform first, political reform second.</a:t>
            </a:r>
          </a:p>
          <a:p>
            <a:pPr lvl="1" eaLnBrk="1" hangingPunct="1">
              <a:lnSpc>
                <a:spcPct val="90000"/>
              </a:lnSpc>
              <a:spcBef>
                <a:spcPct val="50000"/>
              </a:spcBef>
            </a:pPr>
            <a:r>
              <a:rPr lang="en-US" altLang="zh-CN" sz="2400" dirty="0" smtClean="0"/>
              <a:t>Reforms should be done under social stability.</a:t>
            </a:r>
          </a:p>
          <a:p>
            <a:pPr lvl="1" eaLnBrk="1" hangingPunct="1">
              <a:lnSpc>
                <a:spcPct val="90000"/>
              </a:lnSpc>
              <a:spcBef>
                <a:spcPct val="50000"/>
              </a:spcBef>
            </a:pPr>
            <a:r>
              <a:rPr lang="en-US" altLang="zh-CN" sz="2400" dirty="0" smtClean="0"/>
              <a:t>Reforms should start from easy areas.</a:t>
            </a:r>
          </a:p>
          <a:p>
            <a:pPr lvl="1" eaLnBrk="1" hangingPunct="1">
              <a:lnSpc>
                <a:spcPct val="90000"/>
              </a:lnSpc>
              <a:spcBef>
                <a:spcPct val="50000"/>
              </a:spcBef>
            </a:pPr>
            <a:r>
              <a:rPr lang="en-US" altLang="zh-CN" sz="2400" dirty="0" smtClean="0"/>
              <a:t>Reforms may benefit part of the population first, with a purpose to create development and growth that can benefit everyone.</a:t>
            </a:r>
          </a:p>
          <a:p>
            <a:pPr lvl="1" eaLnBrk="1" hangingPunct="1">
              <a:lnSpc>
                <a:spcPct val="90000"/>
              </a:lnSpc>
              <a:spcBef>
                <a:spcPct val="50000"/>
              </a:spcBef>
            </a:pPr>
            <a:r>
              <a:rPr lang="en-US" altLang="zh-CN" sz="2400" dirty="0" smtClean="0"/>
              <a:t>Reforms should be pushed forward continuously.</a:t>
            </a:r>
          </a:p>
        </p:txBody>
      </p:sp>
      <p:sp>
        <p:nvSpPr>
          <p:cNvPr id="14338" name="页脚占位符 4"/>
          <p:cNvSpPr>
            <a:spLocks noGrp="1"/>
          </p:cNvSpPr>
          <p:nvPr>
            <p:ph type="ftr" sz="quarter" idx="11"/>
          </p:nvPr>
        </p:nvSpPr>
        <p:spPr>
          <a:noFill/>
        </p:spPr>
        <p:txBody>
          <a:bodyPr/>
          <a:lstStyle/>
          <a:p>
            <a:r>
              <a:rPr lang="en-US" altLang="zh-CN" smtClean="0"/>
              <a:t>-45-</a:t>
            </a:r>
            <a:endParaRPr lang="en-US" altLang="zh-CN" dirty="0" smtClean="0"/>
          </a:p>
        </p:txBody>
      </p:sp>
      <p:sp>
        <p:nvSpPr>
          <p:cNvPr id="14339" name="灯片编号占位符 5"/>
          <p:cNvSpPr>
            <a:spLocks noGrp="1"/>
          </p:cNvSpPr>
          <p:nvPr>
            <p:ph type="sldNum" sz="quarter" idx="12"/>
          </p:nvPr>
        </p:nvSpPr>
        <p:spPr>
          <a:noFill/>
        </p:spPr>
        <p:txBody>
          <a:bodyPr/>
          <a:lstStyle/>
          <a:p>
            <a:fld id="{694574C7-08EB-4498-8189-C4FC7F654EF8}" type="slidenum">
              <a:rPr lang="en-US" altLang="zh-CN" smtClean="0"/>
              <a:pPr/>
              <a:t>43</a:t>
            </a:fld>
            <a:endParaRPr lang="en-US" altLang="zh-CN"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539750" y="620713"/>
            <a:ext cx="7543800" cy="1008062"/>
          </a:xfrm>
        </p:spPr>
        <p:txBody>
          <a:bodyPr/>
          <a:lstStyle/>
          <a:p>
            <a:pPr eaLnBrk="1" hangingPunct="1"/>
            <a:r>
              <a:rPr lang="en-US" altLang="zh-CN" sz="3300" smtClean="0"/>
              <a:t>Major steps of China’s economic reform</a:t>
            </a:r>
          </a:p>
        </p:txBody>
      </p:sp>
      <p:sp>
        <p:nvSpPr>
          <p:cNvPr id="20485" name="Rectangle 3"/>
          <p:cNvSpPr>
            <a:spLocks noGrp="1" noChangeArrowheads="1"/>
          </p:cNvSpPr>
          <p:nvPr>
            <p:ph idx="1"/>
          </p:nvPr>
        </p:nvSpPr>
        <p:spPr>
          <a:xfrm>
            <a:off x="250825" y="1557338"/>
            <a:ext cx="8569325" cy="4967287"/>
          </a:xfrm>
        </p:spPr>
        <p:txBody>
          <a:bodyPr/>
          <a:lstStyle/>
          <a:p>
            <a:pPr eaLnBrk="1" hangingPunct="1">
              <a:lnSpc>
                <a:spcPct val="90000"/>
              </a:lnSpc>
            </a:pPr>
            <a:r>
              <a:rPr lang="en-US" altLang="zh-CN" sz="2200" smtClean="0"/>
              <a:t>In 1982 the Twelfth Party Congress proposed “planned economy as the main pillar and market economy as a supplementary element”. </a:t>
            </a:r>
          </a:p>
          <a:p>
            <a:pPr eaLnBrk="1" hangingPunct="1">
              <a:lnSpc>
                <a:spcPct val="90000"/>
              </a:lnSpc>
            </a:pPr>
            <a:r>
              <a:rPr lang="en-US" altLang="zh-CN" sz="2200" smtClean="0"/>
              <a:t>In 1987 the Thirteenth Party Congress proposed “combining planned and market economies”. </a:t>
            </a:r>
          </a:p>
          <a:p>
            <a:pPr eaLnBrk="1" hangingPunct="1">
              <a:lnSpc>
                <a:spcPct val="90000"/>
              </a:lnSpc>
            </a:pPr>
            <a:r>
              <a:rPr lang="en-US" altLang="zh-CN" sz="2200" smtClean="0"/>
              <a:t>In 1992 the Fourteenth Party Congress made the economic reform goal as establishing  “a socialist market economy”. </a:t>
            </a:r>
          </a:p>
          <a:p>
            <a:pPr eaLnBrk="1" hangingPunct="1">
              <a:lnSpc>
                <a:spcPct val="90000"/>
              </a:lnSpc>
            </a:pPr>
            <a:r>
              <a:rPr lang="en-US" altLang="zh-CN" sz="2200" smtClean="0"/>
              <a:t>In 1999, the Second Plenary Session of the Ninth People’s Congress passed a third constitutional amendment, which legitimated private economic activities and other forms of non-state ownership. </a:t>
            </a:r>
          </a:p>
          <a:p>
            <a:pPr eaLnBrk="1" hangingPunct="1">
              <a:lnSpc>
                <a:spcPct val="90000"/>
              </a:lnSpc>
            </a:pPr>
            <a:r>
              <a:rPr lang="en-US" altLang="zh-CN" sz="2200" smtClean="0"/>
              <a:t>Gradually, private entrepreneurs were allowed to join the CCP. </a:t>
            </a:r>
          </a:p>
          <a:p>
            <a:pPr eaLnBrk="1" hangingPunct="1">
              <a:lnSpc>
                <a:spcPct val="90000"/>
              </a:lnSpc>
            </a:pPr>
            <a:r>
              <a:rPr lang="en-US" altLang="zh-CN" sz="2200" smtClean="0"/>
              <a:t>In 2007, </a:t>
            </a:r>
            <a:r>
              <a:rPr lang="en-US" altLang="zh-CN" sz="2200" i="1" smtClean="0"/>
              <a:t>Property Rights Law</a:t>
            </a:r>
            <a:r>
              <a:rPr lang="en-US" altLang="zh-CN" sz="2200" smtClean="0"/>
              <a:t> was enacted and equalizes the protection of private ownership to that of state and collective ownership. </a:t>
            </a:r>
          </a:p>
        </p:txBody>
      </p:sp>
      <p:sp>
        <p:nvSpPr>
          <p:cNvPr id="20482" name="页脚占位符 4"/>
          <p:cNvSpPr>
            <a:spLocks noGrp="1"/>
          </p:cNvSpPr>
          <p:nvPr>
            <p:ph type="ftr" sz="quarter" idx="11"/>
          </p:nvPr>
        </p:nvSpPr>
        <p:spPr>
          <a:noFill/>
        </p:spPr>
        <p:txBody>
          <a:bodyPr/>
          <a:lstStyle/>
          <a:p>
            <a:r>
              <a:rPr lang="en-US" altLang="zh-CN" smtClean="0"/>
              <a:t>-45-</a:t>
            </a:r>
            <a:endParaRPr lang="en-US" altLang="zh-CN" smtClean="0"/>
          </a:p>
        </p:txBody>
      </p:sp>
      <p:sp>
        <p:nvSpPr>
          <p:cNvPr id="20483" name="灯片编号占位符 5"/>
          <p:cNvSpPr>
            <a:spLocks noGrp="1"/>
          </p:cNvSpPr>
          <p:nvPr>
            <p:ph type="sldNum" sz="quarter" idx="12"/>
          </p:nvPr>
        </p:nvSpPr>
        <p:spPr>
          <a:noFill/>
        </p:spPr>
        <p:txBody>
          <a:bodyPr/>
          <a:lstStyle/>
          <a:p>
            <a:fld id="{8E7455F1-8A6E-4938-9C13-423E13B10162}" type="slidenum">
              <a:rPr lang="en-US" altLang="zh-CN" smtClean="0"/>
              <a:pPr/>
              <a:t>44</a:t>
            </a:fld>
            <a:endParaRPr lang="en-US" altLang="zh-CN"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endParaRPr lang="zh-CN" altLang="en-US" smtClean="0"/>
          </a:p>
        </p:txBody>
      </p:sp>
      <p:sp>
        <p:nvSpPr>
          <p:cNvPr id="56323" name="Content Placeholder 2"/>
          <p:cNvSpPr>
            <a:spLocks noGrp="1"/>
          </p:cNvSpPr>
          <p:nvPr>
            <p:ph idx="1"/>
          </p:nvPr>
        </p:nvSpPr>
        <p:spPr/>
        <p:txBody>
          <a:bodyPr/>
          <a:lstStyle/>
          <a:p>
            <a:pPr algn="ctr">
              <a:buFontTx/>
              <a:buNone/>
            </a:pPr>
            <a:endParaRPr lang="en-US" altLang="zh-CN" smtClean="0"/>
          </a:p>
          <a:p>
            <a:pPr algn="ctr">
              <a:buFontTx/>
              <a:buNone/>
            </a:pPr>
            <a:endParaRPr lang="en-US" altLang="zh-CN" smtClean="0"/>
          </a:p>
          <a:p>
            <a:pPr algn="ctr">
              <a:buFontTx/>
              <a:buNone/>
            </a:pPr>
            <a:r>
              <a:rPr lang="en-US" altLang="zh-CN" smtClean="0"/>
              <a:t>Thank you!</a:t>
            </a:r>
            <a:endParaRPr lang="zh-CN" altLang="en-US" smtClean="0"/>
          </a:p>
        </p:txBody>
      </p:sp>
      <p:sp>
        <p:nvSpPr>
          <p:cNvPr id="56324" name="Footer Placeholder 3"/>
          <p:cNvSpPr>
            <a:spLocks noGrp="1"/>
          </p:cNvSpPr>
          <p:nvPr>
            <p:ph type="ftr" sz="quarter" idx="11"/>
          </p:nvPr>
        </p:nvSpPr>
        <p:spPr>
          <a:noFill/>
        </p:spPr>
        <p:txBody>
          <a:bodyPr/>
          <a:lstStyle/>
          <a:p>
            <a:r>
              <a:rPr lang="en-US" altLang="zh-CN" smtClean="0"/>
              <a:t>-45-</a:t>
            </a:r>
            <a:endParaRPr lang="en-US" altLang="zh-CN" smtClean="0"/>
          </a:p>
        </p:txBody>
      </p:sp>
      <p:sp>
        <p:nvSpPr>
          <p:cNvPr id="56325" name="Slide Number Placeholder 4"/>
          <p:cNvSpPr>
            <a:spLocks noGrp="1"/>
          </p:cNvSpPr>
          <p:nvPr>
            <p:ph type="sldNum" sz="quarter" idx="12"/>
          </p:nvPr>
        </p:nvSpPr>
        <p:spPr>
          <a:noFill/>
        </p:spPr>
        <p:txBody>
          <a:bodyPr/>
          <a:lstStyle/>
          <a:p>
            <a:fld id="{62C8B6A9-5D51-460C-BBD4-285487C6DDF1}" type="slidenum">
              <a:rPr lang="en-US" altLang="zh-CN" smtClean="0"/>
              <a:pPr/>
              <a:t>45</a:t>
            </a:fld>
            <a:endParaRPr lang="en-US" altLang="zh-CN"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685800" y="1052736"/>
            <a:ext cx="7772400" cy="699864"/>
          </a:xfrm>
        </p:spPr>
        <p:txBody>
          <a:bodyPr/>
          <a:lstStyle/>
          <a:p>
            <a:r>
              <a:rPr lang="en-US" altLang="zh-CN" sz="3200" dirty="0"/>
              <a:t>Burgeoning international </a:t>
            </a:r>
            <a:r>
              <a:rPr lang="en-US" altLang="zh-CN" sz="3200" dirty="0" smtClean="0"/>
              <a:t>trade (USD 100m) </a:t>
            </a:r>
            <a:endParaRPr lang="en-US" altLang="zh-CN" sz="3200" dirty="0"/>
          </a:p>
        </p:txBody>
      </p:sp>
      <p:sp>
        <p:nvSpPr>
          <p:cNvPr id="6" name="页脚占位符 5"/>
          <p:cNvSpPr>
            <a:spLocks noGrp="1"/>
          </p:cNvSpPr>
          <p:nvPr>
            <p:ph type="ftr" sz="quarter" idx="11"/>
          </p:nvPr>
        </p:nvSpPr>
        <p:spPr/>
        <p:txBody>
          <a:bodyPr/>
          <a:lstStyle/>
          <a:p>
            <a:r>
              <a:rPr lang="en-US" altLang="zh-CN" smtClean="0"/>
              <a:t>-45-</a:t>
            </a:r>
            <a:endParaRPr lang="en-US" altLang="zh-CN"/>
          </a:p>
        </p:txBody>
      </p:sp>
      <p:sp>
        <p:nvSpPr>
          <p:cNvPr id="7" name="灯片编号占位符 6"/>
          <p:cNvSpPr>
            <a:spLocks noGrp="1"/>
          </p:cNvSpPr>
          <p:nvPr>
            <p:ph type="sldNum" sz="quarter" idx="12"/>
          </p:nvPr>
        </p:nvSpPr>
        <p:spPr/>
        <p:txBody>
          <a:bodyPr/>
          <a:lstStyle/>
          <a:p>
            <a:fld id="{BEE7CA95-A389-4C54-9787-0B26C68530A0}" type="slidenum">
              <a:rPr lang="en-US" altLang="zh-CN"/>
              <a:pPr/>
              <a:t>5</a:t>
            </a:fld>
            <a:endParaRPr lang="en-US" altLang="zh-CN"/>
          </a:p>
        </p:txBody>
      </p:sp>
      <p:graphicFrame>
        <p:nvGraphicFramePr>
          <p:cNvPr id="10" name="图表 9"/>
          <p:cNvGraphicFramePr/>
          <p:nvPr/>
        </p:nvGraphicFramePr>
        <p:xfrm>
          <a:off x="323528" y="1916832"/>
          <a:ext cx="8496944" cy="414340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99592" y="6237312"/>
            <a:ext cx="7848872" cy="430887"/>
          </a:xfrm>
          <a:prstGeom prst="rect">
            <a:avLst/>
          </a:prstGeom>
          <a:solidFill>
            <a:schemeClr val="accent4">
              <a:lumMod val="20000"/>
              <a:lumOff val="80000"/>
            </a:schemeClr>
          </a:solidFill>
        </p:spPr>
        <p:txBody>
          <a:bodyPr wrap="square" rtlCol="0">
            <a:spAutoFit/>
          </a:bodyPr>
          <a:lstStyle/>
          <a:p>
            <a:r>
              <a:rPr lang="en-US" altLang="zh-CN" sz="2200" dirty="0" smtClean="0"/>
              <a:t>China now has the biggest amount of international trade in</a:t>
            </a:r>
            <a:r>
              <a:rPr lang="zh-CN" altLang="en-US" sz="2200" dirty="0" smtClean="0"/>
              <a:t> </a:t>
            </a:r>
            <a:r>
              <a:rPr lang="en-US" altLang="zh-CN" sz="2200" dirty="0" smtClean="0"/>
              <a:t>goods. </a:t>
            </a:r>
            <a:endParaRPr lang="zh-CN" altLang="en-US" sz="2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214282" y="571480"/>
            <a:ext cx="8496300" cy="10715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altLang="zh-CN" sz="2800" dirty="0"/>
              <a:t>The world’s major destiny of Foreign Direct </a:t>
            </a:r>
            <a:r>
              <a:rPr lang="en-US" altLang="zh-CN" sz="2800" dirty="0" smtClean="0"/>
              <a:t>Investment</a:t>
            </a:r>
            <a:br>
              <a:rPr lang="en-US" altLang="zh-CN" sz="2800" dirty="0" smtClean="0"/>
            </a:br>
            <a:r>
              <a:rPr lang="en-US" altLang="zh-CN" sz="2400" dirty="0" smtClean="0"/>
              <a:t>Total amount of Actually Utilized FDI (USD 100m)</a:t>
            </a:r>
            <a:endParaRPr lang="en-US" altLang="zh-CN" sz="2800" dirty="0"/>
          </a:p>
        </p:txBody>
      </p:sp>
      <p:sp>
        <p:nvSpPr>
          <p:cNvPr id="6" name="页脚占位符 4"/>
          <p:cNvSpPr>
            <a:spLocks noGrp="1"/>
          </p:cNvSpPr>
          <p:nvPr>
            <p:ph type="ftr" sz="quarter" idx="11"/>
          </p:nvPr>
        </p:nvSpPr>
        <p:spPr/>
        <p:txBody>
          <a:bodyPr/>
          <a:lstStyle/>
          <a:p>
            <a:r>
              <a:rPr lang="en-US" altLang="zh-CN" smtClean="0"/>
              <a:t>-45-</a:t>
            </a:r>
            <a:endParaRPr lang="en-US" altLang="zh-CN"/>
          </a:p>
        </p:txBody>
      </p:sp>
      <p:sp>
        <p:nvSpPr>
          <p:cNvPr id="7" name="灯片编号占位符 5"/>
          <p:cNvSpPr>
            <a:spLocks noGrp="1"/>
          </p:cNvSpPr>
          <p:nvPr>
            <p:ph type="sldNum" sz="quarter" idx="12"/>
          </p:nvPr>
        </p:nvSpPr>
        <p:spPr/>
        <p:txBody>
          <a:bodyPr/>
          <a:lstStyle/>
          <a:p>
            <a:fld id="{00DEF395-E04D-41C1-A1E7-31E97A5ECCAF}" type="slidenum">
              <a:rPr lang="en-US" altLang="zh-CN"/>
              <a:pPr/>
              <a:t>6</a:t>
            </a:fld>
            <a:endParaRPr lang="en-US" altLang="zh-CN"/>
          </a:p>
        </p:txBody>
      </p:sp>
      <p:sp>
        <p:nvSpPr>
          <p:cNvPr id="377860" name="Text Box 4"/>
          <p:cNvSpPr txBox="1">
            <a:spLocks noChangeArrowheads="1"/>
          </p:cNvSpPr>
          <p:nvPr/>
        </p:nvSpPr>
        <p:spPr bwMode="auto">
          <a:xfrm>
            <a:off x="571472" y="5715016"/>
            <a:ext cx="8280400" cy="757130"/>
          </a:xfrm>
          <a:prstGeom prst="rect">
            <a:avLst/>
          </a:prstGeom>
          <a:noFill/>
          <a:ln w="9525">
            <a:noFill/>
            <a:miter lim="800000"/>
            <a:headEnd/>
            <a:tailEnd/>
          </a:ln>
          <a:effectLst/>
        </p:spPr>
        <p:txBody>
          <a:bodyPr>
            <a:spAutoFit/>
          </a:bodyPr>
          <a:lstStyle/>
          <a:p>
            <a:pPr>
              <a:lnSpc>
                <a:spcPct val="90000"/>
              </a:lnSpc>
              <a:spcBef>
                <a:spcPct val="30000"/>
              </a:spcBef>
              <a:buFontTx/>
              <a:buChar char="•"/>
            </a:pPr>
            <a:r>
              <a:rPr lang="en-US" altLang="zh-CN" sz="2400" dirty="0" smtClean="0"/>
              <a:t>In </a:t>
            </a:r>
            <a:r>
              <a:rPr lang="en-US" altLang="zh-CN" sz="2400" dirty="0"/>
              <a:t>2009, China’s FDI outflow may for the first time </a:t>
            </a:r>
            <a:r>
              <a:rPr lang="en-US" altLang="zh-CN" sz="2400" b="1" dirty="0">
                <a:solidFill>
                  <a:srgbClr val="FF0066"/>
                </a:solidFill>
              </a:rPr>
              <a:t>EXCEED</a:t>
            </a:r>
            <a:r>
              <a:rPr lang="en-US" altLang="zh-CN" sz="2400" b="1" dirty="0"/>
              <a:t> </a:t>
            </a:r>
            <a:r>
              <a:rPr lang="en-US" altLang="zh-CN" sz="2400" dirty="0"/>
              <a:t>its FDI inflow.</a:t>
            </a:r>
          </a:p>
        </p:txBody>
      </p:sp>
      <p:graphicFrame>
        <p:nvGraphicFramePr>
          <p:cNvPr id="10" name="图表 9"/>
          <p:cNvGraphicFramePr/>
          <p:nvPr/>
        </p:nvGraphicFramePr>
        <p:xfrm>
          <a:off x="285720" y="1500174"/>
          <a:ext cx="8429684" cy="4000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Capital outflow</a:t>
            </a:r>
            <a:endParaRPr lang="zh-CN" altLang="en-US" dirty="0"/>
          </a:p>
        </p:txBody>
      </p:sp>
      <p:sp>
        <p:nvSpPr>
          <p:cNvPr id="3" name="Content Placeholder 2"/>
          <p:cNvSpPr>
            <a:spLocks noGrp="1"/>
          </p:cNvSpPr>
          <p:nvPr>
            <p:ph idx="1"/>
          </p:nvPr>
        </p:nvSpPr>
        <p:spPr/>
        <p:txBody>
          <a:bodyPr/>
          <a:lstStyle/>
          <a:p>
            <a:r>
              <a:rPr lang="en-US" altLang="zh-CN" dirty="0" smtClean="0"/>
              <a:t>Since 2009, capital outflow exceeded inflow.</a:t>
            </a:r>
          </a:p>
          <a:p>
            <a:r>
              <a:rPr lang="en-US" altLang="zh-CN" dirty="0" smtClean="0"/>
              <a:t>Beyond capital outflow for business purposes, policy-driven investment and loan are beginning to play an important role </a:t>
            </a:r>
          </a:p>
          <a:p>
            <a:pPr lvl="1"/>
            <a:r>
              <a:rPr lang="en-US" altLang="zh-CN" dirty="0" smtClean="0"/>
              <a:t>The Bricks Bank</a:t>
            </a:r>
          </a:p>
          <a:p>
            <a:pPr lvl="1"/>
            <a:r>
              <a:rPr lang="en-US" altLang="zh-CN" dirty="0" smtClean="0"/>
              <a:t>The AIIB (Asian Infrastructure Investment Bank)</a:t>
            </a:r>
            <a:endParaRPr lang="zh-CN" altLang="en-US" dirty="0"/>
          </a:p>
        </p:txBody>
      </p:sp>
      <p:sp>
        <p:nvSpPr>
          <p:cNvPr id="4" name="Footer Placeholder 3"/>
          <p:cNvSpPr>
            <a:spLocks noGrp="1"/>
          </p:cNvSpPr>
          <p:nvPr>
            <p:ph type="ftr" sz="quarter" idx="11"/>
          </p:nvPr>
        </p:nvSpPr>
        <p:spPr/>
        <p:txBody>
          <a:bodyPr/>
          <a:lstStyle/>
          <a:p>
            <a:pPr>
              <a:defRPr/>
            </a:pPr>
            <a:r>
              <a:rPr lang="en-US" altLang="zh-CN" smtClean="0"/>
              <a:t>-45-</a:t>
            </a:r>
            <a:endParaRPr lang="en-US" altLang="zh-CN"/>
          </a:p>
        </p:txBody>
      </p:sp>
      <p:sp>
        <p:nvSpPr>
          <p:cNvPr id="5" name="Slide Number Placeholder 4"/>
          <p:cNvSpPr>
            <a:spLocks noGrp="1"/>
          </p:cNvSpPr>
          <p:nvPr>
            <p:ph type="sldNum" sz="quarter" idx="12"/>
          </p:nvPr>
        </p:nvSpPr>
        <p:spPr/>
        <p:txBody>
          <a:bodyPr/>
          <a:lstStyle/>
          <a:p>
            <a:pPr>
              <a:defRPr/>
            </a:pPr>
            <a:fld id="{FF350E57-FF15-45D5-AADF-B2E70313522C}" type="slidenum">
              <a:rPr lang="en-US" altLang="zh-CN" smtClean="0"/>
              <a:pPr>
                <a:defRPr/>
              </a:pPr>
              <a:t>7</a:t>
            </a:fld>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133"/>
          <p:cNvSpPr>
            <a:spLocks noGrp="1" noChangeArrowheads="1"/>
          </p:cNvSpPr>
          <p:nvPr>
            <p:ph type="title"/>
          </p:nvPr>
        </p:nvSpPr>
        <p:spPr>
          <a:xfrm>
            <a:off x="899592" y="260648"/>
            <a:ext cx="7772400" cy="576262"/>
          </a:xfrm>
          <a:solidFill>
            <a:schemeClr val="bg1"/>
          </a:solidFill>
        </p:spPr>
        <p:txBody>
          <a:bodyPr>
            <a:normAutofit fontScale="90000"/>
          </a:bodyPr>
          <a:lstStyle/>
          <a:p>
            <a:pPr eaLnBrk="1" hangingPunct="1"/>
            <a:r>
              <a:rPr lang="en-US" altLang="zh-CN" sz="4000" smtClean="0"/>
              <a:t>Top 10 car makers in 2011</a:t>
            </a:r>
          </a:p>
        </p:txBody>
      </p:sp>
      <p:graphicFrame>
        <p:nvGraphicFramePr>
          <p:cNvPr id="659627" name="Group 171"/>
          <p:cNvGraphicFramePr>
            <a:graphicFrameLocks noGrp="1"/>
          </p:cNvGraphicFramePr>
          <p:nvPr>
            <p:ph type="tbl" idx="1"/>
          </p:nvPr>
        </p:nvGraphicFramePr>
        <p:xfrm>
          <a:off x="323528" y="1052736"/>
          <a:ext cx="8640763" cy="5547360"/>
        </p:xfrm>
        <a:graphic>
          <a:graphicData uri="http://schemas.openxmlformats.org/drawingml/2006/table">
            <a:tbl>
              <a:tblPr/>
              <a:tblGrid>
                <a:gridCol w="936104"/>
                <a:gridCol w="3024336"/>
                <a:gridCol w="2159373"/>
                <a:gridCol w="2520950"/>
              </a:tblGrid>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dirty="0" smtClean="0">
                          <a:ln>
                            <a:noFill/>
                          </a:ln>
                          <a:solidFill>
                            <a:schemeClr val="tx1"/>
                          </a:solidFill>
                          <a:effectLst/>
                          <a:latin typeface="Times New Roman" pitchFamily="18" charset="0"/>
                          <a:ea typeface="宋体" pitchFamily="2" charset="-122"/>
                        </a:rPr>
                        <a:t>Rank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dirty="0" smtClean="0">
                          <a:ln>
                            <a:noFill/>
                          </a:ln>
                          <a:solidFill>
                            <a:schemeClr val="tx1"/>
                          </a:solidFill>
                          <a:effectLst/>
                          <a:latin typeface="Times New Roman" pitchFamily="18" charset="0"/>
                          <a:ea typeface="宋体" pitchFamily="2" charset="-122"/>
                        </a:rPr>
                        <a:t>Auto Manufacturer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smtClean="0">
                          <a:ln>
                            <a:noFill/>
                          </a:ln>
                          <a:solidFill>
                            <a:schemeClr val="tx1"/>
                          </a:solidFill>
                          <a:effectLst/>
                          <a:latin typeface="Times New Roman" pitchFamily="18" charset="0"/>
                          <a:ea typeface="宋体" pitchFamily="2" charset="-122"/>
                        </a:rPr>
                        <a:t>Sales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smtClean="0">
                          <a:ln>
                            <a:noFill/>
                          </a:ln>
                          <a:solidFill>
                            <a:schemeClr val="tx1"/>
                          </a:solidFill>
                          <a:effectLst/>
                          <a:latin typeface="Times New Roman" pitchFamily="18" charset="0"/>
                          <a:ea typeface="宋体" pitchFamily="2" charset="-122"/>
                        </a:rPr>
                        <a:t>Growth rate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Shanghai Auto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First Auto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Dong Feng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Chang 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Beijing Auto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Guangzhou Auto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Chery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BYD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Hua Chen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Geely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Sum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1183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54274" name="页脚占位符 4"/>
          <p:cNvSpPr>
            <a:spLocks noGrp="1"/>
          </p:cNvSpPr>
          <p:nvPr>
            <p:ph type="ftr" sz="quarter" idx="11"/>
          </p:nvPr>
        </p:nvSpPr>
        <p:spPr>
          <a:noFill/>
        </p:spPr>
        <p:txBody>
          <a:bodyPr/>
          <a:lstStyle/>
          <a:p>
            <a:r>
              <a:rPr lang="en-US" altLang="zh-CN" smtClean="0"/>
              <a:t>-45-</a:t>
            </a:r>
            <a:endParaRPr lang="en-US" altLang="zh-CN" smtClean="0"/>
          </a:p>
        </p:txBody>
      </p:sp>
      <p:sp>
        <p:nvSpPr>
          <p:cNvPr id="54275" name="灯片编号占位符 5"/>
          <p:cNvSpPr>
            <a:spLocks noGrp="1"/>
          </p:cNvSpPr>
          <p:nvPr>
            <p:ph type="sldNum" sz="quarter" idx="12"/>
          </p:nvPr>
        </p:nvSpPr>
        <p:spPr>
          <a:noFill/>
        </p:spPr>
        <p:txBody>
          <a:bodyPr/>
          <a:lstStyle/>
          <a:p>
            <a:fld id="{C3C76942-5621-48F5-B405-AAE294074DDA}" type="slidenum">
              <a:rPr lang="en-US" altLang="zh-CN" smtClean="0"/>
              <a:pPr/>
              <a:t>8</a:t>
            </a:fld>
            <a:endParaRPr lang="en-US" altLang="zh-CN"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ph/>
          </p:nvPr>
        </p:nvGraphicFramePr>
        <p:xfrm>
          <a:off x="0" y="103188"/>
          <a:ext cx="9144000" cy="5558060"/>
        </p:xfrm>
        <a:graphic>
          <a:graphicData uri="http://schemas.openxmlformats.org/presentationml/2006/ole">
            <p:oleObj spid="_x0000_s62466" name="Chart" r:id="rId3" imgW="5162702" imgH="3038551" progId="Excel.Sheet.8">
              <p:embed/>
            </p:oleObj>
          </a:graphicData>
        </a:graphic>
      </p:graphicFrame>
      <p:sp>
        <p:nvSpPr>
          <p:cNvPr id="4099" name="页脚占位符 3"/>
          <p:cNvSpPr>
            <a:spLocks noGrp="1"/>
          </p:cNvSpPr>
          <p:nvPr>
            <p:ph type="ftr" sz="quarter" idx="11"/>
          </p:nvPr>
        </p:nvSpPr>
        <p:spPr>
          <a:noFill/>
        </p:spPr>
        <p:txBody>
          <a:bodyPr/>
          <a:lstStyle/>
          <a:p>
            <a:r>
              <a:rPr lang="en-US" altLang="zh-CN" smtClean="0"/>
              <a:t>-45-</a:t>
            </a:r>
            <a:endParaRPr lang="en-US" altLang="zh-CN" dirty="0" smtClean="0"/>
          </a:p>
        </p:txBody>
      </p:sp>
      <p:sp>
        <p:nvSpPr>
          <p:cNvPr id="4100" name="灯片编号占位符 4"/>
          <p:cNvSpPr>
            <a:spLocks noGrp="1"/>
          </p:cNvSpPr>
          <p:nvPr>
            <p:ph type="sldNum" sz="quarter" idx="12"/>
          </p:nvPr>
        </p:nvSpPr>
        <p:spPr>
          <a:noFill/>
        </p:spPr>
        <p:txBody>
          <a:bodyPr/>
          <a:lstStyle/>
          <a:p>
            <a:fld id="{1709E17F-24DA-4349-AD85-34F1E509BD45}" type="slidenum">
              <a:rPr lang="en-US" altLang="zh-CN" smtClean="0"/>
              <a:pPr/>
              <a:t>9</a:t>
            </a:fld>
            <a:endParaRPr lang="en-US" altLang="zh-CN" smtClean="0"/>
          </a:p>
        </p:txBody>
      </p:sp>
      <p:sp>
        <p:nvSpPr>
          <p:cNvPr id="4101" name="Text Box 3"/>
          <p:cNvSpPr txBox="1">
            <a:spLocks noChangeArrowheads="1"/>
          </p:cNvSpPr>
          <p:nvPr/>
        </p:nvSpPr>
        <p:spPr bwMode="auto">
          <a:xfrm>
            <a:off x="179388" y="5877272"/>
            <a:ext cx="8964612" cy="822325"/>
          </a:xfrm>
          <a:prstGeom prst="rect">
            <a:avLst/>
          </a:prstGeom>
          <a:solidFill>
            <a:schemeClr val="accent4">
              <a:lumMod val="20000"/>
              <a:lumOff val="80000"/>
            </a:schemeClr>
          </a:solidFill>
          <a:ln w="9525">
            <a:noFill/>
            <a:miter lim="800000"/>
            <a:headEnd/>
            <a:tailEnd/>
          </a:ln>
        </p:spPr>
        <p:txBody>
          <a:bodyPr>
            <a:spAutoFit/>
          </a:bodyPr>
          <a:lstStyle/>
          <a:p>
            <a:pPr>
              <a:spcBef>
                <a:spcPct val="50000"/>
              </a:spcBef>
            </a:pPr>
            <a:r>
              <a:rPr lang="en-US" altLang="zh-CN" sz="2400" dirty="0"/>
              <a:t>In 2010, China’s GDP was USD 5878 billion, exceeding Japan’s USD 5474 billion and becoming the second largest national economic entity.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16463</TotalTime>
  <Words>2603</Words>
  <Application>Microsoft Office PowerPoint</Application>
  <PresentationFormat>On-screen Show (4:3)</PresentationFormat>
  <Paragraphs>711</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Office Theme</vt:lpstr>
      <vt:lpstr>Chart</vt:lpstr>
      <vt:lpstr>图表</vt:lpstr>
      <vt:lpstr>Slide 1</vt:lpstr>
      <vt:lpstr>Two parts</vt:lpstr>
      <vt:lpstr>1. China’s economic miracle</vt:lpstr>
      <vt:lpstr>Slide 4</vt:lpstr>
      <vt:lpstr>Burgeoning international trade (USD 100m) </vt:lpstr>
      <vt:lpstr>The world’s major destiny of Foreign Direct Investment Total amount of Actually Utilized FDI (USD 100m)</vt:lpstr>
      <vt:lpstr>Capital outflow</vt:lpstr>
      <vt:lpstr>Top 10 car makers in 2011</vt:lpstr>
      <vt:lpstr>Slide 9</vt:lpstr>
      <vt:lpstr>2. Understanding Chinese economic miracle</vt:lpstr>
      <vt:lpstr>1) State-steered development</vt:lpstr>
      <vt:lpstr>Fortune 2013 list of top 10</vt:lpstr>
      <vt:lpstr>State-owned enterprises as a portion in China’s top 500 enterprises in 2004 and 2012</vt:lpstr>
      <vt:lpstr>The strong local incentive of  economic growth  </vt:lpstr>
      <vt:lpstr>2) Investment driven economy </vt:lpstr>
      <vt:lpstr>Slide 16</vt:lpstr>
      <vt:lpstr>Government investment in infrastructure  Burgeoning high-speed railway system</vt:lpstr>
      <vt:lpstr>Outstanding Debts of Central Government (100 million yuan)</vt:lpstr>
      <vt:lpstr>Categories of foreign-funded enterprises</vt:lpstr>
      <vt:lpstr>Major forms of foreign investment</vt:lpstr>
      <vt:lpstr>International trade based on foreign-funded enterprises</vt:lpstr>
      <vt:lpstr>Foreign direct investment by Sector by yearend 2006</vt:lpstr>
      <vt:lpstr>Foreign Direct Investment by Sector in 2011</vt:lpstr>
      <vt:lpstr>Performance of foreign-funded enterprises</vt:lpstr>
      <vt:lpstr>3) International and domestic consumption</vt:lpstr>
      <vt:lpstr>A World Bank Evaluation of Ease of Doing Business in 2008 and 2012</vt:lpstr>
      <vt:lpstr>Slide 27</vt:lpstr>
      <vt:lpstr>The balance of financial terror ---Larry Summers </vt:lpstr>
      <vt:lpstr>Trade imbalance</vt:lpstr>
      <vt:lpstr>China’s holding of US debts</vt:lpstr>
      <vt:lpstr>Increasing dependence on domestic consumption</vt:lpstr>
      <vt:lpstr>4) Maintaining and creating comparative advantages</vt:lpstr>
      <vt:lpstr>Wage rates in 2004</vt:lpstr>
      <vt:lpstr>Policies to avoid quick labor cost increase</vt:lpstr>
      <vt:lpstr>Slide 35</vt:lpstr>
      <vt:lpstr>Program for International Student Assessment (PISA)</vt:lpstr>
      <vt:lpstr>Low environmental costs (to the enterprises)</vt:lpstr>
      <vt:lpstr>Citizen protests against environmentally harmful industrial projects have delayed or failed quite many projects</vt:lpstr>
      <vt:lpstr>The established market infrastructure</vt:lpstr>
      <vt:lpstr>Reform: radical vs. incremental</vt:lpstr>
      <vt:lpstr>The power of incremental transition                         The east side of Bund (外滩) in 1980s</vt:lpstr>
      <vt:lpstr>The east side of Bund in 2009</vt:lpstr>
      <vt:lpstr>Slide 43</vt:lpstr>
      <vt:lpstr>Major steps of China’s economic reform</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Yijia Jing</dc:creator>
  <cp:lastModifiedBy>Yijia Jing</cp:lastModifiedBy>
  <cp:revision>567</cp:revision>
  <dcterms:created xsi:type="dcterms:W3CDTF">2002-07-25T11:59:56Z</dcterms:created>
  <dcterms:modified xsi:type="dcterms:W3CDTF">2015-04-28T15:36:37Z</dcterms:modified>
</cp:coreProperties>
</file>