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9" r:id="rId1"/>
  </p:sldMasterIdLst>
  <p:sldIdLst>
    <p:sldId id="271" r:id="rId2"/>
    <p:sldId id="257" r:id="rId3"/>
    <p:sldId id="258" r:id="rId4"/>
    <p:sldId id="259" r:id="rId5"/>
    <p:sldId id="261" r:id="rId6"/>
    <p:sldId id="263" r:id="rId7"/>
    <p:sldId id="262" r:id="rId8"/>
    <p:sldId id="266" r:id="rId9"/>
    <p:sldId id="270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471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19DE-C352-4800-A049-80870020EBB9}" type="datetimeFigureOut">
              <a:rPr lang="zh-TW" altLang="en-US" smtClean="0"/>
              <a:t>2013/4/8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F3FE959-789B-4A18-B72A-0D37F6FD38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7910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19DE-C352-4800-A049-80870020EBB9}" type="datetimeFigureOut">
              <a:rPr lang="zh-TW" altLang="en-US" smtClean="0"/>
              <a:t>2013/4/8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F3FE959-789B-4A18-B72A-0D37F6FD38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1321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19DE-C352-4800-A049-80870020EBB9}" type="datetimeFigureOut">
              <a:rPr lang="zh-TW" altLang="en-US" smtClean="0"/>
              <a:t>2013/4/8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F3FE959-789B-4A18-B72A-0D37F6FD381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1351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19DE-C352-4800-A049-80870020EBB9}" type="datetimeFigureOut">
              <a:rPr lang="zh-TW" altLang="en-US" smtClean="0"/>
              <a:t>2013/4/8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3FE959-789B-4A18-B72A-0D37F6FD38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3196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19DE-C352-4800-A049-80870020EBB9}" type="datetimeFigureOut">
              <a:rPr lang="zh-TW" altLang="en-US" smtClean="0"/>
              <a:t>2013/4/8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3FE959-789B-4A18-B72A-0D37F6FD381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5241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19DE-C352-4800-A049-80870020EBB9}" type="datetimeFigureOut">
              <a:rPr lang="zh-TW" altLang="en-US" smtClean="0"/>
              <a:t>2013/4/8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3FE959-789B-4A18-B72A-0D37F6FD38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7004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19DE-C352-4800-A049-80870020EBB9}" type="datetimeFigureOut">
              <a:rPr lang="zh-TW" altLang="en-US" smtClean="0"/>
              <a:t>2013/4/8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E959-789B-4A18-B72A-0D37F6FD38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21108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19DE-C352-4800-A049-80870020EBB9}" type="datetimeFigureOut">
              <a:rPr lang="zh-TW" altLang="en-US" smtClean="0"/>
              <a:t>2013/4/8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E959-789B-4A18-B72A-0D37F6FD38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2163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19DE-C352-4800-A049-80870020EBB9}" type="datetimeFigureOut">
              <a:rPr lang="zh-TW" altLang="en-US" smtClean="0"/>
              <a:t>2013/4/8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E959-789B-4A18-B72A-0D37F6FD38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9492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19DE-C352-4800-A049-80870020EBB9}" type="datetimeFigureOut">
              <a:rPr lang="zh-TW" altLang="en-US" smtClean="0"/>
              <a:t>2013/4/8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F3FE959-789B-4A18-B72A-0D37F6FD38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1833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19DE-C352-4800-A049-80870020EBB9}" type="datetimeFigureOut">
              <a:rPr lang="zh-TW" altLang="en-US" smtClean="0"/>
              <a:t>2013/4/8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F3FE959-789B-4A18-B72A-0D37F6FD38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0568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19DE-C352-4800-A049-80870020EBB9}" type="datetimeFigureOut">
              <a:rPr lang="zh-TW" altLang="en-US" smtClean="0"/>
              <a:t>2013/4/8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F3FE959-789B-4A18-B72A-0D37F6FD38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417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19DE-C352-4800-A049-80870020EBB9}" type="datetimeFigureOut">
              <a:rPr lang="zh-TW" altLang="en-US" smtClean="0"/>
              <a:t>2013/4/8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E959-789B-4A18-B72A-0D37F6FD38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2205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19DE-C352-4800-A049-80870020EBB9}" type="datetimeFigureOut">
              <a:rPr lang="zh-TW" altLang="en-US" smtClean="0"/>
              <a:t>2013/4/8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E959-789B-4A18-B72A-0D37F6FD38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783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19DE-C352-4800-A049-80870020EBB9}" type="datetimeFigureOut">
              <a:rPr lang="zh-TW" altLang="en-US" smtClean="0"/>
              <a:t>2013/4/8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E959-789B-4A18-B72A-0D37F6FD38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9663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19DE-C352-4800-A049-80870020EBB9}" type="datetimeFigureOut">
              <a:rPr lang="zh-TW" altLang="en-US" smtClean="0"/>
              <a:t>2013/4/8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3FE959-789B-4A18-B72A-0D37F6FD38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0192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819DE-C352-4800-A049-80870020EBB9}" type="datetimeFigureOut">
              <a:rPr lang="zh-TW" altLang="en-US" smtClean="0"/>
              <a:t>2013/4/8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F3FE959-789B-4A18-B72A-0D37F6FD38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3544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51" r:id="rId12"/>
    <p:sldLayoutId id="2147483952" r:id="rId13"/>
    <p:sldLayoutId id="2147483953" r:id="rId14"/>
    <p:sldLayoutId id="2147483954" r:id="rId15"/>
    <p:sldLayoutId id="214748395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2491676" y="682169"/>
            <a:ext cx="8915399" cy="22627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TW" sz="7200" dirty="0" smtClean="0">
                <a:latin typeface="Viner Hand ITC" panose="03070502030502020203" pitchFamily="66" charset="0"/>
                <a:ea typeface="STXingkai" panose="02010800040101010101" pitchFamily="2" charset="-122"/>
              </a:rPr>
              <a:t>Myth  and  Fact </a:t>
            </a:r>
            <a:endParaRPr lang="zh-TW" altLang="en-US" sz="7200" dirty="0">
              <a:latin typeface="Viner Hand ITC" panose="03070502030502020203" pitchFamily="66" charset="0"/>
              <a:ea typeface="STXingkai" panose="02010800040101010101" pitchFamily="2" charset="-122"/>
            </a:endParaRPr>
          </a:p>
        </p:txBody>
      </p:sp>
      <p:sp>
        <p:nvSpPr>
          <p:cNvPr id="5" name="副标题 2"/>
          <p:cNvSpPr txBox="1">
            <a:spLocks/>
          </p:cNvSpPr>
          <p:nvPr/>
        </p:nvSpPr>
        <p:spPr>
          <a:xfrm>
            <a:off x="2491676" y="3176598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3200" dirty="0" smtClean="0">
                <a:latin typeface="Viner Hand ITC" panose="03070502030502020203" pitchFamily="66" charset="0"/>
              </a:rPr>
              <a:t>---Losing Weight</a:t>
            </a:r>
            <a:endParaRPr lang="zh-TW" altLang="en-US" sz="3200" dirty="0">
              <a:latin typeface="Viner Hand ITC" panose="03070502030502020203" pitchFamily="66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904" y="3176016"/>
            <a:ext cx="3816096" cy="3816096"/>
          </a:xfrm>
          <a:prstGeom prst="rect">
            <a:avLst/>
          </a:prstGeom>
        </p:spPr>
      </p:pic>
      <p:sp>
        <p:nvSpPr>
          <p:cNvPr id="8" name="副标题 2"/>
          <p:cNvSpPr txBox="1">
            <a:spLocks/>
          </p:cNvSpPr>
          <p:nvPr/>
        </p:nvSpPr>
        <p:spPr>
          <a:xfrm>
            <a:off x="9735934" y="1918"/>
            <a:ext cx="2464456" cy="4848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10301010241    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陸泓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5398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599075" cy="1280890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/>
              <a:t>Myth1 : </a:t>
            </a:r>
            <a:r>
              <a:rPr lang="en-US" altLang="zh-TW" b="1" dirty="0"/>
              <a:t>Skipping meals is a good way to lose 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en-US" altLang="zh-TW" b="1" dirty="0"/>
              <a:t> </a:t>
            </a:r>
            <a:r>
              <a:rPr lang="en-US" altLang="zh-TW" b="1" dirty="0" smtClean="0"/>
              <a:t>          </a:t>
            </a:r>
            <a:r>
              <a:rPr lang="en-US" altLang="zh-TW" sz="800" b="1" dirty="0" smtClean="0"/>
              <a:t>           </a:t>
            </a:r>
            <a:r>
              <a:rPr lang="en-US" altLang="zh-TW" b="1" dirty="0" smtClean="0"/>
              <a:t>weight</a:t>
            </a:r>
            <a:r>
              <a:rPr lang="en-US" altLang="zh-TW" b="1" dirty="0"/>
              <a:t>.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Fact:</a:t>
            </a:r>
          </a:p>
          <a:p>
            <a:r>
              <a:rPr lang="en-US" altLang="zh-TW" sz="2400" dirty="0" smtClean="0"/>
              <a:t>Skipping meal </a:t>
            </a:r>
            <a:r>
              <a:rPr lang="en-US" altLang="zh-TW" sz="2400" dirty="0"/>
              <a:t>increases our desire for high calorie foods later in the </a:t>
            </a:r>
            <a:r>
              <a:rPr lang="en-US" altLang="zh-TW" sz="2400" dirty="0" smtClean="0"/>
              <a:t>day.</a:t>
            </a:r>
          </a:p>
          <a:p>
            <a:r>
              <a:rPr lang="en-US" altLang="zh-TW" sz="2400" dirty="0" smtClean="0"/>
              <a:t>Eating </a:t>
            </a:r>
            <a:r>
              <a:rPr lang="en-US" altLang="zh-TW" sz="2400" dirty="0"/>
              <a:t>many small meals throughout the day helps people control their appetites.</a:t>
            </a:r>
            <a:endParaRPr lang="en-US" altLang="zh-TW" sz="2400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7911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306467" cy="1280890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/>
              <a:t>Myth2 : </a:t>
            </a:r>
            <a:r>
              <a:rPr lang="en-US" altLang="zh-TW" b="1" dirty="0"/>
              <a:t>Eating after 8 p.m. causes weight gain.</a:t>
            </a:r>
            <a:r>
              <a:rPr lang="zh-TW" altLang="zh-TW" b="1" dirty="0"/>
              <a:t/>
            </a:r>
            <a:br>
              <a:rPr lang="zh-TW" altLang="zh-TW" b="1" dirty="0"/>
            </a:br>
            <a:endParaRPr lang="zh-TW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076" y="3837432"/>
            <a:ext cx="4530852" cy="3020568"/>
          </a:xfrm>
          <a:prstGeom prst="rect">
            <a:avLst/>
          </a:prstGeom>
        </p:spPr>
      </p:pic>
      <p:sp>
        <p:nvSpPr>
          <p:cNvPr id="6" name="内容占位符 2"/>
          <p:cNvSpPr txBox="1">
            <a:spLocks/>
          </p:cNvSpPr>
          <p:nvPr/>
        </p:nvSpPr>
        <p:spPr>
          <a:xfrm>
            <a:off x="2592925" y="2100072"/>
            <a:ext cx="891540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2400" dirty="0" smtClean="0"/>
              <a:t>Fact:</a:t>
            </a:r>
          </a:p>
          <a:p>
            <a:r>
              <a:rPr lang="en-US" altLang="zh-TW" sz="2400" dirty="0" smtClean="0"/>
              <a:t>It's not </a:t>
            </a:r>
            <a:r>
              <a:rPr lang="en-US" altLang="zh-TW" sz="2400" i="1" dirty="0" smtClean="0"/>
              <a:t>when</a:t>
            </a:r>
            <a:r>
              <a:rPr lang="en-US" altLang="zh-TW" sz="2400" dirty="0" smtClean="0"/>
              <a:t> you eat, it's what (and how much) you eat. </a:t>
            </a:r>
          </a:p>
          <a:p>
            <a:r>
              <a:rPr lang="en-US" altLang="zh-TW" sz="2400" dirty="0" smtClean="0"/>
              <a:t>No matter when you eat, your body will store extra calories as fat</a:t>
            </a:r>
            <a:r>
              <a:rPr lang="en-US" altLang="zh-TW" dirty="0" smtClean="0"/>
              <a:t>.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2853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92925" y="650978"/>
            <a:ext cx="9131437" cy="1280890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/>
              <a:t>Myth3 : </a:t>
            </a:r>
            <a:r>
              <a:rPr lang="en-US" altLang="zh-TW" b="1" dirty="0"/>
              <a:t>High-protein/low-carbohydrate </a:t>
            </a:r>
            <a:r>
              <a:rPr lang="en-US" altLang="zh-TW" b="1" dirty="0" smtClean="0"/>
              <a:t>diets</a:t>
            </a:r>
            <a:br>
              <a:rPr lang="en-US" altLang="zh-TW" b="1" dirty="0" smtClean="0"/>
            </a:br>
            <a:r>
              <a:rPr lang="en-US" altLang="zh-TW" b="1" dirty="0"/>
              <a:t> </a:t>
            </a:r>
            <a:r>
              <a:rPr lang="en-US" altLang="zh-TW" b="1" dirty="0" smtClean="0"/>
              <a:t>         </a:t>
            </a:r>
            <a:r>
              <a:rPr lang="en-US" altLang="zh-TW" sz="800" b="1" dirty="0" smtClean="0"/>
              <a:t>  </a:t>
            </a:r>
            <a:r>
              <a:rPr lang="en-US" altLang="zh-TW" b="1" dirty="0" smtClean="0"/>
              <a:t>   are </a:t>
            </a:r>
            <a:r>
              <a:rPr lang="en-US" altLang="zh-TW" b="1" dirty="0"/>
              <a:t>a healthy way to lose weight.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29" name="内容占位符 2"/>
          <p:cNvSpPr txBox="1">
            <a:spLocks/>
          </p:cNvSpPr>
          <p:nvPr/>
        </p:nvSpPr>
        <p:spPr>
          <a:xfrm>
            <a:off x="2592925" y="2094446"/>
            <a:ext cx="891540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2400" dirty="0" smtClean="0"/>
              <a:t>Fact:</a:t>
            </a:r>
          </a:p>
          <a:p>
            <a:r>
              <a:rPr lang="en-US" altLang="zh-TW" sz="2400" dirty="0" smtClean="0"/>
              <a:t>Not enough fruits, vegetables, and whole grains</a:t>
            </a:r>
          </a:p>
          <a:p>
            <a:r>
              <a:rPr lang="en-US" altLang="zh-TW" sz="2400" dirty="0" smtClean="0"/>
              <a:t>Too much fat and cholesterol</a:t>
            </a:r>
          </a:p>
          <a:p>
            <a:r>
              <a:rPr lang="en-US" altLang="zh-TW" sz="2400" dirty="0" smtClean="0"/>
              <a:t>Buildup of ketones in your blood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(ketosis</a:t>
            </a:r>
            <a:r>
              <a:rPr lang="en-US" altLang="zh-TW" sz="2400" dirty="0"/>
              <a:t>)</a:t>
            </a:r>
            <a:endParaRPr lang="en-US" altLang="zh-TW" sz="2400" dirty="0" smtClean="0"/>
          </a:p>
        </p:txBody>
      </p:sp>
      <p:sp>
        <p:nvSpPr>
          <p:cNvPr id="43" name="Oval 3"/>
          <p:cNvSpPr>
            <a:spLocks noChangeArrowheads="1"/>
          </p:cNvSpPr>
          <p:nvPr/>
        </p:nvSpPr>
        <p:spPr bwMode="auto">
          <a:xfrm>
            <a:off x="4803384" y="4872109"/>
            <a:ext cx="4108968" cy="186921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" name="AutoShape 4"/>
          <p:cNvSpPr>
            <a:spLocks noChangeArrowheads="1"/>
          </p:cNvSpPr>
          <p:nvPr/>
        </p:nvSpPr>
        <p:spPr bwMode="auto">
          <a:xfrm>
            <a:off x="6336412" y="4233188"/>
            <a:ext cx="1096823" cy="69827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2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TW" altLang="en-US"/>
          </a:p>
        </p:txBody>
      </p:sp>
      <p:sp>
        <p:nvSpPr>
          <p:cNvPr id="45" name="Oval 5"/>
          <p:cNvSpPr>
            <a:spLocks noChangeArrowheads="1"/>
          </p:cNvSpPr>
          <p:nvPr/>
        </p:nvSpPr>
        <p:spPr bwMode="auto">
          <a:xfrm>
            <a:off x="6796715" y="4224131"/>
            <a:ext cx="184451" cy="177863"/>
          </a:xfrm>
          <a:prstGeom prst="ellipse">
            <a:avLst/>
          </a:prstGeom>
          <a:solidFill>
            <a:schemeClr val="accent2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TW" altLang="en-US"/>
          </a:p>
        </p:txBody>
      </p:sp>
      <p:grpSp>
        <p:nvGrpSpPr>
          <p:cNvPr id="46" name="Group 6"/>
          <p:cNvGrpSpPr>
            <a:grpSpLocks/>
          </p:cNvGrpSpPr>
          <p:nvPr/>
        </p:nvGrpSpPr>
        <p:grpSpPr bwMode="auto">
          <a:xfrm>
            <a:off x="6800832" y="4217543"/>
            <a:ext cx="191038" cy="185274"/>
            <a:chOff x="2806" y="2333"/>
            <a:chExt cx="232" cy="225"/>
          </a:xfrm>
        </p:grpSpPr>
        <p:sp>
          <p:nvSpPr>
            <p:cNvPr id="47" name="Oval 7"/>
            <p:cNvSpPr>
              <a:spLocks noChangeArrowheads="1"/>
            </p:cNvSpPr>
            <p:nvPr/>
          </p:nvSpPr>
          <p:spPr bwMode="gray">
            <a:xfrm>
              <a:off x="2806" y="2333"/>
              <a:ext cx="232" cy="225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TW" altLang="en-US"/>
            </a:p>
          </p:txBody>
        </p:sp>
        <p:sp>
          <p:nvSpPr>
            <p:cNvPr id="48" name="Oval 8"/>
            <p:cNvSpPr>
              <a:spLocks noChangeArrowheads="1"/>
            </p:cNvSpPr>
            <p:nvPr/>
          </p:nvSpPr>
          <p:spPr bwMode="gray">
            <a:xfrm>
              <a:off x="2817" y="2343"/>
              <a:ext cx="210" cy="20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TW" altLang="en-US"/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4685795" y="2911924"/>
            <a:ext cx="4129967" cy="1670402"/>
            <a:chOff x="7998410" y="4738567"/>
            <a:chExt cx="4129967" cy="1670402"/>
          </a:xfrm>
        </p:grpSpPr>
        <p:grpSp>
          <p:nvGrpSpPr>
            <p:cNvPr id="50" name="Group 9"/>
            <p:cNvGrpSpPr>
              <a:grpSpLocks/>
            </p:cNvGrpSpPr>
            <p:nvPr/>
          </p:nvGrpSpPr>
          <p:grpSpPr bwMode="auto">
            <a:xfrm rot="20545239">
              <a:off x="8206330" y="5948168"/>
              <a:ext cx="3922047" cy="74933"/>
              <a:chOff x="476" y="2277"/>
              <a:chExt cx="4763" cy="91"/>
            </a:xfrm>
          </p:grpSpPr>
          <p:sp>
            <p:nvSpPr>
              <p:cNvPr id="53" name="Rectangle 10"/>
              <p:cNvSpPr>
                <a:spLocks noChangeArrowheads="1"/>
              </p:cNvSpPr>
              <p:nvPr/>
            </p:nvSpPr>
            <p:spPr bwMode="auto">
              <a:xfrm>
                <a:off x="476" y="2323"/>
                <a:ext cx="4763" cy="45"/>
              </a:xfrm>
              <a:prstGeom prst="rect">
                <a:avLst/>
              </a:prstGeom>
              <a:solidFill>
                <a:schemeClr val="tx2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2" dir="t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tx2"/>
                </a:extrusionClr>
                <a:contourClr>
                  <a:schemeClr val="tx2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zh-TW" altLang="en-US"/>
              </a:p>
            </p:txBody>
          </p:sp>
          <p:sp>
            <p:nvSpPr>
              <p:cNvPr id="54" name="AutoShape 11"/>
              <p:cNvSpPr>
                <a:spLocks noChangeArrowheads="1"/>
              </p:cNvSpPr>
              <p:nvPr/>
            </p:nvSpPr>
            <p:spPr bwMode="auto">
              <a:xfrm>
                <a:off x="531" y="2278"/>
                <a:ext cx="462" cy="44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  <a:effectLst/>
              <a:scene3d>
                <a:camera prst="legacyObliqueTopRight"/>
                <a:lightRig rig="legacyFlat2" dir="t"/>
              </a:scene3d>
              <a:sp3d extrusionH="3540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1240B29-F687-4F45-9708-019B960494DF}">
                  <a14:hiddenLine xmlns:a14="http://schemas.microsoft.com/office/drawing/2010/main" w="9525">
                    <a:noFill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zh-TW" altLang="en-US"/>
              </a:p>
            </p:txBody>
          </p:sp>
          <p:sp>
            <p:nvSpPr>
              <p:cNvPr id="55" name="AutoShape 12"/>
              <p:cNvSpPr>
                <a:spLocks noChangeArrowheads="1"/>
              </p:cNvSpPr>
              <p:nvPr/>
            </p:nvSpPr>
            <p:spPr bwMode="auto">
              <a:xfrm>
                <a:off x="4731" y="2277"/>
                <a:ext cx="458" cy="45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  <a:effectLst/>
              <a:scene3d>
                <a:camera prst="legacyObliqueTopRight"/>
                <a:lightRig rig="legacyFlat2" dir="t"/>
              </a:scene3d>
              <a:sp3d extrusionH="3540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1240B29-F687-4F45-9708-019B960494DF}">
                  <a14:hiddenLine xmlns:a14="http://schemas.microsoft.com/office/drawing/2010/main" w="9525">
                    <a:noFill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zh-TW" altLang="en-US"/>
              </a:p>
            </p:txBody>
          </p:sp>
        </p:grpSp>
        <p:pic>
          <p:nvPicPr>
            <p:cNvPr id="51" name="图片 5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488527">
              <a:off x="7998410" y="4830967"/>
              <a:ext cx="1545704" cy="157800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52" name="图片 5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507802">
              <a:off x="10969487" y="4738567"/>
              <a:ext cx="1048955" cy="833837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grpSp>
        <p:nvGrpSpPr>
          <p:cNvPr id="56" name="组合 55"/>
          <p:cNvGrpSpPr/>
          <p:nvPr/>
        </p:nvGrpSpPr>
        <p:grpSpPr>
          <a:xfrm rot="1092650">
            <a:off x="4819839" y="2914367"/>
            <a:ext cx="4129967" cy="1670402"/>
            <a:chOff x="7998410" y="4738567"/>
            <a:chExt cx="4129967" cy="1670402"/>
          </a:xfrm>
        </p:grpSpPr>
        <p:grpSp>
          <p:nvGrpSpPr>
            <p:cNvPr id="57" name="Group 9"/>
            <p:cNvGrpSpPr>
              <a:grpSpLocks/>
            </p:cNvGrpSpPr>
            <p:nvPr/>
          </p:nvGrpSpPr>
          <p:grpSpPr bwMode="auto">
            <a:xfrm rot="20545239">
              <a:off x="8206330" y="5948168"/>
              <a:ext cx="3922047" cy="74933"/>
              <a:chOff x="476" y="2277"/>
              <a:chExt cx="4763" cy="91"/>
            </a:xfrm>
          </p:grpSpPr>
          <p:sp>
            <p:nvSpPr>
              <p:cNvPr id="60" name="Rectangle 10"/>
              <p:cNvSpPr>
                <a:spLocks noChangeArrowheads="1"/>
              </p:cNvSpPr>
              <p:nvPr/>
            </p:nvSpPr>
            <p:spPr bwMode="auto">
              <a:xfrm>
                <a:off x="476" y="2323"/>
                <a:ext cx="4763" cy="45"/>
              </a:xfrm>
              <a:prstGeom prst="rect">
                <a:avLst/>
              </a:prstGeom>
              <a:solidFill>
                <a:schemeClr val="tx2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2" dir="t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tx2"/>
                </a:extrusionClr>
                <a:contourClr>
                  <a:schemeClr val="tx2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zh-TW" altLang="en-US"/>
              </a:p>
            </p:txBody>
          </p:sp>
          <p:sp>
            <p:nvSpPr>
              <p:cNvPr id="61" name="AutoShape 11"/>
              <p:cNvSpPr>
                <a:spLocks noChangeArrowheads="1"/>
              </p:cNvSpPr>
              <p:nvPr/>
            </p:nvSpPr>
            <p:spPr bwMode="auto">
              <a:xfrm>
                <a:off x="531" y="2278"/>
                <a:ext cx="462" cy="44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  <a:effectLst/>
              <a:scene3d>
                <a:camera prst="legacyObliqueTopRight"/>
                <a:lightRig rig="legacyFlat2" dir="t"/>
              </a:scene3d>
              <a:sp3d extrusionH="3540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1240B29-F687-4F45-9708-019B960494DF}">
                  <a14:hiddenLine xmlns:a14="http://schemas.microsoft.com/office/drawing/2010/main" w="9525">
                    <a:noFill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zh-TW" altLang="en-US"/>
              </a:p>
            </p:txBody>
          </p:sp>
          <p:sp>
            <p:nvSpPr>
              <p:cNvPr id="62" name="AutoShape 12"/>
              <p:cNvSpPr>
                <a:spLocks noChangeArrowheads="1"/>
              </p:cNvSpPr>
              <p:nvPr/>
            </p:nvSpPr>
            <p:spPr bwMode="auto">
              <a:xfrm>
                <a:off x="4731" y="2277"/>
                <a:ext cx="458" cy="45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  <a:effectLst/>
              <a:scene3d>
                <a:camera prst="legacyObliqueTopRight"/>
                <a:lightRig rig="legacyFlat2" dir="t"/>
              </a:scene3d>
              <a:sp3d extrusionH="3540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  <a:contourClr>
                  <a:schemeClr val="accent2"/>
                </a:contourClr>
              </a:sp3d>
              <a:extLst>
                <a:ext uri="{91240B29-F687-4F45-9708-019B960494DF}">
                  <a14:hiddenLine xmlns:a14="http://schemas.microsoft.com/office/drawing/2010/main" w="9525">
                    <a:noFill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zh-TW" altLang="en-US"/>
              </a:p>
            </p:txBody>
          </p:sp>
        </p:grpSp>
        <p:pic>
          <p:nvPicPr>
            <p:cNvPr id="58" name="图片 5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488527">
              <a:off x="7998410" y="4830967"/>
              <a:ext cx="1545704" cy="157800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59" name="图片 5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507802">
              <a:off x="10969487" y="4738567"/>
              <a:ext cx="1048955" cy="833837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val="107796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.25 E" pathEditMode="relative" ptsTypes="">
                                      <p:cBhvr>
                                        <p:cTn id="1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.25 E" pathEditMode="relative" ptsTypes="">
                                      <p:cBhvr>
                                        <p:cTn id="1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.25 E" pathEditMode="relative" ptsTypes="">
                                      <p:cBhvr>
                                        <p:cTn id="1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.25 E" pathEditMode="relative" ptsTypes="">
                                      <p:cBhvr>
                                        <p:cTn id="2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.25 E" pathEditMode="relative" ptsTypes="">
                                      <p:cBhvr>
                                        <p:cTn id="2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.25 E" pathEditMode="relative" ptsTypes="">
                                      <p:cBhvr>
                                        <p:cTn id="2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344379" cy="1280890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/>
              <a:t>Myth4 : </a:t>
            </a:r>
            <a:r>
              <a:rPr lang="en-US" altLang="zh-TW" b="1" dirty="0"/>
              <a:t>Low-fat or </a:t>
            </a:r>
            <a:r>
              <a:rPr lang="en-US" altLang="zh-TW" b="1" dirty="0" smtClean="0"/>
              <a:t>non-fat </a:t>
            </a:r>
            <a:r>
              <a:rPr lang="en-US" altLang="zh-TW" b="1" dirty="0"/>
              <a:t>means no calories.</a:t>
            </a:r>
            <a:r>
              <a:rPr lang="zh-TW" altLang="zh-TW" b="1" dirty="0"/>
              <a:t/>
            </a:r>
            <a:br>
              <a:rPr lang="zh-TW" altLang="zh-TW" b="1" dirty="0"/>
            </a:br>
            <a:endParaRPr lang="zh-TW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823" y="2256095"/>
            <a:ext cx="4072305" cy="2907792"/>
          </a:xfrm>
          <a:prstGeom prst="rect">
            <a:avLst/>
          </a:prstGeom>
        </p:spPr>
      </p:pic>
      <p:sp>
        <p:nvSpPr>
          <p:cNvPr id="6" name="内容占位符 2"/>
          <p:cNvSpPr txBox="1">
            <a:spLocks/>
          </p:cNvSpPr>
          <p:nvPr/>
        </p:nvSpPr>
        <p:spPr>
          <a:xfrm>
            <a:off x="2589212" y="1737360"/>
            <a:ext cx="891540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2400" dirty="0" smtClean="0"/>
              <a:t>Fact:</a:t>
            </a:r>
          </a:p>
          <a:p>
            <a:r>
              <a:rPr lang="en-US" altLang="zh-TW" sz="2400" dirty="0" smtClean="0"/>
              <a:t>Just as many calories as the full-fat version of the same food or even more calories</a:t>
            </a:r>
          </a:p>
          <a:p>
            <a:r>
              <a:rPr lang="en-US" altLang="zh-TW" sz="2400" dirty="0" smtClean="0"/>
              <a:t>Sugar, flour, or starch thickeners may be contained</a:t>
            </a:r>
          </a:p>
          <a:p>
            <a:r>
              <a:rPr lang="en-US" altLang="zh-TW" sz="2400" dirty="0"/>
              <a:t>Read the Nutrition Facts </a:t>
            </a:r>
            <a:r>
              <a:rPr lang="en-US" altLang="zh-TW" sz="2400" dirty="0" smtClean="0"/>
              <a:t>Label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first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6636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67873" y="648494"/>
            <a:ext cx="9745212" cy="1558258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/>
              <a:t>Myth5 : Exercise </a:t>
            </a:r>
            <a:r>
              <a:rPr lang="en-US" altLang="zh-TW" b="1" dirty="0"/>
              <a:t>burns off calories. If I work up </a:t>
            </a:r>
            <a:r>
              <a:rPr lang="en-US" altLang="zh-TW" b="1" dirty="0" smtClean="0"/>
              <a:t>a</a:t>
            </a:r>
            <a:br>
              <a:rPr lang="en-US" altLang="zh-TW" b="1" dirty="0" smtClean="0"/>
            </a:br>
            <a:r>
              <a:rPr lang="en-US" altLang="zh-TW" b="1" dirty="0"/>
              <a:t> </a:t>
            </a:r>
            <a:r>
              <a:rPr lang="en-US" altLang="zh-TW" b="1" dirty="0" smtClean="0"/>
              <a:t>          </a:t>
            </a:r>
            <a:r>
              <a:rPr lang="en-US" altLang="zh-TW" sz="800" b="1" dirty="0" smtClean="0"/>
              <a:t>           </a:t>
            </a:r>
            <a:r>
              <a:rPr lang="en-US" altLang="zh-TW" b="1" dirty="0" smtClean="0"/>
              <a:t>sweat </a:t>
            </a:r>
            <a:r>
              <a:rPr lang="en-US" altLang="zh-TW" b="1" dirty="0"/>
              <a:t>for a long enough time, I can </a:t>
            </a:r>
            <a:r>
              <a:rPr lang="en-US" altLang="zh-TW" b="1" dirty="0" smtClean="0"/>
              <a:t>burn</a:t>
            </a:r>
            <a:br>
              <a:rPr lang="en-US" altLang="zh-TW" b="1" dirty="0" smtClean="0"/>
            </a:br>
            <a:r>
              <a:rPr lang="en-US" altLang="zh-TW" b="1" dirty="0"/>
              <a:t> </a:t>
            </a:r>
            <a:r>
              <a:rPr lang="en-US" altLang="zh-TW" b="1" dirty="0" smtClean="0"/>
              <a:t>          </a:t>
            </a:r>
            <a:r>
              <a:rPr lang="en-US" altLang="zh-TW" sz="800" b="1" dirty="0" smtClean="0"/>
              <a:t>          </a:t>
            </a:r>
            <a:r>
              <a:rPr lang="en-US" altLang="zh-TW" b="1" dirty="0" smtClean="0"/>
              <a:t>off </a:t>
            </a:r>
            <a:r>
              <a:rPr lang="en-US" altLang="zh-TW" b="1" dirty="0"/>
              <a:t>enough weight that I can eat more.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92925" y="256032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dirty="0"/>
              <a:t>Fact</a:t>
            </a:r>
            <a:r>
              <a:rPr lang="en-US" altLang="zh-TW" sz="2400" dirty="0" smtClean="0"/>
              <a:t>:</a:t>
            </a:r>
          </a:p>
          <a:p>
            <a:r>
              <a:rPr lang="en-US" altLang="zh-TW" sz="2400" dirty="0" smtClean="0"/>
              <a:t>Exercise </a:t>
            </a:r>
            <a:r>
              <a:rPr lang="en-US" altLang="zh-TW" sz="2400" dirty="0"/>
              <a:t>doesn't burn off significantly more calories than sleeping </a:t>
            </a:r>
            <a:r>
              <a:rPr lang="en-US" altLang="zh-TW" sz="2400" dirty="0" smtClean="0"/>
              <a:t>does</a:t>
            </a:r>
          </a:p>
          <a:p>
            <a:r>
              <a:rPr lang="en-US" altLang="zh-TW" sz="2400" dirty="0" smtClean="0"/>
              <a:t>Metabolism </a:t>
            </a:r>
            <a:r>
              <a:rPr lang="en-US" altLang="zh-TW" sz="2400" dirty="0"/>
              <a:t>(digesting food, thinking, making your heart </a:t>
            </a:r>
            <a:r>
              <a:rPr lang="en-US" altLang="zh-TW" sz="2400" dirty="0" smtClean="0"/>
              <a:t>beat, </a:t>
            </a:r>
            <a:r>
              <a:rPr lang="en-US" altLang="zh-TW" sz="2400" dirty="0"/>
              <a:t>and so on) burns off most of your calories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2609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64828" y="669925"/>
            <a:ext cx="9602788" cy="1325563"/>
          </a:xfrm>
        </p:spPr>
        <p:txBody>
          <a:bodyPr>
            <a:normAutofit/>
          </a:bodyPr>
          <a:lstStyle/>
          <a:p>
            <a:r>
              <a:rPr lang="en-US" altLang="zh-TW" sz="3200" b="1" dirty="0" smtClean="0"/>
              <a:t>Myth6 : I don’t need to exercise if I eat less.</a:t>
            </a:r>
            <a:r>
              <a:rPr lang="zh-TW" altLang="zh-TW" sz="3200" dirty="0"/>
              <a:t/>
            </a:r>
            <a:br>
              <a:rPr lang="zh-TW" altLang="zh-TW" sz="3200" dirty="0"/>
            </a:br>
            <a:endParaRPr lang="zh-TW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dirty="0"/>
              <a:t>Fact</a:t>
            </a:r>
            <a:r>
              <a:rPr lang="en-US" altLang="zh-TW" sz="2400" dirty="0" smtClean="0"/>
              <a:t>:</a:t>
            </a:r>
          </a:p>
          <a:p>
            <a:r>
              <a:rPr lang="en-US" altLang="zh-TW" sz="2400" dirty="0" smtClean="0"/>
              <a:t>It's</a:t>
            </a:r>
            <a:r>
              <a:rPr lang="en-US" altLang="zh-TW" sz="2400" dirty="0"/>
              <a:t> very </a:t>
            </a:r>
            <a:r>
              <a:rPr lang="en-US" altLang="zh-TW" sz="2400" dirty="0" smtClean="0"/>
              <a:t>important</a:t>
            </a:r>
          </a:p>
          <a:p>
            <a:r>
              <a:rPr lang="en-US" altLang="zh-TW" sz="2400" dirty="0" smtClean="0"/>
              <a:t>Hypothalamus </a:t>
            </a:r>
            <a:r>
              <a:rPr lang="en-US" altLang="zh-TW" sz="2400" dirty="0"/>
              <a:t>will slow down your </a:t>
            </a:r>
            <a:r>
              <a:rPr lang="en-US" altLang="zh-TW" sz="2400" dirty="0" smtClean="0"/>
              <a:t>metabolism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97769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95090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/>
              <a:t>Keyword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92925" y="1584960"/>
            <a:ext cx="8915400" cy="3777622"/>
          </a:xfrm>
        </p:spPr>
        <p:txBody>
          <a:bodyPr/>
          <a:lstStyle/>
          <a:p>
            <a:r>
              <a:rPr lang="en-US" altLang="zh-TW" sz="2400" dirty="0"/>
              <a:t>M</a:t>
            </a:r>
            <a:r>
              <a:rPr lang="en-US" altLang="zh-TW" sz="2400" dirty="0" smtClean="0"/>
              <a:t>yth </a:t>
            </a:r>
            <a:r>
              <a:rPr lang="en-US" altLang="zh-TW" sz="2400" dirty="0" smtClean="0"/>
              <a:t>and fact     weight</a:t>
            </a:r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pPr marL="0" indent="0">
              <a:buNone/>
            </a:pPr>
            <a:endParaRPr lang="en-US" altLang="zh-TW" sz="24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4545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 noGrp="1"/>
          </p:cNvSpPr>
          <p:nvPr>
            <p:ph type="title"/>
          </p:nvPr>
        </p:nvSpPr>
        <p:spPr>
          <a:xfrm>
            <a:off x="4430205" y="2759753"/>
            <a:ext cx="4348036" cy="146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TW" sz="7200" dirty="0" smtClean="0">
                <a:latin typeface="Viner Hand ITC" panose="03070502030502020203" pitchFamily="66" charset="0"/>
                <a:ea typeface="STXingkai" panose="02010800040101010101" pitchFamily="2" charset="-122"/>
              </a:rPr>
              <a:t>Thanks !</a:t>
            </a:r>
            <a:endParaRPr lang="zh-TW" altLang="en-US" sz="7200" dirty="0">
              <a:latin typeface="Viner Hand ITC" panose="03070502030502020203" pitchFamily="66" charset="0"/>
              <a:ea typeface="STXingkai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59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丝状">
  <a:themeElements>
    <a:clrScheme name="丝状">
      <a:dk1>
        <a:sysClr val="windowText" lastClr="000000"/>
      </a:dk1>
      <a:lt1>
        <a:sysClr val="window" lastClr="C7EDCC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丝状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丝状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753</TotalTime>
  <Words>203</Words>
  <Application>Microsoft Office PowerPoint</Application>
  <PresentationFormat>宽屏</PresentationFormat>
  <Paragraphs>34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STXingkai</vt:lpstr>
      <vt:lpstr>幼圆</vt:lpstr>
      <vt:lpstr>微軟正黑體</vt:lpstr>
      <vt:lpstr>Arial</vt:lpstr>
      <vt:lpstr>Century Gothic</vt:lpstr>
      <vt:lpstr>Times New Roman</vt:lpstr>
      <vt:lpstr>Viner Hand ITC</vt:lpstr>
      <vt:lpstr>Wingdings 3</vt:lpstr>
      <vt:lpstr>丝状</vt:lpstr>
      <vt:lpstr>PowerPoint 演示文稿</vt:lpstr>
      <vt:lpstr>Myth1 : Skipping meals is a good way to lose                        weight. </vt:lpstr>
      <vt:lpstr>Myth2 : Eating after 8 p.m. causes weight gain. </vt:lpstr>
      <vt:lpstr>Myth3 : High-protein/low-carbohydrate diets                are a healthy way to lose weight. </vt:lpstr>
      <vt:lpstr>Myth4 : Low-fat or non-fat means no calories. </vt:lpstr>
      <vt:lpstr>Myth5 : Exercise burns off calories. If I work up a                       sweat for a long enough time, I can burn                      off enough weight that I can eat more. </vt:lpstr>
      <vt:lpstr>Myth6 : I don’t need to exercise if I eat less. </vt:lpstr>
      <vt:lpstr>Keyword </vt:lpstr>
      <vt:lpstr>Thanks 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Myth : Skipping meals is a good way to lose weight.</dc:title>
  <dc:creator>lu</dc:creator>
  <cp:lastModifiedBy>lu</cp:lastModifiedBy>
  <cp:revision>38</cp:revision>
  <dcterms:created xsi:type="dcterms:W3CDTF">2013-04-07T07:12:55Z</dcterms:created>
  <dcterms:modified xsi:type="dcterms:W3CDTF">2013-04-08T02:26:22Z</dcterms:modified>
</cp:coreProperties>
</file>