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271" r:id="rId2"/>
    <p:sldId id="272" r:id="rId3"/>
    <p:sldId id="273" r:id="rId4"/>
    <p:sldId id="274" r:id="rId5"/>
    <p:sldId id="275" r:id="rId6"/>
    <p:sldId id="276" r:id="rId7"/>
    <p:sldId id="281" r:id="rId8"/>
    <p:sldId id="282" r:id="rId9"/>
    <p:sldId id="283" r:id="rId10"/>
    <p:sldId id="277" r:id="rId11"/>
    <p:sldId id="284" r:id="rId12"/>
    <p:sldId id="278" r:id="rId13"/>
    <p:sldId id="279" r:id="rId14"/>
    <p:sldId id="285" r:id="rId15"/>
    <p:sldId id="286" r:id="rId16"/>
    <p:sldId id="287" r:id="rId17"/>
    <p:sldId id="28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0" d="100"/>
          <a:sy n="80" d="100"/>
        </p:scale>
        <p:origin x="-3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8306" name="Rectangle 2"/>
          <p:cNvSpPr>
            <a:spLocks noGrp="1" noRot="1" noChangeArrowheads="1"/>
          </p:cNvSpPr>
          <p:nvPr>
            <p:ph type="ctrTitle"/>
          </p:nvPr>
        </p:nvSpPr>
        <p:spPr>
          <a:xfrm>
            <a:off x="685800" y="1981200"/>
            <a:ext cx="7772400" cy="1143000"/>
          </a:xfrm>
        </p:spPr>
        <p:txBody>
          <a:bodyPr/>
          <a:lstStyle>
            <a:lvl1pPr>
              <a:defRPr/>
            </a:lvl1pPr>
          </a:lstStyle>
          <a:p>
            <a:r>
              <a:rPr lang="zh-CN" altLang="en-US"/>
              <a:t>单击此处编辑母版标题样式</a:t>
            </a:r>
          </a:p>
        </p:txBody>
      </p:sp>
      <p:sp>
        <p:nvSpPr>
          <p:cNvPr id="98307" name="Rectangle 3"/>
          <p:cNvSpPr>
            <a:spLocks noGrp="1" noRot="1" noChangeArrowheads="1"/>
          </p:cNvSpPr>
          <p:nvPr>
            <p:ph type="subTitle" idx="1"/>
          </p:nvPr>
        </p:nvSpPr>
        <p:spPr>
          <a:xfrm>
            <a:off x="1371600" y="3581400"/>
            <a:ext cx="6400800" cy="1752600"/>
          </a:xfrm>
        </p:spPr>
        <p:txBody>
          <a:bodyPr/>
          <a:lstStyle>
            <a:lvl1pPr marL="0" indent="0" algn="ctr">
              <a:buFont typeface="Wingdings 2" pitchFamily="18" charset="2"/>
              <a:buNone/>
              <a:defRPr/>
            </a:lvl1pPr>
          </a:lstStyle>
          <a:p>
            <a:r>
              <a:rPr lang="zh-CN" altLang="en-US"/>
              <a:t>单击此处编辑母版副标题样式</a:t>
            </a:r>
          </a:p>
        </p:txBody>
      </p:sp>
      <p:sp>
        <p:nvSpPr>
          <p:cNvPr id="98308" name="Rectangle 4"/>
          <p:cNvSpPr>
            <a:spLocks noGrp="1" noChangeArrowheads="1"/>
          </p:cNvSpPr>
          <p:nvPr>
            <p:ph type="dt" sz="half" idx="2"/>
          </p:nvPr>
        </p:nvSpPr>
        <p:spPr>
          <a:xfrm>
            <a:off x="301625" y="6172200"/>
            <a:ext cx="2289175" cy="476250"/>
          </a:xfrm>
        </p:spPr>
        <p:txBody>
          <a:bodyPr/>
          <a:lstStyle>
            <a:lvl1pPr>
              <a:defRPr/>
            </a:lvl1pPr>
          </a:lstStyle>
          <a:p>
            <a:fld id="{6C051973-84B3-497D-B68A-17B0FA95E3D8}" type="datetimeFigureOut">
              <a:rPr lang="zh-CN" altLang="en-US"/>
              <a:pPr/>
              <a:t>2012-9-28</a:t>
            </a:fld>
            <a:endParaRPr lang="en-US" altLang="zh-CN"/>
          </a:p>
        </p:txBody>
      </p:sp>
      <p:sp>
        <p:nvSpPr>
          <p:cNvPr id="98309" name="Rectangle 5"/>
          <p:cNvSpPr>
            <a:spLocks noGrp="1" noChangeArrowheads="1"/>
          </p:cNvSpPr>
          <p:nvPr>
            <p:ph type="ftr" sz="quarter" idx="3"/>
          </p:nvPr>
        </p:nvSpPr>
        <p:spPr>
          <a:xfrm>
            <a:off x="3124200" y="6172200"/>
            <a:ext cx="2895600" cy="476250"/>
          </a:xfrm>
        </p:spPr>
        <p:txBody>
          <a:bodyPr/>
          <a:lstStyle>
            <a:lvl1pPr>
              <a:defRPr/>
            </a:lvl1pPr>
          </a:lstStyle>
          <a:p>
            <a:endParaRPr lang="en-US" altLang="zh-CN"/>
          </a:p>
        </p:txBody>
      </p:sp>
      <p:sp>
        <p:nvSpPr>
          <p:cNvPr id="98310" name="Rectangle 6"/>
          <p:cNvSpPr>
            <a:spLocks noGrp="1" noChangeArrowheads="1"/>
          </p:cNvSpPr>
          <p:nvPr>
            <p:ph type="sldNum" sz="quarter" idx="4"/>
          </p:nvPr>
        </p:nvSpPr>
        <p:spPr>
          <a:xfrm>
            <a:off x="6553200" y="6172200"/>
            <a:ext cx="2289175" cy="476250"/>
          </a:xfrm>
        </p:spPr>
        <p:txBody>
          <a:bodyPr/>
          <a:lstStyle>
            <a:lvl1pPr>
              <a:defRPr/>
            </a:lvl1pPr>
          </a:lstStyle>
          <a:p>
            <a:fld id="{108C1B5B-3F78-4075-BCE1-ED5D3077C8B6}" type="slidenum">
              <a:rPr lang="zh-CN" altLang="en-US"/>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CCDB33DA-9294-4219-9272-14388084E0C3}"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AB71AE4-EB16-409C-8269-EFC9CD7917F3}" type="slidenum">
              <a:rPr lang="zh-CN" altLang="en-US"/>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228600"/>
            <a:ext cx="2135187" cy="58705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01625" y="228600"/>
            <a:ext cx="6253163" cy="587057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A64A9E29-A38A-42AD-A6F4-8D833EFFCB5C}"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1F2D8EB-25ED-45F1-B592-63C024CF7AE2}"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4217294D-2248-4F1C-8558-BE0F950176FA}"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74583F2-45BE-429B-80B8-D7FA3337EDCC}" type="slidenum">
              <a:rPr lang="zh-CN" altLang="en-US"/>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fld id="{E435453A-6B35-4D43-A5BF-CD56670AEB41}" type="datetimeFigureOut">
              <a:rPr lang="zh-CN" altLang="en-US"/>
              <a:pPr/>
              <a:t>2012-9-28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EF516D5-436A-4D30-BE7C-038271EFBB2C}" type="slidenum">
              <a:rPr lang="zh-CN" altLang="en-US"/>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fld id="{4CD71E47-357A-48AF-9FB3-640EF19E3265}" type="datetimeFigureOut">
              <a:rPr lang="zh-CN" altLang="en-US"/>
              <a:pPr/>
              <a:t>2012-9-28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22122C9-4154-413C-BD5D-CE5E1AA6E71B}" type="slidenum">
              <a:rPr lang="zh-CN" altLang="en-US"/>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fld id="{E49B7153-FCE0-4C62-BF8C-A3571E6F1588}" type="datetimeFigureOut">
              <a:rPr lang="zh-CN" altLang="en-US"/>
              <a:pPr/>
              <a:t>2012-9-28</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9CC525A1-45AE-4940-8FB6-09EFFB5ED3A1}" type="slidenum">
              <a:rPr lang="zh-CN" altLang="en-US"/>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fld id="{85AB734A-3A79-46FE-A8B0-BE72FFD00888}" type="datetimeFigureOut">
              <a:rPr lang="zh-CN" altLang="en-US"/>
              <a:pPr/>
              <a:t>2012-9-28</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46F779BF-6094-4A10-BB9F-3E187E3A50E6}" type="slidenum">
              <a:rPr lang="zh-CN" altLang="en-US"/>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DCD181C3-52BD-4917-8E61-08EA12E81CA0}" type="datetimeFigureOut">
              <a:rPr lang="zh-CN" altLang="en-US"/>
              <a:pPr/>
              <a:t>2012-9-28</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F2334163-D3D5-42F0-B5F6-B47805EEB78D}" type="slidenum">
              <a:rPr lang="zh-CN" altLang="en-US"/>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9CFBA8A5-64B9-43F4-86DF-261F75285BB7}" type="datetimeFigureOut">
              <a:rPr lang="zh-CN" altLang="en-US"/>
              <a:pPr/>
              <a:t>2012-9-28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AF2D7978-B1DE-4FFF-A8A6-E52C883256EB}" type="slidenum">
              <a:rPr lang="zh-CN" altLang="en-US"/>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0B5B4E69-DEAB-46D2-BFBA-31383FB24FBF}" type="datetimeFigureOut">
              <a:rPr lang="zh-CN" altLang="en-US"/>
              <a:pPr/>
              <a:t>2012-9-28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B0C3F00-F6D2-45EF-9018-9407036A8F9C}" type="slidenum">
              <a:rPr lang="zh-CN" altLang="en-US"/>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97283" name="Rectangle 3"/>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97284" name="Rectangle 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13BD0E7-E4D7-40AB-BDF7-B971EAD7EEB3}" type="datetimeFigureOut">
              <a:rPr lang="zh-CN" altLang="en-US"/>
              <a:pPr/>
              <a:t>2012-9-28</a:t>
            </a:fld>
            <a:endParaRPr lang="en-US" altLang="zh-CN"/>
          </a:p>
        </p:txBody>
      </p:sp>
      <p:sp>
        <p:nvSpPr>
          <p:cNvPr id="972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97286" name="Rectangle 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B5DB07D-E2AC-4489-A2F5-02B3602ACB4D}" type="slidenum">
              <a:rPr lang="zh-CN" altLang="en-US"/>
              <a:pPr/>
              <a:t>‹#›</a:t>
            </a:fld>
            <a:endParaRPr lang="en-US" altLang="zh-CN"/>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宋体" charset="-122"/>
        </a:defRPr>
      </a:lvl2pPr>
      <a:lvl3pPr algn="ctr" rtl="0" fontAlgn="base">
        <a:spcBef>
          <a:spcPct val="0"/>
        </a:spcBef>
        <a:spcAft>
          <a:spcPct val="0"/>
        </a:spcAft>
        <a:defRPr sz="4400">
          <a:solidFill>
            <a:schemeClr val="tx2"/>
          </a:solidFill>
          <a:latin typeface="Arial" charset="0"/>
          <a:ea typeface="宋体" charset="-122"/>
        </a:defRPr>
      </a:lvl3pPr>
      <a:lvl4pPr algn="ctr" rtl="0" fontAlgn="base">
        <a:spcBef>
          <a:spcPct val="0"/>
        </a:spcBef>
        <a:spcAft>
          <a:spcPct val="0"/>
        </a:spcAft>
        <a:defRPr sz="4400">
          <a:solidFill>
            <a:schemeClr val="tx2"/>
          </a:solidFill>
          <a:latin typeface="Arial" charset="0"/>
          <a:ea typeface="宋体" charset="-122"/>
        </a:defRPr>
      </a:lvl4pPr>
      <a:lvl5pPr algn="ctr" rtl="0" fontAlgn="base">
        <a:spcBef>
          <a:spcPct val="0"/>
        </a:spcBef>
        <a:spcAft>
          <a:spcPct val="0"/>
        </a:spcAft>
        <a:defRPr sz="4400">
          <a:solidFill>
            <a:schemeClr val="tx2"/>
          </a:solidFill>
          <a:latin typeface="Arial" charset="0"/>
          <a:ea typeface="宋体" charset="-122"/>
        </a:defRPr>
      </a:lvl5pPr>
      <a:lvl6pPr marL="457200" algn="ctr" rtl="0" fontAlgn="base">
        <a:spcBef>
          <a:spcPct val="0"/>
        </a:spcBef>
        <a:spcAft>
          <a:spcPct val="0"/>
        </a:spcAft>
        <a:defRPr sz="4400">
          <a:solidFill>
            <a:schemeClr val="tx2"/>
          </a:solidFill>
          <a:latin typeface="Arial" charset="0"/>
          <a:ea typeface="宋体" charset="-122"/>
        </a:defRPr>
      </a:lvl6pPr>
      <a:lvl7pPr marL="914400" algn="ctr" rtl="0" fontAlgn="base">
        <a:spcBef>
          <a:spcPct val="0"/>
        </a:spcBef>
        <a:spcAft>
          <a:spcPct val="0"/>
        </a:spcAft>
        <a:defRPr sz="4400">
          <a:solidFill>
            <a:schemeClr val="tx2"/>
          </a:solidFill>
          <a:latin typeface="Arial" charset="0"/>
          <a:ea typeface="宋体" charset="-122"/>
        </a:defRPr>
      </a:lvl7pPr>
      <a:lvl8pPr marL="1371600" algn="ctr" rtl="0" fontAlgn="base">
        <a:spcBef>
          <a:spcPct val="0"/>
        </a:spcBef>
        <a:spcAft>
          <a:spcPct val="0"/>
        </a:spcAft>
        <a:defRPr sz="4400">
          <a:solidFill>
            <a:schemeClr val="tx2"/>
          </a:solidFill>
          <a:latin typeface="Arial" charset="0"/>
          <a:ea typeface="宋体" charset="-122"/>
        </a:defRPr>
      </a:lvl8pPr>
      <a:lvl9pPr marL="1828800" algn="ctr" rtl="0" fontAlgn="base">
        <a:spcBef>
          <a:spcPct val="0"/>
        </a:spcBef>
        <a:spcAft>
          <a:spcPct val="0"/>
        </a:spcAft>
        <a:defRPr sz="4400">
          <a:solidFill>
            <a:schemeClr val="tx2"/>
          </a:solidFill>
          <a:latin typeface="Arial" charset="0"/>
          <a:ea typeface="宋体" charset="-122"/>
        </a:defRPr>
      </a:lvl9pPr>
    </p:titleStyle>
    <p:bodyStyle>
      <a:lvl1pPr marL="342900" indent="-342900" algn="l" rtl="0" fontAlgn="base">
        <a:spcBef>
          <a:spcPct val="20000"/>
        </a:spcBef>
        <a:spcAft>
          <a:spcPct val="0"/>
        </a:spcAft>
        <a:buClr>
          <a:schemeClr val="folHlink"/>
        </a:buClr>
        <a:buSzPct val="85000"/>
        <a:buFont typeface="Wingdings 2" pitchFamily="18" charset="2"/>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SzPct val="85000"/>
        <a:buFont typeface="Wingdings 2" pitchFamily="18" charset="2"/>
        <a:buChar char=""/>
        <a:defRPr sz="2800">
          <a:solidFill>
            <a:schemeClr val="tx1"/>
          </a:solidFill>
          <a:latin typeface="+mn-lt"/>
          <a:ea typeface="+mn-ea"/>
        </a:defRPr>
      </a:lvl2pPr>
      <a:lvl3pPr marL="1143000" indent="-228600" algn="l" rtl="0" fontAlgn="base">
        <a:spcBef>
          <a:spcPct val="20000"/>
        </a:spcBef>
        <a:spcAft>
          <a:spcPct val="0"/>
        </a:spcAft>
        <a:buClr>
          <a:schemeClr val="folHlink"/>
        </a:buClr>
        <a:buFont typeface="Wingdings 2" pitchFamily="18" charset="2"/>
        <a:buChar char="¡"/>
        <a:defRPr sz="2400">
          <a:solidFill>
            <a:schemeClr val="tx1"/>
          </a:solidFill>
          <a:latin typeface="+mn-lt"/>
          <a:ea typeface="+mn-ea"/>
        </a:defRPr>
      </a:lvl3pPr>
      <a:lvl4pPr marL="1600200" indent="-228600" algn="l" rtl="0" fontAlgn="base">
        <a:spcBef>
          <a:spcPct val="20000"/>
        </a:spcBef>
        <a:spcAft>
          <a:spcPct val="0"/>
        </a:spcAft>
        <a:buClr>
          <a:schemeClr val="tx2"/>
        </a:buClr>
        <a:buSzPct val="90000"/>
        <a:buFont typeface="Wingdings 2" pitchFamily="18" charset="2"/>
        <a:buChar char=""/>
        <a:defRPr sz="2000">
          <a:solidFill>
            <a:schemeClr val="tx1"/>
          </a:solidFill>
          <a:latin typeface="+mn-lt"/>
          <a:ea typeface="+mn-ea"/>
        </a:defRPr>
      </a:lvl4pPr>
      <a:lvl5pPr marL="2057400" indent="-228600" algn="l" rtl="0" fontAlgn="base">
        <a:spcBef>
          <a:spcPct val="20000"/>
        </a:spcBef>
        <a:spcAft>
          <a:spcPct val="0"/>
        </a:spcAft>
        <a:buClr>
          <a:schemeClr val="folHlink"/>
        </a:buClr>
        <a:buFont typeface="Wingdings 2" pitchFamily="18" charset="2"/>
        <a:buChar char="¡"/>
        <a:defRPr sz="2000">
          <a:solidFill>
            <a:schemeClr val="tx1"/>
          </a:solidFill>
          <a:latin typeface="+mn-lt"/>
          <a:ea typeface="+mn-ea"/>
        </a:defRPr>
      </a:lvl5pPr>
      <a:lvl6pPr marL="2514600" indent="-228600" algn="l" rtl="0" fontAlgn="base">
        <a:spcBef>
          <a:spcPct val="20000"/>
        </a:spcBef>
        <a:spcAft>
          <a:spcPct val="0"/>
        </a:spcAft>
        <a:buClr>
          <a:schemeClr val="folHlink"/>
        </a:buClr>
        <a:buFont typeface="Wingdings 2" pitchFamily="18" charset="2"/>
        <a:buChar char="¡"/>
        <a:defRPr sz="2000">
          <a:solidFill>
            <a:schemeClr val="tx1"/>
          </a:solidFill>
          <a:latin typeface="+mn-lt"/>
          <a:ea typeface="+mn-ea"/>
        </a:defRPr>
      </a:lvl6pPr>
      <a:lvl7pPr marL="2971800" indent="-228600" algn="l" rtl="0" fontAlgn="base">
        <a:spcBef>
          <a:spcPct val="20000"/>
        </a:spcBef>
        <a:spcAft>
          <a:spcPct val="0"/>
        </a:spcAft>
        <a:buClr>
          <a:schemeClr val="folHlink"/>
        </a:buClr>
        <a:buFont typeface="Wingdings 2" pitchFamily="18" charset="2"/>
        <a:buChar char="¡"/>
        <a:defRPr sz="2000">
          <a:solidFill>
            <a:schemeClr val="tx1"/>
          </a:solidFill>
          <a:latin typeface="+mn-lt"/>
          <a:ea typeface="+mn-ea"/>
        </a:defRPr>
      </a:lvl7pPr>
      <a:lvl8pPr marL="3429000" indent="-228600" algn="l" rtl="0" fontAlgn="base">
        <a:spcBef>
          <a:spcPct val="20000"/>
        </a:spcBef>
        <a:spcAft>
          <a:spcPct val="0"/>
        </a:spcAft>
        <a:buClr>
          <a:schemeClr val="folHlink"/>
        </a:buClr>
        <a:buFont typeface="Wingdings 2" pitchFamily="18" charset="2"/>
        <a:buChar char="¡"/>
        <a:defRPr sz="2000">
          <a:solidFill>
            <a:schemeClr val="tx1"/>
          </a:solidFill>
          <a:latin typeface="+mn-lt"/>
          <a:ea typeface="+mn-ea"/>
        </a:defRPr>
      </a:lvl8pPr>
      <a:lvl9pPr marL="3886200" indent="-228600" algn="l" rtl="0" fontAlgn="base">
        <a:spcBef>
          <a:spcPct val="20000"/>
        </a:spcBef>
        <a:spcAft>
          <a:spcPct val="0"/>
        </a:spcAft>
        <a:buClr>
          <a:schemeClr val="folHlink"/>
        </a:buClr>
        <a:buFont typeface="Wingdings 2"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 name="内容占位符 2"/>
          <p:cNvSpPr>
            <a:spLocks noGrp="1"/>
          </p:cNvSpPr>
          <p:nvPr>
            <p:ph idx="4294967295"/>
          </p:nvPr>
        </p:nvSpPr>
        <p:spPr/>
        <p:txBody>
          <a:bodyPr>
            <a:normAutofit/>
          </a:bodyPr>
          <a:lstStyle/>
          <a:p>
            <a:pPr>
              <a:lnSpc>
                <a:spcPct val="90000"/>
              </a:lnSpc>
            </a:pPr>
            <a:r>
              <a:rPr lang="en-US" altLang="zh-CN" sz="3000"/>
              <a:t>The author</a:t>
            </a:r>
          </a:p>
          <a:p>
            <a:pPr lvl="1">
              <a:lnSpc>
                <a:spcPct val="90000"/>
              </a:lnSpc>
            </a:pPr>
            <a:r>
              <a:rPr lang="en-US" altLang="zh-CN" sz="2600"/>
              <a:t>born in New Albany, Mississippi in 1897</a:t>
            </a:r>
          </a:p>
          <a:p>
            <a:pPr lvl="1">
              <a:lnSpc>
                <a:spcPct val="90000"/>
              </a:lnSpc>
            </a:pPr>
            <a:r>
              <a:rPr lang="en-US" altLang="zh-CN" sz="2600"/>
              <a:t>one of the most important writers of the Southern literature of the United States, along with Mark Twain, Robert Penn Warren, Flannery O'Connor, Truman Capote etc.</a:t>
            </a:r>
          </a:p>
          <a:p>
            <a:pPr lvl="1">
              <a:lnSpc>
                <a:spcPct val="90000"/>
              </a:lnSpc>
            </a:pPr>
            <a:r>
              <a:rPr lang="en-US" altLang="zh-CN" sz="2600"/>
              <a:t>Persistent lyrical embroidery and coloring, in extended passages, of the narrative theme; realistic colloquialism, expressing lively dialogues; dream-like use of stream of consciousness; phantasmagoric and deranged, or incoherent style</a:t>
            </a:r>
            <a:endParaRPr lang="zh-CN" altLang="en-US" sz="2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6866" name="内容占位符 2"/>
          <p:cNvSpPr>
            <a:spLocks noGrp="1"/>
          </p:cNvSpPr>
          <p:nvPr>
            <p:ph idx="4294967295"/>
          </p:nvPr>
        </p:nvSpPr>
        <p:spPr/>
        <p:txBody>
          <a:bodyPr/>
          <a:lstStyle/>
          <a:p>
            <a:r>
              <a:rPr lang="en-US" altLang="zh-CN"/>
              <a:t>Symbols</a:t>
            </a:r>
          </a:p>
          <a:p>
            <a:pPr lvl="1"/>
            <a:r>
              <a:rPr lang="en-US" altLang="zh-CN" b="1"/>
              <a:t>The strand of hair</a:t>
            </a:r>
            <a:r>
              <a:rPr lang="en-US" altLang="zh-CN"/>
              <a:t>: The strand of hair is a reminder of love lost and the often perverse things people do in their pursuit of happiness.</a:t>
            </a:r>
          </a:p>
          <a:p>
            <a:pPr lvl="1"/>
            <a:r>
              <a:rPr lang="en-US" altLang="zh-CN" b="1"/>
              <a:t>Emily’s House</a:t>
            </a:r>
            <a:r>
              <a:rPr lang="en-US" altLang="zh-CN"/>
              <a:t>: Emily’s house, like Emily herself, is a monument, the only remaining emblem of a dying world of Southern aristocracy. Emily’s house also represents alienation, mental illness, and death. It is a shrine to the living past.</a:t>
            </a:r>
          </a:p>
          <a:p>
            <a:pPr lvl="1"/>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 name="内容占位符 2"/>
          <p:cNvSpPr>
            <a:spLocks noGrp="1"/>
          </p:cNvSpPr>
          <p:nvPr>
            <p:ph idx="4294967295"/>
          </p:nvPr>
        </p:nvSpPr>
        <p:spPr/>
        <p:txBody>
          <a:bodyPr>
            <a:normAutofit/>
          </a:bodyPr>
          <a:lstStyle/>
          <a:p>
            <a:r>
              <a:rPr lang="en-US" altLang="zh-CN" sz="3000"/>
              <a:t>Symbols</a:t>
            </a:r>
          </a:p>
          <a:p>
            <a:pPr lvl="1"/>
            <a:r>
              <a:rPr lang="en-US" altLang="zh-CN" sz="2600" b="1"/>
              <a:t>Barron</a:t>
            </a:r>
            <a:r>
              <a:rPr lang="en-US" altLang="zh-CN" sz="2600"/>
              <a:t>: Homer Barron, a Northerner who traveled to Jefferson to install new sidewalks, dated Emily for about a year and then severed his relationship with her. He symbolizes post-Civil War carpetbaggers and, in a larger sense, any opportunists.</a:t>
            </a:r>
          </a:p>
          <a:p>
            <a:pPr lvl="1"/>
            <a:r>
              <a:rPr lang="en-US" altLang="zh-CN" sz="2600" b="1"/>
              <a:t>Episcopal Religion</a:t>
            </a:r>
            <a:r>
              <a:rPr lang="en-US" altLang="zh-CN" sz="2600"/>
              <a:t>: With its elaborate rituals, the Griersons' Episcopalianism appears to represent the ornate trappings and elegant lifestyle of Old South aristocrats.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8914" name="内容占位符 2"/>
          <p:cNvSpPr>
            <a:spLocks noGrp="1"/>
          </p:cNvSpPr>
          <p:nvPr>
            <p:ph idx="4294967295"/>
          </p:nvPr>
        </p:nvSpPr>
        <p:spPr/>
        <p:txBody>
          <a:bodyPr/>
          <a:lstStyle/>
          <a:p>
            <a:r>
              <a:rPr lang="en-US" altLang="zh-CN"/>
              <a:t>Symbols</a:t>
            </a:r>
          </a:p>
          <a:p>
            <a:pPr lvl="1"/>
            <a:r>
              <a:rPr lang="en-US" altLang="zh-CN" b="1"/>
              <a:t>Mailbox, Metal House Number</a:t>
            </a:r>
            <a:r>
              <a:rPr lang="en-US" altLang="zh-CN"/>
              <a:t>: These symbolize modernity and change. Emily refuses to allow postal officials to install the house numbers and the mailbox.</a:t>
            </a:r>
          </a:p>
          <a:p>
            <a:pPr lvl="1"/>
            <a:r>
              <a:rPr lang="en-US" altLang="zh-CN" b="1"/>
              <a:t>Sidewalks</a:t>
            </a:r>
            <a:r>
              <a:rPr lang="en-US" altLang="zh-CN"/>
              <a:t>: The new sidewalks that Homer Barron and his crew construct appear to symbolize the post-Civil War Reconstruction era.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 name="内容占位符 2"/>
          <p:cNvSpPr>
            <a:spLocks noGrp="1"/>
          </p:cNvSpPr>
          <p:nvPr>
            <p:ph idx="4294967295"/>
          </p:nvPr>
        </p:nvSpPr>
        <p:spPr/>
        <p:txBody>
          <a:bodyPr>
            <a:normAutofit/>
          </a:bodyPr>
          <a:lstStyle/>
          <a:p>
            <a:r>
              <a:rPr lang="en-US" altLang="zh-CN" sz="3000"/>
              <a:t>Symbols</a:t>
            </a:r>
          </a:p>
          <a:p>
            <a:pPr lvl="1"/>
            <a:r>
              <a:rPr lang="en-US" altLang="zh-CN" sz="2600" b="1"/>
              <a:t>Stationery</a:t>
            </a:r>
            <a:r>
              <a:rPr lang="en-US" altLang="zh-CN" sz="2600"/>
              <a:t>: The note Emily sent the mayor was written on “paper of an archaic shape, in a thin, flowing calligraphy in faded ink.” The archaic shape of the stationery and the faded ink seem to represent the outmoded traditions of the Old South.</a:t>
            </a:r>
          </a:p>
          <a:p>
            <a:pPr lvl="1"/>
            <a:r>
              <a:rPr lang="en-US" altLang="zh-CN" sz="2600" b="1"/>
              <a:t>Tarnished Metals</a:t>
            </a:r>
            <a:r>
              <a:rPr lang="en-US" altLang="zh-CN" sz="2600"/>
              <a:t>: The tarnished gold head of Emily's cane and the tarnished silver toilet set in the room with Barron's corpse symbolize aging, deterioration, and death.</a:t>
            </a:r>
          </a:p>
          <a:p>
            <a:pPr lvl="1"/>
            <a:endParaRPr lang="en-US" altLang="zh-CN" sz="2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40962" name="内容占位符 2"/>
          <p:cNvSpPr>
            <a:spLocks noGrp="1"/>
          </p:cNvSpPr>
          <p:nvPr>
            <p:ph idx="4294967295"/>
          </p:nvPr>
        </p:nvSpPr>
        <p:spPr/>
        <p:txBody>
          <a:bodyPr/>
          <a:lstStyle/>
          <a:p>
            <a:r>
              <a:rPr lang="en-US" altLang="zh-CN"/>
              <a:t>Faulkner and the Southern Gothic</a:t>
            </a:r>
          </a:p>
          <a:p>
            <a:pPr lvl="1"/>
            <a:r>
              <a:rPr lang="en-US" altLang="zh-CN"/>
              <a:t>Southern Gothic is a literary tradition that came into its own in the early twentieth century. It is rooted in the Gothic style, which had been popular in European literature for many centuries. Gothic writers concocted wild, frightening scenarios in which mysterious secrets, supernatural occurrences, and characters’ extreme duress conspired to create a breathless reading experience.</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 name="内容占位符 2"/>
          <p:cNvSpPr>
            <a:spLocks noGrp="1"/>
          </p:cNvSpPr>
          <p:nvPr>
            <p:ph idx="4294967295"/>
          </p:nvPr>
        </p:nvSpPr>
        <p:spPr/>
        <p:txBody>
          <a:bodyPr>
            <a:normAutofit/>
          </a:bodyPr>
          <a:lstStyle/>
          <a:p>
            <a:pPr>
              <a:lnSpc>
                <a:spcPct val="90000"/>
              </a:lnSpc>
            </a:pPr>
            <a:r>
              <a:rPr lang="en-US" altLang="zh-CN"/>
              <a:t>Faulkner and the Southern Gothic</a:t>
            </a:r>
          </a:p>
          <a:p>
            <a:pPr lvl="1">
              <a:lnSpc>
                <a:spcPct val="90000"/>
              </a:lnSpc>
            </a:pPr>
            <a:r>
              <a:rPr lang="en-US" altLang="zh-CN"/>
              <a:t>Although they borrow the essential ingredients of the Gothic, writers of Southern Gothic fiction were not interested in integrating elements of the sensational solely for the sake of creating suspense or titillation. Writers such as Flannery O’Connor, Tennessee Williams, and Truman Capote were drawn to the elements of Gothicism for what they revealed about human psychology and the dark, underlying motives that were pushed to the fringes of society.</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 name="内容占位符 2"/>
          <p:cNvSpPr>
            <a:spLocks noGrp="1"/>
          </p:cNvSpPr>
          <p:nvPr>
            <p:ph idx="4294967295"/>
          </p:nvPr>
        </p:nvSpPr>
        <p:spPr/>
        <p:txBody>
          <a:bodyPr>
            <a:normAutofit/>
          </a:bodyPr>
          <a:lstStyle/>
          <a:p>
            <a:pPr>
              <a:lnSpc>
                <a:spcPct val="90000"/>
              </a:lnSpc>
            </a:pPr>
            <a:r>
              <a:rPr lang="en-US" altLang="zh-CN"/>
              <a:t>Faulkner and the Southern Gothic</a:t>
            </a:r>
          </a:p>
          <a:p>
            <a:pPr lvl="1">
              <a:lnSpc>
                <a:spcPct val="90000"/>
              </a:lnSpc>
            </a:pPr>
            <a:r>
              <a:rPr lang="en-US" altLang="zh-CN"/>
              <a:t>“A Rose for Emily” reveals the influence that Southern Gothic had on his writing: this particular story has a moody and forbidding atmosphere; a crumbling old mansion; and decay, putrefaction, and grotesquerie. Faulkner’s work uses the sensational elements to highlight an individual’s struggle against an oppressive society that is undergoing rapid change. Emily’s mental instability and necrophilia have made her an emblematic Southern Gothic heroine.</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44034" name="内容占位符 2"/>
          <p:cNvSpPr>
            <a:spLocks noGrp="1"/>
          </p:cNvSpPr>
          <p:nvPr>
            <p:ph idx="4294967295"/>
          </p:nvPr>
        </p:nvSpPr>
        <p:spPr/>
        <p:txBody>
          <a:bodyPr/>
          <a:lstStyle/>
          <a:p>
            <a:r>
              <a:rPr lang="en-US" altLang="zh-CN"/>
              <a:t>Further readings</a:t>
            </a:r>
          </a:p>
          <a:p>
            <a:pPr lvl="1"/>
            <a:r>
              <a:rPr lang="en-US" altLang="zh-CN" i="1"/>
              <a:t>The Sound and the Fury</a:t>
            </a:r>
            <a:r>
              <a:rPr lang="en-US" altLang="zh-CN"/>
              <a:t> (1929)</a:t>
            </a:r>
          </a:p>
          <a:p>
            <a:pPr lvl="1"/>
            <a:r>
              <a:rPr lang="en-US" altLang="zh-CN" i="1"/>
              <a:t>As I Lay Dying </a:t>
            </a:r>
            <a:r>
              <a:rPr lang="en-US" altLang="zh-CN"/>
              <a:t>(1930)</a:t>
            </a:r>
          </a:p>
          <a:p>
            <a:pPr lvl="1"/>
            <a:r>
              <a:rPr lang="en-US" altLang="zh-CN" i="1"/>
              <a:t>Absalom, Absalom! </a:t>
            </a:r>
            <a:r>
              <a:rPr lang="en-US" altLang="zh-CN"/>
              <a:t>(1936)</a:t>
            </a:r>
          </a:p>
          <a:p>
            <a:pPr lvl="1"/>
            <a:r>
              <a:rPr lang="en-US" altLang="zh-CN" i="1"/>
              <a:t>A Fable </a:t>
            </a:r>
            <a:r>
              <a:rPr lang="en-US" altLang="zh-CN"/>
              <a:t>(1954) (Winner of the Pulitzer Prize for Fiction in 1955)</a:t>
            </a:r>
          </a:p>
          <a:p>
            <a:pPr lvl="1"/>
            <a:r>
              <a:rPr lang="en-US" altLang="zh-CN" i="1"/>
              <a:t>The Reivers </a:t>
            </a:r>
            <a:r>
              <a:rPr lang="en-US" altLang="zh-CN"/>
              <a:t>(1962) (Winner of the Pulitzer Prize for Fiction in 1963)</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 name="内容占位符 2"/>
          <p:cNvSpPr>
            <a:spLocks noGrp="1"/>
          </p:cNvSpPr>
          <p:nvPr>
            <p:ph idx="4294967295"/>
          </p:nvPr>
        </p:nvSpPr>
        <p:spPr/>
        <p:txBody>
          <a:bodyPr>
            <a:normAutofit/>
          </a:bodyPr>
          <a:lstStyle/>
          <a:p>
            <a:pPr>
              <a:lnSpc>
                <a:spcPct val="80000"/>
              </a:lnSpc>
            </a:pPr>
            <a:r>
              <a:rPr lang="en-US" altLang="zh-CN" sz="3000"/>
              <a:t>The title</a:t>
            </a:r>
          </a:p>
          <a:p>
            <a:pPr lvl="1">
              <a:lnSpc>
                <a:spcPct val="80000"/>
              </a:lnSpc>
            </a:pPr>
            <a:r>
              <a:rPr lang="en-US" altLang="zh-CN" sz="2600"/>
              <a:t>The title character is a tragic figure. Manipulated by her father and unable to function in the modern world, she lives as a recluse most of the time and eventually goes insane. In an attempt to hold on to a man who becomes her companion but later decides to abandon her, she murders him and keeps his corpse in an upper room of her house. </a:t>
            </a:r>
          </a:p>
          <a:p>
            <a:pPr lvl="1">
              <a:lnSpc>
                <a:spcPct val="80000"/>
              </a:lnSpc>
            </a:pPr>
            <a:r>
              <a:rPr lang="en-US" altLang="zh-CN" sz="2600"/>
              <a:t>In a lecture at Nagano, Japan, author William Faulkner said of Emily: “Here was a woman who has had a tragedy, an irrevocable tragedy and nothing could be done about it, and I pitied her and this was a salute ... to a woman you would hand a rose.”</a:t>
            </a:r>
            <a:endParaRPr lang="zh-CN" altLang="en-US" sz="2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 name="内容占位符 2"/>
          <p:cNvSpPr>
            <a:spLocks noGrp="1"/>
          </p:cNvSpPr>
          <p:nvPr>
            <p:ph idx="4294967295"/>
          </p:nvPr>
        </p:nvSpPr>
        <p:spPr/>
        <p:txBody>
          <a:bodyPr>
            <a:normAutofit/>
          </a:bodyPr>
          <a:lstStyle/>
          <a:p>
            <a:pPr>
              <a:lnSpc>
                <a:spcPct val="90000"/>
              </a:lnSpc>
            </a:pPr>
            <a:r>
              <a:rPr lang="en-US" altLang="zh-CN" sz="3000"/>
              <a:t>Type of work</a:t>
            </a:r>
          </a:p>
          <a:p>
            <a:pPr lvl="1">
              <a:lnSpc>
                <a:spcPct val="90000"/>
              </a:lnSpc>
            </a:pPr>
            <a:r>
              <a:rPr lang="en-US" altLang="zh-CN" sz="2600"/>
              <a:t>“A Rose for Emily” is a short story of Gothic horror and tragedy. Gothic horror is a genre of fiction presenting dark, mysterious, terrifying events that take place in a gloomy or ghostly setting. The genre derives its name from the Gothic architectural style in Europe between the twelfth and sixteenth centuries. When a Gothic horror story takes place in the American South and centers in part on Southern cultural traditions and character types, as well as on a realistic rather than romantic account of events, scholars often characterize the story as Southern Gothic.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0722" name="内容占位符 2"/>
          <p:cNvSpPr>
            <a:spLocks noGrp="1"/>
          </p:cNvSpPr>
          <p:nvPr>
            <p:ph idx="4294967295"/>
          </p:nvPr>
        </p:nvSpPr>
        <p:spPr/>
        <p:txBody>
          <a:bodyPr/>
          <a:lstStyle/>
          <a:p>
            <a:r>
              <a:rPr lang="en-US" altLang="zh-CN"/>
              <a:t>Setting</a:t>
            </a:r>
          </a:p>
          <a:p>
            <a:pPr lvl="1"/>
            <a:r>
              <a:rPr lang="en-US" altLang="zh-CN"/>
              <a:t>William Faulkner set a “A Rose for Emily” in the fictional Mississippi town of Jefferson, modeled after the real Mississippi town of Oxford, where the author spent most of his life. Events in the story take place in the late-nineteenth and early-twentieth centuries.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 name="内容占位符 2"/>
          <p:cNvSpPr>
            <a:spLocks noGrp="1"/>
          </p:cNvSpPr>
          <p:nvPr>
            <p:ph idx="4294967295"/>
          </p:nvPr>
        </p:nvSpPr>
        <p:spPr/>
        <p:txBody>
          <a:bodyPr>
            <a:normAutofit/>
          </a:bodyPr>
          <a:lstStyle/>
          <a:p>
            <a:pPr>
              <a:lnSpc>
                <a:spcPct val="90000"/>
              </a:lnSpc>
            </a:pPr>
            <a:r>
              <a:rPr lang="en-US" altLang="zh-CN"/>
              <a:t>Major Characters</a:t>
            </a:r>
          </a:p>
          <a:p>
            <a:pPr lvl="1">
              <a:lnSpc>
                <a:spcPct val="90000"/>
              </a:lnSpc>
            </a:pPr>
            <a:r>
              <a:rPr lang="en-US" altLang="zh-CN" b="1"/>
              <a:t>Emily Grierson</a:t>
            </a:r>
            <a:r>
              <a:rPr lang="en-US" altLang="zh-CN"/>
              <a:t>: Emily is the classic outsider, controlling and limiting the town’s access to her true identity by remaining hidden. The house that shields Emily from the world suggests the mind of the woman who inhabits it: shuttered, dusty, and dark. The object of the town’s intense scrutiny, Emily is a muted and mysterious figure. The narrator portrays Emily as a monument, but at the same time she is pitied and often irritating, demanding to live life on her own terms.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 name="内容占位符 2"/>
          <p:cNvSpPr>
            <a:spLocks noGrp="1"/>
          </p:cNvSpPr>
          <p:nvPr>
            <p:ph idx="4294967295"/>
          </p:nvPr>
        </p:nvSpPr>
        <p:spPr/>
        <p:txBody>
          <a:bodyPr>
            <a:normAutofit/>
          </a:bodyPr>
          <a:lstStyle/>
          <a:p>
            <a:pPr>
              <a:lnSpc>
                <a:spcPct val="90000"/>
              </a:lnSpc>
            </a:pPr>
            <a:r>
              <a:rPr lang="en-US" altLang="zh-CN"/>
              <a:t>Major Characters</a:t>
            </a:r>
          </a:p>
          <a:p>
            <a:pPr lvl="1">
              <a:lnSpc>
                <a:spcPct val="90000"/>
              </a:lnSpc>
            </a:pPr>
            <a:r>
              <a:rPr lang="en-US" altLang="zh-CN" b="1"/>
              <a:t>Homer Barron</a:t>
            </a:r>
            <a:r>
              <a:rPr lang="en-US" altLang="zh-CN"/>
              <a:t>: Homer, much like Emily, is an outsider, a stranger in town who becomes the subject of gossip. Unlike Emily, however, Homer swoops into town brimming with charm, and he initially becomes the center of attention and the object of affection. As the foreman of a company that has arrived in town to pave the sidewalks, Homer is an emblem of the North and the changes that grip the once insular and genteel world of the South.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3794" name="内容占位符 2"/>
          <p:cNvSpPr>
            <a:spLocks noGrp="1"/>
          </p:cNvSpPr>
          <p:nvPr>
            <p:ph idx="4294967295"/>
          </p:nvPr>
        </p:nvSpPr>
        <p:spPr/>
        <p:txBody>
          <a:bodyPr/>
          <a:lstStyle/>
          <a:p>
            <a:r>
              <a:rPr lang="en-US" altLang="zh-CN"/>
              <a:t>Themes</a:t>
            </a:r>
          </a:p>
          <a:p>
            <a:pPr lvl="1"/>
            <a:r>
              <a:rPr lang="en-US" altLang="zh-CN"/>
              <a:t>Psychological Bondage</a:t>
            </a:r>
          </a:p>
          <a:p>
            <a:pPr lvl="1"/>
            <a:r>
              <a:rPr lang="en-US" altLang="zh-CN"/>
              <a:t>Living in the past</a:t>
            </a:r>
          </a:p>
          <a:p>
            <a:pPr lvl="1"/>
            <a:r>
              <a:rPr lang="en-US" altLang="zh-CN"/>
              <a:t>Death of the Old South</a:t>
            </a:r>
          </a:p>
          <a:p>
            <a:pPr lvl="1"/>
            <a:r>
              <a:rPr lang="en-US" altLang="zh-CN"/>
              <a:t>Tradition versus change</a:t>
            </a:r>
          </a:p>
          <a:p>
            <a:pPr lvl="1"/>
            <a:r>
              <a:rPr lang="en-US" altLang="zh-CN"/>
              <a:t>The power of death</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 name="内容占位符 2"/>
          <p:cNvSpPr>
            <a:spLocks noGrp="1"/>
          </p:cNvSpPr>
          <p:nvPr>
            <p:ph idx="4294967295"/>
          </p:nvPr>
        </p:nvSpPr>
        <p:spPr/>
        <p:txBody>
          <a:bodyPr>
            <a:normAutofit/>
          </a:bodyPr>
          <a:lstStyle/>
          <a:p>
            <a:pPr>
              <a:lnSpc>
                <a:spcPct val="90000"/>
              </a:lnSpc>
            </a:pPr>
            <a:r>
              <a:rPr lang="en-US" altLang="zh-CN"/>
              <a:t>Motifs - Watching</a:t>
            </a:r>
          </a:p>
          <a:p>
            <a:pPr lvl="1">
              <a:lnSpc>
                <a:spcPct val="90000"/>
              </a:lnSpc>
            </a:pPr>
            <a:r>
              <a:rPr lang="en-US" altLang="zh-CN"/>
              <a:t>Emily is the subject of the intense, controlling gaze of the narrator and residents of Jefferson.</a:t>
            </a:r>
          </a:p>
          <a:p>
            <a:pPr lvl="1">
              <a:lnSpc>
                <a:spcPct val="90000"/>
              </a:lnSpc>
            </a:pPr>
            <a:r>
              <a:rPr lang="en-US" altLang="zh-CN"/>
              <a:t>The act of watching is powerful because it replaces an actual human presence with a made-up narrative that changes depending on who is doing the watching. No one knows the Emily that exists beyond what they can see, and her true self is visible to them only after she dies and her secrets are revealed.</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a:bodyPr>
          <a:lstStyle/>
          <a:p>
            <a:pPr algn="l"/>
            <a:r>
              <a:rPr lang="en-US" altLang="zh-CN" sz="4000"/>
              <a:t>A Rose for Emily</a:t>
            </a:r>
            <a:br>
              <a:rPr lang="en-US" altLang="zh-CN" sz="4000"/>
            </a:br>
            <a:r>
              <a:rPr lang="en-US" altLang="zh-CN" sz="3200"/>
              <a:t>William Faulkner</a:t>
            </a:r>
            <a:endParaRPr lang="zh-CN" altLang="en-US" sz="4000"/>
          </a:p>
        </p:txBody>
      </p:sp>
      <p:sp>
        <p:nvSpPr>
          <p:cNvPr id="35842" name="内容占位符 2"/>
          <p:cNvSpPr>
            <a:spLocks noGrp="1"/>
          </p:cNvSpPr>
          <p:nvPr>
            <p:ph idx="4294967295"/>
          </p:nvPr>
        </p:nvSpPr>
        <p:spPr/>
        <p:txBody>
          <a:bodyPr/>
          <a:lstStyle/>
          <a:p>
            <a:r>
              <a:rPr lang="en-US" altLang="zh-CN"/>
              <a:t>Motifs - Dust</a:t>
            </a:r>
          </a:p>
          <a:p>
            <a:pPr lvl="1"/>
            <a:r>
              <a:rPr lang="en-US" altLang="zh-CN"/>
              <a:t>The dust throughout Emily’s house is a fitting accompaniment to the faded lives within. </a:t>
            </a:r>
          </a:p>
          <a:p>
            <a:pPr lvl="1"/>
            <a:r>
              <a:rPr lang="en-US" altLang="zh-CN"/>
              <a:t>The layers of dust also suggest the cloud of obscurity that hides Emily’s true nature and the secrets her house contains.</a:t>
            </a:r>
          </a:p>
          <a:p>
            <a:pPr lvl="1"/>
            <a:r>
              <a:rPr lang="en-US" altLang="zh-CN"/>
              <a:t> In the final scene, the dust is an oppressive presence that seems to emanate from Homer’s dead body.</a:t>
            </a:r>
            <a:endParaRPr lang="zh-CN" altLang="en-US"/>
          </a:p>
        </p:txBody>
      </p:sp>
    </p:spTree>
  </p:cSld>
  <p:clrMapOvr>
    <a:masterClrMapping/>
  </p:clrMapOvr>
</p:sld>
</file>

<file path=ppt/theme/theme1.xml><?xml version="1.0" encoding="utf-8"?>
<a:theme xmlns:a="http://schemas.openxmlformats.org/drawingml/2006/main" name="天坛月色">
  <a:themeElements>
    <a:clrScheme name="天坛月色 1">
      <a:dk1>
        <a:srgbClr val="DDDDDD"/>
      </a:dk1>
      <a:lt1>
        <a:srgbClr val="FFFFFF"/>
      </a:lt1>
      <a:dk2>
        <a:srgbClr val="3366CC"/>
      </a:dk2>
      <a:lt2>
        <a:srgbClr val="FFFF66"/>
      </a:lt2>
      <a:accent1>
        <a:srgbClr val="879CC8"/>
      </a:accent1>
      <a:accent2>
        <a:srgbClr val="C0C0C0"/>
      </a:accent2>
      <a:accent3>
        <a:srgbClr val="ADB8E2"/>
      </a:accent3>
      <a:accent4>
        <a:srgbClr val="DADADA"/>
      </a:accent4>
      <a:accent5>
        <a:srgbClr val="C3CBE0"/>
      </a:accent5>
      <a:accent6>
        <a:srgbClr val="AEAEAE"/>
      </a:accent6>
      <a:hlink>
        <a:srgbClr val="66FFFF"/>
      </a:hlink>
      <a:folHlink>
        <a:srgbClr val="CCFFCC"/>
      </a:folHlink>
    </a:clrScheme>
    <a:fontScheme name="天坛月色">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天坛月色 1">
        <a:dk1>
          <a:srgbClr val="DDDDDD"/>
        </a:dk1>
        <a:lt1>
          <a:srgbClr val="FFFFFF"/>
        </a:lt1>
        <a:dk2>
          <a:srgbClr val="3366CC"/>
        </a:dk2>
        <a:lt2>
          <a:srgbClr val="FFFF66"/>
        </a:lt2>
        <a:accent1>
          <a:srgbClr val="879CC8"/>
        </a:accent1>
        <a:accent2>
          <a:srgbClr val="C0C0C0"/>
        </a:accent2>
        <a:accent3>
          <a:srgbClr val="ADB8E2"/>
        </a:accent3>
        <a:accent4>
          <a:srgbClr val="DADADA"/>
        </a:accent4>
        <a:accent5>
          <a:srgbClr val="C3CBE0"/>
        </a:accent5>
        <a:accent6>
          <a:srgbClr val="AEAEAE"/>
        </a:accent6>
        <a:hlink>
          <a:srgbClr val="66FFFF"/>
        </a:hlink>
        <a:folHlink>
          <a:srgbClr val="CCFFCC"/>
        </a:folHlink>
      </a:clrScheme>
      <a:clrMap bg1="dk2" tx1="lt1" bg2="dk1" tx2="lt2" accent1="accent1" accent2="accent2" accent3="accent3" accent4="accent4" accent5="accent5" accent6="accent6" hlink="hlink" folHlink="folHlink"/>
    </a:extraClrScheme>
    <a:extraClrScheme>
      <a:clrScheme name="天坛月色 2">
        <a:dk1>
          <a:srgbClr val="C0C0C0"/>
        </a:dk1>
        <a:lt1>
          <a:srgbClr val="FFFFFF"/>
        </a:lt1>
        <a:dk2>
          <a:srgbClr val="006699"/>
        </a:dk2>
        <a:lt2>
          <a:srgbClr val="FFFFFF"/>
        </a:lt2>
        <a:accent1>
          <a:srgbClr val="93B090"/>
        </a:accent1>
        <a:accent2>
          <a:srgbClr val="CCECFF"/>
        </a:accent2>
        <a:accent3>
          <a:srgbClr val="AAB8CA"/>
        </a:accent3>
        <a:accent4>
          <a:srgbClr val="DADADA"/>
        </a:accent4>
        <a:accent5>
          <a:srgbClr val="C8D4C6"/>
        </a:accent5>
        <a:accent6>
          <a:srgbClr val="B9D6E7"/>
        </a:accent6>
        <a:hlink>
          <a:srgbClr val="FFFF66"/>
        </a:hlink>
        <a:folHlink>
          <a:srgbClr val="66FFFF"/>
        </a:folHlink>
      </a:clrScheme>
      <a:clrMap bg1="dk2" tx1="lt1" bg2="dk1" tx2="lt2" accent1="accent1" accent2="accent2" accent3="accent3" accent4="accent4" accent5="accent5" accent6="accent6" hlink="hlink" folHlink="folHlink"/>
    </a:extraClrScheme>
    <a:extraClrScheme>
      <a:clrScheme name="天坛月色 3">
        <a:dk1>
          <a:srgbClr val="DDDDDD"/>
        </a:dk1>
        <a:lt1>
          <a:srgbClr val="FFFFFF"/>
        </a:lt1>
        <a:dk2>
          <a:srgbClr val="7B7BA7"/>
        </a:dk2>
        <a:lt2>
          <a:srgbClr val="FFFF66"/>
        </a:lt2>
        <a:accent1>
          <a:srgbClr val="78AE90"/>
        </a:accent1>
        <a:accent2>
          <a:srgbClr val="B8B8D0"/>
        </a:accent2>
        <a:accent3>
          <a:srgbClr val="BFBFD0"/>
        </a:accent3>
        <a:accent4>
          <a:srgbClr val="DADADA"/>
        </a:accent4>
        <a:accent5>
          <a:srgbClr val="BED3C6"/>
        </a:accent5>
        <a:accent6>
          <a:srgbClr val="A6A6BC"/>
        </a:accent6>
        <a:hlink>
          <a:srgbClr val="66FFCC"/>
        </a:hlink>
        <a:folHlink>
          <a:srgbClr val="CCFF99"/>
        </a:folHlink>
      </a:clrScheme>
      <a:clrMap bg1="dk2" tx1="lt1" bg2="dk1" tx2="lt2" accent1="accent1" accent2="accent2" accent3="accent3" accent4="accent4" accent5="accent5" accent6="accent6" hlink="hlink" folHlink="folHlink"/>
    </a:extraClrScheme>
    <a:extraClrScheme>
      <a:clrScheme name="天坛月色 4">
        <a:dk1>
          <a:srgbClr val="DDDDDD"/>
        </a:dk1>
        <a:lt1>
          <a:srgbClr val="FFFF00"/>
        </a:lt1>
        <a:dk2>
          <a:srgbClr val="6600CC"/>
        </a:dk2>
        <a:lt2>
          <a:srgbClr val="FFFFFF"/>
        </a:lt2>
        <a:accent1>
          <a:srgbClr val="7296B6"/>
        </a:accent1>
        <a:accent2>
          <a:srgbClr val="FF6600"/>
        </a:accent2>
        <a:accent3>
          <a:srgbClr val="B8AAE2"/>
        </a:accent3>
        <a:accent4>
          <a:srgbClr val="DADA00"/>
        </a:accent4>
        <a:accent5>
          <a:srgbClr val="BCC9D7"/>
        </a:accent5>
        <a:accent6>
          <a:srgbClr val="E75C00"/>
        </a:accent6>
        <a:hlink>
          <a:srgbClr val="99FFCC"/>
        </a:hlink>
        <a:folHlink>
          <a:srgbClr val="FFFFFF"/>
        </a:folHlink>
      </a:clrScheme>
      <a:clrMap bg1="dk2" tx1="lt1" bg2="dk1" tx2="lt2" accent1="accent1" accent2="accent2" accent3="accent3" accent4="accent4" accent5="accent5" accent6="accent6" hlink="hlink" folHlink="folHlink"/>
    </a:extraClrScheme>
    <a:extraClrScheme>
      <a:clrScheme name="天坛月色 5">
        <a:dk1>
          <a:srgbClr val="DDDDDD"/>
        </a:dk1>
        <a:lt1>
          <a:srgbClr val="FFFFFF"/>
        </a:lt1>
        <a:dk2>
          <a:srgbClr val="0099CC"/>
        </a:dk2>
        <a:lt2>
          <a:srgbClr val="CCECFF"/>
        </a:lt2>
        <a:accent1>
          <a:srgbClr val="DD8A79"/>
        </a:accent1>
        <a:accent2>
          <a:srgbClr val="339966"/>
        </a:accent2>
        <a:accent3>
          <a:srgbClr val="AACAE2"/>
        </a:accent3>
        <a:accent4>
          <a:srgbClr val="DADADA"/>
        </a:accent4>
        <a:accent5>
          <a:srgbClr val="EBC4BE"/>
        </a:accent5>
        <a:accent6>
          <a:srgbClr val="2D8A5C"/>
        </a:accent6>
        <a:hlink>
          <a:srgbClr val="FFFF66"/>
        </a:hlink>
        <a:folHlink>
          <a:srgbClr val="CCFF99"/>
        </a:folHlink>
      </a:clrScheme>
      <a:clrMap bg1="dk2" tx1="lt1" bg2="dk1" tx2="lt2" accent1="accent1" accent2="accent2" accent3="accent3" accent4="accent4" accent5="accent5" accent6="accent6" hlink="hlink" folHlink="folHlink"/>
    </a:extraClrScheme>
    <a:extraClrScheme>
      <a:clrScheme name="天坛月色 6">
        <a:dk1>
          <a:srgbClr val="C0C0C0"/>
        </a:dk1>
        <a:lt1>
          <a:srgbClr val="FFFFFF"/>
        </a:lt1>
        <a:dk2>
          <a:srgbClr val="536DAD"/>
        </a:dk2>
        <a:lt2>
          <a:srgbClr val="66FF66"/>
        </a:lt2>
        <a:accent1>
          <a:srgbClr val="C48AB6"/>
        </a:accent1>
        <a:accent2>
          <a:srgbClr val="FFCCFF"/>
        </a:accent2>
        <a:accent3>
          <a:srgbClr val="B3BAD3"/>
        </a:accent3>
        <a:accent4>
          <a:srgbClr val="DADADA"/>
        </a:accent4>
        <a:accent5>
          <a:srgbClr val="DEC4D7"/>
        </a:accent5>
        <a:accent6>
          <a:srgbClr val="E7B9E7"/>
        </a:accent6>
        <a:hlink>
          <a:srgbClr val="00FFFF"/>
        </a:hlink>
        <a:folHlink>
          <a:srgbClr val="FFFF66"/>
        </a:folHlink>
      </a:clrScheme>
      <a:clrMap bg1="dk2" tx1="lt1" bg2="dk1" tx2="lt2" accent1="accent1" accent2="accent2" accent3="accent3" accent4="accent4" accent5="accent5" accent6="accent6" hlink="hlink" folHlink="folHlink"/>
    </a:extraClrScheme>
    <a:extraClrScheme>
      <a:clrScheme name="天坛月色 7">
        <a:dk1>
          <a:srgbClr val="C0C0C0"/>
        </a:dk1>
        <a:lt1>
          <a:srgbClr val="FFFF00"/>
        </a:lt1>
        <a:dk2>
          <a:srgbClr val="996633"/>
        </a:dk2>
        <a:lt2>
          <a:srgbClr val="66FFFF"/>
        </a:lt2>
        <a:accent1>
          <a:srgbClr val="CD7C73"/>
        </a:accent1>
        <a:accent2>
          <a:srgbClr val="B6B6CE"/>
        </a:accent2>
        <a:accent3>
          <a:srgbClr val="CAB8AD"/>
        </a:accent3>
        <a:accent4>
          <a:srgbClr val="DADA00"/>
        </a:accent4>
        <a:accent5>
          <a:srgbClr val="E3BFBC"/>
        </a:accent5>
        <a:accent6>
          <a:srgbClr val="A5A5BA"/>
        </a:accent6>
        <a:hlink>
          <a:srgbClr val="000000"/>
        </a:hlink>
        <a:folHlink>
          <a:srgbClr val="CCECFF"/>
        </a:folHlink>
      </a:clrScheme>
      <a:clrMap bg1="dk2" tx1="lt1" bg2="dk1" tx2="lt2" accent1="accent1" accent2="accent2" accent3="accent3" accent4="accent4" accent5="accent5" accent6="accent6" hlink="hlink" folHlink="folHlink"/>
    </a:extraClrScheme>
    <a:extraClrScheme>
      <a:clrScheme name="天坛月色 8">
        <a:dk1>
          <a:srgbClr val="C0C0C0"/>
        </a:dk1>
        <a:lt1>
          <a:srgbClr val="FFFF66"/>
        </a:lt1>
        <a:dk2>
          <a:srgbClr val="008080"/>
        </a:dk2>
        <a:lt2>
          <a:srgbClr val="FFFF00"/>
        </a:lt2>
        <a:accent1>
          <a:srgbClr val="859CC9"/>
        </a:accent1>
        <a:accent2>
          <a:srgbClr val="FFCCFF"/>
        </a:accent2>
        <a:accent3>
          <a:srgbClr val="AAC0C0"/>
        </a:accent3>
        <a:accent4>
          <a:srgbClr val="DADA56"/>
        </a:accent4>
        <a:accent5>
          <a:srgbClr val="C2CBE1"/>
        </a:accent5>
        <a:accent6>
          <a:srgbClr val="E7B9E7"/>
        </a:accent6>
        <a:hlink>
          <a:srgbClr val="99FFCC"/>
        </a:hlink>
        <a:folHlink>
          <a:srgbClr val="CCEC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CDESIGNO</Template>
  <TotalTime>576</TotalTime>
  <Words>1216</Words>
  <Application>Microsoft Office PowerPoint</Application>
  <PresentationFormat>全屏显示(4:3)</PresentationFormat>
  <Paragraphs>69</Paragraphs>
  <Slides>17</Slides>
  <Notes>0</Notes>
  <HiddenSlides>0</HiddenSlides>
  <MMClips>0</MMClips>
  <ScaleCrop>false</ScaleCrop>
  <HeadingPairs>
    <vt:vector size="6" baseType="variant">
      <vt:variant>
        <vt:lpstr>已用的字体</vt:lpstr>
      </vt:variant>
      <vt:variant>
        <vt:i4>4</vt:i4>
      </vt:variant>
      <vt:variant>
        <vt:lpstr>演示文稿设计模板</vt:lpstr>
      </vt:variant>
      <vt:variant>
        <vt:i4>1</vt:i4>
      </vt:variant>
      <vt:variant>
        <vt:lpstr>幻灯片标题</vt:lpstr>
      </vt:variant>
      <vt:variant>
        <vt:i4>17</vt:i4>
      </vt:variant>
    </vt:vector>
  </HeadingPairs>
  <TitlesOfParts>
    <vt:vector size="22" baseType="lpstr">
      <vt:lpstr>Calibri</vt:lpstr>
      <vt:lpstr>宋体</vt:lpstr>
      <vt:lpstr>Arial</vt:lpstr>
      <vt:lpstr>Wingdings 2</vt:lpstr>
      <vt:lpstr>天坛月色</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lpstr>A Rose for Emily William Faulkner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Jilting of Granny Weatherall Katherine Anne Porter</dc:title>
  <dc:creator>Zlodia</dc:creator>
  <cp:lastModifiedBy>Z J</cp:lastModifiedBy>
  <cp:revision>67</cp:revision>
  <dcterms:created xsi:type="dcterms:W3CDTF">2012-09-24T12:09:51Z</dcterms:created>
  <dcterms:modified xsi:type="dcterms:W3CDTF">2012-09-28T13:58:13Z</dcterms:modified>
</cp:coreProperties>
</file>