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89" r:id="rId2"/>
    <p:sldId id="290" r:id="rId3"/>
    <p:sldId id="291" r:id="rId4"/>
    <p:sldId id="298" r:id="rId5"/>
    <p:sldId id="292" r:id="rId6"/>
    <p:sldId id="293" r:id="rId7"/>
    <p:sldId id="296" r:id="rId8"/>
    <p:sldId id="297" r:id="rId9"/>
    <p:sldId id="295" r:id="rId10"/>
    <p:sldId id="299" r:id="rId11"/>
    <p:sldId id="300" r:id="rId12"/>
    <p:sldId id="301" r:id="rId13"/>
    <p:sldId id="302" r:id="rId14"/>
    <p:sldId id="303"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0" d="100"/>
          <a:sy n="80" d="100"/>
        </p:scale>
        <p:origin x="-3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990600"/>
            <a:ext cx="7772400" cy="1371600"/>
          </a:xfrm>
        </p:spPr>
        <p:txBody>
          <a:bodyPr/>
          <a:lstStyle>
            <a:lvl1pPr>
              <a:defRPr sz="4000"/>
            </a:lvl1pPr>
          </a:lstStyle>
          <a:p>
            <a:r>
              <a:rPr lang="zh-CN" altLang="en-US"/>
              <a:t>单击此处编辑母版标题样式</a:t>
            </a:r>
          </a:p>
        </p:txBody>
      </p:sp>
      <p:sp>
        <p:nvSpPr>
          <p:cNvPr id="317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zh-CN" altLang="en-US"/>
              <a:t>单击此处编辑母版副标题样式</a:t>
            </a:r>
          </a:p>
        </p:txBody>
      </p:sp>
      <p:sp>
        <p:nvSpPr>
          <p:cNvPr id="31748" name="Rectangle 4"/>
          <p:cNvSpPr>
            <a:spLocks noGrp="1" noChangeArrowheads="1"/>
          </p:cNvSpPr>
          <p:nvPr>
            <p:ph type="dt" sz="half" idx="2"/>
          </p:nvPr>
        </p:nvSpPr>
        <p:spPr>
          <a:xfrm>
            <a:off x="685800" y="6248400"/>
            <a:ext cx="1905000" cy="457200"/>
          </a:xfrm>
        </p:spPr>
        <p:txBody>
          <a:bodyPr/>
          <a:lstStyle>
            <a:lvl1pPr>
              <a:defRPr/>
            </a:lvl1pPr>
          </a:lstStyle>
          <a:p>
            <a:fld id="{6A529A12-AACF-4435-A58F-B8A7B733CD18}" type="datetimeFigureOut">
              <a:rPr lang="zh-CN" altLang="en-US"/>
              <a:pPr/>
              <a:t>2012-9-28</a:t>
            </a:fld>
            <a:endParaRPr lang="en-US" altLang="zh-CN"/>
          </a:p>
        </p:txBody>
      </p:sp>
      <p:sp>
        <p:nvSpPr>
          <p:cNvPr id="31749"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zh-CN"/>
          </a:p>
        </p:txBody>
      </p:sp>
      <p:sp>
        <p:nvSpPr>
          <p:cNvPr id="31750" name="Rectangle 6"/>
          <p:cNvSpPr>
            <a:spLocks noGrp="1" noChangeArrowheads="1"/>
          </p:cNvSpPr>
          <p:nvPr>
            <p:ph type="sldNum" sz="quarter" idx="4"/>
          </p:nvPr>
        </p:nvSpPr>
        <p:spPr>
          <a:xfrm>
            <a:off x="6553200" y="6248400"/>
            <a:ext cx="1905000" cy="457200"/>
          </a:xfrm>
        </p:spPr>
        <p:txBody>
          <a:bodyPr/>
          <a:lstStyle>
            <a:lvl1pPr>
              <a:defRPr/>
            </a:lvl1pPr>
          </a:lstStyle>
          <a:p>
            <a:fld id="{B08E4403-045C-45B8-A26A-68004C68081B}" type="slidenum">
              <a:rPr lang="zh-CN" altLang="en-US"/>
              <a:pPr/>
              <a:t>‹#›</a:t>
            </a:fld>
            <a:endParaRPr lang="en-US" altLang="zh-CN"/>
          </a:p>
        </p:txBody>
      </p:sp>
      <p:sp>
        <p:nvSpPr>
          <p:cNvPr id="31751"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F88FCD3E-0619-460B-AF3D-0AD781F84795}"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DCDD66E-54B5-4048-8132-6AAEF728EA45}"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66738" y="304800"/>
            <a:ext cx="5854700" cy="57150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1BB1810-5216-4C0A-8EF0-E6C7AB9BEBFD}"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6BA92DE-5EE5-4599-8206-64AD868DBA2E}"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76284E8B-FF69-45E9-993C-E51CA7CA6BC9}"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4728C0F-A68A-406A-841A-5CA237A142FC}"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EF8E2713-0D61-4A3D-93EB-53AE8DACAAB5}"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ECE9A60-D4B8-4C53-B1BB-62625FDC713D}"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BDE637D8-4C59-4D7E-A511-E2FB8FEA05C2}"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20980C9-115E-4AB6-8101-5F2C8F071ED6}"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7932BD84-0DF0-481B-A7AA-04A13EDE1952}" type="datetimeFigureOut">
              <a:rPr lang="zh-CN" altLang="en-US"/>
              <a:pPr/>
              <a:t>2012-9-28</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3E354FB9-5B08-43BD-B13C-48CFF3F99D75}"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67832732-570D-47AC-AE5B-649B3D51E4AC}" type="datetimeFigureOut">
              <a:rPr lang="zh-CN" altLang="en-US"/>
              <a:pPr/>
              <a:t>2012-9-28</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B8BFE6D3-CE1E-4FC8-8100-3EF206731523}"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D6A9951-596E-4A55-ACFC-4446E8EB7611}" type="datetimeFigureOut">
              <a:rPr lang="zh-CN" altLang="en-US"/>
              <a:pPr/>
              <a:t>2012-9-28</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BFA9D54-D4D0-4A0E-AFAD-872CF611772A}"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0BF8B808-6A31-441B-B001-54FDBB8A96FA}"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D455B4D-BBF0-439B-9D9C-60E083772310}"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BFD11EB5-AA73-4B84-8DE3-86607A4A7606}"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07F1707-9A18-43C0-98E3-C034544004F0}"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3072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24"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sz="2400">
              <a:latin typeface="Times New Roman" pitchFamily="18" charset="0"/>
            </a:endParaRPr>
          </a:p>
        </p:txBody>
      </p:sp>
      <p:sp>
        <p:nvSpPr>
          <p:cNvPr id="3072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zh-CN" altLang="en-US"/>
          </a:p>
        </p:txBody>
      </p:sp>
      <p:sp>
        <p:nvSpPr>
          <p:cNvPr id="3072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CB8FB943-DFB0-462E-9593-E357ACB7F1E6}" type="datetimeFigureOut">
              <a:rPr lang="zh-CN" altLang="en-US"/>
              <a:pPr/>
              <a:t>2012-9-28</a:t>
            </a:fld>
            <a:endParaRPr lang="en-US" altLang="zh-CN"/>
          </a:p>
        </p:txBody>
      </p:sp>
      <p:sp>
        <p:nvSpPr>
          <p:cNvPr id="3072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ltLang="zh-CN"/>
          </a:p>
        </p:txBody>
      </p:sp>
      <p:sp>
        <p:nvSpPr>
          <p:cNvPr id="3072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CD5B9FF-E480-4E9B-A46A-5E8E1B70F35F}"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ea typeface="宋体" charset="-122"/>
        </a:defRPr>
      </a:lvl2pPr>
      <a:lvl3pPr algn="l" rtl="0" fontAlgn="base">
        <a:spcBef>
          <a:spcPct val="0"/>
        </a:spcBef>
        <a:spcAft>
          <a:spcPct val="0"/>
        </a:spcAft>
        <a:defRPr sz="3800">
          <a:solidFill>
            <a:schemeClr val="tx2"/>
          </a:solidFill>
          <a:latin typeface="Verdana" pitchFamily="34" charset="0"/>
          <a:ea typeface="宋体" charset="-122"/>
        </a:defRPr>
      </a:lvl3pPr>
      <a:lvl4pPr algn="l" rtl="0" fontAlgn="base">
        <a:spcBef>
          <a:spcPct val="0"/>
        </a:spcBef>
        <a:spcAft>
          <a:spcPct val="0"/>
        </a:spcAft>
        <a:defRPr sz="3800">
          <a:solidFill>
            <a:schemeClr val="tx2"/>
          </a:solidFill>
          <a:latin typeface="Verdana" pitchFamily="34" charset="0"/>
          <a:ea typeface="宋体" charset="-122"/>
        </a:defRPr>
      </a:lvl4pPr>
      <a:lvl5pPr algn="l" rtl="0" fontAlgn="base">
        <a:spcBef>
          <a:spcPct val="0"/>
        </a:spcBef>
        <a:spcAft>
          <a:spcPct val="0"/>
        </a:spcAft>
        <a:defRPr sz="3800">
          <a:solidFill>
            <a:schemeClr val="tx2"/>
          </a:solidFill>
          <a:latin typeface="Verdana" pitchFamily="34" charset="0"/>
          <a:ea typeface="宋体" charset="-122"/>
        </a:defRPr>
      </a:lvl5pPr>
      <a:lvl6pPr marL="457200" algn="l" rtl="0" fontAlgn="base">
        <a:spcBef>
          <a:spcPct val="0"/>
        </a:spcBef>
        <a:spcAft>
          <a:spcPct val="0"/>
        </a:spcAft>
        <a:defRPr sz="3800">
          <a:solidFill>
            <a:schemeClr val="tx2"/>
          </a:solidFill>
          <a:latin typeface="Verdana" pitchFamily="34" charset="0"/>
          <a:ea typeface="宋体" charset="-122"/>
        </a:defRPr>
      </a:lvl6pPr>
      <a:lvl7pPr marL="914400" algn="l" rtl="0" fontAlgn="base">
        <a:spcBef>
          <a:spcPct val="0"/>
        </a:spcBef>
        <a:spcAft>
          <a:spcPct val="0"/>
        </a:spcAft>
        <a:defRPr sz="3800">
          <a:solidFill>
            <a:schemeClr val="tx2"/>
          </a:solidFill>
          <a:latin typeface="Verdana" pitchFamily="34" charset="0"/>
          <a:ea typeface="宋体" charset="-122"/>
        </a:defRPr>
      </a:lvl7pPr>
      <a:lvl8pPr marL="1371600" algn="l" rtl="0" fontAlgn="base">
        <a:spcBef>
          <a:spcPct val="0"/>
        </a:spcBef>
        <a:spcAft>
          <a:spcPct val="0"/>
        </a:spcAft>
        <a:defRPr sz="3800">
          <a:solidFill>
            <a:schemeClr val="tx2"/>
          </a:solidFill>
          <a:latin typeface="Verdana" pitchFamily="34" charset="0"/>
          <a:ea typeface="宋体" charset="-122"/>
        </a:defRPr>
      </a:lvl8pPr>
      <a:lvl9pPr marL="1828800" algn="l" rtl="0" fontAlgn="base">
        <a:spcBef>
          <a:spcPct val="0"/>
        </a:spcBef>
        <a:spcAft>
          <a:spcPct val="0"/>
        </a:spcAft>
        <a:defRPr sz="3800">
          <a:solidFill>
            <a:schemeClr val="tx2"/>
          </a:solidFill>
          <a:latin typeface="Verdana" pitchFamily="34" charset="0"/>
          <a:ea typeface="宋体" charset="-122"/>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2500"/>
              <a:t>Bernard Malamud</a:t>
            </a:r>
            <a:endParaRPr lang="zh-CN" altLang="en-US" sz="3400"/>
          </a:p>
        </p:txBody>
      </p:sp>
      <p:sp>
        <p:nvSpPr>
          <p:cNvPr id="3" name="内容占位符 2"/>
          <p:cNvSpPr>
            <a:spLocks noGrp="1"/>
          </p:cNvSpPr>
          <p:nvPr>
            <p:ph idx="4294967295"/>
          </p:nvPr>
        </p:nvSpPr>
        <p:spPr/>
        <p:txBody>
          <a:bodyPr>
            <a:normAutofit/>
          </a:bodyPr>
          <a:lstStyle/>
          <a:p>
            <a:pPr>
              <a:lnSpc>
                <a:spcPct val="90000"/>
              </a:lnSpc>
            </a:pPr>
            <a:r>
              <a:rPr lang="en-US" altLang="zh-CN"/>
              <a:t>The author</a:t>
            </a:r>
          </a:p>
          <a:p>
            <a:pPr lvl="1">
              <a:lnSpc>
                <a:spcPct val="90000"/>
              </a:lnSpc>
            </a:pPr>
            <a:r>
              <a:rPr lang="en-US" altLang="zh-CN"/>
              <a:t>Born in</a:t>
            </a:r>
            <a:r>
              <a:rPr lang="en-US" altLang="zh-CN">
                <a:latin typeface="Arial"/>
              </a:rPr>
              <a:t> </a:t>
            </a:r>
            <a:r>
              <a:rPr lang="en-US" altLang="zh-CN"/>
              <a:t>Brooklyn, New York in 1914</a:t>
            </a:r>
          </a:p>
          <a:p>
            <a:pPr lvl="1">
              <a:lnSpc>
                <a:spcPct val="90000"/>
              </a:lnSpc>
            </a:pPr>
            <a:r>
              <a:rPr lang="en-US" altLang="zh-CN"/>
              <a:t>American author of novels and short stories. Along with</a:t>
            </a:r>
            <a:r>
              <a:rPr lang="en-US" altLang="zh-CN">
                <a:latin typeface="Arial"/>
              </a:rPr>
              <a:t> </a:t>
            </a:r>
            <a:r>
              <a:rPr lang="en-US" altLang="zh-CN"/>
              <a:t>Saul Bellow</a:t>
            </a:r>
            <a:r>
              <a:rPr lang="en-US" altLang="zh-CN">
                <a:latin typeface="Arial"/>
              </a:rPr>
              <a:t> </a:t>
            </a:r>
            <a:r>
              <a:rPr lang="en-US" altLang="zh-CN"/>
              <a:t>and</a:t>
            </a:r>
            <a:r>
              <a:rPr lang="en-US" altLang="zh-CN">
                <a:latin typeface="Arial"/>
              </a:rPr>
              <a:t> </a:t>
            </a:r>
            <a:r>
              <a:rPr lang="en-US" altLang="zh-CN"/>
              <a:t>Philip Roth, he was one of the great</a:t>
            </a:r>
            <a:r>
              <a:rPr lang="en-US" altLang="zh-CN">
                <a:latin typeface="Arial"/>
              </a:rPr>
              <a:t> </a:t>
            </a:r>
            <a:r>
              <a:rPr lang="en-US" altLang="zh-CN"/>
              <a:t>American Jewish</a:t>
            </a:r>
            <a:r>
              <a:rPr lang="en-US" altLang="zh-CN">
                <a:latin typeface="Arial"/>
              </a:rPr>
              <a:t> </a:t>
            </a:r>
            <a:r>
              <a:rPr lang="en-US" altLang="zh-CN"/>
              <a:t>authors of the 20th century.</a:t>
            </a:r>
          </a:p>
          <a:p>
            <a:pPr lvl="1">
              <a:lnSpc>
                <a:spcPct val="90000"/>
              </a:lnSpc>
            </a:pPr>
            <a:r>
              <a:rPr lang="en-US" altLang="zh-CN"/>
              <a:t>Malamud</a:t>
            </a:r>
            <a:r>
              <a:rPr lang="en-US" altLang="zh-CN">
                <a:latin typeface="Arial"/>
              </a:rPr>
              <a:t>’</a:t>
            </a:r>
            <a:r>
              <a:rPr lang="en-US" altLang="zh-CN"/>
              <a:t>s fiction touches lightly upon mythic elements and explores themes like isolation, class, and the conflict between bourgeois and artistic values. </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3" name="内容占位符 2"/>
          <p:cNvSpPr>
            <a:spLocks noGrp="1"/>
          </p:cNvSpPr>
          <p:nvPr>
            <p:ph idx="4294967295"/>
          </p:nvPr>
        </p:nvSpPr>
        <p:spPr/>
        <p:txBody>
          <a:bodyPr>
            <a:normAutofit/>
          </a:bodyPr>
          <a:lstStyle/>
          <a:p>
            <a:pPr>
              <a:lnSpc>
                <a:spcPct val="90000"/>
              </a:lnSpc>
            </a:pPr>
            <a:r>
              <a:rPr lang="en-US" altLang="zh-CN"/>
              <a:t>Symbol </a:t>
            </a:r>
            <a:r>
              <a:rPr lang="en-US" altLang="zh-CN">
                <a:latin typeface="Arial"/>
              </a:rPr>
              <a:t>–</a:t>
            </a:r>
            <a:r>
              <a:rPr lang="en-US" altLang="zh-CN"/>
              <a:t> Ginzburg</a:t>
            </a:r>
          </a:p>
          <a:p>
            <a:pPr lvl="1">
              <a:lnSpc>
                <a:spcPct val="90000"/>
              </a:lnSpc>
            </a:pPr>
            <a:r>
              <a:rPr lang="en-US" altLang="zh-CN"/>
              <a:t>Death is portrayed as an evil stalker, who tries to keep the main character Mendel from getting his son to a family member, to take care of him, before he dies. Ginzburg (Death) takes the form of many characters in the story, all of which hinder Mendel from completing his task. In the end of the story Ginzburg has Mendel at his mercy, at the gate to the train, and looks into the eye's of Mendel and can see the fear he has of not being able to take care of his son.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23554" name="内容占位符 2"/>
          <p:cNvSpPr>
            <a:spLocks noGrp="1"/>
          </p:cNvSpPr>
          <p:nvPr>
            <p:ph idx="4294967295"/>
          </p:nvPr>
        </p:nvSpPr>
        <p:spPr/>
        <p:txBody>
          <a:bodyPr/>
          <a:lstStyle/>
          <a:p>
            <a:r>
              <a:rPr lang="en-US" altLang="zh-CN"/>
              <a:t>Motifs</a:t>
            </a:r>
          </a:p>
          <a:p>
            <a:pPr lvl="1"/>
            <a:r>
              <a:rPr lang="en-US" altLang="zh-CN"/>
              <a:t>The tree</a:t>
            </a:r>
          </a:p>
          <a:p>
            <a:pPr lvl="2"/>
            <a:r>
              <a:rPr lang="en-US" altLang="zh-CN"/>
              <a:t>Contributing to the story</a:t>
            </a:r>
            <a:r>
              <a:rPr lang="en-US" altLang="zh-CN">
                <a:latin typeface="Arial"/>
              </a:rPr>
              <a:t>’</a:t>
            </a:r>
            <a:r>
              <a:rPr lang="en-US" altLang="zh-CN"/>
              <a:t>s refined sense of terror, vaguely surrealistic dream landscape</a:t>
            </a:r>
          </a:p>
          <a:p>
            <a:pPr lvl="2"/>
            <a:r>
              <a:rPr lang="en-US" altLang="zh-CN"/>
              <a:t>Mendel</a:t>
            </a:r>
            <a:r>
              <a:rPr lang="en-US" altLang="zh-CN">
                <a:latin typeface="Arial"/>
              </a:rPr>
              <a:t>’</a:t>
            </a:r>
            <a:r>
              <a:rPr lang="en-US" altLang="zh-CN"/>
              <a:t>s desperately fearful imagination</a:t>
            </a:r>
          </a:p>
          <a:p>
            <a:pPr lvl="2"/>
            <a:r>
              <a:rPr lang="en-US" altLang="zh-CN"/>
              <a:t>Demonstration of Ginzburg</a:t>
            </a:r>
            <a:r>
              <a:rPr lang="en-US" altLang="zh-CN">
                <a:latin typeface="Arial"/>
              </a:rPr>
              <a:t>’</a:t>
            </a:r>
            <a:r>
              <a:rPr lang="en-US" altLang="zh-CN"/>
              <a:t>s power and his ability to strike terror</a:t>
            </a:r>
          </a:p>
          <a:p>
            <a:pPr lvl="1"/>
            <a:r>
              <a:rPr lang="en-US" altLang="zh-CN"/>
              <a:t>The clock/watch</a:t>
            </a:r>
          </a:p>
          <a:p>
            <a:pPr lvl="2"/>
            <a:r>
              <a:rPr lang="en-US" altLang="zh-CN"/>
              <a:t>Reminder for Mendel that his time is running out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3" name="内容占位符 2"/>
          <p:cNvSpPr>
            <a:spLocks noGrp="1"/>
          </p:cNvSpPr>
          <p:nvPr>
            <p:ph idx="4294967295"/>
          </p:nvPr>
        </p:nvSpPr>
        <p:spPr/>
        <p:txBody>
          <a:bodyPr>
            <a:normAutofit/>
          </a:bodyPr>
          <a:lstStyle/>
          <a:p>
            <a:pPr>
              <a:lnSpc>
                <a:spcPct val="80000"/>
              </a:lnSpc>
            </a:pPr>
            <a:r>
              <a:rPr lang="en-US" altLang="zh-CN" sz="2200"/>
              <a:t>Malamud and the Jewish writing</a:t>
            </a:r>
          </a:p>
          <a:p>
            <a:pPr lvl="1">
              <a:lnSpc>
                <a:spcPct val="80000"/>
              </a:lnSpc>
            </a:pPr>
            <a:r>
              <a:rPr lang="en-US" altLang="zh-CN" sz="2100">
                <a:latin typeface="Arial"/>
              </a:rPr>
              <a:t>“</a:t>
            </a:r>
            <a:r>
              <a:rPr lang="en-US" altLang="zh-CN" sz="2100"/>
              <a:t>Every man is a Jew though he may not know it,</a:t>
            </a:r>
            <a:r>
              <a:rPr lang="en-US" altLang="zh-CN" sz="2100">
                <a:latin typeface="Arial"/>
              </a:rPr>
              <a:t>”</a:t>
            </a:r>
            <a:r>
              <a:rPr lang="en-US" altLang="zh-CN" sz="2100"/>
              <a:t> Bernard Malamud has said. For him, this notion of the Jew as Everyman comprises </a:t>
            </a:r>
            <a:r>
              <a:rPr lang="en-US" altLang="zh-CN" sz="2100">
                <a:latin typeface="Arial"/>
              </a:rPr>
              <a:t>“</a:t>
            </a:r>
            <a:r>
              <a:rPr lang="en-US" altLang="zh-CN" sz="2100"/>
              <a:t>the primal knowledge . . . that life is tragic, no matter how sweet or apparently full.</a:t>
            </a:r>
            <a:r>
              <a:rPr lang="en-US" altLang="zh-CN" sz="2100">
                <a:latin typeface="Arial"/>
              </a:rPr>
              <a:t>”</a:t>
            </a:r>
            <a:endParaRPr lang="en-US" altLang="zh-CN" sz="2100"/>
          </a:p>
          <a:p>
            <a:pPr lvl="1">
              <a:lnSpc>
                <a:spcPct val="80000"/>
              </a:lnSpc>
            </a:pPr>
            <a:r>
              <a:rPr lang="en-US" altLang="zh-CN" sz="2100"/>
              <a:t>Beginning with God</a:t>
            </a:r>
            <a:r>
              <a:rPr lang="en-US" altLang="zh-CN" sz="2100">
                <a:latin typeface="Arial"/>
              </a:rPr>
              <a:t>’</a:t>
            </a:r>
            <a:r>
              <a:rPr lang="en-US" altLang="zh-CN" sz="2100"/>
              <a:t>s gift of </a:t>
            </a:r>
            <a:r>
              <a:rPr lang="en-US" altLang="zh-CN" sz="2100">
                <a:latin typeface="Arial"/>
              </a:rPr>
              <a:t>“</a:t>
            </a:r>
            <a:r>
              <a:rPr lang="en-US" altLang="zh-CN" sz="2100"/>
              <a:t>a spirituality that raises man to his highest being,</a:t>
            </a:r>
            <a:r>
              <a:rPr lang="en-US" altLang="zh-CN" sz="2100">
                <a:latin typeface="Arial"/>
              </a:rPr>
              <a:t>”</a:t>
            </a:r>
            <a:r>
              <a:rPr lang="en-US" altLang="zh-CN" sz="2100"/>
              <a:t> the Jewish drama persists through betrayal of that gift, destruction, exile, and </a:t>
            </a:r>
            <a:r>
              <a:rPr lang="en-US" altLang="zh-CN" sz="2100">
                <a:latin typeface="Arial"/>
              </a:rPr>
              <a:t>“</a:t>
            </a:r>
            <a:r>
              <a:rPr lang="en-US" altLang="zh-CN" sz="2100"/>
              <a:t>an oftentimes agonizing defense</a:t>
            </a:r>
            <a:r>
              <a:rPr lang="en-US" altLang="zh-CN" sz="2100">
                <a:latin typeface="Arial"/>
              </a:rPr>
              <a:t>”</a:t>
            </a:r>
            <a:r>
              <a:rPr lang="en-US" altLang="zh-CN" sz="2100"/>
              <a:t> of moral selfhood, human responsibility, even occasional joy. As for the local version of this drama, Malamud sees the ethical ideal of compassion echoed in American democratic principles, and he sees Jewish historical experience as </a:t>
            </a:r>
            <a:r>
              <a:rPr lang="en-US" altLang="zh-CN" sz="2100">
                <a:latin typeface="Arial"/>
              </a:rPr>
              <a:t>“</a:t>
            </a:r>
            <a:r>
              <a:rPr lang="en-US" altLang="zh-CN" sz="2100"/>
              <a:t>a rich and tragic drama of the self‑realization of a people</a:t>
            </a:r>
            <a:r>
              <a:rPr lang="en-US" altLang="zh-CN" sz="2100">
                <a:latin typeface="Arial"/>
              </a:rPr>
              <a:t>”</a:t>
            </a:r>
            <a:r>
              <a:rPr lang="en-US" altLang="zh-CN" sz="2100"/>
              <a:t>, akin to this country's own self‑realization.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25602" name="内容占位符 2"/>
          <p:cNvSpPr>
            <a:spLocks noGrp="1"/>
          </p:cNvSpPr>
          <p:nvPr>
            <p:ph idx="4294967295"/>
          </p:nvPr>
        </p:nvSpPr>
        <p:spPr/>
        <p:txBody>
          <a:bodyPr/>
          <a:lstStyle/>
          <a:p>
            <a:r>
              <a:rPr lang="en-US" altLang="zh-CN"/>
              <a:t>Malamud and the Jewish writing</a:t>
            </a:r>
          </a:p>
          <a:p>
            <a:pPr lvl="1"/>
            <a:r>
              <a:rPr lang="en-US" altLang="zh-CN"/>
              <a:t>Malamud (in 1966) thinks it </a:t>
            </a:r>
            <a:r>
              <a:rPr lang="en-US" altLang="zh-CN">
                <a:latin typeface="Arial"/>
              </a:rPr>
              <a:t>“</a:t>
            </a:r>
            <a:r>
              <a:rPr lang="en-US" altLang="zh-CN"/>
              <a:t>a lucky break to be a member of a minority group . . . in America.</a:t>
            </a:r>
            <a:r>
              <a:rPr lang="en-US" altLang="zh-CN">
                <a:latin typeface="Arial"/>
              </a:rPr>
              <a:t>”</a:t>
            </a:r>
            <a:r>
              <a:rPr lang="en-US" altLang="zh-CN"/>
              <a:t> </a:t>
            </a:r>
            <a:r>
              <a:rPr lang="en-US" altLang="zh-CN">
                <a:latin typeface="Arial"/>
              </a:rPr>
              <a:t>“</a:t>
            </a:r>
            <a:r>
              <a:rPr lang="en-US" altLang="zh-CN"/>
              <a:t>Everyone has a heritage,</a:t>
            </a:r>
            <a:r>
              <a:rPr lang="en-US" altLang="zh-CN">
                <a:latin typeface="Arial"/>
              </a:rPr>
              <a:t>”</a:t>
            </a:r>
            <a:r>
              <a:rPr lang="en-US" altLang="zh-CN"/>
              <a:t> he says, </a:t>
            </a:r>
            <a:r>
              <a:rPr lang="en-US" altLang="zh-CN">
                <a:latin typeface="Arial"/>
              </a:rPr>
              <a:t>“</a:t>
            </a:r>
            <a:r>
              <a:rPr lang="en-US" altLang="zh-CN"/>
              <a:t>but the Jews because of their everlasting struggle to maintain theirs, are especially conscious of it.</a:t>
            </a:r>
            <a:r>
              <a:rPr lang="en-US" altLang="zh-CN">
                <a:latin typeface="Arial"/>
              </a:rPr>
              <a:t>”</a:t>
            </a:r>
            <a:r>
              <a:rPr lang="en-US" altLang="zh-CN"/>
              <a:t> However debatable Malamud's inclination to </a:t>
            </a:r>
            <a:r>
              <a:rPr lang="en-US" altLang="zh-CN">
                <a:latin typeface="Arial"/>
              </a:rPr>
              <a:t>“</a:t>
            </a:r>
            <a:r>
              <a:rPr lang="en-US" altLang="zh-CN"/>
              <a:t>see the Jew as universal man,</a:t>
            </a:r>
            <a:r>
              <a:rPr lang="en-US" altLang="zh-CN">
                <a:latin typeface="Arial"/>
              </a:rPr>
              <a:t>”</a:t>
            </a:r>
            <a:r>
              <a:rPr lang="en-US" altLang="zh-CN"/>
              <a:t> it can justify and deepen his fiction.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26626" name="内容占位符 2"/>
          <p:cNvSpPr>
            <a:spLocks noGrp="1"/>
          </p:cNvSpPr>
          <p:nvPr>
            <p:ph idx="4294967295"/>
          </p:nvPr>
        </p:nvSpPr>
        <p:spPr/>
        <p:txBody>
          <a:bodyPr/>
          <a:lstStyle/>
          <a:p>
            <a:r>
              <a:rPr lang="en-US" altLang="zh-CN"/>
              <a:t>Further readings</a:t>
            </a:r>
          </a:p>
          <a:p>
            <a:pPr lvl="1"/>
            <a:r>
              <a:rPr lang="en-US" altLang="zh-CN"/>
              <a:t>Novels</a:t>
            </a:r>
          </a:p>
          <a:p>
            <a:pPr lvl="2"/>
            <a:r>
              <a:rPr lang="en-US" altLang="zh-CN" i="1"/>
              <a:t>The Natural</a:t>
            </a:r>
            <a:r>
              <a:rPr lang="en-US" altLang="zh-CN">
                <a:latin typeface="Arial"/>
              </a:rPr>
              <a:t> </a:t>
            </a:r>
            <a:r>
              <a:rPr lang="en-US" altLang="zh-CN"/>
              <a:t>(1952)</a:t>
            </a:r>
          </a:p>
          <a:p>
            <a:pPr lvl="2"/>
            <a:r>
              <a:rPr lang="en-US" altLang="zh-CN" i="1"/>
              <a:t>The Fixer</a:t>
            </a:r>
            <a:r>
              <a:rPr lang="en-US" altLang="zh-CN">
                <a:latin typeface="Arial"/>
              </a:rPr>
              <a:t> </a:t>
            </a:r>
            <a:r>
              <a:rPr lang="en-US" altLang="zh-CN"/>
              <a:t>(1966) (Pulitzer Prize)</a:t>
            </a:r>
          </a:p>
          <a:p>
            <a:pPr lvl="1"/>
            <a:r>
              <a:rPr lang="en-US" altLang="zh-CN"/>
              <a:t>Short Stories</a:t>
            </a:r>
          </a:p>
          <a:p>
            <a:pPr lvl="2"/>
            <a:r>
              <a:rPr lang="en-US" altLang="zh-CN">
                <a:latin typeface="Arial"/>
              </a:rPr>
              <a:t>“</a:t>
            </a:r>
            <a:r>
              <a:rPr lang="en-US" altLang="zh-CN"/>
              <a:t>The Mourners</a:t>
            </a:r>
            <a:r>
              <a:rPr lang="en-US" altLang="zh-CN">
                <a:latin typeface="Arial"/>
              </a:rPr>
              <a:t>”</a:t>
            </a:r>
            <a:r>
              <a:rPr lang="en-US" altLang="zh-CN"/>
              <a:t> (1955)</a:t>
            </a:r>
          </a:p>
          <a:p>
            <a:pPr lvl="2"/>
            <a:r>
              <a:rPr lang="en-US" altLang="zh-CN">
                <a:latin typeface="Arial"/>
              </a:rPr>
              <a:t>“</a:t>
            </a:r>
            <a:r>
              <a:rPr lang="en-US" altLang="zh-CN"/>
              <a:t>The Jewbird</a:t>
            </a:r>
            <a:r>
              <a:rPr lang="en-US" altLang="zh-CN">
                <a:latin typeface="Arial"/>
              </a:rPr>
              <a:t>”</a:t>
            </a:r>
            <a:r>
              <a:rPr lang="en-US" altLang="zh-CN"/>
              <a:t> (1963)</a:t>
            </a:r>
          </a:p>
          <a:p>
            <a:pPr lvl="1"/>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2500"/>
              <a:t>Bernard Malamud</a:t>
            </a:r>
            <a:endParaRPr lang="zh-CN" altLang="en-US" sz="3400"/>
          </a:p>
        </p:txBody>
      </p:sp>
      <p:sp>
        <p:nvSpPr>
          <p:cNvPr id="14338" name="内容占位符 2"/>
          <p:cNvSpPr>
            <a:spLocks noGrp="1"/>
          </p:cNvSpPr>
          <p:nvPr>
            <p:ph idx="4294967295"/>
          </p:nvPr>
        </p:nvSpPr>
        <p:spPr/>
        <p:txBody>
          <a:bodyPr/>
          <a:lstStyle/>
          <a:p>
            <a:r>
              <a:rPr lang="en-US" altLang="zh-CN"/>
              <a:t>The author</a:t>
            </a:r>
          </a:p>
          <a:p>
            <a:pPr lvl="1"/>
            <a:r>
              <a:rPr lang="en-US" altLang="zh-CN"/>
              <a:t>His prose, like his settings, is an artful pastiche of</a:t>
            </a:r>
            <a:r>
              <a:rPr lang="en-US" altLang="zh-CN">
                <a:latin typeface="Arial"/>
              </a:rPr>
              <a:t> </a:t>
            </a:r>
            <a:r>
              <a:rPr lang="en-US" altLang="zh-CN"/>
              <a:t>Yiddish-English</a:t>
            </a:r>
            <a:r>
              <a:rPr lang="en-US" altLang="zh-CN">
                <a:latin typeface="Arial"/>
              </a:rPr>
              <a:t> </a:t>
            </a:r>
            <a:r>
              <a:rPr lang="en-US" altLang="zh-CN"/>
              <a:t>locutions, punctuated by sudden lyricism.</a:t>
            </a:r>
          </a:p>
          <a:p>
            <a:pPr lvl="1"/>
            <a:r>
              <a:rPr lang="en-US" altLang="zh-CN"/>
              <a:t>Writing in the second half of the twentieth century, Malamud was well aware of the social problems of his day: rootlessness, infidelity, abuse, divorce, and more. But he also depicted love as redemptive and sacrifice as uplifting. </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3" name="内容占位符 2"/>
          <p:cNvSpPr>
            <a:spLocks noGrp="1"/>
          </p:cNvSpPr>
          <p:nvPr>
            <p:ph idx="4294967295"/>
          </p:nvPr>
        </p:nvSpPr>
        <p:spPr/>
        <p:txBody>
          <a:bodyPr>
            <a:normAutofit/>
          </a:bodyPr>
          <a:lstStyle/>
          <a:p>
            <a:r>
              <a:rPr lang="en-US" altLang="zh-CN" sz="2800"/>
              <a:t>The author</a:t>
            </a:r>
          </a:p>
          <a:p>
            <a:pPr lvl="1"/>
            <a:r>
              <a:rPr lang="en-US" altLang="zh-CN" sz="2300">
                <a:latin typeface="Arial"/>
              </a:rPr>
              <a:t>“</a:t>
            </a:r>
            <a:r>
              <a:rPr lang="en-US" altLang="zh-CN" sz="2300"/>
              <a:t>Short stories, perhaps better than other forms of fiction, point up the haste and heaviness of the odds against us, and our million daily miraculous escapes from the worst of fates and the best of insights.</a:t>
            </a:r>
            <a:r>
              <a:rPr lang="en-US" altLang="zh-CN" sz="2300">
                <a:latin typeface="Arial"/>
              </a:rPr>
              <a:t>”</a:t>
            </a:r>
            <a:endParaRPr lang="en-US" altLang="zh-CN" sz="2300"/>
          </a:p>
          <a:p>
            <a:pPr lvl="1"/>
            <a:r>
              <a:rPr lang="en-US" altLang="zh-CN" sz="2300">
                <a:latin typeface="Arial"/>
              </a:rPr>
              <a:t>“</a:t>
            </a:r>
            <a:r>
              <a:rPr lang="en-US" altLang="zh-CN" sz="2300"/>
              <a:t>I write a book or a short story three times. Once to understand her, the second time to improve her prose, and a third to compel her to say what it still must say.</a:t>
            </a:r>
            <a:r>
              <a:rPr lang="en-US" altLang="zh-CN" sz="2300">
                <a:latin typeface="Arial"/>
              </a:rPr>
              <a:t>”</a:t>
            </a:r>
            <a:endParaRPr lang="en-US" altLang="zh-CN" sz="2300"/>
          </a:p>
          <a:p>
            <a:pPr lvl="1"/>
            <a:r>
              <a:rPr lang="en-US" altLang="zh-CN" sz="2300">
                <a:latin typeface="Arial"/>
              </a:rPr>
              <a:t>“</a:t>
            </a:r>
            <a:r>
              <a:rPr lang="en-US" altLang="zh-CN" sz="2300"/>
              <a:t>Life is a tragedy full of joy.</a:t>
            </a:r>
            <a:r>
              <a:rPr lang="en-US" altLang="zh-CN" sz="2300">
                <a:latin typeface="Arial"/>
              </a:rPr>
              <a:t>”</a:t>
            </a:r>
            <a:endParaRPr lang="en-US" altLang="zh-CN" sz="2300"/>
          </a:p>
          <a:p>
            <a:pPr lvl="1"/>
            <a:endParaRPr lang="zh-CN" altLang="en-US" sz="2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16386" name="内容占位符 2"/>
          <p:cNvSpPr>
            <a:spLocks noGrp="1"/>
          </p:cNvSpPr>
          <p:nvPr>
            <p:ph idx="4294967295"/>
          </p:nvPr>
        </p:nvSpPr>
        <p:spPr/>
        <p:txBody>
          <a:bodyPr/>
          <a:lstStyle/>
          <a:p>
            <a:r>
              <a:rPr lang="en-US" altLang="zh-CN"/>
              <a:t>Setting</a:t>
            </a:r>
          </a:p>
          <a:p>
            <a:pPr lvl="1"/>
            <a:r>
              <a:rPr lang="en-US" altLang="zh-CN"/>
              <a:t>Darkness and coldness</a:t>
            </a:r>
          </a:p>
          <a:p>
            <a:pPr lvl="1"/>
            <a:r>
              <a:rPr lang="en-US" altLang="zh-CN"/>
              <a:t>Eerie, enigmatic occurrence</a:t>
            </a:r>
          </a:p>
          <a:p>
            <a:pPr lvl="1"/>
            <a:r>
              <a:rPr lang="en-US" altLang="zh-CN"/>
              <a:t>Small, deserted park; </a:t>
            </a:r>
            <a:r>
              <a:rPr lang="en-US" altLang="zh-CN">
                <a:latin typeface="Arial"/>
              </a:rPr>
              <a:t>“</a:t>
            </a:r>
            <a:r>
              <a:rPr lang="en-US" altLang="zh-CN"/>
              <a:t>a leafless two-branched tree</a:t>
            </a:r>
            <a:r>
              <a:rPr lang="en-US" altLang="zh-CN">
                <a:latin typeface="Arial"/>
              </a:rPr>
              <a:t>”</a:t>
            </a:r>
            <a:r>
              <a:rPr lang="en-US" altLang="zh-CN"/>
              <a:t>; </a:t>
            </a:r>
            <a:r>
              <a:rPr lang="en-US" altLang="zh-CN">
                <a:latin typeface="Arial"/>
              </a:rPr>
              <a:t>“</a:t>
            </a:r>
            <a:r>
              <a:rPr lang="en-US" altLang="zh-CN"/>
              <a:t>The thick right branch was raised, the thin left one hung down.</a:t>
            </a:r>
            <a:r>
              <a:rPr lang="en-US" altLang="zh-CN">
                <a:latin typeface="Arial"/>
              </a:rPr>
              <a:t>”</a:t>
            </a:r>
            <a:endParaRPr lang="en-US" altLang="zh-CN"/>
          </a:p>
          <a:p>
            <a:pPr lvl="1"/>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17410" name="内容占位符 2"/>
          <p:cNvSpPr>
            <a:spLocks noGrp="1"/>
          </p:cNvSpPr>
          <p:nvPr>
            <p:ph idx="4294967295"/>
          </p:nvPr>
        </p:nvSpPr>
        <p:spPr/>
        <p:txBody>
          <a:bodyPr/>
          <a:lstStyle/>
          <a:p>
            <a:r>
              <a:rPr lang="en-US" altLang="zh-CN"/>
              <a:t>Major characters</a:t>
            </a:r>
          </a:p>
          <a:p>
            <a:pPr lvl="1"/>
            <a:r>
              <a:rPr lang="en-US" altLang="zh-CN" b="1"/>
              <a:t>Mendel</a:t>
            </a:r>
            <a:r>
              <a:rPr lang="en-US" altLang="zh-CN"/>
              <a:t>: A sick old man, informed by Ginsburg the day before that he will die the next day, desparately tries to send his "half-wit" son Isaac to his eighty-one-year-old</a:t>
            </a:r>
            <a:r>
              <a:rPr lang="en-US" altLang="zh-CN">
                <a:latin typeface="Arial"/>
              </a:rPr>
              <a:t> </a:t>
            </a:r>
            <a:r>
              <a:rPr lang="en-US" altLang="zh-CN" b="1"/>
              <a:t>Uncle Leo</a:t>
            </a:r>
            <a:r>
              <a:rPr lang="en-US" altLang="zh-CN">
                <a:latin typeface="Arial"/>
              </a:rPr>
              <a:t> </a:t>
            </a:r>
            <a:r>
              <a:rPr lang="en-US" altLang="zh-CN"/>
              <a:t>in California. He does not have enough money to buy a train ticket for Isaac. He needs "thirty-five dollars" more.</a:t>
            </a:r>
          </a:p>
          <a:p>
            <a:pPr lvl="1"/>
            <a:r>
              <a:rPr lang="en-US" altLang="zh-CN" b="1"/>
              <a:t>Isaac</a:t>
            </a:r>
            <a:r>
              <a:rPr lang="en-US" altLang="zh-CN"/>
              <a:t>: Mendel's son, thirty-nine, mentally retarded, who seems to keep eating peanuts.</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3" name="内容占位符 2"/>
          <p:cNvSpPr>
            <a:spLocks noGrp="1"/>
          </p:cNvSpPr>
          <p:nvPr>
            <p:ph idx="4294967295"/>
          </p:nvPr>
        </p:nvSpPr>
        <p:spPr/>
        <p:txBody>
          <a:bodyPr>
            <a:normAutofit/>
          </a:bodyPr>
          <a:lstStyle/>
          <a:p>
            <a:pPr>
              <a:lnSpc>
                <a:spcPct val="90000"/>
              </a:lnSpc>
            </a:pPr>
            <a:r>
              <a:rPr lang="en-US" altLang="zh-CN" sz="2800"/>
              <a:t>Major characters</a:t>
            </a:r>
          </a:p>
          <a:p>
            <a:pPr lvl="1">
              <a:lnSpc>
                <a:spcPct val="90000"/>
              </a:lnSpc>
            </a:pPr>
            <a:r>
              <a:rPr lang="en-US" altLang="zh-CN" sz="2300" b="1"/>
              <a:t>Ginzburg</a:t>
            </a:r>
            <a:r>
              <a:rPr lang="en-US" altLang="zh-CN" sz="2300"/>
              <a:t>: The death, personified in the end of the story as </a:t>
            </a:r>
            <a:r>
              <a:rPr lang="en-US" altLang="zh-CN" sz="2300">
                <a:latin typeface="Arial"/>
              </a:rPr>
              <a:t>“</a:t>
            </a:r>
            <a:r>
              <a:rPr lang="en-US" altLang="zh-CN" sz="2300"/>
              <a:t>uniformed ticket collector,</a:t>
            </a:r>
            <a:r>
              <a:rPr lang="en-US" altLang="zh-CN" sz="2300">
                <a:latin typeface="Arial"/>
              </a:rPr>
              <a:t>”</a:t>
            </a:r>
            <a:r>
              <a:rPr lang="en-US" altLang="zh-CN" sz="2300"/>
              <a:t> who would not let Mendel take Isaac to the train to California because it is </a:t>
            </a:r>
            <a:r>
              <a:rPr lang="en-US" altLang="zh-CN" sz="2300">
                <a:latin typeface="Arial"/>
              </a:rPr>
              <a:t>“</a:t>
            </a:r>
            <a:r>
              <a:rPr lang="en-US" altLang="zh-CN" sz="2300"/>
              <a:t>Already past twelve.</a:t>
            </a:r>
            <a:r>
              <a:rPr lang="en-US" altLang="zh-CN" sz="2300">
                <a:latin typeface="Arial"/>
              </a:rPr>
              <a:t>”</a:t>
            </a:r>
            <a:endParaRPr lang="en-US" altLang="zh-CN" sz="2300"/>
          </a:p>
          <a:p>
            <a:pPr lvl="1">
              <a:lnSpc>
                <a:spcPct val="90000"/>
              </a:lnSpc>
            </a:pPr>
            <a:r>
              <a:rPr lang="en-US" altLang="zh-CN" sz="2300" b="1"/>
              <a:t>Mr. Fishbein</a:t>
            </a:r>
            <a:r>
              <a:rPr lang="en-US" altLang="zh-CN" sz="2300"/>
              <a:t>: A rich Jew who won't give Mendel the money he needs: </a:t>
            </a:r>
            <a:r>
              <a:rPr lang="en-US" altLang="zh-CN" sz="2300">
                <a:latin typeface="Arial"/>
              </a:rPr>
              <a:t>“</a:t>
            </a:r>
            <a:r>
              <a:rPr lang="en-US" altLang="zh-CN" sz="2300"/>
              <a:t>Private contributions I don't make </a:t>
            </a:r>
            <a:r>
              <a:rPr lang="en-US" altLang="zh-CN" sz="2300">
                <a:latin typeface="Arial"/>
              </a:rPr>
              <a:t>–</a:t>
            </a:r>
            <a:r>
              <a:rPr lang="en-US" altLang="zh-CN" sz="2300"/>
              <a:t> only to institutions.</a:t>
            </a:r>
            <a:r>
              <a:rPr lang="en-US" altLang="zh-CN" sz="2300">
                <a:latin typeface="Arial"/>
              </a:rPr>
              <a:t>”</a:t>
            </a:r>
            <a:endParaRPr lang="en-US" altLang="zh-CN" sz="2300"/>
          </a:p>
          <a:p>
            <a:pPr lvl="1">
              <a:lnSpc>
                <a:spcPct val="90000"/>
              </a:lnSpc>
            </a:pPr>
            <a:r>
              <a:rPr lang="en-US" altLang="zh-CN" sz="2300" b="1"/>
              <a:t>Yascha</a:t>
            </a:r>
            <a:r>
              <a:rPr lang="en-US" altLang="zh-CN" sz="2300"/>
              <a:t>: A poor old rabbi, who gives Mendel </a:t>
            </a:r>
            <a:r>
              <a:rPr lang="en-US" altLang="zh-CN" sz="2300">
                <a:latin typeface="Arial"/>
              </a:rPr>
              <a:t>“</a:t>
            </a:r>
            <a:r>
              <a:rPr lang="en-US" altLang="zh-CN" sz="2300"/>
              <a:t>a fur-lined caftan</a:t>
            </a:r>
            <a:r>
              <a:rPr lang="en-US" altLang="zh-CN" sz="2300">
                <a:latin typeface="Arial"/>
              </a:rPr>
              <a:t>”</a:t>
            </a:r>
            <a:r>
              <a:rPr lang="en-US" altLang="zh-CN" sz="2300"/>
              <a:t>: </a:t>
            </a:r>
            <a:r>
              <a:rPr lang="en-US" altLang="zh-CN" sz="2300">
                <a:latin typeface="Arial"/>
              </a:rPr>
              <a:t>“</a:t>
            </a:r>
            <a:r>
              <a:rPr lang="en-US" altLang="zh-CN" sz="2300"/>
              <a:t>I got my old one. Who needs two coats for one body?</a:t>
            </a:r>
            <a:r>
              <a:rPr lang="en-US" altLang="zh-CN" sz="2300">
                <a:latin typeface="Arial"/>
              </a:rPr>
              <a:t>”</a:t>
            </a:r>
            <a:endParaRPr lang="en-US" altLang="zh-CN" sz="2300"/>
          </a:p>
          <a:p>
            <a:pPr lvl="1">
              <a:lnSpc>
                <a:spcPct val="90000"/>
              </a:lnSpc>
            </a:pPr>
            <a:endParaRPr lang="zh-CN" altLang="en-US" sz="2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3" name="内容占位符 2"/>
          <p:cNvSpPr>
            <a:spLocks noGrp="1"/>
          </p:cNvSpPr>
          <p:nvPr>
            <p:ph idx="4294967295"/>
          </p:nvPr>
        </p:nvSpPr>
        <p:spPr/>
        <p:txBody>
          <a:bodyPr>
            <a:normAutofit/>
          </a:bodyPr>
          <a:lstStyle/>
          <a:p>
            <a:pPr>
              <a:lnSpc>
                <a:spcPct val="80000"/>
              </a:lnSpc>
            </a:pPr>
            <a:r>
              <a:rPr lang="en-US" altLang="zh-CN" sz="2200"/>
              <a:t>Chronology of Events</a:t>
            </a:r>
          </a:p>
          <a:p>
            <a:pPr lvl="1">
              <a:lnSpc>
                <a:spcPct val="80000"/>
              </a:lnSpc>
            </a:pPr>
            <a:r>
              <a:rPr lang="en-US" altLang="zh-CN" sz="2100"/>
              <a:t>On a Friday night in November: Mendel awakes in fright at suppertime. The clock has stopped. He takes Isaac to a pawnshop and gets eight dollars for his "worn gold watch." Then they go to Mr. Fishbein's to ask for thirty-five dollars in vain. At a park, Mendel is almost mugged. He took a trolley with Isaac to a former friend, who turns out to be dead for years. </a:t>
            </a:r>
          </a:p>
          <a:p>
            <a:pPr lvl="1">
              <a:lnSpc>
                <a:spcPct val="80000"/>
              </a:lnSpc>
            </a:pPr>
            <a:r>
              <a:rPr lang="en-US" altLang="zh-CN" sz="2100"/>
              <a:t>At about eleven: Mendel thinks of getting money for his furniture at the pawnshop but it is closed. Mendel goes in a synagogue and calls for a rabbi. A sexton tells him that he is asleep in his house next door. Mendel goes to the rabbi's house. Despite his wife's protest, he gives Mendel his new coat. Mendel practically snatches it away from his wife and runs with Isaac. </a:t>
            </a:r>
            <a:r>
              <a:rPr lang="en-US" altLang="zh-CN" sz="2100">
                <a:latin typeface="Arial"/>
              </a:rPr>
              <a:t>“</a:t>
            </a:r>
            <a:r>
              <a:rPr lang="en-US" altLang="zh-CN" sz="2100"/>
              <a:t>After them noiselessly ran Ginsburg.</a:t>
            </a:r>
            <a:r>
              <a:rPr lang="en-US" altLang="zh-CN" sz="2100">
                <a:latin typeface="Arial"/>
              </a:rPr>
              <a:t>”</a:t>
            </a:r>
            <a:endParaRPr lang="zh-CN" altLang="en-US"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20482" name="内容占位符 2"/>
          <p:cNvSpPr>
            <a:spLocks noGrp="1"/>
          </p:cNvSpPr>
          <p:nvPr>
            <p:ph idx="4294967295"/>
          </p:nvPr>
        </p:nvSpPr>
        <p:spPr/>
        <p:txBody>
          <a:bodyPr/>
          <a:lstStyle/>
          <a:p>
            <a:r>
              <a:rPr lang="en-US" altLang="zh-CN"/>
              <a:t>Chronology of Events</a:t>
            </a:r>
          </a:p>
          <a:p>
            <a:pPr lvl="1"/>
            <a:r>
              <a:rPr lang="en-US" altLang="zh-CN"/>
              <a:t>Around midnight: Somehow Mendel has changed the rabbi's coat into money and buys the train ticket </a:t>
            </a:r>
            <a:r>
              <a:rPr lang="en-US" altLang="zh-CN">
                <a:latin typeface="Arial"/>
              </a:rPr>
              <a:t>“</a:t>
            </a:r>
            <a:r>
              <a:rPr lang="en-US" altLang="zh-CN"/>
              <a:t>in the only booth open.</a:t>
            </a:r>
            <a:r>
              <a:rPr lang="en-US" altLang="zh-CN">
                <a:latin typeface="Arial"/>
              </a:rPr>
              <a:t>”</a:t>
            </a:r>
            <a:r>
              <a:rPr lang="en-US" altLang="zh-CN"/>
              <a:t> He hurries to the gate to the platform with Isaac. Ginzburg appears in the uniform of a ticket collector and stops them. After the argument and struggle, Mendel manages to board Isaac on the train. </a:t>
            </a:r>
            <a:r>
              <a:rPr lang="en-US" altLang="zh-CN">
                <a:latin typeface="Arial"/>
              </a:rPr>
              <a:t>“</a:t>
            </a:r>
            <a:r>
              <a:rPr lang="en-US" altLang="zh-CN"/>
              <a:t>When the rain was gone, Mendel</a:t>
            </a:r>
            <a:r>
              <a:rPr lang="en-US" altLang="zh-CN">
                <a:latin typeface="Arial"/>
              </a:rPr>
              <a:t> </a:t>
            </a:r>
            <a:r>
              <a:rPr lang="en-US" altLang="zh-CN"/>
              <a:t>ascended the stairs</a:t>
            </a:r>
            <a:r>
              <a:rPr lang="en-US" altLang="zh-CN">
                <a:latin typeface="Arial"/>
              </a:rPr>
              <a:t> </a:t>
            </a:r>
            <a:r>
              <a:rPr lang="en-US" altLang="zh-CN"/>
              <a:t>to see what had become of Ginsburg.</a:t>
            </a:r>
            <a:r>
              <a:rPr lang="en-US" altLang="zh-CN">
                <a:latin typeface="Arial"/>
              </a:rPr>
              <a:t>”</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chor="ctr">
            <a:normAutofit/>
          </a:bodyPr>
          <a:lstStyle/>
          <a:p>
            <a:r>
              <a:rPr lang="en-US" altLang="zh-CN" sz="3400"/>
              <a:t>Idiots First</a:t>
            </a:r>
            <a:br>
              <a:rPr lang="en-US" altLang="zh-CN" sz="3400"/>
            </a:br>
            <a:r>
              <a:rPr lang="en-US" altLang="zh-CN" sz="3400"/>
              <a:t>Bernard Malamud</a:t>
            </a:r>
            <a:endParaRPr lang="zh-CN" altLang="en-US" sz="3400"/>
          </a:p>
        </p:txBody>
      </p:sp>
      <p:sp>
        <p:nvSpPr>
          <p:cNvPr id="21506" name="内容占位符 2"/>
          <p:cNvSpPr>
            <a:spLocks noGrp="1"/>
          </p:cNvSpPr>
          <p:nvPr>
            <p:ph idx="4294967295"/>
          </p:nvPr>
        </p:nvSpPr>
        <p:spPr/>
        <p:txBody>
          <a:bodyPr/>
          <a:lstStyle/>
          <a:p>
            <a:r>
              <a:rPr lang="en-US" altLang="zh-CN"/>
              <a:t>Themes</a:t>
            </a:r>
          </a:p>
          <a:p>
            <a:pPr lvl="1"/>
            <a:r>
              <a:rPr lang="en-US" altLang="zh-CN">
                <a:latin typeface="Arial"/>
              </a:rPr>
              <a:t> </a:t>
            </a:r>
            <a:r>
              <a:rPr lang="en-US" altLang="zh-CN"/>
              <a:t>Filial love </a:t>
            </a:r>
            <a:r>
              <a:rPr lang="en-US" altLang="zh-CN">
                <a:latin typeface="Arial"/>
              </a:rPr>
              <a:t>—</a:t>
            </a:r>
            <a:r>
              <a:rPr lang="en-US" altLang="zh-CN"/>
              <a:t> a father's devotion to his mentally retarded son</a:t>
            </a:r>
            <a:r>
              <a:rPr lang="en-US" altLang="zh-CN">
                <a:latin typeface="Arial"/>
              </a:rPr>
              <a:t> </a:t>
            </a:r>
            <a:endParaRPr lang="en-US" altLang="zh-CN"/>
          </a:p>
          <a:p>
            <a:pPr lvl="1"/>
            <a:r>
              <a:rPr lang="en-US" altLang="zh-CN"/>
              <a:t>Financial acquisitiveness of the upper class</a:t>
            </a:r>
          </a:p>
          <a:p>
            <a:pPr lvl="1"/>
            <a:r>
              <a:rPr lang="en-US" altLang="zh-CN"/>
              <a:t>Pain and struggle of the underprivileged people</a:t>
            </a:r>
          </a:p>
          <a:p>
            <a:pPr lvl="1"/>
            <a:r>
              <a:rPr lang="en-US" altLang="zh-CN"/>
              <a:t>Fearlessness in the face of death</a:t>
            </a:r>
          </a:p>
          <a:p>
            <a:pPr lvl="1"/>
            <a:endParaRPr lang="zh-CN" altLang="en-US"/>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575</TotalTime>
  <Words>1010</Words>
  <Application>Microsoft Office PowerPoint</Application>
  <PresentationFormat>全屏显示(4:3)</PresentationFormat>
  <Paragraphs>67</Paragraphs>
  <Slides>14</Slides>
  <Notes>0</Notes>
  <HiddenSlides>0</HiddenSlides>
  <MMClips>0</MMClips>
  <ScaleCrop>false</ScaleCrop>
  <HeadingPairs>
    <vt:vector size="6" baseType="variant">
      <vt:variant>
        <vt:lpstr>已用的字体</vt:lpstr>
      </vt:variant>
      <vt:variant>
        <vt:i4>6</vt:i4>
      </vt:variant>
      <vt:variant>
        <vt:lpstr>演示文稿设计模板</vt:lpstr>
      </vt:variant>
      <vt:variant>
        <vt:i4>1</vt:i4>
      </vt:variant>
      <vt:variant>
        <vt:lpstr>幻灯片标题</vt:lpstr>
      </vt:variant>
      <vt:variant>
        <vt:i4>14</vt:i4>
      </vt:variant>
    </vt:vector>
  </HeadingPairs>
  <TitlesOfParts>
    <vt:vector size="21" baseType="lpstr">
      <vt:lpstr>Arial</vt:lpstr>
      <vt:lpstr>宋体</vt:lpstr>
      <vt:lpstr>Verdana</vt:lpstr>
      <vt:lpstr>Times New Roman</vt:lpstr>
      <vt:lpstr>Wingdings</vt:lpstr>
      <vt:lpstr>Calibri</vt:lpstr>
      <vt:lpstr>Profile</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lpstr>Idiots First Bernard Malamud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Jilting of Granny Weatherall Katherine Anne Porter</dc:title>
  <dc:creator>Zlodia</dc:creator>
  <cp:lastModifiedBy>Z J</cp:lastModifiedBy>
  <cp:revision>66</cp:revision>
  <dcterms:created xsi:type="dcterms:W3CDTF">2012-09-24T12:09:51Z</dcterms:created>
  <dcterms:modified xsi:type="dcterms:W3CDTF">2012-09-28T13:39:47Z</dcterms:modified>
</cp:coreProperties>
</file>