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88" autoAdjust="0"/>
  </p:normalViewPr>
  <p:slideViewPr>
    <p:cSldViewPr>
      <p:cViewPr varScale="1">
        <p:scale>
          <a:sx n="62" d="100"/>
          <a:sy n="62" d="100"/>
        </p:scale>
        <p:origin x="-1368" y="-78"/>
      </p:cViewPr>
      <p:guideLst>
        <p:guide orient="horz" pos="2160"/>
        <p:guide pos="2880"/>
      </p:guideLst>
    </p:cSldViewPr>
  </p:slideViewPr>
  <p:outlineViewPr>
    <p:cViewPr>
      <p:scale>
        <a:sx n="33" d="100"/>
        <a:sy n="33" d="100"/>
      </p:scale>
      <p:origin x="0" y="11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2012/9/27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med">
    <p:wipe dir="d"/>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2012/9/27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sndAc>
      <p:stSnd>
        <p:snd r:embed="rId13" name="chimes.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effectLst>
            <a:innerShdw blurRad="63500" dist="50800" dir="8100000">
              <a:prstClr val="black">
                <a:alpha val="50000"/>
              </a:prstClr>
            </a:innerShdw>
          </a:effectLst>
        </p:spPr>
        <p:txBody>
          <a:bodyPr>
            <a:normAutofit fontScale="90000"/>
          </a:bodyPr>
          <a:lstStyle/>
          <a:p>
            <a:r>
              <a:rPr lang="en-US" sz="5300" b="1" u="none" dirty="0" smtClean="0">
                <a:solidFill>
                  <a:srgbClr val="0070C0"/>
                </a:solidFill>
              </a:rPr>
              <a:t>Katherine Mansfield</a:t>
            </a:r>
            <a:r>
              <a:rPr lang="en-US" b="1" u="none" dirty="0" smtClean="0">
                <a:solidFill>
                  <a:srgbClr val="0070C0"/>
                </a:solidFill>
              </a:rPr>
              <a:t/>
            </a:r>
            <a:br>
              <a:rPr lang="en-US" b="1" u="none" dirty="0" smtClean="0">
                <a:solidFill>
                  <a:srgbClr val="0070C0"/>
                </a:solidFill>
              </a:rPr>
            </a:br>
            <a:r>
              <a:rPr lang="en-US" u="none" dirty="0" smtClean="0">
                <a:solidFill>
                  <a:srgbClr val="0070C0"/>
                </a:solidFill>
              </a:rPr>
              <a:t>(14 October 1888 – 9 January 1923)</a:t>
            </a:r>
            <a:r>
              <a:rPr lang="zh-CN" altLang="en-US" u="none" dirty="0" smtClean="0">
                <a:solidFill>
                  <a:srgbClr val="0070C0"/>
                </a:solidFill>
              </a:rPr>
              <a:t/>
            </a:r>
            <a:br>
              <a:rPr lang="zh-CN" altLang="en-US" u="none" dirty="0" smtClean="0">
                <a:solidFill>
                  <a:srgbClr val="0070C0"/>
                </a:solidFill>
              </a:rPr>
            </a:br>
            <a:endParaRPr lang="zh-CN" altLang="en-US" u="none" dirty="0">
              <a:solidFill>
                <a:srgbClr val="0070C0"/>
              </a:solidFill>
            </a:endParaRPr>
          </a:p>
        </p:txBody>
      </p:sp>
      <p:sp>
        <p:nvSpPr>
          <p:cNvPr id="3" name="副标题 2"/>
          <p:cNvSpPr>
            <a:spLocks noGrp="1"/>
          </p:cNvSpPr>
          <p:nvPr>
            <p:ph type="subTitle" idx="1"/>
          </p:nvPr>
        </p:nvSpPr>
        <p:spPr/>
        <p:txBody>
          <a:bodyPr/>
          <a:lstStyle/>
          <a:p>
            <a:endParaRPr lang="zh-CN" altLang="en-US"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altLang="zh-CN" b="0" dirty="0">
                <a:solidFill>
                  <a:srgbClr val="0070C0"/>
                </a:solidFill>
              </a:rPr>
              <a:t>Miss Brill </a:t>
            </a:r>
          </a:p>
        </p:txBody>
      </p:sp>
      <p:sp>
        <p:nvSpPr>
          <p:cNvPr id="325635" name="Rectangle 3"/>
          <p:cNvSpPr>
            <a:spLocks noGrp="1" noChangeArrowheads="1"/>
          </p:cNvSpPr>
          <p:nvPr>
            <p:ph type="body" idx="1"/>
          </p:nvPr>
        </p:nvSpPr>
        <p:spPr/>
        <p:txBody>
          <a:bodyPr/>
          <a:lstStyle/>
          <a:p>
            <a:pPr marL="609600" indent="-609600"/>
            <a:r>
              <a:rPr lang="en-US" altLang="zh-CN" b="0" dirty="0">
                <a:solidFill>
                  <a:srgbClr val="0070C0"/>
                </a:solidFill>
              </a:rPr>
              <a:t>Trifling incidents as subject matter</a:t>
            </a:r>
          </a:p>
          <a:p>
            <a:pPr marL="609600" indent="-609600"/>
            <a:r>
              <a:rPr lang="en-US" altLang="zh-CN" b="0" dirty="0">
                <a:solidFill>
                  <a:srgbClr val="0070C0"/>
                </a:solidFill>
              </a:rPr>
              <a:t>Fresh, innovative plotline </a:t>
            </a:r>
          </a:p>
          <a:p>
            <a:pPr marL="609600" indent="-609600"/>
            <a:r>
              <a:rPr lang="en-US" altLang="zh-CN" b="0" dirty="0">
                <a:solidFill>
                  <a:srgbClr val="0070C0"/>
                </a:solidFill>
              </a:rPr>
              <a:t>Impressionistic /symbolic techniques to convey powerful atmosphere</a:t>
            </a:r>
          </a:p>
          <a:p>
            <a:pPr marL="609600" indent="-609600" algn="just"/>
            <a:r>
              <a:rPr lang="en-US" altLang="zh-CN" b="0" dirty="0">
                <a:solidFill>
                  <a:srgbClr val="0070C0"/>
                </a:solidFill>
              </a:rPr>
              <a:t>Powerful characterization</a:t>
            </a:r>
          </a:p>
          <a:p>
            <a:pPr marL="609600" indent="-609600"/>
            <a:endParaRPr lang="zh-CN" altLang="en-US" b="0" u="sng"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en-US" altLang="zh-CN" b="0" dirty="0">
                <a:solidFill>
                  <a:srgbClr val="0070C0"/>
                </a:solidFill>
              </a:rPr>
              <a:t>Indirect Characterization </a:t>
            </a:r>
          </a:p>
        </p:txBody>
      </p:sp>
      <p:sp>
        <p:nvSpPr>
          <p:cNvPr id="319491" name="Rectangle 3"/>
          <p:cNvSpPr>
            <a:spLocks noGrp="1" noChangeArrowheads="1"/>
          </p:cNvSpPr>
          <p:nvPr>
            <p:ph type="body" idx="1"/>
          </p:nvPr>
        </p:nvSpPr>
        <p:spPr/>
        <p:txBody>
          <a:bodyPr/>
          <a:lstStyle/>
          <a:p>
            <a:r>
              <a:rPr lang="en-US" altLang="zh-CN" b="0" dirty="0">
                <a:solidFill>
                  <a:srgbClr val="0070C0"/>
                </a:solidFill>
              </a:rPr>
              <a:t>Describing the character’s physical appearance</a:t>
            </a:r>
          </a:p>
          <a:p>
            <a:r>
              <a:rPr lang="en-US" altLang="zh-CN" b="0" dirty="0">
                <a:solidFill>
                  <a:srgbClr val="0070C0"/>
                </a:solidFill>
              </a:rPr>
              <a:t>Stating the character’s actions and/or words</a:t>
            </a:r>
          </a:p>
          <a:p>
            <a:r>
              <a:rPr lang="en-US" altLang="zh-CN" b="0" dirty="0">
                <a:solidFill>
                  <a:srgbClr val="0070C0"/>
                </a:solidFill>
              </a:rPr>
              <a:t>Revealing the character’s thoughts</a:t>
            </a:r>
          </a:p>
          <a:p>
            <a:r>
              <a:rPr lang="en-US" altLang="zh-CN" b="0" dirty="0">
                <a:solidFill>
                  <a:srgbClr val="0070C0"/>
                </a:solidFill>
              </a:rPr>
              <a:t>Showing how the character is treated by others</a:t>
            </a:r>
            <a:endParaRPr lang="zh-CN" altLang="en-US" b="0"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en-US" altLang="zh-CN" b="0" dirty="0">
                <a:solidFill>
                  <a:srgbClr val="0070C0"/>
                </a:solidFill>
              </a:rPr>
              <a:t>Characterization in Miss Brill</a:t>
            </a:r>
          </a:p>
        </p:txBody>
      </p:sp>
      <p:sp>
        <p:nvSpPr>
          <p:cNvPr id="320515" name="Rectangle 3"/>
          <p:cNvSpPr>
            <a:spLocks noGrp="1" noChangeArrowheads="1"/>
          </p:cNvSpPr>
          <p:nvPr>
            <p:ph type="body" idx="1"/>
          </p:nvPr>
        </p:nvSpPr>
        <p:spPr/>
        <p:txBody>
          <a:bodyPr/>
          <a:lstStyle/>
          <a:p>
            <a:pPr marL="609600" indent="-609600"/>
            <a:r>
              <a:rPr lang="en-US" altLang="zh-CN" b="0" dirty="0">
                <a:solidFill>
                  <a:srgbClr val="0070C0"/>
                </a:solidFill>
              </a:rPr>
              <a:t>Focusing on Miss Brill’s neckpiece </a:t>
            </a:r>
          </a:p>
          <a:p>
            <a:pPr marL="609600" indent="-609600"/>
            <a:r>
              <a:rPr lang="en-US" altLang="zh-CN" b="0" dirty="0">
                <a:solidFill>
                  <a:srgbClr val="0070C0"/>
                </a:solidFill>
              </a:rPr>
              <a:t>Revealing what Miss Brill thinks</a:t>
            </a:r>
          </a:p>
          <a:p>
            <a:pPr marL="609600" indent="-609600"/>
            <a:r>
              <a:rPr lang="en-US" altLang="zh-CN" b="0" dirty="0">
                <a:solidFill>
                  <a:srgbClr val="0070C0"/>
                </a:solidFill>
              </a:rPr>
              <a:t>Showing how Miss Brill is treated by others</a:t>
            </a:r>
          </a:p>
          <a:p>
            <a:pPr marL="609600" indent="-609600"/>
            <a:r>
              <a:rPr lang="en-US" altLang="zh-CN" b="0" dirty="0">
                <a:solidFill>
                  <a:srgbClr val="0070C0"/>
                </a:solidFill>
              </a:rPr>
              <a:t>Showing how the Miss Brill behaves </a:t>
            </a:r>
            <a:endParaRPr lang="zh-CN" altLang="en-US" b="0"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just"/>
            <a:r>
              <a:rPr lang="en-US" altLang="zh-CN" u="none" dirty="0" smtClean="0">
                <a:solidFill>
                  <a:srgbClr val="0070C0"/>
                </a:solidFill>
              </a:rPr>
              <a:t>Questions</a:t>
            </a:r>
            <a:endParaRPr lang="zh-CN" altLang="en-US" u="none" dirty="0">
              <a:solidFill>
                <a:srgbClr val="0070C0"/>
              </a:solidFill>
            </a:endParaRPr>
          </a:p>
        </p:txBody>
      </p:sp>
      <p:sp>
        <p:nvSpPr>
          <p:cNvPr id="3" name="内容占位符 2"/>
          <p:cNvSpPr>
            <a:spLocks noGrp="1"/>
          </p:cNvSpPr>
          <p:nvPr>
            <p:ph idx="1"/>
          </p:nvPr>
        </p:nvSpPr>
        <p:spPr/>
        <p:txBody>
          <a:bodyPr/>
          <a:lstStyle/>
          <a:p>
            <a:r>
              <a:rPr lang="en-US" altLang="zh-CN" u="none" dirty="0" smtClean="0">
                <a:solidFill>
                  <a:srgbClr val="0070C0"/>
                </a:solidFill>
              </a:rPr>
              <a:t>What kind of </a:t>
            </a:r>
            <a:r>
              <a:rPr lang="en-US" u="none" dirty="0" smtClean="0">
                <a:solidFill>
                  <a:srgbClr val="0070C0"/>
                </a:solidFill>
              </a:rPr>
              <a:t>Point of View is used? in the Third Person Limited Omniscient point of view.</a:t>
            </a:r>
          </a:p>
          <a:p>
            <a:pPr algn="just"/>
            <a:r>
              <a:rPr lang="en-US" u="none" dirty="0" smtClean="0">
                <a:solidFill>
                  <a:srgbClr val="0070C0"/>
                </a:solidFill>
              </a:rPr>
              <a:t>What motifs can be found in this story? Loneliness, illusion versus reality, rejection , isolation</a:t>
            </a:r>
          </a:p>
          <a:p>
            <a:pPr algn="just"/>
            <a:r>
              <a:rPr lang="en-US" dirty="0" smtClean="0">
                <a:solidFill>
                  <a:srgbClr val="0070C0"/>
                </a:solidFill>
              </a:rPr>
              <a:t>Do you find anything special in comparison with male authors?</a:t>
            </a:r>
            <a:endParaRPr lang="en-US" u="none" dirty="0" smtClean="0">
              <a:solidFill>
                <a:srgbClr val="0070C0"/>
              </a:solidFill>
            </a:endParaRPr>
          </a:p>
          <a:p>
            <a:endParaRPr lang="zh-CN" altLang="en-US" u="none" dirty="0"/>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u="none" dirty="0"/>
          </a:p>
        </p:txBody>
      </p:sp>
      <p:pic>
        <p:nvPicPr>
          <p:cNvPr id="8" name="内容占位符 7" descr="Katherinemansfield.jpg"/>
          <p:cNvPicPr>
            <a:picLocks noGrp="1" noChangeAspect="1"/>
          </p:cNvPicPr>
          <p:nvPr>
            <p:ph idx="1"/>
          </p:nvPr>
        </p:nvPicPr>
        <p:blipFill>
          <a:blip r:embed="rId3"/>
          <a:stretch>
            <a:fillRect/>
          </a:stretch>
        </p:blipFill>
        <p:spPr>
          <a:xfrm>
            <a:off x="928662" y="1643050"/>
            <a:ext cx="2794000" cy="4495800"/>
          </a:xfrm>
        </p:spPr>
      </p:pic>
      <p:pic>
        <p:nvPicPr>
          <p:cNvPr id="9" name="图片 8" descr="Mansfield.jpg"/>
          <p:cNvPicPr>
            <a:picLocks noChangeAspect="1"/>
          </p:cNvPicPr>
          <p:nvPr/>
        </p:nvPicPr>
        <p:blipFill>
          <a:blip r:embed="rId4"/>
          <a:stretch>
            <a:fillRect/>
          </a:stretch>
        </p:blipFill>
        <p:spPr>
          <a:xfrm>
            <a:off x="5072066" y="1714488"/>
            <a:ext cx="2928958" cy="4572032"/>
          </a:xfrm>
          <a:prstGeom prst="rect">
            <a:avLst/>
          </a:prstGeom>
        </p:spPr>
      </p:pic>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u="none"/>
          </a:p>
        </p:txBody>
      </p:sp>
      <p:sp>
        <p:nvSpPr>
          <p:cNvPr id="3" name="内容占位符 2"/>
          <p:cNvSpPr>
            <a:spLocks noGrp="1"/>
          </p:cNvSpPr>
          <p:nvPr>
            <p:ph idx="1"/>
          </p:nvPr>
        </p:nvSpPr>
        <p:spPr/>
        <p:txBody>
          <a:bodyPr>
            <a:normAutofit fontScale="77500" lnSpcReduction="20000"/>
          </a:bodyPr>
          <a:lstStyle/>
          <a:p>
            <a:pPr algn="just"/>
            <a:r>
              <a:rPr lang="en-US" b="1" u="none" dirty="0" smtClean="0">
                <a:solidFill>
                  <a:srgbClr val="0070C0"/>
                </a:solidFill>
              </a:rPr>
              <a:t>Katherine Mansfield Beauchamp </a:t>
            </a:r>
            <a:r>
              <a:rPr lang="en-US" b="1" u="none" dirty="0" err="1" smtClean="0">
                <a:solidFill>
                  <a:srgbClr val="0070C0"/>
                </a:solidFill>
              </a:rPr>
              <a:t>Murry</a:t>
            </a:r>
            <a:r>
              <a:rPr lang="en-US" u="none" dirty="0" smtClean="0">
                <a:solidFill>
                  <a:srgbClr val="0070C0"/>
                </a:solidFill>
              </a:rPr>
              <a:t> (14 October 1888 – 9 January 1923) was a prominent modernist writer of short fiction who was born and brought up in colonial New Zealand and wrote under the pen name of </a:t>
            </a:r>
            <a:r>
              <a:rPr lang="en-US" b="1" u="none" dirty="0" smtClean="0">
                <a:solidFill>
                  <a:srgbClr val="0070C0"/>
                </a:solidFill>
              </a:rPr>
              <a:t>Katherine Mansfield</a:t>
            </a:r>
            <a:r>
              <a:rPr lang="en-US" u="none" dirty="0" smtClean="0">
                <a:solidFill>
                  <a:srgbClr val="0070C0"/>
                </a:solidFill>
              </a:rPr>
              <a:t>. Mansfield left for Great Britain when she was 19 where she encountered Modernist writers such as D.H. Lawrence and Virginia Woolf with whom she became close friends. Her stories often focus on moments of disruption and frequently open rather abruptly. Among her best-known stories are "The Garden Party", "The Daughters of the Late Colonel" and "The Fly". During the First World War Mansfield contracted </a:t>
            </a:r>
            <a:r>
              <a:rPr lang="en-US" u="none" dirty="0" err="1" smtClean="0">
                <a:solidFill>
                  <a:srgbClr val="0070C0"/>
                </a:solidFill>
              </a:rPr>
              <a:t>extrapulmonary</a:t>
            </a:r>
            <a:r>
              <a:rPr lang="en-US" u="none" dirty="0" smtClean="0">
                <a:solidFill>
                  <a:srgbClr val="0070C0"/>
                </a:solidFill>
              </a:rPr>
              <a:t> tuberculosis, which rendered any return or visit to New Zealand impossible and led to her death at the age of 34.</a:t>
            </a:r>
            <a:endParaRPr lang="zh-CN" altLang="en-US" u="none"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u="none" dirty="0" smtClean="0">
                <a:solidFill>
                  <a:srgbClr val="0070C0"/>
                </a:solidFill>
              </a:rPr>
              <a:t>Legacy</a:t>
            </a:r>
            <a:endParaRPr lang="zh-CN" altLang="en-US" u="none" dirty="0">
              <a:solidFill>
                <a:srgbClr val="0070C0"/>
              </a:solidFill>
            </a:endParaRPr>
          </a:p>
        </p:txBody>
      </p:sp>
      <p:sp>
        <p:nvSpPr>
          <p:cNvPr id="3" name="内容占位符 2"/>
          <p:cNvSpPr>
            <a:spLocks noGrp="1"/>
          </p:cNvSpPr>
          <p:nvPr>
            <p:ph idx="1"/>
          </p:nvPr>
        </p:nvSpPr>
        <p:spPr/>
        <p:txBody>
          <a:bodyPr>
            <a:normAutofit fontScale="62500" lnSpcReduction="20000"/>
          </a:bodyPr>
          <a:lstStyle/>
          <a:p>
            <a:pPr algn="just"/>
            <a:r>
              <a:rPr lang="en-US" u="none" dirty="0" smtClean="0">
                <a:solidFill>
                  <a:srgbClr val="0070C0"/>
                </a:solidFill>
              </a:rPr>
              <a:t>Mansfield is widely considered one of the best short story writers of her period. A number of her works, including </a:t>
            </a:r>
            <a:r>
              <a:rPr lang="en-US" i="1" u="none" dirty="0" smtClean="0">
                <a:solidFill>
                  <a:srgbClr val="0070C0"/>
                </a:solidFill>
              </a:rPr>
              <a:t>Miss Brill</a:t>
            </a:r>
            <a:r>
              <a:rPr lang="en-US" u="none" dirty="0" smtClean="0">
                <a:solidFill>
                  <a:srgbClr val="0070C0"/>
                </a:solidFill>
              </a:rPr>
              <a:t>, </a:t>
            </a:r>
            <a:r>
              <a:rPr lang="en-US" i="1" u="none" dirty="0" smtClean="0">
                <a:solidFill>
                  <a:srgbClr val="0070C0"/>
                </a:solidFill>
              </a:rPr>
              <a:t>Prelude</a:t>
            </a:r>
            <a:r>
              <a:rPr lang="en-US" u="none" dirty="0" smtClean="0">
                <a:solidFill>
                  <a:srgbClr val="0070C0"/>
                </a:solidFill>
              </a:rPr>
              <a:t>, </a:t>
            </a:r>
            <a:r>
              <a:rPr lang="en-US" i="1" u="none" dirty="0" smtClean="0">
                <a:solidFill>
                  <a:srgbClr val="0070C0"/>
                </a:solidFill>
              </a:rPr>
              <a:t>The Garden Party</a:t>
            </a:r>
            <a:r>
              <a:rPr lang="en-US" u="none" dirty="0" smtClean="0">
                <a:solidFill>
                  <a:srgbClr val="0070C0"/>
                </a:solidFill>
              </a:rPr>
              <a:t>, </a:t>
            </a:r>
            <a:r>
              <a:rPr lang="en-US" i="1" u="none" dirty="0" smtClean="0">
                <a:solidFill>
                  <a:srgbClr val="0070C0"/>
                </a:solidFill>
              </a:rPr>
              <a:t>The Doll's House</a:t>
            </a:r>
            <a:r>
              <a:rPr lang="en-US" u="none" dirty="0" smtClean="0">
                <a:solidFill>
                  <a:srgbClr val="0070C0"/>
                </a:solidFill>
              </a:rPr>
              <a:t> and </a:t>
            </a:r>
            <a:r>
              <a:rPr lang="en-US" i="1" u="none" dirty="0" smtClean="0">
                <a:solidFill>
                  <a:srgbClr val="0070C0"/>
                </a:solidFill>
              </a:rPr>
              <a:t>The Fly</a:t>
            </a:r>
            <a:r>
              <a:rPr lang="en-US" u="none" dirty="0" smtClean="0">
                <a:solidFill>
                  <a:srgbClr val="0070C0"/>
                </a:solidFill>
              </a:rPr>
              <a:t>, are frequently collected in short story anthologies. Mansfield also proved ahead of her time in her adoration of Russian playwright and short story writer Anton Chekhov, and incorporated some of his themes and techniques into her writing.</a:t>
            </a:r>
          </a:p>
          <a:p>
            <a:pPr algn="just"/>
            <a:r>
              <a:rPr lang="en-US" u="none" dirty="0" smtClean="0">
                <a:solidFill>
                  <a:srgbClr val="0070C0"/>
                </a:solidFill>
              </a:rPr>
              <a:t>The following high schools in New Zealand have a house named after her: Mount </a:t>
            </a:r>
            <a:r>
              <a:rPr lang="en-US" u="none" dirty="0" err="1" smtClean="0">
                <a:solidFill>
                  <a:srgbClr val="0070C0"/>
                </a:solidFill>
              </a:rPr>
              <a:t>Roskill</a:t>
            </a:r>
            <a:r>
              <a:rPr lang="en-US" u="none" dirty="0" smtClean="0">
                <a:solidFill>
                  <a:srgbClr val="0070C0"/>
                </a:solidFill>
              </a:rPr>
              <a:t> Grammar School in Auckland, Rangiora High School in North Canterbury, Tauranga Girls' College in Tauranga, Westlake Girls' High School in Auckland, </a:t>
            </a:r>
            <a:r>
              <a:rPr lang="en-US" u="none" dirty="0" err="1" smtClean="0">
                <a:solidFill>
                  <a:srgbClr val="0070C0"/>
                </a:solidFill>
              </a:rPr>
              <a:t>Macleans</a:t>
            </a:r>
            <a:r>
              <a:rPr lang="en-US" u="none" dirty="0" smtClean="0">
                <a:solidFill>
                  <a:srgbClr val="0070C0"/>
                </a:solidFill>
              </a:rPr>
              <a:t> College in Auckland, Wellington Girls' College in Wellington, Westlake Girls' High School in Auckland, Southland Girls' High School in Invercargill and Rangitoto College in Auckland. She has been </a:t>
            </a:r>
            <a:r>
              <a:rPr lang="en-US" u="none" dirty="0" err="1" smtClean="0">
                <a:solidFill>
                  <a:srgbClr val="0070C0"/>
                </a:solidFill>
              </a:rPr>
              <a:t>honoured</a:t>
            </a:r>
            <a:r>
              <a:rPr lang="en-US" u="none" dirty="0" smtClean="0">
                <a:solidFill>
                  <a:srgbClr val="0070C0"/>
                </a:solidFill>
              </a:rPr>
              <a:t> at Karori Normal School in Wellington which has a stone monument dedicated to her with a plaque commemorating her work and her time at the school.</a:t>
            </a:r>
          </a:p>
          <a:p>
            <a:endParaRPr lang="zh-CN" altLang="en-US" u="none" dirty="0"/>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u="none" dirty="0"/>
          </a:p>
        </p:txBody>
      </p:sp>
      <p:sp>
        <p:nvSpPr>
          <p:cNvPr id="3" name="内容占位符 2"/>
          <p:cNvSpPr>
            <a:spLocks noGrp="1"/>
          </p:cNvSpPr>
          <p:nvPr>
            <p:ph idx="1"/>
          </p:nvPr>
        </p:nvSpPr>
        <p:spPr/>
        <p:txBody>
          <a:bodyPr>
            <a:normAutofit fontScale="77500" lnSpcReduction="20000"/>
          </a:bodyPr>
          <a:lstStyle/>
          <a:p>
            <a:pPr algn="just"/>
            <a:r>
              <a:rPr lang="en-US" u="none" dirty="0" smtClean="0">
                <a:solidFill>
                  <a:srgbClr val="0070C0"/>
                </a:solidFill>
              </a:rPr>
              <a:t>A street in Menton, France, where she lived and wrote, is named after her and a Fellowship is offered annually to enable a New Zealand writer to work at her former home, the Villa </a:t>
            </a:r>
            <a:r>
              <a:rPr lang="en-US" u="none" dirty="0" err="1" smtClean="0">
                <a:solidFill>
                  <a:srgbClr val="0070C0"/>
                </a:solidFill>
              </a:rPr>
              <a:t>Isola</a:t>
            </a:r>
            <a:r>
              <a:rPr lang="en-US" u="none" dirty="0" smtClean="0">
                <a:solidFill>
                  <a:srgbClr val="0070C0"/>
                </a:solidFill>
              </a:rPr>
              <a:t> Bella. New Zealand's preeminent short story competition is also named in her </a:t>
            </a:r>
            <a:r>
              <a:rPr lang="en-US" u="none" dirty="0" err="1" smtClean="0">
                <a:solidFill>
                  <a:srgbClr val="0070C0"/>
                </a:solidFill>
              </a:rPr>
              <a:t>honour</a:t>
            </a:r>
            <a:r>
              <a:rPr lang="en-US" u="none" dirty="0" smtClean="0">
                <a:solidFill>
                  <a:srgbClr val="0070C0"/>
                </a:solidFill>
              </a:rPr>
              <a:t>.</a:t>
            </a:r>
          </a:p>
          <a:p>
            <a:pPr algn="just"/>
            <a:r>
              <a:rPr lang="en-US" u="none" dirty="0" smtClean="0">
                <a:solidFill>
                  <a:srgbClr val="0070C0"/>
                </a:solidFill>
              </a:rPr>
              <a:t>She was the subject of the 1973 BBC miniseries </a:t>
            </a:r>
            <a:r>
              <a:rPr lang="en-US" i="1" u="none" dirty="0" smtClean="0">
                <a:solidFill>
                  <a:srgbClr val="0070C0"/>
                </a:solidFill>
              </a:rPr>
              <a:t>A Picture of Katherine Mansfield</a:t>
            </a:r>
            <a:r>
              <a:rPr lang="en-US" u="none" dirty="0" smtClean="0">
                <a:solidFill>
                  <a:srgbClr val="0070C0"/>
                </a:solidFill>
              </a:rPr>
              <a:t> starring Vanessa Redgrave. The six-part series included adaptations of Mansfield's life and of her short stories.</a:t>
            </a:r>
          </a:p>
          <a:p>
            <a:pPr algn="just"/>
            <a:r>
              <a:rPr lang="en-US" u="none" dirty="0" smtClean="0">
                <a:solidFill>
                  <a:srgbClr val="0070C0"/>
                </a:solidFill>
              </a:rPr>
              <a:t>Seventeen of her early short stories were adapted in the 2012 collection </a:t>
            </a:r>
            <a:r>
              <a:rPr lang="en-US" i="1" u="none" dirty="0" smtClean="0">
                <a:solidFill>
                  <a:srgbClr val="0070C0"/>
                </a:solidFill>
              </a:rPr>
              <a:t>Mansfield with Monsters (book)</a:t>
            </a:r>
            <a:r>
              <a:rPr lang="en-US" u="none" dirty="0" smtClean="0">
                <a:solidFill>
                  <a:srgbClr val="0070C0"/>
                </a:solidFill>
              </a:rPr>
              <a:t> published by New Zealand publisher Steam Press. The adaptations include the insertion of supernatural and alien entities into Mansfield's work.</a:t>
            </a:r>
          </a:p>
          <a:p>
            <a:endParaRPr lang="zh-CN" altLang="en-US" u="none" dirty="0"/>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u="none" dirty="0" smtClean="0">
                <a:solidFill>
                  <a:srgbClr val="0070C0"/>
                </a:solidFill>
              </a:rPr>
              <a:t>Miss Brill</a:t>
            </a:r>
            <a:endParaRPr lang="zh-CN" altLang="en-US" u="none" dirty="0">
              <a:solidFill>
                <a:srgbClr val="0070C0"/>
              </a:solidFill>
            </a:endParaRPr>
          </a:p>
        </p:txBody>
      </p:sp>
      <p:sp>
        <p:nvSpPr>
          <p:cNvPr id="3" name="内容占位符 2"/>
          <p:cNvSpPr>
            <a:spLocks noGrp="1"/>
          </p:cNvSpPr>
          <p:nvPr>
            <p:ph idx="1"/>
          </p:nvPr>
        </p:nvSpPr>
        <p:spPr/>
        <p:txBody>
          <a:bodyPr>
            <a:normAutofit fontScale="77500" lnSpcReduction="20000"/>
          </a:bodyPr>
          <a:lstStyle/>
          <a:p>
            <a:pPr algn="just"/>
            <a:r>
              <a:rPr lang="en-US" b="1" u="none" dirty="0" smtClean="0">
                <a:solidFill>
                  <a:srgbClr val="0070C0"/>
                </a:solidFill>
              </a:rPr>
              <a:t>Plot: </a:t>
            </a:r>
            <a:r>
              <a:rPr lang="en-US" u="none" dirty="0" smtClean="0">
                <a:solidFill>
                  <a:srgbClr val="0070C0"/>
                </a:solidFill>
              </a:rPr>
              <a:t>The story is about Miss Brill, a middle-aged English teacher living by the "</a:t>
            </a:r>
            <a:r>
              <a:rPr lang="en-US" u="none" dirty="0" err="1" smtClean="0">
                <a:solidFill>
                  <a:srgbClr val="0070C0"/>
                </a:solidFill>
              </a:rPr>
              <a:t>Jardins</a:t>
            </a:r>
            <a:r>
              <a:rPr lang="en-US" u="none" dirty="0" smtClean="0">
                <a:solidFill>
                  <a:srgbClr val="0070C0"/>
                </a:solidFill>
              </a:rPr>
              <a:t> publics", the Public Gardens, in a French town. The story begins by Miss Brill "deciding on her fur dear little thing! It was nice to feel it again” The fur is something very dear to her, as she rubs the fur, seeming to put life into the eyes. It follows her on a regular Sunday afternoon in the park, which she spends walking and sitting in the park. She sees the world as a play, if it were a stage, and enjoys watching the people around her, often judging them condescendingly and eavesdropping on the strangers. The reader learns that Miss Brill's life must be unfilled and this is how she develops her pride.</a:t>
            </a:r>
            <a:endParaRPr lang="zh-CN" altLang="en-US" u="none"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u="none"/>
          </a:p>
        </p:txBody>
      </p:sp>
      <p:sp>
        <p:nvSpPr>
          <p:cNvPr id="3" name="内容占位符 2"/>
          <p:cNvSpPr>
            <a:spLocks noGrp="1"/>
          </p:cNvSpPr>
          <p:nvPr>
            <p:ph idx="1"/>
          </p:nvPr>
        </p:nvSpPr>
        <p:spPr/>
        <p:txBody>
          <a:bodyPr>
            <a:normAutofit fontScale="55000" lnSpcReduction="20000"/>
          </a:bodyPr>
          <a:lstStyle/>
          <a:p>
            <a:pPr algn="just"/>
            <a:r>
              <a:rPr lang="en-US" u="none" dirty="0" smtClean="0">
                <a:solidFill>
                  <a:srgbClr val="0070C0"/>
                </a:solidFill>
              </a:rPr>
              <a:t>When she arrives at the park, she notices that there are more people than last Sunday, and the band is especially louder because the Season had commenced. Sitting next to her on the bench was an elderly couple. Their lack of conversation disappointed Miss Brill because she enjoys, "sitting in other people's lives just for a minute while they talked round her.” Watching others in the park, she notices that most of the people that sit on the benches are the same; the people are elderly, silent, idle, and appear as though they have come from a small dark place. A woman drops her violet roses, only to be picked up and returned by a young boy. The woman proceeds to dispose of them, and Miss Brill does not know if that is to be well-regarded. After the elderly couple left the bench, Miss Brill seemed to believe that even she took part in the play as she attended every Sunday. Beginning to daydream about how she reads to an elderly man four times a week, she plays a scenario in her mind with the man. She visions that he would no longer sleep through the stories as he normally does once he realized she was an actress, and he would become engaged and excited. Continuing her idea of the play as the band played a new song, she </a:t>
            </a:r>
            <a:r>
              <a:rPr lang="en-US" u="none" dirty="0" err="1" smtClean="0">
                <a:solidFill>
                  <a:srgbClr val="0070C0"/>
                </a:solidFill>
              </a:rPr>
              <a:t>visioned</a:t>
            </a:r>
            <a:r>
              <a:rPr lang="en-US" u="none" dirty="0" smtClean="0">
                <a:solidFill>
                  <a:srgbClr val="0070C0"/>
                </a:solidFill>
              </a:rPr>
              <a:t> everybody in the park taking part in the song and singing, and she begins to cry at the thought of this.</a:t>
            </a:r>
            <a:endParaRPr lang="zh-CN" altLang="en-US" u="none"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u="none" dirty="0"/>
          </a:p>
        </p:txBody>
      </p:sp>
      <p:sp>
        <p:nvSpPr>
          <p:cNvPr id="3" name="内容占位符 2"/>
          <p:cNvSpPr>
            <a:spLocks noGrp="1"/>
          </p:cNvSpPr>
          <p:nvPr>
            <p:ph idx="1"/>
          </p:nvPr>
        </p:nvSpPr>
        <p:spPr/>
        <p:txBody>
          <a:bodyPr>
            <a:normAutofit fontScale="70000" lnSpcReduction="20000"/>
          </a:bodyPr>
          <a:lstStyle/>
          <a:p>
            <a:pPr algn="just"/>
            <a:r>
              <a:rPr lang="en-US" u="none" dirty="0" smtClean="0">
                <a:solidFill>
                  <a:srgbClr val="0070C0"/>
                </a:solidFill>
              </a:rPr>
              <a:t>A young couple sit on the bench where the elderly couple had been before. Miss Brill believes they are nicely dressed and she is prepared to listen. As she does, she hears the boy make a rude remark about her being a "stupid old thing", and the girl responds, "It's her fu-fur which is so funny,” which hurts Miss Brill terribly because of her love of her fur. On her way home, a typical Sunday would involve the purchase of cake at the bakery, but instead she went home into her own dark room. As she quickly put her fur back in its box, she hears a cry, this cry is Miss Brill. The reason why the story says, "she thinks she hears a cry” is because Miss Brill does not want to accept that she is the one crying, or accept herself for that matter. Mansfield's personification throughout the passage reveals a sense of loneliness belonging to Miss Brill for she not only fabricates a connection with the other park goers, but also personifies her inanimate piece of clothing by conversing with it as well as feeling for it.</a:t>
            </a:r>
            <a:endParaRPr lang="zh-CN" altLang="en-US" u="none"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b="1" u="none" dirty="0" smtClean="0">
                <a:solidFill>
                  <a:srgbClr val="0070C0"/>
                </a:solidFill>
              </a:rPr>
              <a:t>Symbolism</a:t>
            </a:r>
            <a:endParaRPr lang="zh-CN" altLang="en-US" u="none" dirty="0">
              <a:solidFill>
                <a:srgbClr val="0070C0"/>
              </a:solidFill>
            </a:endParaRPr>
          </a:p>
        </p:txBody>
      </p:sp>
      <p:sp>
        <p:nvSpPr>
          <p:cNvPr id="3" name="内容占位符 2"/>
          <p:cNvSpPr>
            <a:spLocks noGrp="1"/>
          </p:cNvSpPr>
          <p:nvPr>
            <p:ph idx="1"/>
          </p:nvPr>
        </p:nvSpPr>
        <p:spPr/>
        <p:txBody>
          <a:bodyPr>
            <a:normAutofit fontScale="70000" lnSpcReduction="20000"/>
          </a:bodyPr>
          <a:lstStyle/>
          <a:p>
            <a:pPr algn="just"/>
            <a:r>
              <a:rPr lang="en-US" u="none" dirty="0" smtClean="0">
                <a:solidFill>
                  <a:srgbClr val="0070C0"/>
                </a:solidFill>
              </a:rPr>
              <a:t>Fur-She refers to the fur as a "rogue" which is ironic that she is very attached to this garment. A rogue is an adventurer which she lacks in her life. It is also a male, which she does not have in her life either. The fur lives a similar story as she does, living in a dark small room, getting hit in the nose as she did when the boy made the rude remark about her, and when returning to the box, crying for its destruction, and Miss Brill crying for her hurt soul.</a:t>
            </a:r>
            <a:endParaRPr lang="en-US" u="none" baseline="30000" dirty="0" smtClean="0">
              <a:solidFill>
                <a:srgbClr val="0070C0"/>
              </a:solidFill>
            </a:endParaRPr>
          </a:p>
          <a:p>
            <a:pPr algn="just"/>
            <a:r>
              <a:rPr lang="en-US" u="none" dirty="0" smtClean="0">
                <a:solidFill>
                  <a:srgbClr val="0070C0"/>
                </a:solidFill>
              </a:rPr>
              <a:t>Ermine toque-The nice fur has now decayed and withered. This fur is similar to those sitting on the benches at the park, and Miss Brill herself.</a:t>
            </a:r>
          </a:p>
          <a:p>
            <a:pPr algn="just"/>
            <a:r>
              <a:rPr lang="en-US" u="none" dirty="0" smtClean="0">
                <a:solidFill>
                  <a:srgbClr val="0070C0"/>
                </a:solidFill>
              </a:rPr>
              <a:t>Orchestra-Her emotions are reflective of the gaiety of the songs played by the orchestra. The orchestra mostly plays throughout Miss Brill's entire park experience. It is her that ranges in emotions, like the many genres the orchestra must have played. This was the trimming on judge's robes in Europe, and a sign of honor and purity. </a:t>
            </a:r>
            <a:endParaRPr lang="en-US" u="none" dirty="0" smtClean="0"/>
          </a:p>
          <a:p>
            <a:pPr algn="just"/>
            <a:endParaRPr lang="zh-CN" altLang="en-US" u="none" dirty="0">
              <a:solidFill>
                <a:srgbClr val="0070C0"/>
              </a:solidFill>
            </a:endParaRPr>
          </a:p>
        </p:txBody>
      </p:sp>
    </p:spTree>
  </p:cSld>
  <p:clrMapOvr>
    <a:masterClrMapping/>
  </p:clrMapOvr>
  <p:transition spd="med">
    <p:wipe dir="d"/>
    <p:sndAc>
      <p:stSnd>
        <p:snd r:embed="rId2" name="chimes.wav" builtIn="1"/>
      </p:stSnd>
    </p:sndAc>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1412</Words>
  <PresentationFormat>全屏显示(4:3)</PresentationFormat>
  <Paragraphs>35</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Katherine Mansfield (14 October 1888 – 9 January 1923) </vt:lpstr>
      <vt:lpstr>幻灯片 2</vt:lpstr>
      <vt:lpstr>幻灯片 3</vt:lpstr>
      <vt:lpstr>Legacy</vt:lpstr>
      <vt:lpstr>幻灯片 5</vt:lpstr>
      <vt:lpstr>Miss Brill</vt:lpstr>
      <vt:lpstr>幻灯片 7</vt:lpstr>
      <vt:lpstr>幻灯片 8</vt:lpstr>
      <vt:lpstr>Symbolism</vt:lpstr>
      <vt:lpstr>Miss Brill </vt:lpstr>
      <vt:lpstr>Indirect Characterization </vt:lpstr>
      <vt:lpstr>Characterization in Miss Brill</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Katherine Mansfield (14 October 1888 – 9 January 1923) </dc:title>
  <dc:creator>Administrator</dc:creator>
  <cp:lastModifiedBy>Sky123.Org</cp:lastModifiedBy>
  <cp:revision>15</cp:revision>
  <dcterms:created xsi:type="dcterms:W3CDTF">2012-09-25T13:17:18Z</dcterms:created>
  <dcterms:modified xsi:type="dcterms:W3CDTF">2012-09-27T06:45:26Z</dcterms:modified>
</cp:coreProperties>
</file>