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304" r:id="rId2"/>
    <p:sldId id="305" r:id="rId3"/>
    <p:sldId id="306" r:id="rId4"/>
    <p:sldId id="308" r:id="rId5"/>
    <p:sldId id="310" r:id="rId6"/>
    <p:sldId id="312" r:id="rId7"/>
    <p:sldId id="313" r:id="rId8"/>
    <p:sldId id="311" r:id="rId9"/>
    <p:sldId id="314" r:id="rId10"/>
    <p:sldId id="316" r:id="rId11"/>
    <p:sldId id="315" r:id="rId12"/>
    <p:sldId id="309" r:id="rId13"/>
    <p:sldId id="317"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0" d="100"/>
          <a:sy n="80" d="100"/>
        </p:scale>
        <p:origin x="-3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5867400" cy="6858000"/>
            <a:chOff x="0" y="0"/>
            <a:chExt cx="3696" cy="4320"/>
          </a:xfrm>
        </p:grpSpPr>
        <p:sp>
          <p:nvSpPr>
            <p:cNvPr id="2867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zh-CN" altLang="en-US" sz="2400">
                <a:latin typeface="Times New Roman" pitchFamily="18" charset="0"/>
              </a:endParaRPr>
            </a:p>
          </p:txBody>
        </p:sp>
        <p:sp>
          <p:nvSpPr>
            <p:cNvPr id="2867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zh-CN" altLang="en-US" sz="2400">
                <a:latin typeface="Times New Roman" pitchFamily="18" charset="0"/>
              </a:endParaRPr>
            </a:p>
          </p:txBody>
        </p:sp>
      </p:grpSp>
      <p:grpSp>
        <p:nvGrpSpPr>
          <p:cNvPr id="28677" name="Group 5"/>
          <p:cNvGrpSpPr>
            <a:grpSpLocks/>
          </p:cNvGrpSpPr>
          <p:nvPr/>
        </p:nvGrpSpPr>
        <p:grpSpPr bwMode="auto">
          <a:xfrm>
            <a:off x="3632200" y="4889500"/>
            <a:ext cx="4876800" cy="319088"/>
            <a:chOff x="2288" y="3080"/>
            <a:chExt cx="3072" cy="201"/>
          </a:xfrm>
        </p:grpSpPr>
        <p:sp>
          <p:nvSpPr>
            <p:cNvPr id="2867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zh-CN" altLang="en-US"/>
            </a:p>
          </p:txBody>
        </p:sp>
        <p:sp>
          <p:nvSpPr>
            <p:cNvPr id="2867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zh-CN" altLang="en-US"/>
            </a:p>
          </p:txBody>
        </p:sp>
      </p:grpSp>
      <p:sp>
        <p:nvSpPr>
          <p:cNvPr id="2868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zh-CN" altLang="en-US"/>
              <a:t>单击此处编辑母版副标题样式</a:t>
            </a:r>
          </a:p>
        </p:txBody>
      </p:sp>
      <p:sp>
        <p:nvSpPr>
          <p:cNvPr id="28681" name="Rectangle 9"/>
          <p:cNvSpPr>
            <a:spLocks noGrp="1" noChangeArrowheads="1"/>
          </p:cNvSpPr>
          <p:nvPr>
            <p:ph type="dt" sz="quarter" idx="2"/>
          </p:nvPr>
        </p:nvSpPr>
        <p:spPr/>
        <p:txBody>
          <a:bodyPr/>
          <a:lstStyle>
            <a:lvl1pPr>
              <a:defRPr>
                <a:solidFill>
                  <a:schemeClr val="bg1"/>
                </a:solidFill>
              </a:defRPr>
            </a:lvl1pPr>
          </a:lstStyle>
          <a:p>
            <a:fld id="{EA502655-D28A-48D4-A0B7-B87E8D18F2CF}" type="datetimeFigureOut">
              <a:rPr lang="zh-CN" altLang="en-US"/>
              <a:pPr/>
              <a:t>2012-9-28</a:t>
            </a:fld>
            <a:endParaRPr lang="en-US" altLang="zh-CN"/>
          </a:p>
        </p:txBody>
      </p:sp>
      <p:sp>
        <p:nvSpPr>
          <p:cNvPr id="28682" name="Rectangle 10"/>
          <p:cNvSpPr>
            <a:spLocks noGrp="1" noChangeArrowheads="1"/>
          </p:cNvSpPr>
          <p:nvPr>
            <p:ph type="ftr" sz="quarter" idx="3"/>
          </p:nvPr>
        </p:nvSpPr>
        <p:spPr/>
        <p:txBody>
          <a:bodyPr/>
          <a:lstStyle>
            <a:lvl1pPr algn="r">
              <a:defRPr/>
            </a:lvl1pPr>
          </a:lstStyle>
          <a:p>
            <a:endParaRPr lang="en-US" altLang="zh-CN"/>
          </a:p>
        </p:txBody>
      </p:sp>
      <p:sp>
        <p:nvSpPr>
          <p:cNvPr id="28683" name="Rectangle 11"/>
          <p:cNvSpPr>
            <a:spLocks noGrp="1" noChangeArrowheads="1"/>
          </p:cNvSpPr>
          <p:nvPr>
            <p:ph type="sldNum" sz="quarter" idx="4"/>
          </p:nvPr>
        </p:nvSpPr>
        <p:spPr>
          <a:xfrm>
            <a:off x="76200" y="6248400"/>
            <a:ext cx="587375" cy="488950"/>
          </a:xfrm>
        </p:spPr>
        <p:txBody>
          <a:bodyPr anchorCtr="0"/>
          <a:lstStyle>
            <a:lvl1pPr>
              <a:defRPr/>
            </a:lvl1pPr>
          </a:lstStyle>
          <a:p>
            <a:fld id="{01D9EAEF-E2F2-4030-AF9F-3F02C115A9BB}" type="slidenum">
              <a:rPr lang="zh-CN" altLang="en-US"/>
              <a:pPr/>
              <a:t>‹#›</a:t>
            </a:fld>
            <a:endParaRPr lang="en-US" altLang="zh-CN"/>
          </a:p>
        </p:txBody>
      </p:sp>
      <p:sp>
        <p:nvSpPr>
          <p:cNvPr id="2868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zh-CN" altLang="en-US"/>
              <a:t>单击此处编辑母版标题样式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5D5BBA09-B985-4ED0-BAFE-8B4FEDA2F428}" type="datetimeFigureOut">
              <a:rPr lang="zh-CN" altLang="en-US"/>
              <a:pPr/>
              <a:t>2012-9-28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B811591-29C1-4141-9C3C-E7C15C96314D}" type="slidenum">
              <a:rPr lang="zh-CN" altLang="en-US"/>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5600" y="762000"/>
            <a:ext cx="1981200" cy="532447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762000" y="762000"/>
            <a:ext cx="5791200" cy="532447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5FF4160E-33BC-4310-8D97-916E20E58B62}" type="datetimeFigureOut">
              <a:rPr lang="zh-CN" altLang="en-US"/>
              <a:pPr/>
              <a:t>2012-9-28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BEF6E12-DB9E-4477-B3C7-F70780A032DD}" type="slidenum">
              <a:rPr lang="zh-CN" altLang="en-US"/>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CD75FF57-787B-45F1-952D-9C227C59E348}" type="datetimeFigureOut">
              <a:rPr lang="zh-CN" altLang="en-US"/>
              <a:pPr/>
              <a:t>2012-9-28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440FB7F-93FA-4892-8D76-D76FBB56FC30}" type="slidenum">
              <a:rPr lang="zh-CN" altLang="en-US"/>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fld id="{FE0CD0CE-EFA1-4FB5-83AA-2B1332A14A30}" type="datetimeFigureOut">
              <a:rPr lang="zh-CN" altLang="en-US"/>
              <a:pPr/>
              <a:t>2012-9-28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62897B5-7EB3-4C4B-8738-8EB62DBE7606}" type="slidenum">
              <a:rPr lang="zh-CN" altLang="en-US"/>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fld id="{8EE88975-A92E-4F76-BB71-26D84F709CC1}" type="datetimeFigureOut">
              <a:rPr lang="zh-CN" altLang="en-US"/>
              <a:pPr/>
              <a:t>2012-9-28</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F652B61-3519-47EE-B879-9CB1796DB448}" type="slidenum">
              <a:rPr lang="zh-CN" altLang="en-US"/>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fld id="{498BD3D6-7B37-4B45-B4AE-E2E081D2DD18}" type="datetimeFigureOut">
              <a:rPr lang="zh-CN" altLang="en-US"/>
              <a:pPr/>
              <a:t>2012-9-28</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ECFDB871-2977-4358-AC53-E1E29216D446}" type="slidenum">
              <a:rPr lang="zh-CN" altLang="en-US"/>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fld id="{948A1F38-4A62-4B28-8EFC-740B8481FC11}" type="datetimeFigureOut">
              <a:rPr lang="zh-CN" altLang="en-US"/>
              <a:pPr/>
              <a:t>2012-9-28</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6039B75B-A655-40BB-BFB9-2DB5BD6BBF49}" type="slidenum">
              <a:rPr lang="zh-CN" altLang="en-US"/>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AC527349-7A9A-49B6-B084-906D22C1832A}" type="datetimeFigureOut">
              <a:rPr lang="zh-CN" altLang="en-US"/>
              <a:pPr/>
              <a:t>2012-9-28</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8D861282-0788-4D09-8ACE-F3792D52169C}" type="slidenum">
              <a:rPr lang="zh-CN" altLang="en-US"/>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B64B7731-97B6-42B7-9FDF-E4261ACF4639}" type="datetimeFigureOut">
              <a:rPr lang="zh-CN" altLang="en-US"/>
              <a:pPr/>
              <a:t>2012-9-28</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018F1EA3-28F7-4AB1-85A4-5543D99165E8}" type="slidenum">
              <a:rPr lang="zh-CN" altLang="en-US"/>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69C9A9AA-E725-4E8F-AEDF-61F2162A49F4}" type="datetimeFigureOut">
              <a:rPr lang="zh-CN" altLang="en-US"/>
              <a:pPr/>
              <a:t>2012-9-28</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CAFB6F1-A976-4579-8ABF-22E8EF2FDABB}" type="slidenum">
              <a:rPr lang="zh-CN" altLang="en-US"/>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0"/>
            <a:ext cx="7620000" cy="6858000"/>
            <a:chOff x="0" y="0"/>
            <a:chExt cx="4800" cy="4320"/>
          </a:xfrm>
        </p:grpSpPr>
        <p:grpSp>
          <p:nvGrpSpPr>
            <p:cNvPr id="27651" name="Group 3"/>
            <p:cNvGrpSpPr>
              <a:grpSpLocks/>
            </p:cNvGrpSpPr>
            <p:nvPr userDrawn="1"/>
          </p:nvGrpSpPr>
          <p:grpSpPr bwMode="auto">
            <a:xfrm>
              <a:off x="0" y="0"/>
              <a:ext cx="2016" cy="4320"/>
              <a:chOff x="0" y="0"/>
              <a:chExt cx="2016" cy="4320"/>
            </a:xfrm>
          </p:grpSpPr>
          <p:sp>
            <p:nvSpPr>
              <p:cNvPr id="2765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zh-CN" altLang="en-US"/>
              </a:p>
            </p:txBody>
          </p:sp>
          <p:sp>
            <p:nvSpPr>
              <p:cNvPr id="27653"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zh-CN" altLang="en-US"/>
              </a:p>
            </p:txBody>
          </p:sp>
        </p:grpSp>
        <p:grpSp>
          <p:nvGrpSpPr>
            <p:cNvPr id="27654" name="Group 6"/>
            <p:cNvGrpSpPr>
              <a:grpSpLocks/>
            </p:cNvGrpSpPr>
            <p:nvPr/>
          </p:nvGrpSpPr>
          <p:grpSpPr bwMode="auto">
            <a:xfrm>
              <a:off x="144" y="1248"/>
              <a:ext cx="4656" cy="201"/>
              <a:chOff x="144" y="1248"/>
              <a:chExt cx="4656" cy="201"/>
            </a:xfrm>
          </p:grpSpPr>
          <p:sp>
            <p:nvSpPr>
              <p:cNvPr id="2765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zh-CN" altLang="en-US"/>
              </a:p>
            </p:txBody>
          </p:sp>
          <p:sp>
            <p:nvSpPr>
              <p:cNvPr id="2765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zh-CN" altLang="en-US"/>
              </a:p>
            </p:txBody>
          </p:sp>
        </p:grpSp>
      </p:grpSp>
      <p:sp>
        <p:nvSpPr>
          <p:cNvPr id="2765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2765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7659"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2B1719D1-9217-47C4-81D1-13DFA26AD9F1}" type="datetimeFigureOut">
              <a:rPr lang="zh-CN" altLang="en-US"/>
              <a:pPr/>
              <a:t>2012-9-28</a:t>
            </a:fld>
            <a:endParaRPr lang="en-US" altLang="zh-CN"/>
          </a:p>
        </p:txBody>
      </p:sp>
      <p:sp>
        <p:nvSpPr>
          <p:cNvPr id="27660"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ltLang="zh-CN"/>
          </a:p>
        </p:txBody>
      </p:sp>
      <p:sp>
        <p:nvSpPr>
          <p:cNvPr id="27661"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A80EAD2D-AAD2-46C6-AFDF-32EE5BD5CB4C}" type="slidenum">
              <a:rPr lang="zh-CN" altLang="en-US"/>
              <a:pPr/>
              <a:t>‹#›</a:t>
            </a:fld>
            <a:endParaRPr lang="en-US" altLang="zh-CN"/>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ea typeface="宋体" charset="-122"/>
        </a:defRPr>
      </a:lvl2pPr>
      <a:lvl3pPr algn="l" rtl="0" fontAlgn="base">
        <a:lnSpc>
          <a:spcPct val="90000"/>
        </a:lnSpc>
        <a:spcBef>
          <a:spcPct val="0"/>
        </a:spcBef>
        <a:spcAft>
          <a:spcPct val="0"/>
        </a:spcAft>
        <a:defRPr sz="3600" b="1">
          <a:solidFill>
            <a:schemeClr val="tx2"/>
          </a:solidFill>
          <a:latin typeface="Arial" charset="0"/>
          <a:ea typeface="宋体" charset="-122"/>
        </a:defRPr>
      </a:lvl3pPr>
      <a:lvl4pPr algn="l" rtl="0" fontAlgn="base">
        <a:lnSpc>
          <a:spcPct val="90000"/>
        </a:lnSpc>
        <a:spcBef>
          <a:spcPct val="0"/>
        </a:spcBef>
        <a:spcAft>
          <a:spcPct val="0"/>
        </a:spcAft>
        <a:defRPr sz="3600" b="1">
          <a:solidFill>
            <a:schemeClr val="tx2"/>
          </a:solidFill>
          <a:latin typeface="Arial" charset="0"/>
          <a:ea typeface="宋体" charset="-122"/>
        </a:defRPr>
      </a:lvl4pPr>
      <a:lvl5pPr algn="l" rtl="0" fontAlgn="base">
        <a:lnSpc>
          <a:spcPct val="90000"/>
        </a:lnSpc>
        <a:spcBef>
          <a:spcPct val="0"/>
        </a:spcBef>
        <a:spcAft>
          <a:spcPct val="0"/>
        </a:spcAft>
        <a:defRPr sz="3600" b="1">
          <a:solidFill>
            <a:schemeClr val="tx2"/>
          </a:solidFill>
          <a:latin typeface="Arial" charset="0"/>
          <a:ea typeface="宋体" charset="-122"/>
        </a:defRPr>
      </a:lvl5pPr>
      <a:lvl6pPr marL="457200" algn="l" rtl="0" fontAlgn="base">
        <a:lnSpc>
          <a:spcPct val="90000"/>
        </a:lnSpc>
        <a:spcBef>
          <a:spcPct val="0"/>
        </a:spcBef>
        <a:spcAft>
          <a:spcPct val="0"/>
        </a:spcAft>
        <a:defRPr sz="3600" b="1">
          <a:solidFill>
            <a:schemeClr val="tx2"/>
          </a:solidFill>
          <a:latin typeface="Arial" charset="0"/>
          <a:ea typeface="宋体" charset="-122"/>
        </a:defRPr>
      </a:lvl6pPr>
      <a:lvl7pPr marL="914400" algn="l" rtl="0" fontAlgn="base">
        <a:lnSpc>
          <a:spcPct val="90000"/>
        </a:lnSpc>
        <a:spcBef>
          <a:spcPct val="0"/>
        </a:spcBef>
        <a:spcAft>
          <a:spcPct val="0"/>
        </a:spcAft>
        <a:defRPr sz="3600" b="1">
          <a:solidFill>
            <a:schemeClr val="tx2"/>
          </a:solidFill>
          <a:latin typeface="Arial" charset="0"/>
          <a:ea typeface="宋体" charset="-122"/>
        </a:defRPr>
      </a:lvl7pPr>
      <a:lvl8pPr marL="1371600" algn="l" rtl="0" fontAlgn="base">
        <a:lnSpc>
          <a:spcPct val="90000"/>
        </a:lnSpc>
        <a:spcBef>
          <a:spcPct val="0"/>
        </a:spcBef>
        <a:spcAft>
          <a:spcPct val="0"/>
        </a:spcAft>
        <a:defRPr sz="3600" b="1">
          <a:solidFill>
            <a:schemeClr val="tx2"/>
          </a:solidFill>
          <a:latin typeface="Arial" charset="0"/>
          <a:ea typeface="宋体" charset="-122"/>
        </a:defRPr>
      </a:lvl8pPr>
      <a:lvl9pPr marL="1828800" algn="l" rtl="0" fontAlgn="base">
        <a:lnSpc>
          <a:spcPct val="90000"/>
        </a:lnSpc>
        <a:spcBef>
          <a:spcPct val="0"/>
        </a:spcBef>
        <a:spcAft>
          <a:spcPct val="0"/>
        </a:spcAft>
        <a:defRPr sz="3600" b="1">
          <a:solidFill>
            <a:schemeClr val="tx2"/>
          </a:solidFill>
          <a:latin typeface="Arial" charset="0"/>
          <a:ea typeface="宋体" charset="-122"/>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ea typeface="+mn-ea"/>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ea typeface="+mn-ea"/>
        </a:defRPr>
      </a:lvl3pPr>
      <a:lvl4pPr marL="1600200" indent="-228600" algn="l" rtl="0" fontAlgn="base">
        <a:spcBef>
          <a:spcPct val="20000"/>
        </a:spcBef>
        <a:spcAft>
          <a:spcPct val="0"/>
        </a:spcAft>
        <a:buClr>
          <a:schemeClr val="tx1"/>
        </a:buClr>
        <a:buSzPct val="80000"/>
        <a:buChar char="–"/>
        <a:defRPr>
          <a:solidFill>
            <a:schemeClr val="tx1"/>
          </a:solidFill>
          <a:latin typeface="+mn-lt"/>
          <a:ea typeface="+mn-ea"/>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lstStyle/>
          <a:p>
            <a:r>
              <a:rPr lang="en-US" altLang="zh-CN" sz="3200"/>
              <a:t>The Lottery</a:t>
            </a:r>
            <a:br>
              <a:rPr lang="en-US" altLang="zh-CN" sz="3200"/>
            </a:br>
            <a:r>
              <a:rPr lang="en-US" altLang="zh-CN" sz="2400"/>
              <a:t>Shirley Jackson</a:t>
            </a:r>
            <a:endParaRPr lang="zh-CN" altLang="en-US" sz="3200"/>
          </a:p>
        </p:txBody>
      </p:sp>
      <p:sp>
        <p:nvSpPr>
          <p:cNvPr id="3" name="内容占位符 2"/>
          <p:cNvSpPr>
            <a:spLocks noGrp="1"/>
          </p:cNvSpPr>
          <p:nvPr>
            <p:ph idx="4294967295"/>
          </p:nvPr>
        </p:nvSpPr>
        <p:spPr/>
        <p:txBody>
          <a:bodyPr>
            <a:normAutofit/>
          </a:bodyPr>
          <a:lstStyle/>
          <a:p>
            <a:pPr>
              <a:lnSpc>
                <a:spcPct val="90000"/>
              </a:lnSpc>
            </a:pPr>
            <a:r>
              <a:rPr lang="en-US" altLang="zh-CN" sz="2600"/>
              <a:t>The author</a:t>
            </a:r>
          </a:p>
          <a:p>
            <a:pPr lvl="1">
              <a:lnSpc>
                <a:spcPct val="90000"/>
              </a:lnSpc>
            </a:pPr>
            <a:r>
              <a:rPr lang="en-US" altLang="zh-CN" sz="2200"/>
              <a:t>Born in San Francisco in 1916</a:t>
            </a:r>
          </a:p>
          <a:p>
            <a:pPr lvl="1">
              <a:lnSpc>
                <a:spcPct val="90000"/>
              </a:lnSpc>
            </a:pPr>
            <a:r>
              <a:rPr lang="en-US" altLang="zh-CN" sz="2200"/>
              <a:t>Jackson intended, as “a sensitive and faithful anatomy of our times, fitting symbols for our distressing world of the concentration camp and the Bomb”, to mirror humanity’s Cold War-era fears. Jackson may even have taken pleasure in the subversive impact of her work, as evidenced by Hyman’s statement that she “was always proud that the Union of South Africa banned ‘The Lottery,’ and she felt that they at least understood the story”.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lstStyle/>
          <a:p>
            <a:r>
              <a:rPr lang="en-US" altLang="zh-CN" sz="3200"/>
              <a:t>The Lottery</a:t>
            </a:r>
            <a:br>
              <a:rPr lang="en-US" altLang="zh-CN" sz="3200"/>
            </a:br>
            <a:r>
              <a:rPr lang="en-US" altLang="zh-CN" sz="2400"/>
              <a:t>Shirley Jackson</a:t>
            </a:r>
            <a:endParaRPr lang="zh-CN" altLang="en-US" sz="3200"/>
          </a:p>
        </p:txBody>
      </p:sp>
      <p:sp>
        <p:nvSpPr>
          <p:cNvPr id="3" name="内容占位符 2"/>
          <p:cNvSpPr>
            <a:spLocks noGrp="1"/>
          </p:cNvSpPr>
          <p:nvPr>
            <p:ph idx="4294967295"/>
          </p:nvPr>
        </p:nvSpPr>
        <p:spPr/>
        <p:txBody>
          <a:bodyPr>
            <a:normAutofit/>
          </a:bodyPr>
          <a:lstStyle/>
          <a:p>
            <a:pPr>
              <a:lnSpc>
                <a:spcPct val="90000"/>
              </a:lnSpc>
            </a:pPr>
            <a:r>
              <a:rPr lang="en-US" altLang="zh-CN"/>
              <a:t>Symbols</a:t>
            </a:r>
          </a:p>
          <a:p>
            <a:pPr lvl="1">
              <a:lnSpc>
                <a:spcPct val="90000"/>
              </a:lnSpc>
            </a:pPr>
            <a:r>
              <a:rPr lang="en-US" altLang="zh-CN" b="1"/>
              <a:t>Boys gathering stones and pebbles</a:t>
            </a:r>
            <a:r>
              <a:rPr lang="en-US" altLang="zh-CN"/>
              <a:t>: Indoctrination or brainwashing that is passed on from one generation to the next</a:t>
            </a:r>
          </a:p>
          <a:p>
            <a:pPr lvl="1">
              <a:lnSpc>
                <a:spcPct val="90000"/>
              </a:lnSpc>
            </a:pPr>
            <a:r>
              <a:rPr lang="en-US" altLang="zh-CN" b="1"/>
              <a:t>Old Man Warner</a:t>
            </a:r>
            <a:r>
              <a:rPr lang="en-US" altLang="zh-CN"/>
              <a:t>: Anyone who warns others not to change; hidebound traditionalist; Luddite; obstructionist</a:t>
            </a:r>
          </a:p>
          <a:p>
            <a:pPr lvl="1">
              <a:lnSpc>
                <a:spcPct val="90000"/>
              </a:lnSpc>
            </a:pPr>
            <a:r>
              <a:rPr lang="en-US" altLang="zh-CN" b="1"/>
              <a:t>Mr. Summers</a:t>
            </a:r>
            <a:r>
              <a:rPr lang="en-US" altLang="zh-CN"/>
              <a:t>: The appearance of normalcy and cheerfulness hiding evil and corruption</a:t>
            </a:r>
          </a:p>
          <a:p>
            <a:pPr lvl="1">
              <a:lnSpc>
                <a:spcPct val="90000"/>
              </a:lnSpc>
            </a:pPr>
            <a:r>
              <a:rPr lang="en-US" altLang="zh-CN" b="1"/>
              <a:t>Bill and Davy Hutchinson</a:t>
            </a:r>
            <a:r>
              <a:rPr lang="en-US" altLang="zh-CN"/>
              <a:t>: Betrayers</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lstStyle/>
          <a:p>
            <a:r>
              <a:rPr lang="en-US" altLang="zh-CN" sz="3200"/>
              <a:t>The Lottery</a:t>
            </a:r>
            <a:br>
              <a:rPr lang="en-US" altLang="zh-CN" sz="3200"/>
            </a:br>
            <a:r>
              <a:rPr lang="en-US" altLang="zh-CN" sz="2400"/>
              <a:t>Shirley Jackson</a:t>
            </a:r>
            <a:endParaRPr lang="zh-CN" altLang="en-US" sz="3200"/>
          </a:p>
        </p:txBody>
      </p:sp>
      <p:sp>
        <p:nvSpPr>
          <p:cNvPr id="3" name="内容占位符 2"/>
          <p:cNvSpPr>
            <a:spLocks noGrp="1"/>
          </p:cNvSpPr>
          <p:nvPr>
            <p:ph idx="4294967295"/>
          </p:nvPr>
        </p:nvSpPr>
        <p:spPr/>
        <p:txBody>
          <a:bodyPr>
            <a:normAutofit/>
          </a:bodyPr>
          <a:lstStyle/>
          <a:p>
            <a:r>
              <a:rPr lang="en-US" altLang="zh-CN" sz="2600"/>
              <a:t>Irony</a:t>
            </a:r>
          </a:p>
          <a:p>
            <a:pPr lvl="1"/>
            <a:r>
              <a:rPr lang="en-US" altLang="zh-CN" sz="2200"/>
              <a:t>The word </a:t>
            </a:r>
            <a:r>
              <a:rPr lang="en-US" altLang="zh-CN" sz="2200" i="1"/>
              <a:t>lottery</a:t>
            </a:r>
            <a:r>
              <a:rPr lang="en-US" altLang="zh-CN" sz="2200"/>
              <a:t> suggests that the villagers are going to draw for a prize.</a:t>
            </a:r>
          </a:p>
          <a:p>
            <a:pPr lvl="1"/>
            <a:r>
              <a:rPr lang="en-US" altLang="zh-CN" sz="2200"/>
              <a:t>The sunny day suggests that a happy event is about to take place.</a:t>
            </a:r>
          </a:p>
          <a:p>
            <a:pPr lvl="1"/>
            <a:r>
              <a:rPr lang="en-US" altLang="zh-CN" sz="2200"/>
              <a:t>When Old Man Warner hears that the north village is considering ending the lottery, he says, “Next thing you know, they’ll be wanting to go back to living in caves.” (The lottery is as savage and barbaric a ritual as any practiced by cave dwellers.)</a:t>
            </a:r>
          </a:p>
          <a:p>
            <a:pPr lvl="1"/>
            <a:endParaRPr lang="zh-CN" altLang="en-US"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lstStyle/>
          <a:p>
            <a:r>
              <a:rPr lang="en-US" altLang="zh-CN" sz="3200"/>
              <a:t>The Lottery</a:t>
            </a:r>
            <a:br>
              <a:rPr lang="en-US" altLang="zh-CN" sz="3200"/>
            </a:br>
            <a:r>
              <a:rPr lang="en-US" altLang="zh-CN" sz="2400"/>
              <a:t>Shirley Jackson</a:t>
            </a:r>
            <a:endParaRPr lang="zh-CN" altLang="en-US" sz="3200"/>
          </a:p>
        </p:txBody>
      </p:sp>
      <p:sp>
        <p:nvSpPr>
          <p:cNvPr id="3" name="内容占位符 2"/>
          <p:cNvSpPr>
            <a:spLocks noGrp="1"/>
          </p:cNvSpPr>
          <p:nvPr>
            <p:ph idx="4294967295"/>
          </p:nvPr>
        </p:nvSpPr>
        <p:spPr/>
        <p:txBody>
          <a:bodyPr>
            <a:normAutofit/>
          </a:bodyPr>
          <a:lstStyle/>
          <a:p>
            <a:pPr>
              <a:lnSpc>
                <a:spcPct val="90000"/>
              </a:lnSpc>
            </a:pPr>
            <a:r>
              <a:rPr lang="en-US" altLang="zh-CN" sz="2600"/>
              <a:t>Dramatizations</a:t>
            </a:r>
          </a:p>
          <a:p>
            <a:pPr lvl="1">
              <a:lnSpc>
                <a:spcPct val="90000"/>
              </a:lnSpc>
            </a:pPr>
            <a:r>
              <a:rPr lang="en-US" altLang="zh-CN" sz="2200" b="1"/>
              <a:t>1951 radio version</a:t>
            </a:r>
            <a:endParaRPr lang="en-US" altLang="zh-CN" sz="2200"/>
          </a:p>
          <a:p>
            <a:pPr lvl="1">
              <a:lnSpc>
                <a:spcPct val="90000"/>
              </a:lnSpc>
            </a:pPr>
            <a:r>
              <a:rPr lang="en-US" altLang="zh-CN" sz="2200" b="1"/>
              <a:t>1969 film</a:t>
            </a:r>
            <a:r>
              <a:rPr lang="en-US" altLang="zh-CN" sz="2200"/>
              <a:t>:</a:t>
            </a:r>
            <a:r>
              <a:rPr lang="en-US" altLang="zh-CN" sz="2200" b="1"/>
              <a:t> </a:t>
            </a:r>
            <a:r>
              <a:rPr lang="en-US" altLang="zh-CN" sz="2200"/>
              <a:t>Larry Yust’s short film, </a:t>
            </a:r>
            <a:r>
              <a:rPr lang="en-US" altLang="zh-CN" sz="2200" i="1"/>
              <a:t>The Lottery </a:t>
            </a:r>
            <a:r>
              <a:rPr lang="en-US" altLang="zh-CN" sz="2200"/>
              <a:t>(1969), produced as part of Encyclopædia Britannica’s “Short Story Showcase” series, was ranked by the Academic Film Archive “as one of the two bestselling educational films ever.”</a:t>
            </a:r>
            <a:endParaRPr lang="en-US" altLang="zh-CN" sz="2200" i="1"/>
          </a:p>
          <a:p>
            <a:pPr lvl="1">
              <a:lnSpc>
                <a:spcPct val="90000"/>
              </a:lnSpc>
            </a:pPr>
            <a:r>
              <a:rPr lang="en-US" altLang="zh-CN" sz="2200" b="1"/>
              <a:t>1996 TV film</a:t>
            </a:r>
            <a:r>
              <a:rPr lang="en-US" altLang="zh-CN" sz="2200"/>
              <a:t>:</a:t>
            </a:r>
            <a:r>
              <a:rPr lang="en-US" altLang="zh-CN" sz="2200" b="1"/>
              <a:t> </a:t>
            </a:r>
            <a:r>
              <a:rPr lang="en-US" altLang="zh-CN" sz="2200"/>
              <a:t>Anthony Spinner’s feature-length TV film, </a:t>
            </a:r>
            <a:r>
              <a:rPr lang="en-US" altLang="zh-CN" sz="2200" i="1"/>
              <a:t>The Lottery,</a:t>
            </a:r>
            <a:r>
              <a:rPr lang="en-US" altLang="zh-CN" sz="2200"/>
              <a:t> which premiered September 29, 1996, on NBC, is a sequel loosely based on the original Shirley Jackson story.</a:t>
            </a:r>
            <a:endParaRPr lang="en-US" altLang="zh-CN" sz="2200" b="1"/>
          </a:p>
          <a:p>
            <a:pPr lvl="1">
              <a:lnSpc>
                <a:spcPct val="90000"/>
              </a:lnSpc>
            </a:pPr>
            <a:endParaRPr lang="en-US" altLang="zh-CN" sz="2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lstStyle/>
          <a:p>
            <a:r>
              <a:rPr lang="en-US" altLang="zh-CN" sz="3200"/>
              <a:t>The Lottery</a:t>
            </a:r>
            <a:br>
              <a:rPr lang="en-US" altLang="zh-CN" sz="3200"/>
            </a:br>
            <a:r>
              <a:rPr lang="en-US" altLang="zh-CN" sz="2400"/>
              <a:t>Shirley Jackson</a:t>
            </a:r>
            <a:endParaRPr lang="zh-CN" altLang="en-US" sz="3200"/>
          </a:p>
        </p:txBody>
      </p:sp>
      <p:sp>
        <p:nvSpPr>
          <p:cNvPr id="25602" name="内容占位符 2"/>
          <p:cNvSpPr>
            <a:spLocks noGrp="1"/>
          </p:cNvSpPr>
          <p:nvPr>
            <p:ph idx="4294967295"/>
          </p:nvPr>
        </p:nvSpPr>
        <p:spPr/>
        <p:txBody>
          <a:bodyPr/>
          <a:lstStyle/>
          <a:p>
            <a:r>
              <a:rPr lang="en-US" altLang="zh-CN"/>
              <a:t>Further readings</a:t>
            </a:r>
          </a:p>
          <a:p>
            <a:pPr lvl="1"/>
            <a:r>
              <a:rPr lang="en-US" altLang="zh-CN"/>
              <a:t>Novels</a:t>
            </a:r>
          </a:p>
          <a:p>
            <a:pPr lvl="2"/>
            <a:r>
              <a:rPr lang="en-US" altLang="zh-CN" i="1"/>
              <a:t>The Haunting of Hill House</a:t>
            </a:r>
            <a:r>
              <a:rPr lang="en-US" altLang="zh-CN"/>
              <a:t> (1959)</a:t>
            </a:r>
          </a:p>
          <a:p>
            <a:pPr lvl="2"/>
            <a:r>
              <a:rPr lang="en-US" altLang="zh-CN" i="1"/>
              <a:t>We Have Always Lived in the Castle</a:t>
            </a:r>
            <a:r>
              <a:rPr lang="en-US" altLang="zh-CN"/>
              <a:t> (1962)</a:t>
            </a:r>
          </a:p>
          <a:p>
            <a:pPr lvl="1"/>
            <a:r>
              <a:rPr lang="en-US" altLang="zh-CN"/>
              <a:t>Short stories</a:t>
            </a:r>
          </a:p>
          <a:p>
            <a:pPr lvl="2"/>
            <a:r>
              <a:rPr lang="en-US" altLang="zh-CN"/>
              <a:t>“After You, My Dear Alphonse” (1943)</a:t>
            </a:r>
          </a:p>
          <a:p>
            <a:pPr lvl="2"/>
            <a:r>
              <a:rPr lang="en-US" altLang="zh-CN"/>
              <a:t>“Charles” (1948)</a:t>
            </a:r>
          </a:p>
          <a:p>
            <a:pPr lvl="2"/>
            <a:r>
              <a:rPr lang="en-US" altLang="zh-CN"/>
              <a:t>“The Witch” (1949)</a:t>
            </a:r>
          </a:p>
          <a:p>
            <a:pPr lvl="1"/>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lstStyle/>
          <a:p>
            <a:r>
              <a:rPr lang="en-US" altLang="zh-CN" sz="3200"/>
              <a:t>The Lottery</a:t>
            </a:r>
            <a:br>
              <a:rPr lang="en-US" altLang="zh-CN" sz="3200"/>
            </a:br>
            <a:r>
              <a:rPr lang="en-US" altLang="zh-CN" sz="2400"/>
              <a:t>Shirley Jackson</a:t>
            </a:r>
            <a:endParaRPr lang="zh-CN" altLang="en-US" sz="3200"/>
          </a:p>
        </p:txBody>
      </p:sp>
      <p:sp>
        <p:nvSpPr>
          <p:cNvPr id="14338" name="内容占位符 2"/>
          <p:cNvSpPr>
            <a:spLocks noGrp="1"/>
          </p:cNvSpPr>
          <p:nvPr>
            <p:ph idx="4294967295"/>
          </p:nvPr>
        </p:nvSpPr>
        <p:spPr/>
        <p:txBody>
          <a:bodyPr/>
          <a:lstStyle/>
          <a:p>
            <a:r>
              <a:rPr lang="en-US" altLang="zh-CN"/>
              <a:t>The author</a:t>
            </a:r>
          </a:p>
          <a:p>
            <a:pPr lvl="1"/>
            <a:r>
              <a:rPr lang="en-US" altLang="zh-CN"/>
              <a:t>“Explaining just what I had hoped the story to say is very difficult. I suppose, I hoped, by setting a particularly brutal ancient rite in the present and in my own village to shock the story's readers with a graphic dramatization of the pointless violence and general inhumanity in their own lives.”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lstStyle/>
          <a:p>
            <a:r>
              <a:rPr lang="en-US" altLang="zh-CN" sz="3200"/>
              <a:t>The Lottery</a:t>
            </a:r>
            <a:br>
              <a:rPr lang="en-US" altLang="zh-CN" sz="3200"/>
            </a:br>
            <a:r>
              <a:rPr lang="en-US" altLang="zh-CN" sz="2400"/>
              <a:t>Shirley Jackson</a:t>
            </a:r>
            <a:endParaRPr lang="zh-CN" altLang="en-US" sz="3200"/>
          </a:p>
        </p:txBody>
      </p:sp>
      <p:sp>
        <p:nvSpPr>
          <p:cNvPr id="3" name="内容占位符 2"/>
          <p:cNvSpPr>
            <a:spLocks noGrp="1"/>
          </p:cNvSpPr>
          <p:nvPr>
            <p:ph idx="4294967295"/>
          </p:nvPr>
        </p:nvSpPr>
        <p:spPr/>
        <p:txBody>
          <a:bodyPr>
            <a:normAutofit/>
          </a:bodyPr>
          <a:lstStyle/>
          <a:p>
            <a:r>
              <a:rPr lang="en-US" altLang="zh-CN" sz="2600"/>
              <a:t>Background</a:t>
            </a:r>
          </a:p>
          <a:p>
            <a:pPr lvl="1"/>
            <a:r>
              <a:rPr lang="en-US" altLang="zh-CN" sz="2200"/>
              <a:t>First published in the June 26, 1948, issue of </a:t>
            </a:r>
            <a:r>
              <a:rPr lang="en-US" altLang="zh-CN" sz="2200" i="1"/>
              <a:t>The New Yorker</a:t>
            </a:r>
            <a:r>
              <a:rPr lang="en-US" altLang="zh-CN" sz="2200"/>
              <a:t>. Written the same month it was published, it is ranked today as “one of the most famous short stories in the history of American literature”.</a:t>
            </a:r>
            <a:r>
              <a:rPr lang="en-US" altLang="zh-CN" sz="2200" baseline="30000"/>
              <a:t> </a:t>
            </a:r>
            <a:r>
              <a:rPr lang="en-US" altLang="zh-CN" sz="2200"/>
              <a:t>It has been described as “a chilling tale of conformity gone mad.”</a:t>
            </a:r>
          </a:p>
          <a:p>
            <a:pPr lvl="1"/>
            <a:r>
              <a:rPr lang="en-US" altLang="zh-CN" sz="2200"/>
              <a:t>The story was banned in the Union of South Africa.</a:t>
            </a:r>
            <a:r>
              <a:rPr lang="en-US" altLang="zh-CN" sz="2200" baseline="30000"/>
              <a:t> </a:t>
            </a:r>
            <a:r>
              <a:rPr lang="en-US" altLang="zh-CN" sz="2200"/>
              <a:t>Since then, it has been accepted as a classic American short story, subject to critical interpretations and media adaptations.</a:t>
            </a:r>
            <a:endParaRPr lang="zh-CN" altLang="en-US" sz="2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lstStyle/>
          <a:p>
            <a:r>
              <a:rPr lang="en-US" altLang="zh-CN" sz="3200"/>
              <a:t>The Lottery</a:t>
            </a:r>
            <a:br>
              <a:rPr lang="en-US" altLang="zh-CN" sz="3200"/>
            </a:br>
            <a:r>
              <a:rPr lang="en-US" altLang="zh-CN" sz="2400"/>
              <a:t>Shirley Jackson</a:t>
            </a:r>
            <a:endParaRPr lang="zh-CN" altLang="en-US" sz="3200"/>
          </a:p>
        </p:txBody>
      </p:sp>
      <p:sp>
        <p:nvSpPr>
          <p:cNvPr id="3" name="内容占位符 2"/>
          <p:cNvSpPr>
            <a:spLocks noGrp="1"/>
          </p:cNvSpPr>
          <p:nvPr>
            <p:ph idx="4294967295"/>
          </p:nvPr>
        </p:nvSpPr>
        <p:spPr/>
        <p:txBody>
          <a:bodyPr>
            <a:normAutofit/>
          </a:bodyPr>
          <a:lstStyle/>
          <a:p>
            <a:pPr>
              <a:lnSpc>
                <a:spcPct val="90000"/>
              </a:lnSpc>
            </a:pPr>
            <a:r>
              <a:rPr lang="en-US" altLang="zh-CN" sz="2600"/>
              <a:t>Setting</a:t>
            </a:r>
          </a:p>
          <a:p>
            <a:pPr lvl="1">
              <a:lnSpc>
                <a:spcPct val="90000"/>
              </a:lnSpc>
            </a:pPr>
            <a:r>
              <a:rPr lang="en-US" altLang="zh-CN" sz="2200"/>
              <a:t>It takes place on the morning of June 27th, a sunny and pleasant summer day, in the village square of a town of about three hundred people. The setting is described as tranquil and peaceful, with children playing and adults talking about everyday concerns. This seemingly normal and happy setting contrasts greatly with the brutal reality of the lottery. Few clues are given to a specific time and place in the story, a technique used to emphasize the fact that such brutality can take place in any time or in any place.</a:t>
            </a:r>
            <a:endParaRPr lang="zh-CN" altLang="en-US" sz="2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lstStyle/>
          <a:p>
            <a:r>
              <a:rPr lang="en-US" altLang="zh-CN" sz="3200"/>
              <a:t>The Lottery</a:t>
            </a:r>
            <a:br>
              <a:rPr lang="en-US" altLang="zh-CN" sz="3200"/>
            </a:br>
            <a:r>
              <a:rPr lang="en-US" altLang="zh-CN" sz="2400"/>
              <a:t>Shirley Jackson</a:t>
            </a:r>
            <a:endParaRPr lang="zh-CN" altLang="en-US" sz="3200"/>
          </a:p>
        </p:txBody>
      </p:sp>
      <p:sp>
        <p:nvSpPr>
          <p:cNvPr id="3" name="内容占位符 2"/>
          <p:cNvSpPr>
            <a:spLocks noGrp="1"/>
          </p:cNvSpPr>
          <p:nvPr>
            <p:ph idx="4294967295"/>
          </p:nvPr>
        </p:nvSpPr>
        <p:spPr/>
        <p:txBody>
          <a:bodyPr>
            <a:normAutofit/>
          </a:bodyPr>
          <a:lstStyle/>
          <a:p>
            <a:pPr>
              <a:lnSpc>
                <a:spcPct val="90000"/>
              </a:lnSpc>
            </a:pPr>
            <a:r>
              <a:rPr lang="en-US" altLang="zh-CN"/>
              <a:t>Major Characters</a:t>
            </a:r>
          </a:p>
          <a:p>
            <a:pPr lvl="1">
              <a:lnSpc>
                <a:spcPct val="90000"/>
              </a:lnSpc>
            </a:pPr>
            <a:r>
              <a:rPr lang="en-US" altLang="zh-CN" b="1"/>
              <a:t>Bobby Martin</a:t>
            </a:r>
            <a:r>
              <a:rPr lang="en-US" altLang="zh-CN"/>
              <a:t>: Boy who loads his pockets with stones that he will use after townspeople draw lottery numbers. He also helps build a pile of stones</a:t>
            </a:r>
          </a:p>
          <a:p>
            <a:pPr lvl="1">
              <a:lnSpc>
                <a:spcPct val="90000"/>
              </a:lnSpc>
            </a:pPr>
            <a:r>
              <a:rPr lang="en-US" altLang="zh-CN" b="1"/>
              <a:t>Baxter Martin</a:t>
            </a:r>
            <a:r>
              <a:rPr lang="en-US" altLang="zh-CN"/>
              <a:t>: Older brother of Bobby Martin</a:t>
            </a:r>
          </a:p>
          <a:p>
            <a:pPr lvl="1">
              <a:lnSpc>
                <a:spcPct val="90000"/>
              </a:lnSpc>
            </a:pPr>
            <a:r>
              <a:rPr lang="en-US" altLang="zh-CN" b="1"/>
              <a:t>Harry Jones</a:t>
            </a:r>
            <a:r>
              <a:rPr lang="en-US" altLang="zh-CN"/>
              <a:t>: Boy who joins Bobby Martin in building the pile of stones</a:t>
            </a:r>
          </a:p>
          <a:p>
            <a:pPr lvl="1">
              <a:lnSpc>
                <a:spcPct val="90000"/>
              </a:lnSpc>
            </a:pPr>
            <a:r>
              <a:rPr lang="en-US" altLang="zh-CN" b="1"/>
              <a:t>Dickie Delacroix</a:t>
            </a:r>
            <a:r>
              <a:rPr lang="en-US" altLang="zh-CN"/>
              <a:t>: Boy who joins Bobby Martin and Harry Jones in building the pile of stones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lstStyle/>
          <a:p>
            <a:r>
              <a:rPr lang="en-US" altLang="zh-CN" sz="3200"/>
              <a:t>The Lottery</a:t>
            </a:r>
            <a:br>
              <a:rPr lang="en-US" altLang="zh-CN" sz="3200"/>
            </a:br>
            <a:r>
              <a:rPr lang="en-US" altLang="zh-CN" sz="2400"/>
              <a:t>Shirley Jackson</a:t>
            </a:r>
            <a:endParaRPr lang="zh-CN" altLang="en-US" sz="3200"/>
          </a:p>
        </p:txBody>
      </p:sp>
      <p:sp>
        <p:nvSpPr>
          <p:cNvPr id="18434" name="内容占位符 2"/>
          <p:cNvSpPr>
            <a:spLocks noGrp="1"/>
          </p:cNvSpPr>
          <p:nvPr>
            <p:ph idx="4294967295"/>
          </p:nvPr>
        </p:nvSpPr>
        <p:spPr/>
        <p:txBody>
          <a:bodyPr/>
          <a:lstStyle/>
          <a:p>
            <a:r>
              <a:rPr lang="en-US" altLang="zh-CN"/>
              <a:t>Major Characters</a:t>
            </a:r>
          </a:p>
          <a:p>
            <a:pPr lvl="1"/>
            <a:r>
              <a:rPr lang="en-US" altLang="zh-CN" b="1"/>
              <a:t>Mr. Martin</a:t>
            </a:r>
            <a:r>
              <a:rPr lang="en-US" altLang="zh-CN"/>
              <a:t>: Bobby Martin's father. He operates a grocery store</a:t>
            </a:r>
          </a:p>
          <a:p>
            <a:pPr lvl="1"/>
            <a:r>
              <a:rPr lang="en-US" altLang="zh-CN" b="1"/>
              <a:t>Mrs. Martin</a:t>
            </a:r>
            <a:r>
              <a:rPr lang="en-US" altLang="zh-CN"/>
              <a:t>: Wife of Mr. Martin</a:t>
            </a:r>
          </a:p>
          <a:p>
            <a:pPr lvl="1"/>
            <a:r>
              <a:rPr lang="en-US" altLang="zh-CN" b="1"/>
              <a:t>Joe Summers</a:t>
            </a:r>
            <a:r>
              <a:rPr lang="en-US" altLang="zh-CN"/>
              <a:t>: Coal dealer who conducts the lottery. He has no children</a:t>
            </a:r>
          </a:p>
          <a:p>
            <a:pPr lvl="1"/>
            <a:r>
              <a:rPr lang="en-US" altLang="zh-CN" b="1"/>
              <a:t>Mr. Summers's Wife</a:t>
            </a:r>
            <a:r>
              <a:rPr lang="en-US" altLang="zh-CN"/>
              <a:t>: Shrewish woman</a:t>
            </a:r>
          </a:p>
          <a:p>
            <a:pPr lvl="1"/>
            <a:r>
              <a:rPr lang="en-US" altLang="zh-CN" b="1"/>
              <a:t>Mr. Graves</a:t>
            </a:r>
            <a:r>
              <a:rPr lang="en-US" altLang="zh-CN"/>
              <a:t>: Postmaster. He assists Mr. Summers</a:t>
            </a:r>
          </a:p>
          <a:p>
            <a:pPr lvl="1"/>
            <a:r>
              <a:rPr lang="en-US" altLang="zh-CN" b="1"/>
              <a:t>Mrs. Graves</a:t>
            </a:r>
            <a:r>
              <a:rPr lang="en-US" altLang="zh-CN"/>
              <a:t>: Wife of the postmaster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lstStyle/>
          <a:p>
            <a:r>
              <a:rPr lang="en-US" altLang="zh-CN" sz="3200"/>
              <a:t>The Lottery</a:t>
            </a:r>
            <a:br>
              <a:rPr lang="en-US" altLang="zh-CN" sz="3200"/>
            </a:br>
            <a:r>
              <a:rPr lang="en-US" altLang="zh-CN" sz="2400"/>
              <a:t>Shirley Jackson</a:t>
            </a:r>
            <a:endParaRPr lang="zh-CN" altLang="en-US" sz="3200"/>
          </a:p>
        </p:txBody>
      </p:sp>
      <p:sp>
        <p:nvSpPr>
          <p:cNvPr id="19458" name="内容占位符 2"/>
          <p:cNvSpPr>
            <a:spLocks noGrp="1"/>
          </p:cNvSpPr>
          <p:nvPr>
            <p:ph idx="4294967295"/>
          </p:nvPr>
        </p:nvSpPr>
        <p:spPr/>
        <p:txBody>
          <a:bodyPr/>
          <a:lstStyle/>
          <a:p>
            <a:r>
              <a:rPr lang="en-US" altLang="zh-CN"/>
              <a:t>Major Characters</a:t>
            </a:r>
          </a:p>
          <a:p>
            <a:pPr lvl="1"/>
            <a:r>
              <a:rPr lang="en-US" altLang="zh-CN" b="1"/>
              <a:t>Old Man Warner</a:t>
            </a:r>
            <a:r>
              <a:rPr lang="en-US" altLang="zh-CN"/>
              <a:t>: Oldest man in town</a:t>
            </a:r>
          </a:p>
          <a:p>
            <a:pPr lvl="1"/>
            <a:r>
              <a:rPr lang="en-US" altLang="zh-CN" b="1"/>
              <a:t>Tessie Hutchinson</a:t>
            </a:r>
            <a:r>
              <a:rPr lang="en-US" altLang="zh-CN"/>
              <a:t>: Woman who arrives late for the lottery</a:t>
            </a:r>
          </a:p>
          <a:p>
            <a:pPr lvl="1"/>
            <a:r>
              <a:rPr lang="en-US" altLang="zh-CN" b="1"/>
              <a:t>Bill Hutchinson</a:t>
            </a:r>
            <a:r>
              <a:rPr lang="en-US" altLang="zh-CN"/>
              <a:t>: Husband of Mrs. Hutchinson</a:t>
            </a:r>
          </a:p>
          <a:p>
            <a:pPr lvl="1"/>
            <a:r>
              <a:rPr lang="en-US" altLang="zh-CN" b="1"/>
              <a:t>Bill Jr., Nancy, Little Dave</a:t>
            </a:r>
            <a:r>
              <a:rPr lang="en-US" altLang="zh-CN"/>
              <a:t>: Children of Mr. and Mrs. Hutchinson</a:t>
            </a:r>
          </a:p>
          <a:p>
            <a:pPr lvl="1"/>
            <a:r>
              <a:rPr lang="en-US" altLang="zh-CN" b="1"/>
              <a:t>School Friends of Nancy Hutchinson</a:t>
            </a:r>
            <a:r>
              <a:rPr lang="en-US" altLang="zh-CN"/>
              <a:t/>
            </a:r>
            <a:br>
              <a:rPr lang="en-US" altLang="zh-CN"/>
            </a:br>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lstStyle/>
          <a:p>
            <a:r>
              <a:rPr lang="en-US" altLang="zh-CN" sz="3200"/>
              <a:t>The Lottery</a:t>
            </a:r>
            <a:br>
              <a:rPr lang="en-US" altLang="zh-CN" sz="3200"/>
            </a:br>
            <a:r>
              <a:rPr lang="en-US" altLang="zh-CN" sz="2400"/>
              <a:t>Shirley Jackson</a:t>
            </a:r>
            <a:endParaRPr lang="zh-CN" altLang="en-US" sz="3200"/>
          </a:p>
        </p:txBody>
      </p:sp>
      <p:sp>
        <p:nvSpPr>
          <p:cNvPr id="3" name="内容占位符 2"/>
          <p:cNvSpPr>
            <a:spLocks noGrp="1"/>
          </p:cNvSpPr>
          <p:nvPr>
            <p:ph idx="4294967295"/>
          </p:nvPr>
        </p:nvSpPr>
        <p:spPr/>
        <p:txBody>
          <a:bodyPr>
            <a:normAutofit/>
          </a:bodyPr>
          <a:lstStyle/>
          <a:p>
            <a:pPr>
              <a:lnSpc>
                <a:spcPct val="90000"/>
              </a:lnSpc>
            </a:pPr>
            <a:r>
              <a:rPr lang="en-US" altLang="zh-CN" sz="2600"/>
              <a:t>Themes </a:t>
            </a:r>
          </a:p>
          <a:p>
            <a:pPr lvl="1">
              <a:lnSpc>
                <a:spcPct val="90000"/>
              </a:lnSpc>
            </a:pPr>
            <a:r>
              <a:rPr lang="en-US" altLang="zh-CN" sz="2200"/>
              <a:t>The reluctance of people to reject outdated traditions, ideas, rules, laws, and practices</a:t>
            </a:r>
          </a:p>
          <a:p>
            <a:pPr lvl="1">
              <a:lnSpc>
                <a:spcPct val="90000"/>
              </a:lnSpc>
            </a:pPr>
            <a:r>
              <a:rPr lang="en-US" altLang="zh-CN" sz="2200"/>
              <a:t>Society wrongfully designates scapegoats to bear the sins of the community</a:t>
            </a:r>
          </a:p>
          <a:p>
            <a:pPr lvl="1">
              <a:lnSpc>
                <a:spcPct val="90000"/>
              </a:lnSpc>
            </a:pPr>
            <a:r>
              <a:rPr lang="en-US" altLang="zh-CN" sz="2200"/>
              <a:t>The wickedness of ordinary people can be just as horrifying as the heinous crime of a serial killer or a sadistic head of state</a:t>
            </a:r>
          </a:p>
          <a:p>
            <a:pPr lvl="1">
              <a:lnSpc>
                <a:spcPct val="90000"/>
              </a:lnSpc>
            </a:pPr>
            <a:r>
              <a:rPr lang="en-US" altLang="zh-CN" sz="2200"/>
              <a:t>The unexamined life is not worth living</a:t>
            </a:r>
          </a:p>
          <a:p>
            <a:pPr lvl="1">
              <a:lnSpc>
                <a:spcPct val="90000"/>
              </a:lnSpc>
            </a:pPr>
            <a:r>
              <a:rPr lang="en-US" altLang="zh-CN" sz="2200"/>
              <a:t>Following the crowd can have disastrous consequences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lstStyle/>
          <a:p>
            <a:r>
              <a:rPr lang="en-US" altLang="zh-CN" sz="3200"/>
              <a:t>The Lottery</a:t>
            </a:r>
            <a:br>
              <a:rPr lang="en-US" altLang="zh-CN" sz="3200"/>
            </a:br>
            <a:r>
              <a:rPr lang="en-US" altLang="zh-CN" sz="2400"/>
              <a:t>Shirley Jackson</a:t>
            </a:r>
            <a:endParaRPr lang="zh-CN" altLang="en-US" sz="3200"/>
          </a:p>
        </p:txBody>
      </p:sp>
      <p:sp>
        <p:nvSpPr>
          <p:cNvPr id="21506" name="内容占位符 2"/>
          <p:cNvSpPr>
            <a:spLocks noGrp="1"/>
          </p:cNvSpPr>
          <p:nvPr>
            <p:ph idx="4294967295"/>
          </p:nvPr>
        </p:nvSpPr>
        <p:spPr/>
        <p:txBody>
          <a:bodyPr/>
          <a:lstStyle/>
          <a:p>
            <a:r>
              <a:rPr lang="en-US" altLang="zh-CN"/>
              <a:t>Symbols</a:t>
            </a:r>
          </a:p>
          <a:p>
            <a:pPr lvl="1"/>
            <a:r>
              <a:rPr lang="en-US" altLang="zh-CN" b="1"/>
              <a:t>The lottery</a:t>
            </a:r>
            <a:r>
              <a:rPr lang="en-US" altLang="zh-CN"/>
              <a:t>:</a:t>
            </a:r>
            <a:r>
              <a:rPr lang="en-US" altLang="zh-CN" b="1"/>
              <a:t> </a:t>
            </a:r>
            <a:r>
              <a:rPr lang="en-US" altLang="zh-CN"/>
              <a:t>Barbaric tradition or practice; any foolhardy tradition that a community refuses to give up; the risks of daily living</a:t>
            </a:r>
          </a:p>
          <a:p>
            <a:pPr lvl="1"/>
            <a:r>
              <a:rPr lang="en-US" altLang="zh-CN" b="1"/>
              <a:t>The black box</a:t>
            </a:r>
            <a:r>
              <a:rPr lang="en-US" altLang="zh-CN"/>
              <a:t>:</a:t>
            </a:r>
            <a:r>
              <a:rPr lang="en-US" altLang="zh-CN" b="1"/>
              <a:t> </a:t>
            </a:r>
            <a:r>
              <a:rPr lang="en-US" altLang="zh-CN"/>
              <a:t>Evil or death, suggested by the color of the box; outdated tradition</a:t>
            </a:r>
            <a:endParaRPr lang="zh-CN" altLang="en-US"/>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575</TotalTime>
  <Words>830</Words>
  <Application>Microsoft Office PowerPoint</Application>
  <PresentationFormat>全屏显示(4:3)</PresentationFormat>
  <Paragraphs>71</Paragraphs>
  <Slides>13</Slides>
  <Notes>0</Notes>
  <HiddenSlides>0</HiddenSlides>
  <MMClips>0</MMClips>
  <ScaleCrop>false</ScaleCrop>
  <HeadingPairs>
    <vt:vector size="6" baseType="variant">
      <vt:variant>
        <vt:lpstr>已用的字体</vt:lpstr>
      </vt:variant>
      <vt:variant>
        <vt:i4>5</vt:i4>
      </vt:variant>
      <vt:variant>
        <vt:lpstr>演示文稿设计模板</vt:lpstr>
      </vt:variant>
      <vt:variant>
        <vt:i4>1</vt:i4>
      </vt:variant>
      <vt:variant>
        <vt:lpstr>幻灯片标题</vt:lpstr>
      </vt:variant>
      <vt:variant>
        <vt:i4>13</vt:i4>
      </vt:variant>
    </vt:vector>
  </HeadingPairs>
  <TitlesOfParts>
    <vt:vector size="19" baseType="lpstr">
      <vt:lpstr>Arial</vt:lpstr>
      <vt:lpstr>宋体</vt:lpstr>
      <vt:lpstr>Wingdings</vt:lpstr>
      <vt:lpstr>Calibri</vt:lpstr>
      <vt:lpstr>Times New Roman</vt:lpstr>
      <vt:lpstr>Capsules</vt:lpstr>
      <vt:lpstr>The Lottery Shirley Jackson</vt:lpstr>
      <vt:lpstr>The Lottery Shirley Jackson</vt:lpstr>
      <vt:lpstr>The Lottery Shirley Jackson</vt:lpstr>
      <vt:lpstr>The Lottery Shirley Jackson</vt:lpstr>
      <vt:lpstr>The Lottery Shirley Jackson</vt:lpstr>
      <vt:lpstr>The Lottery Shirley Jackson</vt:lpstr>
      <vt:lpstr>The Lottery Shirley Jackson</vt:lpstr>
      <vt:lpstr>The Lottery Shirley Jackson</vt:lpstr>
      <vt:lpstr>The Lottery Shirley Jackson</vt:lpstr>
      <vt:lpstr>The Lottery Shirley Jackson</vt:lpstr>
      <vt:lpstr>The Lottery Shirley Jackson</vt:lpstr>
      <vt:lpstr>The Lottery Shirley Jackson</vt:lpstr>
      <vt:lpstr>The Lottery Shirley Jackson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Jilting of Granny Weatherall Katherine Anne Porter</dc:title>
  <dc:creator>Zlodia</dc:creator>
  <cp:lastModifiedBy>Z J</cp:lastModifiedBy>
  <cp:revision>66</cp:revision>
  <dcterms:created xsi:type="dcterms:W3CDTF">2012-09-24T12:09:51Z</dcterms:created>
  <dcterms:modified xsi:type="dcterms:W3CDTF">2012-09-28T13:40:24Z</dcterms:modified>
</cp:coreProperties>
</file>