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3" r:id="rId6"/>
    <p:sldId id="264" r:id="rId7"/>
    <p:sldId id="265" r:id="rId8"/>
    <p:sldId id="266" r:id="rId9"/>
    <p:sldId id="260" r:id="rId1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88" autoAdjust="0"/>
  </p:normalViewPr>
  <p:slideViewPr>
    <p:cSldViewPr>
      <p:cViewPr varScale="1">
        <p:scale>
          <a:sx n="78" d="100"/>
          <a:sy n="78" d="100"/>
        </p:scale>
        <p:origin x="-768" y="-90"/>
      </p:cViewPr>
      <p:guideLst>
        <p:guide orient="horz" pos="2160"/>
        <p:guide pos="2880"/>
      </p:guideLst>
    </p:cSldViewPr>
  </p:slideViewPr>
  <p:outlineViewPr>
    <p:cViewPr>
      <p:scale>
        <a:sx n="33" d="100"/>
        <a:sy n="33" d="100"/>
      </p:scale>
      <p:origin x="234" y="24476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2.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3.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4.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5.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6.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7.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8.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9.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0.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F24AC037-0BDA-49DC-A0F4-B79EA720AD9F}" type="datetimeFigureOut">
              <a:rPr lang="zh-CN" altLang="en-US"/>
              <a:pPr>
                <a:defRPr/>
              </a:pPr>
              <a:t>2012-9-28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30558A9-BA75-47E9-986C-1CEF2630E0A5}" type="slidenum">
              <a:rPr lang="zh-CN" altLang="en-US"/>
              <a:pPr>
                <a:defRPr/>
              </a:pPr>
              <a:t>‹#›</a:t>
            </a:fld>
            <a:endParaRPr lang="zh-CN" altLang="en-US"/>
          </a:p>
        </p:txBody>
      </p:sp>
    </p:spTree>
  </p:cSld>
  <p:clrMapOvr>
    <a:masterClrMapping/>
  </p:clrMapOvr>
  <p:transition>
    <p:wedge/>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0FC973EA-D251-49C2-92F0-167D2410867C}" type="datetimeFigureOut">
              <a:rPr lang="zh-CN" altLang="en-US"/>
              <a:pPr>
                <a:defRPr/>
              </a:pPr>
              <a:t>2012-9-28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77FF4DE-C025-4AE6-A0C6-C773F1450F53}" type="slidenum">
              <a:rPr lang="zh-CN" altLang="en-US"/>
              <a:pPr>
                <a:defRPr/>
              </a:pPr>
              <a:t>‹#›</a:t>
            </a:fld>
            <a:endParaRPr lang="zh-CN" altLang="en-US"/>
          </a:p>
        </p:txBody>
      </p:sp>
    </p:spTree>
  </p:cSld>
  <p:clrMapOvr>
    <a:masterClrMapping/>
  </p:clrMapOvr>
  <p:transition>
    <p:wedge/>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F93445F-1E45-4554-9048-7AD7ACE9989B}" type="datetimeFigureOut">
              <a:rPr lang="zh-CN" altLang="en-US"/>
              <a:pPr>
                <a:defRPr/>
              </a:pPr>
              <a:t>2012-9-28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4F0D5E7-BDF8-439E-9F92-2A926C69E320}" type="slidenum">
              <a:rPr lang="zh-CN" altLang="en-US"/>
              <a:pPr>
                <a:defRPr/>
              </a:pPr>
              <a:t>‹#›</a:t>
            </a:fld>
            <a:endParaRPr lang="zh-CN" altLang="en-US"/>
          </a:p>
        </p:txBody>
      </p:sp>
    </p:spTree>
  </p:cSld>
  <p:clrMapOvr>
    <a:masterClrMapping/>
  </p:clrMapOvr>
  <p:transition>
    <p:wedge/>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DED6D8B7-C99B-411C-96F1-C29FC24BA292}" type="datetimeFigureOut">
              <a:rPr lang="zh-CN" altLang="en-US"/>
              <a:pPr>
                <a:defRPr/>
              </a:pPr>
              <a:t>2012-9-28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CFA8812-2405-4955-A519-54704BAC0253}" type="slidenum">
              <a:rPr lang="zh-CN" altLang="en-US"/>
              <a:pPr>
                <a:defRPr/>
              </a:pPr>
              <a:t>‹#›</a:t>
            </a:fld>
            <a:endParaRPr lang="zh-CN" altLang="en-US"/>
          </a:p>
        </p:txBody>
      </p:sp>
    </p:spTree>
  </p:cSld>
  <p:clrMapOvr>
    <a:masterClrMapping/>
  </p:clrMapOvr>
  <p:transition>
    <p:wedge/>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F5DE00E7-370C-4858-AB85-60011706419E}" type="datetimeFigureOut">
              <a:rPr lang="zh-CN" altLang="en-US"/>
              <a:pPr>
                <a:defRPr/>
              </a:pPr>
              <a:t>2012-9-28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2FF9882-F77D-482C-B57F-C7EFEF30D483}" type="slidenum">
              <a:rPr lang="zh-CN" altLang="en-US"/>
              <a:pPr>
                <a:defRPr/>
              </a:pPr>
              <a:t>‹#›</a:t>
            </a:fld>
            <a:endParaRPr lang="zh-CN" altLang="en-US"/>
          </a:p>
        </p:txBody>
      </p:sp>
    </p:spTree>
  </p:cSld>
  <p:clrMapOvr>
    <a:masterClrMapping/>
  </p:clrMapOvr>
  <p:transition>
    <p:wedge/>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D3D096D2-6360-4741-8067-8F32DFA03C49}" type="datetimeFigureOut">
              <a:rPr lang="zh-CN" altLang="en-US"/>
              <a:pPr>
                <a:defRPr/>
              </a:pPr>
              <a:t>2012-9-28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3DA80E32-0E36-4D31-878A-619107C9AC89}" type="slidenum">
              <a:rPr lang="zh-CN" altLang="en-US"/>
              <a:pPr>
                <a:defRPr/>
              </a:pPr>
              <a:t>‹#›</a:t>
            </a:fld>
            <a:endParaRPr lang="zh-CN" altLang="en-US"/>
          </a:p>
        </p:txBody>
      </p:sp>
    </p:spTree>
  </p:cSld>
  <p:clrMapOvr>
    <a:masterClrMapping/>
  </p:clrMapOvr>
  <p:transition>
    <p:wedge/>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CCB5C086-E8BA-4DEA-BB5A-773C1F18CADC}" type="datetimeFigureOut">
              <a:rPr lang="zh-CN" altLang="en-US"/>
              <a:pPr>
                <a:defRPr/>
              </a:pPr>
              <a:t>2012-9-28</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979C87C3-3CF1-4DE3-BE3E-F39E0750968E}" type="slidenum">
              <a:rPr lang="zh-CN" altLang="en-US"/>
              <a:pPr>
                <a:defRPr/>
              </a:pPr>
              <a:t>‹#›</a:t>
            </a:fld>
            <a:endParaRPr lang="zh-CN" altLang="en-US"/>
          </a:p>
        </p:txBody>
      </p:sp>
    </p:spTree>
  </p:cSld>
  <p:clrMapOvr>
    <a:masterClrMapping/>
  </p:clrMapOvr>
  <p:transition>
    <p:wedge/>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B9E6335E-7939-4BE7-BB53-F816682E279D}" type="datetimeFigureOut">
              <a:rPr lang="zh-CN" altLang="en-US"/>
              <a:pPr>
                <a:defRPr/>
              </a:pPr>
              <a:t>2012-9-28</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D218E8BF-4CF0-4018-996A-04BD495DC0C9}" type="slidenum">
              <a:rPr lang="zh-CN" altLang="en-US"/>
              <a:pPr>
                <a:defRPr/>
              </a:pPr>
              <a:t>‹#›</a:t>
            </a:fld>
            <a:endParaRPr lang="zh-CN" altLang="en-US"/>
          </a:p>
        </p:txBody>
      </p:sp>
    </p:spTree>
  </p:cSld>
  <p:clrMapOvr>
    <a:masterClrMapping/>
  </p:clrMapOvr>
  <p:transition>
    <p:wedge/>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CD4A343-B5BF-4FD5-88B7-ABA2D066182B}" type="datetimeFigureOut">
              <a:rPr lang="zh-CN" altLang="en-US"/>
              <a:pPr>
                <a:defRPr/>
              </a:pPr>
              <a:t>2012-9-28</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76E2A8BC-616D-4CE0-ACD9-BDF9ED062CBE}" type="slidenum">
              <a:rPr lang="zh-CN" altLang="en-US"/>
              <a:pPr>
                <a:defRPr/>
              </a:pPr>
              <a:t>‹#›</a:t>
            </a:fld>
            <a:endParaRPr lang="zh-CN" altLang="en-US"/>
          </a:p>
        </p:txBody>
      </p:sp>
    </p:spTree>
  </p:cSld>
  <p:clrMapOvr>
    <a:masterClrMapping/>
  </p:clrMapOvr>
  <p:transition>
    <p:wedge/>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833668DB-2DF1-4023-967A-ECCAD6CEC57B}" type="datetimeFigureOut">
              <a:rPr lang="zh-CN" altLang="en-US"/>
              <a:pPr>
                <a:defRPr/>
              </a:pPr>
              <a:t>2012-9-28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B938465-CBDD-476B-BB47-EACB6F97C4EE}" type="slidenum">
              <a:rPr lang="zh-CN" altLang="en-US"/>
              <a:pPr>
                <a:defRPr/>
              </a:pPr>
              <a:t>‹#›</a:t>
            </a:fld>
            <a:endParaRPr lang="zh-CN" altLang="en-US"/>
          </a:p>
        </p:txBody>
      </p:sp>
    </p:spTree>
  </p:cSld>
  <p:clrMapOvr>
    <a:masterClrMapping/>
  </p:clrMapOvr>
  <p:transition>
    <p:wedge/>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881AB900-C9DB-41BC-A8C1-F92D637B1292}" type="datetimeFigureOut">
              <a:rPr lang="zh-CN" altLang="en-US"/>
              <a:pPr>
                <a:defRPr/>
              </a:pPr>
              <a:t>2012-9-28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4BAFACE-5225-4B62-B7FF-ACB74F248334}" type="slidenum">
              <a:rPr lang="zh-CN" altLang="en-US"/>
              <a:pPr>
                <a:defRPr/>
              </a:pPr>
              <a:t>‹#›</a:t>
            </a:fld>
            <a:endParaRPr lang="zh-CN" altLang="en-US"/>
          </a:p>
        </p:txBody>
      </p:sp>
    </p:spTree>
  </p:cSld>
  <p:clrMapOvr>
    <a:masterClrMapping/>
  </p:clrMapOvr>
  <p:transition>
    <p:wedge/>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FAC77D"/>
            </a:gs>
            <a:gs pos="61000">
              <a:srgbClr val="FBA97D"/>
            </a:gs>
            <a:gs pos="82001">
              <a:srgbClr val="FBD49C"/>
            </a:gs>
            <a:gs pos="100000">
              <a:srgbClr val="FEE7F2"/>
            </a:gs>
          </a:gsLst>
          <a:lin ang="5400000"/>
        </a:gra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4A46EDF4-3D5E-4FB0-B9FA-63BCC91FD72B}" type="datetimeFigureOut">
              <a:rPr lang="zh-CN" altLang="en-US"/>
              <a:pPr>
                <a:defRPr/>
              </a:pPr>
              <a:t>2012-9-28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D944BEED-DF5E-485F-8909-EC002283F0CC}"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wedge/>
    <p:sndAc>
      <p:stSnd>
        <p:snd r:embed="rId13" name="chimes.wav"/>
      </p:stSnd>
    </p:sndAc>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charset="-122"/>
        </a:defRPr>
      </a:lvl2pPr>
      <a:lvl3pPr algn="ctr" rtl="0" fontAlgn="base">
        <a:spcBef>
          <a:spcPct val="0"/>
        </a:spcBef>
        <a:spcAft>
          <a:spcPct val="0"/>
        </a:spcAft>
        <a:defRPr sz="4400">
          <a:solidFill>
            <a:schemeClr val="tx1"/>
          </a:solidFill>
          <a:latin typeface="Calibri" pitchFamily="34" charset="0"/>
          <a:ea typeface="宋体" charset="-122"/>
        </a:defRPr>
      </a:lvl3pPr>
      <a:lvl4pPr algn="ctr" rtl="0" fontAlgn="base">
        <a:spcBef>
          <a:spcPct val="0"/>
        </a:spcBef>
        <a:spcAft>
          <a:spcPct val="0"/>
        </a:spcAft>
        <a:defRPr sz="4400">
          <a:solidFill>
            <a:schemeClr val="tx1"/>
          </a:solidFill>
          <a:latin typeface="Calibri" pitchFamily="34" charset="0"/>
          <a:ea typeface="宋体" charset="-122"/>
        </a:defRPr>
      </a:lvl4pPr>
      <a:lvl5pPr algn="ctr" rtl="0" fontAlgn="base">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标题 1"/>
          <p:cNvSpPr>
            <a:spLocks noGrp="1"/>
          </p:cNvSpPr>
          <p:nvPr>
            <p:ph type="ctrTitle"/>
          </p:nvPr>
        </p:nvSpPr>
        <p:spPr/>
        <p:txBody>
          <a:bodyPr/>
          <a:lstStyle/>
          <a:p>
            <a:pPr algn="l"/>
            <a:r>
              <a:rPr lang="en-US" altLang="zh-CN" b="1" smtClean="0">
                <a:solidFill>
                  <a:srgbClr val="0070C0"/>
                </a:solidFill>
              </a:rPr>
              <a:t>A Little Cloud</a:t>
            </a:r>
            <a:endParaRPr lang="zh-CN" altLang="en-US" smtClean="0">
              <a:solidFill>
                <a:srgbClr val="0070C0"/>
              </a:solidFill>
            </a:endParaRPr>
          </a:p>
        </p:txBody>
      </p:sp>
      <p:sp>
        <p:nvSpPr>
          <p:cNvPr id="13314" name="内容占位符 2"/>
          <p:cNvSpPr>
            <a:spLocks noGrp="1"/>
          </p:cNvSpPr>
          <p:nvPr>
            <p:ph type="subTitle" idx="1"/>
          </p:nvPr>
        </p:nvSpPr>
        <p:spPr/>
        <p:txBody>
          <a:bodyPr/>
          <a:lstStyle/>
          <a:p>
            <a:pPr algn="just"/>
            <a:r>
              <a:rPr lang="en-US" altLang="zh-CN" smtClean="0">
                <a:solidFill>
                  <a:srgbClr val="0070C0"/>
                </a:solidFill>
              </a:rPr>
              <a:t>James Joyce</a:t>
            </a:r>
          </a:p>
        </p:txBody>
      </p:sp>
    </p:spTree>
  </p:cSld>
  <p:clrMapOvr>
    <a:masterClrMapping/>
  </p:clrMapOvr>
  <p:transition>
    <p:wedge/>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ctrTitle"/>
          </p:nvPr>
        </p:nvSpPr>
        <p:spPr/>
        <p:txBody>
          <a:bodyPr/>
          <a:lstStyle/>
          <a:p>
            <a:r>
              <a:rPr lang="en-US" altLang="zh-CN" b="1" smtClean="0">
                <a:solidFill>
                  <a:srgbClr val="0070C0"/>
                </a:solidFill>
              </a:rPr>
              <a:t>Plot</a:t>
            </a:r>
            <a:endParaRPr lang="zh-CN" altLang="en-US" smtClean="0"/>
          </a:p>
        </p:txBody>
      </p:sp>
      <p:sp>
        <p:nvSpPr>
          <p:cNvPr id="3" name="副标题 2"/>
          <p:cNvSpPr>
            <a:spLocks noGrp="1"/>
          </p:cNvSpPr>
          <p:nvPr>
            <p:ph type="subTitle" idx="1"/>
          </p:nvPr>
        </p:nvSpPr>
        <p:spPr/>
        <p:txBody>
          <a:bodyPr rtlCol="0">
            <a:normAutofit fontScale="40000" lnSpcReduction="20000"/>
          </a:bodyPr>
          <a:lstStyle/>
          <a:p>
            <a:pPr algn="just" fontAlgn="auto">
              <a:spcAft>
                <a:spcPts val="0"/>
              </a:spcAft>
              <a:buFont typeface="Arial" pitchFamily="34" charset="0"/>
              <a:buNone/>
              <a:defRPr/>
            </a:pPr>
            <a:r>
              <a:rPr lang="en-US" dirty="0" smtClean="0">
                <a:solidFill>
                  <a:srgbClr val="0070C0"/>
                </a:solidFill>
              </a:rPr>
              <a:t>The story follows Thomas Chandler, or "Little Chandler" as he is known, through a portion of his day. The story drops the reader into Little Chandler's life when he is at work. He cannot focus for he is preoccupied with the thought of a visit which is set to take place later that day. He anxiously awaits this visit that will be with his old friend Ignatius Gallaher. Gallaher is now a "brilliant figure" in the London Press and Little Chandler has not seen him in eight years. As Little Chandler thinks about his old friend and the success that has come to him, he begins to reflect upon his own life. This reflection gives the reader insight to Little Chandler's character. The reader sees Little Chandler as a mere observer of life, a reluctant character. He is timid, because he enjoys poetry yet is too "shy" to read it to his wife.</a:t>
            </a:r>
          </a:p>
        </p:txBody>
      </p:sp>
    </p:spTree>
  </p:cSld>
  <p:clrMapOvr>
    <a:masterClrMapping/>
  </p:clrMapOvr>
  <p:transition>
    <p:wedge/>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p:nvPr>
        </p:nvSpPr>
        <p:spPr/>
        <p:txBody>
          <a:bodyPr/>
          <a:lstStyle/>
          <a:p>
            <a:endParaRPr lang="zh-CN" altLang="en-US" smtClean="0">
              <a:solidFill>
                <a:srgbClr val="0070C0"/>
              </a:solidFill>
            </a:endParaRPr>
          </a:p>
        </p:txBody>
      </p:sp>
      <p:sp>
        <p:nvSpPr>
          <p:cNvPr id="3" name="内容占位符 2"/>
          <p:cNvSpPr>
            <a:spLocks noGrp="1"/>
          </p:cNvSpPr>
          <p:nvPr>
            <p:ph idx="1"/>
          </p:nvPr>
        </p:nvSpPr>
        <p:spPr/>
        <p:txBody>
          <a:bodyPr rtlCol="0">
            <a:normAutofit fontScale="62500" lnSpcReduction="20000"/>
          </a:bodyPr>
          <a:lstStyle/>
          <a:p>
            <a:pPr algn="just" fontAlgn="auto">
              <a:spcAft>
                <a:spcPts val="0"/>
              </a:spcAft>
              <a:buFont typeface="Arial" pitchFamily="34" charset="0"/>
              <a:buChar char="•"/>
              <a:defRPr/>
            </a:pPr>
            <a:r>
              <a:rPr lang="en-US" dirty="0" smtClean="0">
                <a:solidFill>
                  <a:srgbClr val="0070C0"/>
                </a:solidFill>
              </a:rPr>
              <a:t>Little Chandler likes to think that he himself could have been a writer if only he had put his mind to it. All of the "different moods and impressions that he wished to express in verse" could still be achieved if he could just express himself. But as much as Little Chandler covers up his true feelings with these thoughts that seem to "comfort" him, the reader can see past this. The reader can see that Little Chandler in fact feels incompetent, underachieved, and ultimately inferior to his friend Gallaher.</a:t>
            </a:r>
          </a:p>
          <a:p>
            <a:pPr algn="just" fontAlgn="auto">
              <a:spcAft>
                <a:spcPts val="0"/>
              </a:spcAft>
              <a:buFont typeface="Arial" pitchFamily="34" charset="0"/>
              <a:buChar char="•"/>
              <a:defRPr/>
            </a:pPr>
            <a:r>
              <a:rPr lang="en-US" dirty="0" smtClean="0">
                <a:solidFill>
                  <a:srgbClr val="0070C0"/>
                </a:solidFill>
              </a:rPr>
              <a:t>These true feelings are more clearly exposed to the reader in the bar where Little Chandler actually meets Gallaher. Here, Gallaher tells enchanting stories of his vast traveling. His life is the exact opposite to that of Little Chandler's and Little Chandler begins to feel that his wife is what is holding him back from success as a result of Gallaher's glorification of his travels and freedoms. Without his wife, without his little boy, he would be free to prosper. Deep jealousy sets into Little Chandler. It seems as though the more they drink, and the longer they talk, the more inferior Chandler feels. Still, he tries to hide his envy of Gallaher's life by saying how one day Gallaher would get married and start a family too.</a:t>
            </a:r>
          </a:p>
          <a:p>
            <a:pPr fontAlgn="auto">
              <a:spcAft>
                <a:spcPts val="0"/>
              </a:spcAft>
              <a:buFont typeface="Arial" pitchFamily="34" charset="0"/>
              <a:buChar char="•"/>
              <a:defRPr/>
            </a:pPr>
            <a:endParaRPr lang="zh-CN" altLang="en-US" dirty="0">
              <a:solidFill>
                <a:srgbClr val="0070C0"/>
              </a:solidFill>
            </a:endParaRPr>
          </a:p>
        </p:txBody>
      </p:sp>
    </p:spTree>
  </p:cSld>
  <p:clrMapOvr>
    <a:masterClrMapping/>
  </p:clrMapOvr>
  <p:transition>
    <p:wedg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p:txBody>
          <a:bodyPr/>
          <a:lstStyle/>
          <a:p>
            <a:endParaRPr lang="zh-CN" altLang="en-US" smtClean="0">
              <a:solidFill>
                <a:srgbClr val="0070C0"/>
              </a:solidFill>
            </a:endParaRPr>
          </a:p>
        </p:txBody>
      </p:sp>
      <p:sp>
        <p:nvSpPr>
          <p:cNvPr id="3" name="内容占位符 2"/>
          <p:cNvSpPr>
            <a:spLocks noGrp="1"/>
          </p:cNvSpPr>
          <p:nvPr>
            <p:ph idx="1"/>
          </p:nvPr>
        </p:nvSpPr>
        <p:spPr/>
        <p:txBody>
          <a:bodyPr rtlCol="0">
            <a:normAutofit fontScale="55000" lnSpcReduction="20000"/>
          </a:bodyPr>
          <a:lstStyle/>
          <a:p>
            <a:pPr algn="just" fontAlgn="auto">
              <a:spcAft>
                <a:spcPts val="0"/>
              </a:spcAft>
              <a:buFont typeface="Arial" pitchFamily="34" charset="0"/>
              <a:buChar char="•"/>
              <a:defRPr/>
            </a:pPr>
            <a:r>
              <a:rPr lang="en-US" dirty="0" smtClean="0">
                <a:solidFill>
                  <a:srgbClr val="0070C0"/>
                </a:solidFill>
              </a:rPr>
              <a:t>Joyce then suddenly shifts the scene to Little Chandler's home. We find Little Chandler with his child in his arms. He is sitting at a table looking at a picture of his wife, Annie. He looks into her eyes searching for answers to his now very confused state of mind. All he finds is coldness. He sees a pretty girl, but he can see no life in her, and he compares her </a:t>
            </a:r>
            <a:r>
              <a:rPr lang="en-US" dirty="0" err="1" smtClean="0">
                <a:solidFill>
                  <a:srgbClr val="0070C0"/>
                </a:solidFill>
              </a:rPr>
              <a:t>unfavourably</a:t>
            </a:r>
            <a:r>
              <a:rPr lang="en-US" dirty="0" smtClean="0">
                <a:solidFill>
                  <a:srgbClr val="0070C0"/>
                </a:solidFill>
              </a:rPr>
              <a:t> to the rich, exotic women that Gallaher says are available to him. He wonders why he married Annie. He then opens a book of Byron's poetry and begins to read until the child begins to cry and Little Chandler finds that he cannot comfort him. Little Chandler snaps at his son. The frightened baby cries harder and harder until Annie comes. Through her interaction with Little Chandler and the child, it becomes apparent that Little Chandler is not her main priority.</a:t>
            </a:r>
          </a:p>
          <a:p>
            <a:pPr algn="just" fontAlgn="auto">
              <a:spcAft>
                <a:spcPts val="0"/>
              </a:spcAft>
              <a:buFont typeface="Arial" pitchFamily="34" charset="0"/>
              <a:buChar char="•"/>
              <a:defRPr/>
            </a:pPr>
            <a:r>
              <a:rPr lang="en-US" dirty="0" smtClean="0">
                <a:solidFill>
                  <a:srgbClr val="0070C0"/>
                </a:solidFill>
              </a:rPr>
              <a:t>Little Chandler feels trapped. All feelings of hope that existed at the beginning of the day are now gone. It is at this moment that Little Chandler reaches a deep moment of recognition. He finally sees the truth that the reader has known all along. His own reluctance is the only thing responsible for his feelings of incompleteness, and he can now only blame himself. Tears come to Little Chandler's eyes, and the story is cut off.</a:t>
            </a:r>
          </a:p>
          <a:p>
            <a:pPr algn="just" fontAlgn="auto">
              <a:spcAft>
                <a:spcPts val="0"/>
              </a:spcAft>
              <a:buFont typeface="Arial" pitchFamily="34" charset="0"/>
              <a:buChar char="•"/>
              <a:defRPr/>
            </a:pPr>
            <a:endParaRPr lang="zh-CN" altLang="en-US" dirty="0" smtClean="0">
              <a:solidFill>
                <a:srgbClr val="0070C0"/>
              </a:solidFill>
            </a:endParaRPr>
          </a:p>
          <a:p>
            <a:pPr fontAlgn="auto">
              <a:spcAft>
                <a:spcPts val="0"/>
              </a:spcAft>
              <a:buFont typeface="Arial" pitchFamily="34" charset="0"/>
              <a:buChar char="•"/>
              <a:defRPr/>
            </a:pPr>
            <a:endParaRPr lang="zh-CN" altLang="en-US" dirty="0">
              <a:solidFill>
                <a:srgbClr val="0070C0"/>
              </a:solidFill>
            </a:endParaRPr>
          </a:p>
        </p:txBody>
      </p:sp>
    </p:spTree>
  </p:cSld>
  <p:clrMapOvr>
    <a:masterClrMapping/>
  </p:clrMapOvr>
  <p:transition>
    <p:wedge/>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rrowheads="1"/>
          </p:cNvSpPr>
          <p:nvPr>
            <p:ph type="title"/>
          </p:nvPr>
        </p:nvSpPr>
        <p:spPr/>
        <p:txBody>
          <a:bodyPr/>
          <a:lstStyle/>
          <a:p>
            <a:pPr algn="just"/>
            <a:r>
              <a:rPr lang="en-US" altLang="zh-CN" sz="3200" b="1" smtClean="0">
                <a:solidFill>
                  <a:srgbClr val="0070C0"/>
                </a:solidFill>
                <a:latin typeface="Times New Roman" pitchFamily="18" charset="0"/>
                <a:cs typeface="Times New Roman" pitchFamily="18" charset="0"/>
              </a:rPr>
              <a:t>Point of View</a:t>
            </a:r>
          </a:p>
        </p:txBody>
      </p:sp>
      <p:sp>
        <p:nvSpPr>
          <p:cNvPr id="11267" name="Rectangle 3"/>
          <p:cNvSpPr>
            <a:spLocks noGrp="1" noRot="1" noChangeArrowheads="1"/>
          </p:cNvSpPr>
          <p:nvPr>
            <p:ph type="body" idx="1"/>
          </p:nvPr>
        </p:nvSpPr>
        <p:spPr/>
        <p:txBody>
          <a:bodyPr rtlCol="0">
            <a:normAutofit fontScale="92500" lnSpcReduction="20000"/>
          </a:bodyPr>
          <a:lstStyle/>
          <a:p>
            <a:pPr algn="just" fontAlgn="auto">
              <a:lnSpc>
                <a:spcPct val="90000"/>
              </a:lnSpc>
              <a:spcAft>
                <a:spcPts val="0"/>
              </a:spcAft>
              <a:buFont typeface="Arial" pitchFamily="34" charset="0"/>
              <a:buChar char="•"/>
              <a:defRPr/>
            </a:pPr>
            <a:r>
              <a:rPr lang="en-US" altLang="zh-CN" dirty="0" smtClean="0">
                <a:solidFill>
                  <a:srgbClr val="0070C0"/>
                </a:solidFill>
                <a:latin typeface="Times New Roman" pitchFamily="18" charset="0"/>
                <a:cs typeface="Times New Roman" pitchFamily="18" charset="0"/>
              </a:rPr>
              <a:t>In this short story, the author uses the third-person limited point of view</a:t>
            </a:r>
          </a:p>
          <a:p>
            <a:pPr algn="just" fontAlgn="auto">
              <a:lnSpc>
                <a:spcPct val="90000"/>
              </a:lnSpc>
              <a:spcAft>
                <a:spcPts val="0"/>
              </a:spcAft>
              <a:buFont typeface="Arial" pitchFamily="34" charset="0"/>
              <a:buChar char="•"/>
              <a:defRPr/>
            </a:pPr>
            <a:r>
              <a:rPr lang="en-US" altLang="zh-CN" dirty="0" smtClean="0">
                <a:solidFill>
                  <a:srgbClr val="0070C0"/>
                </a:solidFill>
                <a:latin typeface="Times New Roman" pitchFamily="18" charset="0"/>
                <a:cs typeface="Times New Roman" pitchFamily="18" charset="0"/>
              </a:rPr>
              <a:t>The reader learns about the events in this short story is mainly restricted to Little Chandler. His timid behavior and changing feeling and thought is totally described.</a:t>
            </a:r>
          </a:p>
          <a:p>
            <a:pPr algn="just" fontAlgn="auto">
              <a:lnSpc>
                <a:spcPct val="90000"/>
              </a:lnSpc>
              <a:spcAft>
                <a:spcPts val="0"/>
              </a:spcAft>
              <a:buFont typeface="Arial" pitchFamily="34" charset="0"/>
              <a:buChar char="•"/>
              <a:defRPr/>
            </a:pPr>
            <a:r>
              <a:rPr lang="en-US" altLang="zh-CN" dirty="0" smtClean="0">
                <a:solidFill>
                  <a:srgbClr val="0070C0"/>
                </a:solidFill>
                <a:latin typeface="Times New Roman" pitchFamily="18" charset="0"/>
                <a:cs typeface="Times New Roman" pitchFamily="18" charset="0"/>
              </a:rPr>
              <a:t> But, Gallaher and his wife’s image is showed thought what he sees and what he thinks except some dialogue. We have no direct knowledge about them. For example, Gallaher’s immoral past is presented through Little Chandler’ memory; his wife’s coldness to him is presented from the picture he sees.</a:t>
            </a:r>
          </a:p>
          <a:p>
            <a:pPr algn="just" fontAlgn="auto">
              <a:lnSpc>
                <a:spcPct val="90000"/>
              </a:lnSpc>
              <a:spcAft>
                <a:spcPts val="0"/>
              </a:spcAft>
              <a:buFont typeface="Arial" pitchFamily="34" charset="0"/>
              <a:buChar char="•"/>
              <a:defRPr/>
            </a:pPr>
            <a:endParaRPr lang="en-US" altLang="zh-CN" dirty="0" smtClean="0">
              <a:solidFill>
                <a:srgbClr val="0070C0"/>
              </a:solidFill>
              <a:latin typeface="Times New Roman" pitchFamily="18" charset="0"/>
              <a:cs typeface="Times New Roman" pitchFamily="18" charset="0"/>
            </a:endParaRPr>
          </a:p>
        </p:txBody>
      </p:sp>
    </p:spTree>
  </p:cSld>
  <p:clrMapOvr>
    <a:masterClrMapping/>
  </p:clrMapOvr>
  <p:transition>
    <p:wedge/>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rrowheads="1"/>
          </p:cNvSpPr>
          <p:nvPr>
            <p:ph type="title"/>
          </p:nvPr>
        </p:nvSpPr>
        <p:spPr/>
        <p:txBody>
          <a:bodyPr/>
          <a:lstStyle/>
          <a:p>
            <a:pPr algn="just"/>
            <a:r>
              <a:rPr lang="en-US" altLang="zh-CN" sz="3200" b="1" smtClean="0">
                <a:solidFill>
                  <a:srgbClr val="0070C0"/>
                </a:solidFill>
                <a:latin typeface="Times New Roman" pitchFamily="18" charset="0"/>
                <a:cs typeface="Times New Roman" pitchFamily="18" charset="0"/>
              </a:rPr>
              <a:t>Characterization</a:t>
            </a:r>
          </a:p>
        </p:txBody>
      </p:sp>
      <p:sp>
        <p:nvSpPr>
          <p:cNvPr id="18434" name="Rectangle 3"/>
          <p:cNvSpPr>
            <a:spLocks noGrp="1" noRot="1" noChangeArrowheads="1"/>
          </p:cNvSpPr>
          <p:nvPr>
            <p:ph type="body" idx="1"/>
          </p:nvPr>
        </p:nvSpPr>
        <p:spPr/>
        <p:txBody>
          <a:bodyPr/>
          <a:lstStyle/>
          <a:p>
            <a:pPr algn="just">
              <a:lnSpc>
                <a:spcPct val="90000"/>
              </a:lnSpc>
            </a:pPr>
            <a:r>
              <a:rPr lang="en-US" altLang="zh-CN" smtClean="0">
                <a:solidFill>
                  <a:srgbClr val="0070C0"/>
                </a:solidFill>
                <a:latin typeface="Times New Roman" pitchFamily="18" charset="0"/>
                <a:cs typeface="Times New Roman" pitchFamily="18" charset="0"/>
              </a:rPr>
              <a:t>Little Chandler (round character )</a:t>
            </a:r>
          </a:p>
          <a:p>
            <a:pPr algn="just">
              <a:lnSpc>
                <a:spcPct val="90000"/>
              </a:lnSpc>
            </a:pPr>
            <a:r>
              <a:rPr lang="en-US" altLang="zh-CN" smtClean="0">
                <a:solidFill>
                  <a:srgbClr val="0070C0"/>
                </a:solidFill>
                <a:latin typeface="Times New Roman" pitchFamily="18" charset="0"/>
                <a:cs typeface="Times New Roman" pitchFamily="18" charset="0"/>
              </a:rPr>
              <a:t>In the story, Joyce gives Chandler a round character, we can see his mental activities. From these, we know that he is a timid man, full of unpractical imagination. And he wants to change his fate and becoming a poet like Byron, but he is doomed to fail because of some obstacles.</a:t>
            </a:r>
          </a:p>
        </p:txBody>
      </p:sp>
    </p:spTree>
  </p:cSld>
  <p:clrMapOvr>
    <a:masterClrMapping/>
  </p:clrMapOvr>
  <p:transition>
    <p:wedg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rrowheads="1"/>
          </p:cNvSpPr>
          <p:nvPr>
            <p:ph type="title"/>
          </p:nvPr>
        </p:nvSpPr>
        <p:spPr/>
        <p:txBody>
          <a:bodyPr/>
          <a:lstStyle/>
          <a:p>
            <a:pPr algn="just"/>
            <a:endParaRPr lang="zh-CN" altLang="zh-CN" sz="3200" smtClean="0">
              <a:solidFill>
                <a:srgbClr val="0070C0"/>
              </a:solidFill>
              <a:latin typeface="Times New Roman" pitchFamily="18" charset="0"/>
              <a:cs typeface="Times New Roman" pitchFamily="18" charset="0"/>
            </a:endParaRPr>
          </a:p>
        </p:txBody>
      </p:sp>
      <p:sp>
        <p:nvSpPr>
          <p:cNvPr id="13315" name="Rectangle 3"/>
          <p:cNvSpPr>
            <a:spLocks noGrp="1" noRot="1" noChangeArrowheads="1"/>
          </p:cNvSpPr>
          <p:nvPr>
            <p:ph type="body" idx="1"/>
          </p:nvPr>
        </p:nvSpPr>
        <p:spPr>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rtlCol="0">
            <a:normAutofit lnSpcReduction="10000"/>
          </a:bodyPr>
          <a:lstStyle/>
          <a:p>
            <a:pPr algn="just" fontAlgn="auto">
              <a:lnSpc>
                <a:spcPct val="90000"/>
              </a:lnSpc>
              <a:spcAft>
                <a:spcPts val="0"/>
              </a:spcAft>
              <a:buFont typeface="Arial" pitchFamily="34" charset="0"/>
              <a:buChar char="•"/>
              <a:defRPr/>
            </a:pPr>
            <a:r>
              <a:rPr lang="en-US" altLang="zh-CN" dirty="0" smtClean="0">
                <a:solidFill>
                  <a:srgbClr val="0070C0"/>
                </a:solidFill>
                <a:latin typeface="Times New Roman" pitchFamily="18" charset="0"/>
                <a:cs typeface="Times New Roman" pitchFamily="18" charset="0"/>
              </a:rPr>
              <a:t>Gallaher (flat character)</a:t>
            </a:r>
          </a:p>
          <a:p>
            <a:pPr algn="just" fontAlgn="auto">
              <a:lnSpc>
                <a:spcPct val="90000"/>
              </a:lnSpc>
              <a:spcAft>
                <a:spcPts val="0"/>
              </a:spcAft>
              <a:buFont typeface="Arial" pitchFamily="34" charset="0"/>
              <a:buChar char="•"/>
              <a:defRPr/>
            </a:pPr>
            <a:r>
              <a:rPr lang="en-US" altLang="zh-CN" dirty="0" smtClean="0">
                <a:solidFill>
                  <a:srgbClr val="0070C0"/>
                </a:solidFill>
                <a:latin typeface="Times New Roman" pitchFamily="18" charset="0"/>
                <a:cs typeface="Times New Roman" pitchFamily="18" charset="0"/>
              </a:rPr>
              <a:t>He used to be a poor, immoral guy. Eight years later, Gallaher has made a success of himself in London Press with his many talents. Gallaher comes back to show off his achievements. Vulgar and vanity is presented.</a:t>
            </a:r>
          </a:p>
          <a:p>
            <a:pPr algn="just" fontAlgn="auto">
              <a:lnSpc>
                <a:spcPct val="90000"/>
              </a:lnSpc>
              <a:spcAft>
                <a:spcPts val="0"/>
              </a:spcAft>
              <a:buFont typeface="Arial" pitchFamily="34" charset="0"/>
              <a:buChar char="•"/>
              <a:defRPr/>
            </a:pPr>
            <a:r>
              <a:rPr lang="en-US" altLang="zh-CN" dirty="0" smtClean="0">
                <a:solidFill>
                  <a:srgbClr val="0070C0"/>
                </a:solidFill>
                <a:latin typeface="Times New Roman" pitchFamily="18" charset="0"/>
                <a:cs typeface="Times New Roman" pitchFamily="18" charset="0"/>
              </a:rPr>
              <a:t>And all of these information about Gallaher are got from the observation of his friend little Chandler, and we can not get his mental activity, and daily life, etc.</a:t>
            </a:r>
          </a:p>
        </p:txBody>
      </p:sp>
    </p:spTree>
  </p:cSld>
  <p:clrMapOvr>
    <a:masterClrMapping/>
  </p:clrMapOvr>
  <p:transition>
    <p:wedg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rrowheads="1"/>
          </p:cNvSpPr>
          <p:nvPr>
            <p:ph type="title"/>
          </p:nvPr>
        </p:nvSpPr>
        <p:spPr/>
        <p:txBody>
          <a:bodyPr/>
          <a:lstStyle/>
          <a:p>
            <a:pPr algn="just"/>
            <a:r>
              <a:rPr lang="zh-CN" altLang="zh-CN" sz="3200" b="1" smtClean="0">
                <a:solidFill>
                  <a:srgbClr val="0070C0"/>
                </a:solidFill>
                <a:latin typeface="Times New Roman" pitchFamily="18" charset="0"/>
                <a:cs typeface="Times New Roman" pitchFamily="18" charset="0"/>
              </a:rPr>
              <a:t>Symbolism</a:t>
            </a:r>
            <a:endParaRPr lang="en-US" altLang="zh-CN" sz="3200" b="1" smtClean="0">
              <a:solidFill>
                <a:srgbClr val="0070C0"/>
              </a:solidFill>
              <a:latin typeface="Times New Roman" pitchFamily="18" charset="0"/>
              <a:cs typeface="Times New Roman" pitchFamily="18" charset="0"/>
            </a:endParaRPr>
          </a:p>
        </p:txBody>
      </p:sp>
      <p:sp>
        <p:nvSpPr>
          <p:cNvPr id="14339" name="Rectangle 3"/>
          <p:cNvSpPr>
            <a:spLocks noGrp="1" noRot="1" noChangeArrowheads="1"/>
          </p:cNvSpPr>
          <p:nvPr>
            <p:ph type="body" idx="1"/>
          </p:nvPr>
        </p:nvSpPr>
        <p:spPr/>
        <p:txBody>
          <a:bodyPr rtlCol="0">
            <a:normAutofit fontScale="92500" lnSpcReduction="20000"/>
          </a:bodyPr>
          <a:lstStyle/>
          <a:p>
            <a:pPr algn="just" fontAlgn="auto">
              <a:lnSpc>
                <a:spcPct val="80000"/>
              </a:lnSpc>
              <a:spcAft>
                <a:spcPts val="0"/>
              </a:spcAft>
              <a:buFont typeface="Arial" pitchFamily="34" charset="0"/>
              <a:buChar char="•"/>
              <a:defRPr/>
            </a:pPr>
            <a:r>
              <a:rPr lang="zh-CN" altLang="zh-CN" dirty="0" smtClean="0">
                <a:solidFill>
                  <a:srgbClr val="0070C0"/>
                </a:solidFill>
                <a:latin typeface="Times New Roman" pitchFamily="18" charset="0"/>
                <a:cs typeface="Times New Roman" pitchFamily="18" charset="0"/>
              </a:rPr>
              <a:t>Little: </a:t>
            </a:r>
            <a:r>
              <a:rPr lang="en-US" altLang="zh-CN" dirty="0" smtClean="0">
                <a:solidFill>
                  <a:srgbClr val="0070C0"/>
                </a:solidFill>
                <a:latin typeface="Times New Roman" pitchFamily="18" charset="0"/>
                <a:cs typeface="Times New Roman" pitchFamily="18" charset="0"/>
              </a:rPr>
              <a:t>Little Chandler; little house; little lamp</a:t>
            </a:r>
          </a:p>
          <a:p>
            <a:pPr algn="just" fontAlgn="auto">
              <a:lnSpc>
                <a:spcPct val="80000"/>
              </a:lnSpc>
              <a:spcAft>
                <a:spcPts val="0"/>
              </a:spcAft>
              <a:buFont typeface="Arial" pitchFamily="34" charset="0"/>
              <a:buChar char="•"/>
              <a:defRPr/>
            </a:pPr>
            <a:r>
              <a:rPr lang="en-US" altLang="zh-CN" dirty="0" smtClean="0">
                <a:solidFill>
                  <a:srgbClr val="0070C0"/>
                </a:solidFill>
                <a:latin typeface="Times New Roman" pitchFamily="18" charset="0"/>
                <a:cs typeface="Times New Roman" pitchFamily="18" charset="0"/>
              </a:rPr>
              <a:t>“Little” stands for something important. “ Little ” in Little Chandler stands for not only short body, but also the lower status. “ little ” in little house and little lamp stands a phenomenon that is poor people have no money to buy big or expensive object.</a:t>
            </a:r>
            <a:endParaRPr lang="zh-CN" altLang="zh-CN" dirty="0" smtClean="0">
              <a:solidFill>
                <a:srgbClr val="0070C0"/>
              </a:solidFill>
              <a:latin typeface="Times New Roman" pitchFamily="18" charset="0"/>
              <a:cs typeface="Times New Roman" pitchFamily="18" charset="0"/>
            </a:endParaRPr>
          </a:p>
          <a:p>
            <a:pPr algn="just" fontAlgn="auto">
              <a:lnSpc>
                <a:spcPct val="80000"/>
              </a:lnSpc>
              <a:spcAft>
                <a:spcPts val="0"/>
              </a:spcAft>
              <a:buFont typeface="Arial" pitchFamily="34" charset="0"/>
              <a:buChar char="•"/>
              <a:defRPr/>
            </a:pPr>
            <a:r>
              <a:rPr lang="zh-CN" altLang="zh-CN" dirty="0" smtClean="0">
                <a:solidFill>
                  <a:srgbClr val="0070C0"/>
                </a:solidFill>
                <a:latin typeface="Times New Roman" pitchFamily="18" charset="0"/>
                <a:cs typeface="Times New Roman" pitchFamily="18" charset="0"/>
              </a:rPr>
              <a:t>Cloud: cloud gives us a feeling of solitary and hesitating about which way to go. Here cloud stands for spiritual paralysis and flowing of his mind.</a:t>
            </a:r>
            <a:endParaRPr lang="en-US" altLang="zh-CN" dirty="0" smtClean="0">
              <a:solidFill>
                <a:srgbClr val="0070C0"/>
              </a:solidFill>
              <a:latin typeface="Times New Roman" pitchFamily="18" charset="0"/>
              <a:cs typeface="Times New Roman" pitchFamily="18" charset="0"/>
            </a:endParaRPr>
          </a:p>
          <a:p>
            <a:pPr algn="just" fontAlgn="auto">
              <a:lnSpc>
                <a:spcPct val="80000"/>
              </a:lnSpc>
              <a:spcAft>
                <a:spcPts val="0"/>
              </a:spcAft>
              <a:buFont typeface="Arial" pitchFamily="34" charset="0"/>
              <a:buChar char="•"/>
              <a:defRPr/>
            </a:pPr>
            <a:r>
              <a:rPr lang="en-US" altLang="zh-CN" dirty="0" smtClean="0">
                <a:solidFill>
                  <a:srgbClr val="0070C0"/>
                </a:solidFill>
                <a:latin typeface="Times New Roman" pitchFamily="18" charset="0"/>
                <a:cs typeface="Times New Roman" pitchFamily="18" charset="0"/>
              </a:rPr>
              <a:t>Little Cloud could also refers to Little Chandler. A little man living in a little cloud of a dream world. And he doesn’t realize until later that he is living in a cloud world and has punished his family for it. </a:t>
            </a:r>
          </a:p>
        </p:txBody>
      </p:sp>
    </p:spTree>
  </p:cSld>
  <p:clrMapOvr>
    <a:masterClrMapping/>
  </p:clrMapOvr>
  <p:transition>
    <p:wedg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标题 1"/>
          <p:cNvSpPr>
            <a:spLocks noGrp="1"/>
          </p:cNvSpPr>
          <p:nvPr>
            <p:ph type="title"/>
          </p:nvPr>
        </p:nvSpPr>
        <p:spPr/>
        <p:txBody>
          <a:bodyPr/>
          <a:lstStyle/>
          <a:p>
            <a:pPr algn="l"/>
            <a:r>
              <a:rPr lang="en-US" altLang="zh-CN" b="1" smtClean="0">
                <a:solidFill>
                  <a:srgbClr val="0070C0"/>
                </a:solidFill>
              </a:rPr>
              <a:t>Questions for rumination</a:t>
            </a:r>
            <a:endParaRPr lang="zh-CN" altLang="en-US" b="1" smtClean="0">
              <a:solidFill>
                <a:srgbClr val="0070C0"/>
              </a:solidFill>
            </a:endParaRPr>
          </a:p>
        </p:txBody>
      </p:sp>
      <p:sp>
        <p:nvSpPr>
          <p:cNvPr id="21506" name="内容占位符 2"/>
          <p:cNvSpPr>
            <a:spLocks noGrp="1"/>
          </p:cNvSpPr>
          <p:nvPr>
            <p:ph idx="1"/>
          </p:nvPr>
        </p:nvSpPr>
        <p:spPr/>
        <p:txBody>
          <a:bodyPr/>
          <a:lstStyle/>
          <a:p>
            <a:pPr algn="just"/>
            <a:r>
              <a:rPr lang="en-US" altLang="zh-CN" smtClean="0">
                <a:solidFill>
                  <a:srgbClr val="0070C0"/>
                </a:solidFill>
              </a:rPr>
              <a:t> Is Little Chandler’s timidity a sign of weakness in character?</a:t>
            </a:r>
          </a:p>
          <a:p>
            <a:pPr algn="just"/>
            <a:r>
              <a:rPr lang="en-US" altLang="zh-CN" smtClean="0">
                <a:solidFill>
                  <a:srgbClr val="0070C0"/>
                </a:solidFill>
              </a:rPr>
              <a:t>“Different moods and impressions that he wished to express in verse, “can he succeed if he really wants to?</a:t>
            </a:r>
          </a:p>
          <a:p>
            <a:pPr algn="just"/>
            <a:r>
              <a:rPr lang="en-US" altLang="zh-CN" smtClean="0">
                <a:solidFill>
                  <a:srgbClr val="0070C0"/>
                </a:solidFill>
              </a:rPr>
              <a:t>Why does Little Chandler feels trapped?</a:t>
            </a:r>
            <a:endParaRPr lang="zh-CN" altLang="en-US" smtClean="0">
              <a:solidFill>
                <a:srgbClr val="0070C0"/>
              </a:solidFill>
            </a:endParaRPr>
          </a:p>
        </p:txBody>
      </p:sp>
    </p:spTree>
  </p:cSld>
  <p:clrMapOvr>
    <a:masterClrMapping/>
  </p:clrMapOvr>
  <p:transition>
    <p:wedge/>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983</Words>
  <PresentationFormat>全屏显示(4:3)</PresentationFormat>
  <Paragraphs>27</Paragraphs>
  <Slides>9</Slides>
  <Notes>0</Notes>
  <HiddenSlides>0</HiddenSlides>
  <MMClips>0</MMClips>
  <ScaleCrop>false</ScaleCrop>
  <HeadingPairs>
    <vt:vector size="6" baseType="variant">
      <vt:variant>
        <vt:lpstr>已用的字体</vt:lpstr>
      </vt:variant>
      <vt:variant>
        <vt:i4>4</vt:i4>
      </vt:variant>
      <vt:variant>
        <vt:lpstr>演示文稿设计模板</vt:lpstr>
      </vt:variant>
      <vt:variant>
        <vt:i4>1</vt:i4>
      </vt:variant>
      <vt:variant>
        <vt:lpstr>幻灯片标题</vt:lpstr>
      </vt:variant>
      <vt:variant>
        <vt:i4>9</vt:i4>
      </vt:variant>
    </vt:vector>
  </HeadingPairs>
  <TitlesOfParts>
    <vt:vector size="14" baseType="lpstr">
      <vt:lpstr>Calibri</vt:lpstr>
      <vt:lpstr>宋体</vt:lpstr>
      <vt:lpstr>Arial</vt:lpstr>
      <vt:lpstr>Times New Roman</vt:lpstr>
      <vt:lpstr>Office 主题</vt:lpstr>
      <vt:lpstr>A Little Cloud</vt:lpstr>
      <vt:lpstr>Plot</vt:lpstr>
      <vt:lpstr>幻灯片 3</vt:lpstr>
      <vt:lpstr>幻灯片 4</vt:lpstr>
      <vt:lpstr>Point of View</vt:lpstr>
      <vt:lpstr>Characterization</vt:lpstr>
      <vt:lpstr>幻灯片 7</vt:lpstr>
      <vt:lpstr>Symbolism</vt:lpstr>
      <vt:lpstr>Questions for rumination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Little Cloud</dc:title>
  <dc:creator>Administrator</dc:creator>
  <cp:lastModifiedBy>Z J</cp:lastModifiedBy>
  <cp:revision>5</cp:revision>
  <dcterms:created xsi:type="dcterms:W3CDTF">2012-09-27T03:12:02Z</dcterms:created>
  <dcterms:modified xsi:type="dcterms:W3CDTF">2012-09-28T10:18:23Z</dcterms:modified>
</cp:coreProperties>
</file>