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69" r:id="rId11"/>
    <p:sldId id="260" r:id="rId12"/>
    <p:sldId id="279" r:id="rId13"/>
    <p:sldId id="26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8" autoAdjust="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en/e/e5/Dubliners_title_page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Araby</a:t>
            </a:r>
            <a:endParaRPr lang="zh-CN" altLang="en-US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70C0"/>
                </a:solidFill>
              </a:rPr>
              <a:t>James Joyce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Picture 10" descr="abbott_james_joy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00174"/>
            <a:ext cx="3384550" cy="4457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n-US" altLang="zh-CN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Things to be noted</a:t>
            </a:r>
            <a:endParaRPr lang="zh-CN" alt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0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Unrequited love</a:t>
            </a:r>
            <a:endParaRPr lang="zh-CN" alt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Sweet, romantic, ideal, sorrowful</a:t>
            </a:r>
            <a:endParaRPr lang="zh-CN" alt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vivid description of the inner thought </a:t>
            </a:r>
          </a:p>
          <a:p>
            <a:pPr>
              <a:lnSpc>
                <a:spcPct val="100000"/>
              </a:lnSpc>
            </a:pP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gloomy atmosphere that actually sets the scene at the start of the story is an anticipation of what lies ahead for the little boy in the bazaar of </a:t>
            </a:r>
            <a:r>
              <a:rPr lang="en-US" altLang="zh-C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Araby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(his doomed/inevitable failure)</a:t>
            </a:r>
          </a:p>
          <a:p>
            <a:pPr>
              <a:lnSpc>
                <a:spcPct val="100000"/>
              </a:lnSpc>
            </a:pPr>
            <a:endParaRPr lang="zh-CN" alt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 1: What themes does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Araby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concern?</a:t>
            </a:r>
            <a:endParaRPr lang="zh-CN" alt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Coming of age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loss of innocence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life of the mind versus poverty (both physical and intellectual)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dangers of idealization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Catholic Church's influence to make Dublin a place of asceticism where desire and sensuality are seen as immoral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pain that often comes when one encounters love in reality instead of its elevated form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themes build on one another entirely through the thoughts of the young boy, who is portrayed by the first-person narrator, who writes from memory.</a:t>
            </a:r>
          </a:p>
          <a:p>
            <a:pPr>
              <a:lnSpc>
                <a:spcPct val="110000"/>
              </a:lnSpc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120000"/>
              </a:lnSpc>
              <a:buNone/>
            </a:pPr>
            <a:endParaRPr lang="en-US" altLang="zh-CN" sz="24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20000"/>
              </a:lnSpc>
              <a:buNone/>
            </a:pPr>
            <a:r>
              <a:rPr lang="en-US" altLang="zh-CN" sz="2400" b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Epiphany---sudden realization</a:t>
            </a:r>
          </a:p>
          <a:p>
            <a:pPr marL="609600" indent="-609600">
              <a:lnSpc>
                <a:spcPct val="120000"/>
              </a:lnSpc>
              <a:buNone/>
            </a:pPr>
            <a:r>
              <a:rPr lang="en-US" altLang="zh-CN" sz="2400" b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maturing; growing-up (anguish and anger)</a:t>
            </a:r>
          </a:p>
          <a:p>
            <a:pPr marL="609600" indent="-609600">
              <a:lnSpc>
                <a:spcPct val="120000"/>
              </a:lnSpc>
              <a:buNone/>
            </a:pPr>
            <a:r>
              <a:rPr lang="en-US" altLang="zh-CN" sz="2400" b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Gap between the ideal and the reality </a:t>
            </a:r>
          </a:p>
          <a:p>
            <a:pPr marL="609600" indent="-609600">
              <a:lnSpc>
                <a:spcPct val="120000"/>
              </a:lnSpc>
              <a:buNone/>
            </a:pPr>
            <a:r>
              <a:rPr lang="en-US" altLang="zh-CN" sz="2400" b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Disillusion: love; passion of life</a:t>
            </a:r>
          </a:p>
          <a:p>
            <a:pPr marL="609600" indent="-609600">
              <a:lnSpc>
                <a:spcPct val="120000"/>
              </a:lnSpc>
              <a:buNone/>
            </a:pPr>
            <a:r>
              <a:rPr lang="en-US" altLang="zh-CN" sz="2400" b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sense of isolation</a:t>
            </a:r>
          </a:p>
          <a:p>
            <a:pPr marL="609600" indent="-609600">
              <a:lnSpc>
                <a:spcPct val="120000"/>
              </a:lnSpc>
              <a:buNone/>
            </a:pPr>
            <a:r>
              <a:rPr lang="en-US" altLang="zh-CN" sz="2400" b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Spiritual paralysis</a:t>
            </a:r>
          </a:p>
          <a:p>
            <a:pPr>
              <a:lnSpc>
                <a:spcPct val="120000"/>
              </a:lnSpc>
            </a:pP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 2: What kind of romantic elements can you find in this story?</a:t>
            </a:r>
            <a:endParaRPr lang="zh-CN" alt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with many of the stories in the collection,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Araby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involves a character going on a journey, the end result of which is fruitless, and ends with the character going back to where he came from. 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Eveline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just one other story in 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Dubliners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to feature a circular journey in this manner. Also, the narrator lives with his aunt and uncle, although his uncle appears to be a portrait of Joyce's father, and may be seen as a prototype for Stephen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Dedalus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Portrait of the Artist as a Young Man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Ulysses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The scorn the narrator has for his uncle is certainly consistent with the scorn Joyce showed for his father, and the lack of "good" parents is pertinent.</a:t>
            </a: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b="1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Meanings of title</a:t>
            </a:r>
            <a:endParaRPr lang="en-US" altLang="zh-CN" sz="3200" b="1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zh-CN" sz="2400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1.a splendid bazaar with eastern enchantment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400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2. a symbol of idealized fantasy of love </a:t>
            </a:r>
          </a:p>
          <a:p>
            <a:pPr>
              <a:lnSpc>
                <a:spcPct val="100000"/>
              </a:lnSpc>
              <a:buFontTx/>
              <a:buNone/>
            </a:pPr>
            <a:endParaRPr lang="en-US" altLang="zh-CN" sz="2400" smtClean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400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way to Araby is actually a starting to come into his sexual identity</a:t>
            </a:r>
          </a:p>
          <a:p>
            <a:pPr>
              <a:lnSpc>
                <a:spcPct val="100000"/>
              </a:lnSpc>
            </a:pPr>
            <a:r>
              <a:rPr lang="en-US" altLang="zh-CN" sz="2400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transformation from a boy to adolescence</a:t>
            </a:r>
            <a:endParaRPr lang="en-US" altLang="zh-CN" sz="2400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Plot 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North Richmond 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former tenant of his house : </a:t>
            </a:r>
            <a:endParaRPr lang="en-US" altLang="zh-CN" sz="2400" dirty="0" smtClean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</a:t>
            </a: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charitable priest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Wild garden behind the house 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Boys’ play</a:t>
            </a:r>
          </a:p>
        </p:txBody>
      </p:sp>
      <p:pic>
        <p:nvPicPr>
          <p:cNvPr id="4" name="Picture 10" descr="File:Dubliners title p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571612"/>
            <a:ext cx="2857521" cy="38941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847013" cy="55054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Street ——  blind 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House —— uninhabited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Priest —— died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Air —— musty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Bicycle-pump —— rusty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Lanterns —— feeble 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Negative   Tedious   Drab</a:t>
            </a:r>
          </a:p>
          <a:p>
            <a:pPr>
              <a:lnSpc>
                <a:spcPct val="100000"/>
              </a:lnSpc>
              <a:buFontTx/>
              <a:buNone/>
            </a:pPr>
            <a:endParaRPr lang="en-US" altLang="zh-CN" sz="2400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echoed shouts, career of play, ran the gauntlet, hid in the shadow, peer up </a:t>
            </a: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b="1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Plot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Her dress  swung as she moved” and the soft rope of her hair tossed from side to side. </a:t>
            </a:r>
          </a:p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Her image accompanied me even in places the most hostile to romance.</a:t>
            </a:r>
          </a:p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 pressed the palms of my hands together until they trembled, murmuring: O love! O love! many times.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Admiration of the narrator’s who is on the brink of sexual awareness</a:t>
            </a: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848600" cy="52181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light, morning, summons, chalice, harp ——positive, bright, romantic </a:t>
            </a:r>
            <a:r>
              <a:rPr lang="zh-CN" altLang="zh-CN" sz="2400" dirty="0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idealization</a:t>
            </a:r>
          </a:p>
          <a:p>
            <a:pPr>
              <a:lnSpc>
                <a:spcPct val="100000"/>
              </a:lnSpc>
              <a:buFontTx/>
              <a:buNone/>
            </a:pPr>
            <a:endParaRPr lang="zh-CN" altLang="zh-CN" sz="2400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Turning :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When she addressed the first           words to me I was so confused that I did not know what to answer. She asked me if I was going to Araby. I forget whether I answered yes or no.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——If I go, I said , I will bring you something.</a:t>
            </a:r>
            <a:endParaRPr lang="en-US" altLang="zh-CN" sz="2400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Plot 3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 had hardly any patience with the serious work of life which, now that it stood between me and my desire .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Aunt’s doubt: “hoped it was not some freemason affair”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Master’s sternness: ”hoped I was not beginning to idle”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Uncle’s mindlessness: “answered me curtly”  </a:t>
            </a: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Plot 4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2362200"/>
            <a:ext cx="7758112" cy="3759200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Change of attitude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</a:t>
            </a:r>
            <a:endParaRPr lang="en-US" altLang="zh-CN" sz="2400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“recalled to me the purpose of my journey”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—change to —”remembering with difficulty why I had come” 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—change to —refuse to buy anything (give up the original purpose)	 </a:t>
            </a: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b="1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Plot 5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Realization:”creature driven and derided by vanity” and his “eyes burned with anguish and anger”.</a:t>
            </a:r>
          </a:p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Epiphany(</a:t>
            </a:r>
            <a:r>
              <a:rPr 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顿悟</a:t>
            </a: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):a moment of sudden and intense insight </a:t>
            </a: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 pitchFamily="2" charset="2"/>
              </a:rPr>
              <a:t>his idealization crashes</a:t>
            </a:r>
            <a:endParaRPr lang="zh-CN" altLang="zh-CN" sz="2400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One point should be highlightened: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Anomymous </a:t>
            </a:r>
            <a:r>
              <a:rPr lang="zh-CN" altLang="zh-CN" sz="24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 pitchFamily="2" charset="2"/>
              </a:rPr>
              <a:t>possible anyone</a:t>
            </a:r>
            <a:endParaRPr lang="en-US" altLang="zh-CN" sz="2400" dirty="0">
              <a:solidFill>
                <a:srgbClr val="0070C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729</Words>
  <PresentationFormat>全屏显示(4:3)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Araby</vt:lpstr>
      <vt:lpstr>Meanings of title</vt:lpstr>
      <vt:lpstr>Plot 1</vt:lpstr>
      <vt:lpstr>幻灯片 4</vt:lpstr>
      <vt:lpstr>Plot 2</vt:lpstr>
      <vt:lpstr>幻灯片 6</vt:lpstr>
      <vt:lpstr>Plot 3</vt:lpstr>
      <vt:lpstr>Plot 4</vt:lpstr>
      <vt:lpstr>Plot 5</vt:lpstr>
      <vt:lpstr>Things to be noted</vt:lpstr>
      <vt:lpstr>Question 1: What themes does Araby concern?</vt:lpstr>
      <vt:lpstr>幻灯片 12</vt:lpstr>
      <vt:lpstr>Question 2: What kind of romantic elements can you find in this story?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Araby</dc:title>
  <dc:creator>Administrator</dc:creator>
  <cp:lastModifiedBy>Sky123.Org</cp:lastModifiedBy>
  <cp:revision>8</cp:revision>
  <dcterms:created xsi:type="dcterms:W3CDTF">2012-09-27T02:00:06Z</dcterms:created>
  <dcterms:modified xsi:type="dcterms:W3CDTF">2012-09-27T06:52:58Z</dcterms:modified>
</cp:coreProperties>
</file>