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5B89E-532E-48B5-84A3-48036C1371E5}" type="datetimeFigureOut">
              <a:rPr lang="zh-CN" altLang="en-US" smtClean="0"/>
              <a:t>2010/12/1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E6BAB-5AB7-4F13-844F-CA47947E8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演示场景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Inheritance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测试代码如下，在运行前分析是否能通过：测试代码的副作用的危害。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3068960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String hsql1 = "from Course";</a:t>
            </a:r>
          </a:p>
          <a:p>
            <a:r>
              <a:rPr lang="en-US" altLang="zh-CN" u="sng" dirty="0"/>
              <a:t>List hsql1Result = </a:t>
            </a:r>
            <a:r>
              <a:rPr lang="en-US" altLang="zh-CN" u="sng" dirty="0" err="1"/>
              <a:t>getPersistenceManager</a:t>
            </a:r>
            <a:r>
              <a:rPr lang="en-US" altLang="zh-CN" u="sng" dirty="0"/>
              <a:t>().</a:t>
            </a:r>
            <a:r>
              <a:rPr lang="en-US" altLang="zh-CN" u="sng" dirty="0" err="1"/>
              <a:t>createQuery</a:t>
            </a:r>
            <a:r>
              <a:rPr lang="en-US" altLang="zh-CN" u="sng" dirty="0"/>
              <a:t>(hsql1).list();</a:t>
            </a:r>
          </a:p>
          <a:p>
            <a:r>
              <a:rPr lang="en-US" altLang="zh-CN" i="1" dirty="0" err="1"/>
              <a:t>assertEquals</a:t>
            </a:r>
            <a:r>
              <a:rPr lang="en-US" altLang="zh-CN" i="1" dirty="0"/>
              <a:t>(2, hsql1Result.size());</a:t>
            </a:r>
          </a:p>
          <a:p>
            <a:endParaRPr lang="zh-CN" altLang="en-US" dirty="0"/>
          </a:p>
          <a:p>
            <a:r>
              <a:rPr lang="en-US" altLang="zh-CN" dirty="0"/>
              <a:t>String hsql2 = "from </a:t>
            </a:r>
            <a:r>
              <a:rPr lang="en-US" altLang="zh-CN" dirty="0" err="1"/>
              <a:t>NormalCourse</a:t>
            </a:r>
            <a:r>
              <a:rPr lang="en-US" altLang="zh-CN" dirty="0"/>
              <a:t>";</a:t>
            </a:r>
          </a:p>
          <a:p>
            <a:r>
              <a:rPr lang="en-US" altLang="zh-CN" dirty="0"/>
              <a:t>hsql1Result = </a:t>
            </a:r>
            <a:r>
              <a:rPr lang="en-US" altLang="zh-CN" dirty="0" err="1"/>
              <a:t>getPersistenceManager</a:t>
            </a:r>
            <a:r>
              <a:rPr lang="en-US" altLang="zh-CN" dirty="0"/>
              <a:t>().</a:t>
            </a:r>
            <a:r>
              <a:rPr lang="en-US" altLang="zh-CN" dirty="0" err="1"/>
              <a:t>createQuery</a:t>
            </a:r>
            <a:r>
              <a:rPr lang="en-US" altLang="zh-CN" dirty="0"/>
              <a:t>(hsql2).list();</a:t>
            </a:r>
          </a:p>
          <a:p>
            <a:r>
              <a:rPr lang="en-US" altLang="zh-CN" i="1" dirty="0" err="1"/>
              <a:t>assertEquals</a:t>
            </a:r>
            <a:r>
              <a:rPr lang="en-US" altLang="zh-CN" i="1" dirty="0"/>
              <a:t>(1, hsql1Result.size());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Association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/>
              <a:t>对于数据库设计来说，一对多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多对一的实现方法。</a:t>
            </a:r>
            <a:endParaRPr lang="en-US" altLang="zh-CN" sz="2800" dirty="0" smtClean="0"/>
          </a:p>
          <a:p>
            <a:r>
              <a:rPr lang="zh-CN" altLang="en-US" sz="2800" dirty="0" smtClean="0"/>
              <a:t>修改</a:t>
            </a:r>
            <a:r>
              <a:rPr lang="en-US" altLang="zh-CN" sz="2800" dirty="0" smtClean="0"/>
              <a:t>Course</a:t>
            </a:r>
            <a:r>
              <a:rPr lang="zh-CN" altLang="en-US" sz="2800" dirty="0" smtClean="0"/>
              <a:t>的构造函数，增加</a:t>
            </a:r>
            <a:r>
              <a:rPr lang="en-US" altLang="zh-CN" sz="2800" dirty="0" smtClean="0"/>
              <a:t>Teacher</a:t>
            </a:r>
            <a:r>
              <a:rPr lang="zh-CN" altLang="en-US" sz="2800" dirty="0" smtClean="0"/>
              <a:t>作为参数。</a:t>
            </a:r>
            <a:endParaRPr lang="en-US" altLang="zh-CN" sz="2800" dirty="0" smtClean="0"/>
          </a:p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Teacher</a:t>
            </a:r>
            <a:r>
              <a:rPr lang="zh-CN" altLang="en-US" sz="2800" dirty="0" smtClean="0"/>
              <a:t>中增加</a:t>
            </a:r>
            <a:r>
              <a:rPr lang="en-US" altLang="zh-CN" sz="2800" dirty="0" err="1" smtClean="0"/>
              <a:t>createXXXCourse</a:t>
            </a:r>
            <a:r>
              <a:rPr lang="zh-CN" altLang="en-US" sz="2800" dirty="0" smtClean="0"/>
              <a:t>方法。</a:t>
            </a:r>
            <a:endParaRPr lang="en-US" altLang="zh-CN" sz="2800" dirty="0" smtClean="0"/>
          </a:p>
          <a:p>
            <a:r>
              <a:rPr lang="zh-CN" altLang="en-US" sz="2800" dirty="0" smtClean="0"/>
              <a:t>对于没有级联的情况，实现如下</a:t>
            </a:r>
            <a:endParaRPr lang="en-US" altLang="zh-CN" sz="2800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3861048"/>
            <a:ext cx="6174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</a:t>
            </a:r>
            <a:r>
              <a:rPr lang="en-US" altLang="zh-CN" dirty="0" err="1"/>
              <a:t>OneToMany</a:t>
            </a:r>
            <a:r>
              <a:rPr lang="en-US" altLang="zh-CN" dirty="0"/>
              <a:t>(</a:t>
            </a:r>
            <a:r>
              <a:rPr lang="en-US" altLang="zh-CN" dirty="0" err="1"/>
              <a:t>mappedBy</a:t>
            </a:r>
            <a:r>
              <a:rPr lang="en-US" altLang="zh-CN" dirty="0"/>
              <a:t> = </a:t>
            </a:r>
            <a:r>
              <a:rPr lang="en-US" altLang="zh-CN" dirty="0" smtClean="0"/>
              <a:t>“teacher”</a:t>
            </a:r>
            <a:r>
              <a:rPr lang="en-US" altLang="zh-CN" dirty="0"/>
              <a:t>)</a:t>
            </a:r>
            <a:endParaRPr lang="en-US" altLang="zh-CN" i="1" dirty="0"/>
          </a:p>
          <a:p>
            <a:r>
              <a:rPr lang="en-US" altLang="zh-CN" b="1" dirty="0"/>
              <a:t>private Collection&lt;Course&gt; courses = new </a:t>
            </a:r>
            <a:r>
              <a:rPr lang="en-US" altLang="zh-CN" b="1" dirty="0" err="1"/>
              <a:t>ArrayList</a:t>
            </a:r>
            <a:r>
              <a:rPr lang="en-US" altLang="zh-CN" b="1" dirty="0"/>
              <a:t>&lt;Course&gt;();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99592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@</a:t>
            </a:r>
            <a:r>
              <a:rPr lang="en-US" altLang="zh-CN" dirty="0" err="1"/>
              <a:t>ManyToOne</a:t>
            </a:r>
            <a:endParaRPr lang="en-US" altLang="zh-CN" dirty="0"/>
          </a:p>
          <a:p>
            <a:r>
              <a:rPr lang="en-US" altLang="zh-CN" dirty="0"/>
              <a:t>Teacher </a:t>
            </a:r>
            <a:r>
              <a:rPr lang="en-US" altLang="zh-CN" dirty="0" err="1"/>
              <a:t>teacher</a:t>
            </a:r>
            <a:r>
              <a:rPr lang="en-US" altLang="zh-CN" dirty="0"/>
              <a:t>;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Association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没有级联的情况的测试代码：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5576" y="2420888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@Test</a:t>
            </a:r>
          </a:p>
          <a:p>
            <a:r>
              <a:rPr lang="en-US" altLang="zh-CN" b="1" dirty="0"/>
              <a:t>public void </a:t>
            </a:r>
            <a:r>
              <a:rPr lang="en-US" altLang="zh-CN" b="1" dirty="0" err="1"/>
              <a:t>associationCreateTest</a:t>
            </a:r>
            <a:r>
              <a:rPr lang="en-US" altLang="zh-CN" b="1" dirty="0"/>
              <a:t>() {</a:t>
            </a:r>
          </a:p>
          <a:p>
            <a:r>
              <a:rPr lang="en-US" altLang="zh-CN" dirty="0"/>
              <a:t>Teacher </a:t>
            </a:r>
            <a:r>
              <a:rPr lang="en-US" altLang="zh-CN" dirty="0" err="1"/>
              <a:t>teacher</a:t>
            </a:r>
            <a:r>
              <a:rPr lang="en-US" altLang="zh-CN" dirty="0"/>
              <a:t> = </a:t>
            </a:r>
            <a:r>
              <a:rPr lang="en-US" altLang="zh-CN" b="1" dirty="0"/>
              <a:t>new Teacher("</a:t>
            </a:r>
            <a:r>
              <a:rPr lang="en-US" altLang="zh-CN" b="1" dirty="0" err="1"/>
              <a:t>ztg</a:t>
            </a:r>
            <a:r>
              <a:rPr lang="en-US" altLang="zh-CN" b="1" dirty="0"/>
              <a:t>");</a:t>
            </a:r>
          </a:p>
          <a:p>
            <a:r>
              <a:rPr lang="en-US" altLang="zh-CN" dirty="0" err="1"/>
              <a:t>getPersistenceManager</a:t>
            </a:r>
            <a:r>
              <a:rPr lang="en-US" altLang="zh-CN" dirty="0"/>
              <a:t>().save(teacher);</a:t>
            </a:r>
          </a:p>
          <a:p>
            <a:endParaRPr lang="zh-CN" altLang="en-US" dirty="0"/>
          </a:p>
          <a:p>
            <a:r>
              <a:rPr lang="en-US" altLang="zh-CN" dirty="0"/>
              <a:t>Course </a:t>
            </a:r>
            <a:r>
              <a:rPr lang="en-US" altLang="zh-CN" dirty="0" smtClean="0"/>
              <a:t>course1 </a:t>
            </a:r>
            <a:r>
              <a:rPr lang="en-US" altLang="zh-CN" dirty="0"/>
              <a:t>= </a:t>
            </a:r>
            <a:r>
              <a:rPr lang="en-US" altLang="zh-CN" dirty="0" err="1"/>
              <a:t>teacher.createNormalCourse</a:t>
            </a:r>
            <a:r>
              <a:rPr lang="en-US" altLang="zh-CN" dirty="0"/>
              <a:t>("</a:t>
            </a:r>
            <a:r>
              <a:rPr lang="en-US" altLang="zh-CN" dirty="0" err="1" smtClean="0"/>
              <a:t>ooad</a:t>
            </a:r>
            <a:r>
              <a:rPr lang="en-US" altLang="zh-CN" dirty="0" smtClean="0"/>
              <a:t>");</a:t>
            </a:r>
            <a:endParaRPr lang="en-US" altLang="zh-CN" dirty="0"/>
          </a:p>
          <a:p>
            <a:r>
              <a:rPr lang="en-US" altLang="zh-CN" dirty="0" err="1"/>
              <a:t>getPersistenceManager</a:t>
            </a:r>
            <a:r>
              <a:rPr lang="en-US" altLang="zh-CN" dirty="0"/>
              <a:t>().save(course2);</a:t>
            </a:r>
          </a:p>
          <a:p>
            <a:endParaRPr lang="zh-CN" altLang="en-US" dirty="0"/>
          </a:p>
          <a:p>
            <a:r>
              <a:rPr lang="en-US" altLang="zh-CN" dirty="0"/>
              <a:t>Course </a:t>
            </a:r>
            <a:r>
              <a:rPr lang="en-US" altLang="zh-CN" dirty="0" smtClean="0"/>
              <a:t>course2 </a:t>
            </a:r>
            <a:r>
              <a:rPr lang="en-US" altLang="zh-CN" dirty="0"/>
              <a:t>= </a:t>
            </a:r>
            <a:r>
              <a:rPr lang="en-US" altLang="zh-CN" dirty="0" err="1"/>
              <a:t>teacher.createOnlineCourse</a:t>
            </a:r>
            <a:r>
              <a:rPr lang="en-US" altLang="zh-CN" dirty="0"/>
              <a:t>("software test");</a:t>
            </a:r>
          </a:p>
          <a:p>
            <a:r>
              <a:rPr lang="en-US" altLang="zh-CN" dirty="0" err="1"/>
              <a:t>getPersistenceManager</a:t>
            </a:r>
            <a:r>
              <a:rPr lang="en-US" altLang="zh-CN" dirty="0"/>
              <a:t>().save(course3);</a:t>
            </a:r>
          </a:p>
          <a:p>
            <a:endParaRPr lang="zh-CN" altLang="en-US" dirty="0"/>
          </a:p>
          <a:p>
            <a:r>
              <a:rPr lang="en-US" altLang="zh-CN" i="1" dirty="0" err="1" smtClean="0"/>
              <a:t>assertEquals</a:t>
            </a:r>
            <a:r>
              <a:rPr lang="en-US" altLang="zh-CN" i="1" dirty="0" smtClean="0"/>
              <a:t>(2, </a:t>
            </a:r>
            <a:r>
              <a:rPr lang="en-US" altLang="zh-CN" i="1" dirty="0" err="1"/>
              <a:t>teacher.getCourses</a:t>
            </a:r>
            <a:r>
              <a:rPr lang="en-US" altLang="zh-CN" i="1" dirty="0"/>
              <a:t>().size());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Association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期望：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设定级联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15616" y="558924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</a:t>
            </a:r>
            <a:r>
              <a:rPr lang="en-US" altLang="zh-CN" dirty="0" err="1"/>
              <a:t>OneToMany</a:t>
            </a:r>
            <a:r>
              <a:rPr lang="en-US" altLang="zh-CN" dirty="0"/>
              <a:t>(</a:t>
            </a:r>
            <a:r>
              <a:rPr lang="en-US" altLang="zh-CN" dirty="0" err="1"/>
              <a:t>mappedBy</a:t>
            </a:r>
            <a:r>
              <a:rPr lang="en-US" altLang="zh-CN" dirty="0"/>
              <a:t> = "teacher", cascade = { </a:t>
            </a:r>
            <a:r>
              <a:rPr lang="en-US" altLang="zh-CN" dirty="0" err="1"/>
              <a:t>CascadeType.</a:t>
            </a:r>
            <a:r>
              <a:rPr lang="en-US" altLang="zh-CN" i="1" dirty="0" err="1"/>
              <a:t>ALL</a:t>
            </a:r>
            <a:r>
              <a:rPr lang="en-US" altLang="zh-CN" i="1" dirty="0"/>
              <a:t> })</a:t>
            </a:r>
          </a:p>
          <a:p>
            <a:r>
              <a:rPr lang="en-US" altLang="zh-CN" b="1" dirty="0"/>
              <a:t>private Collection&lt;Course&gt; courses = new </a:t>
            </a:r>
            <a:r>
              <a:rPr lang="en-US" altLang="zh-CN" b="1" dirty="0" err="1"/>
              <a:t>ArrayList</a:t>
            </a:r>
            <a:r>
              <a:rPr lang="en-US" altLang="zh-CN" b="1" dirty="0"/>
              <a:t>&lt;Course&gt;();</a:t>
            </a:r>
          </a:p>
        </p:txBody>
      </p:sp>
      <p:sp>
        <p:nvSpPr>
          <p:cNvPr id="5" name="矩形 4"/>
          <p:cNvSpPr/>
          <p:nvPr/>
        </p:nvSpPr>
        <p:spPr>
          <a:xfrm>
            <a:off x="2267744" y="1700808"/>
            <a:ext cx="5886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public void </a:t>
            </a:r>
            <a:r>
              <a:rPr lang="en-US" altLang="zh-CN" b="1" dirty="0" err="1"/>
              <a:t>associationCascadeCreateTest</a:t>
            </a:r>
            <a:r>
              <a:rPr lang="en-US" altLang="zh-CN" b="1" dirty="0"/>
              <a:t>() {</a:t>
            </a:r>
          </a:p>
          <a:p>
            <a:r>
              <a:rPr lang="en-US" altLang="zh-CN" dirty="0"/>
              <a:t>Teacher </a:t>
            </a:r>
            <a:r>
              <a:rPr lang="en-US" altLang="zh-CN" dirty="0" err="1"/>
              <a:t>teacher</a:t>
            </a:r>
            <a:r>
              <a:rPr lang="en-US" altLang="zh-CN" dirty="0"/>
              <a:t> = </a:t>
            </a:r>
            <a:r>
              <a:rPr lang="en-US" altLang="zh-CN" b="1" dirty="0"/>
              <a:t>new Teacher("</a:t>
            </a:r>
            <a:r>
              <a:rPr lang="en-US" altLang="zh-CN" b="1" dirty="0" err="1"/>
              <a:t>ztg</a:t>
            </a:r>
            <a:r>
              <a:rPr lang="en-US" altLang="zh-CN" b="1" dirty="0"/>
              <a:t>");</a:t>
            </a:r>
          </a:p>
          <a:p>
            <a:endParaRPr lang="zh-CN" altLang="en-US" dirty="0"/>
          </a:p>
          <a:p>
            <a:r>
              <a:rPr lang="en-US" altLang="zh-CN" dirty="0" err="1"/>
              <a:t>teacher.createNormalCourse</a:t>
            </a:r>
            <a:r>
              <a:rPr lang="en-US" altLang="zh-CN" dirty="0"/>
              <a:t>("ooad07");</a:t>
            </a:r>
          </a:p>
          <a:p>
            <a:r>
              <a:rPr lang="en-US" altLang="zh-CN" dirty="0" err="1"/>
              <a:t>teacher.createNormalCourse</a:t>
            </a:r>
            <a:r>
              <a:rPr lang="en-US" altLang="zh-CN" dirty="0"/>
              <a:t>("ooad08");</a:t>
            </a:r>
          </a:p>
          <a:p>
            <a:r>
              <a:rPr lang="en-US" altLang="zh-CN" dirty="0" err="1"/>
              <a:t>teacher.createOnlineCourse</a:t>
            </a:r>
            <a:r>
              <a:rPr lang="en-US" altLang="zh-CN" dirty="0"/>
              <a:t>("software test");</a:t>
            </a:r>
          </a:p>
          <a:p>
            <a:endParaRPr lang="zh-CN" altLang="en-US" dirty="0"/>
          </a:p>
          <a:p>
            <a:r>
              <a:rPr lang="en-US" altLang="zh-CN" dirty="0" err="1"/>
              <a:t>getPersistenceManager</a:t>
            </a:r>
            <a:r>
              <a:rPr lang="en-US" altLang="zh-CN" dirty="0"/>
              <a:t>().save(teacher);</a:t>
            </a:r>
          </a:p>
          <a:p>
            <a:endParaRPr lang="zh-CN" altLang="en-US" dirty="0"/>
          </a:p>
          <a:p>
            <a:r>
              <a:rPr lang="en-US" altLang="zh-CN" i="1" dirty="0" err="1"/>
              <a:t>assertEquals</a:t>
            </a:r>
            <a:r>
              <a:rPr lang="en-US" altLang="zh-CN" i="1" dirty="0"/>
              <a:t>(3, </a:t>
            </a:r>
            <a:r>
              <a:rPr lang="en-US" altLang="zh-CN" i="1" dirty="0" err="1"/>
              <a:t>teacher.getCourses</a:t>
            </a:r>
            <a:r>
              <a:rPr lang="en-US" altLang="zh-CN" i="1" dirty="0"/>
              <a:t>().size());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Association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级联删除测试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2274838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@Test</a:t>
            </a:r>
          </a:p>
          <a:p>
            <a:r>
              <a:rPr lang="en-US" altLang="zh-CN" dirty="0"/>
              <a:t>@Rollback(</a:t>
            </a:r>
            <a:r>
              <a:rPr lang="en-US" altLang="zh-CN" b="1" dirty="0"/>
              <a:t>false)</a:t>
            </a:r>
          </a:p>
          <a:p>
            <a:r>
              <a:rPr lang="en-US" altLang="zh-CN" b="1" dirty="0"/>
              <a:t>public void </a:t>
            </a:r>
            <a:r>
              <a:rPr lang="en-US" altLang="zh-CN" b="1" dirty="0" err="1"/>
              <a:t>associationCascadeDeleteTest</a:t>
            </a:r>
            <a:r>
              <a:rPr lang="en-US" altLang="zh-CN" b="1" dirty="0"/>
              <a:t>() {</a:t>
            </a:r>
          </a:p>
          <a:p>
            <a:r>
              <a:rPr lang="en-US" altLang="zh-CN" b="1" dirty="0" smtClean="0"/>
              <a:t>	for </a:t>
            </a:r>
            <a:r>
              <a:rPr lang="en-US" altLang="zh-CN" b="1" dirty="0"/>
              <a:t>(Teacher </a:t>
            </a:r>
            <a:r>
              <a:rPr lang="en-US" altLang="zh-CN" b="1" dirty="0" err="1"/>
              <a:t>teacher</a:t>
            </a:r>
            <a:r>
              <a:rPr lang="en-US" altLang="zh-CN" b="1" dirty="0"/>
              <a:t> : </a:t>
            </a:r>
            <a:r>
              <a:rPr lang="en-US" altLang="zh-CN" b="1" dirty="0" err="1"/>
              <a:t>getPersistenceManager</a:t>
            </a:r>
            <a:r>
              <a:rPr lang="en-US" altLang="zh-CN" b="1" dirty="0"/>
              <a:t>().all(</a:t>
            </a:r>
            <a:r>
              <a:rPr lang="en-US" altLang="zh-CN" b="1" dirty="0" err="1"/>
              <a:t>Teacher.class</a:t>
            </a:r>
            <a:r>
              <a:rPr lang="en-US" altLang="zh-CN" b="1" dirty="0"/>
              <a:t>)) {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getPersistenceManager</a:t>
            </a:r>
            <a:r>
              <a:rPr lang="en-US" altLang="zh-CN" dirty="0"/>
              <a:t>().delete(teacher);</a:t>
            </a:r>
          </a:p>
          <a:p>
            <a:r>
              <a:rPr lang="en-US" altLang="zh-CN" dirty="0" smtClean="0"/>
              <a:t>	}</a:t>
            </a:r>
            <a:endParaRPr lang="en-US" altLang="zh-CN" dirty="0"/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类图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76872"/>
            <a:ext cx="708833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配置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HibernateApplicationContext.xml</a:t>
            </a:r>
          </a:p>
          <a:p>
            <a:r>
              <a:rPr lang="en-US" altLang="zh-CN" dirty="0" err="1" smtClean="0"/>
              <a:t>hibernate.cfg.xml</a:t>
            </a:r>
            <a:endParaRPr lang="en-US" altLang="zh-CN" dirty="0"/>
          </a:p>
          <a:p>
            <a:r>
              <a:rPr lang="zh-CN" altLang="en-US" dirty="0" smtClean="0"/>
              <a:t>创建数据库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ooad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ooad</a:t>
            </a:r>
            <a:endParaRPr lang="en-US" altLang="zh-CN" dirty="0" smtClean="0"/>
          </a:p>
          <a:p>
            <a:r>
              <a:rPr lang="zh-CN" altLang="en-US" dirty="0"/>
              <a:t>关于</a:t>
            </a:r>
            <a:r>
              <a:rPr lang="en-US" altLang="zh-CN" dirty="0" smtClean="0"/>
              <a:t>Library/Project</a:t>
            </a:r>
            <a:r>
              <a:rPr lang="zh-CN" altLang="en-US" dirty="0" smtClean="0"/>
              <a:t>模板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Class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创建类</a:t>
            </a:r>
            <a:r>
              <a:rPr lang="en-US" altLang="zh-CN" dirty="0" smtClean="0"/>
              <a:t>Teacher</a:t>
            </a:r>
            <a:r>
              <a:rPr lang="zh-CN" altLang="en-US" dirty="0" smtClean="0"/>
              <a:t>及属性</a:t>
            </a:r>
            <a:r>
              <a:rPr lang="en-US" altLang="zh-CN" dirty="0" smtClean="0"/>
              <a:t>name/birthday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zh-CN" altLang="en-US" dirty="0" smtClean="0"/>
              <a:t>基类的用途</a:t>
            </a:r>
            <a:endParaRPr lang="en-US" altLang="zh-CN" dirty="0" smtClean="0"/>
          </a:p>
          <a:p>
            <a:r>
              <a:rPr lang="zh-CN" altLang="en-US" dirty="0" smtClean="0"/>
              <a:t>修改</a:t>
            </a:r>
            <a:r>
              <a:rPr lang="en-US" altLang="zh-CN" dirty="0" err="1" smtClean="0"/>
              <a:t>Hibernate.cfg.xml</a:t>
            </a:r>
            <a:endParaRPr lang="en-US" altLang="zh-CN" dirty="0" smtClean="0"/>
          </a:p>
          <a:p>
            <a:r>
              <a:rPr lang="zh-CN" altLang="en-US" dirty="0" smtClean="0"/>
              <a:t>第一次运行：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看</a:t>
            </a:r>
            <a:r>
              <a:rPr lang="en-US" altLang="zh-CN" dirty="0" smtClean="0"/>
              <a:t>DB Schema</a:t>
            </a:r>
          </a:p>
          <a:p>
            <a:r>
              <a:rPr lang="zh-CN" altLang="en-US" dirty="0" smtClean="0"/>
              <a:t>修改</a:t>
            </a:r>
            <a:r>
              <a:rPr lang="en-US" altLang="zh-CN" dirty="0" smtClean="0"/>
              <a:t>Rollback</a:t>
            </a:r>
            <a:r>
              <a:rPr lang="zh-CN" altLang="en-US" dirty="0" smtClean="0"/>
              <a:t>属性，再次运行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看</a:t>
            </a:r>
            <a:r>
              <a:rPr lang="en-US" altLang="zh-CN" dirty="0" smtClean="0"/>
              <a:t>DB</a:t>
            </a:r>
            <a:r>
              <a:rPr lang="zh-CN" altLang="en-US" dirty="0" smtClean="0"/>
              <a:t>数据</a:t>
            </a:r>
            <a:endParaRPr lang="en-US" altLang="zh-CN" dirty="0" smtClean="0"/>
          </a:p>
          <a:p>
            <a:r>
              <a:rPr lang="en-US" altLang="zh-CN" dirty="0" smtClean="0"/>
              <a:t>SQL</a:t>
            </a:r>
            <a:r>
              <a:rPr lang="zh-CN" altLang="en-US" dirty="0" smtClean="0"/>
              <a:t>输出日志说明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27984" y="1988840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@Test</a:t>
            </a:r>
          </a:p>
          <a:p>
            <a:r>
              <a:rPr lang="en-US" altLang="zh-CN" b="1" dirty="0"/>
              <a:t>public void </a:t>
            </a:r>
            <a:r>
              <a:rPr lang="en-US" altLang="zh-CN" b="1" dirty="0" err="1"/>
              <a:t>createTeacherTest</a:t>
            </a:r>
            <a:r>
              <a:rPr lang="en-US" altLang="zh-CN" b="1" dirty="0"/>
              <a:t>() {</a:t>
            </a:r>
          </a:p>
          <a:p>
            <a:endParaRPr lang="zh-CN" altLang="en-US" dirty="0"/>
          </a:p>
          <a:p>
            <a:r>
              <a:rPr lang="en-US" altLang="zh-CN" dirty="0" smtClean="0"/>
              <a:t>    Teacher </a:t>
            </a:r>
            <a:r>
              <a:rPr lang="en-US" altLang="zh-CN" dirty="0" err="1"/>
              <a:t>teacher</a:t>
            </a:r>
            <a:r>
              <a:rPr lang="en-US" altLang="zh-CN" dirty="0"/>
              <a:t> = </a:t>
            </a:r>
            <a:r>
              <a:rPr lang="en-US" altLang="zh-CN" b="1" dirty="0"/>
              <a:t>new Teacher();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teacher.setName</a:t>
            </a:r>
            <a:r>
              <a:rPr lang="en-US" altLang="zh-CN" dirty="0"/>
              <a:t>("student1");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teacher.setBirthday</a:t>
            </a:r>
            <a:r>
              <a:rPr lang="en-US" altLang="zh-CN" dirty="0" smtClean="0"/>
              <a:t>(</a:t>
            </a:r>
            <a:r>
              <a:rPr lang="en-US" altLang="zh-CN" b="1" dirty="0" smtClean="0"/>
              <a:t>new </a:t>
            </a:r>
            <a:r>
              <a:rPr lang="en-US" altLang="zh-CN" b="1" dirty="0"/>
              <a:t>Date());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getPersistenceManager</a:t>
            </a:r>
            <a:r>
              <a:rPr lang="en-US" altLang="zh-CN" dirty="0"/>
              <a:t>().save(teacher);</a:t>
            </a:r>
          </a:p>
          <a:p>
            <a:endParaRPr lang="zh-CN" altLang="en-US" dirty="0"/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assertObjectPersisted</a:t>
            </a:r>
            <a:r>
              <a:rPr lang="en-US" altLang="zh-CN" dirty="0" smtClean="0"/>
              <a:t>(teacher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Datatype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enum</a:t>
            </a:r>
            <a:r>
              <a:rPr lang="en-US" altLang="zh-CN" dirty="0" smtClean="0"/>
              <a:t>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自定义属性的映射：</a:t>
            </a:r>
            <a:r>
              <a:rPr lang="en-US" altLang="zh-CN" dirty="0" smtClean="0"/>
              <a:t>Address{</a:t>
            </a:r>
            <a:r>
              <a:rPr lang="en-US" altLang="zh-CN" dirty="0" err="1" smtClean="0"/>
              <a:t>postcode,addrinfo</a:t>
            </a:r>
            <a:r>
              <a:rPr lang="en-US" altLang="zh-CN" dirty="0" smtClean="0"/>
              <a:t>}</a:t>
            </a:r>
            <a:r>
              <a:rPr lang="zh-CN" altLang="en-US" dirty="0" smtClean="0"/>
              <a:t>，观察</a:t>
            </a:r>
            <a:r>
              <a:rPr lang="en-US" altLang="zh-CN" dirty="0" smtClean="0"/>
              <a:t>Schema</a:t>
            </a:r>
            <a:r>
              <a:rPr lang="zh-CN" altLang="en-US" dirty="0" smtClean="0"/>
              <a:t>自动更新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2610683"/>
            <a:ext cx="78133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@Test</a:t>
            </a:r>
          </a:p>
          <a:p>
            <a:r>
              <a:rPr lang="en-US" altLang="zh-CN" b="1" dirty="0"/>
              <a:t>public void </a:t>
            </a:r>
            <a:r>
              <a:rPr lang="en-US" altLang="zh-CN" b="1" dirty="0" err="1"/>
              <a:t>createTeacherWithAttribute</a:t>
            </a:r>
            <a:r>
              <a:rPr lang="en-US" altLang="zh-CN" b="1" dirty="0"/>
              <a:t>() {</a:t>
            </a:r>
          </a:p>
          <a:p>
            <a:r>
              <a:rPr lang="en-US" altLang="zh-CN" dirty="0" smtClean="0"/>
              <a:t>	Teacher </a:t>
            </a:r>
            <a:r>
              <a:rPr lang="en-US" altLang="zh-CN" dirty="0" err="1"/>
              <a:t>teacher</a:t>
            </a:r>
            <a:r>
              <a:rPr lang="en-US" altLang="zh-CN" dirty="0"/>
              <a:t> = </a:t>
            </a:r>
            <a:r>
              <a:rPr lang="en-US" altLang="zh-CN" b="1" dirty="0"/>
              <a:t>new Teacher();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teacher.setName</a:t>
            </a:r>
            <a:r>
              <a:rPr lang="en-US" altLang="zh-CN" dirty="0"/>
              <a:t>("teacher1");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teacher.setBirthday</a:t>
            </a:r>
            <a:r>
              <a:rPr lang="en-US" altLang="zh-CN" dirty="0" smtClean="0"/>
              <a:t>(</a:t>
            </a:r>
            <a:r>
              <a:rPr lang="en-US" altLang="zh-CN" b="1" dirty="0" smtClean="0"/>
              <a:t>new </a:t>
            </a:r>
            <a:r>
              <a:rPr lang="en-US" altLang="zh-CN" b="1" dirty="0"/>
              <a:t>Date());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teacher.getAddress</a:t>
            </a:r>
            <a:r>
              <a:rPr lang="en-US" altLang="zh-CN" dirty="0"/>
              <a:t>().</a:t>
            </a:r>
            <a:r>
              <a:rPr lang="en-US" altLang="zh-CN" dirty="0" err="1"/>
              <a:t>setPostCode</a:t>
            </a:r>
            <a:r>
              <a:rPr lang="en-US" altLang="zh-CN" dirty="0"/>
              <a:t>("200433");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teacher.setGender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Gender.</a:t>
            </a:r>
            <a:r>
              <a:rPr lang="en-US" altLang="zh-CN" i="1" dirty="0" err="1" smtClean="0"/>
              <a:t>female</a:t>
            </a:r>
            <a:r>
              <a:rPr lang="en-US" altLang="zh-CN" i="1" dirty="0"/>
              <a:t>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getPersistenceManager</a:t>
            </a:r>
            <a:r>
              <a:rPr lang="en-US" altLang="zh-CN" dirty="0"/>
              <a:t>().save(teacher);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assertObjectPersisted</a:t>
            </a:r>
            <a:r>
              <a:rPr lang="en-US" altLang="zh-CN" dirty="0" smtClean="0"/>
              <a:t>(teacher</a:t>
            </a:r>
            <a:r>
              <a:rPr lang="en-US" altLang="zh-CN" dirty="0"/>
              <a:t>);</a:t>
            </a:r>
          </a:p>
          <a:p>
            <a:endParaRPr lang="zh-CN" altLang="en-US" dirty="0"/>
          </a:p>
          <a:p>
            <a:r>
              <a:rPr lang="en-US" altLang="zh-CN" dirty="0" smtClean="0"/>
              <a:t>	Teacher </a:t>
            </a:r>
            <a:r>
              <a:rPr lang="en-US" altLang="zh-CN" dirty="0" err="1"/>
              <a:t>savedTeacher</a:t>
            </a:r>
            <a:r>
              <a:rPr lang="en-US" altLang="zh-CN" dirty="0"/>
              <a:t> = </a:t>
            </a:r>
            <a:r>
              <a:rPr lang="en-US" altLang="zh-CN" dirty="0" err="1"/>
              <a:t>getPersistenceManager</a:t>
            </a:r>
            <a:r>
              <a:rPr lang="en-US" altLang="zh-CN" dirty="0"/>
              <a:t>().get(</a:t>
            </a:r>
            <a:r>
              <a:rPr lang="en-US" altLang="zh-CN" dirty="0" err="1"/>
              <a:t>Teacher.</a:t>
            </a:r>
            <a:r>
              <a:rPr lang="en-US" altLang="zh-CN" b="1" dirty="0" err="1"/>
              <a:t>class</a:t>
            </a:r>
            <a:r>
              <a:rPr lang="en-US" altLang="zh-CN" b="1" dirty="0"/>
              <a:t>,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teacher.getId</a:t>
            </a:r>
            <a:r>
              <a:rPr lang="en-US" altLang="zh-CN" dirty="0"/>
              <a:t>());</a:t>
            </a:r>
          </a:p>
          <a:p>
            <a:r>
              <a:rPr lang="en-US" altLang="zh-CN" i="1" dirty="0" smtClean="0"/>
              <a:t>	</a:t>
            </a:r>
            <a:r>
              <a:rPr lang="en-US" altLang="zh-CN" i="1" dirty="0" err="1" smtClean="0"/>
              <a:t>assertEquals</a:t>
            </a:r>
            <a:r>
              <a:rPr lang="en-US" altLang="zh-CN" i="1" dirty="0" smtClean="0"/>
              <a:t>(teacher</a:t>
            </a:r>
            <a:r>
              <a:rPr lang="en-US" altLang="zh-CN" i="1" dirty="0"/>
              <a:t>, </a:t>
            </a:r>
            <a:r>
              <a:rPr lang="en-US" altLang="zh-CN" i="1" dirty="0" err="1"/>
              <a:t>savedTeacher</a:t>
            </a:r>
            <a:r>
              <a:rPr lang="en-US" altLang="zh-CN" i="1" dirty="0"/>
              <a:t>);</a:t>
            </a:r>
          </a:p>
          <a:p>
            <a:r>
              <a:rPr lang="en-US" altLang="zh-CN" i="1" dirty="0" smtClean="0"/>
              <a:t>	</a:t>
            </a:r>
            <a:r>
              <a:rPr lang="en-US" altLang="zh-CN" i="1" dirty="0" err="1" smtClean="0"/>
              <a:t>assertEquals</a:t>
            </a:r>
            <a:r>
              <a:rPr lang="en-US" altLang="zh-CN" i="1" dirty="0" smtClean="0"/>
              <a:t>(</a:t>
            </a:r>
            <a:r>
              <a:rPr lang="en-US" altLang="zh-CN" i="1" dirty="0" err="1" smtClean="0"/>
              <a:t>teacher.getGender</a:t>
            </a:r>
            <a:r>
              <a:rPr lang="en-US" altLang="zh-CN" i="1" dirty="0"/>
              <a:t>(), </a:t>
            </a:r>
            <a:r>
              <a:rPr lang="en-US" altLang="zh-CN" i="1" dirty="0" err="1"/>
              <a:t>savedTeacher.getGender</a:t>
            </a:r>
            <a:r>
              <a:rPr lang="en-US" altLang="zh-CN" i="1" dirty="0"/>
              <a:t>());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@</a:t>
            </a:r>
            <a:r>
              <a:rPr lang="en-US" altLang="zh-CN" dirty="0" smtClean="0"/>
              <a:t>Enumerated</a:t>
            </a:r>
          </a:p>
          <a:p>
            <a:r>
              <a:rPr lang="en-US" altLang="zh-CN" dirty="0" smtClean="0"/>
              <a:t>@</a:t>
            </a:r>
            <a:r>
              <a:rPr lang="en-US" altLang="zh-CN" dirty="0"/>
              <a:t>Enumerated(</a:t>
            </a:r>
            <a:r>
              <a:rPr lang="en-US" altLang="zh-CN" u="sng" dirty="0" err="1"/>
              <a:t>EnumType.</a:t>
            </a:r>
            <a:r>
              <a:rPr lang="en-US" altLang="zh-CN" i="1" u="sng" dirty="0" err="1"/>
              <a:t>STRING</a:t>
            </a:r>
            <a:r>
              <a:rPr lang="en-US" altLang="zh-CN" i="1" u="sng" dirty="0" smtClean="0"/>
              <a:t>)</a:t>
            </a:r>
          </a:p>
          <a:p>
            <a:pPr lvl="1"/>
            <a:r>
              <a:rPr lang="en-US" altLang="zh-CN" dirty="0" smtClean="0"/>
              <a:t>Delete all tables</a:t>
            </a:r>
            <a:r>
              <a:rPr lang="zh-CN" altLang="en-US" dirty="0" smtClean="0"/>
              <a:t>：因为</a:t>
            </a:r>
            <a:r>
              <a:rPr lang="en-US" altLang="zh-CN" dirty="0" smtClean="0"/>
              <a:t>Schema</a:t>
            </a:r>
            <a:r>
              <a:rPr lang="zh-CN" altLang="en-US" dirty="0" smtClean="0"/>
              <a:t>有时无法自动更新</a:t>
            </a:r>
            <a:endParaRPr lang="en-US" altLang="zh-CN" i="1" u="sng" dirty="0" smtClean="0"/>
          </a:p>
          <a:p>
            <a:r>
              <a:rPr lang="en-US" altLang="zh-CN" dirty="0" smtClean="0"/>
              <a:t>Check database schema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Simple </a:t>
            </a:r>
            <a:r>
              <a:rPr lang="en-US" altLang="zh-CN" dirty="0"/>
              <a:t>HQL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1700808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@Test</a:t>
            </a:r>
          </a:p>
          <a:p>
            <a:r>
              <a:rPr lang="en-US" altLang="zh-CN" b="1" dirty="0"/>
              <a:t>public void </a:t>
            </a:r>
            <a:r>
              <a:rPr lang="en-US" altLang="zh-CN" b="1" dirty="0" err="1"/>
              <a:t>findTeacherByHQL</a:t>
            </a:r>
            <a:r>
              <a:rPr lang="en-US" altLang="zh-CN" b="1" dirty="0"/>
              <a:t>() {</a:t>
            </a:r>
          </a:p>
          <a:p>
            <a:r>
              <a:rPr lang="en-US" altLang="zh-CN" dirty="0" smtClean="0"/>
              <a:t>	Teacher </a:t>
            </a:r>
            <a:r>
              <a:rPr lang="en-US" altLang="zh-CN" dirty="0" err="1"/>
              <a:t>teacher</a:t>
            </a:r>
            <a:r>
              <a:rPr lang="en-US" altLang="zh-CN" dirty="0"/>
              <a:t> = </a:t>
            </a:r>
            <a:r>
              <a:rPr lang="en-US" altLang="zh-CN" b="1" dirty="0"/>
              <a:t>new Teacher();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teacher.setName</a:t>
            </a:r>
            <a:r>
              <a:rPr lang="en-US" altLang="zh-CN" dirty="0"/>
              <a:t>("teacher1");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teacher.setBirthday</a:t>
            </a:r>
            <a:r>
              <a:rPr lang="en-US" altLang="zh-CN" dirty="0" smtClean="0"/>
              <a:t>(</a:t>
            </a:r>
            <a:r>
              <a:rPr lang="en-US" altLang="zh-CN" b="1" dirty="0" smtClean="0"/>
              <a:t>new </a:t>
            </a:r>
            <a:r>
              <a:rPr lang="en-US" altLang="zh-CN" b="1" dirty="0"/>
              <a:t>Date());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teacher.getAddress</a:t>
            </a:r>
            <a:r>
              <a:rPr lang="en-US" altLang="zh-CN" dirty="0"/>
              <a:t>().</a:t>
            </a:r>
            <a:r>
              <a:rPr lang="en-US" altLang="zh-CN" dirty="0" err="1"/>
              <a:t>setPostCode</a:t>
            </a:r>
            <a:r>
              <a:rPr lang="en-US" altLang="zh-CN" dirty="0"/>
              <a:t>("200433");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teacher.setGender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Gender.</a:t>
            </a:r>
            <a:r>
              <a:rPr lang="en-US" altLang="zh-CN" i="1" dirty="0" err="1" smtClean="0"/>
              <a:t>female</a:t>
            </a:r>
            <a:r>
              <a:rPr lang="en-US" altLang="zh-CN" i="1" dirty="0"/>
              <a:t>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getPersistenceManager</a:t>
            </a:r>
            <a:r>
              <a:rPr lang="en-US" altLang="zh-CN" dirty="0"/>
              <a:t>().save(teacher);</a:t>
            </a:r>
          </a:p>
          <a:p>
            <a:endParaRPr lang="zh-CN" altLang="en-US" dirty="0"/>
          </a:p>
          <a:p>
            <a:r>
              <a:rPr lang="en-US" altLang="zh-CN" dirty="0" smtClean="0"/>
              <a:t>	String </a:t>
            </a:r>
            <a:r>
              <a:rPr lang="en-US" altLang="zh-CN" dirty="0" err="1"/>
              <a:t>findTeacherHQL</a:t>
            </a:r>
            <a:r>
              <a:rPr lang="en-US" altLang="zh-CN" dirty="0"/>
              <a:t> = "from Teacher t where t.name like 't%'"</a:t>
            </a:r>
          </a:p>
          <a:p>
            <a:r>
              <a:rPr lang="en-US" altLang="zh-CN" dirty="0" smtClean="0"/>
              <a:t>		+ </a:t>
            </a:r>
            <a:r>
              <a:rPr lang="en-US" altLang="zh-CN" dirty="0"/>
              <a:t>" and </a:t>
            </a:r>
            <a:r>
              <a:rPr lang="en-US" altLang="zh-CN" dirty="0" err="1"/>
              <a:t>t.address.postCode</a:t>
            </a:r>
            <a:r>
              <a:rPr lang="en-US" altLang="zh-CN" dirty="0"/>
              <a:t> = '200433'";</a:t>
            </a:r>
          </a:p>
          <a:p>
            <a:r>
              <a:rPr lang="en-US" altLang="zh-CN" dirty="0" smtClean="0"/>
              <a:t>	Query </a:t>
            </a:r>
            <a:r>
              <a:rPr lang="en-US" altLang="zh-CN" dirty="0" err="1"/>
              <a:t>hql</a:t>
            </a:r>
            <a:r>
              <a:rPr lang="en-US" altLang="zh-CN" dirty="0"/>
              <a:t> = </a:t>
            </a:r>
            <a:r>
              <a:rPr lang="en-US" altLang="zh-CN" dirty="0" err="1"/>
              <a:t>getPersistenceManager</a:t>
            </a:r>
            <a:r>
              <a:rPr lang="en-US" altLang="zh-CN" dirty="0"/>
              <a:t>().</a:t>
            </a:r>
            <a:r>
              <a:rPr lang="en-US" altLang="zh-CN" dirty="0" err="1"/>
              <a:t>createQuery</a:t>
            </a:r>
            <a:r>
              <a:rPr lang="en-US" altLang="zh-CN" dirty="0"/>
              <a:t>(</a:t>
            </a:r>
            <a:r>
              <a:rPr lang="en-US" altLang="zh-CN" dirty="0" err="1"/>
              <a:t>findTeacherHQL</a:t>
            </a:r>
            <a:r>
              <a:rPr lang="en-US" altLang="zh-CN" dirty="0"/>
              <a:t>);</a:t>
            </a:r>
          </a:p>
          <a:p>
            <a:endParaRPr lang="zh-CN" altLang="en-US" dirty="0"/>
          </a:p>
          <a:p>
            <a:r>
              <a:rPr lang="en-US" altLang="zh-CN" i="1" dirty="0" smtClean="0"/>
              <a:t>	</a:t>
            </a:r>
            <a:r>
              <a:rPr lang="en-US" altLang="zh-CN" i="1" dirty="0" err="1" smtClean="0"/>
              <a:t>assertEquals</a:t>
            </a:r>
            <a:r>
              <a:rPr lang="en-US" altLang="zh-CN" i="1" dirty="0" smtClean="0"/>
              <a:t>(1</a:t>
            </a:r>
            <a:r>
              <a:rPr lang="en-US" altLang="zh-CN" i="1" dirty="0"/>
              <a:t>, </a:t>
            </a:r>
            <a:r>
              <a:rPr lang="en-US" altLang="zh-CN" i="1" dirty="0" err="1"/>
              <a:t>hql.list</a:t>
            </a:r>
            <a:r>
              <a:rPr lang="en-US" altLang="zh-CN" i="1" dirty="0"/>
              <a:t>().size());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Inheritance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继承的映射方式：单表映射</a:t>
            </a:r>
            <a:endParaRPr lang="en-US" altLang="zh-CN" dirty="0" smtClean="0"/>
          </a:p>
          <a:p>
            <a:r>
              <a:rPr lang="en-US" altLang="zh-CN" dirty="0" smtClean="0"/>
              <a:t>Create abstract course class, and it’s subclasses;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1043608" y="2636912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@Entity</a:t>
            </a:r>
          </a:p>
          <a:p>
            <a:r>
              <a:rPr lang="en-US" altLang="zh-CN" dirty="0"/>
              <a:t>@Inheritance(strategy = </a:t>
            </a:r>
            <a:r>
              <a:rPr lang="en-US" altLang="zh-CN" dirty="0" err="1"/>
              <a:t>InheritanceType.</a:t>
            </a:r>
            <a:r>
              <a:rPr lang="en-US" altLang="zh-CN" i="1" dirty="0" err="1"/>
              <a:t>SINGLE_TABLE</a:t>
            </a:r>
            <a:r>
              <a:rPr lang="en-US" altLang="zh-CN" i="1" dirty="0"/>
              <a:t>)</a:t>
            </a:r>
          </a:p>
          <a:p>
            <a:r>
              <a:rPr lang="en-US" altLang="zh-CN" dirty="0"/>
              <a:t>@</a:t>
            </a:r>
            <a:r>
              <a:rPr lang="en-US" altLang="zh-CN" dirty="0" err="1"/>
              <a:t>DiscriminatorColumn</a:t>
            </a:r>
            <a:r>
              <a:rPr lang="en-US" altLang="zh-CN" dirty="0"/>
              <a:t>(name = "COURSETYPE")</a:t>
            </a:r>
          </a:p>
          <a:p>
            <a:r>
              <a:rPr lang="en-US" altLang="zh-CN" b="1" dirty="0"/>
              <a:t>public abstract class Course extends </a:t>
            </a:r>
            <a:r>
              <a:rPr lang="en-US" altLang="zh-CN" b="1" dirty="0" err="1"/>
              <a:t>BaseModelObject</a:t>
            </a:r>
            <a:r>
              <a:rPr lang="en-US" altLang="zh-CN" b="1" dirty="0"/>
              <a:t> </a:t>
            </a:r>
            <a:r>
              <a:rPr lang="en-US" altLang="zh-CN" b="1" dirty="0" smtClean="0"/>
              <a:t>{</a:t>
            </a:r>
            <a:endParaRPr lang="zh-CN" altLang="en-US" dirty="0"/>
          </a:p>
          <a:p>
            <a:r>
              <a:rPr lang="en-US" altLang="zh-CN" dirty="0"/>
              <a:t>@Basic</a:t>
            </a:r>
          </a:p>
          <a:p>
            <a:r>
              <a:rPr lang="en-US" altLang="zh-CN" dirty="0"/>
              <a:t>String name</a:t>
            </a:r>
            <a:r>
              <a:rPr lang="en-US" altLang="zh-CN" dirty="0" smtClean="0"/>
              <a:t>;</a:t>
            </a:r>
            <a:endParaRPr lang="zh-CN" altLang="en-US" dirty="0"/>
          </a:p>
          <a:p>
            <a:r>
              <a:rPr lang="en-US" altLang="zh-CN" dirty="0"/>
              <a:t>@Basic</a:t>
            </a:r>
          </a:p>
          <a:p>
            <a:r>
              <a:rPr lang="en-US" altLang="zh-CN" dirty="0"/>
              <a:t>Integer </a:t>
            </a:r>
            <a:r>
              <a:rPr lang="en-US" altLang="zh-CN" dirty="0" err="1"/>
              <a:t>totalStudents</a:t>
            </a:r>
            <a:r>
              <a:rPr lang="en-US" altLang="zh-CN" dirty="0"/>
              <a:t>;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43608" y="5157192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@Entity</a:t>
            </a:r>
          </a:p>
          <a:p>
            <a:r>
              <a:rPr lang="en-US" altLang="zh-CN" dirty="0"/>
              <a:t>@</a:t>
            </a:r>
            <a:r>
              <a:rPr lang="en-US" altLang="zh-CN" u="sng" dirty="0" err="1"/>
              <a:t>DiscriminatorValue</a:t>
            </a:r>
            <a:r>
              <a:rPr lang="en-US" altLang="zh-CN" u="sng" dirty="0"/>
              <a:t>("NORMAL")</a:t>
            </a:r>
          </a:p>
          <a:p>
            <a:r>
              <a:rPr lang="en-US" altLang="zh-CN" b="1" dirty="0"/>
              <a:t>public class </a:t>
            </a:r>
            <a:r>
              <a:rPr lang="en-US" altLang="zh-CN" b="1" dirty="0" err="1"/>
              <a:t>NormalCourse</a:t>
            </a:r>
            <a:r>
              <a:rPr lang="en-US" altLang="zh-CN" b="1" dirty="0"/>
              <a:t> extends Course {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Inheritance Mapping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/>
              <a:t>测试代码：创建两个不同类型的</a:t>
            </a:r>
            <a:r>
              <a:rPr lang="en-US" altLang="zh-CN" sz="2800" dirty="0" smtClean="0"/>
              <a:t>Course,</a:t>
            </a:r>
            <a:r>
              <a:rPr lang="zh-CN" altLang="en-US" sz="2800" dirty="0" smtClean="0"/>
              <a:t>查看</a:t>
            </a:r>
            <a:r>
              <a:rPr lang="en-US" altLang="zh-CN" sz="2800" dirty="0" smtClean="0"/>
              <a:t>DB Schema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Rollback(false)</a:t>
            </a:r>
            <a:r>
              <a:rPr lang="zh-CN" altLang="en-US" sz="2800" dirty="0" smtClean="0"/>
              <a:t>，运行后查看数据</a:t>
            </a:r>
            <a:endParaRPr lang="en-US" altLang="zh-CN" sz="2800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2708920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NormalCourse</a:t>
            </a:r>
            <a:r>
              <a:rPr lang="en-US" altLang="zh-CN" dirty="0"/>
              <a:t> </a:t>
            </a:r>
            <a:r>
              <a:rPr lang="en-US" altLang="zh-CN" dirty="0" err="1"/>
              <a:t>normalCourse</a:t>
            </a:r>
            <a:r>
              <a:rPr lang="en-US" altLang="zh-CN" dirty="0"/>
              <a:t> = </a:t>
            </a:r>
            <a:r>
              <a:rPr lang="en-US" altLang="zh-CN" b="1" dirty="0"/>
              <a:t>new </a:t>
            </a:r>
            <a:r>
              <a:rPr lang="en-US" altLang="zh-CN" b="1" dirty="0" err="1"/>
              <a:t>NormalCourse</a:t>
            </a:r>
            <a:r>
              <a:rPr lang="en-US" altLang="zh-CN" b="1" dirty="0"/>
              <a:t>();</a:t>
            </a:r>
          </a:p>
          <a:p>
            <a:r>
              <a:rPr lang="en-US" altLang="zh-CN" dirty="0" err="1"/>
              <a:t>normalCourse.setName</a:t>
            </a:r>
            <a:r>
              <a:rPr lang="en-US" altLang="zh-CN" dirty="0"/>
              <a:t>("normal course");</a:t>
            </a:r>
          </a:p>
          <a:p>
            <a:r>
              <a:rPr lang="en-US" altLang="zh-CN" dirty="0" err="1"/>
              <a:t>normalCourse.setTotalStudents</a:t>
            </a:r>
            <a:r>
              <a:rPr lang="en-US" altLang="zh-CN" dirty="0"/>
              <a:t>(10);</a:t>
            </a:r>
          </a:p>
          <a:p>
            <a:r>
              <a:rPr lang="en-US" altLang="zh-CN" dirty="0" err="1"/>
              <a:t>normalCourse.setClassroomName</a:t>
            </a:r>
            <a:r>
              <a:rPr lang="en-US" altLang="zh-CN" dirty="0"/>
              <a:t>("S209");</a:t>
            </a:r>
          </a:p>
          <a:p>
            <a:r>
              <a:rPr lang="en-US" altLang="zh-CN" dirty="0" err="1"/>
              <a:t>getPersistenceManager</a:t>
            </a:r>
            <a:r>
              <a:rPr lang="en-US" altLang="zh-CN" dirty="0"/>
              <a:t>().save(</a:t>
            </a:r>
            <a:r>
              <a:rPr lang="en-US" altLang="zh-CN" dirty="0" err="1"/>
              <a:t>normalCourse</a:t>
            </a:r>
            <a:r>
              <a:rPr lang="en-US" altLang="zh-CN" dirty="0"/>
              <a:t>);</a:t>
            </a:r>
          </a:p>
          <a:p>
            <a:r>
              <a:rPr lang="en-US" altLang="zh-CN" dirty="0" err="1"/>
              <a:t>assertObjectPersisted</a:t>
            </a:r>
            <a:r>
              <a:rPr lang="en-US" altLang="zh-CN" dirty="0"/>
              <a:t>(</a:t>
            </a:r>
            <a:r>
              <a:rPr lang="en-US" altLang="zh-CN" dirty="0" err="1"/>
              <a:t>normalCourse</a:t>
            </a:r>
            <a:r>
              <a:rPr lang="en-US" altLang="zh-CN" dirty="0"/>
              <a:t>);</a:t>
            </a:r>
          </a:p>
          <a:p>
            <a:endParaRPr lang="zh-CN" altLang="en-US" dirty="0"/>
          </a:p>
          <a:p>
            <a:r>
              <a:rPr lang="en-US" altLang="zh-CN" dirty="0" err="1"/>
              <a:t>OnlineCourse</a:t>
            </a:r>
            <a:r>
              <a:rPr lang="en-US" altLang="zh-CN" dirty="0"/>
              <a:t> </a:t>
            </a:r>
            <a:r>
              <a:rPr lang="en-US" altLang="zh-CN" dirty="0" err="1"/>
              <a:t>onlineCourse</a:t>
            </a:r>
            <a:r>
              <a:rPr lang="en-US" altLang="zh-CN" dirty="0"/>
              <a:t> = </a:t>
            </a:r>
            <a:r>
              <a:rPr lang="en-US" altLang="zh-CN" b="1" dirty="0"/>
              <a:t>new </a:t>
            </a:r>
            <a:r>
              <a:rPr lang="en-US" altLang="zh-CN" b="1" dirty="0" err="1"/>
              <a:t>OnlineCourse</a:t>
            </a:r>
            <a:r>
              <a:rPr lang="en-US" altLang="zh-CN" b="1" dirty="0"/>
              <a:t>();</a:t>
            </a:r>
          </a:p>
          <a:p>
            <a:r>
              <a:rPr lang="en-US" altLang="zh-CN" dirty="0" err="1"/>
              <a:t>onlineCourse.setName</a:t>
            </a:r>
            <a:r>
              <a:rPr lang="en-US" altLang="zh-CN" dirty="0"/>
              <a:t>("online course");</a:t>
            </a:r>
          </a:p>
          <a:p>
            <a:r>
              <a:rPr lang="en-US" altLang="zh-CN" dirty="0" err="1"/>
              <a:t>onlineCourse.setTotalStudents</a:t>
            </a:r>
            <a:r>
              <a:rPr lang="en-US" altLang="zh-CN" dirty="0"/>
              <a:t>(200);</a:t>
            </a:r>
          </a:p>
          <a:p>
            <a:r>
              <a:rPr lang="en-US" altLang="zh-CN" dirty="0" err="1"/>
              <a:t>onlineCourse.setURL</a:t>
            </a:r>
            <a:r>
              <a:rPr lang="en-US" altLang="zh-CN" dirty="0"/>
              <a:t>("http://www.course.com/test");</a:t>
            </a:r>
          </a:p>
          <a:p>
            <a:r>
              <a:rPr lang="en-US" altLang="zh-CN" dirty="0" err="1"/>
              <a:t>getPersistenceManager</a:t>
            </a:r>
            <a:r>
              <a:rPr lang="en-US" altLang="zh-CN" dirty="0"/>
              <a:t>().save(</a:t>
            </a:r>
            <a:r>
              <a:rPr lang="en-US" altLang="zh-CN" dirty="0" err="1"/>
              <a:t>onlineCourse</a:t>
            </a:r>
            <a:r>
              <a:rPr lang="en-US" altLang="zh-CN" dirty="0"/>
              <a:t>);</a:t>
            </a:r>
          </a:p>
          <a:p>
            <a:r>
              <a:rPr lang="en-US" altLang="zh-CN" dirty="0" err="1"/>
              <a:t>assertObjectPersisted</a:t>
            </a:r>
            <a:r>
              <a:rPr lang="en-US" altLang="zh-CN" dirty="0"/>
              <a:t>(</a:t>
            </a:r>
            <a:r>
              <a:rPr lang="en-US" altLang="zh-CN" dirty="0" err="1"/>
              <a:t>onlineCourse</a:t>
            </a:r>
            <a:r>
              <a:rPr lang="en-US" altLang="zh-CN" dirty="0"/>
              <a:t>);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520</Words>
  <Application>Microsoft Office PowerPoint</Application>
  <PresentationFormat>全屏显示(4:3)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演示场景</vt:lpstr>
      <vt:lpstr>类图</vt:lpstr>
      <vt:lpstr>配置</vt:lpstr>
      <vt:lpstr>Class mapping</vt:lpstr>
      <vt:lpstr>Datatype/enum Mapping</vt:lpstr>
      <vt:lpstr>幻灯片 6</vt:lpstr>
      <vt:lpstr>Simple HQL</vt:lpstr>
      <vt:lpstr>Inheritance Mapping</vt:lpstr>
      <vt:lpstr>Inheritance Mapping</vt:lpstr>
      <vt:lpstr>Inheritance Mapping</vt:lpstr>
      <vt:lpstr>Association Mapping</vt:lpstr>
      <vt:lpstr>Association Mapping</vt:lpstr>
      <vt:lpstr>Association Mapping</vt:lpstr>
      <vt:lpstr>Association Mapping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ztiange</dc:creator>
  <cp:lastModifiedBy>ztiange</cp:lastModifiedBy>
  <cp:revision>51</cp:revision>
  <dcterms:created xsi:type="dcterms:W3CDTF">2010-12-01T11:54:15Z</dcterms:created>
  <dcterms:modified xsi:type="dcterms:W3CDTF">2010-12-02T00:33:57Z</dcterms:modified>
</cp:coreProperties>
</file>