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53"/>
  </p:notesMasterIdLst>
  <p:sldIdLst>
    <p:sldId id="256" r:id="rId2"/>
    <p:sldId id="257" r:id="rId3"/>
    <p:sldId id="258" r:id="rId4"/>
    <p:sldId id="296" r:id="rId5"/>
    <p:sldId id="259" r:id="rId6"/>
    <p:sldId id="260" r:id="rId7"/>
    <p:sldId id="261" r:id="rId8"/>
    <p:sldId id="263" r:id="rId9"/>
    <p:sldId id="267" r:id="rId10"/>
    <p:sldId id="268" r:id="rId11"/>
    <p:sldId id="264" r:id="rId12"/>
    <p:sldId id="266" r:id="rId13"/>
    <p:sldId id="269" r:id="rId14"/>
    <p:sldId id="271" r:id="rId15"/>
    <p:sldId id="272" r:id="rId16"/>
    <p:sldId id="273" r:id="rId17"/>
    <p:sldId id="274" r:id="rId18"/>
    <p:sldId id="275" r:id="rId19"/>
    <p:sldId id="276" r:id="rId20"/>
    <p:sldId id="277" r:id="rId21"/>
    <p:sldId id="279" r:id="rId22"/>
    <p:sldId id="278" r:id="rId23"/>
    <p:sldId id="280" r:id="rId24"/>
    <p:sldId id="281" r:id="rId25"/>
    <p:sldId id="282" r:id="rId26"/>
    <p:sldId id="283" r:id="rId27"/>
    <p:sldId id="284" r:id="rId28"/>
    <p:sldId id="285" r:id="rId29"/>
    <p:sldId id="297" r:id="rId30"/>
    <p:sldId id="298" r:id="rId31"/>
    <p:sldId id="286" r:id="rId32"/>
    <p:sldId id="287" r:id="rId33"/>
    <p:sldId id="303" r:id="rId34"/>
    <p:sldId id="304" r:id="rId35"/>
    <p:sldId id="305" r:id="rId36"/>
    <p:sldId id="306" r:id="rId37"/>
    <p:sldId id="308" r:id="rId38"/>
    <p:sldId id="310" r:id="rId39"/>
    <p:sldId id="311" r:id="rId40"/>
    <p:sldId id="312" r:id="rId41"/>
    <p:sldId id="313" r:id="rId42"/>
    <p:sldId id="314" r:id="rId43"/>
    <p:sldId id="315" r:id="rId44"/>
    <p:sldId id="316" r:id="rId45"/>
    <p:sldId id="317" r:id="rId46"/>
    <p:sldId id="318" r:id="rId47"/>
    <p:sldId id="319" r:id="rId48"/>
    <p:sldId id="288" r:id="rId49"/>
    <p:sldId id="289" r:id="rId50"/>
    <p:sldId id="290" r:id="rId51"/>
    <p:sldId id="302" r:id="rId5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13" autoAdjust="0"/>
  </p:normalViewPr>
  <p:slideViewPr>
    <p:cSldViewPr>
      <p:cViewPr varScale="1">
        <p:scale>
          <a:sx n="62" d="100"/>
          <a:sy n="62" d="100"/>
        </p:scale>
        <p:origin x="-13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BFC27-D029-4D28-8A53-2960EEB36478}" type="datetimeFigureOut">
              <a:rPr lang="zh-CN" altLang="en-US" smtClean="0"/>
              <a:pPr/>
              <a:t>2010/8/23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CA1891-ED04-4D92-A6A0-3BA29F4AA1E8}"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3</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男</a:t>
            </a:r>
            <a:r>
              <a:rPr lang="en-US" altLang="zh-CN" dirty="0" smtClean="0"/>
              <a:t>/</a:t>
            </a:r>
            <a:r>
              <a:rPr lang="zh-CN" altLang="en-US" dirty="0" smtClean="0"/>
              <a:t>女 学生</a:t>
            </a:r>
            <a:r>
              <a:rPr lang="en-US" altLang="zh-CN" dirty="0" smtClean="0"/>
              <a:t>/</a:t>
            </a:r>
            <a:r>
              <a:rPr lang="zh-CN" altLang="en-US" dirty="0" smtClean="0"/>
              <a:t>教师 </a:t>
            </a:r>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24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重构的原则</a:t>
            </a:r>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31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34</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42</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45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在所有情况下，打开的文件都关闭了吗？</a:t>
            </a:r>
            <a:endParaRPr lang="en-US" altLang="zh-CN" dirty="0" smtClean="0"/>
          </a:p>
          <a:p>
            <a:r>
              <a:rPr lang="zh-CN" altLang="en-US" dirty="0" smtClean="0"/>
              <a:t>所有的错误都预料到了吗？</a:t>
            </a:r>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49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latin typeface="+mn-lt"/>
                <a:ea typeface="+mn-ea"/>
                <a:cs typeface="+mn-cs"/>
              </a:rPr>
              <a:t>程序通常是现实的一个模型：一个窗口，一辆战车。</a:t>
            </a: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latin typeface="+mn-lt"/>
                <a:ea typeface="+mn-ea"/>
                <a:cs typeface="+mn-cs"/>
              </a:rPr>
              <a:t>程序设计语言抽象层次提高的过程就是一个越来越便于描述处理对象的过程：从汇编语言，到面向过程语言，到现在的面向对象的程序设计语言，以至于未来的领域特定的程序设计语言。</a:t>
            </a:r>
          </a:p>
          <a:p>
            <a:pPr marL="0" marR="0" indent="0" algn="l" defTabSz="914400" rtl="0" eaLnBrk="1" fontAlgn="auto" latinLnBrk="0" hangingPunct="1">
              <a:lnSpc>
                <a:spcPct val="100000"/>
              </a:lnSpc>
              <a:spcBef>
                <a:spcPts val="0"/>
              </a:spcBef>
              <a:spcAft>
                <a:spcPts val="0"/>
              </a:spcAft>
              <a:buClrTx/>
              <a:buSzTx/>
              <a:buFontTx/>
              <a:buNone/>
              <a:tabLst/>
              <a:defRPr/>
            </a:pPr>
            <a:endParaRPr lang="zh-CN" altLang="zh-CN" sz="1200" kern="1200" dirty="0" smtClean="0">
              <a:solidFill>
                <a:schemeClr val="tx1"/>
              </a:solidFill>
              <a:latin typeface="+mn-lt"/>
              <a:ea typeface="+mn-ea"/>
              <a:cs typeface="+mn-cs"/>
            </a:endParaRPr>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万物皆对象：</a:t>
            </a:r>
            <a:endParaRPr lang="en-US" altLang="zh-CN" dirty="0" smtClean="0"/>
          </a:p>
          <a:p>
            <a:r>
              <a:rPr lang="zh-CN" altLang="en-US" dirty="0" smtClean="0"/>
              <a:t>   在</a:t>
            </a:r>
            <a:r>
              <a:rPr lang="en-US" altLang="zh-CN" dirty="0" smtClean="0"/>
              <a:t>Java</a:t>
            </a:r>
            <a:r>
              <a:rPr lang="zh-CN" altLang="en-US" dirty="0" smtClean="0"/>
              <a:t>中</a:t>
            </a:r>
            <a:r>
              <a:rPr lang="en-US" altLang="zh-CN" dirty="0" smtClean="0"/>
              <a:t>Collection&lt;</a:t>
            </a:r>
            <a:r>
              <a:rPr lang="en-US" altLang="zh-CN" dirty="0" err="1" smtClean="0"/>
              <a:t>int</a:t>
            </a:r>
            <a:r>
              <a:rPr lang="en-US" altLang="zh-CN" dirty="0" smtClean="0"/>
              <a:t>&gt;</a:t>
            </a:r>
            <a:r>
              <a:rPr lang="zh-CN" altLang="en-US" dirty="0" smtClean="0"/>
              <a:t>符合语法吗？</a:t>
            </a:r>
            <a:endParaRPr lang="en-US" altLang="zh-CN" dirty="0" smtClean="0"/>
          </a:p>
          <a:p>
            <a:r>
              <a:rPr lang="zh-CN" altLang="en-US" dirty="0" smtClean="0"/>
              <a:t>   </a:t>
            </a:r>
            <a:r>
              <a:rPr lang="en-US" altLang="zh-CN" dirty="0" err="1" smtClean="0"/>
              <a:t>int</a:t>
            </a:r>
            <a:r>
              <a:rPr lang="en-US" altLang="zh-CN" baseline="0" dirty="0" smtClean="0"/>
              <a:t> a = 0;</a:t>
            </a:r>
          </a:p>
          <a:p>
            <a:r>
              <a:rPr lang="en-US" altLang="zh-CN" baseline="0" dirty="0" smtClean="0"/>
              <a:t>   </a:t>
            </a:r>
            <a:r>
              <a:rPr lang="en-US" altLang="zh-CN" baseline="0" dirty="0" err="1" smtClean="0"/>
              <a:t>a.toString</a:t>
            </a:r>
            <a:r>
              <a:rPr lang="en-US" altLang="zh-CN" baseline="0" dirty="0" smtClean="0"/>
              <a:t>()</a:t>
            </a:r>
            <a:r>
              <a:rPr lang="zh-CN" altLang="en-US" baseline="0" dirty="0" smtClean="0"/>
              <a:t>能通过编译吗？</a:t>
            </a:r>
            <a:endParaRPr lang="en-US" altLang="zh-CN"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en-US" dirty="0" smtClean="0"/>
              <a:t>程序就是一组对象，对象之间通过发送消息互相通知做什么</a:t>
            </a:r>
            <a:r>
              <a:rPr lang="en-US" altLang="zh-CN" dirty="0" smtClean="0"/>
              <a:t>.</a:t>
            </a:r>
          </a:p>
          <a:p>
            <a:pPr marL="0" marR="0" lvl="1"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   </a:t>
            </a:r>
            <a:r>
              <a:rPr lang="en-US" altLang="zh-CN" baseline="0" dirty="0" err="1" smtClean="0"/>
              <a:t>a+b</a:t>
            </a:r>
            <a:r>
              <a:rPr lang="zh-CN" altLang="en-US" baseline="0" dirty="0" smtClean="0"/>
              <a:t>如何解释为对象间发送消息的过程？</a:t>
            </a:r>
            <a:endParaRPr lang="en-US" altLang="zh-CN" baseline="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latin typeface="+mn-lt"/>
                <a:ea typeface="+mn-ea"/>
                <a:cs typeface="+mn-cs"/>
              </a:rPr>
              <a:t>纯的面向对象的程序设计语言是否能够保证写出真正的面向对象风格的代码？</a:t>
            </a:r>
            <a:endParaRPr lang="en-US" altLang="zh-CN" dirty="0" smtClean="0"/>
          </a:p>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早年的</a:t>
            </a:r>
            <a:r>
              <a:rPr lang="en-US" altLang="zh-CN" dirty="0" smtClean="0"/>
              <a:t>DOS</a:t>
            </a:r>
            <a:r>
              <a:rPr lang="zh-CN" altLang="en-US" dirty="0" smtClean="0"/>
              <a:t>操作系统：</a:t>
            </a:r>
            <a:r>
              <a:rPr lang="en-US" altLang="zh-CN" dirty="0" smtClean="0"/>
              <a:t>DOS</a:t>
            </a:r>
            <a:r>
              <a:rPr lang="zh-CN" altLang="en-US" dirty="0" smtClean="0"/>
              <a:t>未公开的秘密</a:t>
            </a:r>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15</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垂直翻转</a:t>
            </a:r>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16</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en-US" altLang="zh-CN" b="1" dirty="0" smtClean="0"/>
              <a:t>Penguin</a:t>
            </a:r>
            <a:r>
              <a:rPr lang="zh-CN" altLang="en-US" b="1" dirty="0" smtClean="0"/>
              <a:t>：企鹅</a:t>
            </a:r>
            <a:endParaRPr lang="zh-CN" altLang="en-US" dirty="0"/>
          </a:p>
        </p:txBody>
      </p:sp>
      <p:sp>
        <p:nvSpPr>
          <p:cNvPr id="4" name="灯片编号占位符 3"/>
          <p:cNvSpPr>
            <a:spLocks noGrp="1"/>
          </p:cNvSpPr>
          <p:nvPr>
            <p:ph type="sldNum" sz="quarter" idx="10"/>
          </p:nvPr>
        </p:nvSpPr>
        <p:spPr/>
        <p:txBody>
          <a:bodyPr/>
          <a:lstStyle/>
          <a:p>
            <a:fld id="{89CA1891-ED04-4D92-A6A0-3BA29F4AA1E8}" type="slidenum">
              <a:rPr lang="zh-CN" altLang="en-US" smtClean="0"/>
              <a:pPr/>
              <a:t>20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B16ABD9-017E-405B-87BA-0D3F9D9799F2}" type="datetimeFigureOut">
              <a:rPr lang="zh-CN" altLang="en-US" smtClean="0"/>
              <a:pPr/>
              <a:t>2010/8/23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4DA43FF-0BAD-42B1-BEA8-A9E8AA1180F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6ABD9-017E-405B-87BA-0D3F9D9799F2}" type="datetimeFigureOut">
              <a:rPr lang="zh-CN" altLang="en-US" smtClean="0"/>
              <a:pPr/>
              <a:t>2010/8/23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A43FF-0BAD-42B1-BEA8-A9E8AA1180F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Abstraction"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dirty="0" smtClean="0"/>
              <a:t>OOP: Object-Oriented Programming</a:t>
            </a:r>
            <a:endParaRPr lang="zh-CN" altLang="en-US" dirty="0"/>
          </a:p>
        </p:txBody>
      </p:sp>
      <p:sp>
        <p:nvSpPr>
          <p:cNvPr id="3" name="副标题 2"/>
          <p:cNvSpPr>
            <a:spLocks noGrp="1"/>
          </p:cNvSpPr>
          <p:nvPr>
            <p:ph type="subTitle" idx="1"/>
          </p:nvPr>
        </p:nvSpPr>
        <p:spPr/>
        <p:txBody>
          <a:bodyPr/>
          <a:lstStyle/>
          <a:p>
            <a:endParaRPr lang="zh-CN"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dirty="0" smtClean="0"/>
              <a:t>另一种热咖啡的办法</a:t>
            </a:r>
          </a:p>
        </p:txBody>
      </p:sp>
      <p:pic>
        <p:nvPicPr>
          <p:cNvPr id="10243" name="Picture 5" descr="C:\Documents and Settings\Administrator\桌面\ywe6f58wge9b.jpg"/>
          <p:cNvPicPr>
            <a:picLocks noGrp="1" noChangeAspect="1" noChangeArrowheads="1"/>
          </p:cNvPicPr>
          <p:nvPr>
            <p:ph sz="half" idx="1"/>
          </p:nvPr>
        </p:nvPicPr>
        <p:blipFill>
          <a:blip r:embed="rId2" cstate="print"/>
          <a:stretch>
            <a:fillRect/>
          </a:stretch>
        </p:blipFill>
        <p:spPr>
          <a:xfrm>
            <a:off x="1571604" y="1571612"/>
            <a:ext cx="6072230" cy="4311283"/>
          </a:xfrm>
          <a:noFill/>
        </p:spPr>
      </p:pic>
      <p:sp>
        <p:nvSpPr>
          <p:cNvPr id="4" name="燕尾形箭头 3"/>
          <p:cNvSpPr/>
          <p:nvPr/>
        </p:nvSpPr>
        <p:spPr>
          <a:xfrm rot="13136750">
            <a:off x="7295701" y="5395699"/>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ppt_x"/>
                                          </p:val>
                                        </p:tav>
                                        <p:tav tm="100000">
                                          <p:val>
                                            <p:strVal val="#ppt_x"/>
                                          </p:val>
                                        </p:tav>
                                      </p:tavLst>
                                    </p:anim>
                                    <p:anim calcmode="lin" valueType="num">
                                      <p:cBhvr additive="base">
                                        <p:cTn id="8" dur="5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隐藏实现的细节</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现实世界中的信息隐藏</a:t>
            </a:r>
            <a:endParaRPr lang="en-US" altLang="zh-CN" dirty="0" smtClean="0"/>
          </a:p>
          <a:p>
            <a:pPr lvl="1"/>
            <a:r>
              <a:rPr lang="zh-CN" altLang="en-US" dirty="0" smtClean="0"/>
              <a:t>电视遥控器</a:t>
            </a:r>
            <a:endParaRPr lang="en-US" altLang="zh-CN" dirty="0" smtClean="0"/>
          </a:p>
          <a:p>
            <a:pPr lvl="1"/>
            <a:r>
              <a:rPr lang="zh-CN" altLang="en-US" dirty="0" smtClean="0"/>
              <a:t>咖啡加热器</a:t>
            </a:r>
            <a:endParaRPr lang="en-US" altLang="zh-CN" dirty="0" smtClean="0"/>
          </a:p>
          <a:p>
            <a:r>
              <a:rPr lang="zh-CN" altLang="en-US" dirty="0" smtClean="0"/>
              <a:t>程序中的信息隐藏</a:t>
            </a:r>
            <a:r>
              <a:rPr lang="en-US" altLang="zh-CN" dirty="0" smtClean="0"/>
              <a:t>(</a:t>
            </a:r>
            <a:r>
              <a:rPr lang="zh-CN" altLang="en-US" dirty="0" smtClean="0"/>
              <a:t>封装</a:t>
            </a:r>
            <a:r>
              <a:rPr lang="en-US" altLang="zh-CN" dirty="0" smtClean="0"/>
              <a:t>)</a:t>
            </a:r>
          </a:p>
          <a:p>
            <a:pPr lvl="1"/>
            <a:r>
              <a:rPr lang="zh-CN" altLang="en-US" dirty="0" smtClean="0"/>
              <a:t>提供更加明确的接口</a:t>
            </a:r>
            <a:r>
              <a:rPr lang="en-US" altLang="zh-CN" dirty="0" smtClean="0"/>
              <a:t>(</a:t>
            </a:r>
            <a:r>
              <a:rPr lang="zh-CN" altLang="en-US" dirty="0" smtClean="0"/>
              <a:t>界面</a:t>
            </a:r>
            <a:r>
              <a:rPr lang="en-US" altLang="zh-CN" dirty="0" smtClean="0"/>
              <a:t>)</a:t>
            </a:r>
          </a:p>
          <a:p>
            <a:pPr lvl="1"/>
            <a:r>
              <a:rPr lang="zh-CN" altLang="en-US" dirty="0" smtClean="0"/>
              <a:t>保护易于变化的部分</a:t>
            </a:r>
            <a:endParaRPr lang="en-US" altLang="zh-CN" dirty="0" smtClean="0"/>
          </a:p>
          <a:p>
            <a:pPr lvl="1"/>
            <a:r>
              <a:rPr lang="zh-CN" altLang="en-US" dirty="0" smtClean="0"/>
              <a:t>通过访问控制来达到隐藏实现细节的目的</a:t>
            </a:r>
            <a:endParaRPr lang="en-US" altLang="zh-CN" dirty="0" smtClean="0"/>
          </a:p>
          <a:p>
            <a:pPr marL="342900" lvl="1" indent="-342900">
              <a:buFont typeface="Arial" pitchFamily="34" charset="0"/>
              <a:buChar char="•"/>
            </a:pPr>
            <a:r>
              <a:rPr lang="zh-CN" altLang="en-US" dirty="0" smtClean="0"/>
              <a:t>抽象让人能从一个层次来观察对象，而封装则限制你只能从这个层次来观察对象。</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隐藏实现的细节</a:t>
            </a:r>
            <a:endParaRPr lang="zh-CN" altLang="en-US" dirty="0"/>
          </a:p>
        </p:txBody>
      </p:sp>
      <p:sp>
        <p:nvSpPr>
          <p:cNvPr id="3" name="内容占位符 2"/>
          <p:cNvSpPr>
            <a:spLocks noGrp="1"/>
          </p:cNvSpPr>
          <p:nvPr>
            <p:ph idx="1"/>
          </p:nvPr>
        </p:nvSpPr>
        <p:spPr>
          <a:xfrm>
            <a:off x="457200" y="1600201"/>
            <a:ext cx="8229600" cy="685792"/>
          </a:xfrm>
        </p:spPr>
        <p:txBody>
          <a:bodyPr/>
          <a:lstStyle/>
          <a:p>
            <a:r>
              <a:rPr lang="zh-CN" altLang="en-US" dirty="0" smtClean="0"/>
              <a:t>例：获取一年的某天是否为假日</a:t>
            </a:r>
            <a:endParaRPr lang="en-US" altLang="zh-CN" dirty="0" smtClean="0"/>
          </a:p>
          <a:p>
            <a:pPr>
              <a:buNone/>
            </a:pPr>
            <a:endParaRPr lang="zh-CN" altLang="en-US" dirty="0"/>
          </a:p>
        </p:txBody>
      </p:sp>
      <p:sp>
        <p:nvSpPr>
          <p:cNvPr id="4" name="TextBox 3"/>
          <p:cNvSpPr txBox="1"/>
          <p:nvPr/>
        </p:nvSpPr>
        <p:spPr>
          <a:xfrm>
            <a:off x="928662" y="2357430"/>
            <a:ext cx="7358114" cy="1754326"/>
          </a:xfrm>
          <a:prstGeom prst="rect">
            <a:avLst/>
          </a:prstGeom>
          <a:noFill/>
          <a:ln>
            <a:noFill/>
          </a:ln>
        </p:spPr>
        <p:txBody>
          <a:bodyPr wrap="square" rtlCol="0">
            <a:spAutoFit/>
          </a:bodyPr>
          <a:lstStyle/>
          <a:p>
            <a:r>
              <a:rPr lang="en-US" altLang="zh-CN" sz="2400" dirty="0">
                <a:solidFill>
                  <a:schemeClr val="accent5">
                    <a:lumMod val="75000"/>
                  </a:schemeClr>
                </a:solidFill>
              </a:rPr>
              <a:t>c</a:t>
            </a:r>
            <a:r>
              <a:rPr lang="en-US" altLang="zh-CN" sz="2400" dirty="0" smtClean="0">
                <a:solidFill>
                  <a:schemeClr val="accent5">
                    <a:lumMod val="75000"/>
                  </a:schemeClr>
                </a:solidFill>
              </a:rPr>
              <a:t>lass</a:t>
            </a:r>
            <a:r>
              <a:rPr lang="zh-CN" altLang="en-US" sz="2400" dirty="0" smtClean="0"/>
              <a:t> </a:t>
            </a:r>
            <a:r>
              <a:rPr lang="en-US" altLang="zh-CN" sz="2400" dirty="0" err="1" smtClean="0"/>
              <a:t>HolidayManager</a:t>
            </a:r>
            <a:r>
              <a:rPr lang="en-US" altLang="zh-CN" sz="2400" dirty="0" smtClean="0"/>
              <a:t>{</a:t>
            </a:r>
          </a:p>
          <a:p>
            <a:r>
              <a:rPr lang="en-US" altLang="zh-CN" sz="2400" dirty="0"/>
              <a:t> </a:t>
            </a:r>
            <a:r>
              <a:rPr lang="en-US" altLang="zh-CN" sz="2400" dirty="0" smtClean="0"/>
              <a:t>       </a:t>
            </a:r>
            <a:r>
              <a:rPr lang="en-US" altLang="zh-CN" sz="2400" dirty="0" smtClean="0">
                <a:solidFill>
                  <a:schemeClr val="accent5">
                    <a:lumMod val="75000"/>
                  </a:schemeClr>
                </a:solidFill>
              </a:rPr>
              <a:t>public</a:t>
            </a:r>
            <a:r>
              <a:rPr lang="en-US" altLang="zh-CN" sz="2400" dirty="0" smtClean="0"/>
              <a:t> </a:t>
            </a:r>
            <a:r>
              <a:rPr lang="en-US" altLang="zh-CN" sz="2400" dirty="0" smtClean="0">
                <a:solidFill>
                  <a:schemeClr val="accent5">
                    <a:lumMod val="75000"/>
                  </a:schemeClr>
                </a:solidFill>
              </a:rPr>
              <a:t>char</a:t>
            </a:r>
            <a:r>
              <a:rPr lang="en-US" altLang="zh-CN" sz="2400" dirty="0" smtClean="0"/>
              <a:t>[365] days;</a:t>
            </a:r>
          </a:p>
          <a:p>
            <a:r>
              <a:rPr lang="en-US" altLang="zh-CN" sz="2400" dirty="0" smtClean="0"/>
              <a:t>} </a:t>
            </a:r>
          </a:p>
          <a:p>
            <a:endParaRPr lang="en-US" altLang="zh-CN" dirty="0"/>
          </a:p>
          <a:p>
            <a:endParaRPr lang="zh-CN" altLang="en-US" dirty="0"/>
          </a:p>
        </p:txBody>
      </p:sp>
      <p:sp>
        <p:nvSpPr>
          <p:cNvPr id="5" name="TextBox 4"/>
          <p:cNvSpPr txBox="1"/>
          <p:nvPr/>
        </p:nvSpPr>
        <p:spPr>
          <a:xfrm>
            <a:off x="928662" y="3643314"/>
            <a:ext cx="7786742" cy="2862322"/>
          </a:xfrm>
          <a:prstGeom prst="rect">
            <a:avLst/>
          </a:prstGeom>
          <a:noFill/>
          <a:ln>
            <a:noFill/>
          </a:ln>
        </p:spPr>
        <p:txBody>
          <a:bodyPr wrap="square" rtlCol="0">
            <a:spAutoFit/>
          </a:bodyPr>
          <a:lstStyle/>
          <a:p>
            <a:r>
              <a:rPr lang="en-US" altLang="zh-CN" sz="2400" dirty="0">
                <a:solidFill>
                  <a:schemeClr val="accent5">
                    <a:lumMod val="75000"/>
                  </a:schemeClr>
                </a:solidFill>
              </a:rPr>
              <a:t>c</a:t>
            </a:r>
            <a:r>
              <a:rPr lang="en-US" altLang="zh-CN" sz="2400" dirty="0" smtClean="0">
                <a:solidFill>
                  <a:schemeClr val="accent5">
                    <a:lumMod val="75000"/>
                  </a:schemeClr>
                </a:solidFill>
              </a:rPr>
              <a:t>lass</a:t>
            </a:r>
            <a:r>
              <a:rPr lang="zh-CN" altLang="en-US" sz="2400" dirty="0" smtClean="0"/>
              <a:t> </a:t>
            </a:r>
            <a:r>
              <a:rPr lang="en-US" altLang="zh-CN" sz="2400" dirty="0" err="1" smtClean="0"/>
              <a:t>HolidayManager</a:t>
            </a:r>
            <a:r>
              <a:rPr lang="en-US" altLang="zh-CN" sz="2400" dirty="0" smtClean="0"/>
              <a:t>{</a:t>
            </a:r>
          </a:p>
          <a:p>
            <a:r>
              <a:rPr lang="en-US" altLang="zh-CN" sz="2400" dirty="0">
                <a:solidFill>
                  <a:schemeClr val="accent5">
                    <a:lumMod val="75000"/>
                  </a:schemeClr>
                </a:solidFill>
              </a:rPr>
              <a:t> </a:t>
            </a:r>
            <a:r>
              <a:rPr lang="en-US" altLang="zh-CN" sz="2400" dirty="0" smtClean="0">
                <a:solidFill>
                  <a:schemeClr val="accent5">
                    <a:lumMod val="75000"/>
                  </a:schemeClr>
                </a:solidFill>
              </a:rPr>
              <a:t>       private </a:t>
            </a:r>
            <a:r>
              <a:rPr lang="en-US" altLang="zh-CN" sz="2400" dirty="0" smtClean="0"/>
              <a:t>char[365] days;</a:t>
            </a:r>
          </a:p>
          <a:p>
            <a:r>
              <a:rPr lang="en-US" altLang="zh-CN" sz="2400" b="1" dirty="0"/>
              <a:t> </a:t>
            </a:r>
            <a:r>
              <a:rPr lang="en-US" altLang="zh-CN" sz="2400" b="1" dirty="0" smtClean="0"/>
              <a:t>       </a:t>
            </a:r>
            <a:r>
              <a:rPr lang="en-US" altLang="zh-CN" sz="2400" b="1" dirty="0" smtClean="0">
                <a:solidFill>
                  <a:schemeClr val="accent5">
                    <a:lumMod val="75000"/>
                  </a:schemeClr>
                </a:solidFill>
              </a:rPr>
              <a:t>public </a:t>
            </a:r>
            <a:r>
              <a:rPr lang="en-US" altLang="zh-CN" sz="2400" b="1" dirty="0" err="1" smtClean="0">
                <a:solidFill>
                  <a:schemeClr val="accent5">
                    <a:lumMod val="75000"/>
                  </a:schemeClr>
                </a:solidFill>
              </a:rPr>
              <a:t>boolean</a:t>
            </a:r>
            <a:r>
              <a:rPr lang="en-US" altLang="zh-CN" sz="2400" b="1" dirty="0" smtClean="0">
                <a:solidFill>
                  <a:schemeClr val="accent5">
                    <a:lumMod val="75000"/>
                  </a:schemeClr>
                </a:solidFill>
              </a:rPr>
              <a:t> </a:t>
            </a:r>
            <a:r>
              <a:rPr lang="en-US" altLang="zh-CN" sz="2400" b="1" dirty="0" err="1" smtClean="0"/>
              <a:t>isHolidy</a:t>
            </a:r>
            <a:r>
              <a:rPr lang="en-US" altLang="zh-CN" sz="2400" b="1" dirty="0" smtClean="0"/>
              <a:t>(Date </a:t>
            </a:r>
            <a:r>
              <a:rPr lang="en-US" altLang="zh-CN" sz="2400" b="1" dirty="0" err="1" smtClean="0"/>
              <a:t>date</a:t>
            </a:r>
            <a:r>
              <a:rPr lang="en-US" altLang="zh-CN" sz="2400" b="1" dirty="0" smtClean="0"/>
              <a:t>)</a:t>
            </a:r>
            <a:r>
              <a:rPr lang="en-US" altLang="zh-CN" sz="2400" dirty="0" smtClean="0"/>
              <a:t>{</a:t>
            </a:r>
          </a:p>
          <a:p>
            <a:r>
              <a:rPr lang="en-US" altLang="zh-CN" sz="2400" dirty="0" smtClean="0"/>
              <a:t>                ……..</a:t>
            </a:r>
          </a:p>
          <a:p>
            <a:r>
              <a:rPr lang="en-US" altLang="zh-CN" sz="2400" dirty="0"/>
              <a:t> </a:t>
            </a:r>
            <a:r>
              <a:rPr lang="en-US" altLang="zh-CN" sz="2400" dirty="0" smtClean="0"/>
              <a:t>       }</a:t>
            </a:r>
          </a:p>
          <a:p>
            <a:r>
              <a:rPr lang="en-US" altLang="zh-CN" sz="2400" dirty="0" smtClean="0"/>
              <a:t>} </a:t>
            </a:r>
          </a:p>
          <a:p>
            <a:endParaRPr lang="en-US" altLang="zh-CN" dirty="0"/>
          </a:p>
          <a:p>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wipe(down)">
                                      <p:cBhvr>
                                        <p:cTn id="10" dur="500"/>
                                        <p:tgtEl>
                                          <p:spTgt spid="5">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wipe(down)">
                                      <p:cBhvr>
                                        <p:cTn id="13" dur="500"/>
                                        <p:tgtEl>
                                          <p:spTgt spid="5">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down)">
                                      <p:cBhvr>
                                        <p:cTn id="16" dur="500"/>
                                        <p:tgtEl>
                                          <p:spTgt spid="5">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wipe(down)">
                                      <p:cBhvr>
                                        <p:cTn id="19" dur="500"/>
                                        <p:tgtEl>
                                          <p:spTgt spid="5">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wipe(down)">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实现的重用：组合</a:t>
            </a:r>
            <a:endParaRPr lang="zh-CN" altLang="en-US" dirty="0"/>
          </a:p>
        </p:txBody>
      </p:sp>
      <p:sp>
        <p:nvSpPr>
          <p:cNvPr id="3" name="内容占位符 2"/>
          <p:cNvSpPr>
            <a:spLocks noGrp="1"/>
          </p:cNvSpPr>
          <p:nvPr>
            <p:ph idx="1"/>
          </p:nvPr>
        </p:nvSpPr>
        <p:spPr/>
        <p:txBody>
          <a:bodyPr/>
          <a:lstStyle/>
          <a:p>
            <a:r>
              <a:rPr lang="zh-CN" altLang="en-US" dirty="0" smtClean="0"/>
              <a:t>创建了一个类并进行了测试后，这个类在理论上成为了重用的对象</a:t>
            </a:r>
            <a:endParaRPr lang="en-US" altLang="zh-CN" dirty="0" smtClean="0"/>
          </a:p>
          <a:p>
            <a:pPr lvl="1"/>
            <a:r>
              <a:rPr lang="zh-CN" altLang="en-US" dirty="0" smtClean="0"/>
              <a:t>重用性并不像许多人所希望的那样容易达到</a:t>
            </a:r>
            <a:endParaRPr lang="en-US" altLang="zh-CN" dirty="0" smtClean="0"/>
          </a:p>
          <a:p>
            <a:r>
              <a:rPr lang="zh-CN" altLang="en-US" dirty="0" smtClean="0"/>
              <a:t>重用一个类的最简单的方法是直接使用这个对象：组合</a:t>
            </a:r>
            <a:endParaRPr lang="en-US" altLang="zh-CN" dirty="0" smtClean="0"/>
          </a:p>
          <a:p>
            <a:r>
              <a:rPr lang="zh-CN" altLang="en-US" dirty="0" smtClean="0"/>
              <a:t>组合具有很大的灵活性，可以在运行的时候改变被组合的对象，从而动态改变程序的行为。</a:t>
            </a:r>
            <a:endParaRPr lang="zh-CN"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继承：基本概念</a:t>
            </a:r>
            <a:endParaRPr lang="zh-CN" altLang="en-US" dirty="0"/>
          </a:p>
        </p:txBody>
      </p:sp>
      <p:sp>
        <p:nvSpPr>
          <p:cNvPr id="3" name="内容占位符 2"/>
          <p:cNvSpPr>
            <a:spLocks noGrp="1"/>
          </p:cNvSpPr>
          <p:nvPr>
            <p:ph idx="1"/>
          </p:nvPr>
        </p:nvSpPr>
        <p:spPr/>
        <p:txBody>
          <a:bodyPr/>
          <a:lstStyle/>
          <a:p>
            <a:r>
              <a:rPr lang="zh-CN" altLang="en-US" dirty="0" smtClean="0"/>
              <a:t>继承是类之间建立的一种关系。</a:t>
            </a:r>
          </a:p>
          <a:p>
            <a:r>
              <a:rPr lang="zh-CN" altLang="en-US" dirty="0" smtClean="0"/>
              <a:t>继承提供了层次化的分类机制。</a:t>
            </a:r>
          </a:p>
          <a:p>
            <a:r>
              <a:rPr lang="zh-CN" altLang="en-US" dirty="0" smtClean="0"/>
              <a:t>继承是一种重用的机制。</a:t>
            </a:r>
            <a:br>
              <a:rPr lang="zh-CN" altLang="en-US" dirty="0" smtClean="0"/>
            </a:br>
            <a:r>
              <a:rPr lang="zh-CN" altLang="en-US" dirty="0" smtClean="0"/>
              <a:t>但不见得是最好的重用方式</a:t>
            </a:r>
          </a:p>
          <a:p>
            <a:pPr>
              <a:buNone/>
            </a:pPr>
            <a:endParaRPr lang="zh-CN" altLang="en-US" dirty="0"/>
          </a:p>
        </p:txBody>
      </p:sp>
      <p:pic>
        <p:nvPicPr>
          <p:cNvPr id="1027" name="Picture 3"/>
          <p:cNvPicPr>
            <a:picLocks noChangeAspect="1" noChangeArrowheads="1"/>
          </p:cNvPicPr>
          <p:nvPr/>
        </p:nvPicPr>
        <p:blipFill>
          <a:blip r:embed="rId2" cstate="print"/>
          <a:srcRect/>
          <a:stretch>
            <a:fillRect/>
          </a:stretch>
        </p:blipFill>
        <p:spPr bwMode="auto">
          <a:xfrm>
            <a:off x="5929322" y="3429000"/>
            <a:ext cx="2143140" cy="254641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继承：简单继承</a:t>
            </a:r>
            <a:endParaRPr lang="zh-CN" altLang="en-US" dirty="0"/>
          </a:p>
        </p:txBody>
      </p:sp>
      <p:sp>
        <p:nvSpPr>
          <p:cNvPr id="3" name="内容占位符 2"/>
          <p:cNvSpPr>
            <a:spLocks noGrp="1"/>
          </p:cNvSpPr>
          <p:nvPr>
            <p:ph idx="1"/>
          </p:nvPr>
        </p:nvSpPr>
        <p:spPr>
          <a:xfrm>
            <a:off x="457200" y="1600201"/>
            <a:ext cx="8229600" cy="757230"/>
          </a:xfrm>
        </p:spPr>
        <p:txBody>
          <a:bodyPr/>
          <a:lstStyle/>
          <a:p>
            <a:r>
              <a:rPr lang="zh-CN" altLang="en-US" dirty="0" smtClean="0"/>
              <a:t>继承反映了类型之间的关系</a:t>
            </a:r>
            <a:endParaRPr lang="zh-CN" altLang="en-US" dirty="0"/>
          </a:p>
        </p:txBody>
      </p:sp>
      <p:pic>
        <p:nvPicPr>
          <p:cNvPr id="2050" name="Picture 2"/>
          <p:cNvPicPr>
            <a:picLocks noChangeAspect="1" noChangeArrowheads="1"/>
          </p:cNvPicPr>
          <p:nvPr/>
        </p:nvPicPr>
        <p:blipFill>
          <a:blip r:embed="rId3" cstate="print"/>
          <a:srcRect/>
          <a:stretch>
            <a:fillRect/>
          </a:stretch>
        </p:blipFill>
        <p:spPr bwMode="auto">
          <a:xfrm>
            <a:off x="1000100" y="2143116"/>
            <a:ext cx="5357850" cy="3927001"/>
          </a:xfrm>
          <a:prstGeom prst="rect">
            <a:avLst/>
          </a:prstGeom>
          <a:noFill/>
          <a:ln w="9525">
            <a:noFill/>
            <a:miter lim="800000"/>
            <a:headEnd/>
            <a:tailEnd/>
          </a:ln>
        </p:spPr>
      </p:pic>
      <p:sp>
        <p:nvSpPr>
          <p:cNvPr id="7" name="TextBox 6"/>
          <p:cNvSpPr txBox="1"/>
          <p:nvPr/>
        </p:nvSpPr>
        <p:spPr>
          <a:xfrm>
            <a:off x="5000628" y="3071810"/>
            <a:ext cx="3857652" cy="923330"/>
          </a:xfrm>
          <a:prstGeom prst="rect">
            <a:avLst/>
          </a:prstGeom>
          <a:noFill/>
        </p:spPr>
        <p:txBody>
          <a:bodyPr wrap="square" rtlCol="0">
            <a:spAutoFit/>
          </a:bodyPr>
          <a:lstStyle/>
          <a:p>
            <a:r>
              <a:rPr lang="zh-CN" altLang="en-US" dirty="0" smtClean="0">
                <a:solidFill>
                  <a:srgbClr val="7030A0"/>
                </a:solidFill>
              </a:rPr>
              <a:t>简单地继承一个类，而不做其他任何事情，派生出的类于其父类具有相同的行为，这一点并不是特别有意义。</a:t>
            </a:r>
            <a:endParaRPr lang="zh-CN" altLang="en-US"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继承：改变接口</a:t>
            </a:r>
            <a:endParaRPr lang="zh-CN" altLang="en-US" dirty="0"/>
          </a:p>
        </p:txBody>
      </p:sp>
      <p:sp>
        <p:nvSpPr>
          <p:cNvPr id="3" name="内容占位符 2"/>
          <p:cNvSpPr>
            <a:spLocks noGrp="1"/>
          </p:cNvSpPr>
          <p:nvPr>
            <p:ph idx="1"/>
          </p:nvPr>
        </p:nvSpPr>
        <p:spPr>
          <a:xfrm>
            <a:off x="457200" y="1600201"/>
            <a:ext cx="8229600" cy="757230"/>
          </a:xfrm>
        </p:spPr>
        <p:txBody>
          <a:bodyPr/>
          <a:lstStyle/>
          <a:p>
            <a:r>
              <a:rPr lang="zh-CN" altLang="en-US" dirty="0" smtClean="0"/>
              <a:t>改变子类的接口</a:t>
            </a:r>
            <a:endParaRPr lang="zh-CN" altLang="en-US" dirty="0"/>
          </a:p>
        </p:txBody>
      </p:sp>
      <p:pic>
        <p:nvPicPr>
          <p:cNvPr id="3074" name="Picture 2"/>
          <p:cNvPicPr>
            <a:picLocks noChangeAspect="1" noChangeArrowheads="1"/>
          </p:cNvPicPr>
          <p:nvPr/>
        </p:nvPicPr>
        <p:blipFill>
          <a:blip r:embed="rId3" cstate="print"/>
          <a:srcRect/>
          <a:stretch>
            <a:fillRect/>
          </a:stretch>
        </p:blipFill>
        <p:spPr bwMode="auto">
          <a:xfrm>
            <a:off x="500034" y="2214554"/>
            <a:ext cx="5391150" cy="4000500"/>
          </a:xfrm>
          <a:prstGeom prst="rect">
            <a:avLst/>
          </a:prstGeom>
          <a:noFill/>
          <a:ln w="9525">
            <a:noFill/>
            <a:miter lim="800000"/>
            <a:headEnd/>
            <a:tailEnd/>
          </a:ln>
        </p:spPr>
      </p:pic>
      <p:sp>
        <p:nvSpPr>
          <p:cNvPr id="5" name="燕尾形箭头 4"/>
          <p:cNvSpPr/>
          <p:nvPr/>
        </p:nvSpPr>
        <p:spPr>
          <a:xfrm rot="20199862">
            <a:off x="3104563" y="6027218"/>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6" name="TextBox 5"/>
          <p:cNvSpPr txBox="1"/>
          <p:nvPr/>
        </p:nvSpPr>
        <p:spPr>
          <a:xfrm>
            <a:off x="5000628" y="2214554"/>
            <a:ext cx="3429024" cy="1754326"/>
          </a:xfrm>
          <a:prstGeom prst="rect">
            <a:avLst/>
          </a:prstGeom>
          <a:noFill/>
        </p:spPr>
        <p:txBody>
          <a:bodyPr wrap="square" rtlCol="0">
            <a:spAutoFit/>
          </a:bodyPr>
          <a:lstStyle/>
          <a:p>
            <a:r>
              <a:rPr lang="zh-CN" altLang="en-US" dirty="0" smtClean="0">
                <a:solidFill>
                  <a:srgbClr val="7030A0"/>
                </a:solidFill>
              </a:rPr>
              <a:t>由于基类没有我们期望这个子类提供的接口，因此需要向子类中增加全新的函数。</a:t>
            </a:r>
            <a:endParaRPr lang="en-US" altLang="zh-CN" dirty="0" smtClean="0">
              <a:solidFill>
                <a:srgbClr val="7030A0"/>
              </a:solidFill>
            </a:endParaRPr>
          </a:p>
          <a:p>
            <a:endParaRPr lang="en-US" altLang="zh-CN" dirty="0" smtClean="0">
              <a:solidFill>
                <a:srgbClr val="7030A0"/>
              </a:solidFill>
            </a:endParaRPr>
          </a:p>
          <a:p>
            <a:r>
              <a:rPr lang="zh-CN" altLang="en-US" dirty="0" smtClean="0">
                <a:solidFill>
                  <a:srgbClr val="7030A0"/>
                </a:solidFill>
              </a:rPr>
              <a:t>在这种情况下，</a:t>
            </a:r>
            <a:r>
              <a:rPr lang="en-US" altLang="zh-CN" dirty="0" smtClean="0">
                <a:solidFill>
                  <a:srgbClr val="7030A0"/>
                </a:solidFill>
              </a:rPr>
              <a:t>Triangle</a:t>
            </a:r>
            <a:r>
              <a:rPr lang="zh-CN" altLang="en-US" dirty="0" smtClean="0">
                <a:solidFill>
                  <a:srgbClr val="7030A0"/>
                </a:solidFill>
              </a:rPr>
              <a:t>作为</a:t>
            </a:r>
            <a:r>
              <a:rPr lang="en-US" altLang="zh-CN" dirty="0" smtClean="0">
                <a:solidFill>
                  <a:srgbClr val="7030A0"/>
                </a:solidFill>
              </a:rPr>
              <a:t>Shape</a:t>
            </a:r>
            <a:r>
              <a:rPr lang="zh-CN" altLang="en-US" dirty="0" smtClean="0">
                <a:solidFill>
                  <a:srgbClr val="7030A0"/>
                </a:solidFill>
              </a:rPr>
              <a:t>，它的行为没有改变。</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继承：重载</a:t>
            </a:r>
            <a:endParaRPr lang="zh-CN" altLang="en-US" dirty="0"/>
          </a:p>
        </p:txBody>
      </p:sp>
      <p:sp>
        <p:nvSpPr>
          <p:cNvPr id="3" name="内容占位符 2"/>
          <p:cNvSpPr>
            <a:spLocks noGrp="1"/>
          </p:cNvSpPr>
          <p:nvPr>
            <p:ph idx="1"/>
          </p:nvPr>
        </p:nvSpPr>
        <p:spPr>
          <a:xfrm>
            <a:off x="457200" y="1600201"/>
            <a:ext cx="8229600" cy="757230"/>
          </a:xfrm>
        </p:spPr>
        <p:txBody>
          <a:bodyPr/>
          <a:lstStyle/>
          <a:p>
            <a:r>
              <a:rPr lang="zh-CN" altLang="en-US" dirty="0" smtClean="0"/>
              <a:t>改变基类的行为</a:t>
            </a:r>
            <a:endParaRPr lang="zh-CN" altLang="en-US" dirty="0"/>
          </a:p>
        </p:txBody>
      </p:sp>
      <p:pic>
        <p:nvPicPr>
          <p:cNvPr id="4098" name="Picture 2"/>
          <p:cNvPicPr>
            <a:picLocks noChangeAspect="1" noChangeArrowheads="1"/>
          </p:cNvPicPr>
          <p:nvPr/>
        </p:nvPicPr>
        <p:blipFill>
          <a:blip r:embed="rId2" cstate="print"/>
          <a:srcRect/>
          <a:stretch>
            <a:fillRect/>
          </a:stretch>
        </p:blipFill>
        <p:spPr bwMode="auto">
          <a:xfrm>
            <a:off x="1142976" y="2214554"/>
            <a:ext cx="4924425" cy="3981450"/>
          </a:xfrm>
          <a:prstGeom prst="rect">
            <a:avLst/>
          </a:prstGeom>
          <a:noFill/>
          <a:ln w="9525">
            <a:noFill/>
            <a:miter lim="800000"/>
            <a:headEnd/>
            <a:tailEnd/>
          </a:ln>
        </p:spPr>
      </p:pic>
      <p:sp>
        <p:nvSpPr>
          <p:cNvPr id="5" name="燕尾形箭头 4"/>
          <p:cNvSpPr/>
          <p:nvPr/>
        </p:nvSpPr>
        <p:spPr>
          <a:xfrm rot="19996472">
            <a:off x="387869" y="5976200"/>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6" name="燕尾形箭头 5"/>
          <p:cNvSpPr/>
          <p:nvPr/>
        </p:nvSpPr>
        <p:spPr>
          <a:xfrm rot="19996472">
            <a:off x="2030944" y="5976199"/>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7" name="燕尾形箭头 6"/>
          <p:cNvSpPr/>
          <p:nvPr/>
        </p:nvSpPr>
        <p:spPr>
          <a:xfrm rot="19996472">
            <a:off x="3602579" y="5976199"/>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8" name="TextBox 7"/>
          <p:cNvSpPr txBox="1"/>
          <p:nvPr/>
        </p:nvSpPr>
        <p:spPr>
          <a:xfrm>
            <a:off x="5000628" y="2214554"/>
            <a:ext cx="3429024" cy="923330"/>
          </a:xfrm>
          <a:prstGeom prst="rect">
            <a:avLst/>
          </a:prstGeom>
          <a:noFill/>
        </p:spPr>
        <p:txBody>
          <a:bodyPr wrap="square" rtlCol="0">
            <a:spAutoFit/>
          </a:bodyPr>
          <a:lstStyle/>
          <a:p>
            <a:r>
              <a:rPr lang="zh-CN" altLang="en-US" dirty="0" smtClean="0">
                <a:solidFill>
                  <a:srgbClr val="7030A0"/>
                </a:solidFill>
              </a:rPr>
              <a:t>使用同一个接口函数，但子类与基类将具有不同的行为。</a:t>
            </a:r>
            <a:endParaRPr lang="en-US" altLang="zh-CN" dirty="0" smtClean="0">
              <a:solidFill>
                <a:srgbClr val="7030A0"/>
              </a:solidFill>
            </a:endParaRPr>
          </a:p>
          <a:p>
            <a:endParaRPr lang="en-US" altLang="zh-CN" dirty="0" smtClean="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a:t>
            </a:r>
            <a:r>
              <a:rPr lang="en-US" altLang="zh-CN" dirty="0" smtClean="0"/>
              <a:t>is-a </a:t>
            </a:r>
            <a:r>
              <a:rPr lang="zh-CN" altLang="en-US" dirty="0" smtClean="0"/>
              <a:t>和 </a:t>
            </a:r>
            <a:r>
              <a:rPr lang="en-US" altLang="zh-CN" dirty="0" smtClean="0"/>
              <a:t>is-like-a</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Is-a</a:t>
            </a:r>
          </a:p>
          <a:p>
            <a:pPr lvl="1"/>
            <a:r>
              <a:rPr lang="zh-CN" altLang="en-US" dirty="0" smtClean="0"/>
              <a:t>对待继承的理想方法是重载，因为这被认为是纯代替</a:t>
            </a:r>
            <a:r>
              <a:rPr lang="en-US" altLang="zh-CN" dirty="0" smtClean="0"/>
              <a:t>(pure substitution)</a:t>
            </a:r>
            <a:r>
              <a:rPr lang="zh-CN" altLang="en-US" dirty="0" smtClean="0"/>
              <a:t>，又被称为是代替原则。</a:t>
            </a:r>
            <a:endParaRPr lang="en-US" altLang="zh-CN" dirty="0" smtClean="0"/>
          </a:p>
          <a:p>
            <a:pPr lvl="1"/>
            <a:r>
              <a:rPr lang="zh-CN" altLang="en-US" dirty="0" smtClean="0"/>
              <a:t>在这种情况下，子类和父类之间的关系可以看作是</a:t>
            </a:r>
            <a:r>
              <a:rPr lang="en-US" altLang="zh-CN" dirty="0" smtClean="0"/>
              <a:t>is-a</a:t>
            </a:r>
            <a:r>
              <a:rPr lang="zh-CN" altLang="en-US" dirty="0" smtClean="0"/>
              <a:t>关系</a:t>
            </a:r>
            <a:endParaRPr lang="en-US" altLang="zh-CN" dirty="0" smtClean="0"/>
          </a:p>
          <a:p>
            <a:r>
              <a:rPr lang="en-US" altLang="zh-CN" dirty="0" smtClean="0"/>
              <a:t>Is-like-a</a:t>
            </a:r>
          </a:p>
          <a:p>
            <a:pPr lvl="1"/>
            <a:r>
              <a:rPr lang="zh-CN" altLang="en-US" dirty="0" smtClean="0"/>
              <a:t>有时需要向一个派生类添加新的接口元素，这样就扩展了接口，并创建了新的类型。</a:t>
            </a:r>
            <a:endParaRPr lang="en-US" altLang="zh-CN" dirty="0" smtClean="0"/>
          </a:p>
          <a:p>
            <a:pPr lvl="1"/>
            <a:r>
              <a:rPr lang="zh-CN" altLang="en-US" dirty="0" smtClean="0"/>
              <a:t>这个新的类型仍可以代替这个基类，但这个代替不是完美的，因为这些新的函数不能从基类访问。</a:t>
            </a:r>
            <a:endParaRPr lang="en-US" altLang="zh-CN" dirty="0" smtClean="0"/>
          </a:p>
          <a:p>
            <a:pPr lvl="1"/>
            <a:r>
              <a:rPr lang="zh-CN" altLang="en-US" dirty="0" smtClean="0"/>
              <a:t>在这种情况下，子类和基类的关系可以看作是</a:t>
            </a:r>
            <a:r>
              <a:rPr lang="en-US" altLang="zh-CN" dirty="0" smtClean="0"/>
              <a:t>is-like-a</a:t>
            </a:r>
            <a:r>
              <a:rPr lang="zh-CN" altLang="en-US" dirty="0" smtClean="0"/>
              <a:t>的关系。</a:t>
            </a:r>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继承：多态</a:t>
            </a:r>
            <a:endParaRPr lang="zh-CN" altLang="en-US" dirty="0"/>
          </a:p>
        </p:txBody>
      </p:sp>
      <p:sp>
        <p:nvSpPr>
          <p:cNvPr id="3" name="内容占位符 2"/>
          <p:cNvSpPr>
            <a:spLocks noGrp="1"/>
          </p:cNvSpPr>
          <p:nvPr>
            <p:ph idx="1"/>
          </p:nvPr>
        </p:nvSpPr>
        <p:spPr/>
        <p:txBody>
          <a:bodyPr/>
          <a:lstStyle/>
          <a:p>
            <a:r>
              <a:rPr lang="zh-CN" altLang="en-US" dirty="0" smtClean="0"/>
              <a:t>当处理类型层次结构时，程序员常常希望不把对象看作是某一特殊类型的成员，而是想把它看作是其基本类型的成员，这样就允许程序员编写不依赖于特殊类型的程序代码。</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Chapter 1</a:t>
            </a:r>
            <a:r>
              <a:rPr lang="zh-CN" altLang="en-US" dirty="0" smtClean="0"/>
              <a:t>对象导言</a:t>
            </a:r>
            <a:endParaRPr lang="zh-CN" altLang="en-US" dirty="0"/>
          </a:p>
        </p:txBody>
      </p:sp>
      <p:sp>
        <p:nvSpPr>
          <p:cNvPr id="3" name="内容占位符 2"/>
          <p:cNvSpPr>
            <a:spLocks noGrp="1"/>
          </p:cNvSpPr>
          <p:nvPr>
            <p:ph idx="1"/>
          </p:nvPr>
        </p:nvSpPr>
        <p:spPr/>
        <p:txBody>
          <a:bodyPr>
            <a:normAutofit/>
          </a:bodyPr>
          <a:lstStyle/>
          <a:p>
            <a:r>
              <a:rPr lang="zh-CN" altLang="en-US" dirty="0" smtClean="0"/>
              <a:t>本章将介绍面向对象程序设计的基本概念，包括</a:t>
            </a:r>
            <a:r>
              <a:rPr lang="en-US" altLang="zh-CN" dirty="0" smtClean="0"/>
              <a:t>OOP</a:t>
            </a:r>
            <a:r>
              <a:rPr lang="zh-CN" altLang="en-US" dirty="0" smtClean="0"/>
              <a:t>开发方法的</a:t>
            </a:r>
            <a:r>
              <a:rPr lang="zh-CN" altLang="en-US" dirty="0" smtClean="0"/>
              <a:t>描述</a:t>
            </a:r>
            <a:endParaRPr lang="en-US" altLang="zh-CN" dirty="0" smtClean="0"/>
          </a:p>
          <a:p>
            <a:pPr lvl="1"/>
            <a:r>
              <a:rPr lang="zh-CN" altLang="en-US" dirty="0" smtClean="0"/>
              <a:t>抽象</a:t>
            </a:r>
            <a:endParaRPr lang="en-US" altLang="zh-CN" dirty="0" smtClean="0"/>
          </a:p>
          <a:p>
            <a:pPr lvl="1"/>
            <a:r>
              <a:rPr lang="zh-CN" altLang="en-US" dirty="0" smtClean="0"/>
              <a:t>封装</a:t>
            </a:r>
            <a:endParaRPr lang="en-US" altLang="zh-CN" dirty="0" smtClean="0"/>
          </a:p>
          <a:p>
            <a:pPr lvl="1"/>
            <a:r>
              <a:rPr lang="zh-CN" altLang="en-US" dirty="0" smtClean="0"/>
              <a:t>多态</a:t>
            </a:r>
            <a:endParaRPr lang="en-US" altLang="zh-CN" dirty="0" smtClean="0"/>
          </a:p>
          <a:p>
            <a:pPr lvl="1"/>
            <a:r>
              <a:rPr lang="zh-CN" altLang="en-US" smtClean="0"/>
              <a:t>继承</a:t>
            </a:r>
            <a:endParaRPr lang="zh-CN"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继承：多态</a:t>
            </a:r>
            <a:endParaRPr lang="zh-CN" altLang="en-US" dirty="0"/>
          </a:p>
        </p:txBody>
      </p:sp>
      <p:pic>
        <p:nvPicPr>
          <p:cNvPr id="5122" name="Picture 2"/>
          <p:cNvPicPr>
            <a:picLocks noChangeAspect="1" noChangeArrowheads="1"/>
          </p:cNvPicPr>
          <p:nvPr/>
        </p:nvPicPr>
        <p:blipFill>
          <a:blip r:embed="rId3" cstate="print"/>
          <a:srcRect/>
          <a:stretch>
            <a:fillRect/>
          </a:stretch>
        </p:blipFill>
        <p:spPr bwMode="auto">
          <a:xfrm>
            <a:off x="714347" y="1785926"/>
            <a:ext cx="7895131" cy="3571900"/>
          </a:xfrm>
          <a:prstGeom prst="rect">
            <a:avLst/>
          </a:prstGeom>
          <a:noFill/>
          <a:ln w="9525">
            <a:noFill/>
            <a:miter lim="800000"/>
            <a:headEnd/>
            <a:tailEnd/>
          </a:ln>
        </p:spPr>
      </p:pic>
      <p:sp>
        <p:nvSpPr>
          <p:cNvPr id="5" name="矩形 4"/>
          <p:cNvSpPr/>
          <p:nvPr/>
        </p:nvSpPr>
        <p:spPr>
          <a:xfrm>
            <a:off x="500034" y="3714752"/>
            <a:ext cx="3714776" cy="2554545"/>
          </a:xfrm>
          <a:prstGeom prst="rect">
            <a:avLst/>
          </a:prstGeom>
          <a:ln>
            <a:solidFill>
              <a:schemeClr val="tx1"/>
            </a:solidFill>
            <a:prstDash val="lgDashDotDot"/>
          </a:ln>
        </p:spPr>
        <p:txBody>
          <a:bodyPr wrap="square">
            <a:spAutoFit/>
          </a:bodyPr>
          <a:lstStyle/>
          <a:p>
            <a:r>
              <a:rPr lang="en-US" altLang="zh-CN" sz="2000" dirty="0" smtClean="0"/>
              <a:t>class </a:t>
            </a:r>
            <a:r>
              <a:rPr lang="en-US" altLang="zh-CN" sz="2000" dirty="0" err="1" smtClean="0"/>
              <a:t>BirdController</a:t>
            </a:r>
            <a:r>
              <a:rPr lang="en-US" altLang="zh-CN" sz="2000" dirty="0" smtClean="0"/>
              <a:t>{</a:t>
            </a:r>
          </a:p>
          <a:p>
            <a:r>
              <a:rPr lang="zh-CN" altLang="en-US" sz="2000" dirty="0" smtClean="0"/>
              <a:t>      </a:t>
            </a:r>
            <a:r>
              <a:rPr lang="en-US" altLang="zh-CN" sz="2000" dirty="0" smtClean="0"/>
              <a:t>Collection&lt;Bird&gt; birds;</a:t>
            </a:r>
          </a:p>
          <a:p>
            <a:r>
              <a:rPr lang="zh-CN" altLang="en-US" sz="2000" dirty="0" smtClean="0"/>
              <a:t>      </a:t>
            </a:r>
            <a:r>
              <a:rPr lang="en-US" altLang="zh-CN" sz="2000" dirty="0" smtClean="0"/>
              <a:t>public void </a:t>
            </a:r>
            <a:r>
              <a:rPr lang="en-US" altLang="zh-CN" sz="2000" dirty="0" err="1" smtClean="0"/>
              <a:t>reLocate</a:t>
            </a:r>
            <a:r>
              <a:rPr lang="en-US" altLang="zh-CN" sz="2000" dirty="0" smtClean="0"/>
              <a:t>(){</a:t>
            </a:r>
          </a:p>
          <a:p>
            <a:r>
              <a:rPr lang="en-US" altLang="zh-CN" sz="2000" dirty="0" smtClean="0"/>
              <a:t>	for(Bird </a:t>
            </a:r>
            <a:r>
              <a:rPr lang="en-US" altLang="zh-CN" sz="2000" dirty="0" err="1" smtClean="0"/>
              <a:t>bird</a:t>
            </a:r>
            <a:r>
              <a:rPr lang="en-US" altLang="zh-CN" sz="2000" dirty="0" smtClean="0"/>
              <a:t> : birds){</a:t>
            </a:r>
          </a:p>
          <a:p>
            <a:r>
              <a:rPr lang="en-US" altLang="zh-CN" sz="2000" dirty="0" smtClean="0"/>
              <a:t>		</a:t>
            </a:r>
            <a:r>
              <a:rPr lang="en-US" altLang="zh-CN" sz="2000" dirty="0" err="1" smtClean="0">
                <a:solidFill>
                  <a:srgbClr val="FF0000"/>
                </a:solidFill>
              </a:rPr>
              <a:t>bird.move</a:t>
            </a:r>
            <a:r>
              <a:rPr lang="en-US" altLang="zh-CN" sz="2000" dirty="0" smtClean="0"/>
              <a:t>();</a:t>
            </a:r>
          </a:p>
          <a:p>
            <a:r>
              <a:rPr lang="en-US" altLang="zh-CN" sz="2000" dirty="0" smtClean="0"/>
              <a:t>	}</a:t>
            </a:r>
          </a:p>
          <a:p>
            <a:r>
              <a:rPr lang="zh-CN" altLang="en-US" sz="2000" dirty="0" smtClean="0"/>
              <a:t>      </a:t>
            </a:r>
            <a:r>
              <a:rPr lang="en-US" altLang="zh-CN" sz="2000" dirty="0" smtClean="0"/>
              <a:t>}</a:t>
            </a:r>
          </a:p>
          <a:p>
            <a:r>
              <a:rPr lang="en-US" altLang="zh-CN" sz="2000" dirty="0" smtClean="0"/>
              <a:t>}</a:t>
            </a:r>
            <a:endParaRPr lang="zh-CN" alt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a:t>
            </a:r>
            <a:r>
              <a:rPr lang="en-US" altLang="zh-CN" dirty="0" err="1" smtClean="0"/>
              <a:t>upcasting</a:t>
            </a:r>
            <a:endParaRPr lang="zh-CN" altLang="en-US" dirty="0"/>
          </a:p>
        </p:txBody>
      </p:sp>
      <p:sp>
        <p:nvSpPr>
          <p:cNvPr id="3" name="内容占位符 2"/>
          <p:cNvSpPr>
            <a:spLocks noGrp="1"/>
          </p:cNvSpPr>
          <p:nvPr>
            <p:ph idx="1"/>
          </p:nvPr>
        </p:nvSpPr>
        <p:spPr/>
        <p:txBody>
          <a:bodyPr/>
          <a:lstStyle/>
          <a:p>
            <a:r>
              <a:rPr lang="zh-CN" altLang="en-US" dirty="0" smtClean="0"/>
              <a:t>我们把处理派生类型就如同处理其基类型的过程成为向上类型转换</a:t>
            </a:r>
            <a:endParaRPr lang="zh-CN" altLang="en-US" dirty="0"/>
          </a:p>
        </p:txBody>
      </p:sp>
      <p:pic>
        <p:nvPicPr>
          <p:cNvPr id="6146" name="Picture 2"/>
          <p:cNvPicPr>
            <a:picLocks noChangeAspect="1" noChangeArrowheads="1"/>
          </p:cNvPicPr>
          <p:nvPr/>
        </p:nvPicPr>
        <p:blipFill>
          <a:blip r:embed="rId2" cstate="print"/>
          <a:srcRect/>
          <a:stretch>
            <a:fillRect/>
          </a:stretch>
        </p:blipFill>
        <p:spPr bwMode="auto">
          <a:xfrm>
            <a:off x="1285852" y="2928934"/>
            <a:ext cx="6143668" cy="31068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多态：究竟发生了什么</a:t>
            </a:r>
            <a:endParaRPr lang="zh-CN" altLang="en-US" dirty="0"/>
          </a:p>
        </p:txBody>
      </p:sp>
      <p:sp>
        <p:nvSpPr>
          <p:cNvPr id="3" name="内容占位符 2"/>
          <p:cNvSpPr>
            <a:spLocks noGrp="1"/>
          </p:cNvSpPr>
          <p:nvPr>
            <p:ph idx="1"/>
          </p:nvPr>
        </p:nvSpPr>
        <p:spPr/>
        <p:txBody>
          <a:bodyPr/>
          <a:lstStyle/>
          <a:p>
            <a:r>
              <a:rPr lang="zh-CN" altLang="en-US" dirty="0" smtClean="0"/>
              <a:t>函数调用通常被编译成指针跳转到函数的开始位置，这是在编译和连接是就确定下来的。这被称为</a:t>
            </a:r>
            <a:r>
              <a:rPr lang="en-US" altLang="zh-CN" dirty="0" smtClean="0"/>
              <a:t>early binding</a:t>
            </a:r>
            <a:r>
              <a:rPr lang="zh-CN" altLang="en-US" dirty="0" smtClean="0"/>
              <a:t>。</a:t>
            </a:r>
            <a:endParaRPr lang="en-US" altLang="zh-CN" dirty="0" smtClean="0"/>
          </a:p>
          <a:p>
            <a:r>
              <a:rPr lang="zh-CN" altLang="en-US" dirty="0" smtClean="0"/>
              <a:t>然而</a:t>
            </a:r>
            <a:r>
              <a:rPr lang="en-US" altLang="zh-CN" dirty="0" smtClean="0"/>
              <a:t>OOP</a:t>
            </a:r>
            <a:r>
              <a:rPr lang="zh-CN" altLang="en-US" dirty="0" smtClean="0"/>
              <a:t>的编译器多态采用了</a:t>
            </a:r>
            <a:r>
              <a:rPr lang="en-US" altLang="zh-CN" dirty="0" smtClean="0"/>
              <a:t>late binding</a:t>
            </a:r>
            <a:r>
              <a:rPr lang="zh-CN" altLang="en-US" dirty="0" smtClean="0"/>
              <a:t>的技术，函数调用是在运行时才确定的。</a:t>
            </a:r>
            <a:endParaRPr lang="en-US" altLang="zh-CN" dirty="0" smtClean="0"/>
          </a:p>
          <a:p>
            <a:r>
              <a:rPr lang="en-US" altLang="zh-CN" dirty="0" smtClean="0"/>
              <a:t>C++</a:t>
            </a:r>
            <a:r>
              <a:rPr lang="zh-CN" altLang="en-US" dirty="0" smtClean="0"/>
              <a:t>中的</a:t>
            </a:r>
            <a:r>
              <a:rPr lang="en-US" altLang="zh-CN" dirty="0" smtClean="0"/>
              <a:t>virtual</a:t>
            </a:r>
            <a:r>
              <a:rPr lang="zh-CN" altLang="en-US" dirty="0" smtClean="0"/>
              <a:t>关键字。</a:t>
            </a:r>
            <a:endParaRPr lang="zh-CN" altLang="en-US" dirty="0"/>
          </a:p>
        </p:txBody>
      </p:sp>
      <p:grpSp>
        <p:nvGrpSpPr>
          <p:cNvPr id="4" name="组合 5"/>
          <p:cNvGrpSpPr/>
          <p:nvPr/>
        </p:nvGrpSpPr>
        <p:grpSpPr>
          <a:xfrm>
            <a:off x="5929322" y="5143512"/>
            <a:ext cx="2428892" cy="1143008"/>
            <a:chOff x="5357818" y="4214818"/>
            <a:chExt cx="2428892" cy="1143008"/>
          </a:xfrm>
        </p:grpSpPr>
        <p:sp>
          <p:nvSpPr>
            <p:cNvPr id="5" name="右箭头标注 4"/>
            <p:cNvSpPr/>
            <p:nvPr/>
          </p:nvSpPr>
          <p:spPr>
            <a:xfrm>
              <a:off x="5357818" y="4286256"/>
              <a:ext cx="1143008" cy="107157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t>
              </a:r>
              <a:endParaRPr lang="zh-CN" altLang="en-US" dirty="0"/>
            </a:p>
          </p:txBody>
        </p:sp>
        <p:sp>
          <p:nvSpPr>
            <p:cNvPr id="6" name="左箭头标注 5"/>
            <p:cNvSpPr/>
            <p:nvPr/>
          </p:nvSpPr>
          <p:spPr>
            <a:xfrm>
              <a:off x="6643702" y="4286256"/>
              <a:ext cx="1143008" cy="107157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Java</a:t>
              </a:r>
              <a:endParaRPr lang="zh-CN" altLang="en-US" dirty="0"/>
            </a:p>
          </p:txBody>
        </p:sp>
        <p:sp>
          <p:nvSpPr>
            <p:cNvPr id="7" name="笑脸 6"/>
            <p:cNvSpPr/>
            <p:nvPr/>
          </p:nvSpPr>
          <p:spPr>
            <a:xfrm>
              <a:off x="6357950" y="4214818"/>
              <a:ext cx="428628"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4" name="矩形 3"/>
          <p:cNvSpPr/>
          <p:nvPr/>
        </p:nvSpPr>
        <p:spPr>
          <a:xfrm>
            <a:off x="500034" y="1857364"/>
            <a:ext cx="7358114" cy="4093428"/>
          </a:xfrm>
          <a:prstGeom prst="rect">
            <a:avLst/>
          </a:prstGeom>
        </p:spPr>
        <p:txBody>
          <a:bodyPr wrap="square">
            <a:spAutoFit/>
          </a:bodyPr>
          <a:lstStyle/>
          <a:p>
            <a:r>
              <a:rPr lang="en-US" altLang="zh-CN" sz="2000" dirty="0" smtClean="0"/>
              <a:t>public abstract class Person{</a:t>
            </a:r>
          </a:p>
          <a:p>
            <a:r>
              <a:rPr lang="en-US" altLang="zh-CN" sz="2000" dirty="0" smtClean="0"/>
              <a:t>	public String </a:t>
            </a:r>
            <a:r>
              <a:rPr lang="en-US" altLang="zh-CN" sz="2000" dirty="0" err="1" smtClean="0"/>
              <a:t>getName</a:t>
            </a:r>
            <a:r>
              <a:rPr lang="en-US" altLang="zh-CN" sz="2000" dirty="0" smtClean="0"/>
              <a:t>(){...}</a:t>
            </a:r>
          </a:p>
          <a:p>
            <a:r>
              <a:rPr lang="en-US" altLang="zh-CN" sz="2000" dirty="0" smtClean="0"/>
              <a:t>	public Date </a:t>
            </a:r>
            <a:r>
              <a:rPr lang="en-US" altLang="zh-CN" sz="2000" dirty="0" err="1" smtClean="0"/>
              <a:t>getBirthday</a:t>
            </a:r>
            <a:r>
              <a:rPr lang="en-US" altLang="zh-CN" sz="2000" dirty="0" smtClean="0"/>
              <a:t>(){...}</a:t>
            </a:r>
          </a:p>
          <a:p>
            <a:r>
              <a:rPr lang="en-US" altLang="zh-CN" sz="2000" dirty="0" smtClean="0"/>
              <a:t>	public abstract Collection shopping();</a:t>
            </a:r>
          </a:p>
          <a:p>
            <a:r>
              <a:rPr lang="en-US" altLang="zh-CN" sz="2000" dirty="0" smtClean="0"/>
              <a:t>}</a:t>
            </a:r>
          </a:p>
          <a:p>
            <a:endParaRPr lang="en-US" altLang="zh-CN" sz="2000" dirty="0" smtClean="0"/>
          </a:p>
          <a:p>
            <a:r>
              <a:rPr lang="en-US" altLang="zh-CN" sz="2000" dirty="0" smtClean="0"/>
              <a:t>public class Girl extends Person{</a:t>
            </a:r>
          </a:p>
          <a:p>
            <a:r>
              <a:rPr lang="en-US" altLang="zh-CN" sz="2000" dirty="0" smtClean="0"/>
              <a:t>	public Collection</a:t>
            </a:r>
            <a:r>
              <a:rPr lang="zh-CN" altLang="en-US" sz="2000" dirty="0" smtClean="0"/>
              <a:t> </a:t>
            </a:r>
            <a:r>
              <a:rPr lang="en-US" altLang="zh-CN" sz="2000" dirty="0" smtClean="0"/>
              <a:t>shopping(){...}</a:t>
            </a:r>
          </a:p>
          <a:p>
            <a:r>
              <a:rPr lang="en-US" altLang="zh-CN" sz="2000" dirty="0" smtClean="0"/>
              <a:t>}</a:t>
            </a:r>
          </a:p>
          <a:p>
            <a:endParaRPr lang="en-US" altLang="zh-CN" sz="2000" dirty="0" smtClean="0"/>
          </a:p>
          <a:p>
            <a:r>
              <a:rPr lang="en-US" altLang="zh-CN" sz="2000" dirty="0" smtClean="0"/>
              <a:t>public class Boy extends Person{</a:t>
            </a:r>
          </a:p>
          <a:p>
            <a:r>
              <a:rPr lang="en-US" altLang="zh-CN" sz="2000" dirty="0" smtClean="0"/>
              <a:t>	public Collection shopping(){...}</a:t>
            </a:r>
          </a:p>
          <a:p>
            <a:r>
              <a:rPr lang="en-US" altLang="zh-CN" sz="2000" dirty="0" smtClean="0"/>
              <a:t>}</a:t>
            </a:r>
            <a:endParaRPr lang="zh-CN" alt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3" name="内容占位符 2"/>
          <p:cNvSpPr>
            <a:spLocks noGrp="1"/>
          </p:cNvSpPr>
          <p:nvPr>
            <p:ph idx="1"/>
          </p:nvPr>
        </p:nvSpPr>
        <p:spPr/>
        <p:txBody>
          <a:bodyPr>
            <a:normAutofit/>
          </a:bodyPr>
          <a:lstStyle/>
          <a:p>
            <a:r>
              <a:rPr lang="zh-CN" altLang="en-US" sz="2800" dirty="0" smtClean="0"/>
              <a:t>继承被滥用很危险。</a:t>
            </a:r>
          </a:p>
          <a:p>
            <a:r>
              <a:rPr lang="zh-CN" altLang="en-US" sz="2800" dirty="0" smtClean="0"/>
              <a:t>在可能的情况下，用属性来组合其他类以达到重用的效果。</a:t>
            </a:r>
          </a:p>
        </p:txBody>
      </p:sp>
      <p:sp>
        <p:nvSpPr>
          <p:cNvPr id="4" name="矩形 3"/>
          <p:cNvSpPr/>
          <p:nvPr/>
        </p:nvSpPr>
        <p:spPr>
          <a:xfrm>
            <a:off x="2000232" y="3214686"/>
            <a:ext cx="5214942" cy="3416320"/>
          </a:xfrm>
          <a:prstGeom prst="rect">
            <a:avLst/>
          </a:prstGeom>
          <a:ln cmpd="dbl">
            <a:solidFill>
              <a:schemeClr val="tx1"/>
            </a:solidFill>
          </a:ln>
        </p:spPr>
        <p:txBody>
          <a:bodyPr wrap="square">
            <a:spAutoFit/>
          </a:bodyPr>
          <a:lstStyle/>
          <a:p>
            <a:r>
              <a:rPr lang="en-US" altLang="zh-CN" sz="2400" dirty="0" err="1" smtClean="0"/>
              <a:t>enum</a:t>
            </a:r>
            <a:r>
              <a:rPr lang="en-US" altLang="zh-CN" sz="2400" dirty="0" smtClean="0"/>
              <a:t> Gender{</a:t>
            </a:r>
          </a:p>
          <a:p>
            <a:r>
              <a:rPr lang="en-US" altLang="zh-CN" sz="2400" dirty="0" smtClean="0"/>
              <a:t>	male, female</a:t>
            </a:r>
          </a:p>
          <a:p>
            <a:r>
              <a:rPr lang="en-US" altLang="zh-CN" sz="2400" dirty="0" smtClean="0"/>
              <a:t>}</a:t>
            </a:r>
          </a:p>
          <a:p>
            <a:endParaRPr lang="en-US" altLang="zh-CN" sz="2400" dirty="0" smtClean="0"/>
          </a:p>
          <a:p>
            <a:r>
              <a:rPr lang="en-US" altLang="zh-CN" sz="2400" dirty="0" smtClean="0"/>
              <a:t>public class Person{</a:t>
            </a:r>
          </a:p>
          <a:p>
            <a:r>
              <a:rPr lang="en-US" altLang="zh-CN" sz="2400" dirty="0" smtClean="0"/>
              <a:t>	public String </a:t>
            </a:r>
            <a:r>
              <a:rPr lang="en-US" altLang="zh-CN" sz="2400" dirty="0" err="1" smtClean="0"/>
              <a:t>getName</a:t>
            </a:r>
            <a:r>
              <a:rPr lang="en-US" altLang="zh-CN" sz="2400" dirty="0" smtClean="0"/>
              <a:t>(){...}</a:t>
            </a:r>
          </a:p>
          <a:p>
            <a:r>
              <a:rPr lang="en-US" altLang="zh-CN" sz="2400" dirty="0" smtClean="0"/>
              <a:t>	public Date </a:t>
            </a:r>
            <a:r>
              <a:rPr lang="en-US" altLang="zh-CN" sz="2400" dirty="0" err="1" smtClean="0"/>
              <a:t>getBirthday</a:t>
            </a:r>
            <a:r>
              <a:rPr lang="en-US" altLang="zh-CN" sz="2400" dirty="0" smtClean="0"/>
              <a:t>(){...}</a:t>
            </a:r>
          </a:p>
          <a:p>
            <a:r>
              <a:rPr lang="en-US" altLang="zh-CN" sz="2400" dirty="0" smtClean="0"/>
              <a:t>	public Gender </a:t>
            </a:r>
            <a:r>
              <a:rPr lang="en-US" altLang="zh-CN" sz="2400" dirty="0" err="1" smtClean="0"/>
              <a:t>getGender</a:t>
            </a:r>
            <a:r>
              <a:rPr lang="en-US" altLang="zh-CN" sz="2400" dirty="0" smtClean="0"/>
              <a:t>(){...}</a:t>
            </a:r>
          </a:p>
          <a:p>
            <a:r>
              <a:rPr lang="en-US" altLang="zh-CN" sz="2400" dirty="0" smtClean="0"/>
              <a:t>}</a:t>
            </a:r>
            <a:endParaRPr lang="zh-CN" alt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3" name="内容占位符 2"/>
          <p:cNvSpPr>
            <a:spLocks noGrp="1"/>
          </p:cNvSpPr>
          <p:nvPr>
            <p:ph idx="1"/>
          </p:nvPr>
        </p:nvSpPr>
        <p:spPr>
          <a:xfrm>
            <a:off x="457200" y="1600201"/>
            <a:ext cx="8229600" cy="1828800"/>
          </a:xfrm>
        </p:spPr>
        <p:txBody>
          <a:bodyPr/>
          <a:lstStyle/>
          <a:p>
            <a:r>
              <a:rPr lang="zh-CN" altLang="en-US" dirty="0" smtClean="0"/>
              <a:t>然而，就我们的应用而言，由于</a:t>
            </a:r>
            <a:r>
              <a:rPr lang="en-US" altLang="zh-CN" dirty="0" smtClean="0"/>
              <a:t>Girl</a:t>
            </a:r>
            <a:r>
              <a:rPr lang="zh-CN" altLang="en-US" dirty="0" smtClean="0"/>
              <a:t>和</a:t>
            </a:r>
            <a:r>
              <a:rPr lang="en-US" altLang="zh-CN" dirty="0" smtClean="0"/>
              <a:t>Boy</a:t>
            </a:r>
            <a:r>
              <a:rPr lang="zh-CN" altLang="en-US" dirty="0" smtClean="0"/>
              <a:t>在</a:t>
            </a:r>
            <a:r>
              <a:rPr lang="en-US" altLang="zh-CN" dirty="0" smtClean="0"/>
              <a:t>Shopping</a:t>
            </a:r>
            <a:r>
              <a:rPr lang="zh-CN" altLang="en-US" dirty="0" smtClean="0"/>
              <a:t>时的行为有所不同，如果不采用继承的方法：</a:t>
            </a:r>
            <a:endParaRPr lang="zh-CN" altLang="en-US" dirty="0"/>
          </a:p>
        </p:txBody>
      </p:sp>
      <p:sp>
        <p:nvSpPr>
          <p:cNvPr id="4" name="矩形 3"/>
          <p:cNvSpPr/>
          <p:nvPr/>
        </p:nvSpPr>
        <p:spPr>
          <a:xfrm>
            <a:off x="1285852" y="3286124"/>
            <a:ext cx="5000660" cy="2246769"/>
          </a:xfrm>
          <a:prstGeom prst="rect">
            <a:avLst/>
          </a:prstGeom>
        </p:spPr>
        <p:txBody>
          <a:bodyPr wrap="square">
            <a:spAutoFit/>
          </a:bodyPr>
          <a:lstStyle/>
          <a:p>
            <a:r>
              <a:rPr lang="en-US" altLang="zh-CN" sz="2000" dirty="0" smtClean="0"/>
              <a:t>public class Person{</a:t>
            </a:r>
          </a:p>
          <a:p>
            <a:r>
              <a:rPr lang="zh-CN" altLang="en-US" sz="2000" dirty="0" smtClean="0"/>
              <a:t>        </a:t>
            </a:r>
            <a:r>
              <a:rPr lang="en-US" altLang="zh-CN" sz="2000" dirty="0" smtClean="0"/>
              <a:t>public Gender </a:t>
            </a:r>
            <a:r>
              <a:rPr lang="en-US" altLang="zh-CN" sz="2000" dirty="0" err="1" smtClean="0"/>
              <a:t>getGender</a:t>
            </a:r>
            <a:r>
              <a:rPr lang="en-US" altLang="zh-CN" sz="2000" dirty="0" smtClean="0"/>
              <a:t>(){...}</a:t>
            </a:r>
          </a:p>
          <a:p>
            <a:r>
              <a:rPr lang="zh-CN" altLang="en-US" sz="2000" dirty="0" smtClean="0"/>
              <a:t>        </a:t>
            </a:r>
            <a:r>
              <a:rPr lang="en-US" altLang="zh-CN" sz="2000" dirty="0" smtClean="0"/>
              <a:t>public Collection shopping(){</a:t>
            </a:r>
          </a:p>
          <a:p>
            <a:r>
              <a:rPr lang="en-US" altLang="zh-CN" sz="2000" dirty="0" smtClean="0"/>
              <a:t>	if(</a:t>
            </a:r>
            <a:r>
              <a:rPr lang="en-US" altLang="zh-CN" sz="2000" dirty="0" err="1" smtClean="0"/>
              <a:t>getGender</a:t>
            </a:r>
            <a:r>
              <a:rPr lang="en-US" altLang="zh-CN" sz="2000" dirty="0" smtClean="0"/>
              <a:t>()==</a:t>
            </a:r>
            <a:r>
              <a:rPr lang="en-US" altLang="zh-CN" sz="2000" dirty="0" err="1" smtClean="0"/>
              <a:t>Gender.male</a:t>
            </a:r>
            <a:r>
              <a:rPr lang="en-US" altLang="zh-CN" sz="2000" dirty="0" smtClean="0"/>
              <a:t>){...}</a:t>
            </a:r>
          </a:p>
          <a:p>
            <a:r>
              <a:rPr lang="en-US" altLang="zh-CN" sz="2000" dirty="0" smtClean="0"/>
              <a:t>	else{...}</a:t>
            </a:r>
          </a:p>
          <a:p>
            <a:r>
              <a:rPr lang="zh-CN" altLang="en-US" sz="2000" dirty="0" smtClean="0"/>
              <a:t>        </a:t>
            </a:r>
            <a:r>
              <a:rPr lang="en-US" altLang="zh-CN" sz="2000" dirty="0" smtClean="0"/>
              <a:t>}</a:t>
            </a:r>
          </a:p>
          <a:p>
            <a:r>
              <a:rPr lang="en-US" altLang="zh-CN" sz="2000" dirty="0" smtClean="0"/>
              <a:t>}</a:t>
            </a:r>
            <a:endParaRPr lang="zh-CN" altLang="en-US" sz="2000" dirty="0"/>
          </a:p>
        </p:txBody>
      </p:sp>
      <p:sp>
        <p:nvSpPr>
          <p:cNvPr id="6" name="矩形标注 5"/>
          <p:cNvSpPr/>
          <p:nvPr/>
        </p:nvSpPr>
        <p:spPr>
          <a:xfrm>
            <a:off x="4214810" y="5214950"/>
            <a:ext cx="2500330" cy="1285884"/>
          </a:xfrm>
          <a:prstGeom prst="wedgeRectCallout">
            <a:avLst>
              <a:gd name="adj1" fmla="val -107575"/>
              <a:gd name="adj2" fmla="val -73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程序中分支过多，会影响程序的灵活性</a:t>
            </a:r>
            <a:endParaRPr lang="zh-CN"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3" name="内容占位符 2"/>
          <p:cNvSpPr>
            <a:spLocks noGrp="1"/>
          </p:cNvSpPr>
          <p:nvPr>
            <p:ph idx="1"/>
          </p:nvPr>
        </p:nvSpPr>
        <p:spPr>
          <a:xfrm>
            <a:off x="457200" y="1600201"/>
            <a:ext cx="8229600" cy="1471610"/>
          </a:xfrm>
        </p:spPr>
        <p:txBody>
          <a:bodyPr/>
          <a:lstStyle/>
          <a:p>
            <a:r>
              <a:rPr lang="en-US" altLang="zh-CN" dirty="0" smtClean="0"/>
              <a:t>Shopping</a:t>
            </a:r>
            <a:r>
              <a:rPr lang="zh-CN" altLang="en-US" dirty="0" smtClean="0"/>
              <a:t>模拟器的实现：</a:t>
            </a:r>
            <a:endParaRPr lang="zh-CN" altLang="en-US" dirty="0"/>
          </a:p>
        </p:txBody>
      </p:sp>
      <p:sp>
        <p:nvSpPr>
          <p:cNvPr id="4" name="矩形 3"/>
          <p:cNvSpPr/>
          <p:nvPr/>
        </p:nvSpPr>
        <p:spPr>
          <a:xfrm>
            <a:off x="500034" y="2571744"/>
            <a:ext cx="8215370" cy="3416320"/>
          </a:xfrm>
          <a:prstGeom prst="rect">
            <a:avLst/>
          </a:prstGeom>
        </p:spPr>
        <p:txBody>
          <a:bodyPr wrap="square">
            <a:spAutoFit/>
          </a:bodyPr>
          <a:lstStyle/>
          <a:p>
            <a:endParaRPr lang="en-US" altLang="zh-CN" sz="2400" dirty="0" smtClean="0"/>
          </a:p>
          <a:p>
            <a:r>
              <a:rPr lang="en-US" altLang="zh-CN" sz="2400" dirty="0" smtClean="0"/>
              <a:t>public class </a:t>
            </a:r>
            <a:r>
              <a:rPr lang="en-US" altLang="zh-CN" sz="2400" dirty="0" err="1" smtClean="0"/>
              <a:t>ShoppingSimulator</a:t>
            </a:r>
            <a:r>
              <a:rPr lang="en-US" altLang="zh-CN" sz="2400" dirty="0" smtClean="0"/>
              <a:t>{</a:t>
            </a:r>
          </a:p>
          <a:p>
            <a:r>
              <a:rPr lang="en-US" altLang="zh-CN" sz="2400" dirty="0" smtClean="0"/>
              <a:t>	public Collection simulate(Collection&lt;Person&gt; persons){</a:t>
            </a:r>
          </a:p>
          <a:p>
            <a:r>
              <a:rPr lang="en-US" altLang="zh-CN" sz="2400" dirty="0" smtClean="0"/>
              <a:t>		for(Person </a:t>
            </a:r>
            <a:r>
              <a:rPr lang="en-US" altLang="zh-CN" sz="2400" dirty="0" err="1" smtClean="0"/>
              <a:t>person</a:t>
            </a:r>
            <a:r>
              <a:rPr lang="en-US" altLang="zh-CN" sz="2400" dirty="0" smtClean="0"/>
              <a:t> : persons){</a:t>
            </a:r>
          </a:p>
          <a:p>
            <a:r>
              <a:rPr lang="en-US" altLang="zh-CN" sz="2400" dirty="0" smtClean="0"/>
              <a:t>			</a:t>
            </a:r>
            <a:r>
              <a:rPr lang="en-US" altLang="zh-CN" sz="2400" dirty="0" err="1" smtClean="0"/>
              <a:t>person.shopping</a:t>
            </a:r>
            <a:r>
              <a:rPr lang="en-US" altLang="zh-CN" sz="2400" dirty="0" smtClean="0"/>
              <a:t>();</a:t>
            </a:r>
          </a:p>
          <a:p>
            <a:r>
              <a:rPr lang="en-US" altLang="zh-CN" sz="2400" dirty="0" smtClean="0"/>
              <a:t>			......</a:t>
            </a:r>
          </a:p>
          <a:p>
            <a:r>
              <a:rPr lang="en-US" altLang="zh-CN" sz="2400" dirty="0" smtClean="0"/>
              <a:t>		}</a:t>
            </a:r>
          </a:p>
          <a:p>
            <a:r>
              <a:rPr lang="en-US" altLang="zh-CN" sz="2400" dirty="0" smtClean="0"/>
              <a:t>	}</a:t>
            </a:r>
          </a:p>
          <a:p>
            <a:r>
              <a:rPr lang="en-US" altLang="zh-CN" sz="2400" dirty="0" smtClean="0"/>
              <a:t>}</a:t>
            </a:r>
            <a:endParaRPr lang="zh-CN" alt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3" name="内容占位符 2"/>
          <p:cNvSpPr>
            <a:spLocks noGrp="1"/>
          </p:cNvSpPr>
          <p:nvPr>
            <p:ph idx="1"/>
          </p:nvPr>
        </p:nvSpPr>
        <p:spPr>
          <a:xfrm>
            <a:off x="457200" y="1600201"/>
            <a:ext cx="8229600" cy="1042982"/>
          </a:xfrm>
        </p:spPr>
        <p:txBody>
          <a:bodyPr/>
          <a:lstStyle/>
          <a:p>
            <a:r>
              <a:rPr lang="zh-CN" altLang="en-US" dirty="0" smtClean="0"/>
              <a:t>假如狗也可以逛街</a:t>
            </a:r>
            <a:endParaRPr lang="zh-CN" altLang="en-US" dirty="0"/>
          </a:p>
        </p:txBody>
      </p:sp>
      <p:grpSp>
        <p:nvGrpSpPr>
          <p:cNvPr id="7" name="组合 6"/>
          <p:cNvGrpSpPr/>
          <p:nvPr/>
        </p:nvGrpSpPr>
        <p:grpSpPr>
          <a:xfrm>
            <a:off x="785786" y="2714620"/>
            <a:ext cx="6429420" cy="2428892"/>
            <a:chOff x="785786" y="2714620"/>
            <a:chExt cx="6429420" cy="2428892"/>
          </a:xfrm>
        </p:grpSpPr>
        <p:sp>
          <p:nvSpPr>
            <p:cNvPr id="4" name="矩形 3"/>
            <p:cNvSpPr/>
            <p:nvPr/>
          </p:nvSpPr>
          <p:spPr>
            <a:xfrm>
              <a:off x="785786" y="2714620"/>
              <a:ext cx="6429420" cy="1200329"/>
            </a:xfrm>
            <a:prstGeom prst="rect">
              <a:avLst/>
            </a:prstGeom>
          </p:spPr>
          <p:txBody>
            <a:bodyPr wrap="square">
              <a:spAutoFit/>
            </a:bodyPr>
            <a:lstStyle/>
            <a:p>
              <a:r>
                <a:rPr lang="en-US" altLang="zh-CN" sz="2400" dirty="0" smtClean="0"/>
                <a:t>public class Dog extends Person{</a:t>
              </a:r>
            </a:p>
            <a:p>
              <a:r>
                <a:rPr lang="en-US" altLang="zh-CN" sz="2400" dirty="0" smtClean="0"/>
                <a:t>	public void shopping(){...}</a:t>
              </a:r>
            </a:p>
            <a:p>
              <a:r>
                <a:rPr lang="en-US" altLang="zh-CN" sz="2400" dirty="0" smtClean="0"/>
                <a:t>} </a:t>
              </a:r>
              <a:endParaRPr lang="zh-CN" altLang="en-US" sz="2400" dirty="0"/>
            </a:p>
          </p:txBody>
        </p:sp>
        <p:sp>
          <p:nvSpPr>
            <p:cNvPr id="6" name="矩形标注 5"/>
            <p:cNvSpPr/>
            <p:nvPr/>
          </p:nvSpPr>
          <p:spPr>
            <a:xfrm>
              <a:off x="4500562" y="3857628"/>
              <a:ext cx="2500330" cy="1285884"/>
            </a:xfrm>
            <a:prstGeom prst="wedgeRectCallout">
              <a:avLst>
                <a:gd name="adj1" fmla="val -107575"/>
                <a:gd name="adj2" fmla="val -73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尽管能够临时解决问题，但类型层次怪异，需要重新设计，但如何修改？</a:t>
              </a:r>
              <a:endParaRPr lang="zh-CN" alt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3" name="内容占位符 2"/>
          <p:cNvSpPr>
            <a:spLocks noGrp="1"/>
          </p:cNvSpPr>
          <p:nvPr>
            <p:ph idx="1"/>
          </p:nvPr>
        </p:nvSpPr>
        <p:spPr>
          <a:xfrm>
            <a:off x="457200" y="1600201"/>
            <a:ext cx="8229600" cy="614353"/>
          </a:xfrm>
        </p:spPr>
        <p:txBody>
          <a:bodyPr/>
          <a:lstStyle/>
          <a:p>
            <a:r>
              <a:rPr lang="zh-CN" altLang="en-US" dirty="0" smtClean="0"/>
              <a:t>较好的解决方案：引入接口</a:t>
            </a:r>
            <a:endParaRPr lang="zh-CN" altLang="en-US" dirty="0"/>
          </a:p>
        </p:txBody>
      </p:sp>
      <p:sp>
        <p:nvSpPr>
          <p:cNvPr id="5" name="矩形 4"/>
          <p:cNvSpPr/>
          <p:nvPr/>
        </p:nvSpPr>
        <p:spPr>
          <a:xfrm>
            <a:off x="1071538" y="2500306"/>
            <a:ext cx="6715172" cy="3416320"/>
          </a:xfrm>
          <a:prstGeom prst="rect">
            <a:avLst/>
          </a:prstGeom>
        </p:spPr>
        <p:txBody>
          <a:bodyPr wrap="square">
            <a:spAutoFit/>
          </a:bodyPr>
          <a:lstStyle/>
          <a:p>
            <a:r>
              <a:rPr lang="en-US" altLang="zh-CN" sz="2400" dirty="0" smtClean="0"/>
              <a:t>public interface </a:t>
            </a:r>
            <a:r>
              <a:rPr lang="en-US" altLang="zh-CN" sz="2400" dirty="0" err="1" smtClean="0"/>
              <a:t>IShoppinger</a:t>
            </a:r>
            <a:r>
              <a:rPr lang="en-US" altLang="zh-CN" sz="2400" dirty="0" smtClean="0"/>
              <a:t>{</a:t>
            </a:r>
          </a:p>
          <a:p>
            <a:r>
              <a:rPr lang="en-US" altLang="zh-CN" sz="2400" dirty="0" smtClean="0"/>
              <a:t>	Collection shopping();</a:t>
            </a:r>
          </a:p>
          <a:p>
            <a:r>
              <a:rPr lang="en-US" altLang="zh-CN" sz="2400" dirty="0" smtClean="0"/>
              <a:t>}</a:t>
            </a:r>
          </a:p>
          <a:p>
            <a:endParaRPr lang="en-US" altLang="zh-CN" sz="2400" dirty="0" smtClean="0"/>
          </a:p>
          <a:p>
            <a:r>
              <a:rPr lang="en-US" altLang="zh-CN" sz="2400" dirty="0" smtClean="0"/>
              <a:t>public class Person{</a:t>
            </a:r>
          </a:p>
          <a:p>
            <a:r>
              <a:rPr lang="en-US" altLang="zh-CN" sz="2400" dirty="0" smtClean="0"/>
              <a:t>	public String </a:t>
            </a:r>
            <a:r>
              <a:rPr lang="en-US" altLang="zh-CN" sz="2400" dirty="0" err="1" smtClean="0"/>
              <a:t>getName</a:t>
            </a:r>
            <a:r>
              <a:rPr lang="en-US" altLang="zh-CN" sz="2400" dirty="0" smtClean="0"/>
              <a:t>(){...}</a:t>
            </a:r>
          </a:p>
          <a:p>
            <a:r>
              <a:rPr lang="en-US" altLang="zh-CN" sz="2400" dirty="0" smtClean="0"/>
              <a:t>	public Date </a:t>
            </a:r>
            <a:r>
              <a:rPr lang="en-US" altLang="zh-CN" sz="2400" dirty="0" err="1" smtClean="0"/>
              <a:t>getBirthday</a:t>
            </a:r>
            <a:r>
              <a:rPr lang="en-US" altLang="zh-CN" sz="2400" dirty="0" smtClean="0"/>
              <a:t>(){...}</a:t>
            </a:r>
          </a:p>
          <a:p>
            <a:r>
              <a:rPr lang="en-US" altLang="zh-CN" sz="2400" dirty="0" smtClean="0"/>
              <a:t>	public Gender </a:t>
            </a:r>
            <a:r>
              <a:rPr lang="en-US" altLang="zh-CN" sz="2400" dirty="0" err="1" smtClean="0"/>
              <a:t>getGender</a:t>
            </a:r>
            <a:r>
              <a:rPr lang="en-US" altLang="zh-CN" sz="2400" dirty="0" smtClean="0"/>
              <a:t>(){...}</a:t>
            </a:r>
          </a:p>
          <a:p>
            <a:r>
              <a:rPr lang="en-US" altLang="zh-CN" sz="2400" dirty="0" smtClean="0"/>
              <a:t>}</a:t>
            </a:r>
            <a:endParaRPr lang="en-US" altLang="zh-CN"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4" name="矩形 3"/>
          <p:cNvSpPr/>
          <p:nvPr/>
        </p:nvSpPr>
        <p:spPr>
          <a:xfrm>
            <a:off x="1000100" y="2000240"/>
            <a:ext cx="6858048" cy="4708981"/>
          </a:xfrm>
          <a:prstGeom prst="rect">
            <a:avLst/>
          </a:prstGeom>
        </p:spPr>
        <p:txBody>
          <a:bodyPr wrap="square">
            <a:spAutoFit/>
          </a:bodyPr>
          <a:lstStyle/>
          <a:p>
            <a:endParaRPr lang="en-US" altLang="zh-CN" sz="2000" dirty="0" smtClean="0"/>
          </a:p>
          <a:p>
            <a:r>
              <a:rPr lang="en-US" altLang="zh-CN" sz="2000" dirty="0" smtClean="0"/>
              <a:t>public class Girl extends Person implements </a:t>
            </a:r>
            <a:r>
              <a:rPr lang="en-US" altLang="zh-CN" sz="2000" dirty="0" err="1" smtClean="0"/>
              <a:t>IShoppinger</a:t>
            </a:r>
            <a:r>
              <a:rPr lang="en-US" altLang="zh-CN" sz="2000" dirty="0" smtClean="0"/>
              <a:t>{</a:t>
            </a:r>
          </a:p>
          <a:p>
            <a:r>
              <a:rPr lang="en-US" altLang="zh-CN" sz="2000" dirty="0" smtClean="0"/>
              <a:t>	public Gender </a:t>
            </a:r>
            <a:r>
              <a:rPr lang="en-US" altLang="zh-CN" sz="2000" dirty="0" err="1" smtClean="0"/>
              <a:t>getGender</a:t>
            </a:r>
            <a:r>
              <a:rPr lang="en-US" altLang="zh-CN" sz="2000" dirty="0" smtClean="0"/>
              <a:t>(){return </a:t>
            </a:r>
            <a:r>
              <a:rPr lang="en-US" altLang="zh-CN" sz="2000" dirty="0" err="1" smtClean="0"/>
              <a:t>Gender.femal</a:t>
            </a:r>
            <a:r>
              <a:rPr lang="en-US" altLang="zh-CN" sz="2000" dirty="0" smtClean="0"/>
              <a:t>;}</a:t>
            </a:r>
          </a:p>
          <a:p>
            <a:r>
              <a:rPr lang="en-US" altLang="zh-CN" sz="2000" dirty="0" smtClean="0"/>
              <a:t>	public Collection shopping(){...}</a:t>
            </a:r>
          </a:p>
          <a:p>
            <a:r>
              <a:rPr lang="en-US" altLang="zh-CN" sz="2000" dirty="0" smtClean="0"/>
              <a:t>}</a:t>
            </a:r>
          </a:p>
          <a:p>
            <a:endParaRPr lang="en-US" altLang="zh-CN" sz="2000" dirty="0" smtClean="0"/>
          </a:p>
          <a:p>
            <a:r>
              <a:rPr lang="en-US" altLang="zh-CN" sz="2000" dirty="0" smtClean="0"/>
              <a:t>public class Boy extends Person  implements </a:t>
            </a:r>
            <a:r>
              <a:rPr lang="en-US" altLang="zh-CN" sz="2000" dirty="0" err="1" smtClean="0"/>
              <a:t>IShoppinger</a:t>
            </a:r>
            <a:r>
              <a:rPr lang="en-US" altLang="zh-CN" sz="2000" dirty="0" smtClean="0"/>
              <a:t>{</a:t>
            </a:r>
          </a:p>
          <a:p>
            <a:r>
              <a:rPr lang="en-US" altLang="zh-CN" sz="2000" dirty="0" smtClean="0"/>
              <a:t>	 public Gender </a:t>
            </a:r>
            <a:r>
              <a:rPr lang="en-US" altLang="zh-CN" sz="2000" dirty="0" err="1" smtClean="0"/>
              <a:t>getGender</a:t>
            </a:r>
            <a:r>
              <a:rPr lang="en-US" altLang="zh-CN" sz="2000" dirty="0" smtClean="0"/>
              <a:t>(){return </a:t>
            </a:r>
            <a:r>
              <a:rPr lang="en-US" altLang="zh-CN" sz="2000" dirty="0" err="1" smtClean="0"/>
              <a:t>Gender.male</a:t>
            </a:r>
            <a:r>
              <a:rPr lang="en-US" altLang="zh-CN" sz="2000" dirty="0" smtClean="0"/>
              <a:t>;}</a:t>
            </a:r>
          </a:p>
          <a:p>
            <a:r>
              <a:rPr lang="en-US" altLang="zh-CN" sz="2000" dirty="0" smtClean="0"/>
              <a:t>	 public Collection shopping(){...}</a:t>
            </a:r>
          </a:p>
          <a:p>
            <a:r>
              <a:rPr lang="en-US" altLang="zh-CN" sz="2000" dirty="0" smtClean="0"/>
              <a:t>}</a:t>
            </a:r>
          </a:p>
          <a:p>
            <a:endParaRPr lang="en-US" altLang="zh-CN" sz="2000" dirty="0" smtClean="0"/>
          </a:p>
          <a:p>
            <a:r>
              <a:rPr lang="en-US" altLang="zh-CN" sz="2000" dirty="0" smtClean="0"/>
              <a:t>public class Dog implements </a:t>
            </a:r>
            <a:r>
              <a:rPr lang="en-US" altLang="zh-CN" sz="2000" dirty="0" err="1" smtClean="0"/>
              <a:t>IShoppinger</a:t>
            </a:r>
            <a:r>
              <a:rPr lang="en-US" altLang="zh-CN" sz="2000" dirty="0" smtClean="0"/>
              <a:t>{</a:t>
            </a:r>
          </a:p>
          <a:p>
            <a:r>
              <a:rPr lang="en-US" altLang="zh-CN" sz="2000" dirty="0" smtClean="0"/>
              <a:t>	public void </a:t>
            </a:r>
            <a:r>
              <a:rPr lang="en-US" altLang="zh-CN" sz="2000" dirty="0" err="1" smtClean="0"/>
              <a:t>wangwang</a:t>
            </a:r>
            <a:r>
              <a:rPr lang="en-US" altLang="zh-CN" sz="2000" dirty="0" smtClean="0"/>
              <a:t>(){...}</a:t>
            </a:r>
          </a:p>
          <a:p>
            <a:r>
              <a:rPr lang="en-US" altLang="zh-CN" sz="2000" dirty="0" smtClean="0"/>
              <a:t>	public Collection shopping(){...}</a:t>
            </a:r>
          </a:p>
          <a:p>
            <a:r>
              <a:rPr lang="en-US" altLang="zh-CN" sz="2000" dirty="0" smtClean="0"/>
              <a:t>}</a:t>
            </a:r>
            <a:endParaRPr lang="zh-CN" altLang="en-US" sz="2000" dirty="0"/>
          </a:p>
        </p:txBody>
      </p:sp>
      <p:sp>
        <p:nvSpPr>
          <p:cNvPr id="6" name="内容占位符 2"/>
          <p:cNvSpPr>
            <a:spLocks noGrp="1"/>
          </p:cNvSpPr>
          <p:nvPr>
            <p:ph idx="1"/>
          </p:nvPr>
        </p:nvSpPr>
        <p:spPr>
          <a:xfrm>
            <a:off x="457200" y="1600201"/>
            <a:ext cx="8229600" cy="614353"/>
          </a:xfrm>
        </p:spPr>
        <p:txBody>
          <a:bodyPr/>
          <a:lstStyle/>
          <a:p>
            <a:r>
              <a:rPr lang="zh-CN" altLang="en-US" dirty="0" smtClean="0"/>
              <a:t>较好的解决方案：引入接口</a:t>
            </a:r>
            <a:r>
              <a:rPr lang="en-US" altLang="zh-CN" dirty="0" smtClean="0"/>
              <a:t>(2)</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smtClean="0"/>
              <a:t>抽象的过程</a:t>
            </a:r>
            <a:endParaRPr lang="zh-CN" altLang="en-US" dirty="0"/>
          </a:p>
        </p:txBody>
      </p:sp>
      <p:sp>
        <p:nvSpPr>
          <p:cNvPr id="3" name="内容占位符 2"/>
          <p:cNvSpPr>
            <a:spLocks noGrp="1"/>
          </p:cNvSpPr>
          <p:nvPr>
            <p:ph idx="1"/>
          </p:nvPr>
        </p:nvSpPr>
        <p:spPr>
          <a:xfrm>
            <a:off x="457200" y="1600201"/>
            <a:ext cx="8229600" cy="971544"/>
          </a:xfrm>
        </p:spPr>
        <p:txBody>
          <a:bodyPr>
            <a:normAutofit/>
          </a:bodyPr>
          <a:lstStyle/>
          <a:p>
            <a:r>
              <a:rPr lang="zh-CN" altLang="en-US" dirty="0" smtClean="0"/>
              <a:t>什么是抽象？</a:t>
            </a:r>
            <a:endParaRPr lang="en-US" altLang="zh-CN" dirty="0" smtClean="0"/>
          </a:p>
          <a:p>
            <a:endParaRPr lang="en-US" altLang="zh-CN" dirty="0" smtClean="0"/>
          </a:p>
        </p:txBody>
      </p:sp>
      <p:sp>
        <p:nvSpPr>
          <p:cNvPr id="4" name="矩形 3"/>
          <p:cNvSpPr/>
          <p:nvPr/>
        </p:nvSpPr>
        <p:spPr>
          <a:xfrm>
            <a:off x="1142976" y="2928934"/>
            <a:ext cx="6858048" cy="1938992"/>
          </a:xfrm>
          <a:prstGeom prst="rect">
            <a:avLst/>
          </a:prstGeom>
        </p:spPr>
        <p:txBody>
          <a:bodyPr wrap="square">
            <a:spAutoFit/>
          </a:bodyPr>
          <a:lstStyle/>
          <a:p>
            <a:r>
              <a:rPr lang="zh-CN" altLang="zh-CN" sz="2400" b="1" dirty="0" smtClean="0"/>
              <a:t>Abstraction</a:t>
            </a:r>
            <a:r>
              <a:rPr lang="zh-CN" altLang="zh-CN" sz="2400" dirty="0" smtClean="0"/>
              <a:t> is the process or result of generalization by reducing the information content of a concept or an observable phenomenon, typically to retain only information which is relevant for a particular purpose.</a:t>
            </a:r>
          </a:p>
          <a:p>
            <a:pPr>
              <a:buNone/>
            </a:pPr>
            <a:r>
              <a:rPr lang="en-US" altLang="zh-CN" sz="2400" dirty="0" smtClean="0"/>
              <a:t>	</a:t>
            </a:r>
            <a:r>
              <a:rPr lang="zh-CN" altLang="zh-CN" sz="2400" dirty="0" smtClean="0"/>
              <a:t>&lt;</a:t>
            </a:r>
            <a:r>
              <a:rPr lang="zh-CN" altLang="zh-CN" sz="2400" dirty="0" smtClean="0">
                <a:hlinkClick r:id="rId3"/>
              </a:rPr>
              <a:t>http://en.wikipedia.org/wiki/Abstraction</a:t>
            </a:r>
            <a:r>
              <a:rPr lang="zh-CN" altLang="zh-CN" sz="2400" dirty="0" smtClean="0"/>
              <a:t>&gt; </a:t>
            </a:r>
            <a:endParaRPr lang="zh-CN" altLang="zh-CN"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pic>
        <p:nvPicPr>
          <p:cNvPr id="1026" name="Picture 2"/>
          <p:cNvPicPr>
            <a:picLocks noChangeAspect="1" noChangeArrowheads="1"/>
          </p:cNvPicPr>
          <p:nvPr/>
        </p:nvPicPr>
        <p:blipFill>
          <a:blip r:embed="rId2" cstate="print"/>
          <a:srcRect/>
          <a:stretch>
            <a:fillRect/>
          </a:stretch>
        </p:blipFill>
        <p:spPr bwMode="auto">
          <a:xfrm>
            <a:off x="785786" y="1785926"/>
            <a:ext cx="7353300" cy="4533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多态：逛街模拟器</a:t>
            </a:r>
            <a:endParaRPr lang="zh-CN" altLang="en-US" dirty="0"/>
          </a:p>
        </p:txBody>
      </p:sp>
      <p:sp>
        <p:nvSpPr>
          <p:cNvPr id="4" name="矩形 3"/>
          <p:cNvSpPr/>
          <p:nvPr/>
        </p:nvSpPr>
        <p:spPr>
          <a:xfrm>
            <a:off x="357158" y="2786058"/>
            <a:ext cx="8429684" cy="2554545"/>
          </a:xfrm>
          <a:prstGeom prst="rect">
            <a:avLst/>
          </a:prstGeom>
        </p:spPr>
        <p:txBody>
          <a:bodyPr wrap="square">
            <a:spAutoFit/>
          </a:bodyPr>
          <a:lstStyle/>
          <a:p>
            <a:r>
              <a:rPr lang="en-US" altLang="zh-CN" sz="2000" dirty="0" smtClean="0"/>
              <a:t>public class </a:t>
            </a:r>
            <a:r>
              <a:rPr lang="en-US" altLang="zh-CN" sz="2000" dirty="0" err="1" smtClean="0"/>
              <a:t>ShoppingSimulator</a:t>
            </a:r>
            <a:r>
              <a:rPr lang="en-US" altLang="zh-CN" sz="2000" dirty="0" smtClean="0"/>
              <a:t>{</a:t>
            </a:r>
          </a:p>
          <a:p>
            <a:r>
              <a:rPr lang="en-US" altLang="zh-CN" sz="2000" dirty="0" smtClean="0"/>
              <a:t>	public Collection simulate(Collection&lt;</a:t>
            </a:r>
            <a:r>
              <a:rPr lang="en-US" altLang="zh-CN" sz="2000" dirty="0" err="1" smtClean="0"/>
              <a:t>IShoppinger</a:t>
            </a:r>
            <a:r>
              <a:rPr lang="en-US" altLang="zh-CN" sz="2000" dirty="0" smtClean="0"/>
              <a:t>&gt; </a:t>
            </a:r>
            <a:r>
              <a:rPr lang="en-US" altLang="zh-CN" sz="2000" dirty="0" err="1" smtClean="0"/>
              <a:t>shoppingers</a:t>
            </a:r>
            <a:r>
              <a:rPr lang="en-US" altLang="zh-CN" sz="2000" dirty="0" smtClean="0"/>
              <a:t>{</a:t>
            </a:r>
          </a:p>
          <a:p>
            <a:r>
              <a:rPr lang="en-US" altLang="zh-CN" sz="2000" dirty="0" smtClean="0"/>
              <a:t>		for(Collection&lt;</a:t>
            </a:r>
            <a:r>
              <a:rPr lang="en-US" altLang="zh-CN" sz="2000" dirty="0" err="1" smtClean="0"/>
              <a:t>IShoppinger</a:t>
            </a:r>
            <a:r>
              <a:rPr lang="en-US" altLang="zh-CN" sz="2000" dirty="0" smtClean="0"/>
              <a:t>&gt; </a:t>
            </a:r>
            <a:r>
              <a:rPr lang="en-US" altLang="zh-CN" sz="2000" dirty="0" err="1" smtClean="0"/>
              <a:t>shoppinger</a:t>
            </a:r>
            <a:r>
              <a:rPr lang="en-US" altLang="zh-CN" sz="2000" dirty="0" smtClean="0"/>
              <a:t>: </a:t>
            </a:r>
            <a:r>
              <a:rPr lang="en-US" altLang="zh-CN" sz="2000" dirty="0" err="1" smtClean="0"/>
              <a:t>shoppingers</a:t>
            </a:r>
            <a:r>
              <a:rPr lang="en-US" altLang="zh-CN" sz="2000" dirty="0" smtClean="0"/>
              <a:t>{</a:t>
            </a:r>
          </a:p>
          <a:p>
            <a:r>
              <a:rPr lang="en-US" altLang="zh-CN" sz="2000" dirty="0" smtClean="0"/>
              <a:t>			</a:t>
            </a:r>
            <a:r>
              <a:rPr lang="en-US" altLang="zh-CN" sz="2000" dirty="0" err="1" smtClean="0"/>
              <a:t>shoppinger:.shopping</a:t>
            </a:r>
            <a:r>
              <a:rPr lang="en-US" altLang="zh-CN" sz="2000" dirty="0" smtClean="0"/>
              <a:t>();</a:t>
            </a:r>
          </a:p>
          <a:p>
            <a:r>
              <a:rPr lang="en-US" altLang="zh-CN" sz="2000" dirty="0" smtClean="0"/>
              <a:t>			......</a:t>
            </a:r>
          </a:p>
          <a:p>
            <a:r>
              <a:rPr lang="en-US" altLang="zh-CN" sz="2000" dirty="0" smtClean="0"/>
              <a:t>		}</a:t>
            </a:r>
          </a:p>
          <a:p>
            <a:r>
              <a:rPr lang="en-US" altLang="zh-CN" sz="2000" dirty="0" smtClean="0"/>
              <a:t>	}</a:t>
            </a:r>
          </a:p>
          <a:p>
            <a:r>
              <a:rPr lang="en-US" altLang="zh-CN" sz="2000" dirty="0" smtClean="0"/>
              <a:t>}</a:t>
            </a:r>
            <a:endParaRPr lang="zh-CN" altLang="en-US" sz="2000" dirty="0"/>
          </a:p>
        </p:txBody>
      </p:sp>
      <p:sp>
        <p:nvSpPr>
          <p:cNvPr id="5" name="云形标注 4"/>
          <p:cNvSpPr/>
          <p:nvPr/>
        </p:nvSpPr>
        <p:spPr>
          <a:xfrm>
            <a:off x="4786314" y="4929198"/>
            <a:ext cx="3214710" cy="1357322"/>
          </a:xfrm>
          <a:prstGeom prst="cloudCallout">
            <a:avLst>
              <a:gd name="adj1" fmla="val -64448"/>
              <a:gd name="adj2" fmla="val -7560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什么被重用了？</a:t>
            </a:r>
            <a:endParaRPr lang="zh-CN" altLang="en-US" dirty="0"/>
          </a:p>
        </p:txBody>
      </p:sp>
      <p:sp>
        <p:nvSpPr>
          <p:cNvPr id="7" name="内容占位符 2"/>
          <p:cNvSpPr>
            <a:spLocks noGrp="1"/>
          </p:cNvSpPr>
          <p:nvPr>
            <p:ph idx="1"/>
          </p:nvPr>
        </p:nvSpPr>
        <p:spPr>
          <a:xfrm>
            <a:off x="457200" y="1600201"/>
            <a:ext cx="8229600" cy="614353"/>
          </a:xfrm>
        </p:spPr>
        <p:txBody>
          <a:bodyPr/>
          <a:lstStyle/>
          <a:p>
            <a:r>
              <a:rPr lang="zh-CN" altLang="en-US" dirty="0" smtClean="0"/>
              <a:t>较好的解决方案：引入接口</a:t>
            </a:r>
            <a:r>
              <a:rPr lang="en-US" altLang="zh-CN" dirty="0" smtClean="0"/>
              <a:t>(3)</a:t>
            </a:r>
            <a:endParaRPr lang="zh-CN"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创建和销毁对象</a:t>
            </a:r>
            <a:endParaRPr lang="zh-CN" altLang="en-US" dirty="0"/>
          </a:p>
        </p:txBody>
      </p:sp>
      <p:sp>
        <p:nvSpPr>
          <p:cNvPr id="3" name="内容占位符 2"/>
          <p:cNvSpPr>
            <a:spLocks noGrp="1"/>
          </p:cNvSpPr>
          <p:nvPr>
            <p:ph idx="1"/>
          </p:nvPr>
        </p:nvSpPr>
        <p:spPr/>
        <p:txBody>
          <a:bodyPr/>
          <a:lstStyle/>
          <a:p>
            <a:r>
              <a:rPr lang="zh-CN" altLang="en-US" dirty="0" smtClean="0"/>
              <a:t>对象数据存放在何处？</a:t>
            </a:r>
            <a:endParaRPr lang="en-US" altLang="zh-CN" dirty="0" smtClean="0"/>
          </a:p>
          <a:p>
            <a:r>
              <a:rPr lang="zh-CN" altLang="en-US" dirty="0" smtClean="0"/>
              <a:t>如何控制对象的生命周期？</a:t>
            </a:r>
            <a:endParaRPr lang="en-US" altLang="zh-CN" dirty="0" smtClean="0"/>
          </a:p>
          <a:p>
            <a:r>
              <a:rPr lang="en-US" altLang="zh-CN" dirty="0" smtClean="0"/>
              <a:t>Java/C#</a:t>
            </a:r>
            <a:r>
              <a:rPr lang="zh-CN" altLang="en-US" smtClean="0"/>
              <a:t>的自动垃圾回收机制大大降低的程序开发的复杂性。</a:t>
            </a:r>
            <a:endParaRPr lang="en-US" altLang="zh-CN" dirty="0" smtClean="0"/>
          </a:p>
        </p:txBody>
      </p:sp>
      <p:grpSp>
        <p:nvGrpSpPr>
          <p:cNvPr id="4" name="组合 5"/>
          <p:cNvGrpSpPr/>
          <p:nvPr/>
        </p:nvGrpSpPr>
        <p:grpSpPr>
          <a:xfrm>
            <a:off x="6000760" y="4357694"/>
            <a:ext cx="2428892" cy="1143008"/>
            <a:chOff x="5357818" y="4214818"/>
            <a:chExt cx="2428892" cy="1143008"/>
          </a:xfrm>
        </p:grpSpPr>
        <p:sp>
          <p:nvSpPr>
            <p:cNvPr id="5" name="右箭头标注 4"/>
            <p:cNvSpPr/>
            <p:nvPr/>
          </p:nvSpPr>
          <p:spPr>
            <a:xfrm>
              <a:off x="5357818" y="4286256"/>
              <a:ext cx="1143008" cy="107157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t>
              </a:r>
              <a:endParaRPr lang="zh-CN" altLang="en-US" dirty="0"/>
            </a:p>
          </p:txBody>
        </p:sp>
        <p:sp>
          <p:nvSpPr>
            <p:cNvPr id="6" name="左箭头标注 5"/>
            <p:cNvSpPr/>
            <p:nvPr/>
          </p:nvSpPr>
          <p:spPr>
            <a:xfrm>
              <a:off x="6643702" y="4286256"/>
              <a:ext cx="1143008" cy="107157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Java</a:t>
              </a:r>
              <a:endParaRPr lang="zh-CN" altLang="en-US" dirty="0"/>
            </a:p>
          </p:txBody>
        </p:sp>
        <p:sp>
          <p:nvSpPr>
            <p:cNvPr id="7" name="笑脸 6"/>
            <p:cNvSpPr/>
            <p:nvPr/>
          </p:nvSpPr>
          <p:spPr>
            <a:xfrm>
              <a:off x="6357950" y="4214818"/>
              <a:ext cx="428628"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信息隐藏：比较</a:t>
            </a:r>
            <a:endParaRPr lang="zh-CN" altLang="en-US" dirty="0"/>
          </a:p>
        </p:txBody>
      </p:sp>
      <p:sp>
        <p:nvSpPr>
          <p:cNvPr id="3" name="内容占位符 2"/>
          <p:cNvSpPr>
            <a:spLocks noGrp="1"/>
          </p:cNvSpPr>
          <p:nvPr>
            <p:ph idx="1"/>
          </p:nvPr>
        </p:nvSpPr>
        <p:spPr/>
        <p:txBody>
          <a:bodyPr/>
          <a:lstStyle/>
          <a:p>
            <a:r>
              <a:rPr lang="en-US" altLang="zh-CN" dirty="0" smtClean="0"/>
              <a:t>C++</a:t>
            </a:r>
            <a:r>
              <a:rPr lang="zh-CN" altLang="en-US" dirty="0" smtClean="0"/>
              <a:t>中的封装</a:t>
            </a:r>
            <a:endParaRPr lang="en-US" altLang="zh-CN" dirty="0" smtClean="0"/>
          </a:p>
          <a:p>
            <a:r>
              <a:rPr lang="en-US" altLang="zh-CN" dirty="0" smtClean="0"/>
              <a:t>Java</a:t>
            </a:r>
            <a:r>
              <a:rPr lang="zh-CN" altLang="en-US" dirty="0" smtClean="0"/>
              <a:t>中的封装</a:t>
            </a:r>
            <a:endParaRPr lang="en-US" altLang="zh-CN" dirty="0" smtClean="0"/>
          </a:p>
          <a:p>
            <a:r>
              <a:rPr lang="zh-CN" altLang="en-US" dirty="0" smtClean="0"/>
              <a:t>语法和语义封装</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a:t>
            </a:r>
            <a:r>
              <a:rPr lang="zh-CN" altLang="en-US" dirty="0" smtClean="0"/>
              <a:t>类的访问控制</a:t>
            </a:r>
            <a:endParaRPr lang="zh-CN" altLang="en-US" dirty="0"/>
          </a:p>
        </p:txBody>
      </p:sp>
      <p:sp>
        <p:nvSpPr>
          <p:cNvPr id="3" name="内容占位符 2"/>
          <p:cNvSpPr>
            <a:spLocks noGrp="1"/>
          </p:cNvSpPr>
          <p:nvPr>
            <p:ph idx="1"/>
          </p:nvPr>
        </p:nvSpPr>
        <p:spPr/>
        <p:txBody>
          <a:bodyPr/>
          <a:lstStyle/>
          <a:p>
            <a:r>
              <a:rPr lang="zh-CN" altLang="en-US" dirty="0" smtClean="0"/>
              <a:t>一个类的成员可以有以下的修饰符：</a:t>
            </a:r>
            <a:endParaRPr lang="en-US" altLang="zh-CN" dirty="0" smtClean="0"/>
          </a:p>
          <a:p>
            <a:pPr lvl="1"/>
            <a:r>
              <a:rPr lang="en-US" altLang="zh-CN" dirty="0" smtClean="0"/>
              <a:t>private</a:t>
            </a:r>
          </a:p>
          <a:p>
            <a:pPr lvl="2"/>
            <a:r>
              <a:rPr lang="zh-CN" altLang="en-US" dirty="0" smtClean="0"/>
              <a:t>只能被类内部的成员访问</a:t>
            </a:r>
            <a:endParaRPr lang="en-US" altLang="zh-CN" dirty="0" smtClean="0"/>
          </a:p>
          <a:p>
            <a:pPr lvl="1"/>
            <a:r>
              <a:rPr lang="en-US" altLang="zh-CN" dirty="0" smtClean="0"/>
              <a:t>protected</a:t>
            </a:r>
          </a:p>
          <a:p>
            <a:pPr lvl="2"/>
            <a:r>
              <a:rPr lang="zh-CN" altLang="en-US" dirty="0" smtClean="0"/>
              <a:t>只能被类内部和其子类访问</a:t>
            </a:r>
            <a:endParaRPr lang="en-US" altLang="zh-CN" dirty="0" smtClean="0"/>
          </a:p>
          <a:p>
            <a:pPr lvl="1"/>
            <a:r>
              <a:rPr lang="en-US" altLang="zh-CN" dirty="0" smtClean="0"/>
              <a:t>public</a:t>
            </a:r>
          </a:p>
          <a:p>
            <a:pPr lvl="2"/>
            <a:r>
              <a:rPr lang="zh-CN" altLang="en-US" dirty="0" smtClean="0"/>
              <a:t>能被所有类访问</a:t>
            </a:r>
            <a:endParaRPr lang="en-US" altLang="zh-CN" dirty="0" smtClean="0"/>
          </a:p>
          <a:p>
            <a:pPr>
              <a:buNone/>
            </a:pPr>
            <a:endParaRPr lang="zh-CN" altLang="en-US" dirty="0"/>
          </a:p>
        </p:txBody>
      </p:sp>
      <p:grpSp>
        <p:nvGrpSpPr>
          <p:cNvPr id="4" name="组合 5"/>
          <p:cNvGrpSpPr/>
          <p:nvPr/>
        </p:nvGrpSpPr>
        <p:grpSpPr>
          <a:xfrm>
            <a:off x="6000760" y="4357694"/>
            <a:ext cx="2428892" cy="1143008"/>
            <a:chOff x="5357818" y="4214818"/>
            <a:chExt cx="2428892" cy="1143008"/>
          </a:xfrm>
        </p:grpSpPr>
        <p:sp>
          <p:nvSpPr>
            <p:cNvPr id="5" name="右箭头标注 4"/>
            <p:cNvSpPr/>
            <p:nvPr/>
          </p:nvSpPr>
          <p:spPr>
            <a:xfrm>
              <a:off x="5357818" y="4286256"/>
              <a:ext cx="1143008" cy="107157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t>
              </a:r>
              <a:endParaRPr lang="zh-CN" altLang="en-US" dirty="0"/>
            </a:p>
          </p:txBody>
        </p:sp>
        <p:sp>
          <p:nvSpPr>
            <p:cNvPr id="6" name="左箭头标注 5"/>
            <p:cNvSpPr/>
            <p:nvPr/>
          </p:nvSpPr>
          <p:spPr>
            <a:xfrm>
              <a:off x="6643702" y="4286256"/>
              <a:ext cx="1143008" cy="107157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Java</a:t>
              </a:r>
              <a:endParaRPr lang="zh-CN" altLang="en-US" dirty="0"/>
            </a:p>
          </p:txBody>
        </p:sp>
        <p:sp>
          <p:nvSpPr>
            <p:cNvPr id="7" name="笑脸 6"/>
            <p:cNvSpPr/>
            <p:nvPr/>
          </p:nvSpPr>
          <p:spPr>
            <a:xfrm>
              <a:off x="6357950" y="4214818"/>
              <a:ext cx="428628"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友元</a:t>
            </a:r>
            <a:endParaRPr lang="zh-CN" altLang="en-US" dirty="0"/>
          </a:p>
        </p:txBody>
      </p:sp>
      <p:sp>
        <p:nvSpPr>
          <p:cNvPr id="3" name="内容占位符 2"/>
          <p:cNvSpPr>
            <a:spLocks noGrp="1"/>
          </p:cNvSpPr>
          <p:nvPr>
            <p:ph idx="1"/>
          </p:nvPr>
        </p:nvSpPr>
        <p:spPr/>
        <p:txBody>
          <a:bodyPr>
            <a:normAutofit/>
          </a:bodyPr>
          <a:lstStyle/>
          <a:p>
            <a:r>
              <a:rPr lang="zh-CN" altLang="en-US" dirty="0" smtClean="0"/>
              <a:t>如果程序员想显式地允许不属于当前结构的一个成员访问当前结构中的数据，可以在该结构内部声明设个函数为友元</a:t>
            </a:r>
            <a:r>
              <a:rPr lang="en-US" altLang="zh-CN" dirty="0" smtClean="0"/>
              <a:t>(friend)</a:t>
            </a:r>
          </a:p>
          <a:p>
            <a:r>
              <a:rPr lang="en-US" altLang="zh-CN" dirty="0" smtClean="0"/>
              <a:t>Friend.cpp</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 </a:t>
            </a:r>
            <a:r>
              <a:rPr lang="en-US" altLang="zh-CN" dirty="0" err="1" smtClean="0"/>
              <a:t>interal</a:t>
            </a:r>
            <a:r>
              <a:rPr lang="zh-CN" altLang="en-US" dirty="0" smtClean="0"/>
              <a:t>关键字</a:t>
            </a:r>
            <a:endParaRPr lang="zh-CN" altLang="en-US" dirty="0"/>
          </a:p>
        </p:txBody>
      </p:sp>
      <p:sp>
        <p:nvSpPr>
          <p:cNvPr id="3" name="内容占位符 2"/>
          <p:cNvSpPr>
            <a:spLocks noGrp="1"/>
          </p:cNvSpPr>
          <p:nvPr>
            <p:ph idx="1"/>
          </p:nvPr>
        </p:nvSpPr>
        <p:spPr>
          <a:xfrm>
            <a:off x="457200" y="1600201"/>
            <a:ext cx="8229600" cy="1757362"/>
          </a:xfrm>
        </p:spPr>
        <p:txBody>
          <a:bodyPr/>
          <a:lstStyle/>
          <a:p>
            <a:r>
              <a:rPr lang="en-US" altLang="zh-CN" dirty="0" smtClean="0"/>
              <a:t>internal </a:t>
            </a:r>
            <a:r>
              <a:rPr lang="zh-CN" altLang="en-US" dirty="0" smtClean="0"/>
              <a:t>关键字是类型和类型成员的访问修饰符。只有在同一程序集的文件中，内部类型或成员才是可访问的，如下例所示：</a:t>
            </a:r>
            <a:endParaRPr lang="en-US" altLang="zh-CN" dirty="0" smtClean="0"/>
          </a:p>
          <a:p>
            <a:endParaRPr lang="en-US" altLang="zh-CN" dirty="0" smtClean="0"/>
          </a:p>
          <a:p>
            <a:endParaRPr lang="zh-CN" altLang="en-US" dirty="0"/>
          </a:p>
        </p:txBody>
      </p:sp>
      <p:sp>
        <p:nvSpPr>
          <p:cNvPr id="3075" name="Rectangle 3"/>
          <p:cNvSpPr>
            <a:spLocks noChangeArrowheads="1"/>
          </p:cNvSpPr>
          <p:nvPr/>
        </p:nvSpPr>
        <p:spPr bwMode="auto">
          <a:xfrm>
            <a:off x="714348" y="3214686"/>
            <a:ext cx="807246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rPr>
              <a:t>public class BaseClass { </a:t>
            </a:r>
            <a:endParaRPr kumimoji="0" lang="en-US"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dirty="0" smtClean="0">
                <a:latin typeface="Arial Unicode MS" pitchFamily="34" charset="-122"/>
                <a:ea typeface="宋体" pitchFamily="2" charset="-122"/>
                <a:cs typeface="宋体" pitchFamily="2" charset="-122"/>
              </a:rPr>
              <a:t>	</a:t>
            </a:r>
            <a:r>
              <a:rPr kumimoji="0" lang="zh-CN"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rPr>
              <a:t>// Only accessible within the same assembly </a:t>
            </a:r>
            <a:endParaRPr kumimoji="0" lang="en-US"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zh-CN" sz="2000" dirty="0" smtClean="0">
                <a:latin typeface="Arial Unicode MS" pitchFamily="34" charset="-122"/>
                <a:ea typeface="宋体" pitchFamily="2" charset="-122"/>
                <a:cs typeface="宋体" pitchFamily="2" charset="-122"/>
              </a:rPr>
              <a:t>	</a:t>
            </a:r>
            <a:r>
              <a:rPr kumimoji="0" lang="zh-CN"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rPr>
              <a:t>internal static int x = 0; </a:t>
            </a:r>
            <a:endParaRPr kumimoji="0" lang="en-US"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sz="2000" b="0" i="0" u="none" strike="noStrike" cap="none" normalizeH="0" baseline="0" dirty="0" smtClean="0">
                <a:ln>
                  <a:noFill/>
                </a:ln>
                <a:solidFill>
                  <a:schemeClr val="tx1"/>
                </a:solidFill>
                <a:effectLst/>
                <a:latin typeface="Arial Unicode MS" pitchFamily="34" charset="-122"/>
                <a:ea typeface="宋体" pitchFamily="2" charset="-122"/>
                <a:cs typeface="宋体" pitchFamily="2" charset="-122"/>
              </a:rPr>
              <a:t>}</a:t>
            </a:r>
            <a:endParaRPr kumimoji="0" lang="zh-CN" altLang="zh-CN" sz="44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
        <p:nvSpPr>
          <p:cNvPr id="7" name="内容占位符 2"/>
          <p:cNvSpPr txBox="1">
            <a:spLocks/>
          </p:cNvSpPr>
          <p:nvPr/>
        </p:nvSpPr>
        <p:spPr>
          <a:xfrm>
            <a:off x="500034" y="4357694"/>
            <a:ext cx="8229600" cy="1757362"/>
          </a:xfrm>
          <a:prstGeom prst="rect">
            <a:avLst/>
          </a:prstGeom>
        </p:spPr>
        <p:txBody>
          <a:bodyPr vert="horz" lIns="91440" tIns="45720" rIns="91440" bIns="45720" rtlCol="0">
            <a:normAutofit/>
          </a:bodyPr>
          <a:lstStyle/>
          <a:p>
            <a:pPr marL="342900" lvl="0" indent="-342900">
              <a:spcBef>
                <a:spcPct val="20000"/>
              </a:spcBef>
              <a:buFont typeface="Arial" pitchFamily="34" charset="0"/>
              <a:buChar char="•"/>
            </a:pPr>
            <a:r>
              <a:rPr lang="zh-CN" altLang="en-US" sz="3200" dirty="0" smtClean="0"/>
              <a:t>内部访问通常用于基于组件的开发，因为它使一组组件能够以私有方式进行合作，而不必向应用程序代码的其余部分公开。</a:t>
            </a:r>
            <a:endParaRPr kumimoji="0" lang="en-US" altLang="zh-CN"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中的内部类</a:t>
            </a:r>
            <a:endParaRPr lang="zh-CN" altLang="en-US" dirty="0"/>
          </a:p>
        </p:txBody>
      </p:sp>
      <p:sp>
        <p:nvSpPr>
          <p:cNvPr id="3" name="内容占位符 2"/>
          <p:cNvSpPr>
            <a:spLocks noGrp="1"/>
          </p:cNvSpPr>
          <p:nvPr>
            <p:ph idx="1"/>
          </p:nvPr>
        </p:nvSpPr>
        <p:spPr/>
        <p:txBody>
          <a:bodyPr/>
          <a:lstStyle/>
          <a:p>
            <a:r>
              <a:rPr lang="zh-CN" altLang="en-US" dirty="0" smtClean="0"/>
              <a:t>静态成员类</a:t>
            </a:r>
            <a:endParaRPr lang="en-US" altLang="zh-CN" dirty="0" smtClean="0"/>
          </a:p>
          <a:p>
            <a:r>
              <a:rPr lang="zh-CN" altLang="en-US" dirty="0" smtClean="0"/>
              <a:t>成员类</a:t>
            </a:r>
            <a:endParaRPr lang="en-US" altLang="zh-CN" dirty="0" smtClean="0"/>
          </a:p>
          <a:p>
            <a:r>
              <a:rPr lang="zh-CN" altLang="en-US" dirty="0" smtClean="0"/>
              <a:t>局部类</a:t>
            </a:r>
            <a:endParaRPr lang="zh-CN" altLang="en-US" dirty="0"/>
          </a:p>
        </p:txBody>
      </p:sp>
      <p:grpSp>
        <p:nvGrpSpPr>
          <p:cNvPr id="4" name="组合 5"/>
          <p:cNvGrpSpPr/>
          <p:nvPr/>
        </p:nvGrpSpPr>
        <p:grpSpPr>
          <a:xfrm>
            <a:off x="6000760" y="4357694"/>
            <a:ext cx="2428892" cy="1143008"/>
            <a:chOff x="5357818" y="4214818"/>
            <a:chExt cx="2428892" cy="1143008"/>
          </a:xfrm>
        </p:grpSpPr>
        <p:sp>
          <p:nvSpPr>
            <p:cNvPr id="5" name="右箭头标注 4"/>
            <p:cNvSpPr/>
            <p:nvPr/>
          </p:nvSpPr>
          <p:spPr>
            <a:xfrm>
              <a:off x="5357818" y="4286256"/>
              <a:ext cx="1143008" cy="1071570"/>
            </a:xfrm>
            <a:prstGeom prst="righ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C++</a:t>
              </a:r>
              <a:endParaRPr lang="zh-CN" altLang="en-US" dirty="0"/>
            </a:p>
          </p:txBody>
        </p:sp>
        <p:sp>
          <p:nvSpPr>
            <p:cNvPr id="6" name="左箭头标注 5"/>
            <p:cNvSpPr/>
            <p:nvPr/>
          </p:nvSpPr>
          <p:spPr>
            <a:xfrm>
              <a:off x="6643702" y="4286256"/>
              <a:ext cx="1143008" cy="1071570"/>
            </a:xfrm>
            <a:prstGeom prst="left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Java</a:t>
              </a:r>
              <a:endParaRPr lang="zh-CN" altLang="en-US" dirty="0"/>
            </a:p>
          </p:txBody>
        </p:sp>
        <p:sp>
          <p:nvSpPr>
            <p:cNvPr id="7" name="笑脸 6"/>
            <p:cNvSpPr/>
            <p:nvPr/>
          </p:nvSpPr>
          <p:spPr>
            <a:xfrm>
              <a:off x="6357950" y="4214818"/>
              <a:ext cx="428628" cy="3571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：成员类</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成员类的显著特性就是成员类能访问它的外部类实例的任意字段与方法。方便一个类对外提供一个公共接口的实现是成员类的典型应用。</a:t>
            </a:r>
            <a:endParaRPr lang="en-US" altLang="zh-CN" dirty="0" smtClean="0"/>
          </a:p>
          <a:p>
            <a:r>
              <a:rPr lang="zh-CN" altLang="en-US" dirty="0" smtClean="0"/>
              <a:t>以</a:t>
            </a:r>
            <a:r>
              <a:rPr lang="en-US" altLang="zh-CN" dirty="0" smtClean="0"/>
              <a:t>JDK Collection</a:t>
            </a:r>
            <a:r>
              <a:rPr lang="zh-CN" altLang="en-US" dirty="0" smtClean="0"/>
              <a:t>类库为例，每种</a:t>
            </a:r>
            <a:r>
              <a:rPr lang="en-US" altLang="zh-CN" dirty="0" smtClean="0"/>
              <a:t>Collection</a:t>
            </a:r>
            <a:r>
              <a:rPr lang="zh-CN" altLang="en-US" dirty="0" smtClean="0"/>
              <a:t>类必须提供一个与其对应的</a:t>
            </a:r>
            <a:r>
              <a:rPr lang="en-US" altLang="zh-CN" dirty="0" err="1" smtClean="0"/>
              <a:t>Iterator</a:t>
            </a:r>
            <a:r>
              <a:rPr lang="zh-CN" altLang="en-US" dirty="0" smtClean="0"/>
              <a:t>实现以便客户端能以统一的方式遍历任一</a:t>
            </a:r>
            <a:r>
              <a:rPr lang="en-US" altLang="zh-CN" dirty="0" smtClean="0"/>
              <a:t>Collection</a:t>
            </a:r>
            <a:r>
              <a:rPr lang="zh-CN" altLang="en-US" dirty="0" smtClean="0"/>
              <a:t>实例。每种</a:t>
            </a:r>
            <a:r>
              <a:rPr lang="en-US" altLang="zh-CN" dirty="0" smtClean="0"/>
              <a:t>Collection</a:t>
            </a:r>
            <a:r>
              <a:rPr lang="zh-CN" altLang="en-US" dirty="0" smtClean="0"/>
              <a:t>类的</a:t>
            </a:r>
            <a:r>
              <a:rPr lang="en-US" altLang="zh-CN" dirty="0" err="1" smtClean="0"/>
              <a:t>Iterator</a:t>
            </a:r>
            <a:r>
              <a:rPr lang="zh-CN" altLang="en-US" dirty="0" smtClean="0"/>
              <a:t>实现就被定义为该</a:t>
            </a:r>
            <a:r>
              <a:rPr lang="en-US" altLang="zh-CN" dirty="0" smtClean="0"/>
              <a:t>Collection</a:t>
            </a:r>
            <a:r>
              <a:rPr lang="zh-CN" altLang="en-US" dirty="0" smtClean="0"/>
              <a:t>类的成员类。</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：成员类</a:t>
            </a:r>
            <a:endParaRPr lang="zh-CN" altLang="en-US" dirty="0"/>
          </a:p>
        </p:txBody>
      </p:sp>
      <p:sp>
        <p:nvSpPr>
          <p:cNvPr id="4" name="矩形 3"/>
          <p:cNvSpPr/>
          <p:nvPr/>
        </p:nvSpPr>
        <p:spPr>
          <a:xfrm>
            <a:off x="285720" y="1500174"/>
            <a:ext cx="8643998" cy="5078313"/>
          </a:xfrm>
          <a:prstGeom prst="rect">
            <a:avLst/>
          </a:prstGeom>
        </p:spPr>
        <p:txBody>
          <a:bodyPr wrap="square">
            <a:spAutoFit/>
          </a:bodyPr>
          <a:lstStyle/>
          <a:p>
            <a:r>
              <a:rPr lang="en-US" altLang="zh-CN" b="1" dirty="0" smtClean="0"/>
              <a:t>public abstract class </a:t>
            </a:r>
            <a:r>
              <a:rPr lang="en-US" altLang="zh-CN" b="1" dirty="0" err="1" smtClean="0"/>
              <a:t>AbstractList</a:t>
            </a:r>
            <a:r>
              <a:rPr lang="en-US" altLang="zh-CN" b="1" dirty="0" smtClean="0"/>
              <a:t>&lt;E&gt; extends </a:t>
            </a:r>
            <a:r>
              <a:rPr lang="en-US" altLang="zh-CN" b="1" dirty="0" err="1" smtClean="0"/>
              <a:t>AbstractCollection</a:t>
            </a:r>
            <a:r>
              <a:rPr lang="en-US" altLang="zh-CN" b="1" dirty="0" smtClean="0"/>
              <a:t>&lt;E&gt; implements List&lt;E&gt; {</a:t>
            </a:r>
          </a:p>
          <a:p>
            <a:r>
              <a:rPr lang="en-US" altLang="zh-CN" b="1" dirty="0" smtClean="0"/>
              <a:t>      …… </a:t>
            </a:r>
          </a:p>
          <a:p>
            <a:r>
              <a:rPr lang="en-US" altLang="zh-CN" dirty="0" smtClean="0"/>
              <a:t>      </a:t>
            </a:r>
            <a:r>
              <a:rPr lang="en-US" altLang="zh-CN" b="1" dirty="0" smtClean="0"/>
              <a:t>public </a:t>
            </a:r>
            <a:r>
              <a:rPr lang="en-US" altLang="zh-CN" b="1" dirty="0" err="1" smtClean="0"/>
              <a:t>Iterator</a:t>
            </a:r>
            <a:r>
              <a:rPr lang="en-US" altLang="zh-CN" b="1" dirty="0" smtClean="0"/>
              <a:t>&lt;E&gt; </a:t>
            </a:r>
            <a:r>
              <a:rPr lang="en-US" altLang="zh-CN" b="1" dirty="0" err="1" smtClean="0"/>
              <a:t>iterator</a:t>
            </a:r>
            <a:r>
              <a:rPr lang="en-US" altLang="zh-CN" b="1" dirty="0" smtClean="0"/>
              <a:t>() {</a:t>
            </a:r>
          </a:p>
          <a:p>
            <a:r>
              <a:rPr lang="en-US" altLang="zh-CN" b="1" dirty="0" smtClean="0"/>
              <a:t>        	return new </a:t>
            </a:r>
            <a:r>
              <a:rPr lang="en-US" altLang="zh-CN" b="1" dirty="0" err="1" smtClean="0"/>
              <a:t>Itr</a:t>
            </a:r>
            <a:r>
              <a:rPr lang="en-US" altLang="zh-CN" b="1" dirty="0" smtClean="0"/>
              <a:t>();</a:t>
            </a:r>
          </a:p>
          <a:p>
            <a:r>
              <a:rPr lang="zh-CN" altLang="en-US" dirty="0" smtClean="0"/>
              <a:t>      </a:t>
            </a:r>
            <a:r>
              <a:rPr lang="en-US" altLang="zh-CN" dirty="0" smtClean="0"/>
              <a:t>}</a:t>
            </a:r>
            <a:endParaRPr lang="en-US" altLang="zh-CN" b="1" dirty="0" smtClean="0"/>
          </a:p>
          <a:p>
            <a:r>
              <a:rPr lang="en-US" altLang="zh-CN" b="1" dirty="0" smtClean="0"/>
              <a:t>      private class </a:t>
            </a:r>
            <a:r>
              <a:rPr lang="en-US" altLang="zh-CN" b="1" dirty="0" err="1" smtClean="0"/>
              <a:t>Itr</a:t>
            </a:r>
            <a:r>
              <a:rPr lang="en-US" altLang="zh-CN" b="1" dirty="0" smtClean="0"/>
              <a:t> implements </a:t>
            </a:r>
            <a:r>
              <a:rPr lang="en-US" altLang="zh-CN" b="1" dirty="0" err="1" smtClean="0"/>
              <a:t>Iterator</a:t>
            </a:r>
            <a:r>
              <a:rPr lang="en-US" altLang="zh-CN" b="1" dirty="0" smtClean="0"/>
              <a:t>&lt;E&gt; {</a:t>
            </a:r>
          </a:p>
          <a:p>
            <a:r>
              <a:rPr lang="en-US" altLang="zh-CN" b="1" dirty="0" smtClean="0"/>
              <a:t>	public E next() {</a:t>
            </a:r>
          </a:p>
          <a:p>
            <a:r>
              <a:rPr lang="en-US" altLang="zh-CN" dirty="0" smtClean="0"/>
              <a:t>            		</a:t>
            </a:r>
            <a:r>
              <a:rPr lang="en-US" altLang="zh-CN" dirty="0" err="1" smtClean="0"/>
              <a:t>checkForComodification</a:t>
            </a:r>
            <a:r>
              <a:rPr lang="en-US" altLang="zh-CN" dirty="0" smtClean="0"/>
              <a:t>();</a:t>
            </a:r>
          </a:p>
          <a:p>
            <a:r>
              <a:rPr lang="en-US" altLang="zh-CN" dirty="0" smtClean="0"/>
              <a:t>    		</a:t>
            </a:r>
            <a:r>
              <a:rPr lang="en-US" altLang="zh-CN" b="1" dirty="0" smtClean="0"/>
              <a:t>try {</a:t>
            </a:r>
          </a:p>
          <a:p>
            <a:r>
              <a:rPr lang="en-US" altLang="zh-CN" dirty="0" smtClean="0"/>
              <a:t>			E next = get(cursor);</a:t>
            </a:r>
          </a:p>
          <a:p>
            <a:r>
              <a:rPr lang="en-US" altLang="zh-CN" dirty="0" smtClean="0"/>
              <a:t>			</a:t>
            </a:r>
            <a:r>
              <a:rPr lang="en-US" altLang="zh-CN" dirty="0" err="1" smtClean="0"/>
              <a:t>lastRet</a:t>
            </a:r>
            <a:r>
              <a:rPr lang="en-US" altLang="zh-CN" dirty="0" smtClean="0"/>
              <a:t> = cursor++;</a:t>
            </a:r>
          </a:p>
          <a:p>
            <a:r>
              <a:rPr lang="en-US" altLang="zh-CN" b="1" dirty="0" smtClean="0"/>
              <a:t>			return next;</a:t>
            </a:r>
          </a:p>
          <a:p>
            <a:r>
              <a:rPr lang="en-US" altLang="zh-CN" dirty="0" smtClean="0"/>
              <a:t>    		</a:t>
            </a:r>
            <a:r>
              <a:rPr lang="en-US" altLang="zh-CN" b="1" dirty="0" smtClean="0"/>
              <a:t> }</a:t>
            </a:r>
            <a:r>
              <a:rPr lang="en-US" altLang="zh-CN" dirty="0" smtClean="0"/>
              <a:t> </a:t>
            </a:r>
            <a:r>
              <a:rPr lang="en-US" altLang="zh-CN" b="1" dirty="0" smtClean="0"/>
              <a:t>catch (</a:t>
            </a:r>
            <a:r>
              <a:rPr lang="en-US" altLang="zh-CN" b="1" dirty="0" err="1" smtClean="0"/>
              <a:t>IndexOutOfBoundsException</a:t>
            </a:r>
            <a:r>
              <a:rPr lang="en-US" altLang="zh-CN" b="1" dirty="0" smtClean="0"/>
              <a:t> e) {…… }</a:t>
            </a:r>
            <a:endParaRPr lang="en-US" altLang="zh-CN" dirty="0" smtClean="0"/>
          </a:p>
          <a:p>
            <a:r>
              <a:rPr lang="en-US" altLang="zh-CN" dirty="0" smtClean="0"/>
              <a:t>	</a:t>
            </a:r>
            <a:r>
              <a:rPr lang="en-US" altLang="zh-CN" b="1" dirty="0" smtClean="0"/>
              <a:t> }</a:t>
            </a:r>
            <a:endParaRPr lang="en-US" altLang="zh-CN" dirty="0" smtClean="0"/>
          </a:p>
          <a:p>
            <a:r>
              <a:rPr lang="en-US" altLang="zh-CN" b="1" dirty="0" smtClean="0"/>
              <a:t>        }</a:t>
            </a:r>
          </a:p>
          <a:p>
            <a:r>
              <a:rPr lang="en-US" altLang="zh-CN" b="1" dirty="0" smtClean="0"/>
              <a:t>      ……</a:t>
            </a:r>
          </a:p>
          <a:p>
            <a:r>
              <a:rPr lang="en-US" altLang="zh-CN" b="1" dirty="0" smtClean="0"/>
              <a:t>}</a:t>
            </a:r>
          </a:p>
          <a:p>
            <a:endParaRPr lang="en-US" altLang="zh-CN"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smtClean="0"/>
              <a:t>什么是抽象</a:t>
            </a:r>
            <a:endParaRPr lang="zh-CN" altLang="en-US" dirty="0"/>
          </a:p>
        </p:txBody>
      </p:sp>
      <p:pic>
        <p:nvPicPr>
          <p:cNvPr id="4" name="Picture 4"/>
          <p:cNvPicPr>
            <a:picLocks noChangeAspect="1" noChangeArrowheads="1"/>
          </p:cNvPicPr>
          <p:nvPr/>
        </p:nvPicPr>
        <p:blipFill>
          <a:blip r:embed="rId2" cstate="print"/>
          <a:srcRect/>
          <a:stretch>
            <a:fillRect/>
          </a:stretch>
        </p:blipFill>
        <p:spPr bwMode="auto">
          <a:xfrm>
            <a:off x="468313" y="2420938"/>
            <a:ext cx="8029575" cy="3057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：成员类特点</a:t>
            </a:r>
            <a:endParaRPr lang="zh-CN" altLang="en-US" dirty="0"/>
          </a:p>
        </p:txBody>
      </p:sp>
      <p:sp>
        <p:nvSpPr>
          <p:cNvPr id="3" name="内容占位符 2"/>
          <p:cNvSpPr>
            <a:spLocks noGrp="1"/>
          </p:cNvSpPr>
          <p:nvPr>
            <p:ph idx="1"/>
          </p:nvPr>
        </p:nvSpPr>
        <p:spPr/>
        <p:txBody>
          <a:bodyPr/>
          <a:lstStyle/>
          <a:p>
            <a:r>
              <a:rPr lang="zh-CN" altLang="en-US" dirty="0" smtClean="0"/>
              <a:t>能够访问到包含其类的所有数据成员</a:t>
            </a:r>
            <a:endParaRPr lang="en-US" altLang="zh-CN" dirty="0" smtClean="0"/>
          </a:p>
          <a:p>
            <a:r>
              <a:rPr lang="zh-CN" altLang="en-US" dirty="0" smtClean="0"/>
              <a:t>实例化时需要有一个包含类的示例</a:t>
            </a:r>
            <a:endParaRPr lang="en-US" altLang="zh-CN" dirty="0" smtClean="0"/>
          </a:p>
          <a:p>
            <a:pPr lvl="1"/>
            <a:r>
              <a:rPr lang="zh-CN" altLang="en-US" dirty="0" smtClean="0"/>
              <a:t>由包含类实例化</a:t>
            </a:r>
            <a:endParaRPr lang="en-US" altLang="zh-CN" dirty="0" smtClean="0"/>
          </a:p>
          <a:p>
            <a:pPr lvl="2"/>
            <a:r>
              <a:rPr lang="zh-CN" altLang="en-US" dirty="0" smtClean="0"/>
              <a:t>如上例</a:t>
            </a:r>
            <a:endParaRPr lang="en-US" altLang="zh-CN" dirty="0" smtClean="0"/>
          </a:p>
          <a:p>
            <a:pPr lvl="1"/>
            <a:r>
              <a:rPr lang="zh-CN" altLang="en-US" dirty="0" smtClean="0"/>
              <a:t>带包含类的实例：</a:t>
            </a:r>
            <a:endParaRPr lang="en-US" altLang="zh-CN" dirty="0" smtClean="0"/>
          </a:p>
          <a:p>
            <a:pPr lvl="2"/>
            <a:r>
              <a:rPr lang="en-US" altLang="zh-CN" dirty="0" err="1" smtClean="0"/>
              <a:t>out.new</a:t>
            </a:r>
            <a:r>
              <a:rPr lang="en-US" altLang="zh-CN" dirty="0" smtClean="0"/>
              <a:t> Inner();</a:t>
            </a:r>
          </a:p>
          <a:p>
            <a:pPr lvl="1"/>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局部类</a:t>
            </a:r>
            <a:endParaRPr lang="zh-CN" altLang="en-US" dirty="0"/>
          </a:p>
        </p:txBody>
      </p:sp>
      <p:sp>
        <p:nvSpPr>
          <p:cNvPr id="3" name="内容占位符 2"/>
          <p:cNvSpPr>
            <a:spLocks noGrp="1"/>
          </p:cNvSpPr>
          <p:nvPr>
            <p:ph idx="1"/>
          </p:nvPr>
        </p:nvSpPr>
        <p:spPr/>
        <p:txBody>
          <a:bodyPr/>
          <a:lstStyle/>
          <a:p>
            <a:r>
              <a:rPr lang="zh-CN" altLang="en-US" dirty="0" smtClean="0"/>
              <a:t>将一个类的定义和实例化移至方法体中，这个类成为局部类</a:t>
            </a:r>
            <a:endParaRPr lang="en-US" altLang="zh-CN" dirty="0" smtClean="0"/>
          </a:p>
          <a:p>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局部类</a:t>
            </a:r>
            <a:endParaRPr lang="zh-CN" altLang="en-US" dirty="0"/>
          </a:p>
        </p:txBody>
      </p:sp>
      <p:pic>
        <p:nvPicPr>
          <p:cNvPr id="8193" name="Picture 1"/>
          <p:cNvPicPr>
            <a:picLocks noChangeAspect="1" noChangeArrowheads="1"/>
          </p:cNvPicPr>
          <p:nvPr/>
        </p:nvPicPr>
        <p:blipFill>
          <a:blip r:embed="rId3" cstate="print"/>
          <a:srcRect/>
          <a:stretch>
            <a:fillRect/>
          </a:stretch>
        </p:blipFill>
        <p:spPr bwMode="auto">
          <a:xfrm>
            <a:off x="0" y="1571612"/>
            <a:ext cx="9144000" cy="4557486"/>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局部类</a:t>
            </a:r>
            <a:r>
              <a:rPr lang="en-US" altLang="zh-CN" dirty="0" smtClean="0">
                <a:sym typeface="Wingdings" pitchFamily="2" charset="2"/>
              </a:rPr>
              <a:t></a:t>
            </a:r>
            <a:r>
              <a:rPr lang="zh-CN" altLang="en-US" dirty="0" smtClean="0">
                <a:sym typeface="Wingdings" pitchFamily="2" charset="2"/>
              </a:rPr>
              <a:t>匿名类</a:t>
            </a:r>
            <a:endParaRPr lang="zh-CN" altLang="en-US" dirty="0"/>
          </a:p>
        </p:txBody>
      </p:sp>
      <p:sp>
        <p:nvSpPr>
          <p:cNvPr id="4" name="矩形 3"/>
          <p:cNvSpPr/>
          <p:nvPr/>
        </p:nvSpPr>
        <p:spPr>
          <a:xfrm>
            <a:off x="0" y="2357430"/>
            <a:ext cx="9144000" cy="3477875"/>
          </a:xfrm>
          <a:prstGeom prst="rect">
            <a:avLst/>
          </a:prstGeom>
        </p:spPr>
        <p:txBody>
          <a:bodyPr wrap="square">
            <a:spAutoFit/>
          </a:bodyPr>
          <a:lstStyle/>
          <a:p>
            <a:r>
              <a:rPr lang="en-US" altLang="zh-CN" sz="2000" dirty="0" smtClean="0"/>
              <a:t>public void </a:t>
            </a:r>
            <a:r>
              <a:rPr lang="en-US" altLang="zh-CN" sz="2000" dirty="0" err="1" smtClean="0"/>
              <a:t>onSelectionChanged</a:t>
            </a:r>
            <a:r>
              <a:rPr lang="en-US" altLang="zh-CN" sz="2000" dirty="0" smtClean="0"/>
              <a:t>(</a:t>
            </a:r>
            <a:r>
              <a:rPr lang="en-US" altLang="zh-CN" sz="2000" dirty="0" err="1" smtClean="0"/>
              <a:t>SelectionEvent</a:t>
            </a:r>
            <a:r>
              <a:rPr lang="en-US" altLang="zh-CN" sz="2000" dirty="0" smtClean="0"/>
              <a:t> event) {</a:t>
            </a:r>
          </a:p>
          <a:p>
            <a:r>
              <a:rPr lang="en-US" altLang="zh-CN" sz="2000" dirty="0" smtClean="0"/>
              <a:t>	</a:t>
            </a:r>
            <a:r>
              <a:rPr lang="en-US" altLang="zh-CN" sz="2000" b="1" dirty="0" smtClean="0">
                <a:solidFill>
                  <a:srgbClr val="FF0000"/>
                </a:solidFill>
              </a:rPr>
              <a:t>final</a:t>
            </a:r>
            <a:r>
              <a:rPr lang="en-US" altLang="zh-CN" sz="2000" dirty="0" smtClean="0"/>
              <a:t> </a:t>
            </a:r>
            <a:r>
              <a:rPr lang="en-US" altLang="zh-CN" sz="2000" dirty="0" err="1" smtClean="0"/>
              <a:t>FlowItem</a:t>
            </a:r>
            <a:r>
              <a:rPr lang="en-US" altLang="zh-CN" sz="2000" dirty="0" smtClean="0"/>
              <a:t> </a:t>
            </a:r>
            <a:r>
              <a:rPr lang="en-US" altLang="zh-CN" sz="2000" dirty="0" smtClean="0">
                <a:solidFill>
                  <a:srgbClr val="FF0000"/>
                </a:solidFill>
              </a:rPr>
              <a:t>selected</a:t>
            </a:r>
            <a:r>
              <a:rPr lang="en-US" altLang="zh-CN" sz="2000" dirty="0" smtClean="0"/>
              <a:t> = </a:t>
            </a:r>
            <a:r>
              <a:rPr lang="en-US" altLang="zh-CN" sz="2000" dirty="0" err="1" smtClean="0"/>
              <a:t>getFlowById</a:t>
            </a:r>
            <a:r>
              <a:rPr lang="en-US" altLang="zh-CN" sz="2000" dirty="0" smtClean="0"/>
              <a:t>(</a:t>
            </a:r>
            <a:r>
              <a:rPr lang="en-US" altLang="zh-CN" sz="2000" dirty="0" err="1" smtClean="0"/>
              <a:t>event.getRecord</a:t>
            </a:r>
            <a:r>
              <a:rPr lang="en-US" altLang="zh-CN" sz="2000" dirty="0" smtClean="0"/>
              <a:t>()</a:t>
            </a:r>
          </a:p>
          <a:p>
            <a:r>
              <a:rPr lang="en-US" altLang="zh-CN" sz="2000" dirty="0" smtClean="0"/>
              <a:t>			.</a:t>
            </a:r>
            <a:r>
              <a:rPr lang="en-US" altLang="zh-CN" sz="2000" dirty="0" err="1" smtClean="0"/>
              <a:t>getAttribute</a:t>
            </a:r>
            <a:r>
              <a:rPr lang="en-US" altLang="zh-CN" sz="2000" dirty="0" smtClean="0"/>
              <a:t>("id"));</a:t>
            </a:r>
          </a:p>
          <a:p>
            <a:r>
              <a:rPr lang="en-US" altLang="zh-CN" sz="2000" dirty="0" smtClean="0"/>
              <a:t>	</a:t>
            </a:r>
            <a:r>
              <a:rPr lang="en-US" altLang="zh-CN" sz="2000" dirty="0" err="1" smtClean="0"/>
              <a:t>actionButton.addClickHandler</a:t>
            </a:r>
            <a:r>
              <a:rPr lang="en-US" altLang="zh-CN" sz="2000" dirty="0" smtClean="0"/>
              <a:t>(new </a:t>
            </a:r>
            <a:r>
              <a:rPr lang="en-US" altLang="zh-CN" sz="2000" dirty="0" err="1" smtClean="0"/>
              <a:t>ClickHandler</a:t>
            </a:r>
            <a:r>
              <a:rPr lang="en-US" altLang="zh-CN" sz="2000" dirty="0" smtClean="0"/>
              <a:t>() {</a:t>
            </a:r>
          </a:p>
          <a:p>
            <a:r>
              <a:rPr lang="en-US" altLang="zh-CN" sz="2000" dirty="0" smtClean="0"/>
              <a:t>		public void </a:t>
            </a:r>
            <a:r>
              <a:rPr lang="en-US" altLang="zh-CN" sz="2000" dirty="0" err="1" smtClean="0"/>
              <a:t>onClick</a:t>
            </a:r>
            <a:r>
              <a:rPr lang="en-US" altLang="zh-CN" sz="2000" dirty="0" smtClean="0"/>
              <a:t>(</a:t>
            </a:r>
            <a:r>
              <a:rPr lang="en-US" altLang="zh-CN" sz="2000" dirty="0" err="1" smtClean="0"/>
              <a:t>ClickEvent</a:t>
            </a:r>
            <a:r>
              <a:rPr lang="en-US" altLang="zh-CN" sz="2000" dirty="0" smtClean="0"/>
              <a:t> event) {</a:t>
            </a:r>
          </a:p>
          <a:p>
            <a:r>
              <a:rPr lang="en-US" altLang="zh-CN" sz="2000" dirty="0" smtClean="0"/>
              <a:t>			</a:t>
            </a:r>
            <a:r>
              <a:rPr lang="en-US" altLang="zh-CN" sz="2000" dirty="0" err="1" smtClean="0"/>
              <a:t>TaskPanel</a:t>
            </a:r>
            <a:r>
              <a:rPr lang="en-US" altLang="zh-CN" sz="2000" dirty="0" smtClean="0"/>
              <a:t> </a:t>
            </a:r>
            <a:r>
              <a:rPr lang="en-US" altLang="zh-CN" sz="2000" dirty="0" err="1" smtClean="0"/>
              <a:t>taskPanel</a:t>
            </a:r>
            <a:r>
              <a:rPr lang="en-US" altLang="zh-CN" sz="2000" dirty="0" smtClean="0"/>
              <a:t> = </a:t>
            </a:r>
            <a:r>
              <a:rPr lang="en-US" altLang="zh-CN" sz="2000" dirty="0" err="1" smtClean="0"/>
              <a:t>TaskPanelFactory</a:t>
            </a:r>
            <a:endParaRPr lang="en-US" altLang="zh-CN" sz="2000" dirty="0" smtClean="0"/>
          </a:p>
          <a:p>
            <a:r>
              <a:rPr lang="en-US" altLang="zh-CN" sz="2000" dirty="0" smtClean="0"/>
              <a:t>					.</a:t>
            </a:r>
            <a:r>
              <a:rPr lang="en-US" altLang="zh-CN" sz="2000" dirty="0" err="1" smtClean="0"/>
              <a:t>getTaskPanel</a:t>
            </a:r>
            <a:r>
              <a:rPr lang="en-US" altLang="zh-CN" sz="2000" dirty="0" smtClean="0"/>
              <a:t>(</a:t>
            </a:r>
            <a:r>
              <a:rPr lang="en-US" altLang="zh-CN" sz="2000" dirty="0" smtClean="0">
                <a:solidFill>
                  <a:srgbClr val="FF0000"/>
                </a:solidFill>
              </a:rPr>
              <a:t>selected</a:t>
            </a:r>
            <a:r>
              <a:rPr lang="en-US" altLang="zh-CN" sz="2000" dirty="0" smtClean="0"/>
              <a:t>, </a:t>
            </a:r>
            <a:r>
              <a:rPr lang="en-US" altLang="zh-CN" sz="2000" dirty="0" err="1" smtClean="0"/>
              <a:t>ad.getId</a:t>
            </a:r>
            <a:r>
              <a:rPr lang="en-US" altLang="zh-CN" sz="2000" dirty="0" smtClean="0"/>
              <a:t>());</a:t>
            </a:r>
          </a:p>
          <a:p>
            <a:r>
              <a:rPr lang="en-US" altLang="zh-CN" sz="2000" dirty="0" smtClean="0"/>
              <a:t>			</a:t>
            </a:r>
            <a:r>
              <a:rPr lang="en-US" altLang="zh-CN" sz="2000" dirty="0" err="1" smtClean="0"/>
              <a:t>taskPanel.show</a:t>
            </a:r>
            <a:r>
              <a:rPr lang="en-US" altLang="zh-CN" sz="2000" dirty="0" smtClean="0"/>
              <a:t>();</a:t>
            </a:r>
          </a:p>
          <a:p>
            <a:r>
              <a:rPr lang="en-US" altLang="zh-CN" sz="2000" dirty="0" smtClean="0"/>
              <a:t>		}</a:t>
            </a:r>
          </a:p>
          <a:p>
            <a:r>
              <a:rPr lang="en-US" altLang="zh-CN" sz="2000" dirty="0" smtClean="0"/>
              <a:t>	});</a:t>
            </a:r>
          </a:p>
          <a:p>
            <a:r>
              <a:rPr lang="en-US" altLang="zh-CN" sz="2000" dirty="0" smtClean="0"/>
              <a:t>}</a:t>
            </a:r>
            <a:endParaRPr lang="en-US" altLang="zh-CN"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Java:</a:t>
            </a:r>
            <a:r>
              <a:rPr lang="zh-CN" altLang="en-US" dirty="0" smtClean="0"/>
              <a:t>局部类</a:t>
            </a:r>
            <a:endParaRPr lang="zh-CN" altLang="en-US" dirty="0"/>
          </a:p>
        </p:txBody>
      </p:sp>
      <p:sp>
        <p:nvSpPr>
          <p:cNvPr id="3" name="内容占位符 2"/>
          <p:cNvSpPr>
            <a:spLocks noGrp="1"/>
          </p:cNvSpPr>
          <p:nvPr>
            <p:ph idx="1"/>
          </p:nvPr>
        </p:nvSpPr>
        <p:spPr/>
        <p:txBody>
          <a:bodyPr/>
          <a:lstStyle/>
          <a:p>
            <a:r>
              <a:rPr lang="zh-CN" altLang="en-US" dirty="0" smtClean="0"/>
              <a:t>局部类只在被定义的块中可见</a:t>
            </a:r>
            <a:endParaRPr lang="en-US" altLang="zh-CN" dirty="0" smtClean="0"/>
          </a:p>
          <a:p>
            <a:r>
              <a:rPr lang="zh-CN" altLang="en-US" dirty="0" smtClean="0"/>
              <a:t>局部类不能被声明为</a:t>
            </a:r>
            <a:r>
              <a:rPr lang="en-US" altLang="zh-CN" dirty="0" smtClean="0"/>
              <a:t>public, protected, private, </a:t>
            </a:r>
            <a:r>
              <a:rPr lang="zh-CN" altLang="en-US" dirty="0" smtClean="0"/>
              <a:t>或</a:t>
            </a:r>
            <a:r>
              <a:rPr lang="en-US" altLang="zh-CN" dirty="0" smtClean="0"/>
              <a:t> static</a:t>
            </a:r>
          </a:p>
          <a:p>
            <a:r>
              <a:rPr lang="zh-CN" altLang="en-US" dirty="0" smtClean="0"/>
              <a:t>局部类不能够包含静态成员</a:t>
            </a:r>
            <a:endParaRPr lang="en-US" altLang="zh-CN" dirty="0" smtClean="0"/>
          </a:p>
          <a:p>
            <a:r>
              <a:rPr lang="zh-CN" altLang="en-US" dirty="0" smtClean="0"/>
              <a:t>不能定义为接口</a:t>
            </a:r>
            <a:endParaRPr lang="en-US" altLang="zh-CN" dirty="0" smtClean="0"/>
          </a:p>
          <a:p>
            <a:r>
              <a:rPr lang="zh-CN" altLang="en-US" dirty="0" smtClean="0"/>
              <a:t>局部类可以使用所定义的块中可见的，声明为</a:t>
            </a:r>
            <a:r>
              <a:rPr lang="en-US" altLang="zh-CN" dirty="0" smtClean="0"/>
              <a:t>final</a:t>
            </a:r>
            <a:r>
              <a:rPr lang="zh-CN" altLang="en-US" dirty="0" smtClean="0"/>
              <a:t>的局部变量。</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其他实现信息隐藏的手段</a:t>
            </a:r>
            <a:endParaRPr lang="zh-CN" altLang="en-US" dirty="0"/>
          </a:p>
        </p:txBody>
      </p:sp>
      <p:sp>
        <p:nvSpPr>
          <p:cNvPr id="3" name="内容占位符 2"/>
          <p:cNvSpPr>
            <a:spLocks noGrp="1"/>
          </p:cNvSpPr>
          <p:nvPr>
            <p:ph idx="1"/>
          </p:nvPr>
        </p:nvSpPr>
        <p:spPr/>
        <p:txBody>
          <a:bodyPr/>
          <a:lstStyle/>
          <a:p>
            <a:r>
              <a:rPr lang="zh-CN" altLang="en-US" dirty="0" smtClean="0"/>
              <a:t>通过</a:t>
            </a:r>
            <a:r>
              <a:rPr lang="en-US" altLang="zh-CN" dirty="0" smtClean="0"/>
              <a:t>interface</a:t>
            </a:r>
            <a:r>
              <a:rPr lang="zh-CN" altLang="en-US" dirty="0" smtClean="0"/>
              <a:t>实现的信息隐藏</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总结</a:t>
            </a:r>
            <a:endParaRPr lang="zh-CN" altLang="en-US" dirty="0"/>
          </a:p>
        </p:txBody>
      </p:sp>
      <p:sp>
        <p:nvSpPr>
          <p:cNvPr id="3" name="内容占位符 2"/>
          <p:cNvSpPr>
            <a:spLocks noGrp="1"/>
          </p:cNvSpPr>
          <p:nvPr>
            <p:ph idx="1"/>
          </p:nvPr>
        </p:nvSpPr>
        <p:spPr/>
        <p:txBody>
          <a:bodyPr/>
          <a:lstStyle/>
          <a:p>
            <a:r>
              <a:rPr lang="en-US" altLang="zh-CN" dirty="0" smtClean="0"/>
              <a:t>Class</a:t>
            </a:r>
          </a:p>
          <a:p>
            <a:r>
              <a:rPr lang="en-US" altLang="zh-CN" dirty="0" smtClean="0"/>
              <a:t>Package</a:t>
            </a:r>
          </a:p>
          <a:p>
            <a:r>
              <a:rPr lang="en-US" altLang="zh-CN" dirty="0" smtClean="0"/>
              <a:t>Subsystem</a:t>
            </a:r>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依靠语法就足够了吗？</a:t>
            </a:r>
            <a:endParaRPr lang="zh-CN" altLang="en-US" dirty="0"/>
          </a:p>
        </p:txBody>
      </p:sp>
      <p:sp>
        <p:nvSpPr>
          <p:cNvPr id="3" name="内容占位符 2"/>
          <p:cNvSpPr>
            <a:spLocks noGrp="1"/>
          </p:cNvSpPr>
          <p:nvPr>
            <p:ph idx="1"/>
          </p:nvPr>
        </p:nvSpPr>
        <p:spPr/>
        <p:txBody>
          <a:bodyPr>
            <a:normAutofit fontScale="92500" lnSpcReduction="20000"/>
          </a:bodyPr>
          <a:lstStyle/>
          <a:p>
            <a:r>
              <a:rPr lang="zh-CN" altLang="en-US" dirty="0" smtClean="0"/>
              <a:t>要格外注意避免从语义上破坏封装性</a:t>
            </a:r>
            <a:endParaRPr lang="en-US" altLang="zh-CN" dirty="0" smtClean="0"/>
          </a:p>
          <a:p>
            <a:pPr lvl="1"/>
            <a:r>
              <a:rPr lang="zh-CN" altLang="en-US" dirty="0" smtClean="0"/>
              <a:t>假如一个类有两个公共的方法，分别为</a:t>
            </a:r>
            <a:endParaRPr lang="en-US" altLang="zh-CN" dirty="0" smtClean="0"/>
          </a:p>
          <a:p>
            <a:pPr lvl="2"/>
            <a:r>
              <a:rPr lang="en-US" altLang="zh-CN" dirty="0" smtClean="0"/>
              <a:t>Terminate</a:t>
            </a:r>
          </a:p>
          <a:p>
            <a:pPr lvl="2"/>
            <a:r>
              <a:rPr lang="en-US" altLang="zh-CN" dirty="0" err="1" smtClean="0"/>
              <a:t>PerformFinalOperation</a:t>
            </a:r>
            <a:endParaRPr lang="en-US" altLang="zh-CN" dirty="0" smtClean="0"/>
          </a:p>
          <a:p>
            <a:pPr lvl="1"/>
            <a:r>
              <a:rPr lang="zh-CN" altLang="en-US" dirty="0" smtClean="0"/>
              <a:t>如果在使用中需要知道，</a:t>
            </a:r>
            <a:r>
              <a:rPr lang="en-US" altLang="zh-CN" dirty="0" err="1" smtClean="0"/>
              <a:t>PerformFinalOperation</a:t>
            </a:r>
            <a:r>
              <a:rPr lang="zh-CN" altLang="en-US" dirty="0" smtClean="0"/>
              <a:t>中已经调用过</a:t>
            </a:r>
            <a:r>
              <a:rPr lang="en-US" altLang="zh-CN" dirty="0" smtClean="0"/>
              <a:t>Terminate</a:t>
            </a:r>
            <a:r>
              <a:rPr lang="zh-CN" altLang="en-US" dirty="0" smtClean="0"/>
              <a:t>了，不需要再次调用</a:t>
            </a:r>
            <a:r>
              <a:rPr lang="en-US" altLang="zh-CN" dirty="0" smtClean="0"/>
              <a:t>Terminate</a:t>
            </a:r>
            <a:r>
              <a:rPr lang="zh-CN" altLang="en-US" dirty="0" smtClean="0"/>
              <a:t>，那我们就说这两个方法在实现上破坏了语义上的封装。</a:t>
            </a:r>
            <a:endParaRPr lang="en-US" altLang="zh-CN" dirty="0" smtClean="0"/>
          </a:p>
          <a:p>
            <a:pPr lvl="1"/>
            <a:r>
              <a:rPr lang="zh-CN" altLang="en-US" dirty="0" smtClean="0"/>
              <a:t>每当你发现自己是通过查看了的内部实现来得知该如何使用这个类的时候，你就不是在针对接口编程了。</a:t>
            </a:r>
            <a:endParaRPr lang="en-US" altLang="zh-CN" dirty="0" smtClean="0"/>
          </a:p>
          <a:p>
            <a:pPr lvl="1"/>
            <a:r>
              <a:rPr lang="en-US" altLang="zh-CN" smtClean="0"/>
              <a:t>From [Code Complete II]</a:t>
            </a:r>
            <a:endParaRPr lang="en-US" altLang="zh-CN" dirty="0" smtClean="0"/>
          </a:p>
          <a:p>
            <a:pPr lvl="1"/>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异常处理</a:t>
            </a:r>
            <a:endParaRPr lang="zh-CN" altLang="en-US" dirty="0"/>
          </a:p>
        </p:txBody>
      </p:sp>
      <p:sp>
        <p:nvSpPr>
          <p:cNvPr id="3" name="内容占位符 2"/>
          <p:cNvSpPr>
            <a:spLocks noGrp="1"/>
          </p:cNvSpPr>
          <p:nvPr>
            <p:ph idx="1"/>
          </p:nvPr>
        </p:nvSpPr>
        <p:spPr/>
        <p:txBody>
          <a:bodyPr/>
          <a:lstStyle/>
          <a:p>
            <a:r>
              <a:rPr lang="zh-CN" altLang="en-US" dirty="0" smtClean="0"/>
              <a:t>在异常处理发明前，用</a:t>
            </a:r>
            <a:r>
              <a:rPr lang="en-US" altLang="zh-CN" dirty="0" smtClean="0"/>
              <a:t>if/else</a:t>
            </a:r>
            <a:r>
              <a:rPr lang="zh-CN" altLang="en-US" dirty="0" smtClean="0"/>
              <a:t>和返回值来处理异常</a:t>
            </a:r>
            <a:endParaRPr lang="zh-CN" altLang="en-US" dirty="0" smtClean="0">
              <a:sym typeface="Wingdings" pitchFamily="2" charset="2"/>
            </a:endParaRPr>
          </a:p>
          <a:p>
            <a:pPr lvl="1"/>
            <a:r>
              <a:rPr lang="zh-CN" altLang="en-US" dirty="0" smtClean="0">
                <a:sym typeface="Wingdings" pitchFamily="2" charset="2"/>
              </a:rPr>
              <a:t>异常处理的代码量要多于正常的代码。</a:t>
            </a:r>
          </a:p>
          <a:p>
            <a:pPr lvl="1"/>
            <a:r>
              <a:rPr lang="zh-CN" altLang="en-US" dirty="0" smtClean="0">
                <a:sym typeface="Wingdings" pitchFamily="2" charset="2"/>
              </a:rPr>
              <a:t>正常处理逻辑和异常处理逻辑混在一起。</a:t>
            </a:r>
          </a:p>
          <a:p>
            <a:pPr lvl="1"/>
            <a:r>
              <a:rPr lang="zh-CN" altLang="en-US" dirty="0" smtClean="0">
                <a:sym typeface="Wingdings" pitchFamily="2" charset="2"/>
              </a:rPr>
              <a:t>函数使用返回值来标识错误状态。</a:t>
            </a:r>
          </a:p>
          <a:p>
            <a:r>
              <a:rPr lang="zh-CN" altLang="en-US" dirty="0" smtClean="0">
                <a:sym typeface="Wingdings" pitchFamily="2" charset="2"/>
              </a:rPr>
              <a:t>使用异常处理后</a:t>
            </a:r>
          </a:p>
          <a:p>
            <a:pPr lvl="1"/>
            <a:r>
              <a:rPr lang="zh-CN" altLang="en-US" dirty="0" smtClean="0">
                <a:sym typeface="Wingdings" pitchFamily="2" charset="2"/>
              </a:rPr>
              <a:t>能够简洁漂亮地处理异常。</a:t>
            </a:r>
          </a:p>
          <a:p>
            <a:pPr lvl="1"/>
            <a:r>
              <a:rPr lang="zh-CN" altLang="en-US" dirty="0" smtClean="0">
                <a:sym typeface="Wingdings" pitchFamily="2" charset="2"/>
              </a:rPr>
              <a:t>正常处理逻辑和异常处理逻辑混分离。</a:t>
            </a:r>
          </a:p>
          <a:p>
            <a:endParaRPr lang="zh-CN" alt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28625" y="1928813"/>
            <a:ext cx="647700" cy="3232150"/>
          </a:xfrm>
        </p:spPr>
        <p:txBody>
          <a:bodyPr>
            <a:normAutofit fontScale="90000"/>
          </a:bodyPr>
          <a:lstStyle/>
          <a:p>
            <a:pPr eaLnBrk="1" hangingPunct="1"/>
            <a:r>
              <a:rPr lang="zh-CN" altLang="en-US" sz="3500" smtClean="0"/>
              <a:t>未用异常处理</a:t>
            </a:r>
          </a:p>
        </p:txBody>
      </p:sp>
      <p:sp>
        <p:nvSpPr>
          <p:cNvPr id="21507" name="Text Box 4"/>
          <p:cNvSpPr txBox="1">
            <a:spLocks noChangeArrowheads="1"/>
          </p:cNvSpPr>
          <p:nvPr/>
        </p:nvSpPr>
        <p:spPr bwMode="auto">
          <a:xfrm>
            <a:off x="1908175" y="333375"/>
            <a:ext cx="5040313" cy="5868988"/>
          </a:xfrm>
          <a:prstGeom prst="rect">
            <a:avLst/>
          </a:prstGeom>
          <a:noFill/>
          <a:ln w="9525">
            <a:solidFill>
              <a:schemeClr val="tx1"/>
            </a:solidFill>
            <a:miter lim="800000"/>
            <a:headEnd/>
            <a:tailEnd/>
          </a:ln>
        </p:spPr>
        <p:txBody>
          <a:bodyPr>
            <a:spAutoFit/>
          </a:bodyPr>
          <a:lstStyle/>
          <a:p>
            <a:r>
              <a:rPr lang="en-US" altLang="ja-JP" dirty="0" err="1"/>
              <a:t>int</a:t>
            </a:r>
            <a:r>
              <a:rPr lang="en-US" altLang="ja-JP" dirty="0"/>
              <a:t> </a:t>
            </a:r>
            <a:r>
              <a:rPr lang="en-US" altLang="ja-JP" dirty="0" err="1"/>
              <a:t>printFile</a:t>
            </a:r>
            <a:r>
              <a:rPr lang="en-US" altLang="ja-JP" dirty="0"/>
              <a:t> (char* </a:t>
            </a:r>
            <a:r>
              <a:rPr lang="en-US" altLang="ja-JP" dirty="0" err="1"/>
              <a:t>fileName</a:t>
            </a:r>
            <a:r>
              <a:rPr lang="en-US" altLang="ja-JP" dirty="0"/>
              <a:t>)</a:t>
            </a:r>
          </a:p>
          <a:p>
            <a:r>
              <a:rPr lang="en-US" altLang="ja-JP" dirty="0"/>
              <a:t>{</a:t>
            </a:r>
          </a:p>
          <a:p>
            <a:r>
              <a:rPr lang="en-US" altLang="ja-JP" dirty="0"/>
              <a:t>  char c[10]</a:t>
            </a:r>
            <a:r>
              <a:rPr lang="zh-CN" altLang="en-US" dirty="0"/>
              <a:t>；</a:t>
            </a:r>
            <a:r>
              <a:rPr lang="ja-JP" altLang="en-US" dirty="0"/>
              <a:t>     </a:t>
            </a:r>
          </a:p>
          <a:p>
            <a:r>
              <a:rPr lang="zh-CN" altLang="en-US" dirty="0"/>
              <a:t>  </a:t>
            </a:r>
            <a:r>
              <a:rPr lang="en-US" altLang="ja-JP" dirty="0" err="1"/>
              <a:t>int</a:t>
            </a:r>
            <a:r>
              <a:rPr lang="en-US" altLang="ja-JP" dirty="0"/>
              <a:t> result = 0;</a:t>
            </a:r>
          </a:p>
          <a:p>
            <a:r>
              <a:rPr lang="en-US" altLang="ja-JP" dirty="0"/>
              <a:t>  FILE *file;  </a:t>
            </a:r>
          </a:p>
          <a:p>
            <a:endParaRPr lang="en-US" altLang="ja-JP" dirty="0"/>
          </a:p>
          <a:p>
            <a:r>
              <a:rPr lang="en-US" altLang="ja-JP" dirty="0"/>
              <a:t>  file = </a:t>
            </a:r>
            <a:r>
              <a:rPr lang="en-US" altLang="ja-JP" dirty="0" err="1"/>
              <a:t>fopen</a:t>
            </a:r>
            <a:r>
              <a:rPr lang="en-US" altLang="ja-JP" dirty="0"/>
              <a:t>(</a:t>
            </a:r>
            <a:r>
              <a:rPr lang="en-US" altLang="ja-JP" dirty="0" err="1"/>
              <a:t>fileName</a:t>
            </a:r>
            <a:r>
              <a:rPr lang="en-US" altLang="ja-JP" dirty="0"/>
              <a:t>, "r");</a:t>
            </a:r>
          </a:p>
          <a:p>
            <a:r>
              <a:rPr lang="en-US" altLang="ja-JP" dirty="0"/>
              <a:t>  if(file==NULL) {</a:t>
            </a:r>
          </a:p>
          <a:p>
            <a:r>
              <a:rPr lang="en-US" altLang="ja-JP" dirty="0"/>
              <a:t>    </a:t>
            </a:r>
            <a:r>
              <a:rPr lang="en-US" altLang="zh-CN" dirty="0"/>
              <a:t>    </a:t>
            </a:r>
            <a:r>
              <a:rPr lang="en-US" altLang="ja-JP" dirty="0"/>
              <a:t>result = 1;</a:t>
            </a:r>
          </a:p>
          <a:p>
            <a:r>
              <a:rPr lang="en-US" altLang="ja-JP" dirty="0"/>
              <a:t>  </a:t>
            </a:r>
            <a:r>
              <a:rPr lang="en-US" altLang="zh-CN" dirty="0"/>
              <a:t> </a:t>
            </a:r>
            <a:r>
              <a:rPr lang="en-US" altLang="ja-JP" dirty="0"/>
              <a:t>}else {</a:t>
            </a:r>
          </a:p>
          <a:p>
            <a:r>
              <a:rPr lang="en-US" altLang="ja-JP" dirty="0"/>
              <a:t>    </a:t>
            </a:r>
            <a:r>
              <a:rPr lang="en-US" altLang="zh-CN" dirty="0"/>
              <a:t>    </a:t>
            </a:r>
            <a:r>
              <a:rPr lang="en-US" altLang="ja-JP" dirty="0"/>
              <a:t>n = </a:t>
            </a:r>
            <a:r>
              <a:rPr lang="en-US" altLang="ja-JP" dirty="0" err="1"/>
              <a:t>fread</a:t>
            </a:r>
            <a:r>
              <a:rPr lang="en-US" altLang="ja-JP" dirty="0"/>
              <a:t>(c, 1, 10, file);</a:t>
            </a:r>
          </a:p>
          <a:p>
            <a:r>
              <a:rPr lang="en-US" altLang="ja-JP" dirty="0"/>
              <a:t>   </a:t>
            </a:r>
            <a:r>
              <a:rPr lang="en-US" altLang="zh-CN" dirty="0"/>
              <a:t>     </a:t>
            </a:r>
            <a:r>
              <a:rPr lang="en-US" altLang="ja-JP" dirty="0"/>
              <a:t>if( n!=-1){</a:t>
            </a:r>
          </a:p>
          <a:p>
            <a:r>
              <a:rPr lang="en-US" altLang="ja-JP" dirty="0"/>
              <a:t>    	c[n] = '\0';</a:t>
            </a:r>
          </a:p>
          <a:p>
            <a:r>
              <a:rPr lang="en-US" altLang="ja-JP" dirty="0"/>
              <a:t>    	</a:t>
            </a:r>
            <a:r>
              <a:rPr lang="en-US" altLang="ja-JP" dirty="0" err="1"/>
              <a:t>printf</a:t>
            </a:r>
            <a:r>
              <a:rPr lang="en-US" altLang="ja-JP" dirty="0"/>
              <a:t>(c);</a:t>
            </a:r>
          </a:p>
          <a:p>
            <a:r>
              <a:rPr lang="en-US" altLang="ja-JP" dirty="0"/>
              <a:t>    </a:t>
            </a:r>
            <a:r>
              <a:rPr lang="en-US" altLang="zh-CN" dirty="0"/>
              <a:t>    </a:t>
            </a:r>
            <a:r>
              <a:rPr lang="en-US" altLang="ja-JP" dirty="0"/>
              <a:t>}else{</a:t>
            </a:r>
          </a:p>
          <a:p>
            <a:r>
              <a:rPr lang="en-US" altLang="ja-JP" dirty="0"/>
              <a:t>    	result = 1;	</a:t>
            </a:r>
          </a:p>
          <a:p>
            <a:r>
              <a:rPr lang="en-US" altLang="ja-JP" dirty="0"/>
              <a:t>    </a:t>
            </a:r>
            <a:r>
              <a:rPr lang="en-US" altLang="zh-CN" dirty="0"/>
              <a:t>    </a:t>
            </a:r>
            <a:r>
              <a:rPr lang="en-US" altLang="ja-JP" dirty="0"/>
              <a:t>}</a:t>
            </a:r>
          </a:p>
          <a:p>
            <a:r>
              <a:rPr lang="en-US" altLang="zh-CN" dirty="0"/>
              <a:t>       </a:t>
            </a:r>
            <a:r>
              <a:rPr lang="en-US" altLang="ja-JP" dirty="0" err="1"/>
              <a:t>fclose</a:t>
            </a:r>
            <a:r>
              <a:rPr lang="en-US" altLang="ja-JP" dirty="0"/>
              <a:t>(file);</a:t>
            </a:r>
          </a:p>
          <a:p>
            <a:r>
              <a:rPr lang="en-US" altLang="ja-JP" dirty="0"/>
              <a:t>  }</a:t>
            </a:r>
          </a:p>
          <a:p>
            <a:r>
              <a:rPr lang="en-US" altLang="ja-JP" dirty="0"/>
              <a:t>  return result;</a:t>
            </a:r>
          </a:p>
          <a:p>
            <a:r>
              <a:rPr lang="en-US" altLang="ja-JP" dirty="0"/>
              <a:t>}</a:t>
            </a:r>
            <a:endParaRPr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抽象的过程</a:t>
            </a:r>
            <a:endParaRPr lang="zh-CN" altLang="en-US" dirty="0"/>
          </a:p>
        </p:txBody>
      </p:sp>
      <p:sp>
        <p:nvSpPr>
          <p:cNvPr id="3" name="内容占位符 2"/>
          <p:cNvSpPr>
            <a:spLocks noGrp="1"/>
          </p:cNvSpPr>
          <p:nvPr>
            <p:ph idx="1"/>
          </p:nvPr>
        </p:nvSpPr>
        <p:spPr/>
        <p:txBody>
          <a:bodyPr/>
          <a:lstStyle/>
          <a:p>
            <a:r>
              <a:rPr lang="zh-CN" altLang="en-US" dirty="0" smtClean="0"/>
              <a:t>所有的的程序设计语言都提供抽象的机制。</a:t>
            </a:r>
            <a:endParaRPr lang="en-US" altLang="zh-CN" dirty="0" smtClean="0"/>
          </a:p>
          <a:p>
            <a:pPr lvl="1"/>
            <a:r>
              <a:rPr lang="zh-CN" altLang="zh-CN" sz="2400" dirty="0" smtClean="0"/>
              <a:t>程序通常是现实的一个模型：一个窗口，一辆战车。</a:t>
            </a:r>
            <a:endParaRPr lang="en-US" altLang="zh-CN" dirty="0" smtClean="0"/>
          </a:p>
          <a:p>
            <a:r>
              <a:rPr lang="zh-CN" altLang="en-US" dirty="0" smtClean="0"/>
              <a:t>以复杂度的角度来看，抽象的好处在于让人忽略无关的细节</a:t>
            </a:r>
            <a:endParaRPr lang="en-US" altLang="zh-CN" dirty="0" smtClean="0"/>
          </a:p>
          <a:p>
            <a:r>
              <a:rPr lang="zh-CN" altLang="en-US" dirty="0" smtClean="0"/>
              <a:t>人们能够解决的问题的复杂性直接与抽象的类型和质量有关。</a:t>
            </a:r>
            <a:endParaRPr lang="en-US" altLang="zh-CN" dirty="0" smtClean="0"/>
          </a:p>
          <a:p>
            <a:r>
              <a:rPr lang="zh-CN" altLang="en-US" dirty="0" smtClean="0"/>
              <a:t>程序设计语言的演化过程是抽象层次不断提高的过程。</a:t>
            </a:r>
            <a:endParaRPr lang="en-US" altLang="zh-CN"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zh-CN" altLang="en-US" smtClean="0"/>
              <a:t>使用异常处理</a:t>
            </a:r>
            <a:endParaRPr lang="ja-JP" altLang="en-US" smtClean="0"/>
          </a:p>
        </p:txBody>
      </p:sp>
      <p:sp>
        <p:nvSpPr>
          <p:cNvPr id="22531" name="Text Box 4"/>
          <p:cNvSpPr txBox="1">
            <a:spLocks noChangeArrowheads="1"/>
          </p:cNvSpPr>
          <p:nvPr/>
        </p:nvSpPr>
        <p:spPr bwMode="auto">
          <a:xfrm>
            <a:off x="0" y="1928802"/>
            <a:ext cx="8820150" cy="4154984"/>
          </a:xfrm>
          <a:prstGeom prst="rect">
            <a:avLst/>
          </a:prstGeom>
          <a:noFill/>
          <a:ln w="9525">
            <a:solidFill>
              <a:schemeClr val="tx1"/>
            </a:solidFill>
            <a:miter lim="800000"/>
            <a:headEnd/>
            <a:tailEnd/>
          </a:ln>
        </p:spPr>
        <p:txBody>
          <a:bodyPr wrap="square">
            <a:spAutoFit/>
          </a:bodyPr>
          <a:lstStyle/>
          <a:p>
            <a:r>
              <a:rPr lang="ja-JP" altLang="ja-JP" sz="2400" dirty="0">
                <a:ea typeface="MS PGothic" pitchFamily="34" charset="-128"/>
              </a:rPr>
              <a:t>	public void pr</a:t>
            </a:r>
            <a:r>
              <a:rPr lang="ja-JP" altLang="en-US" sz="2400" dirty="0">
                <a:ea typeface="MS PGothic" pitchFamily="34" charset="-128"/>
              </a:rPr>
              <a:t>i</a:t>
            </a:r>
            <a:r>
              <a:rPr lang="ja-JP" altLang="ja-JP" sz="2400" dirty="0">
                <a:ea typeface="MS PGothic" pitchFamily="34" charset="-128"/>
              </a:rPr>
              <a:t>ntFile (String fileName) throws IOException {</a:t>
            </a:r>
          </a:p>
          <a:p>
            <a:r>
              <a:rPr lang="ja-JP" altLang="ja-JP" sz="2400" dirty="0">
                <a:ea typeface="MS PGothic" pitchFamily="34" charset="-128"/>
              </a:rPr>
              <a:t>		char[] c = new char[10];</a:t>
            </a:r>
          </a:p>
          <a:p>
            <a:r>
              <a:rPr lang="ja-JP" altLang="ja-JP" sz="2400" dirty="0">
                <a:ea typeface="MS PGothic" pitchFamily="34" charset="-128"/>
              </a:rPr>
              <a:t>		FileReader reader = null;</a:t>
            </a:r>
          </a:p>
          <a:p>
            <a:r>
              <a:rPr lang="ja-JP" altLang="ja-JP" sz="2400" dirty="0">
                <a:ea typeface="MS PGothic" pitchFamily="34" charset="-128"/>
              </a:rPr>
              <a:t>		try {</a:t>
            </a:r>
          </a:p>
          <a:p>
            <a:r>
              <a:rPr lang="ja-JP" altLang="ja-JP" sz="2400" dirty="0">
                <a:ea typeface="MS PGothic" pitchFamily="34" charset="-128"/>
              </a:rPr>
              <a:t>		</a:t>
            </a:r>
            <a:r>
              <a:rPr lang="ja-JP" altLang="en-US" sz="2400" dirty="0">
                <a:ea typeface="MS PGothic" pitchFamily="34" charset="-128"/>
              </a:rPr>
              <a:t>	</a:t>
            </a:r>
            <a:r>
              <a:rPr lang="ja-JP" altLang="ja-JP" sz="2400" dirty="0">
                <a:ea typeface="MS PGothic" pitchFamily="34" charset="-128"/>
              </a:rPr>
              <a:t>reader = new FileReader(fileName);</a:t>
            </a:r>
          </a:p>
          <a:p>
            <a:r>
              <a:rPr lang="ja-JP" altLang="ja-JP" sz="2400" dirty="0">
                <a:ea typeface="MS PGothic" pitchFamily="34" charset="-128"/>
              </a:rPr>
              <a:t>			reader.read(c, 1, 10);</a:t>
            </a:r>
          </a:p>
          <a:p>
            <a:r>
              <a:rPr lang="ja-JP" altLang="ja-JP" sz="2400" dirty="0">
                <a:ea typeface="MS PGothic" pitchFamily="34" charset="-128"/>
              </a:rPr>
              <a:t>			System.out.println(c);</a:t>
            </a:r>
          </a:p>
          <a:p>
            <a:r>
              <a:rPr lang="ja-JP" altLang="ja-JP" sz="2400" dirty="0">
                <a:ea typeface="MS PGothic" pitchFamily="34" charset="-128"/>
              </a:rPr>
              <a:t>		} finally {</a:t>
            </a:r>
          </a:p>
          <a:p>
            <a:r>
              <a:rPr lang="ja-JP" altLang="ja-JP" sz="2400" dirty="0">
                <a:ea typeface="MS PGothic" pitchFamily="34" charset="-128"/>
              </a:rPr>
              <a:t>			if (reader != null) reader.close();</a:t>
            </a:r>
          </a:p>
          <a:p>
            <a:r>
              <a:rPr lang="ja-JP" altLang="ja-JP" sz="2400" dirty="0">
                <a:ea typeface="MS PGothic" pitchFamily="34" charset="-128"/>
              </a:rPr>
              <a:t>		}</a:t>
            </a:r>
          </a:p>
          <a:p>
            <a:r>
              <a:rPr lang="ja-JP" altLang="ja-JP" sz="2400" dirty="0">
                <a:ea typeface="MS PGothic" pitchFamily="34" charset="-128"/>
              </a:rPr>
              <a:t>	}</a:t>
            </a:r>
            <a:endParaRPr lang="ja-JP" altLang="en-US" sz="2400" dirty="0">
              <a:ea typeface="MS PGothic" pitchFamily="34" charset="-12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异常处理：下面代码有什么问题</a:t>
            </a:r>
            <a:r>
              <a:rPr lang="zh-CN" altLang="en-US" dirty="0"/>
              <a:t>？</a:t>
            </a:r>
          </a:p>
        </p:txBody>
      </p:sp>
      <p:sp>
        <p:nvSpPr>
          <p:cNvPr id="5" name="矩形 4"/>
          <p:cNvSpPr/>
          <p:nvPr/>
        </p:nvSpPr>
        <p:spPr>
          <a:xfrm>
            <a:off x="428596" y="1571612"/>
            <a:ext cx="8215370" cy="4893647"/>
          </a:xfrm>
          <a:prstGeom prst="rect">
            <a:avLst/>
          </a:prstGeom>
        </p:spPr>
        <p:txBody>
          <a:bodyPr wrap="square">
            <a:spAutoFit/>
          </a:bodyPr>
          <a:lstStyle/>
          <a:p>
            <a:r>
              <a:rPr lang="ja-JP" altLang="ja-JP" sz="2400" dirty="0" smtClean="0">
                <a:ea typeface="MS PGothic" pitchFamily="34" charset="-128"/>
              </a:rPr>
              <a:t>	public void pr</a:t>
            </a:r>
            <a:r>
              <a:rPr lang="ja-JP" altLang="en-US" sz="2400" dirty="0" smtClean="0">
                <a:ea typeface="MS PGothic" pitchFamily="34" charset="-128"/>
              </a:rPr>
              <a:t>i</a:t>
            </a:r>
            <a:r>
              <a:rPr lang="ja-JP" altLang="ja-JP" sz="2400" dirty="0" smtClean="0">
                <a:ea typeface="MS PGothic" pitchFamily="34" charset="-128"/>
              </a:rPr>
              <a:t>ntFile (String fileName) {</a:t>
            </a:r>
          </a:p>
          <a:p>
            <a:r>
              <a:rPr lang="ja-JP" altLang="ja-JP" sz="2400" dirty="0" smtClean="0">
                <a:ea typeface="MS PGothic" pitchFamily="34" charset="-128"/>
              </a:rPr>
              <a:t>		char[] c = new char[10];</a:t>
            </a:r>
          </a:p>
          <a:p>
            <a:r>
              <a:rPr lang="ja-JP" altLang="ja-JP" sz="2400" dirty="0" smtClean="0">
                <a:ea typeface="MS PGothic" pitchFamily="34" charset="-128"/>
              </a:rPr>
              <a:t>		FileReader reader = null;</a:t>
            </a:r>
          </a:p>
          <a:p>
            <a:r>
              <a:rPr lang="ja-JP" altLang="ja-JP" sz="2400" dirty="0" smtClean="0">
                <a:ea typeface="MS PGothic" pitchFamily="34" charset="-128"/>
              </a:rPr>
              <a:t>		try {</a:t>
            </a:r>
          </a:p>
          <a:p>
            <a:r>
              <a:rPr lang="ja-JP" altLang="ja-JP" sz="2400" dirty="0" smtClean="0">
                <a:ea typeface="MS PGothic" pitchFamily="34" charset="-128"/>
              </a:rPr>
              <a:t>		</a:t>
            </a:r>
            <a:r>
              <a:rPr lang="ja-JP" altLang="en-US" sz="2400" dirty="0" smtClean="0">
                <a:ea typeface="MS PGothic" pitchFamily="34" charset="-128"/>
              </a:rPr>
              <a:t>	</a:t>
            </a:r>
            <a:r>
              <a:rPr lang="ja-JP" altLang="ja-JP" sz="2400" dirty="0" smtClean="0">
                <a:ea typeface="MS PGothic" pitchFamily="34" charset="-128"/>
              </a:rPr>
              <a:t>reader = new FileReader(fileName);</a:t>
            </a:r>
          </a:p>
          <a:p>
            <a:r>
              <a:rPr lang="ja-JP" altLang="ja-JP" sz="2400" dirty="0" smtClean="0">
                <a:ea typeface="MS PGothic" pitchFamily="34" charset="-128"/>
              </a:rPr>
              <a:t>			reader.read(c, 1, 10);</a:t>
            </a:r>
          </a:p>
          <a:p>
            <a:r>
              <a:rPr lang="ja-JP" altLang="ja-JP" sz="2400" dirty="0" smtClean="0">
                <a:ea typeface="MS PGothic" pitchFamily="34" charset="-128"/>
              </a:rPr>
              <a:t>			System.out.println(c);</a:t>
            </a:r>
          </a:p>
          <a:p>
            <a:r>
              <a:rPr lang="ja-JP" altLang="ja-JP" sz="2400" dirty="0" smtClean="0">
                <a:ea typeface="MS PGothic" pitchFamily="34" charset="-128"/>
              </a:rPr>
              <a:t>		} </a:t>
            </a:r>
            <a:r>
              <a:rPr lang="en-US" altLang="ja-JP" sz="2400" dirty="0" smtClean="0">
                <a:ea typeface="MS PGothic" pitchFamily="34" charset="-128"/>
              </a:rPr>
              <a:t>catch(</a:t>
            </a:r>
            <a:r>
              <a:rPr lang="ja-JP" altLang="ja-JP" sz="2400" dirty="0" smtClean="0">
                <a:ea typeface="MS PGothic" pitchFamily="34" charset="-128"/>
              </a:rPr>
              <a:t>IOException </a:t>
            </a:r>
            <a:r>
              <a:rPr lang="en-US" altLang="ja-JP" sz="2400" dirty="0" smtClean="0">
                <a:ea typeface="MS PGothic" pitchFamily="34" charset="-128"/>
              </a:rPr>
              <a:t>e){</a:t>
            </a:r>
          </a:p>
          <a:p>
            <a:r>
              <a:rPr lang="en-US" altLang="ja-JP" sz="2400" smtClean="0">
                <a:ea typeface="MS PGothic" pitchFamily="34" charset="-128"/>
              </a:rPr>
              <a:t>	</a:t>
            </a:r>
            <a:r>
              <a:rPr lang="en-US" altLang="ja-JP" sz="2400" dirty="0" smtClean="0">
                <a:ea typeface="MS PGothic" pitchFamily="34" charset="-128"/>
              </a:rPr>
              <a:t>		</a:t>
            </a:r>
          </a:p>
          <a:p>
            <a:r>
              <a:rPr lang="en-US" altLang="ja-JP" sz="2400" dirty="0" smtClean="0">
                <a:ea typeface="MS PGothic" pitchFamily="34" charset="-128"/>
              </a:rPr>
              <a:t>		}</a:t>
            </a:r>
            <a:r>
              <a:rPr lang="ja-JP" altLang="ja-JP" sz="2400" dirty="0" smtClean="0">
                <a:ea typeface="MS PGothic" pitchFamily="34" charset="-128"/>
              </a:rPr>
              <a:t>finally {</a:t>
            </a:r>
          </a:p>
          <a:p>
            <a:r>
              <a:rPr lang="ja-JP" altLang="ja-JP" sz="2400" dirty="0" smtClean="0">
                <a:ea typeface="MS PGothic" pitchFamily="34" charset="-128"/>
              </a:rPr>
              <a:t>			if (reader != null) reader.close();</a:t>
            </a:r>
          </a:p>
          <a:p>
            <a:r>
              <a:rPr lang="ja-JP" altLang="ja-JP" sz="2400" dirty="0" smtClean="0">
                <a:ea typeface="MS PGothic" pitchFamily="34" charset="-128"/>
              </a:rPr>
              <a:t>		}</a:t>
            </a:r>
          </a:p>
          <a:p>
            <a:r>
              <a:rPr lang="ja-JP" altLang="ja-JP" sz="2400" dirty="0" smtClean="0">
                <a:ea typeface="MS PGothic" pitchFamily="34" charset="-128"/>
              </a:rPr>
              <a:t>	}</a:t>
            </a:r>
            <a:endParaRPr lang="ja-JP" altLang="en-US" sz="2400" dirty="0">
              <a:ea typeface="MS PGothic" pitchFamily="34" charset="-128"/>
            </a:endParaRPr>
          </a:p>
        </p:txBody>
      </p:sp>
      <p:grpSp>
        <p:nvGrpSpPr>
          <p:cNvPr id="8" name="组合 7"/>
          <p:cNvGrpSpPr/>
          <p:nvPr/>
        </p:nvGrpSpPr>
        <p:grpSpPr>
          <a:xfrm>
            <a:off x="1532927" y="4572008"/>
            <a:ext cx="4825023" cy="526517"/>
            <a:chOff x="1532927" y="4572008"/>
            <a:chExt cx="4825023" cy="526517"/>
          </a:xfrm>
        </p:grpSpPr>
        <p:sp>
          <p:nvSpPr>
            <p:cNvPr id="6" name="燕尾形箭头 5"/>
            <p:cNvSpPr/>
            <p:nvPr/>
          </p:nvSpPr>
          <p:spPr>
            <a:xfrm rot="20199862">
              <a:off x="1532927" y="4741335"/>
              <a:ext cx="928694" cy="35719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sp>
          <p:nvSpPr>
            <p:cNvPr id="7" name="矩形 6"/>
            <p:cNvSpPr/>
            <p:nvPr/>
          </p:nvSpPr>
          <p:spPr>
            <a:xfrm>
              <a:off x="2571736" y="4572008"/>
              <a:ext cx="378621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抽象的过程</a:t>
            </a:r>
            <a:endParaRPr lang="zh-CN" altLang="en-US" dirty="0"/>
          </a:p>
        </p:txBody>
      </p:sp>
      <p:sp>
        <p:nvSpPr>
          <p:cNvPr id="3" name="内容占位符 2"/>
          <p:cNvSpPr>
            <a:spLocks noGrp="1"/>
          </p:cNvSpPr>
          <p:nvPr>
            <p:ph idx="1"/>
          </p:nvPr>
        </p:nvSpPr>
        <p:spPr/>
        <p:txBody>
          <a:bodyPr>
            <a:normAutofit fontScale="92500"/>
          </a:bodyPr>
          <a:lstStyle/>
          <a:p>
            <a:r>
              <a:rPr lang="zh-CN" altLang="en-US" dirty="0" smtClean="0"/>
              <a:t>纯面向对象程序设计语言的特性</a:t>
            </a:r>
            <a:endParaRPr lang="en-US" altLang="zh-CN" dirty="0" smtClean="0"/>
          </a:p>
          <a:p>
            <a:pPr lvl="1"/>
            <a:r>
              <a:rPr lang="zh-CN" altLang="en-US" dirty="0" smtClean="0"/>
              <a:t>万物皆对象。</a:t>
            </a:r>
            <a:endParaRPr lang="en-US" altLang="zh-CN" dirty="0" smtClean="0"/>
          </a:p>
          <a:p>
            <a:pPr lvl="1"/>
            <a:r>
              <a:rPr lang="zh-CN" altLang="en-US" dirty="0" smtClean="0"/>
              <a:t>程序就是一组对象，对象之间通过发送消息互相通知做什么。</a:t>
            </a:r>
            <a:endParaRPr lang="en-US" altLang="zh-CN" dirty="0" smtClean="0"/>
          </a:p>
          <a:p>
            <a:pPr lvl="1"/>
            <a:r>
              <a:rPr lang="zh-CN" altLang="en-US" dirty="0"/>
              <a:t>每一</a:t>
            </a:r>
            <a:r>
              <a:rPr lang="zh-CN" altLang="en-US" dirty="0" smtClean="0"/>
              <a:t>个对象都有它自己的由其他对象构成的存储区。</a:t>
            </a:r>
            <a:endParaRPr lang="en-US" altLang="zh-CN" dirty="0" smtClean="0"/>
          </a:p>
          <a:p>
            <a:pPr lvl="1"/>
            <a:r>
              <a:rPr lang="zh-CN" altLang="en-US" dirty="0" smtClean="0"/>
              <a:t>每个对象都有一个类型。</a:t>
            </a:r>
            <a:endParaRPr lang="en-US" altLang="zh-CN" dirty="0" smtClean="0"/>
          </a:p>
          <a:p>
            <a:pPr lvl="1"/>
            <a:r>
              <a:rPr lang="zh-CN" altLang="en-US" dirty="0"/>
              <a:t>一</a:t>
            </a:r>
            <a:r>
              <a:rPr lang="zh-CN" altLang="en-US" dirty="0" smtClean="0"/>
              <a:t>个特定的类型的所有对象都能够接受相同的消息。</a:t>
            </a:r>
            <a:endParaRPr lang="en-US" altLang="zh-CN" dirty="0" smtClean="0"/>
          </a:p>
          <a:p>
            <a:r>
              <a:rPr lang="zh-CN" altLang="en-US" dirty="0" smtClean="0"/>
              <a:t>纯的面向对象的程序设计语言能够保证写出面向对象风格的程序吗？</a:t>
            </a:r>
            <a:endParaRPr lang="zh-CN"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对象有一个接口（界面）</a:t>
            </a:r>
            <a:endParaRPr lang="zh-CN" altLang="en-US" dirty="0"/>
          </a:p>
        </p:txBody>
      </p:sp>
      <p:sp>
        <p:nvSpPr>
          <p:cNvPr id="3" name="内容占位符 2"/>
          <p:cNvSpPr>
            <a:spLocks noGrp="1"/>
          </p:cNvSpPr>
          <p:nvPr>
            <p:ph idx="1"/>
          </p:nvPr>
        </p:nvSpPr>
        <p:spPr/>
        <p:txBody>
          <a:bodyPr/>
          <a:lstStyle/>
          <a:p>
            <a:r>
              <a:rPr lang="zh-CN" altLang="en-US" dirty="0" smtClean="0"/>
              <a:t>对象的接口（界面）规定我们能像特定的对象发出什么消息。</a:t>
            </a:r>
            <a:endParaRPr lang="en-US" altLang="zh-CN" dirty="0" smtClean="0"/>
          </a:p>
          <a:p>
            <a:r>
              <a:rPr lang="zh-CN" altLang="en-US" dirty="0" smtClean="0"/>
              <a:t>对象的接口由其类</a:t>
            </a:r>
            <a:r>
              <a:rPr lang="en-US" altLang="zh-CN" dirty="0" smtClean="0"/>
              <a:t>(class)</a:t>
            </a:r>
            <a:r>
              <a:rPr lang="zh-CN" altLang="en-US" dirty="0" smtClean="0"/>
              <a:t>或类型</a:t>
            </a:r>
            <a:r>
              <a:rPr lang="en-US" altLang="zh-CN" dirty="0" smtClean="0"/>
              <a:t>(type)</a:t>
            </a:r>
            <a:r>
              <a:rPr lang="zh-CN" altLang="en-US" dirty="0" smtClean="0"/>
              <a:t>确定。</a:t>
            </a:r>
            <a:endParaRPr lang="en-US" altLang="zh-CN" dirty="0" smtClean="0"/>
          </a:p>
          <a:p>
            <a:r>
              <a:rPr lang="zh-CN" altLang="en-US" dirty="0" smtClean="0"/>
              <a:t>抽象的接口在现代程序设计语言中具有重要的意义。</a:t>
            </a:r>
            <a:endParaRPr lang="en-US" altLang="zh-CN" dirty="0" smtClean="0"/>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隐藏实现的细节</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在一个软件开发的过程中，一个团队中的成员可以分为类的创建者和客户程序员。</a:t>
            </a:r>
            <a:endParaRPr lang="en-US" altLang="zh-CN" dirty="0" smtClean="0"/>
          </a:p>
          <a:p>
            <a:r>
              <a:rPr lang="zh-CN" altLang="en-US" dirty="0" smtClean="0"/>
              <a:t>类的创建者是是创建新数据类型的人，他们的目标是创建类。</a:t>
            </a:r>
            <a:endParaRPr lang="en-US" altLang="zh-CN" dirty="0" smtClean="0"/>
          </a:p>
          <a:p>
            <a:r>
              <a:rPr lang="zh-CN" altLang="en-US" dirty="0" smtClean="0"/>
              <a:t>客户程序员的目标是去收集一个装满类的工具箱，用于快速构建应用。</a:t>
            </a:r>
            <a:endParaRPr lang="en-US" altLang="zh-CN" dirty="0" smtClean="0"/>
          </a:p>
          <a:p>
            <a:r>
              <a:rPr lang="zh-CN" altLang="en-US" dirty="0" smtClean="0"/>
              <a:t>创建者所能设计的一个好的工具箱应该只暴露对于客户程序员必须的东西，而其他的都隐藏起来。</a:t>
            </a:r>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pPr eaLnBrk="1" hangingPunct="1"/>
            <a:r>
              <a:rPr lang="zh-CN" altLang="en-US" smtClean="0"/>
              <a:t>能够热咖啡的</a:t>
            </a:r>
            <a:r>
              <a:rPr lang="en-US" altLang="zh-CN" smtClean="0"/>
              <a:t>CPU</a:t>
            </a:r>
            <a:endParaRPr lang="zh-CN" altLang="en-US" smtClean="0"/>
          </a:p>
        </p:txBody>
      </p:sp>
      <p:grpSp>
        <p:nvGrpSpPr>
          <p:cNvPr id="5" name="组合 4"/>
          <p:cNvGrpSpPr/>
          <p:nvPr/>
        </p:nvGrpSpPr>
        <p:grpSpPr>
          <a:xfrm>
            <a:off x="1500166" y="1214422"/>
            <a:ext cx="5929354" cy="5300011"/>
            <a:chOff x="1500166" y="1214422"/>
            <a:chExt cx="5929354" cy="5300011"/>
          </a:xfrm>
        </p:grpSpPr>
        <p:pic>
          <p:nvPicPr>
            <p:cNvPr id="8195" name="Picture 2" descr="C:\Documents and Settings\Administrator\桌面\F200604241651211002111945.jpg"/>
            <p:cNvPicPr>
              <a:picLocks noChangeAspect="1" noChangeArrowheads="1"/>
            </p:cNvPicPr>
            <p:nvPr/>
          </p:nvPicPr>
          <p:blipFill>
            <a:blip r:embed="rId3" cstate="print"/>
            <a:srcRect/>
            <a:stretch>
              <a:fillRect/>
            </a:stretch>
          </p:blipFill>
          <p:spPr bwMode="auto">
            <a:xfrm>
              <a:off x="1500166" y="1214422"/>
              <a:ext cx="5929354" cy="5300011"/>
            </a:xfrm>
            <a:prstGeom prst="rect">
              <a:avLst/>
            </a:prstGeom>
            <a:noFill/>
            <a:ln w="9525">
              <a:noFill/>
              <a:miter lim="800000"/>
              <a:headEnd/>
              <a:tailEnd/>
            </a:ln>
          </p:spPr>
        </p:pic>
        <p:sp>
          <p:nvSpPr>
            <p:cNvPr id="4" name="燕尾形箭头 3"/>
            <p:cNvSpPr/>
            <p:nvPr/>
          </p:nvSpPr>
          <p:spPr>
            <a:xfrm rot="13136750">
              <a:off x="4509619" y="5395700"/>
              <a:ext cx="928694" cy="357190"/>
            </a:xfrm>
            <a:prstGeom prst="notch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2379</TotalTime>
  <Words>2144</Words>
  <Application>Microsoft Office PowerPoint</Application>
  <PresentationFormat>全屏显示(4:3)</PresentationFormat>
  <Paragraphs>384</Paragraphs>
  <Slides>51</Slides>
  <Notes>15</Notes>
  <HiddenSlides>0</HiddenSlides>
  <MMClips>0</MMClips>
  <ScaleCrop>false</ScaleCrop>
  <HeadingPairs>
    <vt:vector size="4" baseType="variant">
      <vt:variant>
        <vt:lpstr>主题</vt:lpstr>
      </vt:variant>
      <vt:variant>
        <vt:i4>1</vt:i4>
      </vt:variant>
      <vt:variant>
        <vt:lpstr>幻灯片标题</vt:lpstr>
      </vt:variant>
      <vt:variant>
        <vt:i4>51</vt:i4>
      </vt:variant>
    </vt:vector>
  </HeadingPairs>
  <TitlesOfParts>
    <vt:vector size="52" baseType="lpstr">
      <vt:lpstr>Office 主题</vt:lpstr>
      <vt:lpstr>OOP: Object-Oriented Programming</vt:lpstr>
      <vt:lpstr>Chapter 1对象导言</vt:lpstr>
      <vt:lpstr>抽象的过程</vt:lpstr>
      <vt:lpstr>什么是抽象</vt:lpstr>
      <vt:lpstr>抽象的过程</vt:lpstr>
      <vt:lpstr>抽象的过程</vt:lpstr>
      <vt:lpstr>对象有一个接口（界面）</vt:lpstr>
      <vt:lpstr>隐藏实现的细节</vt:lpstr>
      <vt:lpstr>能够热咖啡的CPU</vt:lpstr>
      <vt:lpstr>另一种热咖啡的办法</vt:lpstr>
      <vt:lpstr>隐藏实现的细节</vt:lpstr>
      <vt:lpstr>隐藏实现的细节</vt:lpstr>
      <vt:lpstr>实现的重用：组合</vt:lpstr>
      <vt:lpstr>继承：基本概念</vt:lpstr>
      <vt:lpstr>继承：简单继承</vt:lpstr>
      <vt:lpstr>继承：改变接口</vt:lpstr>
      <vt:lpstr>继承：重载</vt:lpstr>
      <vt:lpstr>继承：is-a 和 is-like-a</vt:lpstr>
      <vt:lpstr>继承：多态</vt:lpstr>
      <vt:lpstr>继承：多态</vt:lpstr>
      <vt:lpstr>多态：upcasting</vt:lpstr>
      <vt:lpstr>多态：究竟发生了什么</vt:lpstr>
      <vt:lpstr>多态：逛街模拟器</vt:lpstr>
      <vt:lpstr>多态：逛街模拟器</vt:lpstr>
      <vt:lpstr>多态：逛街模拟器</vt:lpstr>
      <vt:lpstr>多态：逛街模拟器</vt:lpstr>
      <vt:lpstr>多态：逛街模拟器</vt:lpstr>
      <vt:lpstr>多态：逛街模拟器</vt:lpstr>
      <vt:lpstr>多态：逛街模拟器</vt:lpstr>
      <vt:lpstr>多态：逛街模拟器</vt:lpstr>
      <vt:lpstr>多态：逛街模拟器</vt:lpstr>
      <vt:lpstr>创建和销毁对象</vt:lpstr>
      <vt:lpstr>信息隐藏：比较</vt:lpstr>
      <vt:lpstr>C++类的访问控制</vt:lpstr>
      <vt:lpstr>友元</vt:lpstr>
      <vt:lpstr>C#: interal关键字</vt:lpstr>
      <vt:lpstr>Java中的内部类</vt:lpstr>
      <vt:lpstr>Java：成员类</vt:lpstr>
      <vt:lpstr>Java：成员类</vt:lpstr>
      <vt:lpstr>Java：成员类特点</vt:lpstr>
      <vt:lpstr>Java:局部类</vt:lpstr>
      <vt:lpstr>Java:局部类</vt:lpstr>
      <vt:lpstr>Java:局部类匿名类</vt:lpstr>
      <vt:lpstr>Java:局部类</vt:lpstr>
      <vt:lpstr>其他实现信息隐藏的手段</vt:lpstr>
      <vt:lpstr>总结</vt:lpstr>
      <vt:lpstr>依靠语法就足够了吗？</vt:lpstr>
      <vt:lpstr>异常处理</vt:lpstr>
      <vt:lpstr>未用异常处理</vt:lpstr>
      <vt:lpstr>使用异常处理</vt:lpstr>
      <vt:lpstr>异常处理：下面代码有什么问题？</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OOP: Object-Oriented Programming</dc:title>
  <dc:creator>fudanxxc</dc:creator>
  <cp:lastModifiedBy>ztiange</cp:lastModifiedBy>
  <cp:revision>169</cp:revision>
  <dcterms:created xsi:type="dcterms:W3CDTF">2010-02-22T12:46:49Z</dcterms:created>
  <dcterms:modified xsi:type="dcterms:W3CDTF">2010-08-23T00:29:19Z</dcterms:modified>
</cp:coreProperties>
</file>