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7" r:id="rId5"/>
    <p:sldId id="266" r:id="rId6"/>
    <p:sldId id="274" r:id="rId7"/>
    <p:sldId id="259" r:id="rId8"/>
    <p:sldId id="260" r:id="rId9"/>
    <p:sldId id="261" r:id="rId10"/>
    <p:sldId id="271" r:id="rId11"/>
    <p:sldId id="272" r:id="rId12"/>
    <p:sldId id="275" r:id="rId13"/>
    <p:sldId id="268" r:id="rId14"/>
    <p:sldId id="269" r:id="rId15"/>
    <p:sldId id="264" r:id="rId16"/>
    <p:sldId id="273" r:id="rId17"/>
    <p:sldId id="270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79D0B-D16C-462F-B247-8F38584E2CDD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401FA-7E01-4550-8A02-67443A8B8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BDC97-4C6D-4882-A00F-5F9C766590C4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C5C34-A6D2-4059-9C0E-190748C7D093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A3E5-5320-4D13-B19A-BF1E8CF07D5C}" type="datetimeFigureOut">
              <a:rPr lang="zh-CN" altLang="en-US" smtClean="0"/>
              <a:pPr/>
              <a:t>2010/12/29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D9C8-851C-4AFC-B0CA-687A6ACA8E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AOP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Aspect Oriented Programming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Security Aspect</a:t>
            </a:r>
            <a:r>
              <a:rPr lang="zh-CN" altLang="en-US" dirty="0" smtClean="0"/>
              <a:t>的实现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AspectJ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8" y="213285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public</a:t>
            </a:r>
            <a:r>
              <a:rPr lang="en-US" altLang="zh-CN" dirty="0"/>
              <a:t> </a:t>
            </a:r>
            <a:r>
              <a:rPr lang="en-US" altLang="zh-CN" b="1" dirty="0"/>
              <a:t>aspect</a:t>
            </a:r>
            <a:r>
              <a:rPr lang="en-US" altLang="zh-CN" dirty="0"/>
              <a:t> </a:t>
            </a:r>
            <a:r>
              <a:rPr lang="en-US" altLang="zh-CN" dirty="0" err="1"/>
              <a:t>SecurityAspect</a:t>
            </a:r>
            <a:r>
              <a:rPr lang="en-US" altLang="zh-CN" dirty="0"/>
              <a:t> {</a:t>
            </a:r>
          </a:p>
          <a:p>
            <a:pPr lvl="1"/>
            <a:r>
              <a:rPr lang="en-US" altLang="zh-CN" b="1" dirty="0"/>
              <a:t>private</a:t>
            </a:r>
            <a:r>
              <a:rPr lang="en-US" altLang="zh-CN" dirty="0"/>
              <a:t> </a:t>
            </a:r>
            <a:r>
              <a:rPr lang="en-US" altLang="zh-CN" dirty="0" err="1"/>
              <a:t>ISecurityManager</a:t>
            </a:r>
            <a:r>
              <a:rPr lang="en-US" altLang="zh-CN" dirty="0"/>
              <a:t> </a:t>
            </a:r>
            <a:r>
              <a:rPr lang="en-US" altLang="zh-CN" dirty="0" err="1"/>
              <a:t>securityManager</a:t>
            </a:r>
            <a:r>
              <a:rPr lang="en-US" altLang="zh-CN" dirty="0"/>
              <a:t> = </a:t>
            </a:r>
            <a:r>
              <a:rPr lang="en-US" altLang="zh-CN" dirty="0" err="1"/>
              <a:t>SecurityManager.getInstance</a:t>
            </a:r>
            <a:r>
              <a:rPr lang="en-US" altLang="zh-CN" dirty="0"/>
              <a:t>();</a:t>
            </a:r>
          </a:p>
          <a:p>
            <a:endParaRPr lang="zh-CN" altLang="en-US" dirty="0"/>
          </a:p>
          <a:p>
            <a:pPr lvl="1"/>
            <a:r>
              <a:rPr lang="en-US" altLang="zh-CN" b="1" dirty="0" err="1"/>
              <a:t>pointcut</a:t>
            </a:r>
            <a:r>
              <a:rPr lang="en-US" altLang="zh-CN" dirty="0"/>
              <a:t> </a:t>
            </a:r>
            <a:r>
              <a:rPr lang="en-US" altLang="zh-CN" dirty="0" err="1"/>
              <a:t>securedAccess</a:t>
            </a:r>
            <a:r>
              <a:rPr lang="en-US" altLang="zh-CN" dirty="0"/>
              <a:t>():</a:t>
            </a:r>
          </a:p>
          <a:p>
            <a:pPr lvl="2"/>
            <a:r>
              <a:rPr lang="en-US" altLang="zh-CN" b="1" dirty="0"/>
              <a:t>execution</a:t>
            </a:r>
            <a:r>
              <a:rPr lang="en-US" altLang="zh-CN" dirty="0"/>
              <a:t> ( * </a:t>
            </a:r>
            <a:r>
              <a:rPr lang="en-US" altLang="zh-CN" dirty="0" err="1"/>
              <a:t>IUsecaseHandler</a:t>
            </a:r>
            <a:r>
              <a:rPr lang="en-US" altLang="zh-CN" dirty="0"/>
              <a:t>+.*(..) );</a:t>
            </a:r>
          </a:p>
          <a:p>
            <a:endParaRPr lang="zh-CN" altLang="en-US" dirty="0"/>
          </a:p>
          <a:p>
            <a:pPr lvl="1"/>
            <a:r>
              <a:rPr lang="en-US" altLang="zh-CN" dirty="0"/>
              <a:t>//Advice</a:t>
            </a:r>
          </a:p>
          <a:p>
            <a:pPr lvl="1"/>
            <a:r>
              <a:rPr lang="en-US" altLang="zh-CN" b="1" dirty="0"/>
              <a:t>before</a:t>
            </a:r>
            <a:r>
              <a:rPr lang="en-US" altLang="zh-CN" dirty="0"/>
              <a:t>(): </a:t>
            </a:r>
            <a:r>
              <a:rPr lang="en-US" altLang="zh-CN" dirty="0" err="1"/>
              <a:t>securedAccess</a:t>
            </a:r>
            <a:r>
              <a:rPr lang="en-US" altLang="zh-CN" dirty="0"/>
              <a:t>(){</a:t>
            </a:r>
          </a:p>
          <a:p>
            <a:pPr lvl="2"/>
            <a:r>
              <a:rPr lang="en-US" altLang="zh-CN" b="1" dirty="0"/>
              <a:t>String</a:t>
            </a:r>
            <a:r>
              <a:rPr lang="en-US" altLang="zh-CN" dirty="0"/>
              <a:t> </a:t>
            </a:r>
            <a:r>
              <a:rPr lang="en-US" altLang="zh-CN" dirty="0" err="1"/>
              <a:t>functionName</a:t>
            </a:r>
            <a:r>
              <a:rPr lang="en-US" altLang="zh-CN" dirty="0"/>
              <a:t> = </a:t>
            </a:r>
            <a:r>
              <a:rPr lang="en-US" altLang="zh-CN" b="1" dirty="0" err="1"/>
              <a:t>thisJoinPoint</a:t>
            </a:r>
            <a:r>
              <a:rPr lang="en-US" altLang="zh-CN" dirty="0" err="1"/>
              <a:t>.getSignature</a:t>
            </a:r>
            <a:r>
              <a:rPr lang="en-US" altLang="zh-CN" dirty="0"/>
              <a:t>().</a:t>
            </a:r>
            <a:r>
              <a:rPr lang="en-US" altLang="zh-CN" dirty="0" err="1"/>
              <a:t>getName</a:t>
            </a:r>
            <a:r>
              <a:rPr lang="en-US" altLang="zh-CN" dirty="0"/>
              <a:t>();</a:t>
            </a:r>
          </a:p>
          <a:p>
            <a:pPr lvl="2"/>
            <a:r>
              <a:rPr lang="en-US" altLang="zh-CN" b="1" dirty="0"/>
              <a:t>if</a:t>
            </a:r>
            <a:r>
              <a:rPr lang="en-US" altLang="zh-CN" dirty="0"/>
              <a:t>(!securityManager.isFunctionValid4CurrentUser(</a:t>
            </a:r>
            <a:r>
              <a:rPr lang="en-US" altLang="zh-CN" dirty="0" err="1"/>
              <a:t>functionName</a:t>
            </a:r>
            <a:r>
              <a:rPr lang="en-US" altLang="zh-CN" dirty="0"/>
              <a:t>))</a:t>
            </a:r>
          </a:p>
          <a:p>
            <a:pPr lvl="3"/>
            <a:r>
              <a:rPr lang="en-US" altLang="zh-CN" b="1" dirty="0"/>
              <a:t>throw</a:t>
            </a:r>
            <a:r>
              <a:rPr lang="en-US" altLang="zh-CN" dirty="0"/>
              <a:t> </a:t>
            </a:r>
            <a:r>
              <a:rPr lang="en-US" altLang="zh-CN" b="1" dirty="0"/>
              <a:t>new</a:t>
            </a:r>
            <a:r>
              <a:rPr lang="en-US" altLang="zh-CN" dirty="0"/>
              <a:t> </a:t>
            </a:r>
            <a:r>
              <a:rPr lang="en-US" altLang="zh-CN" dirty="0" err="1"/>
              <a:t>SecurityViolatedException</a:t>
            </a:r>
            <a:r>
              <a:rPr lang="en-US" altLang="zh-CN" dirty="0"/>
              <a:t>(</a:t>
            </a:r>
            <a:r>
              <a:rPr lang="en-US" altLang="zh-CN" dirty="0" err="1"/>
              <a:t>functionName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}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AOP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0294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模块化</a:t>
            </a:r>
            <a:endParaRPr lang="en-US" altLang="zh-CN" dirty="0" smtClean="0"/>
          </a:p>
          <a:p>
            <a:r>
              <a:rPr lang="zh-CN" altLang="en-US" dirty="0" smtClean="0"/>
              <a:t>简洁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b="1" dirty="0">
                <a:ea typeface="宋体" charset="-122"/>
              </a:rPr>
              <a:t>Cross-cutting</a:t>
            </a:r>
            <a:r>
              <a:rPr lang="en-US" altLang="zh-CN" sz="2400" dirty="0">
                <a:ea typeface="宋体" charset="-122"/>
              </a:rPr>
              <a:t> – Identify areas of code where common functionality exists </a:t>
            </a: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80000"/>
              </a:lnSpc>
            </a:pPr>
            <a:endParaRPr lang="en-US" altLang="zh-CN" sz="2400" b="1" dirty="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b="1" dirty="0" err="1" smtClean="0">
                <a:ea typeface="宋体" charset="-122"/>
              </a:rPr>
              <a:t>Joinpoint</a:t>
            </a:r>
            <a:r>
              <a:rPr lang="en-US" altLang="zh-CN" sz="2400" dirty="0" smtClean="0">
                <a:ea typeface="宋体" charset="-122"/>
              </a:rPr>
              <a:t> – Where one or more aspects can be applied</a:t>
            </a:r>
          </a:p>
          <a:p>
            <a:pPr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b="1" dirty="0" err="1" smtClean="0">
                <a:ea typeface="宋体" charset="-122"/>
              </a:rPr>
              <a:t>Pointcut</a:t>
            </a:r>
            <a:r>
              <a:rPr lang="en-US" altLang="zh-CN" sz="2400" dirty="0" smtClean="0">
                <a:ea typeface="宋体" charset="-122"/>
              </a:rPr>
              <a:t> – A collection of </a:t>
            </a:r>
            <a:r>
              <a:rPr lang="en-US" altLang="zh-CN" sz="2400" dirty="0" err="1" smtClean="0">
                <a:ea typeface="宋体" charset="-122"/>
              </a:rPr>
              <a:t>joinpoints</a:t>
            </a:r>
            <a:r>
              <a:rPr lang="en-US" altLang="zh-CN" sz="2400" dirty="0" smtClean="0">
                <a:ea typeface="宋体" charset="-122"/>
              </a:rPr>
              <a:t> </a:t>
            </a:r>
            <a:r>
              <a:rPr lang="en-US" altLang="zh-CN" sz="2400" dirty="0">
                <a:ea typeface="宋体" charset="-122"/>
              </a:rPr>
              <a:t/>
            </a:r>
            <a:br>
              <a:rPr lang="en-US" altLang="zh-CN" sz="2400" dirty="0">
                <a:ea typeface="宋体" charset="-122"/>
              </a:rPr>
            </a:br>
            <a:endParaRPr lang="en-US" altLang="zh-CN" sz="2400" dirty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b="1" dirty="0">
                <a:ea typeface="宋体" charset="-122"/>
              </a:rPr>
              <a:t>Advice</a:t>
            </a:r>
            <a:r>
              <a:rPr lang="en-US" altLang="zh-CN" sz="2400" dirty="0">
                <a:ea typeface="宋体" charset="-122"/>
              </a:rPr>
              <a:t> – The code to be </a:t>
            </a:r>
            <a:r>
              <a:rPr lang="en-US" altLang="zh-CN" sz="2400" dirty="0" smtClean="0">
                <a:ea typeface="宋体" charset="-122"/>
              </a:rPr>
              <a:t>injected</a:t>
            </a:r>
            <a:r>
              <a:rPr lang="en-US" altLang="zh-CN" sz="2400" dirty="0">
                <a:ea typeface="宋体" charset="-122"/>
              </a:rPr>
              <a:t/>
            </a:r>
            <a:br>
              <a:rPr lang="en-US" altLang="zh-CN" sz="2400" dirty="0">
                <a:ea typeface="宋体" charset="-122"/>
              </a:rPr>
            </a:br>
            <a:endParaRPr lang="en-US" altLang="zh-CN" sz="2400" dirty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b="1" dirty="0">
                <a:ea typeface="宋体" charset="-122"/>
              </a:rPr>
              <a:t>Aspect</a:t>
            </a:r>
            <a:r>
              <a:rPr lang="en-US" altLang="zh-CN" sz="2400" dirty="0">
                <a:ea typeface="宋体" charset="-122"/>
              </a:rPr>
              <a:t> – General term for where advice and point-cuts are combined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Terminology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b="1" dirty="0">
                <a:ea typeface="宋体" charset="-122"/>
              </a:rPr>
              <a:t>Weaving</a:t>
            </a:r>
            <a:r>
              <a:rPr lang="en-US" altLang="zh-CN" sz="2800" dirty="0">
                <a:ea typeface="宋体" charset="-122"/>
              </a:rPr>
              <a:t> – Integrating applications and aspects (e.g. </a:t>
            </a:r>
            <a:r>
              <a:rPr lang="en-US" altLang="zh-CN" sz="2800" dirty="0" err="1">
                <a:ea typeface="宋体" charset="-122"/>
              </a:rPr>
              <a:t>AspectJ</a:t>
            </a:r>
            <a:r>
              <a:rPr lang="en-US" altLang="zh-CN" sz="2800" dirty="0">
                <a:ea typeface="宋体" charset="-122"/>
              </a:rPr>
              <a:t> is an “aspect weaver”)</a:t>
            </a:r>
          </a:p>
          <a:p>
            <a:endParaRPr lang="en-US" altLang="zh-CN" sz="2800" dirty="0">
              <a:ea typeface="宋体" charset="-122"/>
            </a:endParaRPr>
          </a:p>
          <a:p>
            <a:pPr lvl="1"/>
            <a:r>
              <a:rPr lang="en-US" altLang="zh-CN" sz="2400" b="1" dirty="0">
                <a:ea typeface="宋体" charset="-122"/>
              </a:rPr>
              <a:t>Compile-time</a:t>
            </a:r>
            <a:r>
              <a:rPr lang="en-US" altLang="zh-CN" sz="2400" dirty="0">
                <a:ea typeface="宋体" charset="-122"/>
              </a:rPr>
              <a:t> – Can produce integrated source-code, but typically only produces woven byte-code.</a:t>
            </a:r>
          </a:p>
          <a:p>
            <a:pPr lvl="1"/>
            <a:endParaRPr lang="en-US" altLang="zh-CN" sz="2400" dirty="0">
              <a:ea typeface="宋体" charset="-122"/>
            </a:endParaRPr>
          </a:p>
          <a:p>
            <a:pPr lvl="1"/>
            <a:r>
              <a:rPr lang="en-US" altLang="zh-CN" sz="2400" b="1" dirty="0">
                <a:ea typeface="宋体" charset="-122"/>
              </a:rPr>
              <a:t>Run-time</a:t>
            </a:r>
            <a:r>
              <a:rPr lang="en-US" altLang="zh-CN" sz="2400" dirty="0">
                <a:ea typeface="宋体" charset="-122"/>
              </a:rPr>
              <a:t> – Aspects are applied “on the fly” (typically when classes are loaded)</a:t>
            </a:r>
          </a:p>
          <a:p>
            <a:endParaRPr lang="en-US" altLang="zh-CN" sz="2800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128792" cy="4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a typeface="宋体" charset="-122"/>
              </a:rPr>
              <a:t>Static Cross-cutting Element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to implement Comparable/</a:t>
            </a:r>
            <a:r>
              <a:rPr lang="en-US" altLang="zh-CN" dirty="0" err="1" smtClean="0"/>
              <a:t>Cloneable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Hashable</a:t>
            </a:r>
            <a:r>
              <a:rPr lang="en-US" altLang="zh-CN" dirty="0" smtClean="0"/>
              <a:t> without modify existing source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Coreplus</a:t>
            </a:r>
            <a:r>
              <a:rPr lang="en-US" altLang="zh-CN" dirty="0" smtClean="0"/>
              <a:t> sample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5576" y="2348880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aspect</a:t>
            </a:r>
            <a:r>
              <a:rPr lang="en-US" altLang="zh-CN" dirty="0"/>
              <a:t> acctstop1 {</a:t>
            </a:r>
            <a:endParaRPr lang="zh-CN" altLang="en-US" dirty="0"/>
          </a:p>
          <a:p>
            <a:pPr lvl="1"/>
            <a:r>
              <a:rPr lang="en-US" altLang="zh-CN" b="1" dirty="0" err="1" smtClean="0"/>
              <a:t>pointcut</a:t>
            </a:r>
            <a:r>
              <a:rPr lang="en-US" altLang="zh-CN" dirty="0" smtClean="0"/>
              <a:t> </a:t>
            </a:r>
            <a:r>
              <a:rPr lang="en-US" altLang="zh-CN" dirty="0"/>
              <a:t>acctstopinIHO1 () : </a:t>
            </a:r>
            <a:endParaRPr lang="zh-CN" altLang="en-US" dirty="0"/>
          </a:p>
          <a:p>
            <a:pPr lvl="1"/>
            <a:r>
              <a:rPr lang="zh-CN" altLang="en-US" dirty="0"/>
              <a:t>    </a:t>
            </a:r>
            <a:r>
              <a:rPr lang="zh-CN" altLang="en-US" dirty="0" smtClean="0"/>
              <a:t>  </a:t>
            </a:r>
            <a:r>
              <a:rPr lang="en-US" altLang="zh-CN" dirty="0" smtClean="0"/>
              <a:t>transition </a:t>
            </a:r>
            <a:r>
              <a:rPr lang="en-US" altLang="zh-CN" dirty="0"/>
              <a:t>( for * input M_IM_MSS_LOC_UPD_REQ </a:t>
            </a:r>
            <a:r>
              <a:rPr lang="en-US" altLang="zh-CN" dirty="0" err="1"/>
              <a:t>nextstate</a:t>
            </a:r>
            <a:r>
              <a:rPr lang="en-US" altLang="zh-CN" dirty="0"/>
              <a:t> Exiting );</a:t>
            </a:r>
            <a:endParaRPr lang="zh-CN" altLang="en-US" dirty="0"/>
          </a:p>
          <a:p>
            <a:r>
              <a:rPr lang="zh-CN" altLang="en-US" dirty="0"/>
              <a:t>   </a:t>
            </a:r>
            <a:r>
              <a:rPr lang="zh-CN" altLang="en-US" dirty="0" smtClean="0"/>
              <a:t>      </a:t>
            </a:r>
            <a:r>
              <a:rPr lang="en-US" altLang="zh-CN" b="1" dirty="0"/>
              <a:t>after</a:t>
            </a:r>
            <a:r>
              <a:rPr lang="en-US" altLang="zh-CN" dirty="0"/>
              <a:t> () : acctstopinIHO1() {</a:t>
            </a:r>
            <a:endParaRPr lang="zh-CN" altLang="en-US" dirty="0"/>
          </a:p>
          <a:p>
            <a:r>
              <a:rPr lang="zh-CN" altLang="en-US" dirty="0"/>
              <a:t>      </a:t>
            </a:r>
            <a:r>
              <a:rPr lang="zh-CN" altLang="en-US" dirty="0" smtClean="0"/>
              <a:t>                 </a:t>
            </a:r>
            <a:r>
              <a:rPr lang="en-US" altLang="zh-CN" dirty="0" err="1" smtClean="0"/>
              <a:t>sendAccountingStop</a:t>
            </a:r>
            <a:r>
              <a:rPr lang="en-US" altLang="zh-CN" dirty="0" smtClean="0"/>
              <a:t>(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SSLC_AUTH_ACCT_STOP_StopAcctType_t</a:t>
            </a:r>
            <a:r>
              <a:rPr lang="en-US" altLang="zh-CN" dirty="0"/>
              <a:t>::</a:t>
            </a:r>
            <a:r>
              <a:rPr lang="en-US" altLang="zh-CN" dirty="0" err="1" smtClean="0"/>
              <a:t>IdleModeToStop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 smtClean="0"/>
              <a:t>      );</a:t>
            </a:r>
            <a:endParaRPr lang="zh-CN" altLang="en-US" dirty="0"/>
          </a:p>
          <a:p>
            <a:r>
              <a:rPr lang="zh-CN" altLang="en-US" dirty="0"/>
              <a:t>   </a:t>
            </a:r>
            <a:r>
              <a:rPr lang="en-US" altLang="zh-CN" dirty="0" smtClean="0"/>
              <a:t>	</a:t>
            </a:r>
            <a:r>
              <a:rPr lang="zh-CN" altLang="en-US" dirty="0" smtClean="0"/>
              <a:t> </a:t>
            </a:r>
            <a:r>
              <a:rPr lang="en-US" altLang="zh-CN" dirty="0"/>
              <a:t>}</a:t>
            </a:r>
            <a:endParaRPr lang="zh-CN" altLang="en-US" dirty="0"/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考虑一个</a:t>
            </a:r>
            <a:r>
              <a:rPr lang="en-US" altLang="zh-CN" dirty="0" smtClean="0"/>
              <a:t>POS</a:t>
            </a:r>
            <a:r>
              <a:rPr lang="zh-CN" altLang="en-US" dirty="0" smtClean="0"/>
              <a:t>机的销售处理模块</a:t>
            </a:r>
            <a:endParaRPr lang="en-US" altLang="zh-CN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36912"/>
            <a:ext cx="697435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如何处理权限问题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 smtClean="0"/>
              <a:t>在处理一个销售的过程中，收银员可以执行启动销售等操作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startSale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，如果需要修改销售的内容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changeSale</a:t>
            </a:r>
            <a:r>
              <a:rPr lang="en-US" altLang="zh-CN" dirty="0" smtClean="0"/>
              <a:t>)</a:t>
            </a:r>
            <a:r>
              <a:rPr lang="zh-CN" altLang="en-US" dirty="0" smtClean="0"/>
              <a:t>则需要由管理员执行。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如何处理权限问题？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在每段方法的开头加上权限处理的代码？</a:t>
            </a:r>
          </a:p>
          <a:p>
            <a:pPr lvl="2"/>
            <a:r>
              <a:rPr lang="zh-CN" altLang="en-US" dirty="0" smtClean="0"/>
              <a:t>或者应该</a:t>
            </a:r>
            <a:r>
              <a:rPr lang="zh-CN" altLang="en-US" dirty="0" smtClean="0"/>
              <a:t>将</a:t>
            </a:r>
            <a:r>
              <a:rPr lang="en-US" altLang="zh-CN" dirty="0" err="1" smtClean="0"/>
              <a:t>ProcessSaleHandler</a:t>
            </a:r>
            <a:r>
              <a:rPr lang="zh-CN" altLang="en-US" dirty="0" smtClean="0"/>
              <a:t>分解为两个类？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第一种</a:t>
            </a:r>
            <a:r>
              <a:rPr lang="zh-CN" altLang="en-US" dirty="0" smtClean="0"/>
              <a:t>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问题：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在所有的业务代码中都混杂了权限相关代码</a:t>
            </a:r>
            <a:r>
              <a:rPr lang="en-US" altLang="zh-CN" dirty="0" smtClean="0"/>
              <a:t>(Code tangling)</a:t>
            </a:r>
          </a:p>
          <a:p>
            <a:pPr lvl="1"/>
            <a:r>
              <a:rPr lang="zh-CN" altLang="en-US" dirty="0" smtClean="0"/>
              <a:t>与权限相关的代码分散在各处</a:t>
            </a:r>
            <a:r>
              <a:rPr lang="en-US" altLang="zh-CN" dirty="0" smtClean="0"/>
              <a:t>(Code scattering )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1916832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public </a:t>
            </a:r>
            <a:r>
              <a:rPr lang="en-US" altLang="zh-CN" dirty="0" err="1"/>
              <a:t>ISale</a:t>
            </a:r>
            <a:r>
              <a:rPr lang="en-US" altLang="zh-CN" dirty="0"/>
              <a:t> </a:t>
            </a:r>
            <a:r>
              <a:rPr lang="en-US" altLang="zh-CN" dirty="0" err="1"/>
              <a:t>startSale</a:t>
            </a:r>
            <a:r>
              <a:rPr lang="en-US" altLang="zh-CN" dirty="0"/>
              <a:t>() {</a:t>
            </a:r>
          </a:p>
          <a:p>
            <a:pPr lvl="1"/>
            <a:r>
              <a:rPr lang="en-US" altLang="zh-CN" u="sng" dirty="0"/>
              <a:t>if (securityManager.isFunctionValid4CurrentUser("</a:t>
            </a:r>
            <a:r>
              <a:rPr lang="en-US" altLang="zh-CN" u="sng" dirty="0" err="1"/>
              <a:t>startSale</a:t>
            </a:r>
            <a:r>
              <a:rPr lang="en-US" altLang="zh-CN" u="sng" dirty="0"/>
              <a:t>"))</a:t>
            </a:r>
          </a:p>
          <a:p>
            <a:pPr lvl="2"/>
            <a:r>
              <a:rPr lang="en-US" altLang="zh-CN" b="1" dirty="0"/>
              <a:t>return new </a:t>
            </a:r>
            <a:r>
              <a:rPr lang="en-US" altLang="zh-CN" b="1" dirty="0" err="1"/>
              <a:t>SaleMemImpl</a:t>
            </a:r>
            <a:r>
              <a:rPr lang="en-US" altLang="zh-CN" b="1" dirty="0"/>
              <a:t>();</a:t>
            </a:r>
          </a:p>
          <a:p>
            <a:pPr lvl="1"/>
            <a:r>
              <a:rPr lang="en-US" altLang="zh-CN" u="sng" dirty="0"/>
              <a:t>else</a:t>
            </a:r>
          </a:p>
          <a:p>
            <a:pPr lvl="2"/>
            <a:r>
              <a:rPr lang="en-US" altLang="zh-CN" u="sng" dirty="0"/>
              <a:t>throw new </a:t>
            </a:r>
            <a:r>
              <a:rPr lang="en-US" altLang="zh-CN" u="sng" dirty="0" err="1"/>
              <a:t>SecurityViolatedException</a:t>
            </a:r>
            <a:r>
              <a:rPr lang="en-US" altLang="zh-CN" u="sng" dirty="0"/>
              <a:t>("</a:t>
            </a:r>
            <a:r>
              <a:rPr lang="en-US" altLang="zh-CN" u="sng" dirty="0" err="1"/>
              <a:t>startSale</a:t>
            </a:r>
            <a:r>
              <a:rPr lang="en-US" altLang="zh-CN" u="sng" dirty="0"/>
              <a:t>");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第二种</a:t>
            </a:r>
            <a:r>
              <a:rPr lang="zh-CN" altLang="en-US" dirty="0" smtClean="0"/>
              <a:t>方法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9406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类提供了一种层次化的分类方法，但问题是，他只能提供一个维度的分类方法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1412776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public class </a:t>
            </a:r>
            <a:r>
              <a:rPr lang="en-US" altLang="zh-CN" dirty="0" err="1"/>
              <a:t>SecurityCheckAspect</a:t>
            </a:r>
            <a:r>
              <a:rPr lang="en-US" altLang="zh-CN" dirty="0"/>
              <a:t> implements </a:t>
            </a:r>
            <a:r>
              <a:rPr lang="en-US" altLang="zh-CN" dirty="0" err="1"/>
              <a:t>MethodInterceptor</a:t>
            </a:r>
            <a:r>
              <a:rPr lang="en-US" altLang="zh-CN" dirty="0"/>
              <a:t> {</a:t>
            </a:r>
          </a:p>
          <a:p>
            <a:endParaRPr lang="zh-CN" altLang="en-US" dirty="0"/>
          </a:p>
          <a:p>
            <a:r>
              <a:rPr lang="en-US" altLang="zh-CN" dirty="0" err="1" smtClean="0"/>
              <a:t>ISecurityManager</a:t>
            </a:r>
            <a:r>
              <a:rPr lang="en-US" altLang="zh-CN" dirty="0" smtClean="0"/>
              <a:t> </a:t>
            </a:r>
            <a:r>
              <a:rPr lang="en-US" altLang="zh-CN" dirty="0" err="1"/>
              <a:t>securityManager</a:t>
            </a:r>
            <a:r>
              <a:rPr lang="en-US" altLang="zh-CN" dirty="0"/>
              <a:t>;</a:t>
            </a:r>
          </a:p>
          <a:p>
            <a:endParaRPr lang="zh-CN" altLang="en-US" dirty="0"/>
          </a:p>
          <a:p>
            <a:r>
              <a:rPr lang="en-US" altLang="zh-CN" dirty="0"/>
              <a:t>public void </a:t>
            </a:r>
            <a:r>
              <a:rPr lang="en-US" altLang="zh-CN" dirty="0" err="1"/>
              <a:t>setSecurityManager</a:t>
            </a:r>
            <a:r>
              <a:rPr lang="en-US" altLang="zh-CN" dirty="0"/>
              <a:t>(</a:t>
            </a:r>
            <a:r>
              <a:rPr lang="en-US" altLang="zh-CN" dirty="0" err="1"/>
              <a:t>ISecurityManager</a:t>
            </a:r>
            <a:r>
              <a:rPr lang="en-US" altLang="zh-CN" dirty="0"/>
              <a:t> </a:t>
            </a:r>
            <a:r>
              <a:rPr lang="en-US" altLang="zh-CN" dirty="0" err="1"/>
              <a:t>securityManager</a:t>
            </a:r>
            <a:r>
              <a:rPr lang="en-US" altLang="zh-CN" dirty="0"/>
              <a:t>) {</a:t>
            </a:r>
          </a:p>
          <a:p>
            <a:pPr lvl="1"/>
            <a:r>
              <a:rPr lang="en-US" altLang="zh-CN" dirty="0" err="1"/>
              <a:t>this.securityManager</a:t>
            </a:r>
            <a:r>
              <a:rPr lang="en-US" altLang="zh-CN" dirty="0"/>
              <a:t> = </a:t>
            </a:r>
            <a:r>
              <a:rPr lang="en-US" altLang="zh-CN" dirty="0" err="1"/>
              <a:t>securityManager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}</a:t>
            </a:r>
          </a:p>
          <a:p>
            <a:endParaRPr lang="zh-CN" altLang="en-US" dirty="0"/>
          </a:p>
          <a:p>
            <a:r>
              <a:rPr lang="en-US" altLang="zh-CN" dirty="0"/>
              <a:t>@Override</a:t>
            </a:r>
          </a:p>
          <a:p>
            <a:r>
              <a:rPr lang="en-US" altLang="zh-CN" dirty="0"/>
              <a:t>public Object invoke(</a:t>
            </a:r>
            <a:r>
              <a:rPr lang="en-US" altLang="zh-CN" dirty="0" err="1"/>
              <a:t>MethodInvocation</a:t>
            </a:r>
            <a:r>
              <a:rPr lang="en-US" altLang="zh-CN" dirty="0"/>
              <a:t> invocation) throws </a:t>
            </a:r>
            <a:r>
              <a:rPr lang="en-US" altLang="zh-CN" dirty="0" err="1"/>
              <a:t>Throwable</a:t>
            </a:r>
            <a:r>
              <a:rPr lang="en-US" altLang="zh-CN" dirty="0"/>
              <a:t> {</a:t>
            </a:r>
          </a:p>
          <a:p>
            <a:pPr lvl="1"/>
            <a:r>
              <a:rPr lang="en-US" altLang="zh-CN" dirty="0"/>
              <a:t>String </a:t>
            </a:r>
            <a:r>
              <a:rPr lang="en-US" altLang="zh-CN" dirty="0" err="1"/>
              <a:t>funcName</a:t>
            </a:r>
            <a:r>
              <a:rPr lang="en-US" altLang="zh-CN" dirty="0"/>
              <a:t> = </a:t>
            </a:r>
            <a:r>
              <a:rPr lang="en-US" altLang="zh-CN" dirty="0" err="1"/>
              <a:t>invocation.getMethod</a:t>
            </a:r>
            <a:r>
              <a:rPr lang="en-US" altLang="zh-CN" dirty="0"/>
              <a:t>().</a:t>
            </a:r>
            <a:r>
              <a:rPr lang="en-US" altLang="zh-CN" dirty="0" err="1"/>
              <a:t>getName</a:t>
            </a:r>
            <a:r>
              <a:rPr lang="en-US" altLang="zh-CN" dirty="0"/>
              <a:t>();</a:t>
            </a:r>
          </a:p>
          <a:p>
            <a:pPr lvl="1"/>
            <a:r>
              <a:rPr lang="en-US" altLang="zh-CN" dirty="0"/>
              <a:t>if (securityManager.isFunctionValid4CurrentUser(</a:t>
            </a:r>
            <a:r>
              <a:rPr lang="en-US" altLang="zh-CN" dirty="0" err="1"/>
              <a:t>invocation.getMethod</a:t>
            </a:r>
            <a:r>
              <a:rPr lang="en-US" altLang="zh-CN" dirty="0" smtClean="0"/>
              <a:t>().</a:t>
            </a:r>
            <a:r>
              <a:rPr lang="en-US" altLang="zh-CN" dirty="0" err="1"/>
              <a:t>getName</a:t>
            </a:r>
            <a:r>
              <a:rPr lang="en-US" altLang="zh-CN" dirty="0"/>
              <a:t>()))</a:t>
            </a:r>
          </a:p>
          <a:p>
            <a:pPr lvl="2"/>
            <a:r>
              <a:rPr lang="en-US" altLang="zh-CN" dirty="0"/>
              <a:t>return </a:t>
            </a:r>
            <a:r>
              <a:rPr lang="en-US" altLang="zh-CN" dirty="0" err="1"/>
              <a:t>invocation.proceed</a:t>
            </a:r>
            <a:r>
              <a:rPr lang="en-US" altLang="zh-CN" dirty="0"/>
              <a:t>();</a:t>
            </a:r>
          </a:p>
          <a:p>
            <a:pPr lvl="1"/>
            <a:r>
              <a:rPr lang="en-US" altLang="zh-CN" dirty="0"/>
              <a:t>else</a:t>
            </a:r>
          </a:p>
          <a:p>
            <a:pPr lvl="2"/>
            <a:r>
              <a:rPr lang="en-US" altLang="zh-CN" dirty="0"/>
              <a:t>throw new </a:t>
            </a:r>
            <a:r>
              <a:rPr lang="en-US" altLang="zh-CN" dirty="0" err="1"/>
              <a:t>SecurityViolatedException</a:t>
            </a:r>
            <a:r>
              <a:rPr lang="en-US" altLang="zh-CN" dirty="0"/>
              <a:t>(</a:t>
            </a:r>
            <a:r>
              <a:rPr lang="en-US" altLang="zh-CN" dirty="0" err="1"/>
              <a:t>funcName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}</a:t>
            </a:r>
          </a:p>
          <a:p>
            <a:endParaRPr lang="zh-CN" altLang="en-US" dirty="0"/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Security Aspect</a:t>
            </a:r>
            <a:r>
              <a:rPr lang="zh-CN" altLang="en-US" dirty="0" smtClean="0"/>
              <a:t>的实现</a:t>
            </a:r>
            <a:r>
              <a:rPr lang="en-US" altLang="zh-CN" dirty="0" smtClean="0"/>
              <a:t>(Spring)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Code tangling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6048672" cy="45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Code scattering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8294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-dimensional concern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724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402</Words>
  <Application>Microsoft Office PowerPoint</Application>
  <PresentationFormat>全屏显示(4:3)</PresentationFormat>
  <Paragraphs>94</Paragraphs>
  <Slides>17</Slides>
  <Notes>2</Notes>
  <HiddenSlides>2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AOP</vt:lpstr>
      <vt:lpstr>问题</vt:lpstr>
      <vt:lpstr>如何处理权限问题</vt:lpstr>
      <vt:lpstr>第一种方法</vt:lpstr>
      <vt:lpstr>第二种方法</vt:lpstr>
      <vt:lpstr>Security Aspect的实现(Spring)</vt:lpstr>
      <vt:lpstr>Code tangling</vt:lpstr>
      <vt:lpstr>Code scattering</vt:lpstr>
      <vt:lpstr>N-dimensional concern</vt:lpstr>
      <vt:lpstr>Security Aspect的实现(AspectJ)</vt:lpstr>
      <vt:lpstr>AOP Solution</vt:lpstr>
      <vt:lpstr>结果</vt:lpstr>
      <vt:lpstr>Terminology</vt:lpstr>
      <vt:lpstr>Terminology</vt:lpstr>
      <vt:lpstr>幻灯片 15</vt:lpstr>
      <vt:lpstr>Static Cross-cutting Element Type</vt:lpstr>
      <vt:lpstr>Coreplus sample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AOP</dc:title>
  <dc:creator>ztiange</dc:creator>
  <cp:lastModifiedBy>ztiange</cp:lastModifiedBy>
  <cp:revision>63</cp:revision>
  <dcterms:created xsi:type="dcterms:W3CDTF">2010-12-28T14:58:28Z</dcterms:created>
  <dcterms:modified xsi:type="dcterms:W3CDTF">2010-12-30T02:56:15Z</dcterms:modified>
</cp:coreProperties>
</file>