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474" y="-91"/>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14" name="标题 13"/>
          <p:cNvSpPr>
            <a:spLocks noGrp="1"/>
          </p:cNvSpPr>
          <p:nvPr>
            <p:ph type="ctrTitle"/>
          </p:nvPr>
        </p:nvSpPr>
        <p:spPr>
          <a:xfrm>
            <a:off x="1432560" y="359898"/>
            <a:ext cx="7406640" cy="1472184"/>
          </a:xfrm>
        </p:spPr>
        <p:txBody>
          <a:bodyPr anchor="b"/>
          <a:lstStyle>
            <a:lvl1pPr algn="l">
              <a:defRPr/>
            </a:lvl1pPr>
            <a:extLst/>
          </a:lstStyle>
          <a:p>
            <a:r>
              <a:rPr kumimoji="0" lang="zh-CN" altLang="en-US" smtClean="0"/>
              <a:t>单击此处编辑母版标题样式</a:t>
            </a:r>
            <a:endParaRPr kumimoji="0" lang="en-US"/>
          </a:p>
        </p:txBody>
      </p:sp>
      <p:sp>
        <p:nvSpPr>
          <p:cNvPr id="22" name="副标题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zh-CN" altLang="en-US" smtClean="0"/>
              <a:t>单击此处编辑母版副标题样式</a:t>
            </a:r>
            <a:endParaRPr kumimoji="0" lang="en-US"/>
          </a:p>
        </p:txBody>
      </p:sp>
      <p:sp>
        <p:nvSpPr>
          <p:cNvPr id="7" name="日期占位符 6"/>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20" name="页脚占位符 19"/>
          <p:cNvSpPr>
            <a:spLocks noGrp="1"/>
          </p:cNvSpPr>
          <p:nvPr>
            <p:ph type="ftr" sz="quarter" idx="11"/>
          </p:nvPr>
        </p:nvSpPr>
        <p:spPr/>
        <p:txBody>
          <a:bodyPr/>
          <a:lstStyle>
            <a:extLst/>
          </a:lstStyle>
          <a:p>
            <a:endParaRPr lang="zh-CN" altLang="en-US"/>
          </a:p>
        </p:txBody>
      </p:sp>
      <p:sp>
        <p:nvSpPr>
          <p:cNvPr id="10" name="灯片编号占位符 9"/>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
        <p:nvSpPr>
          <p:cNvPr id="8" name="椭圆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椭圆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858000" y="274639"/>
            <a:ext cx="1828800" cy="5851525"/>
          </a:xfrm>
        </p:spPr>
        <p:txBody>
          <a:bodyPr vert="eaVert"/>
          <a:lstStyle>
            <a:extLs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1143000" y="274640"/>
            <a:ext cx="5562600" cy="5851525"/>
          </a:xfrm>
        </p:spPr>
        <p:txBody>
          <a:bodyPr vert="eaVert"/>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idx="1"/>
          </p:nvPr>
        </p:nvSpPr>
        <p:spPr/>
        <p:txBody>
          <a:bodyPr/>
          <a:lstStyle>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节标题">
    <p:spTree>
      <p:nvGrpSpPr>
        <p:cNvPr id="1" name=""/>
        <p:cNvGrpSpPr/>
        <p:nvPr/>
      </p:nvGrpSpPr>
      <p:grpSpPr>
        <a:xfrm>
          <a:off x="0" y="0"/>
          <a:ext cx="0" cy="0"/>
          <a:chOff x="0" y="0"/>
          <a:chExt cx="0" cy="0"/>
        </a:xfrm>
      </p:grpSpPr>
      <p:sp>
        <p:nvSpPr>
          <p:cNvPr id="7" name="矩形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标题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5" name="页脚占位符 4"/>
          <p:cNvSpPr>
            <a:spLocks noGrp="1"/>
          </p:cNvSpPr>
          <p:nvPr>
            <p:ph type="ftr" sz="quarter" idx="11"/>
          </p:nvPr>
        </p:nvSpPr>
        <p:spPr/>
        <p:txBody>
          <a:bodyPr/>
          <a:lstStyle>
            <a:extLst/>
          </a:lstStyle>
          <a:p>
            <a:endParaRPr lang="zh-CN" altLang="en-US"/>
          </a:p>
        </p:txBody>
      </p:sp>
      <p:sp>
        <p:nvSpPr>
          <p:cNvPr id="6" name="灯片编号占位符 5"/>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
        <p:nvSpPr>
          <p:cNvPr id="10" name="矩形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椭圆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椭圆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lstStyle>
            <a:extLst/>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8" name="页脚占位符 7"/>
          <p:cNvSpPr>
            <a:spLocks noGrp="1"/>
          </p:cNvSpPr>
          <p:nvPr>
            <p:ph type="ftr" sz="quarter" idx="11"/>
          </p:nvPr>
        </p:nvSpPr>
        <p:spPr/>
        <p:txBody>
          <a:bodyPr/>
          <a:lstStyle>
            <a:extLst/>
          </a:lstStyle>
          <a:p>
            <a:endParaRPr lang="zh-CN" altLang="en-US"/>
          </a:p>
        </p:txBody>
      </p:sp>
      <p:sp>
        <p:nvSpPr>
          <p:cNvPr id="9" name="灯片编号占位符 8"/>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1435608" y="274320"/>
            <a:ext cx="7498080" cy="1143000"/>
          </a:xfrm>
        </p:spPr>
        <p:txBody>
          <a:bodyPr anchor="ctr"/>
          <a:lstStyle>
            <a:extLst/>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4" name="页脚占位符 3"/>
          <p:cNvSpPr>
            <a:spLocks noGrp="1"/>
          </p:cNvSpPr>
          <p:nvPr>
            <p:ph type="ftr" sz="quarter" idx="11"/>
          </p:nvPr>
        </p:nvSpPr>
        <p:spPr/>
        <p:txBody>
          <a:bodyPr/>
          <a:lstStyle>
            <a:extLst/>
          </a:lstStyle>
          <a:p>
            <a:endParaRPr lang="zh-CN" altLang="en-US"/>
          </a:p>
        </p:txBody>
      </p:sp>
      <p:sp>
        <p:nvSpPr>
          <p:cNvPr id="5" name="灯片编号占位符 4"/>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矩形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日期占位符 1"/>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3" name="页脚占位符 2"/>
          <p:cNvSpPr>
            <a:spLocks noGrp="1"/>
          </p:cNvSpPr>
          <p:nvPr>
            <p:ph type="ftr" sz="quarter" idx="11"/>
          </p:nvPr>
        </p:nvSpPr>
        <p:spPr/>
        <p:txBody>
          <a:bodyPr/>
          <a:lstStyle>
            <a:extLst/>
          </a:lstStyle>
          <a:p>
            <a:endParaRPr lang="zh-CN" altLang="en-US"/>
          </a:p>
        </p:txBody>
      </p:sp>
      <p:sp>
        <p:nvSpPr>
          <p:cNvPr id="4" name="灯片编号占位符 3"/>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
        <p:nvSpPr>
          <p:cNvPr id="6" name="矩形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zh-CN" altLang="en-US" smtClean="0"/>
              <a:t>单击此处编辑母版标题样式</a:t>
            </a:r>
            <a:endParaRPr kumimoji="0" lang="en-US"/>
          </a:p>
        </p:txBody>
      </p:sp>
      <p:sp>
        <p:nvSpPr>
          <p:cNvPr id="5" name="日期占位符 4"/>
          <p:cNvSpPr>
            <a:spLocks noGrp="1"/>
          </p:cNvSpPr>
          <p:nvPr>
            <p:ph type="dt" sz="half" idx="10"/>
          </p:nvPr>
        </p:nvSpPr>
        <p:spPr/>
        <p:txBody>
          <a:bodyPr/>
          <a:lstStyle>
            <a:extLst/>
          </a:lstStyle>
          <a:p>
            <a:fld id="{CE84C4C0-911C-45AE-802E-7F2A148F245C}" type="datetimeFigureOut">
              <a:rPr lang="zh-CN" altLang="en-US" smtClean="0"/>
              <a:t>2014/5/31</a:t>
            </a:fld>
            <a:endParaRPr lang="zh-CN" altLang="en-US"/>
          </a:p>
        </p:txBody>
      </p:sp>
      <p:sp>
        <p:nvSpPr>
          <p:cNvPr id="6" name="页脚占位符 5"/>
          <p:cNvSpPr>
            <a:spLocks noGrp="1"/>
          </p:cNvSpPr>
          <p:nvPr>
            <p:ph type="ftr" sz="quarter" idx="11"/>
          </p:nvPr>
        </p:nvSpPr>
        <p:spPr/>
        <p:txBody>
          <a:bodyPr/>
          <a:lstStyle>
            <a:extLst/>
          </a:lstStyle>
          <a:p>
            <a:endParaRPr lang="zh-CN" altLang="en-US"/>
          </a:p>
        </p:txBody>
      </p:sp>
      <p:sp>
        <p:nvSpPr>
          <p:cNvPr id="7" name="灯片编号占位符 6"/>
          <p:cNvSpPr>
            <a:spLocks noGrp="1"/>
          </p:cNvSpPr>
          <p:nvPr>
            <p:ph type="sldNum" sz="quarter" idx="12"/>
          </p:nvPr>
        </p:nvSpPr>
        <p:spPr/>
        <p:txBody>
          <a:bodyPr/>
          <a:lstStyle>
            <a:extLst/>
          </a:lstStyle>
          <a:p>
            <a:fld id="{0E4942ED-9A38-4615-A84A-9E2B47868E92}" type="slidenum">
              <a:rPr lang="zh-CN" altLang="en-US" smtClean="0"/>
              <a:t>‹#›</a:t>
            </a:fld>
            <a:endParaRPr lang="zh-CN" altLang="en-US"/>
          </a:p>
        </p:txBody>
      </p:sp>
      <p:sp>
        <p:nvSpPr>
          <p:cNvPr id="8" name="矩形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图片占位符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zh-CN" altLang="en-US" smtClean="0"/>
              <a:t>单击图标添加图片</a:t>
            </a:r>
            <a:endParaRPr kumimoji="0" lang="en-US" dirty="0"/>
          </a:p>
        </p:txBody>
      </p:sp>
      <p:sp>
        <p:nvSpPr>
          <p:cNvPr id="9" name="流程图: 过程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流程图: 过程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文本占位符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zh-CN" altLang="en-US" smtClean="0"/>
              <a:t>单击此处编辑母版文本样式</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饼形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椭圆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同心圆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矩形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标题占位符 4"/>
          <p:cNvSpPr>
            <a:spLocks noGrp="1"/>
          </p:cNvSpPr>
          <p:nvPr>
            <p:ph type="title"/>
          </p:nvPr>
        </p:nvSpPr>
        <p:spPr>
          <a:xfrm>
            <a:off x="1435608" y="274638"/>
            <a:ext cx="7498080" cy="1143000"/>
          </a:xfrm>
          <a:prstGeom prst="rect">
            <a:avLst/>
          </a:prstGeom>
        </p:spPr>
        <p:txBody>
          <a:bodyPr anchor="ctr">
            <a:normAutofit/>
          </a:bodyPr>
          <a:lstStyle>
            <a:extLst/>
          </a:lstStyle>
          <a:p>
            <a:r>
              <a:rPr kumimoji="0" lang="zh-CN" altLang="en-US" smtClean="0"/>
              <a:t>单击此处编辑母版标题样式</a:t>
            </a:r>
            <a:endParaRPr kumimoji="0" lang="en-US"/>
          </a:p>
        </p:txBody>
      </p:sp>
      <p:sp>
        <p:nvSpPr>
          <p:cNvPr id="9" name="文本占位符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zh-CN" altLang="en-US" smtClean="0"/>
              <a:t>单击此处编辑母版文本样式</a:t>
            </a:r>
          </a:p>
          <a:p>
            <a:pPr lvl="1" eaLnBrk="1" latinLnBrk="0" hangingPunct="1"/>
            <a:r>
              <a:rPr kumimoji="0" lang="zh-CN" altLang="en-US" smtClean="0"/>
              <a:t>第二级</a:t>
            </a:r>
          </a:p>
          <a:p>
            <a:pPr lvl="2" eaLnBrk="1" latinLnBrk="0" hangingPunct="1"/>
            <a:r>
              <a:rPr kumimoji="0" lang="zh-CN" altLang="en-US" smtClean="0"/>
              <a:t>第三级</a:t>
            </a:r>
          </a:p>
          <a:p>
            <a:pPr lvl="3" eaLnBrk="1" latinLnBrk="0" hangingPunct="1"/>
            <a:r>
              <a:rPr kumimoji="0" lang="zh-CN" altLang="en-US" smtClean="0"/>
              <a:t>第四级</a:t>
            </a:r>
          </a:p>
          <a:p>
            <a:pPr lvl="4" eaLnBrk="1" latinLnBrk="0" hangingPunct="1"/>
            <a:r>
              <a:rPr kumimoji="0" lang="zh-CN" altLang="en-US" smtClean="0"/>
              <a:t>第五级</a:t>
            </a:r>
            <a:endParaRPr kumimoji="0" lang="en-US"/>
          </a:p>
        </p:txBody>
      </p:sp>
      <p:sp>
        <p:nvSpPr>
          <p:cNvPr id="24" name="日期占位符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E84C4C0-911C-45AE-802E-7F2A148F245C}" type="datetimeFigureOut">
              <a:rPr lang="zh-CN" altLang="en-US" smtClean="0"/>
              <a:t>2014/5/31</a:t>
            </a:fld>
            <a:endParaRPr lang="zh-CN" altLang="en-US"/>
          </a:p>
        </p:txBody>
      </p:sp>
      <p:sp>
        <p:nvSpPr>
          <p:cNvPr id="10" name="页脚占位符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zh-CN" altLang="en-US"/>
          </a:p>
        </p:txBody>
      </p:sp>
      <p:sp>
        <p:nvSpPr>
          <p:cNvPr id="22" name="灯片编号占位符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0E4942ED-9A38-4615-A84A-9E2B47868E92}" type="slidenum">
              <a:rPr lang="zh-CN" altLang="en-US" smtClean="0"/>
              <a:t>‹#›</a:t>
            </a:fld>
            <a:endParaRPr lang="zh-CN" altLang="en-US"/>
          </a:p>
        </p:txBody>
      </p:sp>
      <p:sp>
        <p:nvSpPr>
          <p:cNvPr id="15" name="矩形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1043608" y="980728"/>
            <a:ext cx="7772400" cy="2547714"/>
          </a:xfrm>
        </p:spPr>
        <p:txBody>
          <a:bodyPr>
            <a:normAutofit/>
          </a:bodyPr>
          <a:lstStyle/>
          <a:p>
            <a:r>
              <a:rPr lang="zh-CN" altLang="zh-CN" dirty="0"/>
              <a:t>泄密者，坚守良知还是背叛祖国？</a:t>
            </a:r>
            <a:r>
              <a:rPr lang="en-US" altLang="zh-CN" dirty="0"/>
              <a:t>——</a:t>
            </a:r>
            <a:r>
              <a:rPr lang="zh-CN" altLang="zh-CN" dirty="0"/>
              <a:t>对斯诺登泄密行为的伦理</a:t>
            </a:r>
            <a:r>
              <a:rPr lang="zh-CN" altLang="zh-CN" dirty="0" smtClean="0"/>
              <a:t>分析</a:t>
            </a:r>
            <a:endParaRPr lang="zh-CN" altLang="en-US" dirty="0"/>
          </a:p>
        </p:txBody>
      </p:sp>
      <p:sp>
        <p:nvSpPr>
          <p:cNvPr id="3" name="副标题 2"/>
          <p:cNvSpPr>
            <a:spLocks noGrp="1"/>
          </p:cNvSpPr>
          <p:nvPr>
            <p:ph type="subTitle" idx="1"/>
          </p:nvPr>
        </p:nvSpPr>
        <p:spPr>
          <a:xfrm>
            <a:off x="1115616" y="4221088"/>
            <a:ext cx="7406640" cy="1752600"/>
          </a:xfrm>
        </p:spPr>
        <p:txBody>
          <a:bodyPr/>
          <a:lstStyle/>
          <a:p>
            <a:r>
              <a:rPr lang="zh-CN" altLang="zh-CN" dirty="0"/>
              <a:t>王彦祺 自科</a:t>
            </a:r>
            <a:r>
              <a:rPr lang="en-US" altLang="zh-CN" dirty="0"/>
              <a:t> 13307110067</a:t>
            </a:r>
            <a:endParaRPr lang="zh-CN" altLang="en-US" dirty="0"/>
          </a:p>
        </p:txBody>
      </p:sp>
    </p:spTree>
    <p:extLst>
      <p:ext uri="{BB962C8B-B14F-4D97-AF65-F5344CB8AC3E}">
        <p14:creationId xmlns:p14="http://schemas.microsoft.com/office/powerpoint/2010/main" val="388415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t>课题</a:t>
            </a:r>
            <a:r>
              <a:rPr lang="zh-CN" altLang="zh-CN" dirty="0" smtClean="0"/>
              <a:t>缘起</a:t>
            </a:r>
            <a:endParaRPr lang="zh-CN" altLang="en-US" dirty="0"/>
          </a:p>
        </p:txBody>
      </p:sp>
      <p:pic>
        <p:nvPicPr>
          <p:cNvPr id="11" name="图片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11760" y="2852936"/>
            <a:ext cx="4102567" cy="2307694"/>
          </a:xfrm>
          <a:prstGeom prst="rect">
            <a:avLst/>
          </a:prstGeom>
        </p:spPr>
      </p:pic>
    </p:spTree>
    <p:extLst>
      <p:ext uri="{BB962C8B-B14F-4D97-AF65-F5344CB8AC3E}">
        <p14:creationId xmlns:p14="http://schemas.microsoft.com/office/powerpoint/2010/main" val="135865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zh-CN" altLang="zh-CN" dirty="0">
                <a:effectLst/>
              </a:rPr>
              <a:t>伦理</a:t>
            </a:r>
            <a:r>
              <a:rPr lang="zh-CN" altLang="zh-CN" dirty="0" smtClean="0">
                <a:effectLst/>
              </a:rPr>
              <a:t>难题</a:t>
            </a:r>
            <a:endParaRPr lang="zh-CN" altLang="en-US" dirty="0"/>
          </a:p>
        </p:txBody>
      </p:sp>
      <p:sp>
        <p:nvSpPr>
          <p:cNvPr id="3" name="内容占位符 2"/>
          <p:cNvSpPr>
            <a:spLocks noGrp="1"/>
          </p:cNvSpPr>
          <p:nvPr>
            <p:ph idx="1"/>
          </p:nvPr>
        </p:nvSpPr>
        <p:spPr/>
        <p:txBody>
          <a:bodyPr/>
          <a:lstStyle/>
          <a:p>
            <a:r>
              <a:rPr lang="zh-CN" altLang="zh-CN" dirty="0"/>
              <a:t>斯诺登个人是不是道义上的英雄</a:t>
            </a:r>
          </a:p>
          <a:p>
            <a:r>
              <a:rPr lang="zh-CN" altLang="zh-CN" dirty="0"/>
              <a:t>斯诺登自己和支持者称他是为美国人民的公义而揭露政府恶行的英雄，“余生无法与家人联系”，亲友处于危险中</a:t>
            </a:r>
          </a:p>
          <a:p>
            <a:r>
              <a:rPr lang="zh-CN" altLang="zh-CN" dirty="0"/>
              <a:t>作为一个高中肄业生的斯诺登能被授予一个年薪十二万美元的工作，当时已经清楚地了解了工作内容及附属的保密道德义务，背诺毁约绕过正常机制泄露雇主秘密为公私道德不容</a:t>
            </a:r>
          </a:p>
          <a:p>
            <a:endParaRPr lang="zh-CN" altLang="en-US" dirty="0"/>
          </a:p>
        </p:txBody>
      </p:sp>
    </p:spTree>
    <p:extLst>
      <p:ext uri="{BB962C8B-B14F-4D97-AF65-F5344CB8AC3E}">
        <p14:creationId xmlns:p14="http://schemas.microsoft.com/office/powerpoint/2010/main" val="12196447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ffectLst/>
              </a:rPr>
              <a:t>采访所得</a:t>
            </a:r>
            <a:endParaRPr lang="zh-CN" altLang="en-US" dirty="0"/>
          </a:p>
        </p:txBody>
      </p:sp>
      <p:sp>
        <p:nvSpPr>
          <p:cNvPr id="3" name="内容占位符 2"/>
          <p:cNvSpPr>
            <a:spLocks noGrp="1"/>
          </p:cNvSpPr>
          <p:nvPr>
            <p:ph idx="1"/>
          </p:nvPr>
        </p:nvSpPr>
        <p:spPr>
          <a:xfrm>
            <a:off x="1435608" y="1447800"/>
            <a:ext cx="4648560" cy="4800600"/>
          </a:xfrm>
        </p:spPr>
        <p:txBody>
          <a:bodyPr/>
          <a:lstStyle/>
          <a:p>
            <a:r>
              <a:rPr lang="zh-CN" altLang="zh-CN" dirty="0"/>
              <a:t>基本肯定了斯诺登个人的正义感。但对于其泄密行为的正确性，产生了分歧。</a:t>
            </a:r>
          </a:p>
        </p:txBody>
      </p:sp>
    </p:spTree>
    <p:extLst>
      <p:ext uri="{BB962C8B-B14F-4D97-AF65-F5344CB8AC3E}">
        <p14:creationId xmlns:p14="http://schemas.microsoft.com/office/powerpoint/2010/main" val="2392403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ffectLst/>
              </a:rPr>
              <a:t>问题分析</a:t>
            </a:r>
            <a:endParaRPr lang="zh-CN" altLang="en-US" dirty="0"/>
          </a:p>
        </p:txBody>
      </p:sp>
      <p:sp>
        <p:nvSpPr>
          <p:cNvPr id="3" name="内容占位符 2"/>
          <p:cNvSpPr>
            <a:spLocks noGrp="1"/>
          </p:cNvSpPr>
          <p:nvPr>
            <p:ph idx="1"/>
          </p:nvPr>
        </p:nvSpPr>
        <p:spPr/>
        <p:txBody>
          <a:bodyPr/>
          <a:lstStyle/>
          <a:p>
            <a:r>
              <a:rPr lang="zh-CN" altLang="zh-CN" dirty="0"/>
              <a:t>如果自己是国家机关的工作人员，接触到国家机密，却发现其不甚道德，甚至违背宪法，是否应该将其揭发呢？</a:t>
            </a:r>
          </a:p>
          <a:p>
            <a:pPr marL="82296" indent="0">
              <a:buNone/>
            </a:pPr>
            <a:endParaRPr lang="zh-CN" altLang="en-US" dirty="0"/>
          </a:p>
        </p:txBody>
      </p:sp>
    </p:spTree>
    <p:extLst>
      <p:ext uri="{BB962C8B-B14F-4D97-AF65-F5344CB8AC3E}">
        <p14:creationId xmlns:p14="http://schemas.microsoft.com/office/powerpoint/2010/main" val="2362348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zh-CN" dirty="0">
                <a:effectLst/>
              </a:rPr>
              <a:t>应对方法</a:t>
            </a:r>
            <a:endParaRPr lang="zh-CN" altLang="en-US" dirty="0"/>
          </a:p>
        </p:txBody>
      </p:sp>
      <p:sp>
        <p:nvSpPr>
          <p:cNvPr id="5" name="矩形 4"/>
          <p:cNvSpPr/>
          <p:nvPr/>
        </p:nvSpPr>
        <p:spPr>
          <a:xfrm>
            <a:off x="2267744" y="2505870"/>
            <a:ext cx="5448928" cy="923330"/>
          </a:xfrm>
          <a:prstGeom prst="rect">
            <a:avLst/>
          </a:prstGeom>
          <a:noFill/>
        </p:spPr>
        <p:txBody>
          <a:bodyPr wrap="none" lIns="91440" tIns="45720" rIns="91440" bIns="45720">
            <a:spAutoFit/>
          </a:bodyPr>
          <a:lstStyle/>
          <a:p>
            <a:pPr algn="ctr"/>
            <a:r>
              <a:rPr lang="zh-CN" alt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良知？</a:t>
            </a:r>
            <a:r>
              <a:rPr lang="en-US" altLang="zh-CN"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Or </a:t>
            </a:r>
            <a:r>
              <a:rPr lang="zh-CN" alt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责任？</a:t>
            </a:r>
            <a:endParaRPr lang="zh-CN" altLang="en-US"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4024915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2267744" y="2708920"/>
            <a:ext cx="5440648" cy="2341240"/>
          </a:xfrm>
        </p:spPr>
        <p:txBody>
          <a:bodyPr>
            <a:normAutofit/>
          </a:bodyPr>
          <a:lstStyle/>
          <a:p>
            <a:r>
              <a:rPr lang="en-US" altLang="zh-CN" sz="6000" dirty="0" smtClean="0"/>
              <a:t>Thank you</a:t>
            </a:r>
            <a:endParaRPr lang="zh-CN" altLang="en-US" sz="6000" dirty="0"/>
          </a:p>
        </p:txBody>
      </p:sp>
    </p:spTree>
    <p:extLst>
      <p:ext uri="{BB962C8B-B14F-4D97-AF65-F5344CB8AC3E}">
        <p14:creationId xmlns:p14="http://schemas.microsoft.com/office/powerpoint/2010/main" val="297403569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夏至">
  <a:themeElements>
    <a:clrScheme name="夏至">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夏至">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夏至">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106</TotalTime>
  <Words>185</Words>
  <Application>Microsoft Office PowerPoint</Application>
  <PresentationFormat>全屏显示(4:3)</PresentationFormat>
  <Paragraphs>14</Paragraphs>
  <Slides>7</Slides>
  <Notes>0</Notes>
  <HiddenSlides>0</HiddenSlides>
  <MMClips>0</MMClips>
  <ScaleCrop>false</ScaleCrop>
  <HeadingPairs>
    <vt:vector size="4" baseType="variant">
      <vt:variant>
        <vt:lpstr>主题</vt:lpstr>
      </vt:variant>
      <vt:variant>
        <vt:i4>1</vt:i4>
      </vt:variant>
      <vt:variant>
        <vt:lpstr>幻灯片标题</vt:lpstr>
      </vt:variant>
      <vt:variant>
        <vt:i4>7</vt:i4>
      </vt:variant>
    </vt:vector>
  </HeadingPairs>
  <TitlesOfParts>
    <vt:vector size="8" baseType="lpstr">
      <vt:lpstr>夏至</vt:lpstr>
      <vt:lpstr>泄密者，坚守良知还是背叛祖国？——对斯诺登泄密行为的伦理分析</vt:lpstr>
      <vt:lpstr>课题缘起</vt:lpstr>
      <vt:lpstr>伦理难题</vt:lpstr>
      <vt:lpstr>采访所得</vt:lpstr>
      <vt:lpstr>问题分析</vt:lpstr>
      <vt:lpstr>应对方法</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泄密者，坚守良知还是背叛祖国？——对斯诺登泄密行为的伦理分析</dc:title>
  <dc:creator>admin</dc:creator>
  <cp:lastModifiedBy>admin</cp:lastModifiedBy>
  <cp:revision>4</cp:revision>
  <dcterms:created xsi:type="dcterms:W3CDTF">2014-05-31T12:43:14Z</dcterms:created>
  <dcterms:modified xsi:type="dcterms:W3CDTF">2014-05-31T14:30:08Z</dcterms:modified>
</cp:coreProperties>
</file>