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434" r:id="rId2"/>
    <p:sldId id="290" r:id="rId3"/>
    <p:sldId id="435" r:id="rId4"/>
    <p:sldId id="451" r:id="rId5"/>
    <p:sldId id="442" r:id="rId6"/>
    <p:sldId id="417" r:id="rId7"/>
    <p:sldId id="457" r:id="rId8"/>
    <p:sldId id="443" r:id="rId9"/>
    <p:sldId id="439" r:id="rId10"/>
    <p:sldId id="447" r:id="rId11"/>
    <p:sldId id="459" r:id="rId12"/>
    <p:sldId id="460" r:id="rId13"/>
  </p:sldIdLst>
  <p:sldSz cx="9144000" cy="6858000" type="screen4x3"/>
  <p:notesSz cx="9723438" cy="6858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FFF"/>
    <a:srgbClr val="C0C0C0"/>
    <a:srgbClr val="2FBFFF"/>
    <a:srgbClr val="1C1C1C"/>
    <a:srgbClr val="969696"/>
    <a:srgbClr val="E36803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1583" autoAdjust="0"/>
  </p:normalViewPr>
  <p:slideViewPr>
    <p:cSldViewPr snapToGrid="0">
      <p:cViewPr varScale="1">
        <p:scale>
          <a:sx n="57" d="100"/>
          <a:sy n="5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176F133-3BEE-48EF-9C74-D9C2E8DBAF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8013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3257550"/>
            <a:ext cx="7780338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605D4B8-CE21-4544-86E7-25D2C6B534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F4EEBB-5C8D-4959-AD4D-94E1B9B6282C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B55F56-6249-42C9-9A84-B69E1326C1E0}" type="slidenum">
              <a:rPr lang="zh-CN" altLang="en-US" smtClean="0"/>
              <a:pPr/>
              <a:t>10</a:t>
            </a:fld>
            <a:endParaRPr lang="en-US" altLang="zh-CN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AA5A4-D6BE-4601-BA30-A6A50DBB2BC0}" type="slidenum">
              <a:rPr lang="zh-CN" altLang="en-US" smtClean="0"/>
              <a:pPr/>
              <a:t>12</a:t>
            </a:fld>
            <a:endParaRPr lang="en-US" altLang="zh-CN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E01D89-67F1-478D-91D8-FD22D16CF6E8}" type="slidenum">
              <a:rPr lang="zh-CN" altLang="en-US" smtClean="0"/>
              <a:pPr/>
              <a:t>2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3ABD6-C48E-4281-A94A-4E3EFB905032}" type="slidenum">
              <a:rPr lang="zh-CN" altLang="en-US" smtClean="0"/>
              <a:pPr/>
              <a:t>3</a:t>
            </a:fld>
            <a:endParaRPr lang="en-US" altLang="zh-CN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9687E4-B0FC-4823-AD07-8EBF700232C2}" type="slidenum">
              <a:rPr lang="zh-CN" altLang="en-US" smtClean="0"/>
              <a:pPr/>
              <a:t>4</a:t>
            </a:fld>
            <a:endParaRPr lang="en-US" altLang="zh-CN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750C65-F97E-4B81-878D-33F6BBC63D47}" type="slidenum">
              <a:rPr lang="zh-CN" altLang="en-US" smtClean="0"/>
              <a:pPr/>
              <a:t>5</a:t>
            </a:fld>
            <a:endParaRPr lang="en-US" altLang="zh-CN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83B662-16BA-45D4-90FD-F6C3D0A5E5BF}" type="slidenum">
              <a:rPr lang="zh-CN" altLang="en-US" smtClean="0"/>
              <a:pPr/>
              <a:t>6</a:t>
            </a:fld>
            <a:endParaRPr lang="en-US" altLang="zh-CN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5BEC92-0780-4FBE-B799-8308CD97327C}" type="slidenum">
              <a:rPr lang="zh-CN" altLang="en-US" smtClean="0"/>
              <a:pPr/>
              <a:t>7</a:t>
            </a:fld>
            <a:endParaRPr lang="en-US" altLang="zh-CN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E95E9F-8757-4063-B718-1716CA7BCC10}" type="slidenum">
              <a:rPr lang="zh-CN" altLang="en-US" smtClean="0"/>
              <a:pPr/>
              <a:t>8</a:t>
            </a:fld>
            <a:endParaRPr lang="en-US" altLang="zh-CN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D1184F-5A16-4AFD-917A-2CF42663E800}" type="slidenum">
              <a:rPr lang="zh-CN" altLang="en-US" smtClean="0"/>
              <a:pPr/>
              <a:t>9</a:t>
            </a:fld>
            <a:endParaRPr lang="en-US" altLang="zh-CN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49600" y="514350"/>
            <a:ext cx="3429000" cy="25717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3257550"/>
            <a:ext cx="7778750" cy="3086100"/>
          </a:xfrm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标题幻灯片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42"/>
          <p:cNvSpPr>
            <a:spLocks noChangeArrowheads="1"/>
          </p:cNvSpPr>
          <p:nvPr/>
        </p:nvSpPr>
        <p:spPr bwMode="gray">
          <a:xfrm>
            <a:off x="3071813" y="0"/>
            <a:ext cx="1417637" cy="6858000"/>
          </a:xfrm>
          <a:prstGeom prst="rect">
            <a:avLst/>
          </a:prstGeom>
          <a:solidFill>
            <a:schemeClr val="accent2">
              <a:alpha val="7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5" name="Rectangle 1634"/>
          <p:cNvSpPr>
            <a:spLocks noChangeArrowheads="1"/>
          </p:cNvSpPr>
          <p:nvPr/>
        </p:nvSpPr>
        <p:spPr bwMode="gray">
          <a:xfrm>
            <a:off x="0" y="0"/>
            <a:ext cx="3152775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85882"/>
                  <a:invGamma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6" name="Rectangle 1596"/>
          <p:cNvSpPr>
            <a:spLocks noChangeArrowheads="1"/>
          </p:cNvSpPr>
          <p:nvPr/>
        </p:nvSpPr>
        <p:spPr bwMode="gray">
          <a:xfrm>
            <a:off x="6902450" y="-11113"/>
            <a:ext cx="303213" cy="6858001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7" name="Rectangle 1597"/>
          <p:cNvSpPr>
            <a:spLocks noChangeArrowheads="1"/>
          </p:cNvSpPr>
          <p:nvPr/>
        </p:nvSpPr>
        <p:spPr bwMode="gray">
          <a:xfrm>
            <a:off x="7158038" y="12700"/>
            <a:ext cx="227012" cy="68580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8" name="Rectangle 1592"/>
          <p:cNvSpPr>
            <a:spLocks noChangeArrowheads="1"/>
          </p:cNvSpPr>
          <p:nvPr/>
        </p:nvSpPr>
        <p:spPr bwMode="gray">
          <a:xfrm>
            <a:off x="4375150" y="0"/>
            <a:ext cx="1060450" cy="6858000"/>
          </a:xfrm>
          <a:prstGeom prst="rect">
            <a:avLst/>
          </a:prstGeom>
          <a:solidFill>
            <a:schemeClr val="accent2">
              <a:alpha val="64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9" name="Rectangle 1593"/>
          <p:cNvSpPr>
            <a:spLocks noChangeArrowheads="1"/>
          </p:cNvSpPr>
          <p:nvPr/>
        </p:nvSpPr>
        <p:spPr bwMode="gray">
          <a:xfrm>
            <a:off x="5359400" y="-17463"/>
            <a:ext cx="728663" cy="6938963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0" name="Rectangle 1594"/>
          <p:cNvSpPr>
            <a:spLocks noChangeArrowheads="1"/>
          </p:cNvSpPr>
          <p:nvPr/>
        </p:nvSpPr>
        <p:spPr bwMode="gray">
          <a:xfrm>
            <a:off x="6018213" y="-19050"/>
            <a:ext cx="547687" cy="6938963"/>
          </a:xfrm>
          <a:prstGeom prst="rect">
            <a:avLst/>
          </a:prstGeom>
          <a:solidFill>
            <a:schemeClr val="accent2">
              <a:alpha val="4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" name="Rectangle 1595"/>
          <p:cNvSpPr>
            <a:spLocks noChangeArrowheads="1"/>
          </p:cNvSpPr>
          <p:nvPr/>
        </p:nvSpPr>
        <p:spPr bwMode="gray">
          <a:xfrm>
            <a:off x="6505575" y="0"/>
            <a:ext cx="446088" cy="6858000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2" name="Rectangle 1622"/>
          <p:cNvSpPr>
            <a:spLocks noChangeArrowheads="1"/>
          </p:cNvSpPr>
          <p:nvPr/>
        </p:nvSpPr>
        <p:spPr bwMode="gray">
          <a:xfrm>
            <a:off x="7339013" y="52388"/>
            <a:ext cx="136525" cy="6858000"/>
          </a:xfrm>
          <a:prstGeom prst="rect">
            <a:avLst/>
          </a:prstGeom>
          <a:solidFill>
            <a:schemeClr val="accent2">
              <a:alpha val="14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3" name="Rectangle 1623"/>
          <p:cNvSpPr>
            <a:spLocks noChangeArrowheads="1"/>
          </p:cNvSpPr>
          <p:nvPr/>
        </p:nvSpPr>
        <p:spPr bwMode="gray">
          <a:xfrm>
            <a:off x="8366125" y="20638"/>
            <a:ext cx="344488" cy="6858000"/>
          </a:xfrm>
          <a:prstGeom prst="rect">
            <a:avLst/>
          </a:prstGeom>
          <a:solidFill>
            <a:schemeClr val="accent2">
              <a:alpha val="23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4" name="Rectangle 1624"/>
          <p:cNvSpPr>
            <a:spLocks noChangeArrowheads="1"/>
          </p:cNvSpPr>
          <p:nvPr/>
        </p:nvSpPr>
        <p:spPr bwMode="gray">
          <a:xfrm>
            <a:off x="8664575" y="0"/>
            <a:ext cx="474663" cy="6858000"/>
          </a:xfrm>
          <a:prstGeom prst="rect">
            <a:avLst/>
          </a:prstGeom>
          <a:solidFill>
            <a:schemeClr val="accent2">
              <a:alpha val="28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5" name="Text Box 1613"/>
          <p:cNvSpPr txBox="1">
            <a:spLocks noChangeArrowheads="1"/>
          </p:cNvSpPr>
          <p:nvPr/>
        </p:nvSpPr>
        <p:spPr bwMode="gray">
          <a:xfrm>
            <a:off x="76200" y="6477000"/>
            <a:ext cx="16081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8F8F8"/>
                </a:solidFill>
                <a:ea typeface="宋体" pitchFamily="2" charset="-122"/>
              </a:rPr>
              <a:t>www.themegallery.com</a:t>
            </a:r>
          </a:p>
        </p:txBody>
      </p:sp>
      <p:sp>
        <p:nvSpPr>
          <p:cNvPr id="16" name="Text Box 1612"/>
          <p:cNvSpPr txBox="1">
            <a:spLocks noChangeArrowheads="1"/>
          </p:cNvSpPr>
          <p:nvPr/>
        </p:nvSpPr>
        <p:spPr bwMode="gray">
          <a:xfrm>
            <a:off x="276225" y="6007100"/>
            <a:ext cx="1169988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>
                <a:solidFill>
                  <a:srgbClr val="FFFFFF"/>
                </a:solidFill>
                <a:latin typeface="Verdana" pitchFamily="34" charset="0"/>
                <a:ea typeface="宋体" pitchFamily="2" charset="-122"/>
              </a:rPr>
              <a:t>LOGO</a:t>
            </a:r>
          </a:p>
        </p:txBody>
      </p:sp>
      <p:sp>
        <p:nvSpPr>
          <p:cNvPr id="17" name="Rectangle 1643"/>
          <p:cNvSpPr>
            <a:spLocks noChangeArrowheads="1"/>
          </p:cNvSpPr>
          <p:nvPr/>
        </p:nvSpPr>
        <p:spPr bwMode="gray">
          <a:xfrm>
            <a:off x="7953375" y="4763"/>
            <a:ext cx="136525" cy="6858000"/>
          </a:xfrm>
          <a:prstGeom prst="rect">
            <a:avLst/>
          </a:prstGeom>
          <a:solidFill>
            <a:schemeClr val="accent2">
              <a:alpha val="6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8" name="Rectangle 1644"/>
          <p:cNvSpPr>
            <a:spLocks noChangeArrowheads="1"/>
          </p:cNvSpPr>
          <p:nvPr/>
        </p:nvSpPr>
        <p:spPr bwMode="gray">
          <a:xfrm>
            <a:off x="8045450" y="4763"/>
            <a:ext cx="168275" cy="6858000"/>
          </a:xfrm>
          <a:prstGeom prst="rect">
            <a:avLst/>
          </a:prstGeom>
          <a:solidFill>
            <a:schemeClr val="accent2">
              <a:alpha val="12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9" name="Rectangle 1645"/>
          <p:cNvSpPr>
            <a:spLocks noChangeArrowheads="1"/>
          </p:cNvSpPr>
          <p:nvPr/>
        </p:nvSpPr>
        <p:spPr bwMode="gray">
          <a:xfrm>
            <a:off x="8177213" y="-11113"/>
            <a:ext cx="230187" cy="6858001"/>
          </a:xfrm>
          <a:prstGeom prst="rect">
            <a:avLst/>
          </a:prstGeom>
          <a:solidFill>
            <a:schemeClr val="accent2">
              <a:alpha val="17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36847" name="Rectangle 1647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3802063" y="1314450"/>
            <a:ext cx="51054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36848" name="Rectangle 1648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810000" y="2762250"/>
            <a:ext cx="5151438" cy="757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20" name="Rectangle 1650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3552825" y="6534150"/>
            <a:ext cx="2895600" cy="234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" name="Rectangle 1649"/>
          <p:cNvSpPr>
            <a:spLocks noGrp="1" noChangeArrowheads="1"/>
          </p:cNvSpPr>
          <p:nvPr>
            <p:ph type="dt" sz="quarter" idx="11"/>
          </p:nvPr>
        </p:nvSpPr>
        <p:spPr bwMode="gray">
          <a:xfrm>
            <a:off x="6900863" y="6526213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" name="Rectangle 1651"/>
          <p:cNvSpPr>
            <a:spLocks noGrp="1" noChangeArrowheads="1"/>
          </p:cNvSpPr>
          <p:nvPr>
            <p:ph type="sldNum" sz="quarter" idx="12"/>
          </p:nvPr>
        </p:nvSpPr>
        <p:spPr bwMode="gray">
          <a:xfrm>
            <a:off x="3011488" y="6527800"/>
            <a:ext cx="373062" cy="234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EF856-A7C2-4995-97CD-CAE8FF57F8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100"/>
                            </p:stCondLst>
                            <p:childTnLst>
                              <p:par>
                                <p:cTn id="6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6" presetClass="emph" presetSubtype="0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900"/>
                            </p:stCondLst>
                            <p:childTnLst>
                              <p:par>
                                <p:cTn id="8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A92F4-28BF-418F-A7AD-B1E99B0394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18338" y="65088"/>
            <a:ext cx="1995487" cy="64595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30288" y="65088"/>
            <a:ext cx="5835650" cy="64595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A77CA-67C1-4A80-AB8B-B907E8EB0FF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7D0ED-EBB7-4E3B-973F-6B16EDB851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A2D25-0C47-47F8-B301-F0C817400A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30288" y="1163638"/>
            <a:ext cx="3903662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86350" y="1163638"/>
            <a:ext cx="3905250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8627C-77A5-4B89-8028-508CA9BB7E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F49D2-5ADC-4F38-BF54-A75B3035F7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05CD-F46C-4FCB-9BF8-798C017808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A65AF-DEF7-4490-B4D0-A455A8C11B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1F0AF-4F30-41D7-9569-128255EB92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392AC-0A2A-4B5C-B228-68647BC88D7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19" name="Line 491"/>
          <p:cNvSpPr>
            <a:spLocks noChangeShapeType="1"/>
          </p:cNvSpPr>
          <p:nvPr/>
        </p:nvSpPr>
        <p:spPr bwMode="auto">
          <a:xfrm>
            <a:off x="1101725" y="1000125"/>
            <a:ext cx="783431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51002" name="Rectangle 474"/>
          <p:cNvSpPr>
            <a:spLocks noChangeArrowheads="1"/>
          </p:cNvSpPr>
          <p:nvPr/>
        </p:nvSpPr>
        <p:spPr bwMode="gray">
          <a:xfrm>
            <a:off x="269875" y="0"/>
            <a:ext cx="284163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51003" name="Rectangle 475"/>
          <p:cNvSpPr>
            <a:spLocks noChangeArrowheads="1"/>
          </p:cNvSpPr>
          <p:nvPr/>
        </p:nvSpPr>
        <p:spPr bwMode="gray">
          <a:xfrm>
            <a:off x="-12700" y="0"/>
            <a:ext cx="330200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51005" name="Rectangle 477"/>
          <p:cNvSpPr>
            <a:spLocks noChangeArrowheads="1"/>
          </p:cNvSpPr>
          <p:nvPr/>
        </p:nvSpPr>
        <p:spPr bwMode="gray">
          <a:xfrm>
            <a:off x="749300" y="-14288"/>
            <a:ext cx="71438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51007" name="Rectangle 479"/>
          <p:cNvSpPr>
            <a:spLocks noChangeArrowheads="1"/>
          </p:cNvSpPr>
          <p:nvPr/>
        </p:nvSpPr>
        <p:spPr bwMode="gray">
          <a:xfrm>
            <a:off x="508000" y="0"/>
            <a:ext cx="168275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51009" name="Rectangle 481"/>
          <p:cNvSpPr>
            <a:spLocks noChangeArrowheads="1"/>
          </p:cNvSpPr>
          <p:nvPr/>
        </p:nvSpPr>
        <p:spPr bwMode="gray">
          <a:xfrm>
            <a:off x="661988" y="0"/>
            <a:ext cx="1143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50988" name="Rectangle 460"/>
          <p:cNvSpPr>
            <a:spLocks noGrp="1" noChangeArrowheads="1"/>
          </p:cNvSpPr>
          <p:nvPr>
            <p:ph type="title"/>
          </p:nvPr>
        </p:nvSpPr>
        <p:spPr bwMode="auto">
          <a:xfrm>
            <a:off x="1055688" y="65088"/>
            <a:ext cx="7958137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3" name="Rectangle 46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0288" y="1163638"/>
            <a:ext cx="7961312" cy="53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50990" name="Rectangle 46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7913" y="6616700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0991" name="Rectangle 46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38825" y="6616700"/>
            <a:ext cx="2895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0992" name="Rectangle 46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87825" y="6616700"/>
            <a:ext cx="661988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fld id="{C095267F-D067-4AD5-8F0D-22DBA3747A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51036" name="Oval 508"/>
          <p:cNvSpPr>
            <a:spLocks noChangeArrowheads="1"/>
          </p:cNvSpPr>
          <p:nvPr/>
        </p:nvSpPr>
        <p:spPr bwMode="gray">
          <a:xfrm>
            <a:off x="438150" y="1892300"/>
            <a:ext cx="619125" cy="614363"/>
          </a:xfrm>
          <a:prstGeom prst="ellipse">
            <a:avLst/>
          </a:prstGeom>
          <a:blipFill dpi="0" rotWithShape="1">
            <a:blip r:embed="rId13" cstate="print"/>
            <a:srcRect/>
            <a:stretch>
              <a:fillRect/>
            </a:stretch>
          </a:blipFill>
          <a:ln w="28575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51039" name="Oval 511"/>
          <p:cNvSpPr>
            <a:spLocks noChangeArrowheads="1"/>
          </p:cNvSpPr>
          <p:nvPr/>
        </p:nvSpPr>
        <p:spPr bwMode="gray">
          <a:xfrm>
            <a:off x="442913" y="315913"/>
            <a:ext cx="603250" cy="596900"/>
          </a:xfrm>
          <a:prstGeom prst="ellipse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5715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51043" name="Oval 515"/>
          <p:cNvSpPr>
            <a:spLocks noChangeArrowheads="1"/>
          </p:cNvSpPr>
          <p:nvPr/>
        </p:nvSpPr>
        <p:spPr bwMode="gray">
          <a:xfrm>
            <a:off x="430213" y="1128713"/>
            <a:ext cx="603250" cy="593725"/>
          </a:xfrm>
          <a:prstGeom prst="ellipse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5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1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1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00"/>
                            </p:stCondLst>
                            <p:childTnLst>
                              <p:par>
                                <p:cTn id="2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1510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510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1510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1510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1510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002" grpId="0" animBg="1"/>
      <p:bldP spid="151002" grpId="1" animBg="1"/>
      <p:bldP spid="151003" grpId="0" animBg="1"/>
      <p:bldP spid="151003" grpId="1" animBg="1"/>
      <p:bldP spid="151005" grpId="0" animBg="1"/>
      <p:bldP spid="151005" grpId="1" animBg="1"/>
      <p:bldP spid="151007" grpId="0" animBg="1"/>
      <p:bldP spid="151007" grpId="1" animBg="1"/>
      <p:bldP spid="151009" grpId="0" animBg="1"/>
      <p:bldP spid="151009" grpId="1" animBg="1"/>
      <p:bldP spid="150988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£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409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3403600" y="1463675"/>
            <a:ext cx="5548313" cy="1470025"/>
          </a:xfrm>
          <a:effectLst>
            <a:outerShdw dist="17961" dir="2700000" algn="ctr" rotWithShape="0">
              <a:srgbClr val="F8F8F8">
                <a:alpha val="50000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zh-CN" smtClean="0">
                <a:ea typeface="宋体" pitchFamily="2" charset="-122"/>
              </a:rPr>
              <a:t>Complications of Diabetes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5780088" y="5480050"/>
            <a:ext cx="669925" cy="654050"/>
            <a:chOff x="4027" y="3016"/>
            <a:chExt cx="515" cy="505"/>
          </a:xfrm>
        </p:grpSpPr>
        <p:sp>
          <p:nvSpPr>
            <p:cNvPr id="442419" name="Oval 51"/>
            <p:cNvSpPr>
              <a:spLocks noChangeArrowheads="1"/>
            </p:cNvSpPr>
            <p:nvPr/>
          </p:nvSpPr>
          <p:spPr bwMode="gray">
            <a:xfrm>
              <a:off x="4027" y="3016"/>
              <a:ext cx="515" cy="50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431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4314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pic>
          <p:nvPicPr>
            <p:cNvPr id="3084" name="Picture 52" descr="sphere_highligh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4046" y="3018"/>
              <a:ext cx="470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7170738" y="5029200"/>
            <a:ext cx="349250" cy="339725"/>
            <a:chOff x="4027" y="3016"/>
            <a:chExt cx="515" cy="505"/>
          </a:xfrm>
        </p:grpSpPr>
        <p:sp>
          <p:nvSpPr>
            <p:cNvPr id="442422" name="Oval 54"/>
            <p:cNvSpPr>
              <a:spLocks noChangeArrowheads="1"/>
            </p:cNvSpPr>
            <p:nvPr/>
          </p:nvSpPr>
          <p:spPr bwMode="gray">
            <a:xfrm>
              <a:off x="4027" y="3016"/>
              <a:ext cx="515" cy="505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431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4314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pic>
          <p:nvPicPr>
            <p:cNvPr id="3082" name="Picture 55" descr="sphere_highligh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gray">
            <a:xfrm>
              <a:off x="4046" y="3018"/>
              <a:ext cx="470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2424" name="Oval 56" descr="2010122768514025"/>
          <p:cNvSpPr>
            <a:spLocks noChangeArrowheads="1"/>
          </p:cNvSpPr>
          <p:nvPr/>
        </p:nvSpPr>
        <p:spPr bwMode="gray">
          <a:xfrm>
            <a:off x="3960813" y="4986338"/>
            <a:ext cx="1082675" cy="1071562"/>
          </a:xfrm>
          <a:prstGeom prst="ellipse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28575" algn="ctr">
            <a:solidFill>
              <a:schemeClr val="bg1">
                <a:alpha val="70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42425" name="Oval 57" descr="2010120115112001f1"/>
          <p:cNvSpPr>
            <a:spLocks noChangeArrowheads="1"/>
          </p:cNvSpPr>
          <p:nvPr/>
        </p:nvSpPr>
        <p:spPr bwMode="gray">
          <a:xfrm>
            <a:off x="428625" y="571500"/>
            <a:ext cx="2747963" cy="2709863"/>
          </a:xfrm>
          <a:prstGeom prst="ellipse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76200" algn="ctr">
            <a:solidFill>
              <a:schemeClr val="bg1">
                <a:alpha val="70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42426" name="Oval 58" descr="Img327967597"/>
          <p:cNvSpPr>
            <a:spLocks noChangeArrowheads="1"/>
          </p:cNvSpPr>
          <p:nvPr/>
        </p:nvSpPr>
        <p:spPr bwMode="gray">
          <a:xfrm>
            <a:off x="1851025" y="3505200"/>
            <a:ext cx="1911350" cy="1892300"/>
          </a:xfrm>
          <a:prstGeom prst="ellipse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57150" algn="ctr">
            <a:solidFill>
              <a:schemeClr val="bg1">
                <a:alpha val="70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080" name="Text Box 59"/>
          <p:cNvSpPr txBox="1">
            <a:spLocks noChangeArrowheads="1"/>
          </p:cNvSpPr>
          <p:nvPr/>
        </p:nvSpPr>
        <p:spPr bwMode="auto">
          <a:xfrm>
            <a:off x="5791200" y="3462338"/>
            <a:ext cx="3157538" cy="10699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0">
                <a:latin typeface="微软雅黑" pitchFamily="34" charset="-122"/>
                <a:ea typeface="微软雅黑" pitchFamily="34" charset="-122"/>
              </a:rPr>
              <a:t>10301010058</a:t>
            </a:r>
          </a:p>
          <a:p>
            <a:pPr>
              <a:spcBef>
                <a:spcPct val="50000"/>
              </a:spcBef>
            </a:pPr>
            <a:r>
              <a:rPr lang="zh-CN" altLang="en-US" sz="1600" b="0">
                <a:latin typeface="微软雅黑" pitchFamily="34" charset="-122"/>
                <a:ea typeface="微软雅黑" pitchFamily="34" charset="-122"/>
              </a:rPr>
              <a:t>刘心华</a:t>
            </a:r>
          </a:p>
          <a:p>
            <a:pPr>
              <a:spcBef>
                <a:spcPct val="50000"/>
              </a:spcBef>
            </a:pPr>
            <a:endParaRPr lang="en-US" altLang="zh-CN" sz="1600" b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7" presetClass="path" presetSubtype="0" accel="50000" decel="5000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0.0559 -0.10479 C 0.0559 -0.10456 0.05156 -0.05136 0.0401 -0.02661 C 0.02864 -0.00185 -0.00226 0.00462 -0.0184 -0.00579 " pathEditMode="relative" rAng="0" ptsTypes="fsf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5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7" presetClass="path" presetSubtype="0" accel="50000" decel="5000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animMotion origin="layout" path="M 0.14236 -0.15476 C 0.14236 -0.15452 0.12535 -0.04603 0.10382 -0.01758 C 0.08229 0.01087 0.00382 0.02244 -0.0342 0.01874 " pathEditMode="relative" rAng="0" ptsTypes="fsf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8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4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8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4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8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4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424" grpId="0" animBg="1"/>
      <p:bldP spid="442425" grpId="0" animBg="1"/>
      <p:bldP spid="4424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Summary</a:t>
            </a:r>
          </a:p>
        </p:txBody>
      </p:sp>
      <p:grpSp>
        <p:nvGrpSpPr>
          <p:cNvPr id="12291" name="Group 73"/>
          <p:cNvGrpSpPr>
            <a:grpSpLocks/>
          </p:cNvGrpSpPr>
          <p:nvPr/>
        </p:nvGrpSpPr>
        <p:grpSpPr bwMode="auto">
          <a:xfrm>
            <a:off x="895350" y="2133600"/>
            <a:ext cx="3819525" cy="3124200"/>
            <a:chOff x="672" y="1344"/>
            <a:chExt cx="2130" cy="1968"/>
          </a:xfrm>
        </p:grpSpPr>
        <p:sp>
          <p:nvSpPr>
            <p:cNvPr id="490570" name="AutoShape 74"/>
            <p:cNvSpPr>
              <a:spLocks noChangeArrowheads="1"/>
            </p:cNvSpPr>
            <p:nvPr/>
          </p:nvSpPr>
          <p:spPr bwMode="gray">
            <a:xfrm>
              <a:off x="672" y="1872"/>
              <a:ext cx="2112" cy="1440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CCECFF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50800">
              <a:solidFill>
                <a:srgbClr val="FF0000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grpSp>
          <p:nvGrpSpPr>
            <p:cNvPr id="12300" name="Group 75"/>
            <p:cNvGrpSpPr>
              <a:grpSpLocks/>
            </p:cNvGrpSpPr>
            <p:nvPr/>
          </p:nvGrpSpPr>
          <p:grpSpPr bwMode="auto">
            <a:xfrm>
              <a:off x="2304" y="1344"/>
              <a:ext cx="498" cy="1245"/>
              <a:chOff x="2304" y="1344"/>
              <a:chExt cx="498" cy="1245"/>
            </a:xfrm>
          </p:grpSpPr>
          <p:sp>
            <p:nvSpPr>
              <p:cNvPr id="490572" name="Freeform 76"/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90573" name="Freeform 77"/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12292" name="Text Box 78"/>
          <p:cNvSpPr txBox="1">
            <a:spLocks noChangeArrowheads="1"/>
          </p:cNvSpPr>
          <p:nvPr/>
        </p:nvSpPr>
        <p:spPr bwMode="gray">
          <a:xfrm>
            <a:off x="1252538" y="3200400"/>
            <a:ext cx="3109912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altLang="zh-CN" sz="2400" b="0">
                <a:ea typeface="宋体" pitchFamily="2" charset="-122"/>
              </a:rPr>
              <a:t>Diabetes complications may be disabling or even life-threatening.</a:t>
            </a:r>
          </a:p>
        </p:txBody>
      </p:sp>
      <p:grpSp>
        <p:nvGrpSpPr>
          <p:cNvPr id="12293" name="Group 79"/>
          <p:cNvGrpSpPr>
            <a:grpSpLocks/>
          </p:cNvGrpSpPr>
          <p:nvPr/>
        </p:nvGrpSpPr>
        <p:grpSpPr bwMode="auto">
          <a:xfrm>
            <a:off x="4838700" y="2133600"/>
            <a:ext cx="4032250" cy="3124200"/>
            <a:chOff x="2880" y="1344"/>
            <a:chExt cx="2126" cy="1968"/>
          </a:xfrm>
        </p:grpSpPr>
        <p:sp>
          <p:nvSpPr>
            <p:cNvPr id="490576" name="AutoShape 80"/>
            <p:cNvSpPr>
              <a:spLocks noChangeArrowheads="1"/>
            </p:cNvSpPr>
            <p:nvPr/>
          </p:nvSpPr>
          <p:spPr bwMode="gray">
            <a:xfrm>
              <a:off x="2894" y="1872"/>
              <a:ext cx="2112" cy="1440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D8F4BE">
                    <a:gamma/>
                    <a:tint val="0"/>
                    <a:invGamma/>
                  </a:srgbClr>
                </a:gs>
                <a:gs pos="100000">
                  <a:srgbClr val="D8F4BE"/>
                </a:gs>
              </a:gsLst>
              <a:lin ang="2700000" scaled="1"/>
            </a:gradFill>
            <a:ln w="50800">
              <a:solidFill>
                <a:srgbClr val="44988C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2295" name="Text Box 81"/>
            <p:cNvSpPr txBox="1">
              <a:spLocks noChangeArrowheads="1"/>
            </p:cNvSpPr>
            <p:nvPr/>
          </p:nvSpPr>
          <p:spPr bwMode="gray">
            <a:xfrm>
              <a:off x="3360" y="2016"/>
              <a:ext cx="1632" cy="7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2400" b="0">
                  <a:ea typeface="宋体" pitchFamily="2" charset="-122"/>
                </a:rPr>
                <a:t>The risk of diabetes  complications can be reduced.</a:t>
              </a:r>
            </a:p>
          </p:txBody>
        </p:sp>
        <p:grpSp>
          <p:nvGrpSpPr>
            <p:cNvPr id="12296" name="Group 82"/>
            <p:cNvGrpSpPr>
              <a:grpSpLocks/>
            </p:cNvGrpSpPr>
            <p:nvPr/>
          </p:nvGrpSpPr>
          <p:grpSpPr bwMode="auto">
            <a:xfrm>
              <a:off x="2880" y="1344"/>
              <a:ext cx="498" cy="1245"/>
              <a:chOff x="2880" y="1344"/>
              <a:chExt cx="498" cy="1245"/>
            </a:xfrm>
          </p:grpSpPr>
          <p:sp>
            <p:nvSpPr>
              <p:cNvPr id="490579" name="Freeform 83"/>
              <p:cNvSpPr>
                <a:spLocks/>
              </p:cNvSpPr>
              <p:nvPr/>
            </p:nvSpPr>
            <p:spPr bwMode="gray">
              <a:xfrm>
                <a:off x="3001" y="1344"/>
                <a:ext cx="233" cy="254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44988C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90580" name="Freeform 84"/>
              <p:cNvSpPr>
                <a:spLocks/>
              </p:cNvSpPr>
              <p:nvPr/>
            </p:nvSpPr>
            <p:spPr bwMode="gray">
              <a:xfrm>
                <a:off x="2880" y="1625"/>
                <a:ext cx="498" cy="964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44988C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References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0" smtClean="0">
                <a:solidFill>
                  <a:schemeClr val="tx1"/>
                </a:solidFill>
                <a:ea typeface="宋体" pitchFamily="2" charset="-122"/>
              </a:rPr>
              <a:t>1.  Emerging Risk Factors Collaboration (2010). "Diabetes mellitus, fasting blood glucose concentration, and risk of vascular disease: A collaborative meta-analysis of 102 prospective studies". The Lancet 375 (9733): 2215–22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0" smtClean="0">
                <a:solidFill>
                  <a:schemeClr val="tx1"/>
                </a:solidFill>
                <a:ea typeface="宋体" pitchFamily="2" charset="-122"/>
              </a:rPr>
              <a:t>2. Boussageon R, Bejan-Angoulvant T, Saadatian-Elahi M, Lafont S, Bergeonneau C, Kassaï B, Erpeldinger S, Wright JM, Gueyffier F, Cornu C (2011). "Effect of intensive glucose lowering treatment on all cause mortality, cardiovascular death, and microvascular events in type 2 diabetes: meta-analysis of randomised controlled trials". BMJ 343: d4169.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0" smtClean="0">
                <a:solidFill>
                  <a:schemeClr val="tx1"/>
                </a:solidFill>
                <a:ea typeface="宋体" pitchFamily="2" charset="-122"/>
              </a:rPr>
              <a:t>3. Shoback, edited by David G. Gardner, Dolores (2011). Greenspan's basic &amp; clinical endocrinology (9th ed.). New York: McGraw-Hill Medical. pp. Chapter 17. ISBN 0-07-162243-8.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0" smtClean="0">
                <a:solidFill>
                  <a:schemeClr val="tx1"/>
                </a:solidFill>
                <a:ea typeface="宋体" pitchFamily="2" charset="-122"/>
              </a:rPr>
              <a:t>4. World Health Organization Department of Noncommunicable Disease Surveillance(1999). Definition, Diagnosis and Classification of Diabetes Mellitus and its Complications. WHO/NCD/NCS/99.2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CN" sz="2000" b="0" smtClean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3"/>
          <p:cNvGrpSpPr>
            <a:grpSpLocks/>
          </p:cNvGrpSpPr>
          <p:nvPr/>
        </p:nvGrpSpPr>
        <p:grpSpPr bwMode="auto">
          <a:xfrm>
            <a:off x="5780088" y="5480050"/>
            <a:ext cx="669925" cy="654050"/>
            <a:chOff x="4027" y="3016"/>
            <a:chExt cx="515" cy="505"/>
          </a:xfrm>
        </p:grpSpPr>
        <p:sp>
          <p:nvSpPr>
            <p:cNvPr id="531460" name="Oval 4"/>
            <p:cNvSpPr>
              <a:spLocks noChangeArrowheads="1"/>
            </p:cNvSpPr>
            <p:nvPr/>
          </p:nvSpPr>
          <p:spPr bwMode="gray">
            <a:xfrm>
              <a:off x="4027" y="3016"/>
              <a:ext cx="515" cy="50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431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4314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pic>
          <p:nvPicPr>
            <p:cNvPr id="14348" name="Picture 5" descr="sphere_highligh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4046" y="3018"/>
              <a:ext cx="470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339" name="Group 6"/>
          <p:cNvGrpSpPr>
            <a:grpSpLocks/>
          </p:cNvGrpSpPr>
          <p:nvPr/>
        </p:nvGrpSpPr>
        <p:grpSpPr bwMode="auto">
          <a:xfrm>
            <a:off x="7170738" y="5029200"/>
            <a:ext cx="349250" cy="339725"/>
            <a:chOff x="4027" y="3016"/>
            <a:chExt cx="515" cy="505"/>
          </a:xfrm>
        </p:grpSpPr>
        <p:sp>
          <p:nvSpPr>
            <p:cNvPr id="531463" name="Oval 7"/>
            <p:cNvSpPr>
              <a:spLocks noChangeArrowheads="1"/>
            </p:cNvSpPr>
            <p:nvPr/>
          </p:nvSpPr>
          <p:spPr bwMode="gray">
            <a:xfrm>
              <a:off x="4027" y="3016"/>
              <a:ext cx="515" cy="505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431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4314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pic>
          <p:nvPicPr>
            <p:cNvPr id="14346" name="Picture 8" descr="sphere_highligh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gray">
            <a:xfrm>
              <a:off x="4046" y="3018"/>
              <a:ext cx="470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31465" name="Oval 9" descr="2010122768514025"/>
          <p:cNvSpPr>
            <a:spLocks noChangeArrowheads="1"/>
          </p:cNvSpPr>
          <p:nvPr/>
        </p:nvSpPr>
        <p:spPr bwMode="gray">
          <a:xfrm>
            <a:off x="3960813" y="4986338"/>
            <a:ext cx="1082675" cy="1071562"/>
          </a:xfrm>
          <a:prstGeom prst="ellipse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28575" algn="ctr">
            <a:solidFill>
              <a:schemeClr val="bg1">
                <a:alpha val="70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531466" name="Oval 10" descr="2010120115112001f1"/>
          <p:cNvSpPr>
            <a:spLocks noChangeArrowheads="1"/>
          </p:cNvSpPr>
          <p:nvPr/>
        </p:nvSpPr>
        <p:spPr bwMode="gray">
          <a:xfrm>
            <a:off x="428625" y="571500"/>
            <a:ext cx="2747963" cy="2709863"/>
          </a:xfrm>
          <a:prstGeom prst="ellipse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76200" algn="ctr">
            <a:solidFill>
              <a:schemeClr val="bg1">
                <a:alpha val="70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531467" name="Oval 11" descr="Img327967597"/>
          <p:cNvSpPr>
            <a:spLocks noChangeArrowheads="1"/>
          </p:cNvSpPr>
          <p:nvPr/>
        </p:nvSpPr>
        <p:spPr bwMode="gray">
          <a:xfrm>
            <a:off x="1851025" y="3505200"/>
            <a:ext cx="1911350" cy="1892300"/>
          </a:xfrm>
          <a:prstGeom prst="ellipse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57150" algn="ctr">
            <a:solidFill>
              <a:schemeClr val="bg1">
                <a:alpha val="70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4343" name="Text Box 12"/>
          <p:cNvSpPr txBox="1">
            <a:spLocks noChangeArrowheads="1"/>
          </p:cNvSpPr>
          <p:nvPr/>
        </p:nvSpPr>
        <p:spPr bwMode="auto">
          <a:xfrm>
            <a:off x="5791200" y="3462338"/>
            <a:ext cx="3157538" cy="10699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0">
                <a:latin typeface="微软雅黑" pitchFamily="34" charset="-122"/>
                <a:ea typeface="微软雅黑" pitchFamily="34" charset="-122"/>
              </a:rPr>
              <a:t>10301010058</a:t>
            </a:r>
          </a:p>
          <a:p>
            <a:pPr>
              <a:spcBef>
                <a:spcPct val="50000"/>
              </a:spcBef>
            </a:pPr>
            <a:r>
              <a:rPr lang="zh-CN" altLang="en-US" sz="1600" b="0">
                <a:latin typeface="微软雅黑" pitchFamily="34" charset="-122"/>
                <a:ea typeface="微软雅黑" pitchFamily="34" charset="-122"/>
              </a:rPr>
              <a:t>刘心华</a:t>
            </a:r>
          </a:p>
          <a:p>
            <a:pPr>
              <a:spcBef>
                <a:spcPct val="50000"/>
              </a:spcBef>
            </a:pPr>
            <a:endParaRPr lang="en-US" altLang="zh-CN" sz="1600" b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344" name="WordArt 13"/>
          <p:cNvSpPr>
            <a:spLocks noChangeArrowheads="1" noChangeShapeType="1" noTextEdit="1"/>
          </p:cNvSpPr>
          <p:nvPr/>
        </p:nvSpPr>
        <p:spPr bwMode="gray">
          <a:xfrm>
            <a:off x="3556000" y="1739900"/>
            <a:ext cx="5222875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25"/>
              </a:avLst>
            </a:prstTxWarp>
          </a:bodyPr>
          <a:lstStyle/>
          <a:p>
            <a:r>
              <a:rPr lang="en-US" altLang="zh-CN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A265E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prstShdw prst="shdw13" dist="53882" dir="2700000">
                    <a:srgbClr val="000000">
                      <a:alpha val="50000"/>
                    </a:srgbClr>
                  </a:prstShdw>
                </a:effectLst>
                <a:latin typeface="Arial"/>
                <a:cs typeface="Arial"/>
              </a:rPr>
              <a:t>Thank You!</a:t>
            </a:r>
            <a:endParaRPr lang="zh-CN" altLang="en-US" sz="3600" kern="10">
              <a:ln w="2540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A265E"/>
                  </a:gs>
                  <a:gs pos="100000">
                    <a:schemeClr val="accent1"/>
                  </a:gs>
                </a:gsLst>
                <a:lin ang="5400000" scaled="1"/>
              </a:gradFill>
              <a:effectLst>
                <a:prstShdw prst="shdw13" dist="53882" dir="2700000">
                  <a:srgbClr val="000000">
                    <a:alpha val="50000"/>
                  </a:srgbClr>
                </a:prst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606550" y="1341438"/>
            <a:ext cx="7231063" cy="4751387"/>
          </a:xfrm>
        </p:spPr>
        <p:txBody>
          <a:bodyPr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Metabolic disorder of multiple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etiology characterized by chronic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hyperglycemia with disturbances of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carbohydrate, fat and protein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metabolism resulting from defects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in insulin secretion, insulin action,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or both. </a:t>
            </a:r>
          </a:p>
        </p:txBody>
      </p:sp>
      <p:sp>
        <p:nvSpPr>
          <p:cNvPr id="409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Diabetes 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1" descr="图片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1600" y="1177925"/>
            <a:ext cx="4910138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4196" name="AutoShape 84"/>
          <p:cNvSpPr>
            <a:spLocks noChangeArrowheads="1"/>
          </p:cNvSpPr>
          <p:nvPr/>
        </p:nvSpPr>
        <p:spPr bwMode="gray">
          <a:xfrm>
            <a:off x="4089400" y="5992813"/>
            <a:ext cx="4532313" cy="4333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512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800" smtClean="0">
                <a:ea typeface="宋体" pitchFamily="2" charset="-122"/>
              </a:rPr>
              <a:t>Diabetes complications</a:t>
            </a:r>
          </a:p>
        </p:txBody>
      </p:sp>
      <p:sp>
        <p:nvSpPr>
          <p:cNvPr id="474157" name="AutoShape 45"/>
          <p:cNvSpPr>
            <a:spLocks noChangeArrowheads="1"/>
          </p:cNvSpPr>
          <p:nvPr/>
        </p:nvSpPr>
        <p:spPr bwMode="gray">
          <a:xfrm>
            <a:off x="4044950" y="1954213"/>
            <a:ext cx="4532313" cy="4333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5126" name="Rectangle 46"/>
          <p:cNvSpPr>
            <a:spLocks noChangeArrowheads="1"/>
          </p:cNvSpPr>
          <p:nvPr/>
        </p:nvSpPr>
        <p:spPr bwMode="auto">
          <a:xfrm>
            <a:off x="5238750" y="2020888"/>
            <a:ext cx="151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>
                <a:ea typeface="宋体" pitchFamily="2" charset="-122"/>
              </a:rPr>
              <a:t>Eye damage</a:t>
            </a:r>
          </a:p>
        </p:txBody>
      </p:sp>
      <p:sp>
        <p:nvSpPr>
          <p:cNvPr id="474159" name="AutoShape 47"/>
          <p:cNvSpPr>
            <a:spLocks noChangeArrowheads="1"/>
          </p:cNvSpPr>
          <p:nvPr/>
        </p:nvSpPr>
        <p:spPr bwMode="gray">
          <a:xfrm>
            <a:off x="4044950" y="2619375"/>
            <a:ext cx="4532313" cy="4333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5128" name="Rectangle 48"/>
          <p:cNvSpPr>
            <a:spLocks noChangeArrowheads="1"/>
          </p:cNvSpPr>
          <p:nvPr/>
        </p:nvSpPr>
        <p:spPr bwMode="auto">
          <a:xfrm>
            <a:off x="5272088" y="2689225"/>
            <a:ext cx="193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>
                <a:ea typeface="宋体" pitchFamily="2" charset="-122"/>
              </a:rPr>
              <a:t>Kidney damage </a:t>
            </a:r>
          </a:p>
        </p:txBody>
      </p:sp>
      <p:sp>
        <p:nvSpPr>
          <p:cNvPr id="474161" name="AutoShape 49"/>
          <p:cNvSpPr>
            <a:spLocks noChangeArrowheads="1"/>
          </p:cNvSpPr>
          <p:nvPr/>
        </p:nvSpPr>
        <p:spPr bwMode="gray">
          <a:xfrm>
            <a:off x="4041775" y="3278188"/>
            <a:ext cx="4532313" cy="4349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74163" name="Oval 51"/>
          <p:cNvSpPr>
            <a:spLocks noChangeArrowheads="1"/>
          </p:cNvSpPr>
          <p:nvPr/>
        </p:nvSpPr>
        <p:spPr bwMode="gray">
          <a:xfrm>
            <a:off x="3930650" y="2057400"/>
            <a:ext cx="203200" cy="20161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74164" name="Oval 52"/>
          <p:cNvSpPr>
            <a:spLocks noChangeArrowheads="1"/>
          </p:cNvSpPr>
          <p:nvPr/>
        </p:nvSpPr>
        <p:spPr bwMode="gray">
          <a:xfrm>
            <a:off x="3941763" y="2735263"/>
            <a:ext cx="203200" cy="203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74165" name="Oval 53"/>
          <p:cNvSpPr>
            <a:spLocks noChangeArrowheads="1"/>
          </p:cNvSpPr>
          <p:nvPr/>
        </p:nvSpPr>
        <p:spPr bwMode="gray">
          <a:xfrm>
            <a:off x="3941763" y="3406775"/>
            <a:ext cx="203200" cy="2032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74166" name="AutoShape 54"/>
          <p:cNvSpPr>
            <a:spLocks noChangeArrowheads="1"/>
          </p:cNvSpPr>
          <p:nvPr/>
        </p:nvSpPr>
        <p:spPr bwMode="gray">
          <a:xfrm>
            <a:off x="4071938" y="3902075"/>
            <a:ext cx="4532312" cy="4349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5134" name="Rectangle 55"/>
          <p:cNvSpPr>
            <a:spLocks noChangeArrowheads="1"/>
          </p:cNvSpPr>
          <p:nvPr/>
        </p:nvSpPr>
        <p:spPr bwMode="auto">
          <a:xfrm>
            <a:off x="5303838" y="6016625"/>
            <a:ext cx="194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>
                <a:ea typeface="宋体" pitchFamily="2" charset="-122"/>
              </a:rPr>
              <a:t>Skin conditions </a:t>
            </a:r>
          </a:p>
        </p:txBody>
      </p:sp>
      <p:sp>
        <p:nvSpPr>
          <p:cNvPr id="474168" name="Oval 56"/>
          <p:cNvSpPr>
            <a:spLocks noChangeArrowheads="1"/>
          </p:cNvSpPr>
          <p:nvPr/>
        </p:nvSpPr>
        <p:spPr bwMode="gray">
          <a:xfrm>
            <a:off x="3930650" y="4049713"/>
            <a:ext cx="203200" cy="203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74169" name="AutoShape 57"/>
          <p:cNvSpPr>
            <a:spLocks noChangeArrowheads="1"/>
          </p:cNvSpPr>
          <p:nvPr/>
        </p:nvSpPr>
        <p:spPr bwMode="gray">
          <a:xfrm>
            <a:off x="4044950" y="4629150"/>
            <a:ext cx="4532313" cy="4333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5137" name="Rectangle 58"/>
          <p:cNvSpPr>
            <a:spLocks noChangeArrowheads="1"/>
          </p:cNvSpPr>
          <p:nvPr/>
        </p:nvSpPr>
        <p:spPr bwMode="auto">
          <a:xfrm>
            <a:off x="5291138" y="4695825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>
                <a:ea typeface="宋体" pitchFamily="2" charset="-122"/>
              </a:rPr>
              <a:t>Osteoporosis </a:t>
            </a:r>
          </a:p>
        </p:txBody>
      </p:sp>
      <p:sp>
        <p:nvSpPr>
          <p:cNvPr id="474171" name="Oval 59"/>
          <p:cNvSpPr>
            <a:spLocks noChangeArrowheads="1"/>
          </p:cNvSpPr>
          <p:nvPr/>
        </p:nvSpPr>
        <p:spPr bwMode="gray">
          <a:xfrm>
            <a:off x="3941763" y="4745038"/>
            <a:ext cx="203200" cy="2032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grpSp>
        <p:nvGrpSpPr>
          <p:cNvPr id="5139" name="Group 60"/>
          <p:cNvGrpSpPr>
            <a:grpSpLocks/>
          </p:cNvGrpSpPr>
          <p:nvPr/>
        </p:nvGrpSpPr>
        <p:grpSpPr bwMode="auto">
          <a:xfrm>
            <a:off x="898525" y="2360613"/>
            <a:ext cx="2373313" cy="2371725"/>
            <a:chOff x="192" y="1631"/>
            <a:chExt cx="1684" cy="1683"/>
          </a:xfrm>
        </p:grpSpPr>
        <p:sp>
          <p:nvSpPr>
            <p:cNvPr id="474173" name="Oval 61"/>
            <p:cNvSpPr>
              <a:spLocks noChangeArrowheads="1"/>
            </p:cNvSpPr>
            <p:nvPr/>
          </p:nvSpPr>
          <p:spPr bwMode="gray">
            <a:xfrm>
              <a:off x="192" y="1631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474174" name="Oval 62"/>
            <p:cNvSpPr>
              <a:spLocks noChangeArrowheads="1"/>
            </p:cNvSpPr>
            <p:nvPr/>
          </p:nvSpPr>
          <p:spPr bwMode="gray">
            <a:xfrm>
              <a:off x="304" y="1740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474175" name="Oval 63"/>
            <p:cNvSpPr>
              <a:spLocks noChangeArrowheads="1"/>
            </p:cNvSpPr>
            <p:nvPr/>
          </p:nvSpPr>
          <p:spPr bwMode="gray">
            <a:xfrm>
              <a:off x="288" y="1754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5154" name="Oval 64"/>
            <p:cNvSpPr>
              <a:spLocks noChangeArrowheads="1"/>
            </p:cNvSpPr>
            <p:nvPr/>
          </p:nvSpPr>
          <p:spPr bwMode="gray">
            <a:xfrm>
              <a:off x="375" y="1814"/>
              <a:ext cx="1317" cy="1316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5155" name="Oval 65"/>
            <p:cNvSpPr>
              <a:spLocks noChangeArrowheads="1"/>
            </p:cNvSpPr>
            <p:nvPr/>
          </p:nvSpPr>
          <p:spPr bwMode="gray">
            <a:xfrm>
              <a:off x="396" y="1835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5156" name="Oval 66"/>
            <p:cNvSpPr>
              <a:spLocks noChangeArrowheads="1"/>
            </p:cNvSpPr>
            <p:nvPr/>
          </p:nvSpPr>
          <p:spPr bwMode="gray">
            <a:xfrm>
              <a:off x="412" y="1842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5157" name="Oval 67"/>
            <p:cNvSpPr>
              <a:spLocks noChangeArrowheads="1"/>
            </p:cNvSpPr>
            <p:nvPr/>
          </p:nvSpPr>
          <p:spPr bwMode="gray">
            <a:xfrm>
              <a:off x="426" y="1854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5158" name="Oval 68"/>
            <p:cNvSpPr>
              <a:spLocks noChangeArrowheads="1"/>
            </p:cNvSpPr>
            <p:nvPr/>
          </p:nvSpPr>
          <p:spPr bwMode="gray">
            <a:xfrm>
              <a:off x="480" y="1872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5159" name="Text Box 69"/>
            <p:cNvSpPr txBox="1">
              <a:spLocks noChangeArrowheads="1"/>
            </p:cNvSpPr>
            <p:nvPr/>
          </p:nvSpPr>
          <p:spPr bwMode="gray">
            <a:xfrm>
              <a:off x="383" y="2160"/>
              <a:ext cx="1297" cy="8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500" i="1">
                  <a:solidFill>
                    <a:srgbClr val="000000"/>
                  </a:solidFill>
                  <a:ea typeface="宋体" pitchFamily="2" charset="-122"/>
                </a:rPr>
                <a:t>High blood sugar</a:t>
              </a:r>
            </a:p>
          </p:txBody>
        </p:sp>
      </p:grpSp>
      <p:sp>
        <p:nvSpPr>
          <p:cNvPr id="474186" name="AutoShape 74"/>
          <p:cNvSpPr>
            <a:spLocks noChangeArrowheads="1"/>
          </p:cNvSpPr>
          <p:nvPr/>
        </p:nvSpPr>
        <p:spPr bwMode="gray">
          <a:xfrm>
            <a:off x="4067175" y="1290638"/>
            <a:ext cx="4532313" cy="4333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74187" name="Oval 75"/>
          <p:cNvSpPr>
            <a:spLocks noChangeArrowheads="1"/>
          </p:cNvSpPr>
          <p:nvPr/>
        </p:nvSpPr>
        <p:spPr bwMode="gray">
          <a:xfrm>
            <a:off x="3929063" y="1385888"/>
            <a:ext cx="203200" cy="203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5142" name="Rectangle 76"/>
          <p:cNvSpPr>
            <a:spLocks noChangeArrowheads="1"/>
          </p:cNvSpPr>
          <p:nvPr/>
        </p:nvSpPr>
        <p:spPr bwMode="auto">
          <a:xfrm>
            <a:off x="5278438" y="1341438"/>
            <a:ext cx="292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>
                <a:ea typeface="宋体" pitchFamily="2" charset="-122"/>
              </a:rPr>
              <a:t>Cardiovascular problems</a:t>
            </a:r>
          </a:p>
        </p:txBody>
      </p:sp>
      <p:sp>
        <p:nvSpPr>
          <p:cNvPr id="474192" name="AutoShape 80"/>
          <p:cNvSpPr>
            <a:spLocks noChangeArrowheads="1"/>
          </p:cNvSpPr>
          <p:nvPr/>
        </p:nvSpPr>
        <p:spPr bwMode="gray">
          <a:xfrm>
            <a:off x="4067175" y="5302250"/>
            <a:ext cx="4532313" cy="4333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74193" name="Oval 81"/>
          <p:cNvSpPr>
            <a:spLocks noChangeArrowheads="1"/>
          </p:cNvSpPr>
          <p:nvPr/>
        </p:nvSpPr>
        <p:spPr bwMode="gray">
          <a:xfrm>
            <a:off x="3929063" y="6086475"/>
            <a:ext cx="203200" cy="2032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74194" name="Oval 82"/>
          <p:cNvSpPr>
            <a:spLocks noChangeArrowheads="1"/>
          </p:cNvSpPr>
          <p:nvPr/>
        </p:nvSpPr>
        <p:spPr bwMode="gray">
          <a:xfrm>
            <a:off x="3935413" y="5443538"/>
            <a:ext cx="203200" cy="203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5146" name="Rectangle 83"/>
          <p:cNvSpPr>
            <a:spLocks noChangeArrowheads="1"/>
          </p:cNvSpPr>
          <p:nvPr/>
        </p:nvSpPr>
        <p:spPr bwMode="auto">
          <a:xfrm>
            <a:off x="5295900" y="5386388"/>
            <a:ext cx="192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>
                <a:ea typeface="宋体" pitchFamily="2" charset="-122"/>
              </a:rPr>
              <a:t>Brain problems </a:t>
            </a:r>
          </a:p>
        </p:txBody>
      </p:sp>
      <p:sp>
        <p:nvSpPr>
          <p:cNvPr id="5147" name="Rectangle 85"/>
          <p:cNvSpPr>
            <a:spLocks noChangeArrowheads="1"/>
          </p:cNvSpPr>
          <p:nvPr/>
        </p:nvSpPr>
        <p:spPr bwMode="auto">
          <a:xfrm>
            <a:off x="5249863" y="3316288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>
                <a:ea typeface="宋体" pitchFamily="2" charset="-122"/>
              </a:rPr>
              <a:t>Nerve damage </a:t>
            </a:r>
          </a:p>
        </p:txBody>
      </p:sp>
      <p:sp>
        <p:nvSpPr>
          <p:cNvPr id="474202" name="AutoShape 90"/>
          <p:cNvSpPr>
            <a:spLocks noChangeArrowheads="1"/>
          </p:cNvSpPr>
          <p:nvPr/>
        </p:nvSpPr>
        <p:spPr bwMode="invGray">
          <a:xfrm>
            <a:off x="3254375" y="3182938"/>
            <a:ext cx="539750" cy="693737"/>
          </a:xfrm>
          <a:prstGeom prst="rightArrow">
            <a:avLst>
              <a:gd name="adj1" fmla="val 35167"/>
              <a:gd name="adj2" fmla="val 40495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pic>
        <p:nvPicPr>
          <p:cNvPr id="474204" name="Picture 92" descr="图片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6363" y="1189038"/>
            <a:ext cx="4895850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50" name="Rectangle 50"/>
          <p:cNvSpPr>
            <a:spLocks noChangeArrowheads="1"/>
          </p:cNvSpPr>
          <p:nvPr/>
        </p:nvSpPr>
        <p:spPr bwMode="auto">
          <a:xfrm>
            <a:off x="5319713" y="3938588"/>
            <a:ext cx="167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>
                <a:ea typeface="宋体" pitchFamily="2" charset="-122"/>
              </a:rPr>
              <a:t>Foot damage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74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a1ec08fa513d2697fdf1b33255fbb2fb4316d8b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6175" y="3255963"/>
            <a:ext cx="3878263" cy="323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Cardiovascular problems 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7775" y="1100138"/>
            <a:ext cx="7446963" cy="5360987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Angina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Myocardial infarction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Stroke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Atherosclerosis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High blood pressure </a:t>
            </a:r>
            <a:endParaRPr lang="zh-CN" altLang="en-US" smtClean="0">
              <a:ea typeface="宋体" pitchFamily="2" charset="-122"/>
            </a:endParaRPr>
          </a:p>
        </p:txBody>
      </p:sp>
      <p:pic>
        <p:nvPicPr>
          <p:cNvPr id="6149" name="Picture 8" descr="013000000669571206448265739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45238" y="1189038"/>
            <a:ext cx="21717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9961" name="Picture 9" descr="b999a9014c086e0610fd183902087bf40ad1cb6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23963" y="4054475"/>
            <a:ext cx="2482850" cy="2482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Eye damage</a:t>
            </a:r>
          </a:p>
        </p:txBody>
      </p:sp>
      <p:pic>
        <p:nvPicPr>
          <p:cNvPr id="7171" name="Picture 42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495800"/>
            <a:ext cx="1620838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3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6172200"/>
            <a:ext cx="20383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4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3850" y="3867150"/>
            <a:ext cx="12763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45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133600"/>
            <a:ext cx="7048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Rectangle 46"/>
          <p:cNvSpPr>
            <a:spLocks noChangeArrowheads="1"/>
          </p:cNvSpPr>
          <p:nvPr/>
        </p:nvSpPr>
        <p:spPr bwMode="gray">
          <a:xfrm rot="-7829975">
            <a:off x="4997450" y="3798888"/>
            <a:ext cx="1103313" cy="217487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C9C9C9"/>
              </a:gs>
              <a:gs pos="100000">
                <a:srgbClr val="969696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7176" name="Rectangle 47"/>
          <p:cNvSpPr>
            <a:spLocks noChangeArrowheads="1"/>
          </p:cNvSpPr>
          <p:nvPr/>
        </p:nvSpPr>
        <p:spPr bwMode="gray">
          <a:xfrm rot="-743917">
            <a:off x="2743200" y="3276600"/>
            <a:ext cx="1146175" cy="198438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CCCCCC"/>
              </a:gs>
              <a:gs pos="100000">
                <a:srgbClr val="969696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7177" name="Rectangle 48"/>
          <p:cNvSpPr>
            <a:spLocks noChangeArrowheads="1"/>
          </p:cNvSpPr>
          <p:nvPr/>
        </p:nvSpPr>
        <p:spPr bwMode="gray">
          <a:xfrm rot="-3205350">
            <a:off x="5066507" y="2172493"/>
            <a:ext cx="685800" cy="150813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DFDFDF"/>
              </a:gs>
              <a:gs pos="100000">
                <a:srgbClr val="969696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grpSp>
        <p:nvGrpSpPr>
          <p:cNvPr id="7178" name="Group 49"/>
          <p:cNvGrpSpPr>
            <a:grpSpLocks/>
          </p:cNvGrpSpPr>
          <p:nvPr/>
        </p:nvGrpSpPr>
        <p:grpSpPr bwMode="auto">
          <a:xfrm>
            <a:off x="3810000" y="2030413"/>
            <a:ext cx="1828800" cy="1828800"/>
            <a:chOff x="2400" y="1488"/>
            <a:chExt cx="1152" cy="1152"/>
          </a:xfrm>
        </p:grpSpPr>
        <p:grpSp>
          <p:nvGrpSpPr>
            <p:cNvPr id="7195" name="Group 50"/>
            <p:cNvGrpSpPr>
              <a:grpSpLocks/>
            </p:cNvGrpSpPr>
            <p:nvPr/>
          </p:nvGrpSpPr>
          <p:grpSpPr bwMode="auto">
            <a:xfrm>
              <a:off x="2400" y="1488"/>
              <a:ext cx="1152" cy="1152"/>
              <a:chOff x="2016" y="1920"/>
              <a:chExt cx="1680" cy="1680"/>
            </a:xfrm>
          </p:grpSpPr>
          <p:sp>
            <p:nvSpPr>
              <p:cNvPr id="483379" name="Oval 5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7198" name="Freeform 5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76 w 1321"/>
                  <a:gd name="T1" fmla="*/ 357 h 712"/>
                  <a:gd name="T2" fmla="*/ 1292 w 1321"/>
                  <a:gd name="T3" fmla="*/ 394 h 712"/>
                  <a:gd name="T4" fmla="*/ 1296 w 1321"/>
                  <a:gd name="T5" fmla="*/ 428 h 712"/>
                  <a:gd name="T6" fmla="*/ 1290 w 1321"/>
                  <a:gd name="T7" fmla="*/ 459 h 712"/>
                  <a:gd name="T8" fmla="*/ 1273 w 1321"/>
                  <a:gd name="T9" fmla="*/ 490 h 712"/>
                  <a:gd name="T10" fmla="*/ 1248 w 1321"/>
                  <a:gd name="T11" fmla="*/ 516 h 712"/>
                  <a:gd name="T12" fmla="*/ 1216 w 1321"/>
                  <a:gd name="T13" fmla="*/ 538 h 712"/>
                  <a:gd name="T14" fmla="*/ 1173 w 1321"/>
                  <a:gd name="T15" fmla="*/ 559 h 712"/>
                  <a:gd name="T16" fmla="*/ 1125 w 1321"/>
                  <a:gd name="T17" fmla="*/ 578 h 712"/>
                  <a:gd name="T18" fmla="*/ 1071 w 1321"/>
                  <a:gd name="T19" fmla="*/ 594 h 712"/>
                  <a:gd name="T20" fmla="*/ 1011 w 1321"/>
                  <a:gd name="T21" fmla="*/ 608 h 712"/>
                  <a:gd name="T22" fmla="*/ 949 w 1321"/>
                  <a:gd name="T23" fmla="*/ 618 h 712"/>
                  <a:gd name="T24" fmla="*/ 879 w 1321"/>
                  <a:gd name="T25" fmla="*/ 627 h 712"/>
                  <a:gd name="T26" fmla="*/ 808 w 1321"/>
                  <a:gd name="T27" fmla="*/ 632 h 712"/>
                  <a:gd name="T28" fmla="*/ 780 w 1321"/>
                  <a:gd name="T29" fmla="*/ 634 h 712"/>
                  <a:gd name="T30" fmla="*/ 467 w 1321"/>
                  <a:gd name="T31" fmla="*/ 634 h 712"/>
                  <a:gd name="T32" fmla="*/ 463 w 1321"/>
                  <a:gd name="T33" fmla="*/ 634 h 712"/>
                  <a:gd name="T34" fmla="*/ 401 w 1321"/>
                  <a:gd name="T35" fmla="*/ 630 h 712"/>
                  <a:gd name="T36" fmla="*/ 341 w 1321"/>
                  <a:gd name="T37" fmla="*/ 627 h 712"/>
                  <a:gd name="T38" fmla="*/ 285 w 1321"/>
                  <a:gd name="T39" fmla="*/ 620 h 712"/>
                  <a:gd name="T40" fmla="*/ 231 w 1321"/>
                  <a:gd name="T41" fmla="*/ 614 h 712"/>
                  <a:gd name="T42" fmla="*/ 182 w 1321"/>
                  <a:gd name="T43" fmla="*/ 603 h 712"/>
                  <a:gd name="T44" fmla="*/ 138 w 1321"/>
                  <a:gd name="T45" fmla="*/ 590 h 712"/>
                  <a:gd name="T46" fmla="*/ 100 w 1321"/>
                  <a:gd name="T47" fmla="*/ 577 h 712"/>
                  <a:gd name="T48" fmla="*/ 66 w 1321"/>
                  <a:gd name="T49" fmla="*/ 561 h 712"/>
                  <a:gd name="T50" fmla="*/ 38 w 1321"/>
                  <a:gd name="T51" fmla="*/ 541 h 712"/>
                  <a:gd name="T52" fmla="*/ 18 w 1321"/>
                  <a:gd name="T53" fmla="*/ 519 h 712"/>
                  <a:gd name="T54" fmla="*/ 6 w 1321"/>
                  <a:gd name="T55" fmla="*/ 493 h 712"/>
                  <a:gd name="T56" fmla="*/ 0 w 1321"/>
                  <a:gd name="T57" fmla="*/ 467 h 712"/>
                  <a:gd name="T58" fmla="*/ 0 w 1321"/>
                  <a:gd name="T59" fmla="*/ 463 h 712"/>
                  <a:gd name="T60" fmla="*/ 4 w 1321"/>
                  <a:gd name="T61" fmla="*/ 434 h 712"/>
                  <a:gd name="T62" fmla="*/ 16 w 1321"/>
                  <a:gd name="T63" fmla="*/ 397 h 712"/>
                  <a:gd name="T64" fmla="*/ 50 w 1321"/>
                  <a:gd name="T65" fmla="*/ 329 h 712"/>
                  <a:gd name="T66" fmla="*/ 92 w 1321"/>
                  <a:gd name="T67" fmla="*/ 266 h 712"/>
                  <a:gd name="T68" fmla="*/ 144 w 1321"/>
                  <a:gd name="T69" fmla="*/ 209 h 712"/>
                  <a:gd name="T70" fmla="*/ 200 w 1321"/>
                  <a:gd name="T71" fmla="*/ 157 h 712"/>
                  <a:gd name="T72" fmla="*/ 265 w 1321"/>
                  <a:gd name="T73" fmla="*/ 111 h 712"/>
                  <a:gd name="T74" fmla="*/ 335 w 1321"/>
                  <a:gd name="T75" fmla="*/ 73 h 712"/>
                  <a:gd name="T76" fmla="*/ 407 w 1321"/>
                  <a:gd name="T77" fmla="*/ 42 h 712"/>
                  <a:gd name="T78" fmla="*/ 488 w 1321"/>
                  <a:gd name="T79" fmla="*/ 19 h 712"/>
                  <a:gd name="T80" fmla="*/ 570 w 1321"/>
                  <a:gd name="T81" fmla="*/ 5 h 712"/>
                  <a:gd name="T82" fmla="*/ 654 w 1321"/>
                  <a:gd name="T83" fmla="*/ 0 h 712"/>
                  <a:gd name="T84" fmla="*/ 654 w 1321"/>
                  <a:gd name="T85" fmla="*/ 0 h 712"/>
                  <a:gd name="T86" fmla="*/ 745 w 1321"/>
                  <a:gd name="T87" fmla="*/ 5 h 712"/>
                  <a:gd name="T88" fmla="*/ 831 w 1321"/>
                  <a:gd name="T89" fmla="*/ 20 h 712"/>
                  <a:gd name="T90" fmla="*/ 914 w 1321"/>
                  <a:gd name="T91" fmla="*/ 47 h 712"/>
                  <a:gd name="T92" fmla="*/ 991 w 1321"/>
                  <a:gd name="T93" fmla="*/ 80 h 712"/>
                  <a:gd name="T94" fmla="*/ 1062 w 1321"/>
                  <a:gd name="T95" fmla="*/ 122 h 712"/>
                  <a:gd name="T96" fmla="*/ 1127 w 1321"/>
                  <a:gd name="T97" fmla="*/ 173 h 712"/>
                  <a:gd name="T98" fmla="*/ 1185 w 1321"/>
                  <a:gd name="T99" fmla="*/ 228 h 712"/>
                  <a:gd name="T100" fmla="*/ 1234 w 1321"/>
                  <a:gd name="T101" fmla="*/ 289 h 712"/>
                  <a:gd name="T102" fmla="*/ 1276 w 1321"/>
                  <a:gd name="T103" fmla="*/ 357 h 712"/>
                  <a:gd name="T104" fmla="*/ 1276 w 1321"/>
                  <a:gd name="T105" fmla="*/ 357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83381" name="Text Box 53"/>
            <p:cNvSpPr txBox="1">
              <a:spLocks noChangeArrowheads="1"/>
            </p:cNvSpPr>
            <p:nvPr/>
          </p:nvSpPr>
          <p:spPr bwMode="gray">
            <a:xfrm>
              <a:off x="2501" y="1989"/>
              <a:ext cx="92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zh-CN" sz="24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宋体" pitchFamily="2" charset="-122"/>
                </a:rPr>
                <a:t>Capillary</a:t>
              </a:r>
            </a:p>
            <a:p>
              <a:pPr eaLnBrk="0" hangingPunct="0">
                <a:defRPr/>
              </a:pPr>
              <a:r>
                <a:rPr lang="en-US" altLang="zh-CN" sz="24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宋体" pitchFamily="2" charset="-122"/>
                </a:rPr>
                <a:t> damage</a:t>
              </a:r>
            </a:p>
          </p:txBody>
        </p:sp>
      </p:grpSp>
      <p:grpSp>
        <p:nvGrpSpPr>
          <p:cNvPr id="7179" name="Group 54"/>
          <p:cNvGrpSpPr>
            <a:grpSpLocks/>
          </p:cNvGrpSpPr>
          <p:nvPr/>
        </p:nvGrpSpPr>
        <p:grpSpPr bwMode="auto">
          <a:xfrm>
            <a:off x="5254625" y="858838"/>
            <a:ext cx="1316038" cy="1222375"/>
            <a:chOff x="3600" y="960"/>
            <a:chExt cx="624" cy="624"/>
          </a:xfrm>
        </p:grpSpPr>
        <p:grpSp>
          <p:nvGrpSpPr>
            <p:cNvPr id="7191" name="Group 55"/>
            <p:cNvGrpSpPr>
              <a:grpSpLocks/>
            </p:cNvGrpSpPr>
            <p:nvPr/>
          </p:nvGrpSpPr>
          <p:grpSpPr bwMode="auto">
            <a:xfrm>
              <a:off x="3600" y="960"/>
              <a:ext cx="624" cy="624"/>
              <a:chOff x="2016" y="1920"/>
              <a:chExt cx="1680" cy="1680"/>
            </a:xfrm>
          </p:grpSpPr>
          <p:sp>
            <p:nvSpPr>
              <p:cNvPr id="483384" name="Oval 5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7194" name="Freeform 5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76 w 1321"/>
                  <a:gd name="T1" fmla="*/ 357 h 712"/>
                  <a:gd name="T2" fmla="*/ 1292 w 1321"/>
                  <a:gd name="T3" fmla="*/ 394 h 712"/>
                  <a:gd name="T4" fmla="*/ 1296 w 1321"/>
                  <a:gd name="T5" fmla="*/ 428 h 712"/>
                  <a:gd name="T6" fmla="*/ 1290 w 1321"/>
                  <a:gd name="T7" fmla="*/ 459 h 712"/>
                  <a:gd name="T8" fmla="*/ 1273 w 1321"/>
                  <a:gd name="T9" fmla="*/ 490 h 712"/>
                  <a:gd name="T10" fmla="*/ 1248 w 1321"/>
                  <a:gd name="T11" fmla="*/ 516 h 712"/>
                  <a:gd name="T12" fmla="*/ 1216 w 1321"/>
                  <a:gd name="T13" fmla="*/ 538 h 712"/>
                  <a:gd name="T14" fmla="*/ 1173 w 1321"/>
                  <a:gd name="T15" fmla="*/ 559 h 712"/>
                  <a:gd name="T16" fmla="*/ 1125 w 1321"/>
                  <a:gd name="T17" fmla="*/ 578 h 712"/>
                  <a:gd name="T18" fmla="*/ 1071 w 1321"/>
                  <a:gd name="T19" fmla="*/ 594 h 712"/>
                  <a:gd name="T20" fmla="*/ 1011 w 1321"/>
                  <a:gd name="T21" fmla="*/ 608 h 712"/>
                  <a:gd name="T22" fmla="*/ 949 w 1321"/>
                  <a:gd name="T23" fmla="*/ 618 h 712"/>
                  <a:gd name="T24" fmla="*/ 879 w 1321"/>
                  <a:gd name="T25" fmla="*/ 627 h 712"/>
                  <a:gd name="T26" fmla="*/ 808 w 1321"/>
                  <a:gd name="T27" fmla="*/ 632 h 712"/>
                  <a:gd name="T28" fmla="*/ 780 w 1321"/>
                  <a:gd name="T29" fmla="*/ 634 h 712"/>
                  <a:gd name="T30" fmla="*/ 467 w 1321"/>
                  <a:gd name="T31" fmla="*/ 634 h 712"/>
                  <a:gd name="T32" fmla="*/ 463 w 1321"/>
                  <a:gd name="T33" fmla="*/ 634 h 712"/>
                  <a:gd name="T34" fmla="*/ 401 w 1321"/>
                  <a:gd name="T35" fmla="*/ 630 h 712"/>
                  <a:gd name="T36" fmla="*/ 341 w 1321"/>
                  <a:gd name="T37" fmla="*/ 627 h 712"/>
                  <a:gd name="T38" fmla="*/ 285 w 1321"/>
                  <a:gd name="T39" fmla="*/ 620 h 712"/>
                  <a:gd name="T40" fmla="*/ 231 w 1321"/>
                  <a:gd name="T41" fmla="*/ 614 h 712"/>
                  <a:gd name="T42" fmla="*/ 182 w 1321"/>
                  <a:gd name="T43" fmla="*/ 603 h 712"/>
                  <a:gd name="T44" fmla="*/ 138 w 1321"/>
                  <a:gd name="T45" fmla="*/ 590 h 712"/>
                  <a:gd name="T46" fmla="*/ 100 w 1321"/>
                  <a:gd name="T47" fmla="*/ 577 h 712"/>
                  <a:gd name="T48" fmla="*/ 66 w 1321"/>
                  <a:gd name="T49" fmla="*/ 561 h 712"/>
                  <a:gd name="T50" fmla="*/ 38 w 1321"/>
                  <a:gd name="T51" fmla="*/ 541 h 712"/>
                  <a:gd name="T52" fmla="*/ 18 w 1321"/>
                  <a:gd name="T53" fmla="*/ 519 h 712"/>
                  <a:gd name="T54" fmla="*/ 6 w 1321"/>
                  <a:gd name="T55" fmla="*/ 493 h 712"/>
                  <a:gd name="T56" fmla="*/ 0 w 1321"/>
                  <a:gd name="T57" fmla="*/ 467 h 712"/>
                  <a:gd name="T58" fmla="*/ 0 w 1321"/>
                  <a:gd name="T59" fmla="*/ 463 h 712"/>
                  <a:gd name="T60" fmla="*/ 4 w 1321"/>
                  <a:gd name="T61" fmla="*/ 434 h 712"/>
                  <a:gd name="T62" fmla="*/ 16 w 1321"/>
                  <a:gd name="T63" fmla="*/ 397 h 712"/>
                  <a:gd name="T64" fmla="*/ 50 w 1321"/>
                  <a:gd name="T65" fmla="*/ 329 h 712"/>
                  <a:gd name="T66" fmla="*/ 92 w 1321"/>
                  <a:gd name="T67" fmla="*/ 266 h 712"/>
                  <a:gd name="T68" fmla="*/ 144 w 1321"/>
                  <a:gd name="T69" fmla="*/ 209 h 712"/>
                  <a:gd name="T70" fmla="*/ 200 w 1321"/>
                  <a:gd name="T71" fmla="*/ 157 h 712"/>
                  <a:gd name="T72" fmla="*/ 265 w 1321"/>
                  <a:gd name="T73" fmla="*/ 111 h 712"/>
                  <a:gd name="T74" fmla="*/ 335 w 1321"/>
                  <a:gd name="T75" fmla="*/ 73 h 712"/>
                  <a:gd name="T76" fmla="*/ 407 w 1321"/>
                  <a:gd name="T77" fmla="*/ 42 h 712"/>
                  <a:gd name="T78" fmla="*/ 488 w 1321"/>
                  <a:gd name="T79" fmla="*/ 19 h 712"/>
                  <a:gd name="T80" fmla="*/ 570 w 1321"/>
                  <a:gd name="T81" fmla="*/ 5 h 712"/>
                  <a:gd name="T82" fmla="*/ 654 w 1321"/>
                  <a:gd name="T83" fmla="*/ 0 h 712"/>
                  <a:gd name="T84" fmla="*/ 654 w 1321"/>
                  <a:gd name="T85" fmla="*/ 0 h 712"/>
                  <a:gd name="T86" fmla="*/ 745 w 1321"/>
                  <a:gd name="T87" fmla="*/ 5 h 712"/>
                  <a:gd name="T88" fmla="*/ 831 w 1321"/>
                  <a:gd name="T89" fmla="*/ 20 h 712"/>
                  <a:gd name="T90" fmla="*/ 914 w 1321"/>
                  <a:gd name="T91" fmla="*/ 47 h 712"/>
                  <a:gd name="T92" fmla="*/ 991 w 1321"/>
                  <a:gd name="T93" fmla="*/ 80 h 712"/>
                  <a:gd name="T94" fmla="*/ 1062 w 1321"/>
                  <a:gd name="T95" fmla="*/ 122 h 712"/>
                  <a:gd name="T96" fmla="*/ 1127 w 1321"/>
                  <a:gd name="T97" fmla="*/ 173 h 712"/>
                  <a:gd name="T98" fmla="*/ 1185 w 1321"/>
                  <a:gd name="T99" fmla="*/ 228 h 712"/>
                  <a:gd name="T100" fmla="*/ 1234 w 1321"/>
                  <a:gd name="T101" fmla="*/ 289 h 712"/>
                  <a:gd name="T102" fmla="*/ 1276 w 1321"/>
                  <a:gd name="T103" fmla="*/ 357 h 712"/>
                  <a:gd name="T104" fmla="*/ 1276 w 1321"/>
                  <a:gd name="T105" fmla="*/ 357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83386" name="Text Box 58"/>
            <p:cNvSpPr txBox="1">
              <a:spLocks noChangeArrowheads="1"/>
            </p:cNvSpPr>
            <p:nvPr/>
          </p:nvSpPr>
          <p:spPr bwMode="gray">
            <a:xfrm>
              <a:off x="3648" y="1200"/>
              <a:ext cx="555" cy="1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zh-CN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宋体" pitchFamily="2" charset="-122"/>
                </a:rPr>
                <a:t>Glaucoma</a:t>
              </a:r>
            </a:p>
          </p:txBody>
        </p:sp>
      </p:grpSp>
      <p:grpSp>
        <p:nvGrpSpPr>
          <p:cNvPr id="7180" name="Group 59"/>
          <p:cNvGrpSpPr>
            <a:grpSpLocks/>
          </p:cNvGrpSpPr>
          <p:nvPr/>
        </p:nvGrpSpPr>
        <p:grpSpPr bwMode="auto">
          <a:xfrm>
            <a:off x="1295400" y="2438400"/>
            <a:ext cx="1981200" cy="2057400"/>
            <a:chOff x="624" y="1584"/>
            <a:chExt cx="1248" cy="1296"/>
          </a:xfrm>
        </p:grpSpPr>
        <p:grpSp>
          <p:nvGrpSpPr>
            <p:cNvPr id="7187" name="Group 60"/>
            <p:cNvGrpSpPr>
              <a:grpSpLocks/>
            </p:cNvGrpSpPr>
            <p:nvPr/>
          </p:nvGrpSpPr>
          <p:grpSpPr bwMode="auto">
            <a:xfrm>
              <a:off x="624" y="1584"/>
              <a:ext cx="1248" cy="1296"/>
              <a:chOff x="2016" y="1920"/>
              <a:chExt cx="1680" cy="1680"/>
            </a:xfrm>
          </p:grpSpPr>
          <p:sp>
            <p:nvSpPr>
              <p:cNvPr id="483389" name="Oval 6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3529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7190" name="Freeform 6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76 w 1321"/>
                  <a:gd name="T1" fmla="*/ 357 h 712"/>
                  <a:gd name="T2" fmla="*/ 1292 w 1321"/>
                  <a:gd name="T3" fmla="*/ 394 h 712"/>
                  <a:gd name="T4" fmla="*/ 1296 w 1321"/>
                  <a:gd name="T5" fmla="*/ 428 h 712"/>
                  <a:gd name="T6" fmla="*/ 1290 w 1321"/>
                  <a:gd name="T7" fmla="*/ 459 h 712"/>
                  <a:gd name="T8" fmla="*/ 1273 w 1321"/>
                  <a:gd name="T9" fmla="*/ 490 h 712"/>
                  <a:gd name="T10" fmla="*/ 1248 w 1321"/>
                  <a:gd name="T11" fmla="*/ 516 h 712"/>
                  <a:gd name="T12" fmla="*/ 1216 w 1321"/>
                  <a:gd name="T13" fmla="*/ 538 h 712"/>
                  <a:gd name="T14" fmla="*/ 1173 w 1321"/>
                  <a:gd name="T15" fmla="*/ 559 h 712"/>
                  <a:gd name="T16" fmla="*/ 1125 w 1321"/>
                  <a:gd name="T17" fmla="*/ 578 h 712"/>
                  <a:gd name="T18" fmla="*/ 1071 w 1321"/>
                  <a:gd name="T19" fmla="*/ 594 h 712"/>
                  <a:gd name="T20" fmla="*/ 1011 w 1321"/>
                  <a:gd name="T21" fmla="*/ 608 h 712"/>
                  <a:gd name="T22" fmla="*/ 949 w 1321"/>
                  <a:gd name="T23" fmla="*/ 618 h 712"/>
                  <a:gd name="T24" fmla="*/ 879 w 1321"/>
                  <a:gd name="T25" fmla="*/ 627 h 712"/>
                  <a:gd name="T26" fmla="*/ 808 w 1321"/>
                  <a:gd name="T27" fmla="*/ 632 h 712"/>
                  <a:gd name="T28" fmla="*/ 780 w 1321"/>
                  <a:gd name="T29" fmla="*/ 634 h 712"/>
                  <a:gd name="T30" fmla="*/ 467 w 1321"/>
                  <a:gd name="T31" fmla="*/ 634 h 712"/>
                  <a:gd name="T32" fmla="*/ 463 w 1321"/>
                  <a:gd name="T33" fmla="*/ 634 h 712"/>
                  <a:gd name="T34" fmla="*/ 401 w 1321"/>
                  <a:gd name="T35" fmla="*/ 630 h 712"/>
                  <a:gd name="T36" fmla="*/ 341 w 1321"/>
                  <a:gd name="T37" fmla="*/ 627 h 712"/>
                  <a:gd name="T38" fmla="*/ 285 w 1321"/>
                  <a:gd name="T39" fmla="*/ 620 h 712"/>
                  <a:gd name="T40" fmla="*/ 231 w 1321"/>
                  <a:gd name="T41" fmla="*/ 614 h 712"/>
                  <a:gd name="T42" fmla="*/ 182 w 1321"/>
                  <a:gd name="T43" fmla="*/ 603 h 712"/>
                  <a:gd name="T44" fmla="*/ 138 w 1321"/>
                  <a:gd name="T45" fmla="*/ 590 h 712"/>
                  <a:gd name="T46" fmla="*/ 100 w 1321"/>
                  <a:gd name="T47" fmla="*/ 577 h 712"/>
                  <a:gd name="T48" fmla="*/ 66 w 1321"/>
                  <a:gd name="T49" fmla="*/ 561 h 712"/>
                  <a:gd name="T50" fmla="*/ 38 w 1321"/>
                  <a:gd name="T51" fmla="*/ 541 h 712"/>
                  <a:gd name="T52" fmla="*/ 18 w 1321"/>
                  <a:gd name="T53" fmla="*/ 519 h 712"/>
                  <a:gd name="T54" fmla="*/ 6 w 1321"/>
                  <a:gd name="T55" fmla="*/ 493 h 712"/>
                  <a:gd name="T56" fmla="*/ 0 w 1321"/>
                  <a:gd name="T57" fmla="*/ 467 h 712"/>
                  <a:gd name="T58" fmla="*/ 0 w 1321"/>
                  <a:gd name="T59" fmla="*/ 463 h 712"/>
                  <a:gd name="T60" fmla="*/ 4 w 1321"/>
                  <a:gd name="T61" fmla="*/ 434 h 712"/>
                  <a:gd name="T62" fmla="*/ 16 w 1321"/>
                  <a:gd name="T63" fmla="*/ 397 h 712"/>
                  <a:gd name="T64" fmla="*/ 50 w 1321"/>
                  <a:gd name="T65" fmla="*/ 329 h 712"/>
                  <a:gd name="T66" fmla="*/ 92 w 1321"/>
                  <a:gd name="T67" fmla="*/ 266 h 712"/>
                  <a:gd name="T68" fmla="*/ 144 w 1321"/>
                  <a:gd name="T69" fmla="*/ 209 h 712"/>
                  <a:gd name="T70" fmla="*/ 200 w 1321"/>
                  <a:gd name="T71" fmla="*/ 157 h 712"/>
                  <a:gd name="T72" fmla="*/ 265 w 1321"/>
                  <a:gd name="T73" fmla="*/ 111 h 712"/>
                  <a:gd name="T74" fmla="*/ 335 w 1321"/>
                  <a:gd name="T75" fmla="*/ 73 h 712"/>
                  <a:gd name="T76" fmla="*/ 407 w 1321"/>
                  <a:gd name="T77" fmla="*/ 42 h 712"/>
                  <a:gd name="T78" fmla="*/ 488 w 1321"/>
                  <a:gd name="T79" fmla="*/ 19 h 712"/>
                  <a:gd name="T80" fmla="*/ 570 w 1321"/>
                  <a:gd name="T81" fmla="*/ 5 h 712"/>
                  <a:gd name="T82" fmla="*/ 654 w 1321"/>
                  <a:gd name="T83" fmla="*/ 0 h 712"/>
                  <a:gd name="T84" fmla="*/ 654 w 1321"/>
                  <a:gd name="T85" fmla="*/ 0 h 712"/>
                  <a:gd name="T86" fmla="*/ 745 w 1321"/>
                  <a:gd name="T87" fmla="*/ 5 h 712"/>
                  <a:gd name="T88" fmla="*/ 831 w 1321"/>
                  <a:gd name="T89" fmla="*/ 20 h 712"/>
                  <a:gd name="T90" fmla="*/ 914 w 1321"/>
                  <a:gd name="T91" fmla="*/ 47 h 712"/>
                  <a:gd name="T92" fmla="*/ 991 w 1321"/>
                  <a:gd name="T93" fmla="*/ 80 h 712"/>
                  <a:gd name="T94" fmla="*/ 1062 w 1321"/>
                  <a:gd name="T95" fmla="*/ 122 h 712"/>
                  <a:gd name="T96" fmla="*/ 1127 w 1321"/>
                  <a:gd name="T97" fmla="*/ 173 h 712"/>
                  <a:gd name="T98" fmla="*/ 1185 w 1321"/>
                  <a:gd name="T99" fmla="*/ 228 h 712"/>
                  <a:gd name="T100" fmla="*/ 1234 w 1321"/>
                  <a:gd name="T101" fmla="*/ 289 h 712"/>
                  <a:gd name="T102" fmla="*/ 1276 w 1321"/>
                  <a:gd name="T103" fmla="*/ 357 h 712"/>
                  <a:gd name="T104" fmla="*/ 1276 w 1321"/>
                  <a:gd name="T105" fmla="*/ 357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83391" name="Text Box 63"/>
            <p:cNvSpPr txBox="1">
              <a:spLocks noChangeArrowheads="1"/>
            </p:cNvSpPr>
            <p:nvPr/>
          </p:nvSpPr>
          <p:spPr bwMode="gray">
            <a:xfrm>
              <a:off x="735" y="2160"/>
              <a:ext cx="10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zh-CN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宋体" pitchFamily="2" charset="-122"/>
                </a:rPr>
                <a:t>Cataract</a:t>
              </a:r>
            </a:p>
          </p:txBody>
        </p:sp>
      </p:grpSp>
      <p:grpSp>
        <p:nvGrpSpPr>
          <p:cNvPr id="7181" name="Group 64"/>
          <p:cNvGrpSpPr>
            <a:grpSpLocks/>
          </p:cNvGrpSpPr>
          <p:nvPr/>
        </p:nvGrpSpPr>
        <p:grpSpPr bwMode="auto">
          <a:xfrm>
            <a:off x="5334000" y="3962400"/>
            <a:ext cx="2346325" cy="2286000"/>
            <a:chOff x="3360" y="2688"/>
            <a:chExt cx="1478" cy="1440"/>
          </a:xfrm>
        </p:grpSpPr>
        <p:grpSp>
          <p:nvGrpSpPr>
            <p:cNvPr id="7183" name="Group 65"/>
            <p:cNvGrpSpPr>
              <a:grpSpLocks/>
            </p:cNvGrpSpPr>
            <p:nvPr/>
          </p:nvGrpSpPr>
          <p:grpSpPr bwMode="auto">
            <a:xfrm>
              <a:off x="3360" y="2688"/>
              <a:ext cx="1440" cy="1440"/>
              <a:chOff x="2016" y="1920"/>
              <a:chExt cx="1680" cy="1680"/>
            </a:xfrm>
          </p:grpSpPr>
          <p:sp>
            <p:nvSpPr>
              <p:cNvPr id="483394" name="Oval 6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483395" name="Freeform 67"/>
              <p:cNvSpPr>
                <a:spLocks/>
              </p:cNvSpPr>
              <p:nvPr/>
            </p:nvSpPr>
            <p:spPr bwMode="gray">
              <a:xfrm>
                <a:off x="2209" y="1948"/>
                <a:ext cx="1295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483396" name="Text Box 68"/>
            <p:cNvSpPr txBox="1">
              <a:spLocks noChangeArrowheads="1"/>
            </p:cNvSpPr>
            <p:nvPr/>
          </p:nvSpPr>
          <p:spPr bwMode="gray">
            <a:xfrm>
              <a:off x="3438" y="3312"/>
              <a:ext cx="140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zh-CN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宋体" pitchFamily="2" charset="-122"/>
                </a:rPr>
                <a:t>Diabetic </a:t>
              </a:r>
            </a:p>
            <a:p>
              <a:pPr eaLnBrk="0" hangingPunct="0">
                <a:defRPr/>
              </a:pPr>
              <a:r>
                <a:rPr lang="en-US" altLang="zh-CN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宋体" pitchFamily="2" charset="-122"/>
                </a:rPr>
                <a:t>retinopathy </a:t>
              </a:r>
            </a:p>
          </p:txBody>
        </p:sp>
      </p:grpSp>
      <p:pic>
        <p:nvPicPr>
          <p:cNvPr id="483397" name="Picture 69" descr="6609c93d70cf3bc7f966ad72d100baa1cc11728b461072f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0750" y="3554413"/>
            <a:ext cx="3921125" cy="3281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8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83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4"/>
          <p:cNvSpPr>
            <a:spLocks noChangeShapeType="1"/>
          </p:cNvSpPr>
          <p:nvPr/>
        </p:nvSpPr>
        <p:spPr bwMode="auto">
          <a:xfrm flipV="1">
            <a:off x="2349500" y="2738438"/>
            <a:ext cx="4784725" cy="30257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8195" name="Group 5"/>
          <p:cNvGrpSpPr>
            <a:grpSpLocks/>
          </p:cNvGrpSpPr>
          <p:nvPr/>
        </p:nvGrpSpPr>
        <p:grpSpPr bwMode="auto">
          <a:xfrm>
            <a:off x="2322513" y="5641975"/>
            <a:ext cx="203200" cy="190500"/>
            <a:chOff x="1355" y="3452"/>
            <a:chExt cx="183" cy="172"/>
          </a:xfrm>
        </p:grpSpPr>
        <p:pic>
          <p:nvPicPr>
            <p:cNvPr id="8275" name="Picture 6" descr="circuler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1364" y="3452"/>
              <a:ext cx="174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631" name="Oval 7"/>
            <p:cNvSpPr>
              <a:spLocks noChangeArrowheads="1"/>
            </p:cNvSpPr>
            <p:nvPr/>
          </p:nvSpPr>
          <p:spPr bwMode="gray">
            <a:xfrm>
              <a:off x="1364" y="3452"/>
              <a:ext cx="173" cy="172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50000">
                  <a:schemeClr val="tx2">
                    <a:alpha val="50000"/>
                  </a:schemeClr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grpSp>
          <p:nvGrpSpPr>
            <p:cNvPr id="8277" name="Group 8"/>
            <p:cNvGrpSpPr>
              <a:grpSpLocks/>
            </p:cNvGrpSpPr>
            <p:nvPr/>
          </p:nvGrpSpPr>
          <p:grpSpPr bwMode="auto">
            <a:xfrm rot="-1297425" flipH="1" flipV="1">
              <a:off x="1377" y="3586"/>
              <a:ext cx="151" cy="37"/>
              <a:chOff x="2532" y="1051"/>
              <a:chExt cx="893" cy="246"/>
            </a:xfrm>
          </p:grpSpPr>
          <p:grpSp>
            <p:nvGrpSpPr>
              <p:cNvPr id="8279" name="Group 9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8285" name="AutoShape 1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86" name="AutoShape 1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87" name="AutoShape 1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88" name="AutoShape 1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</p:grpSp>
          <p:grpSp>
            <p:nvGrpSpPr>
              <p:cNvPr id="8280" name="Group 14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8281" name="AutoShape 1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82" name="AutoShape 1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83" name="AutoShape 1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84" name="AutoShape 1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</p:grpSp>
        </p:grpSp>
        <p:pic>
          <p:nvPicPr>
            <p:cNvPr id="8278" name="Picture 19" descr="light_shadow1"/>
            <p:cNvPicPr>
              <a:picLocks noChangeAspect="1" noChangeArrowheads="1"/>
            </p:cNvPicPr>
            <p:nvPr/>
          </p:nvPicPr>
          <p:blipFill>
            <a:blip r:embed="rId4" cstate="print"/>
            <a:srcRect t="23740"/>
            <a:stretch>
              <a:fillRect/>
            </a:stretch>
          </p:blipFill>
          <p:spPr bwMode="gray">
            <a:xfrm rot="-2569845">
              <a:off x="1355" y="3467"/>
              <a:ext cx="129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196" name="Group 20"/>
          <p:cNvGrpSpPr>
            <a:grpSpLocks/>
          </p:cNvGrpSpPr>
          <p:nvPr/>
        </p:nvGrpSpPr>
        <p:grpSpPr bwMode="auto">
          <a:xfrm>
            <a:off x="3657600" y="4778375"/>
            <a:ext cx="203200" cy="190500"/>
            <a:chOff x="1355" y="3452"/>
            <a:chExt cx="183" cy="172"/>
          </a:xfrm>
        </p:grpSpPr>
        <p:pic>
          <p:nvPicPr>
            <p:cNvPr id="8261" name="Picture 21" descr="circuler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1364" y="3452"/>
              <a:ext cx="174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646" name="Oval 22"/>
            <p:cNvSpPr>
              <a:spLocks noChangeArrowheads="1"/>
            </p:cNvSpPr>
            <p:nvPr/>
          </p:nvSpPr>
          <p:spPr bwMode="gray">
            <a:xfrm>
              <a:off x="1364" y="3452"/>
              <a:ext cx="173" cy="172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50000">
                  <a:schemeClr val="tx2">
                    <a:alpha val="50000"/>
                  </a:schemeClr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grpSp>
          <p:nvGrpSpPr>
            <p:cNvPr id="8263" name="Group 23"/>
            <p:cNvGrpSpPr>
              <a:grpSpLocks/>
            </p:cNvGrpSpPr>
            <p:nvPr/>
          </p:nvGrpSpPr>
          <p:grpSpPr bwMode="auto">
            <a:xfrm rot="-1297425" flipH="1" flipV="1">
              <a:off x="1377" y="3586"/>
              <a:ext cx="151" cy="37"/>
              <a:chOff x="2532" y="1051"/>
              <a:chExt cx="893" cy="246"/>
            </a:xfrm>
          </p:grpSpPr>
          <p:grpSp>
            <p:nvGrpSpPr>
              <p:cNvPr id="8265" name="Group 24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8271" name="AutoShape 2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72" name="AutoShape 2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73" name="AutoShape 2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74" name="AutoShape 2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</p:grpSp>
          <p:grpSp>
            <p:nvGrpSpPr>
              <p:cNvPr id="8266" name="Group 29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8267" name="AutoShape 3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68" name="AutoShape 3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69" name="AutoShape 3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70" name="AutoShape 3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</p:grpSp>
        </p:grpSp>
        <p:pic>
          <p:nvPicPr>
            <p:cNvPr id="8264" name="Picture 34" descr="light_shadow1"/>
            <p:cNvPicPr>
              <a:picLocks noChangeAspect="1" noChangeArrowheads="1"/>
            </p:cNvPicPr>
            <p:nvPr/>
          </p:nvPicPr>
          <p:blipFill>
            <a:blip r:embed="rId4" cstate="print"/>
            <a:srcRect t="23740"/>
            <a:stretch>
              <a:fillRect/>
            </a:stretch>
          </p:blipFill>
          <p:spPr bwMode="gray">
            <a:xfrm rot="-2569845">
              <a:off x="1355" y="3467"/>
              <a:ext cx="129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197" name="Group 35"/>
          <p:cNvGrpSpPr>
            <a:grpSpLocks/>
          </p:cNvGrpSpPr>
          <p:nvPr/>
        </p:nvGrpSpPr>
        <p:grpSpPr bwMode="auto">
          <a:xfrm>
            <a:off x="4814888" y="4062413"/>
            <a:ext cx="203200" cy="190500"/>
            <a:chOff x="1355" y="3452"/>
            <a:chExt cx="183" cy="172"/>
          </a:xfrm>
        </p:grpSpPr>
        <p:pic>
          <p:nvPicPr>
            <p:cNvPr id="8247" name="Picture 36" descr="circuler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1364" y="3452"/>
              <a:ext cx="174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661" name="Oval 37"/>
            <p:cNvSpPr>
              <a:spLocks noChangeArrowheads="1"/>
            </p:cNvSpPr>
            <p:nvPr/>
          </p:nvSpPr>
          <p:spPr bwMode="gray">
            <a:xfrm>
              <a:off x="1364" y="3452"/>
              <a:ext cx="173" cy="172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50000">
                  <a:schemeClr val="tx2">
                    <a:alpha val="50000"/>
                  </a:schemeClr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grpSp>
          <p:nvGrpSpPr>
            <p:cNvPr id="8249" name="Group 38"/>
            <p:cNvGrpSpPr>
              <a:grpSpLocks/>
            </p:cNvGrpSpPr>
            <p:nvPr/>
          </p:nvGrpSpPr>
          <p:grpSpPr bwMode="auto">
            <a:xfrm rot="-1297425" flipH="1" flipV="1">
              <a:off x="1377" y="3586"/>
              <a:ext cx="151" cy="37"/>
              <a:chOff x="2532" y="1051"/>
              <a:chExt cx="893" cy="246"/>
            </a:xfrm>
          </p:grpSpPr>
          <p:grpSp>
            <p:nvGrpSpPr>
              <p:cNvPr id="8251" name="Group 39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8257" name="AutoShape 4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58" name="AutoShape 4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59" name="AutoShape 4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60" name="AutoShape 4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</p:grpSp>
          <p:grpSp>
            <p:nvGrpSpPr>
              <p:cNvPr id="8252" name="Group 44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8253" name="AutoShape 4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54" name="AutoShape 4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55" name="AutoShape 4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56" name="AutoShape 4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</p:grpSp>
        </p:grpSp>
        <p:pic>
          <p:nvPicPr>
            <p:cNvPr id="8250" name="Picture 49" descr="light_shadow1"/>
            <p:cNvPicPr>
              <a:picLocks noChangeAspect="1" noChangeArrowheads="1"/>
            </p:cNvPicPr>
            <p:nvPr/>
          </p:nvPicPr>
          <p:blipFill>
            <a:blip r:embed="rId4" cstate="print"/>
            <a:srcRect t="23740"/>
            <a:stretch>
              <a:fillRect/>
            </a:stretch>
          </p:blipFill>
          <p:spPr bwMode="gray">
            <a:xfrm rot="-2569845">
              <a:off x="1355" y="3467"/>
              <a:ext cx="129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198" name="Group 50"/>
          <p:cNvGrpSpPr>
            <a:grpSpLocks/>
          </p:cNvGrpSpPr>
          <p:nvPr/>
        </p:nvGrpSpPr>
        <p:grpSpPr bwMode="auto">
          <a:xfrm>
            <a:off x="6969125" y="2663825"/>
            <a:ext cx="203200" cy="190500"/>
            <a:chOff x="1355" y="3452"/>
            <a:chExt cx="183" cy="172"/>
          </a:xfrm>
        </p:grpSpPr>
        <p:pic>
          <p:nvPicPr>
            <p:cNvPr id="8231" name="Picture 51" descr="circuler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1364" y="3452"/>
              <a:ext cx="174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676" name="Oval 52"/>
            <p:cNvSpPr>
              <a:spLocks noChangeArrowheads="1"/>
            </p:cNvSpPr>
            <p:nvPr/>
          </p:nvSpPr>
          <p:spPr bwMode="gray">
            <a:xfrm>
              <a:off x="1364" y="3452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01BCFF">
                    <a:gamma/>
                    <a:shade val="46275"/>
                    <a:invGamma/>
                  </a:srgbClr>
                </a:gs>
                <a:gs pos="50000">
                  <a:srgbClr val="01BCFF">
                    <a:alpha val="50000"/>
                  </a:srgbClr>
                </a:gs>
                <a:gs pos="100000">
                  <a:srgbClr val="01B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grpSp>
          <p:nvGrpSpPr>
            <p:cNvPr id="8235" name="Group 53"/>
            <p:cNvGrpSpPr>
              <a:grpSpLocks/>
            </p:cNvGrpSpPr>
            <p:nvPr/>
          </p:nvGrpSpPr>
          <p:grpSpPr bwMode="auto">
            <a:xfrm rot="-1297425" flipH="1" flipV="1">
              <a:off x="1377" y="3586"/>
              <a:ext cx="151" cy="37"/>
              <a:chOff x="2532" y="1051"/>
              <a:chExt cx="893" cy="246"/>
            </a:xfrm>
          </p:grpSpPr>
          <p:grpSp>
            <p:nvGrpSpPr>
              <p:cNvPr id="8237" name="Group 54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8243" name="AutoShape 5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44" name="AutoShape 5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45" name="AutoShape 5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46" name="AutoShape 5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</p:grpSp>
          <p:grpSp>
            <p:nvGrpSpPr>
              <p:cNvPr id="8238" name="Group 59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8239" name="AutoShape 6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40" name="AutoShape 6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41" name="AutoShape 6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42" name="AutoShape 6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</p:grpSp>
        </p:grpSp>
        <p:pic>
          <p:nvPicPr>
            <p:cNvPr id="8236" name="Picture 64" descr="light_shadow1"/>
            <p:cNvPicPr>
              <a:picLocks noChangeAspect="1" noChangeArrowheads="1"/>
            </p:cNvPicPr>
            <p:nvPr/>
          </p:nvPicPr>
          <p:blipFill>
            <a:blip r:embed="rId4" cstate="print"/>
            <a:srcRect t="23740"/>
            <a:stretch>
              <a:fillRect/>
            </a:stretch>
          </p:blipFill>
          <p:spPr bwMode="gray">
            <a:xfrm rot="-2569845">
              <a:off x="1355" y="3467"/>
              <a:ext cx="129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689" name="AutoShape 65"/>
          <p:cNvSpPr>
            <a:spLocks noChangeArrowheads="1"/>
          </p:cNvSpPr>
          <p:nvPr/>
        </p:nvSpPr>
        <p:spPr bwMode="gray">
          <a:xfrm>
            <a:off x="950913" y="5314950"/>
            <a:ext cx="1339850" cy="327025"/>
          </a:xfrm>
          <a:prstGeom prst="roundRect">
            <a:avLst>
              <a:gd name="adj" fmla="val 22815"/>
            </a:avLst>
          </a:prstGeom>
          <a:solidFill>
            <a:schemeClr val="hlink"/>
          </a:solidFill>
          <a:ln w="12700" algn="ctr">
            <a:solidFill>
              <a:srgbClr val="080808"/>
            </a:solidFill>
            <a:round/>
            <a:headEnd/>
            <a:tailEnd/>
          </a:ln>
          <a:effectLst>
            <a:outerShdw dist="28398" dir="6993903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10690" name="AutoShape 66"/>
          <p:cNvSpPr>
            <a:spLocks noChangeArrowheads="1"/>
          </p:cNvSpPr>
          <p:nvPr/>
        </p:nvSpPr>
        <p:spPr bwMode="gray">
          <a:xfrm>
            <a:off x="2355850" y="4400550"/>
            <a:ext cx="1339850" cy="327025"/>
          </a:xfrm>
          <a:prstGeom prst="roundRect">
            <a:avLst>
              <a:gd name="adj" fmla="val 22815"/>
            </a:avLst>
          </a:prstGeom>
          <a:solidFill>
            <a:schemeClr val="hlink"/>
          </a:solidFill>
          <a:ln w="12700" algn="ctr">
            <a:solidFill>
              <a:srgbClr val="080808"/>
            </a:solidFill>
            <a:round/>
            <a:headEnd/>
            <a:tailEnd/>
          </a:ln>
          <a:effectLst>
            <a:outerShdw dist="28398" dir="6993903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10691" name="AutoShape 67"/>
          <p:cNvSpPr>
            <a:spLocks noChangeArrowheads="1"/>
          </p:cNvSpPr>
          <p:nvPr/>
        </p:nvSpPr>
        <p:spPr bwMode="gray">
          <a:xfrm>
            <a:off x="3565525" y="3644900"/>
            <a:ext cx="1339850" cy="327025"/>
          </a:xfrm>
          <a:prstGeom prst="roundRect">
            <a:avLst>
              <a:gd name="adj" fmla="val 22815"/>
            </a:avLst>
          </a:prstGeom>
          <a:solidFill>
            <a:schemeClr val="hlink"/>
          </a:solidFill>
          <a:ln w="12700" algn="ctr">
            <a:solidFill>
              <a:srgbClr val="080808"/>
            </a:solidFill>
            <a:round/>
            <a:headEnd/>
            <a:tailEnd/>
          </a:ln>
          <a:effectLst>
            <a:outerShdw dist="28398" dir="6993903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8202" name="Text Box 68"/>
          <p:cNvSpPr txBox="1">
            <a:spLocks noChangeArrowheads="1"/>
          </p:cNvSpPr>
          <p:nvPr/>
        </p:nvSpPr>
        <p:spPr bwMode="gray">
          <a:xfrm>
            <a:off x="1223963" y="5314950"/>
            <a:ext cx="8064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1600">
                <a:solidFill>
                  <a:schemeClr val="bg1"/>
                </a:solidFill>
                <a:ea typeface="宋体" pitchFamily="2" charset="-122"/>
              </a:rPr>
              <a:t>Step 1</a:t>
            </a:r>
          </a:p>
        </p:txBody>
      </p:sp>
      <p:sp>
        <p:nvSpPr>
          <p:cNvPr id="8203" name="Text Box 69"/>
          <p:cNvSpPr txBox="1">
            <a:spLocks noChangeArrowheads="1"/>
          </p:cNvSpPr>
          <p:nvPr/>
        </p:nvSpPr>
        <p:spPr bwMode="gray">
          <a:xfrm>
            <a:off x="2674938" y="4395788"/>
            <a:ext cx="8064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1600">
                <a:solidFill>
                  <a:schemeClr val="bg1"/>
                </a:solidFill>
                <a:ea typeface="宋体" pitchFamily="2" charset="-122"/>
              </a:rPr>
              <a:t>Step 2</a:t>
            </a:r>
          </a:p>
        </p:txBody>
      </p:sp>
      <p:sp>
        <p:nvSpPr>
          <p:cNvPr id="8204" name="Text Box 70"/>
          <p:cNvSpPr txBox="1">
            <a:spLocks noChangeArrowheads="1"/>
          </p:cNvSpPr>
          <p:nvPr/>
        </p:nvSpPr>
        <p:spPr bwMode="gray">
          <a:xfrm>
            <a:off x="3798888" y="3638550"/>
            <a:ext cx="8064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1600">
                <a:solidFill>
                  <a:schemeClr val="bg1"/>
                </a:solidFill>
                <a:ea typeface="宋体" pitchFamily="2" charset="-122"/>
              </a:rPr>
              <a:t>Step 3</a:t>
            </a:r>
          </a:p>
        </p:txBody>
      </p:sp>
      <p:sp>
        <p:nvSpPr>
          <p:cNvPr id="8205" name="Text Box 72"/>
          <p:cNvSpPr txBox="1">
            <a:spLocks noChangeArrowheads="1"/>
          </p:cNvSpPr>
          <p:nvPr/>
        </p:nvSpPr>
        <p:spPr bwMode="black">
          <a:xfrm>
            <a:off x="2428875" y="5751513"/>
            <a:ext cx="309403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0">
                <a:ea typeface="宋体" pitchFamily="2" charset="-122"/>
              </a:rPr>
              <a:t>Tiny blood vessel clusters damaged</a:t>
            </a:r>
          </a:p>
        </p:txBody>
      </p:sp>
      <p:sp>
        <p:nvSpPr>
          <p:cNvPr id="8206" name="Text Box 73"/>
          <p:cNvSpPr txBox="1">
            <a:spLocks noChangeArrowheads="1"/>
          </p:cNvSpPr>
          <p:nvPr/>
        </p:nvSpPr>
        <p:spPr bwMode="gray">
          <a:xfrm>
            <a:off x="3684588" y="4822825"/>
            <a:ext cx="30940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b="0">
                <a:ea typeface="宋体" pitchFamily="2" charset="-122"/>
              </a:rPr>
              <a:t>Scarring changes in the kidney tissue</a:t>
            </a:r>
            <a:endParaRPr lang="en-US" altLang="zh-CN" b="0">
              <a:ea typeface="宋体" pitchFamily="2" charset="-122"/>
            </a:endParaRPr>
          </a:p>
        </p:txBody>
      </p:sp>
      <p:sp>
        <p:nvSpPr>
          <p:cNvPr id="8207" name="Text Box 74"/>
          <p:cNvSpPr txBox="1">
            <a:spLocks noChangeArrowheads="1"/>
          </p:cNvSpPr>
          <p:nvPr/>
        </p:nvSpPr>
        <p:spPr bwMode="black">
          <a:xfrm>
            <a:off x="5040313" y="4141788"/>
            <a:ext cx="30940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b="0">
                <a:ea typeface="宋体" pitchFamily="2" charset="-122"/>
              </a:rPr>
              <a:t>Loss of protein in the urine</a:t>
            </a:r>
            <a:endParaRPr lang="en-US" altLang="zh-CN" b="0">
              <a:ea typeface="宋体" pitchFamily="2" charset="-122"/>
            </a:endParaRPr>
          </a:p>
        </p:txBody>
      </p:sp>
      <p:sp>
        <p:nvSpPr>
          <p:cNvPr id="8208" name="Rectangle 7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Nephropathy</a:t>
            </a:r>
          </a:p>
        </p:txBody>
      </p:sp>
      <p:sp>
        <p:nvSpPr>
          <p:cNvPr id="410702" name="AutoShape 78"/>
          <p:cNvSpPr>
            <a:spLocks noChangeArrowheads="1"/>
          </p:cNvSpPr>
          <p:nvPr/>
        </p:nvSpPr>
        <p:spPr bwMode="gray">
          <a:xfrm>
            <a:off x="4606925" y="2959100"/>
            <a:ext cx="1339850" cy="327025"/>
          </a:xfrm>
          <a:prstGeom prst="roundRect">
            <a:avLst>
              <a:gd name="adj" fmla="val 22815"/>
            </a:avLst>
          </a:prstGeom>
          <a:solidFill>
            <a:schemeClr val="hlink"/>
          </a:solidFill>
          <a:ln w="12700" algn="ctr">
            <a:solidFill>
              <a:srgbClr val="080808"/>
            </a:solidFill>
            <a:round/>
            <a:headEnd/>
            <a:tailEnd/>
          </a:ln>
          <a:effectLst>
            <a:outerShdw dist="28398" dir="6993903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8210" name="Text Box 79"/>
          <p:cNvSpPr txBox="1">
            <a:spLocks noChangeArrowheads="1"/>
          </p:cNvSpPr>
          <p:nvPr/>
        </p:nvSpPr>
        <p:spPr bwMode="gray">
          <a:xfrm>
            <a:off x="4840288" y="2965450"/>
            <a:ext cx="8064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1600">
                <a:solidFill>
                  <a:schemeClr val="bg1"/>
                </a:solidFill>
                <a:ea typeface="宋体" pitchFamily="2" charset="-122"/>
              </a:rPr>
              <a:t>Step 4</a:t>
            </a:r>
          </a:p>
        </p:txBody>
      </p:sp>
      <p:grpSp>
        <p:nvGrpSpPr>
          <p:cNvPr id="8211" name="Group 80"/>
          <p:cNvGrpSpPr>
            <a:grpSpLocks/>
          </p:cNvGrpSpPr>
          <p:nvPr/>
        </p:nvGrpSpPr>
        <p:grpSpPr bwMode="auto">
          <a:xfrm>
            <a:off x="6086475" y="3209925"/>
            <a:ext cx="203200" cy="190500"/>
            <a:chOff x="1355" y="3452"/>
            <a:chExt cx="183" cy="172"/>
          </a:xfrm>
        </p:grpSpPr>
        <p:pic>
          <p:nvPicPr>
            <p:cNvPr id="8217" name="Picture 81" descr="circuler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1364" y="3452"/>
              <a:ext cx="174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706" name="Oval 82"/>
            <p:cNvSpPr>
              <a:spLocks noChangeArrowheads="1"/>
            </p:cNvSpPr>
            <p:nvPr/>
          </p:nvSpPr>
          <p:spPr bwMode="gray">
            <a:xfrm>
              <a:off x="1364" y="3452"/>
              <a:ext cx="173" cy="172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50000">
                  <a:schemeClr val="tx2">
                    <a:alpha val="50000"/>
                  </a:schemeClr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grpSp>
          <p:nvGrpSpPr>
            <p:cNvPr id="8219" name="Group 83"/>
            <p:cNvGrpSpPr>
              <a:grpSpLocks/>
            </p:cNvGrpSpPr>
            <p:nvPr/>
          </p:nvGrpSpPr>
          <p:grpSpPr bwMode="auto">
            <a:xfrm rot="-1297425" flipH="1" flipV="1">
              <a:off x="1377" y="3586"/>
              <a:ext cx="151" cy="37"/>
              <a:chOff x="2532" y="1051"/>
              <a:chExt cx="893" cy="246"/>
            </a:xfrm>
          </p:grpSpPr>
          <p:grpSp>
            <p:nvGrpSpPr>
              <p:cNvPr id="8221" name="Group 84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8227" name="AutoShape 8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28" name="AutoShape 8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29" name="AutoShape 8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30" name="AutoShape 8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</p:grpSp>
          <p:grpSp>
            <p:nvGrpSpPr>
              <p:cNvPr id="8222" name="Group 89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8223" name="AutoShape 9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24" name="AutoShape 9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25" name="AutoShape 9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8226" name="AutoShape 9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</p:grpSp>
        </p:grpSp>
        <p:pic>
          <p:nvPicPr>
            <p:cNvPr id="8220" name="Picture 94" descr="light_shadow1"/>
            <p:cNvPicPr>
              <a:picLocks noChangeAspect="1" noChangeArrowheads="1"/>
            </p:cNvPicPr>
            <p:nvPr/>
          </p:nvPicPr>
          <p:blipFill>
            <a:blip r:embed="rId4" cstate="print"/>
            <a:srcRect t="23740"/>
            <a:stretch>
              <a:fillRect/>
            </a:stretch>
          </p:blipFill>
          <p:spPr bwMode="gray">
            <a:xfrm rot="-2569845">
              <a:off x="1355" y="3467"/>
              <a:ext cx="129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12" name="Text Box 95"/>
          <p:cNvSpPr txBox="1">
            <a:spLocks noChangeArrowheads="1"/>
          </p:cNvSpPr>
          <p:nvPr/>
        </p:nvSpPr>
        <p:spPr bwMode="black">
          <a:xfrm>
            <a:off x="6049963" y="3327400"/>
            <a:ext cx="23336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0">
                <a:ea typeface="宋体" pitchFamily="2" charset="-122"/>
              </a:rPr>
              <a:t>Kidney failure</a:t>
            </a:r>
          </a:p>
        </p:txBody>
      </p:sp>
      <p:sp>
        <p:nvSpPr>
          <p:cNvPr id="8213" name="Freeform 96"/>
          <p:cNvSpPr>
            <a:spLocks/>
          </p:cNvSpPr>
          <p:nvPr/>
        </p:nvSpPr>
        <p:spPr bwMode="gray">
          <a:xfrm>
            <a:off x="6365875" y="1208088"/>
            <a:ext cx="2352675" cy="1250950"/>
          </a:xfrm>
          <a:custGeom>
            <a:avLst/>
            <a:gdLst>
              <a:gd name="T0" fmla="*/ 7124 w 1321"/>
              <a:gd name="T1" fmla="*/ 620713 h 788"/>
              <a:gd name="T2" fmla="*/ 10686 w 1321"/>
              <a:gd name="T3" fmla="*/ 1250950 h 788"/>
              <a:gd name="T4" fmla="*/ 1955517 w 1321"/>
              <a:gd name="T5" fmla="*/ 1241425 h 788"/>
              <a:gd name="T6" fmla="*/ 2340208 w 1321"/>
              <a:gd name="T7" fmla="*/ 615950 h 788"/>
              <a:gd name="T8" fmla="*/ 2341989 w 1321"/>
              <a:gd name="T9" fmla="*/ 0 h 788"/>
              <a:gd name="T10" fmla="*/ 434559 w 1321"/>
              <a:gd name="T11" fmla="*/ 4763 h 788"/>
              <a:gd name="T12" fmla="*/ 7124 w 1321"/>
              <a:gd name="T13" fmla="*/ 620713 h 7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21"/>
              <a:gd name="T22" fmla="*/ 0 h 788"/>
              <a:gd name="T23" fmla="*/ 1321 w 1321"/>
              <a:gd name="T24" fmla="*/ 788 h 7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21" h="788">
                <a:moveTo>
                  <a:pt x="4" y="391"/>
                </a:moveTo>
                <a:cubicBezTo>
                  <a:pt x="5" y="589"/>
                  <a:pt x="6" y="788"/>
                  <a:pt x="6" y="788"/>
                </a:cubicBezTo>
                <a:lnTo>
                  <a:pt x="1098" y="782"/>
                </a:lnTo>
                <a:cubicBezTo>
                  <a:pt x="1321" y="782"/>
                  <a:pt x="1315" y="667"/>
                  <a:pt x="1314" y="388"/>
                </a:cubicBezTo>
                <a:cubicBezTo>
                  <a:pt x="1314" y="193"/>
                  <a:pt x="1315" y="0"/>
                  <a:pt x="1315" y="0"/>
                </a:cubicBezTo>
                <a:lnTo>
                  <a:pt x="244" y="3"/>
                </a:lnTo>
                <a:cubicBezTo>
                  <a:pt x="0" y="3"/>
                  <a:pt x="5" y="138"/>
                  <a:pt x="4" y="39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58585"/>
            </a:prst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8214" name="Text Box 97"/>
          <p:cNvSpPr txBox="1">
            <a:spLocks noChangeArrowheads="1"/>
          </p:cNvSpPr>
          <p:nvPr/>
        </p:nvSpPr>
        <p:spPr bwMode="auto">
          <a:xfrm>
            <a:off x="6877050" y="1327150"/>
            <a:ext cx="1751013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8215" name="Text Box 98"/>
          <p:cNvSpPr txBox="1">
            <a:spLocks noChangeArrowheads="1"/>
          </p:cNvSpPr>
          <p:nvPr/>
        </p:nvSpPr>
        <p:spPr bwMode="auto">
          <a:xfrm>
            <a:off x="6386513" y="1390650"/>
            <a:ext cx="2422525" cy="8540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zh-CN" sz="2000" b="0">
                <a:ea typeface="宋体" pitchFamily="2" charset="-122"/>
              </a:rPr>
              <a:t>Dialysis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zh-CN" sz="2000" b="0">
                <a:ea typeface="宋体" pitchFamily="2" charset="-122"/>
              </a:rPr>
              <a:t>Kidney transplant</a:t>
            </a:r>
            <a:endParaRPr lang="zh-CN" altLang="en-US" sz="2000" b="0">
              <a:ea typeface="宋体" pitchFamily="2" charset="-122"/>
            </a:endParaRPr>
          </a:p>
        </p:txBody>
      </p:sp>
      <p:pic>
        <p:nvPicPr>
          <p:cNvPr id="8216" name="Picture 99" descr="a6efce1b9d16fdfada28e9e0b48f8c5494ee7b7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30300" y="1279525"/>
            <a:ext cx="2479675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Neuropathy 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1497013"/>
            <a:ext cx="7820025" cy="5360987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Numbness and tingling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Insensitivity to pain </a:t>
            </a:r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Foot damage</a:t>
            </a:r>
          </a:p>
        </p:txBody>
      </p:sp>
      <p:sp>
        <p:nvSpPr>
          <p:cNvPr id="484359" name="AutoShape 7"/>
          <p:cNvSpPr>
            <a:spLocks noChangeArrowheads="1"/>
          </p:cNvSpPr>
          <p:nvPr/>
        </p:nvSpPr>
        <p:spPr bwMode="gray">
          <a:xfrm>
            <a:off x="4992688" y="2500313"/>
            <a:ext cx="3702050" cy="10668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>
                  <a:gamma/>
                  <a:tint val="8000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grpSp>
        <p:nvGrpSpPr>
          <p:cNvPr id="10244" name="Group 11"/>
          <p:cNvGrpSpPr>
            <a:grpSpLocks/>
          </p:cNvGrpSpPr>
          <p:nvPr/>
        </p:nvGrpSpPr>
        <p:grpSpPr bwMode="auto">
          <a:xfrm>
            <a:off x="1758950" y="1211263"/>
            <a:ext cx="1879600" cy="1825625"/>
            <a:chOff x="2457" y="2000"/>
            <a:chExt cx="901" cy="888"/>
          </a:xfrm>
        </p:grpSpPr>
        <p:pic>
          <p:nvPicPr>
            <p:cNvPr id="10270" name="Picture 12" descr="circuler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2457" y="2000"/>
              <a:ext cx="901" cy="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4365" name="Oval 13"/>
            <p:cNvSpPr>
              <a:spLocks noChangeArrowheads="1"/>
            </p:cNvSpPr>
            <p:nvPr/>
          </p:nvSpPr>
          <p:spPr bwMode="ltGray">
            <a:xfrm>
              <a:off x="2457" y="2000"/>
              <a:ext cx="895" cy="888"/>
            </a:xfrm>
            <a:prstGeom prst="ellipse">
              <a:avLst/>
            </a:prstGeom>
            <a:gradFill rotWithShape="1">
              <a:gsLst>
                <a:gs pos="0">
                  <a:srgbClr val="F8F8F8">
                    <a:gamma/>
                    <a:shade val="26275"/>
                    <a:invGamma/>
                    <a:alpha val="89999"/>
                  </a:srgbClr>
                </a:gs>
                <a:gs pos="50000">
                  <a:srgbClr val="F8F8F8">
                    <a:alpha val="45000"/>
                  </a:srgbClr>
                </a:gs>
                <a:gs pos="100000">
                  <a:srgbClr val="F8F8F8">
                    <a:gamma/>
                    <a:shade val="26275"/>
                    <a:invGamma/>
                    <a:alpha val="89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74" name="Freeform 14"/>
            <p:cNvSpPr>
              <a:spLocks/>
            </p:cNvSpPr>
            <p:nvPr/>
          </p:nvSpPr>
          <p:spPr bwMode="ltGray">
            <a:xfrm>
              <a:off x="2550" y="2018"/>
              <a:ext cx="703" cy="308"/>
            </a:xfrm>
            <a:custGeom>
              <a:avLst/>
              <a:gdLst>
                <a:gd name="T0" fmla="*/ 692 w 1321"/>
                <a:gd name="T1" fmla="*/ 173 h 712"/>
                <a:gd name="T2" fmla="*/ 701 w 1321"/>
                <a:gd name="T3" fmla="*/ 191 h 712"/>
                <a:gd name="T4" fmla="*/ 703 w 1321"/>
                <a:gd name="T5" fmla="*/ 208 h 712"/>
                <a:gd name="T6" fmla="*/ 700 w 1321"/>
                <a:gd name="T7" fmla="*/ 223 h 712"/>
                <a:gd name="T8" fmla="*/ 691 w 1321"/>
                <a:gd name="T9" fmla="*/ 238 h 712"/>
                <a:gd name="T10" fmla="*/ 677 w 1321"/>
                <a:gd name="T11" fmla="*/ 250 h 712"/>
                <a:gd name="T12" fmla="*/ 659 w 1321"/>
                <a:gd name="T13" fmla="*/ 261 h 712"/>
                <a:gd name="T14" fmla="*/ 636 w 1321"/>
                <a:gd name="T15" fmla="*/ 272 h 712"/>
                <a:gd name="T16" fmla="*/ 610 w 1321"/>
                <a:gd name="T17" fmla="*/ 281 h 712"/>
                <a:gd name="T18" fmla="*/ 581 w 1321"/>
                <a:gd name="T19" fmla="*/ 289 h 712"/>
                <a:gd name="T20" fmla="*/ 549 w 1321"/>
                <a:gd name="T21" fmla="*/ 295 h 712"/>
                <a:gd name="T22" fmla="*/ 515 w 1321"/>
                <a:gd name="T23" fmla="*/ 300 h 712"/>
                <a:gd name="T24" fmla="*/ 477 w 1321"/>
                <a:gd name="T25" fmla="*/ 305 h 712"/>
                <a:gd name="T26" fmla="*/ 439 w 1321"/>
                <a:gd name="T27" fmla="*/ 307 h 712"/>
                <a:gd name="T28" fmla="*/ 423 w 1321"/>
                <a:gd name="T29" fmla="*/ 308 h 712"/>
                <a:gd name="T30" fmla="*/ 253 w 1321"/>
                <a:gd name="T31" fmla="*/ 308 h 712"/>
                <a:gd name="T32" fmla="*/ 251 w 1321"/>
                <a:gd name="T33" fmla="*/ 308 h 712"/>
                <a:gd name="T34" fmla="*/ 218 w 1321"/>
                <a:gd name="T35" fmla="*/ 306 h 712"/>
                <a:gd name="T36" fmla="*/ 185 w 1321"/>
                <a:gd name="T37" fmla="*/ 305 h 712"/>
                <a:gd name="T38" fmla="*/ 154 w 1321"/>
                <a:gd name="T39" fmla="*/ 301 h 712"/>
                <a:gd name="T40" fmla="*/ 125 w 1321"/>
                <a:gd name="T41" fmla="*/ 298 h 712"/>
                <a:gd name="T42" fmla="*/ 99 w 1321"/>
                <a:gd name="T43" fmla="*/ 293 h 712"/>
                <a:gd name="T44" fmla="*/ 75 w 1321"/>
                <a:gd name="T45" fmla="*/ 287 h 712"/>
                <a:gd name="T46" fmla="*/ 54 w 1321"/>
                <a:gd name="T47" fmla="*/ 280 h 712"/>
                <a:gd name="T48" fmla="*/ 36 w 1321"/>
                <a:gd name="T49" fmla="*/ 273 h 712"/>
                <a:gd name="T50" fmla="*/ 21 w 1321"/>
                <a:gd name="T51" fmla="*/ 263 h 712"/>
                <a:gd name="T52" fmla="*/ 10 w 1321"/>
                <a:gd name="T53" fmla="*/ 252 h 712"/>
                <a:gd name="T54" fmla="*/ 3 w 1321"/>
                <a:gd name="T55" fmla="*/ 240 h 712"/>
                <a:gd name="T56" fmla="*/ 0 w 1321"/>
                <a:gd name="T57" fmla="*/ 227 h 712"/>
                <a:gd name="T58" fmla="*/ 0 w 1321"/>
                <a:gd name="T59" fmla="*/ 225 h 712"/>
                <a:gd name="T60" fmla="*/ 2 w 1321"/>
                <a:gd name="T61" fmla="*/ 211 h 712"/>
                <a:gd name="T62" fmla="*/ 9 w 1321"/>
                <a:gd name="T63" fmla="*/ 193 h 712"/>
                <a:gd name="T64" fmla="*/ 27 w 1321"/>
                <a:gd name="T65" fmla="*/ 160 h 712"/>
                <a:gd name="T66" fmla="*/ 50 w 1321"/>
                <a:gd name="T67" fmla="*/ 129 h 712"/>
                <a:gd name="T68" fmla="*/ 78 w 1321"/>
                <a:gd name="T69" fmla="*/ 102 h 712"/>
                <a:gd name="T70" fmla="*/ 109 w 1321"/>
                <a:gd name="T71" fmla="*/ 76 h 712"/>
                <a:gd name="T72" fmla="*/ 144 w 1321"/>
                <a:gd name="T73" fmla="*/ 54 h 712"/>
                <a:gd name="T74" fmla="*/ 181 w 1321"/>
                <a:gd name="T75" fmla="*/ 35 h 712"/>
                <a:gd name="T76" fmla="*/ 221 w 1321"/>
                <a:gd name="T77" fmla="*/ 20 h 712"/>
                <a:gd name="T78" fmla="*/ 264 w 1321"/>
                <a:gd name="T79" fmla="*/ 9 h 712"/>
                <a:gd name="T80" fmla="*/ 309 w 1321"/>
                <a:gd name="T81" fmla="*/ 3 h 712"/>
                <a:gd name="T82" fmla="*/ 355 w 1321"/>
                <a:gd name="T83" fmla="*/ 0 h 712"/>
                <a:gd name="T84" fmla="*/ 355 w 1321"/>
                <a:gd name="T85" fmla="*/ 0 h 712"/>
                <a:gd name="T86" fmla="*/ 404 w 1321"/>
                <a:gd name="T87" fmla="*/ 3 h 712"/>
                <a:gd name="T88" fmla="*/ 451 w 1321"/>
                <a:gd name="T89" fmla="*/ 10 h 712"/>
                <a:gd name="T90" fmla="*/ 496 w 1321"/>
                <a:gd name="T91" fmla="*/ 23 h 712"/>
                <a:gd name="T92" fmla="*/ 537 w 1321"/>
                <a:gd name="T93" fmla="*/ 39 h 712"/>
                <a:gd name="T94" fmla="*/ 576 w 1321"/>
                <a:gd name="T95" fmla="*/ 59 h 712"/>
                <a:gd name="T96" fmla="*/ 611 w 1321"/>
                <a:gd name="T97" fmla="*/ 84 h 712"/>
                <a:gd name="T98" fmla="*/ 643 w 1321"/>
                <a:gd name="T99" fmla="*/ 111 h 712"/>
                <a:gd name="T100" fmla="*/ 669 w 1321"/>
                <a:gd name="T101" fmla="*/ 141 h 712"/>
                <a:gd name="T102" fmla="*/ 692 w 1321"/>
                <a:gd name="T103" fmla="*/ 173 h 712"/>
                <a:gd name="T104" fmla="*/ 692 w 1321"/>
                <a:gd name="T105" fmla="*/ 173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275" name="Group 15"/>
            <p:cNvGrpSpPr>
              <a:grpSpLocks/>
            </p:cNvGrpSpPr>
            <p:nvPr/>
          </p:nvGrpSpPr>
          <p:grpSpPr bwMode="auto">
            <a:xfrm rot="-1297425" flipH="1" flipV="1">
              <a:off x="2525" y="2693"/>
              <a:ext cx="781" cy="188"/>
              <a:chOff x="2532" y="1051"/>
              <a:chExt cx="893" cy="246"/>
            </a:xfrm>
          </p:grpSpPr>
          <p:grpSp>
            <p:nvGrpSpPr>
              <p:cNvPr id="10276" name="Group 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0282" name="AutoShape 17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83" name="AutoShape 18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84" name="AutoShape 19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85" name="AutoShape 20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</p:grpSp>
          <p:grpSp>
            <p:nvGrpSpPr>
              <p:cNvPr id="10277" name="Group 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0278" name="AutoShape 22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79" name="AutoShape 23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80" name="AutoShape 24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81" name="AutoShape 25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</p:grpSp>
        </p:grpSp>
      </p:grpSp>
      <p:grpSp>
        <p:nvGrpSpPr>
          <p:cNvPr id="10245" name="Group 26"/>
          <p:cNvGrpSpPr>
            <a:grpSpLocks/>
          </p:cNvGrpSpPr>
          <p:nvPr/>
        </p:nvGrpSpPr>
        <p:grpSpPr bwMode="auto">
          <a:xfrm>
            <a:off x="1792288" y="3438525"/>
            <a:ext cx="1879600" cy="1825625"/>
            <a:chOff x="2457" y="2000"/>
            <a:chExt cx="901" cy="888"/>
          </a:xfrm>
        </p:grpSpPr>
        <p:pic>
          <p:nvPicPr>
            <p:cNvPr id="10254" name="Picture 27" descr="circuler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2457" y="2000"/>
              <a:ext cx="901" cy="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4380" name="Oval 28"/>
            <p:cNvSpPr>
              <a:spLocks noChangeArrowheads="1"/>
            </p:cNvSpPr>
            <p:nvPr/>
          </p:nvSpPr>
          <p:spPr bwMode="ltGray">
            <a:xfrm>
              <a:off x="2457" y="2000"/>
              <a:ext cx="895" cy="888"/>
            </a:xfrm>
            <a:prstGeom prst="ellipse">
              <a:avLst/>
            </a:prstGeom>
            <a:gradFill rotWithShape="1">
              <a:gsLst>
                <a:gs pos="0">
                  <a:srgbClr val="F8F8F8">
                    <a:gamma/>
                    <a:shade val="26275"/>
                    <a:invGamma/>
                    <a:alpha val="89999"/>
                  </a:srgbClr>
                </a:gs>
                <a:gs pos="50000">
                  <a:srgbClr val="F8F8F8">
                    <a:alpha val="45000"/>
                  </a:srgbClr>
                </a:gs>
                <a:gs pos="100000">
                  <a:srgbClr val="F8F8F8">
                    <a:gamma/>
                    <a:shade val="26275"/>
                    <a:invGamma/>
                    <a:alpha val="89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58" name="Freeform 29"/>
            <p:cNvSpPr>
              <a:spLocks/>
            </p:cNvSpPr>
            <p:nvPr/>
          </p:nvSpPr>
          <p:spPr bwMode="ltGray">
            <a:xfrm>
              <a:off x="2550" y="2018"/>
              <a:ext cx="703" cy="308"/>
            </a:xfrm>
            <a:custGeom>
              <a:avLst/>
              <a:gdLst>
                <a:gd name="T0" fmla="*/ 692 w 1321"/>
                <a:gd name="T1" fmla="*/ 173 h 712"/>
                <a:gd name="T2" fmla="*/ 701 w 1321"/>
                <a:gd name="T3" fmla="*/ 191 h 712"/>
                <a:gd name="T4" fmla="*/ 703 w 1321"/>
                <a:gd name="T5" fmla="*/ 208 h 712"/>
                <a:gd name="T6" fmla="*/ 700 w 1321"/>
                <a:gd name="T7" fmla="*/ 223 h 712"/>
                <a:gd name="T8" fmla="*/ 691 w 1321"/>
                <a:gd name="T9" fmla="*/ 238 h 712"/>
                <a:gd name="T10" fmla="*/ 677 w 1321"/>
                <a:gd name="T11" fmla="*/ 250 h 712"/>
                <a:gd name="T12" fmla="*/ 659 w 1321"/>
                <a:gd name="T13" fmla="*/ 261 h 712"/>
                <a:gd name="T14" fmla="*/ 636 w 1321"/>
                <a:gd name="T15" fmla="*/ 272 h 712"/>
                <a:gd name="T16" fmla="*/ 610 w 1321"/>
                <a:gd name="T17" fmla="*/ 281 h 712"/>
                <a:gd name="T18" fmla="*/ 581 w 1321"/>
                <a:gd name="T19" fmla="*/ 289 h 712"/>
                <a:gd name="T20" fmla="*/ 549 w 1321"/>
                <a:gd name="T21" fmla="*/ 295 h 712"/>
                <a:gd name="T22" fmla="*/ 515 w 1321"/>
                <a:gd name="T23" fmla="*/ 300 h 712"/>
                <a:gd name="T24" fmla="*/ 477 w 1321"/>
                <a:gd name="T25" fmla="*/ 305 h 712"/>
                <a:gd name="T26" fmla="*/ 439 w 1321"/>
                <a:gd name="T27" fmla="*/ 307 h 712"/>
                <a:gd name="T28" fmla="*/ 423 w 1321"/>
                <a:gd name="T29" fmla="*/ 308 h 712"/>
                <a:gd name="T30" fmla="*/ 253 w 1321"/>
                <a:gd name="T31" fmla="*/ 308 h 712"/>
                <a:gd name="T32" fmla="*/ 251 w 1321"/>
                <a:gd name="T33" fmla="*/ 308 h 712"/>
                <a:gd name="T34" fmla="*/ 218 w 1321"/>
                <a:gd name="T35" fmla="*/ 306 h 712"/>
                <a:gd name="T36" fmla="*/ 185 w 1321"/>
                <a:gd name="T37" fmla="*/ 305 h 712"/>
                <a:gd name="T38" fmla="*/ 154 w 1321"/>
                <a:gd name="T39" fmla="*/ 301 h 712"/>
                <a:gd name="T40" fmla="*/ 125 w 1321"/>
                <a:gd name="T41" fmla="*/ 298 h 712"/>
                <a:gd name="T42" fmla="*/ 99 w 1321"/>
                <a:gd name="T43" fmla="*/ 293 h 712"/>
                <a:gd name="T44" fmla="*/ 75 w 1321"/>
                <a:gd name="T45" fmla="*/ 287 h 712"/>
                <a:gd name="T46" fmla="*/ 54 w 1321"/>
                <a:gd name="T47" fmla="*/ 280 h 712"/>
                <a:gd name="T48" fmla="*/ 36 w 1321"/>
                <a:gd name="T49" fmla="*/ 273 h 712"/>
                <a:gd name="T50" fmla="*/ 21 w 1321"/>
                <a:gd name="T51" fmla="*/ 263 h 712"/>
                <a:gd name="T52" fmla="*/ 10 w 1321"/>
                <a:gd name="T53" fmla="*/ 252 h 712"/>
                <a:gd name="T54" fmla="*/ 3 w 1321"/>
                <a:gd name="T55" fmla="*/ 240 h 712"/>
                <a:gd name="T56" fmla="*/ 0 w 1321"/>
                <a:gd name="T57" fmla="*/ 227 h 712"/>
                <a:gd name="T58" fmla="*/ 0 w 1321"/>
                <a:gd name="T59" fmla="*/ 225 h 712"/>
                <a:gd name="T60" fmla="*/ 2 w 1321"/>
                <a:gd name="T61" fmla="*/ 211 h 712"/>
                <a:gd name="T62" fmla="*/ 9 w 1321"/>
                <a:gd name="T63" fmla="*/ 193 h 712"/>
                <a:gd name="T64" fmla="*/ 27 w 1321"/>
                <a:gd name="T65" fmla="*/ 160 h 712"/>
                <a:gd name="T66" fmla="*/ 50 w 1321"/>
                <a:gd name="T67" fmla="*/ 129 h 712"/>
                <a:gd name="T68" fmla="*/ 78 w 1321"/>
                <a:gd name="T69" fmla="*/ 102 h 712"/>
                <a:gd name="T70" fmla="*/ 109 w 1321"/>
                <a:gd name="T71" fmla="*/ 76 h 712"/>
                <a:gd name="T72" fmla="*/ 144 w 1321"/>
                <a:gd name="T73" fmla="*/ 54 h 712"/>
                <a:gd name="T74" fmla="*/ 181 w 1321"/>
                <a:gd name="T75" fmla="*/ 35 h 712"/>
                <a:gd name="T76" fmla="*/ 221 w 1321"/>
                <a:gd name="T77" fmla="*/ 20 h 712"/>
                <a:gd name="T78" fmla="*/ 264 w 1321"/>
                <a:gd name="T79" fmla="*/ 9 h 712"/>
                <a:gd name="T80" fmla="*/ 309 w 1321"/>
                <a:gd name="T81" fmla="*/ 3 h 712"/>
                <a:gd name="T82" fmla="*/ 355 w 1321"/>
                <a:gd name="T83" fmla="*/ 0 h 712"/>
                <a:gd name="T84" fmla="*/ 355 w 1321"/>
                <a:gd name="T85" fmla="*/ 0 h 712"/>
                <a:gd name="T86" fmla="*/ 404 w 1321"/>
                <a:gd name="T87" fmla="*/ 3 h 712"/>
                <a:gd name="T88" fmla="*/ 451 w 1321"/>
                <a:gd name="T89" fmla="*/ 10 h 712"/>
                <a:gd name="T90" fmla="*/ 496 w 1321"/>
                <a:gd name="T91" fmla="*/ 23 h 712"/>
                <a:gd name="T92" fmla="*/ 537 w 1321"/>
                <a:gd name="T93" fmla="*/ 39 h 712"/>
                <a:gd name="T94" fmla="*/ 576 w 1321"/>
                <a:gd name="T95" fmla="*/ 59 h 712"/>
                <a:gd name="T96" fmla="*/ 611 w 1321"/>
                <a:gd name="T97" fmla="*/ 84 h 712"/>
                <a:gd name="T98" fmla="*/ 643 w 1321"/>
                <a:gd name="T99" fmla="*/ 111 h 712"/>
                <a:gd name="T100" fmla="*/ 669 w 1321"/>
                <a:gd name="T101" fmla="*/ 141 h 712"/>
                <a:gd name="T102" fmla="*/ 692 w 1321"/>
                <a:gd name="T103" fmla="*/ 173 h 712"/>
                <a:gd name="T104" fmla="*/ 692 w 1321"/>
                <a:gd name="T105" fmla="*/ 173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259" name="Group 30"/>
            <p:cNvGrpSpPr>
              <a:grpSpLocks/>
            </p:cNvGrpSpPr>
            <p:nvPr/>
          </p:nvGrpSpPr>
          <p:grpSpPr bwMode="auto">
            <a:xfrm rot="-1297425" flipH="1" flipV="1">
              <a:off x="2525" y="2693"/>
              <a:ext cx="781" cy="188"/>
              <a:chOff x="2532" y="1051"/>
              <a:chExt cx="893" cy="246"/>
            </a:xfrm>
          </p:grpSpPr>
          <p:grpSp>
            <p:nvGrpSpPr>
              <p:cNvPr id="10260" name="Group 31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0266" name="AutoShape 32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67" name="AutoShape 33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68" name="AutoShape 34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69" name="AutoShape 35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</p:grpSp>
          <p:grpSp>
            <p:nvGrpSpPr>
              <p:cNvPr id="10261" name="Group 36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0262" name="AutoShape 37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63" name="AutoShape 38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64" name="AutoShape 39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65" name="AutoShape 40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</p:grpSp>
        </p:grpSp>
      </p:grpSp>
      <p:sp>
        <p:nvSpPr>
          <p:cNvPr id="10246" name="Rectangle 41"/>
          <p:cNvSpPr>
            <a:spLocks noChangeArrowheads="1"/>
          </p:cNvSpPr>
          <p:nvPr/>
        </p:nvSpPr>
        <p:spPr bwMode="white">
          <a:xfrm>
            <a:off x="5110163" y="2803525"/>
            <a:ext cx="34258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>
                <a:solidFill>
                  <a:srgbClr val="FEFFFF"/>
                </a:solidFill>
                <a:ea typeface="宋体" pitchFamily="2" charset="-122"/>
              </a:rPr>
              <a:t>Diabetes foot disease</a:t>
            </a:r>
          </a:p>
        </p:txBody>
      </p:sp>
      <p:sp>
        <p:nvSpPr>
          <p:cNvPr id="10247" name="Text Box 44"/>
          <p:cNvSpPr txBox="1">
            <a:spLocks noChangeArrowheads="1"/>
          </p:cNvSpPr>
          <p:nvPr/>
        </p:nvSpPr>
        <p:spPr bwMode="auto">
          <a:xfrm>
            <a:off x="1739900" y="1654175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ea typeface="宋体" pitchFamily="2" charset="-122"/>
              </a:rPr>
              <a:t>Nerve damage</a:t>
            </a:r>
          </a:p>
        </p:txBody>
      </p:sp>
      <p:sp>
        <p:nvSpPr>
          <p:cNvPr id="10248" name="Text Box 45"/>
          <p:cNvSpPr txBox="1">
            <a:spLocks noChangeArrowheads="1"/>
          </p:cNvSpPr>
          <p:nvPr/>
        </p:nvSpPr>
        <p:spPr bwMode="auto">
          <a:xfrm>
            <a:off x="1854200" y="3995738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ea typeface="宋体" pitchFamily="2" charset="-122"/>
              </a:rPr>
              <a:t>Poor blood flow</a:t>
            </a:r>
          </a:p>
        </p:txBody>
      </p:sp>
      <p:sp>
        <p:nvSpPr>
          <p:cNvPr id="10249" name="Freeform 47"/>
          <p:cNvSpPr>
            <a:spLocks/>
          </p:cNvSpPr>
          <p:nvPr/>
        </p:nvSpPr>
        <p:spPr bwMode="invGray">
          <a:xfrm rot="-5400000">
            <a:off x="3392488" y="3865563"/>
            <a:ext cx="1882775" cy="968375"/>
          </a:xfrm>
          <a:custGeom>
            <a:avLst/>
            <a:gdLst>
              <a:gd name="T0" fmla="*/ 0 w 735"/>
              <a:gd name="T1" fmla="*/ 0 h 532"/>
              <a:gd name="T2" fmla="*/ 978531 w 735"/>
              <a:gd name="T3" fmla="*/ 367691 h 532"/>
              <a:gd name="T4" fmla="*/ 1478043 w 735"/>
              <a:gd name="T5" fmla="*/ 367691 h 532"/>
              <a:gd name="T6" fmla="*/ 1631738 w 735"/>
              <a:gd name="T7" fmla="*/ 453243 h 532"/>
              <a:gd name="T8" fmla="*/ 1636862 w 735"/>
              <a:gd name="T9" fmla="*/ 731742 h 532"/>
              <a:gd name="T10" fmla="*/ 1531836 w 735"/>
              <a:gd name="T11" fmla="*/ 728101 h 532"/>
              <a:gd name="T12" fmla="*/ 1713710 w 735"/>
              <a:gd name="T13" fmla="*/ 968375 h 532"/>
              <a:gd name="T14" fmla="*/ 1882775 w 735"/>
              <a:gd name="T15" fmla="*/ 731742 h 532"/>
              <a:gd name="T16" fmla="*/ 1782873 w 735"/>
              <a:gd name="T17" fmla="*/ 731742 h 532"/>
              <a:gd name="T18" fmla="*/ 1777749 w 735"/>
              <a:gd name="T19" fmla="*/ 411377 h 532"/>
              <a:gd name="T20" fmla="*/ 1577945 w 735"/>
              <a:gd name="T21" fmla="*/ 273038 h 532"/>
              <a:gd name="T22" fmla="*/ 858136 w 735"/>
              <a:gd name="T23" fmla="*/ 271218 h 532"/>
              <a:gd name="T24" fmla="*/ 176750 w 735"/>
              <a:gd name="T25" fmla="*/ 0 h 532"/>
              <a:gd name="T26" fmla="*/ 0 w 735"/>
              <a:gd name="T27" fmla="*/ 0 h 5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5"/>
              <a:gd name="T43" fmla="*/ 0 h 532"/>
              <a:gd name="T44" fmla="*/ 735 w 735"/>
              <a:gd name="T45" fmla="*/ 532 h 5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0" name="Freeform 48"/>
          <p:cNvSpPr>
            <a:spLocks/>
          </p:cNvSpPr>
          <p:nvPr/>
        </p:nvSpPr>
        <p:spPr bwMode="invGray">
          <a:xfrm rot="-5400000">
            <a:off x="4128294" y="2645569"/>
            <a:ext cx="314325" cy="1096963"/>
          </a:xfrm>
          <a:custGeom>
            <a:avLst/>
            <a:gdLst>
              <a:gd name="T0" fmla="*/ 81902 w 142"/>
              <a:gd name="T1" fmla="*/ 1816 h 604"/>
              <a:gd name="T2" fmla="*/ 99610 w 142"/>
              <a:gd name="T3" fmla="*/ 857229 h 604"/>
              <a:gd name="T4" fmla="*/ 0 w 142"/>
              <a:gd name="T5" fmla="*/ 860862 h 604"/>
              <a:gd name="T6" fmla="*/ 159376 w 142"/>
              <a:gd name="T7" fmla="*/ 1096963 h 604"/>
              <a:gd name="T8" fmla="*/ 314325 w 142"/>
              <a:gd name="T9" fmla="*/ 860862 h 604"/>
              <a:gd name="T10" fmla="*/ 221356 w 142"/>
              <a:gd name="T11" fmla="*/ 860862 h 604"/>
              <a:gd name="T12" fmla="*/ 219142 w 142"/>
              <a:gd name="T13" fmla="*/ 0 h 604"/>
              <a:gd name="T14" fmla="*/ 81902 w 142"/>
              <a:gd name="T15" fmla="*/ 1816 h 6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2"/>
              <a:gd name="T25" fmla="*/ 0 h 604"/>
              <a:gd name="T26" fmla="*/ 142 w 142"/>
              <a:gd name="T27" fmla="*/ 604 h 60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1" name="Freeform 49"/>
          <p:cNvSpPr>
            <a:spLocks/>
          </p:cNvSpPr>
          <p:nvPr/>
        </p:nvSpPr>
        <p:spPr bwMode="invGray">
          <a:xfrm rot="16200000" flipH="1">
            <a:off x="3386138" y="1554163"/>
            <a:ext cx="1920875" cy="968375"/>
          </a:xfrm>
          <a:custGeom>
            <a:avLst/>
            <a:gdLst>
              <a:gd name="T0" fmla="*/ 0 w 735"/>
              <a:gd name="T1" fmla="*/ 0 h 532"/>
              <a:gd name="T2" fmla="*/ 998332 w 735"/>
              <a:gd name="T3" fmla="*/ 367691 h 532"/>
              <a:gd name="T4" fmla="*/ 1507952 w 735"/>
              <a:gd name="T5" fmla="*/ 367691 h 532"/>
              <a:gd name="T6" fmla="*/ 1664758 w 735"/>
              <a:gd name="T7" fmla="*/ 453243 h 532"/>
              <a:gd name="T8" fmla="*/ 1669985 w 735"/>
              <a:gd name="T9" fmla="*/ 731742 h 532"/>
              <a:gd name="T10" fmla="*/ 1562834 w 735"/>
              <a:gd name="T11" fmla="*/ 728101 h 532"/>
              <a:gd name="T12" fmla="*/ 1748388 w 735"/>
              <a:gd name="T13" fmla="*/ 968375 h 532"/>
              <a:gd name="T14" fmla="*/ 1920875 w 735"/>
              <a:gd name="T15" fmla="*/ 731742 h 532"/>
              <a:gd name="T16" fmla="*/ 1818951 w 735"/>
              <a:gd name="T17" fmla="*/ 731742 h 532"/>
              <a:gd name="T18" fmla="*/ 1813724 w 735"/>
              <a:gd name="T19" fmla="*/ 411377 h 532"/>
              <a:gd name="T20" fmla="*/ 1609876 w 735"/>
              <a:gd name="T21" fmla="*/ 273038 h 532"/>
              <a:gd name="T22" fmla="*/ 875501 w 735"/>
              <a:gd name="T23" fmla="*/ 271218 h 532"/>
              <a:gd name="T24" fmla="*/ 180327 w 735"/>
              <a:gd name="T25" fmla="*/ 0 h 532"/>
              <a:gd name="T26" fmla="*/ 0 w 735"/>
              <a:gd name="T27" fmla="*/ 0 h 5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5"/>
              <a:gd name="T43" fmla="*/ 0 h 532"/>
              <a:gd name="T44" fmla="*/ 735 w 735"/>
              <a:gd name="T45" fmla="*/ 532 h 5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484405" name="Picture 53" descr="1-110RZ922525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3688" y="4027488"/>
            <a:ext cx="2944812" cy="2208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84406" name="Picture 54" descr="未命名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5898" y="4475226"/>
            <a:ext cx="3505200" cy="1352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Other complications</a:t>
            </a:r>
          </a:p>
        </p:txBody>
      </p:sp>
      <p:sp>
        <p:nvSpPr>
          <p:cNvPr id="11267" name="AutoShape 51"/>
          <p:cNvSpPr>
            <a:spLocks noChangeArrowheads="1"/>
          </p:cNvSpPr>
          <p:nvPr/>
        </p:nvSpPr>
        <p:spPr bwMode="gray">
          <a:xfrm>
            <a:off x="1344613" y="4465638"/>
            <a:ext cx="6572250" cy="1076325"/>
          </a:xfrm>
          <a:prstGeom prst="roundRect">
            <a:avLst>
              <a:gd name="adj" fmla="val 16667"/>
            </a:avLst>
          </a:prstGeom>
          <a:solidFill>
            <a:srgbClr val="FFFFFF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68" name="AutoShape 52"/>
          <p:cNvSpPr>
            <a:spLocks noChangeArrowheads="1"/>
          </p:cNvSpPr>
          <p:nvPr/>
        </p:nvSpPr>
        <p:spPr bwMode="gray">
          <a:xfrm>
            <a:off x="1331913" y="2760663"/>
            <a:ext cx="6572250" cy="1076325"/>
          </a:xfrm>
          <a:prstGeom prst="roundRect">
            <a:avLst>
              <a:gd name="adj" fmla="val 16667"/>
            </a:avLst>
          </a:prstGeom>
          <a:solidFill>
            <a:schemeClr val="accent2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69" name="AutoShape 53"/>
          <p:cNvSpPr>
            <a:spLocks noChangeArrowheads="1"/>
          </p:cNvSpPr>
          <p:nvPr/>
        </p:nvSpPr>
        <p:spPr bwMode="gray">
          <a:xfrm>
            <a:off x="1344613" y="1547813"/>
            <a:ext cx="6572250" cy="1076325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70" name="AutoShape 54"/>
          <p:cNvSpPr>
            <a:spLocks noChangeArrowheads="1"/>
          </p:cNvSpPr>
          <p:nvPr/>
        </p:nvSpPr>
        <p:spPr bwMode="gray">
          <a:xfrm>
            <a:off x="1287463" y="4194175"/>
            <a:ext cx="6689725" cy="1076325"/>
          </a:xfrm>
          <a:prstGeom prst="roundRect">
            <a:avLst>
              <a:gd name="adj" fmla="val 16667"/>
            </a:avLst>
          </a:prstGeom>
          <a:solidFill>
            <a:schemeClr val="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71" name="AutoShape 55"/>
          <p:cNvSpPr>
            <a:spLocks noChangeArrowheads="1"/>
          </p:cNvSpPr>
          <p:nvPr/>
        </p:nvSpPr>
        <p:spPr bwMode="gray">
          <a:xfrm>
            <a:off x="1298575" y="1263650"/>
            <a:ext cx="6646863" cy="1076325"/>
          </a:xfrm>
          <a:prstGeom prst="roundRect">
            <a:avLst>
              <a:gd name="adj" fmla="val 16667"/>
            </a:avLst>
          </a:pr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grpSp>
        <p:nvGrpSpPr>
          <p:cNvPr id="11272" name="Group 56"/>
          <p:cNvGrpSpPr>
            <a:grpSpLocks/>
          </p:cNvGrpSpPr>
          <p:nvPr/>
        </p:nvGrpSpPr>
        <p:grpSpPr bwMode="auto">
          <a:xfrm>
            <a:off x="1238250" y="2501900"/>
            <a:ext cx="3319463" cy="465138"/>
            <a:chOff x="720" y="1392"/>
            <a:chExt cx="4058" cy="480"/>
          </a:xfrm>
        </p:grpSpPr>
        <p:sp>
          <p:nvSpPr>
            <p:cNvPr id="479289" name="AutoShape 57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grpSp>
          <p:nvGrpSpPr>
            <p:cNvPr id="11300" name="Group 58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479291" name="AutoShape 59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6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1921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479292" name="AutoShape 60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6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15686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</p:grpSp>
      </p:grpSp>
      <p:grpSp>
        <p:nvGrpSpPr>
          <p:cNvPr id="11273" name="Group 61"/>
          <p:cNvGrpSpPr>
            <a:grpSpLocks/>
          </p:cNvGrpSpPr>
          <p:nvPr/>
        </p:nvGrpSpPr>
        <p:grpSpPr bwMode="auto">
          <a:xfrm>
            <a:off x="1211263" y="3981450"/>
            <a:ext cx="3319462" cy="454025"/>
            <a:chOff x="720" y="1392"/>
            <a:chExt cx="4058" cy="480"/>
          </a:xfrm>
        </p:grpSpPr>
        <p:sp>
          <p:nvSpPr>
            <p:cNvPr id="479294" name="AutoShape 62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grpSp>
          <p:nvGrpSpPr>
            <p:cNvPr id="11296" name="Group 63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479296" name="AutoShape 64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6" cy="11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2549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479297" name="AutoShape 65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19216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</p:grpSp>
      </p:grpSp>
      <p:grpSp>
        <p:nvGrpSpPr>
          <p:cNvPr id="11274" name="Group 66"/>
          <p:cNvGrpSpPr>
            <a:grpSpLocks/>
          </p:cNvGrpSpPr>
          <p:nvPr/>
        </p:nvGrpSpPr>
        <p:grpSpPr bwMode="auto">
          <a:xfrm>
            <a:off x="1241425" y="1046163"/>
            <a:ext cx="3319463" cy="415925"/>
            <a:chOff x="720" y="1392"/>
            <a:chExt cx="4058" cy="480"/>
          </a:xfrm>
        </p:grpSpPr>
        <p:sp>
          <p:nvSpPr>
            <p:cNvPr id="479299" name="AutoShape 67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grpSp>
          <p:nvGrpSpPr>
            <p:cNvPr id="11292" name="Group 68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479301" name="AutoShape 69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6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2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479302" name="AutoShape 70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6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22353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</p:grpSp>
      </p:grpSp>
      <p:sp>
        <p:nvSpPr>
          <p:cNvPr id="11275" name="Rectangle 71"/>
          <p:cNvSpPr>
            <a:spLocks noChangeArrowheads="1"/>
          </p:cNvSpPr>
          <p:nvPr/>
        </p:nvSpPr>
        <p:spPr bwMode="gray">
          <a:xfrm>
            <a:off x="1614488" y="1027113"/>
            <a:ext cx="2449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rgbClr val="1F3F5F"/>
              </a:buClr>
            </a:pPr>
            <a:r>
              <a:rPr lang="en-US" altLang="zh-CN" sz="2400">
                <a:solidFill>
                  <a:schemeClr val="bg1"/>
                </a:solidFill>
                <a:ea typeface="宋体" pitchFamily="2" charset="-122"/>
              </a:rPr>
              <a:t>Skin conditions</a:t>
            </a:r>
            <a:endParaRPr lang="en-US" altLang="zh-CN" sz="2400">
              <a:ea typeface="宋体" pitchFamily="2" charset="-122"/>
            </a:endParaRPr>
          </a:p>
        </p:txBody>
      </p:sp>
      <p:sp>
        <p:nvSpPr>
          <p:cNvPr id="11276" name="Rectangle 72"/>
          <p:cNvSpPr>
            <a:spLocks noChangeArrowheads="1"/>
          </p:cNvSpPr>
          <p:nvPr/>
        </p:nvSpPr>
        <p:spPr bwMode="gray">
          <a:xfrm>
            <a:off x="1785938" y="2493963"/>
            <a:ext cx="214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rgbClr val="1F3F5F"/>
              </a:buClr>
            </a:pPr>
            <a:r>
              <a:rPr lang="en-US" altLang="zh-CN" sz="2400">
                <a:solidFill>
                  <a:srgbClr val="FFFFFF"/>
                </a:solidFill>
                <a:ea typeface="宋体" pitchFamily="2" charset="-122"/>
              </a:rPr>
              <a:t>Osteoporosis</a:t>
            </a:r>
          </a:p>
        </p:txBody>
      </p:sp>
      <p:sp>
        <p:nvSpPr>
          <p:cNvPr id="11277" name="Rectangle 73"/>
          <p:cNvSpPr>
            <a:spLocks noChangeArrowheads="1"/>
          </p:cNvSpPr>
          <p:nvPr/>
        </p:nvSpPr>
        <p:spPr bwMode="gray">
          <a:xfrm>
            <a:off x="1641475" y="3984625"/>
            <a:ext cx="241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rgbClr val="1F3F5F"/>
              </a:buClr>
            </a:pPr>
            <a:r>
              <a:rPr lang="zh-CN" altLang="zh-CN" sz="2400">
                <a:solidFill>
                  <a:srgbClr val="FFFFFF"/>
                </a:solidFill>
                <a:ea typeface="宋体" pitchFamily="2" charset="-122"/>
              </a:rPr>
              <a:t>Brain problems</a:t>
            </a:r>
            <a:endParaRPr lang="en-US" altLang="zh-CN" sz="240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11278" name="Rectangle 74"/>
          <p:cNvSpPr>
            <a:spLocks noChangeArrowheads="1"/>
          </p:cNvSpPr>
          <p:nvPr/>
        </p:nvSpPr>
        <p:spPr bwMode="auto">
          <a:xfrm>
            <a:off x="1436688" y="1493838"/>
            <a:ext cx="57816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</a:pPr>
            <a:r>
              <a:rPr lang="en-US" altLang="zh-CN" b="0">
                <a:ea typeface="宋体" pitchFamily="2" charset="-122"/>
              </a:rPr>
              <a:t>Bacterial infections, fungal infections and itching</a:t>
            </a:r>
          </a:p>
        </p:txBody>
      </p:sp>
      <p:sp>
        <p:nvSpPr>
          <p:cNvPr id="11279" name="Rectangle 75"/>
          <p:cNvSpPr>
            <a:spLocks noChangeArrowheads="1"/>
          </p:cNvSpPr>
          <p:nvPr/>
        </p:nvSpPr>
        <p:spPr bwMode="auto">
          <a:xfrm>
            <a:off x="1501775" y="4446588"/>
            <a:ext cx="57816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</a:pPr>
            <a:r>
              <a:rPr lang="en-US" altLang="zh-CN" b="0">
                <a:ea typeface="宋体" pitchFamily="2" charset="-122"/>
              </a:rPr>
              <a:t>An increased risk of dementia and Alzheimer's disease</a:t>
            </a:r>
          </a:p>
        </p:txBody>
      </p:sp>
      <p:sp>
        <p:nvSpPr>
          <p:cNvPr id="11280" name="Rectangle 77"/>
          <p:cNvSpPr>
            <a:spLocks noChangeArrowheads="1"/>
          </p:cNvSpPr>
          <p:nvPr/>
        </p:nvSpPr>
        <p:spPr bwMode="auto">
          <a:xfrm>
            <a:off x="1495425" y="3009900"/>
            <a:ext cx="57816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</a:pPr>
            <a:r>
              <a:rPr lang="en-US" altLang="zh-CN" b="0">
                <a:ea typeface="宋体" pitchFamily="2" charset="-122"/>
              </a:rPr>
              <a:t>Lower than normal bone mineral density</a:t>
            </a:r>
          </a:p>
        </p:txBody>
      </p:sp>
      <p:sp>
        <p:nvSpPr>
          <p:cNvPr id="11281" name="AutoShape 78"/>
          <p:cNvSpPr>
            <a:spLocks noChangeArrowheads="1"/>
          </p:cNvSpPr>
          <p:nvPr/>
        </p:nvSpPr>
        <p:spPr bwMode="gray">
          <a:xfrm>
            <a:off x="1306513" y="5562600"/>
            <a:ext cx="6646862" cy="1076325"/>
          </a:xfrm>
          <a:prstGeom prst="roundRect">
            <a:avLst>
              <a:gd name="adj" fmla="val 16667"/>
            </a:avLst>
          </a:prstGeom>
          <a:solidFill>
            <a:srgbClr val="969696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grpSp>
        <p:nvGrpSpPr>
          <p:cNvPr id="11282" name="Group 79"/>
          <p:cNvGrpSpPr>
            <a:grpSpLocks/>
          </p:cNvGrpSpPr>
          <p:nvPr/>
        </p:nvGrpSpPr>
        <p:grpSpPr bwMode="auto">
          <a:xfrm>
            <a:off x="1236663" y="5370513"/>
            <a:ext cx="3319462" cy="454025"/>
            <a:chOff x="720" y="1392"/>
            <a:chExt cx="4058" cy="480"/>
          </a:xfrm>
        </p:grpSpPr>
        <p:sp>
          <p:nvSpPr>
            <p:cNvPr id="11287" name="AutoShape 80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grpSp>
          <p:nvGrpSpPr>
            <p:cNvPr id="11288" name="Group 81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479314" name="AutoShape 82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6" cy="11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2549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479315" name="AutoShape 83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19216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</p:grpSp>
      </p:grpSp>
      <p:sp>
        <p:nvSpPr>
          <p:cNvPr id="11283" name="Text Box 84"/>
          <p:cNvSpPr txBox="1">
            <a:spLocks noChangeArrowheads="1"/>
          </p:cNvSpPr>
          <p:nvPr/>
        </p:nvSpPr>
        <p:spPr bwMode="auto">
          <a:xfrm>
            <a:off x="322263" y="5357813"/>
            <a:ext cx="2536825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284" name="Text Box 86"/>
          <p:cNvSpPr txBox="1">
            <a:spLocks noChangeArrowheads="1"/>
          </p:cNvSpPr>
          <p:nvPr/>
        </p:nvSpPr>
        <p:spPr bwMode="auto">
          <a:xfrm>
            <a:off x="6786563" y="360363"/>
            <a:ext cx="2357437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285" name="Text Box 87"/>
          <p:cNvSpPr txBox="1">
            <a:spLocks noChangeArrowheads="1"/>
          </p:cNvSpPr>
          <p:nvPr/>
        </p:nvSpPr>
        <p:spPr bwMode="auto">
          <a:xfrm>
            <a:off x="1417638" y="5859463"/>
            <a:ext cx="6116637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b="0">
                <a:ea typeface="宋体" pitchFamily="2" charset="-122"/>
              </a:rPr>
              <a:t>Damage to the nerves and blood vessels essential for normal function of the genital organs</a:t>
            </a:r>
          </a:p>
        </p:txBody>
      </p:sp>
      <p:sp>
        <p:nvSpPr>
          <p:cNvPr id="11286" name="Text Box 88"/>
          <p:cNvSpPr txBox="1">
            <a:spLocks noChangeArrowheads="1"/>
          </p:cNvSpPr>
          <p:nvPr/>
        </p:nvSpPr>
        <p:spPr bwMode="auto">
          <a:xfrm>
            <a:off x="1520825" y="5368925"/>
            <a:ext cx="28956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chemeClr val="bg1"/>
                </a:solidFill>
                <a:ea typeface="宋体" pitchFamily="2" charset="-122"/>
              </a:rPr>
              <a:t>Sex dysfunction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4">
  <a:themeElements>
    <a:clrScheme name="04 1">
      <a:dk1>
        <a:srgbClr val="30311D"/>
      </a:dk1>
      <a:lt1>
        <a:srgbClr val="FFFFFF"/>
      </a:lt1>
      <a:dk2>
        <a:srgbClr val="003366"/>
      </a:dk2>
      <a:lt2>
        <a:srgbClr val="DDDDDD"/>
      </a:lt2>
      <a:accent1>
        <a:srgbClr val="7E52CC"/>
      </a:accent1>
      <a:accent2>
        <a:srgbClr val="4A9ACC"/>
      </a:accent2>
      <a:accent3>
        <a:srgbClr val="FFFFFF"/>
      </a:accent3>
      <a:accent4>
        <a:srgbClr val="272817"/>
      </a:accent4>
      <a:accent5>
        <a:srgbClr val="C0B3E2"/>
      </a:accent5>
      <a:accent6>
        <a:srgbClr val="428BB9"/>
      </a:accent6>
      <a:hlink>
        <a:srgbClr val="4582A7"/>
      </a:hlink>
      <a:folHlink>
        <a:srgbClr val="B2AF7A"/>
      </a:folHlink>
    </a:clrScheme>
    <a:fontScheme name="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4 1">
        <a:dk1>
          <a:srgbClr val="30311D"/>
        </a:dk1>
        <a:lt1>
          <a:srgbClr val="FFFFFF"/>
        </a:lt1>
        <a:dk2>
          <a:srgbClr val="003366"/>
        </a:dk2>
        <a:lt2>
          <a:srgbClr val="DDDDDD"/>
        </a:lt2>
        <a:accent1>
          <a:srgbClr val="7E52CC"/>
        </a:accent1>
        <a:accent2>
          <a:srgbClr val="4A9ACC"/>
        </a:accent2>
        <a:accent3>
          <a:srgbClr val="FFFFFF"/>
        </a:accent3>
        <a:accent4>
          <a:srgbClr val="272817"/>
        </a:accent4>
        <a:accent5>
          <a:srgbClr val="C0B3E2"/>
        </a:accent5>
        <a:accent6>
          <a:srgbClr val="428BB9"/>
        </a:accent6>
        <a:hlink>
          <a:srgbClr val="4582A7"/>
        </a:hlink>
        <a:folHlink>
          <a:srgbClr val="B2AF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 2">
        <a:dk1>
          <a:srgbClr val="000000"/>
        </a:dk1>
        <a:lt1>
          <a:srgbClr val="FFFFFF"/>
        </a:lt1>
        <a:dk2>
          <a:srgbClr val="702424"/>
        </a:dk2>
        <a:lt2>
          <a:srgbClr val="C0C0C0"/>
        </a:lt2>
        <a:accent1>
          <a:srgbClr val="54BBBE"/>
        </a:accent1>
        <a:accent2>
          <a:srgbClr val="E49514"/>
        </a:accent2>
        <a:accent3>
          <a:srgbClr val="FFFFFF"/>
        </a:accent3>
        <a:accent4>
          <a:srgbClr val="000000"/>
        </a:accent4>
        <a:accent5>
          <a:srgbClr val="B3DADB"/>
        </a:accent5>
        <a:accent6>
          <a:srgbClr val="CF8711"/>
        </a:accent6>
        <a:hlink>
          <a:srgbClr val="6C9A42"/>
        </a:hlink>
        <a:folHlink>
          <a:srgbClr val="82A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 3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438ACB"/>
        </a:accent1>
        <a:accent2>
          <a:srgbClr val="32A287"/>
        </a:accent2>
        <a:accent3>
          <a:srgbClr val="FFFFFF"/>
        </a:accent3>
        <a:accent4>
          <a:srgbClr val="002A56"/>
        </a:accent4>
        <a:accent5>
          <a:srgbClr val="B0C4E2"/>
        </a:accent5>
        <a:accent6>
          <a:srgbClr val="2C927A"/>
        </a:accent6>
        <a:hlink>
          <a:srgbClr val="729943"/>
        </a:hlink>
        <a:folHlink>
          <a:srgbClr val="82B4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04</Template>
  <TotalTime>519</TotalTime>
  <Words>379</Words>
  <Application>Microsoft Office PowerPoint</Application>
  <PresentationFormat>全屏显示(4:3)</PresentationFormat>
  <Paragraphs>83</Paragraphs>
  <Slides>12</Slides>
  <Notes>11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04</vt:lpstr>
      <vt:lpstr>Complications of Diabetes</vt:lpstr>
      <vt:lpstr>Diabetes definition</vt:lpstr>
      <vt:lpstr>Diabetes complications</vt:lpstr>
      <vt:lpstr>Cardiovascular problems </vt:lpstr>
      <vt:lpstr>Eye damage</vt:lpstr>
      <vt:lpstr>Nephropathy</vt:lpstr>
      <vt:lpstr>Neuropathy </vt:lpstr>
      <vt:lpstr>Foot damage</vt:lpstr>
      <vt:lpstr>Other complications</vt:lpstr>
      <vt:lpstr>Summary</vt:lpstr>
      <vt:lpstr>References</vt:lpstr>
      <vt:lpstr>幻灯片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Complications of Diabetes</dc:title>
  <dc:creator>Microsoft</dc:creator>
  <cp:lastModifiedBy>silverlaw</cp:lastModifiedBy>
  <cp:revision>14</cp:revision>
  <dcterms:created xsi:type="dcterms:W3CDTF">2013-03-09T05:48:18Z</dcterms:created>
  <dcterms:modified xsi:type="dcterms:W3CDTF">2013-03-10T14:12:25Z</dcterms:modified>
</cp:coreProperties>
</file>