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52"/>
  </p:notesMasterIdLst>
  <p:handoutMasterIdLst>
    <p:handoutMasterId r:id="rId53"/>
  </p:handoutMasterIdLst>
  <p:sldIdLst>
    <p:sldId id="480" r:id="rId2"/>
    <p:sldId id="467" r:id="rId3"/>
    <p:sldId id="481" r:id="rId4"/>
    <p:sldId id="489" r:id="rId5"/>
    <p:sldId id="469" r:id="rId6"/>
    <p:sldId id="464" r:id="rId7"/>
    <p:sldId id="470" r:id="rId8"/>
    <p:sldId id="482" r:id="rId9"/>
    <p:sldId id="484" r:id="rId10"/>
    <p:sldId id="486" r:id="rId11"/>
    <p:sldId id="487" r:id="rId12"/>
    <p:sldId id="488" r:id="rId13"/>
    <p:sldId id="588" r:id="rId14"/>
    <p:sldId id="485" r:id="rId15"/>
    <p:sldId id="490" r:id="rId16"/>
    <p:sldId id="491" r:id="rId17"/>
    <p:sldId id="492" r:id="rId18"/>
    <p:sldId id="493" r:id="rId19"/>
    <p:sldId id="587" r:id="rId20"/>
    <p:sldId id="494" r:id="rId21"/>
    <p:sldId id="495" r:id="rId22"/>
    <p:sldId id="496" r:id="rId23"/>
    <p:sldId id="497" r:id="rId24"/>
    <p:sldId id="498" r:id="rId25"/>
    <p:sldId id="499" r:id="rId26"/>
    <p:sldId id="500" r:id="rId27"/>
    <p:sldId id="501" r:id="rId28"/>
    <p:sldId id="502" r:id="rId29"/>
    <p:sldId id="503" r:id="rId30"/>
    <p:sldId id="504" r:id="rId31"/>
    <p:sldId id="540" r:id="rId32"/>
    <p:sldId id="541" r:id="rId33"/>
    <p:sldId id="542" r:id="rId34"/>
    <p:sldId id="543" r:id="rId35"/>
    <p:sldId id="544" r:id="rId36"/>
    <p:sldId id="589" r:id="rId37"/>
    <p:sldId id="545" r:id="rId38"/>
    <p:sldId id="546" r:id="rId39"/>
    <p:sldId id="590" r:id="rId40"/>
    <p:sldId id="547" r:id="rId41"/>
    <p:sldId id="548" r:id="rId42"/>
    <p:sldId id="549" r:id="rId43"/>
    <p:sldId id="550" r:id="rId44"/>
    <p:sldId id="551" r:id="rId45"/>
    <p:sldId id="552" r:id="rId46"/>
    <p:sldId id="553" r:id="rId47"/>
    <p:sldId id="554" r:id="rId48"/>
    <p:sldId id="591" r:id="rId49"/>
    <p:sldId id="592" r:id="rId50"/>
    <p:sldId id="593" r:id="rId51"/>
  </p:sldIdLst>
  <p:sldSz cx="9144000" cy="6858000" type="screen4x3"/>
  <p:notesSz cx="9723438" cy="6858000"/>
  <p:defaultTextStyle>
    <a:defPPr>
      <a:defRPr lang="en-US"/>
    </a:defPPr>
    <a:lvl1pPr algn="ctr" rtl="0" fontAlgn="base">
      <a:spcBef>
        <a:spcPct val="0"/>
      </a:spcBef>
      <a:spcAft>
        <a:spcPct val="0"/>
      </a:spcAft>
      <a:defRPr b="1" kern="1200">
        <a:solidFill>
          <a:schemeClr val="tx1"/>
        </a:solidFill>
        <a:latin typeface="Arial" charset="0"/>
        <a:ea typeface="+mn-ea"/>
        <a:cs typeface="+mn-cs"/>
      </a:defRPr>
    </a:lvl1pPr>
    <a:lvl2pPr marL="457200" algn="ctr" rtl="0" fontAlgn="base">
      <a:spcBef>
        <a:spcPct val="0"/>
      </a:spcBef>
      <a:spcAft>
        <a:spcPct val="0"/>
      </a:spcAft>
      <a:defRPr b="1" kern="1200">
        <a:solidFill>
          <a:schemeClr val="tx1"/>
        </a:solidFill>
        <a:latin typeface="Arial" charset="0"/>
        <a:ea typeface="+mn-ea"/>
        <a:cs typeface="+mn-cs"/>
      </a:defRPr>
    </a:lvl2pPr>
    <a:lvl3pPr marL="914400" algn="ctr" rtl="0" fontAlgn="base">
      <a:spcBef>
        <a:spcPct val="0"/>
      </a:spcBef>
      <a:spcAft>
        <a:spcPct val="0"/>
      </a:spcAft>
      <a:defRPr b="1" kern="1200">
        <a:solidFill>
          <a:schemeClr val="tx1"/>
        </a:solidFill>
        <a:latin typeface="Arial" charset="0"/>
        <a:ea typeface="+mn-ea"/>
        <a:cs typeface="+mn-cs"/>
      </a:defRPr>
    </a:lvl3pPr>
    <a:lvl4pPr marL="1371600" algn="ctr" rtl="0" fontAlgn="base">
      <a:spcBef>
        <a:spcPct val="0"/>
      </a:spcBef>
      <a:spcAft>
        <a:spcPct val="0"/>
      </a:spcAft>
      <a:defRPr b="1" kern="1200">
        <a:solidFill>
          <a:schemeClr val="tx1"/>
        </a:solidFill>
        <a:latin typeface="Arial" charset="0"/>
        <a:ea typeface="+mn-ea"/>
        <a:cs typeface="+mn-cs"/>
      </a:defRPr>
    </a:lvl4pPr>
    <a:lvl5pPr marL="1828800" algn="ctr"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默认节" id="{34E15CAE-DB58-4BCE-BF00-9502BF55F5DC}">
          <p14:sldIdLst>
            <p14:sldId id="480"/>
            <p14:sldId id="467"/>
            <p14:sldId id="481"/>
            <p14:sldId id="489"/>
            <p14:sldId id="469"/>
            <p14:sldId id="464"/>
            <p14:sldId id="470"/>
            <p14:sldId id="482"/>
            <p14:sldId id="484"/>
            <p14:sldId id="486"/>
            <p14:sldId id="487"/>
            <p14:sldId id="488"/>
            <p14:sldId id="588"/>
            <p14:sldId id="485"/>
            <p14:sldId id="490"/>
            <p14:sldId id="491"/>
            <p14:sldId id="492"/>
            <p14:sldId id="493"/>
            <p14:sldId id="587"/>
            <p14:sldId id="494"/>
            <p14:sldId id="495"/>
            <p14:sldId id="496"/>
            <p14:sldId id="497"/>
            <p14:sldId id="498"/>
            <p14:sldId id="499"/>
            <p14:sldId id="500"/>
            <p14:sldId id="501"/>
            <p14:sldId id="502"/>
            <p14:sldId id="503"/>
            <p14:sldId id="504"/>
            <p14:sldId id="540"/>
            <p14:sldId id="541"/>
            <p14:sldId id="542"/>
            <p14:sldId id="543"/>
            <p14:sldId id="544"/>
            <p14:sldId id="589"/>
            <p14:sldId id="545"/>
            <p14:sldId id="546"/>
            <p14:sldId id="590"/>
            <p14:sldId id="547"/>
            <p14:sldId id="548"/>
            <p14:sldId id="549"/>
            <p14:sldId id="550"/>
            <p14:sldId id="551"/>
            <p14:sldId id="552"/>
            <p14:sldId id="553"/>
            <p14:sldId id="554"/>
            <p14:sldId id="591"/>
            <p14:sldId id="592"/>
            <p14:sldId id="59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669900"/>
    <a:srgbClr val="1C1C1C"/>
    <a:srgbClr val="A5F1ED"/>
    <a:srgbClr val="92EEEA"/>
    <a:srgbClr val="777777"/>
    <a:srgbClr val="B2B2B2"/>
    <a:srgbClr val="C2A000"/>
    <a:srgbClr val="333333"/>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7181" autoAdjust="0"/>
    <p:restoredTop sz="94660"/>
  </p:normalViewPr>
  <p:slideViewPr>
    <p:cSldViewPr snapToGrid="0">
      <p:cViewPr varScale="1">
        <p:scale>
          <a:sx n="91" d="100"/>
          <a:sy n="91" d="100"/>
        </p:scale>
        <p:origin x="-774" y="-96"/>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42148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lvl1pPr>
          </a:lstStyle>
          <a:p>
            <a:endParaRPr lang="en-US" altLang="zh-CN"/>
          </a:p>
        </p:txBody>
      </p:sp>
      <p:sp>
        <p:nvSpPr>
          <p:cNvPr id="27651" name="Rectangle 3"/>
          <p:cNvSpPr>
            <a:spLocks noGrp="1" noChangeArrowheads="1"/>
          </p:cNvSpPr>
          <p:nvPr>
            <p:ph type="dt" sz="quarter" idx="1"/>
          </p:nvPr>
        </p:nvSpPr>
        <p:spPr bwMode="auto">
          <a:xfrm>
            <a:off x="5507038" y="0"/>
            <a:ext cx="421481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en-US" altLang="zh-CN"/>
          </a:p>
        </p:txBody>
      </p:sp>
      <p:sp>
        <p:nvSpPr>
          <p:cNvPr id="27652" name="Rectangle 4"/>
          <p:cNvSpPr>
            <a:spLocks noGrp="1" noChangeArrowheads="1"/>
          </p:cNvSpPr>
          <p:nvPr>
            <p:ph type="ftr" sz="quarter" idx="2"/>
          </p:nvPr>
        </p:nvSpPr>
        <p:spPr bwMode="auto">
          <a:xfrm>
            <a:off x="0" y="6513513"/>
            <a:ext cx="42148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lvl1pPr>
          </a:lstStyle>
          <a:p>
            <a:endParaRPr lang="en-US" altLang="zh-CN"/>
          </a:p>
        </p:txBody>
      </p:sp>
      <p:sp>
        <p:nvSpPr>
          <p:cNvPr id="27653" name="Rectangle 5"/>
          <p:cNvSpPr>
            <a:spLocks noGrp="1" noChangeArrowheads="1"/>
          </p:cNvSpPr>
          <p:nvPr>
            <p:ph type="sldNum" sz="quarter" idx="3"/>
          </p:nvPr>
        </p:nvSpPr>
        <p:spPr bwMode="auto">
          <a:xfrm>
            <a:off x="5507038" y="6513513"/>
            <a:ext cx="421481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131FFB44-1321-4F38-BD20-DB4B9B318520}" type="slidenum">
              <a:rPr lang="en-US" altLang="zh-CN"/>
              <a:pPr/>
              <a:t>‹#›</a:t>
            </a:fld>
            <a:endParaRPr lang="en-US" altLang="zh-CN"/>
          </a:p>
        </p:txBody>
      </p:sp>
    </p:spTree>
    <p:extLst>
      <p:ext uri="{BB962C8B-B14F-4D97-AF65-F5344CB8AC3E}">
        <p14:creationId xmlns:p14="http://schemas.microsoft.com/office/powerpoint/2010/main" val="4209387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hdr" sz="quarter"/>
          </p:nvPr>
        </p:nvSpPr>
        <p:spPr bwMode="auto">
          <a:xfrm>
            <a:off x="0" y="0"/>
            <a:ext cx="42148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lvl1pPr>
          </a:lstStyle>
          <a:p>
            <a:endParaRPr lang="en-US" altLang="zh-CN"/>
          </a:p>
        </p:txBody>
      </p:sp>
      <p:sp>
        <p:nvSpPr>
          <p:cNvPr id="161795" name="Rectangle 3"/>
          <p:cNvSpPr>
            <a:spLocks noGrp="1" noChangeArrowheads="1"/>
          </p:cNvSpPr>
          <p:nvPr>
            <p:ph type="dt" idx="1"/>
          </p:nvPr>
        </p:nvSpPr>
        <p:spPr bwMode="auto">
          <a:xfrm>
            <a:off x="5507038" y="0"/>
            <a:ext cx="421481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en-US" altLang="zh-CN"/>
          </a:p>
        </p:txBody>
      </p:sp>
      <p:sp>
        <p:nvSpPr>
          <p:cNvPr id="161796" name="Rectangle 4"/>
          <p:cNvSpPr>
            <a:spLocks noGrp="1" noRot="1" noChangeAspect="1" noChangeArrowheads="1" noTextEdit="1"/>
          </p:cNvSpPr>
          <p:nvPr>
            <p:ph type="sldImg" idx="2"/>
          </p:nvPr>
        </p:nvSpPr>
        <p:spPr bwMode="auto">
          <a:xfrm>
            <a:off x="3148013" y="514350"/>
            <a:ext cx="3429000" cy="2571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1797" name="Rectangle 5"/>
          <p:cNvSpPr>
            <a:spLocks noGrp="1" noChangeArrowheads="1"/>
          </p:cNvSpPr>
          <p:nvPr>
            <p:ph type="body" sz="quarter" idx="3"/>
          </p:nvPr>
        </p:nvSpPr>
        <p:spPr bwMode="auto">
          <a:xfrm>
            <a:off x="971550" y="3257550"/>
            <a:ext cx="7780338"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61798" name="Rectangle 6"/>
          <p:cNvSpPr>
            <a:spLocks noGrp="1" noChangeArrowheads="1"/>
          </p:cNvSpPr>
          <p:nvPr>
            <p:ph type="ftr" sz="quarter" idx="4"/>
          </p:nvPr>
        </p:nvSpPr>
        <p:spPr bwMode="auto">
          <a:xfrm>
            <a:off x="0" y="6513513"/>
            <a:ext cx="42148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lvl1pPr>
          </a:lstStyle>
          <a:p>
            <a:endParaRPr lang="en-US" altLang="zh-CN"/>
          </a:p>
        </p:txBody>
      </p:sp>
      <p:sp>
        <p:nvSpPr>
          <p:cNvPr id="161799" name="Rectangle 7"/>
          <p:cNvSpPr>
            <a:spLocks noGrp="1" noChangeArrowheads="1"/>
          </p:cNvSpPr>
          <p:nvPr>
            <p:ph type="sldNum" sz="quarter" idx="5"/>
          </p:nvPr>
        </p:nvSpPr>
        <p:spPr bwMode="auto">
          <a:xfrm>
            <a:off x="5507038" y="6513513"/>
            <a:ext cx="421481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41E52EEB-9D67-4A34-B9AE-8F9FC746B5D2}" type="slidenum">
              <a:rPr lang="en-US" altLang="zh-CN"/>
              <a:pPr/>
              <a:t>‹#›</a:t>
            </a:fld>
            <a:endParaRPr lang="en-US" altLang="zh-CN"/>
          </a:p>
        </p:txBody>
      </p:sp>
    </p:spTree>
    <p:extLst>
      <p:ext uri="{BB962C8B-B14F-4D97-AF65-F5344CB8AC3E}">
        <p14:creationId xmlns:p14="http://schemas.microsoft.com/office/powerpoint/2010/main" val="38464480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4.wdp"/><Relationship Id="rId7" Type="http://schemas.microsoft.com/office/2007/relationships/hdphoto" Target="../media/hdphoto5.wdp"/><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5.png"/><Relationship Id="rId11" Type="http://schemas.microsoft.com/office/2007/relationships/hdphoto" Target="../media/hdphoto7.wdp"/><Relationship Id="rId5" Type="http://schemas.microsoft.com/office/2007/relationships/hdphoto" Target="../media/hdphoto1.wdp"/><Relationship Id="rId10" Type="http://schemas.openxmlformats.org/officeDocument/2006/relationships/image" Target="../media/image7.png"/><Relationship Id="rId4" Type="http://schemas.openxmlformats.org/officeDocument/2006/relationships/image" Target="../media/image1.png"/><Relationship Id="rId9" Type="http://schemas.microsoft.com/office/2007/relationships/hdphoto" Target="../media/hdphoto6.wdp"/></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bwMode="gray">
      <p:bgPr>
        <a:solidFill>
          <a:srgbClr val="FFFFFF"/>
        </a:solidFill>
        <a:effectLst/>
      </p:bgPr>
    </p:bg>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a:extLst>
              <a:ext uri="{BEBA8EAE-BF5A-486C-A8C5-ECC9F3942E4B}">
                <a14:imgProps xmlns:a14="http://schemas.microsoft.com/office/drawing/2010/main">
                  <a14:imgLayer r:embed="rId3">
                    <a14:imgEffect>
                      <a14:brightnessContrast bright="15000" contrast="30000"/>
                    </a14:imgEffect>
                  </a14:imgLayer>
                </a14:imgProps>
              </a:ext>
              <a:ext uri="{28A0092B-C50C-407E-A947-70E740481C1C}">
                <a14:useLocalDpi xmlns:a14="http://schemas.microsoft.com/office/drawing/2010/main" val="0"/>
              </a:ext>
            </a:extLst>
          </a:blip>
          <a:stretch>
            <a:fillRect/>
          </a:stretch>
        </p:blipFill>
        <p:spPr>
          <a:xfrm>
            <a:off x="1470694" y="4459920"/>
            <a:ext cx="2190750" cy="2333625"/>
          </a:xfrm>
          <a:prstGeom prst="rect">
            <a:avLst/>
          </a:prstGeom>
        </p:spPr>
      </p:pic>
      <p:pic>
        <p:nvPicPr>
          <p:cNvPr id="4" name="图片 3"/>
          <p:cNvPicPr>
            <a:picLocks noChangeAspect="1"/>
          </p:cNvPicPr>
          <p:nvPr userDrawn="1"/>
        </p:nvPicPr>
        <p:blipFill>
          <a:blip r:embed="rId4">
            <a:extLst>
              <a:ext uri="{BEBA8EAE-BF5A-486C-A8C5-ECC9F3942E4B}">
                <a14:imgProps xmlns:a14="http://schemas.microsoft.com/office/drawing/2010/main">
                  <a14:imgLayer r:embed="rId5">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21790" y="3158436"/>
            <a:ext cx="2200275" cy="2324100"/>
          </a:xfrm>
          <a:prstGeom prst="rect">
            <a:avLst/>
          </a:prstGeom>
        </p:spPr>
      </p:pic>
      <p:sp>
        <p:nvSpPr>
          <p:cNvPr id="436633" name="Rectangle 1433"/>
          <p:cNvSpPr>
            <a:spLocks noChangeArrowheads="1"/>
          </p:cNvSpPr>
          <p:nvPr/>
        </p:nvSpPr>
        <p:spPr bwMode="gray">
          <a:xfrm>
            <a:off x="0" y="0"/>
            <a:ext cx="9144000" cy="1435100"/>
          </a:xfrm>
          <a:prstGeom prst="rect">
            <a:avLst/>
          </a:prstGeom>
          <a:gradFill rotWithShape="1">
            <a:gsLst>
              <a:gs pos="0">
                <a:schemeClr val="folHlink">
                  <a:alpha val="50000"/>
                </a:schemeClr>
              </a:gs>
              <a:gs pos="100000">
                <a:schemeClr val="folHlink">
                  <a:gamma/>
                  <a:tint val="0"/>
                  <a:invGamma/>
                </a:scheme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6654" name="Text Box 1454"/>
          <p:cNvSpPr txBox="1">
            <a:spLocks noChangeArrowheads="1"/>
          </p:cNvSpPr>
          <p:nvPr userDrawn="1"/>
        </p:nvSpPr>
        <p:spPr bwMode="gray">
          <a:xfrm>
            <a:off x="6403975" y="6329363"/>
            <a:ext cx="14319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zh-CN" altLang="en-US" sz="1200" b="0" dirty="0" smtClean="0">
                <a:latin typeface="华文新魏" pitchFamily="2" charset="-122"/>
                <a:ea typeface="华文新魏" pitchFamily="2" charset="-122"/>
              </a:rPr>
              <a:t>计算机基础教研室</a:t>
            </a:r>
            <a:endParaRPr lang="en-US" altLang="zh-CN" sz="1200" b="0" dirty="0">
              <a:latin typeface="华文新魏" pitchFamily="2" charset="-122"/>
              <a:ea typeface="华文新魏" pitchFamily="2" charset="-122"/>
            </a:endParaRPr>
          </a:p>
        </p:txBody>
      </p:sp>
      <p:sp>
        <p:nvSpPr>
          <p:cNvPr id="436655" name="Rectangle 1455"/>
          <p:cNvSpPr>
            <a:spLocks noGrp="1" noChangeArrowheads="1"/>
          </p:cNvSpPr>
          <p:nvPr>
            <p:ph type="ctrTitle" sz="quarter"/>
          </p:nvPr>
        </p:nvSpPr>
        <p:spPr>
          <a:xfrm>
            <a:off x="3200400" y="2130425"/>
            <a:ext cx="5551488" cy="1470025"/>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lvl="0"/>
            <a:r>
              <a:rPr lang="zh-CN" altLang="en-US" noProof="0" dirty="0" smtClean="0"/>
              <a:t>单击此处编辑母版标题样式</a:t>
            </a:r>
            <a:endParaRPr lang="en-US" altLang="zh-CN" noProof="0" dirty="0" smtClean="0"/>
          </a:p>
        </p:txBody>
      </p:sp>
      <p:sp>
        <p:nvSpPr>
          <p:cNvPr id="436656" name="Rectangle 1456"/>
          <p:cNvSpPr>
            <a:spLocks noGrp="1" noChangeArrowheads="1"/>
          </p:cNvSpPr>
          <p:nvPr>
            <p:ph type="subTitle" sz="quarter" idx="1"/>
          </p:nvPr>
        </p:nvSpPr>
        <p:spPr>
          <a:xfrm>
            <a:off x="3362325" y="1066800"/>
            <a:ext cx="4984750" cy="1077913"/>
          </a:xfrm>
        </p:spPr>
        <p:txBody>
          <a:bodyPr/>
          <a:lstStyle>
            <a:lvl1pPr marL="0" indent="0" algn="ctr">
              <a:buFontTx/>
              <a:buNone/>
              <a:defRPr/>
            </a:lvl1pPr>
          </a:lstStyle>
          <a:p>
            <a:pPr lvl="0"/>
            <a:r>
              <a:rPr lang="zh-CN" altLang="en-US" noProof="0" smtClean="0"/>
              <a:t>单击此处编辑母版副标题样式</a:t>
            </a:r>
            <a:endParaRPr lang="en-US" altLang="zh-CN" noProof="0" smtClean="0"/>
          </a:p>
        </p:txBody>
      </p:sp>
      <p:grpSp>
        <p:nvGrpSpPr>
          <p:cNvPr id="3" name="组合 2"/>
          <p:cNvGrpSpPr/>
          <p:nvPr userDrawn="1"/>
        </p:nvGrpSpPr>
        <p:grpSpPr>
          <a:xfrm>
            <a:off x="781888" y="3844008"/>
            <a:ext cx="2572439" cy="2171030"/>
            <a:chOff x="737419" y="4558997"/>
            <a:chExt cx="2572439" cy="2171030"/>
          </a:xfrm>
        </p:grpSpPr>
        <p:sp>
          <p:nvSpPr>
            <p:cNvPr id="2" name="TextBox 1"/>
            <p:cNvSpPr txBox="1"/>
            <p:nvPr userDrawn="1"/>
          </p:nvSpPr>
          <p:spPr>
            <a:xfrm>
              <a:off x="737419" y="4558997"/>
              <a:ext cx="1377613" cy="83099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zh-CN" sz="4800" b="1" cap="none"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rPr>
                <a:t>F</a:t>
              </a:r>
              <a:endParaRPr lang="zh-CN" altLang="en-US" sz="4800" b="1" cap="none" spc="50" dirty="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endParaRPr>
            </a:p>
          </p:txBody>
        </p:sp>
        <p:sp>
          <p:nvSpPr>
            <p:cNvPr id="27" name="TextBox 26"/>
            <p:cNvSpPr txBox="1"/>
            <p:nvPr userDrawn="1"/>
          </p:nvSpPr>
          <p:spPr>
            <a:xfrm>
              <a:off x="936933" y="4900004"/>
              <a:ext cx="1377613" cy="83099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zh-CN" sz="4800" b="1" cap="none"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rPr>
                <a:t>u</a:t>
              </a:r>
              <a:endParaRPr lang="zh-CN" altLang="en-US" sz="4800" b="1" cap="none" spc="50" dirty="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endParaRPr>
            </a:p>
          </p:txBody>
        </p:sp>
        <p:sp>
          <p:nvSpPr>
            <p:cNvPr id="28" name="TextBox 27"/>
            <p:cNvSpPr txBox="1"/>
            <p:nvPr userDrawn="1"/>
          </p:nvSpPr>
          <p:spPr>
            <a:xfrm>
              <a:off x="1351532" y="5483532"/>
              <a:ext cx="1377613" cy="83099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zh-CN" sz="4800" b="1" cap="none"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rPr>
                <a:t>d</a:t>
              </a:r>
              <a:endParaRPr lang="zh-CN" altLang="en-US" sz="4800" b="1" cap="none" spc="50" dirty="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endParaRPr>
            </a:p>
          </p:txBody>
        </p:sp>
        <p:sp>
          <p:nvSpPr>
            <p:cNvPr id="29" name="TextBox 28"/>
            <p:cNvSpPr txBox="1"/>
            <p:nvPr userDrawn="1"/>
          </p:nvSpPr>
          <p:spPr>
            <a:xfrm>
              <a:off x="1655929" y="5666017"/>
              <a:ext cx="1377613" cy="83099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zh-CN" sz="4800" b="1" cap="none"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rPr>
                <a:t>a</a:t>
              </a:r>
              <a:endParaRPr lang="zh-CN" altLang="en-US" sz="4800" b="1" cap="none" spc="50" dirty="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endParaRPr>
            </a:p>
          </p:txBody>
        </p:sp>
        <p:sp>
          <p:nvSpPr>
            <p:cNvPr id="30" name="TextBox 29"/>
            <p:cNvSpPr txBox="1"/>
            <p:nvPr userDrawn="1"/>
          </p:nvSpPr>
          <p:spPr>
            <a:xfrm>
              <a:off x="1932245" y="5899030"/>
              <a:ext cx="1377613" cy="83099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zh-CN" sz="4800" b="1" cap="none"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rPr>
                <a:t>n</a:t>
              </a:r>
              <a:endParaRPr lang="zh-CN" altLang="en-US" sz="4800" b="1" cap="none" spc="50" dirty="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endParaRPr>
            </a:p>
          </p:txBody>
        </p:sp>
      </p:grpSp>
      <p:pic>
        <p:nvPicPr>
          <p:cNvPr id="6" name="图片 5"/>
          <p:cNvPicPr>
            <a:picLocks noChangeAspect="1"/>
          </p:cNvPicPr>
          <p:nvPr userDrawn="1"/>
        </p:nvPicPr>
        <p:blipFill>
          <a:blip r:embed="rId6">
            <a:extLst>
              <a:ext uri="{BEBA8EAE-BF5A-486C-A8C5-ECC9F3942E4B}">
                <a14:imgProps xmlns:a14="http://schemas.microsoft.com/office/drawing/2010/main">
                  <a14:imgLayer r:embed="rId7">
                    <a14:imgEffect>
                      <a14:brightnessContrast bright="30000" contrast="3000"/>
                    </a14:imgEffect>
                  </a14:imgLayer>
                </a14:imgProps>
              </a:ext>
              <a:ext uri="{28A0092B-C50C-407E-A947-70E740481C1C}">
                <a14:useLocalDpi xmlns:a14="http://schemas.microsoft.com/office/drawing/2010/main" val="0"/>
              </a:ext>
            </a:extLst>
          </a:blip>
          <a:stretch>
            <a:fillRect/>
          </a:stretch>
        </p:blipFill>
        <p:spPr>
          <a:xfrm rot="4652204">
            <a:off x="4483282" y="5272038"/>
            <a:ext cx="728334" cy="637292"/>
          </a:xfrm>
          <a:prstGeom prst="rect">
            <a:avLst/>
          </a:prstGeom>
        </p:spPr>
      </p:pic>
      <p:pic>
        <p:nvPicPr>
          <p:cNvPr id="8" name="图片 7"/>
          <p:cNvPicPr>
            <a:picLocks noChangeAspect="1"/>
          </p:cNvPicPr>
          <p:nvPr userDrawn="1"/>
        </p:nvPicPr>
        <p:blipFill>
          <a:blip r:embed="rId8" cstate="print">
            <a:extLst>
              <a:ext uri="{BEBA8EAE-BF5A-486C-A8C5-ECC9F3942E4B}">
                <a14:imgProps xmlns:a14="http://schemas.microsoft.com/office/drawing/2010/main">
                  <a14:imgLayer r:embed="rId9">
                    <a14:imgEffect>
                      <a14:brightnessContrast bright="25000" contrast="5000"/>
                    </a14:imgEffect>
                  </a14:imgLayer>
                </a14:imgProps>
              </a:ext>
              <a:ext uri="{28A0092B-C50C-407E-A947-70E740481C1C}">
                <a14:useLocalDpi xmlns:a14="http://schemas.microsoft.com/office/drawing/2010/main" val="0"/>
              </a:ext>
            </a:extLst>
          </a:blip>
          <a:stretch>
            <a:fillRect/>
          </a:stretch>
        </p:blipFill>
        <p:spPr>
          <a:xfrm rot="6241912">
            <a:off x="5767172" y="5872369"/>
            <a:ext cx="537769" cy="470548"/>
          </a:xfrm>
          <a:prstGeom prst="rect">
            <a:avLst/>
          </a:prstGeom>
        </p:spPr>
      </p:pic>
      <p:pic>
        <p:nvPicPr>
          <p:cNvPr id="9" name="图片 8"/>
          <p:cNvPicPr>
            <a:picLocks noChangeAspect="1"/>
          </p:cNvPicPr>
          <p:nvPr userDrawn="1"/>
        </p:nvPicPr>
        <p:blipFill>
          <a:blip r:embed="rId10" cstate="print">
            <a:extLst>
              <a:ext uri="{BEBA8EAE-BF5A-486C-A8C5-ECC9F3942E4B}">
                <a14:imgProps xmlns:a14="http://schemas.microsoft.com/office/drawing/2010/main">
                  <a14:imgLayer r:embed="rId11">
                    <a14:imgEffect>
                      <a14:brightnessContrast bright="15000" contrast="5000"/>
                    </a14:imgEffect>
                  </a14:imgLayer>
                </a14:imgProps>
              </a:ext>
              <a:ext uri="{28A0092B-C50C-407E-A947-70E740481C1C}">
                <a14:useLocalDpi xmlns:a14="http://schemas.microsoft.com/office/drawing/2010/main" val="0"/>
              </a:ext>
            </a:extLst>
          </a:blip>
          <a:stretch>
            <a:fillRect/>
          </a:stretch>
        </p:blipFill>
        <p:spPr>
          <a:xfrm rot="2588406">
            <a:off x="7803524" y="6266429"/>
            <a:ext cx="363705" cy="31824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par>
                                <p:cTn id="8" presetID="10" presetClass="entr" presetSubtype="0" fill="hold" nodeType="withEffect">
                                  <p:stCondLst>
                                    <p:cond delay="75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250"/>
                                        <p:tgtEl>
                                          <p:spTgt spid="5"/>
                                        </p:tgtEl>
                                      </p:cBhvr>
                                    </p:animEffect>
                                  </p:childTnLst>
                                </p:cTn>
                              </p:par>
                              <p:par>
                                <p:cTn id="11" presetID="10" presetClass="entr" presetSubtype="0" fill="hold" nodeType="withEffect">
                                  <p:stCondLst>
                                    <p:cond delay="15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childTnLst>
                                </p:cTn>
                              </p:par>
                              <p:par>
                                <p:cTn id="14" presetID="58" presetClass="path" presetSubtype="0" accel="50000" decel="50000" fill="hold" nodeType="withEffect">
                                  <p:stCondLst>
                                    <p:cond delay="1500"/>
                                  </p:stCondLst>
                                  <p:childTnLst>
                                    <p:animMotion origin="layout" path="M -0.05173 -0.20788 L -0.0118 -0.14098 C -0.00277 -0.12686 0.01927 -0.10672 0.01927 -0.08473 C 0.01927 -0.05973 0.01528 -0.03658 0.00625 -0.02246 L -3.33333E-6 4.81481E-6 " pathEditMode="relative" rAng="0" ptsTypes="FffFF">
                                      <p:cBhvr>
                                        <p:cTn id="15" dur="1750" fill="hold"/>
                                        <p:tgtEl>
                                          <p:spTgt spid="6"/>
                                        </p:tgtEl>
                                        <p:attrNameLst>
                                          <p:attrName>ppt_x</p:attrName>
                                          <p:attrName>ppt_y</p:attrName>
                                        </p:attrNameLst>
                                      </p:cBhvr>
                                      <p:rCtr x="3542" y="10394"/>
                                    </p:animMotion>
                                  </p:childTnLst>
                                </p:cTn>
                              </p:par>
                              <p:par>
                                <p:cTn id="16" presetID="10" presetClass="entr" presetSubtype="0" fill="hold" nodeType="withEffect">
                                  <p:stCondLst>
                                    <p:cond delay="175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2000"/>
                                        <p:tgtEl>
                                          <p:spTgt spid="3"/>
                                        </p:tgtEl>
                                      </p:cBhvr>
                                    </p:animEffect>
                                  </p:childTnLst>
                                </p:cTn>
                              </p:par>
                              <p:par>
                                <p:cTn id="19" presetID="10" presetClass="entr" presetSubtype="0" fill="hold" nodeType="withEffect">
                                  <p:stCondLst>
                                    <p:cond delay="250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childTnLst>
                                </p:cTn>
                              </p:par>
                              <p:par>
                                <p:cTn id="22" presetID="0" presetClass="path" presetSubtype="0" accel="50000" decel="50000" fill="hold" nodeType="withEffect">
                                  <p:stCondLst>
                                    <p:cond delay="2500"/>
                                  </p:stCondLst>
                                  <p:childTnLst>
                                    <p:animMotion origin="layout" path="M -0.04358 -0.26435 C -0.04201 -0.26227 -0.03993 -0.26041 -0.03872 -0.25787 C -0.03351 -0.24583 -0.04167 -0.25115 -0.03229 -0.24722 C -0.03004 -0.23865 -0.0283 -0.23495 -0.02257 -0.23009 C -0.01701 -0.21921 -0.01354 -0.20671 -0.00799 -0.1956 C -0.00451 -0.18125 -0.00556 -0.15787 -0.01771 -0.15254 C -0.0224 -0.14328 -0.02344 -0.13565 -0.03056 -0.12893 C -0.03108 -0.12615 -0.0316 -0.12315 -0.03229 -0.12037 C -0.03333 -0.11597 -0.03542 -0.1074 -0.03542 -0.10717 C -0.03438 -0.08727 -0.03559 -0.08148 -0.03229 -0.06666 C -0.02951 -0.05393 -0.02379 -0.04421 -0.01771 -0.03426 C -0.00399 -0.0118 -0.02396 -0.04259 -0.01285 -0.02129 C -0.01163 -0.01875 -0.00938 -0.01736 -0.00799 -0.01504 C 0.00469 0.00648 -0.00538 -0.00717 8.33333E-7 -2.96296E-6 " pathEditMode="relative" rAng="0" ptsTypes="fffffffffffffA">
                                      <p:cBhvr>
                                        <p:cTn id="23" dur="2000" fill="hold"/>
                                        <p:tgtEl>
                                          <p:spTgt spid="8"/>
                                        </p:tgtEl>
                                        <p:attrNameLst>
                                          <p:attrName>ppt_x</p:attrName>
                                          <p:attrName>ppt_y</p:attrName>
                                        </p:attrNameLst>
                                      </p:cBhvr>
                                      <p:rCtr x="2413" y="13542"/>
                                    </p:animMotion>
                                  </p:childTnLst>
                                </p:cTn>
                              </p:par>
                              <p:par>
                                <p:cTn id="24" presetID="10" presetClass="entr" presetSubtype="0" fill="hold" nodeType="withEffect">
                                  <p:stCondLst>
                                    <p:cond delay="350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childTnLst>
                                </p:cTn>
                              </p:par>
                              <p:par>
                                <p:cTn id="27" presetID="0" presetClass="path" presetSubtype="0" accel="50000" decel="50000" fill="hold" nodeType="withEffect">
                                  <p:stCondLst>
                                    <p:cond delay="3500"/>
                                  </p:stCondLst>
                                  <p:childTnLst>
                                    <p:animMotion origin="layout" path="M -0.13229 -0.28172 C -0.13403 -0.27176 -0.13767 -0.26204 -0.14201 -0.25371 C -0.14566 -0.23843 -0.1408 -0.25718 -0.14687 -0.23866 C -0.14913 -0.23172 -0.14982 -0.22408 -0.15173 -0.21713 C -0.15121 -0.1963 -0.15139 -0.17547 -0.15 -0.15487 C -0.1493 -0.14468 -0.14514 -0.1375 -0.14201 -0.12894 C -0.13403 -0.10764 -0.12361 -0.08635 -0.10816 -0.07315 C -0.10225 -0.06274 -0.09583 -0.05973 -0.08715 -0.05371 C -0.08611 -0.05162 -0.08541 -0.04885 -0.08385 -0.04723 C -0.07986 -0.04283 -0.07691 -0.04352 -0.07257 -0.04074 C -0.06701 -0.03704 -0.0625 -0.03264 -0.05642 -0.0301 C -0.05486 -0.02871 -0.05347 -0.02662 -0.05173 -0.0257 C -0.04861 -0.02385 -0.04201 -0.02153 -0.04201 -0.0213 C -0.03368 -0.01389 -0.02413 -0.01065 -0.01458 -0.00649 C -0.00972 -0.00209 -0.00625 4.07407E-6 -2.22222E-6 4.07407E-6 " pathEditMode="relative" rAng="0" ptsTypes="ffffffffffffffA">
                                      <p:cBhvr>
                                        <p:cTn id="28" dur="1750" fill="hold"/>
                                        <p:tgtEl>
                                          <p:spTgt spid="9"/>
                                        </p:tgtEl>
                                        <p:attrNameLst>
                                          <p:attrName>ppt_x</p:attrName>
                                          <p:attrName>ppt_y</p:attrName>
                                        </p:attrNameLst>
                                      </p:cBhvr>
                                      <p:rCtr x="5642" y="1407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endParaRPr lang="en-US" altLang="zh-CN"/>
          </a:p>
        </p:txBody>
      </p:sp>
      <p:sp>
        <p:nvSpPr>
          <p:cNvPr id="5" name="灯片编号占位符 4"/>
          <p:cNvSpPr>
            <a:spLocks noGrp="1"/>
          </p:cNvSpPr>
          <p:nvPr>
            <p:ph type="sldNum" sz="quarter" idx="11"/>
          </p:nvPr>
        </p:nvSpPr>
        <p:spPr/>
        <p:txBody>
          <a:bodyPr/>
          <a:lstStyle>
            <a:lvl1pPr>
              <a:defRPr/>
            </a:lvl1pPr>
          </a:lstStyle>
          <a:p>
            <a:fld id="{CC9C47E1-2CB7-4E5A-9A32-81C495519AFE}" type="slidenum">
              <a:rPr lang="en-US" altLang="zh-CN"/>
              <a:pPr/>
              <a:t>‹#›</a:t>
            </a:fld>
            <a:endParaRPr lang="en-US" altLang="zh-CN"/>
          </a:p>
        </p:txBody>
      </p:sp>
      <p:sp>
        <p:nvSpPr>
          <p:cNvPr id="6" name="日期占位符 5"/>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669694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48463" y="0"/>
            <a:ext cx="2171700" cy="58547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33363" y="0"/>
            <a:ext cx="6362700" cy="58547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endParaRPr lang="en-US" altLang="zh-CN"/>
          </a:p>
        </p:txBody>
      </p:sp>
      <p:sp>
        <p:nvSpPr>
          <p:cNvPr id="5" name="灯片编号占位符 4"/>
          <p:cNvSpPr>
            <a:spLocks noGrp="1"/>
          </p:cNvSpPr>
          <p:nvPr>
            <p:ph type="sldNum" sz="quarter" idx="11"/>
          </p:nvPr>
        </p:nvSpPr>
        <p:spPr/>
        <p:txBody>
          <a:bodyPr/>
          <a:lstStyle>
            <a:lvl1pPr>
              <a:defRPr/>
            </a:lvl1pPr>
          </a:lstStyle>
          <a:p>
            <a:fld id="{FE3F5968-7121-41EF-932F-01202ADF686F}" type="slidenum">
              <a:rPr lang="en-US" altLang="zh-CN"/>
              <a:pPr/>
              <a:t>‹#›</a:t>
            </a:fld>
            <a:endParaRPr lang="en-US" altLang="zh-CN"/>
          </a:p>
        </p:txBody>
      </p:sp>
      <p:sp>
        <p:nvSpPr>
          <p:cNvPr id="6" name="日期占位符 5"/>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380335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sz="36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884902" y="1328738"/>
            <a:ext cx="7801897" cy="4275649"/>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页脚占位符 3"/>
          <p:cNvSpPr>
            <a:spLocks noGrp="1"/>
          </p:cNvSpPr>
          <p:nvPr>
            <p:ph type="ftr" sz="quarter" idx="10"/>
          </p:nvPr>
        </p:nvSpPr>
        <p:spPr/>
        <p:txBody>
          <a:bodyPr/>
          <a:lstStyle>
            <a:lvl1pPr>
              <a:defRPr/>
            </a:lvl1pPr>
          </a:lstStyle>
          <a:p>
            <a:endParaRPr lang="en-US" altLang="zh-CN"/>
          </a:p>
        </p:txBody>
      </p:sp>
      <p:sp>
        <p:nvSpPr>
          <p:cNvPr id="5" name="灯片编号占位符 4"/>
          <p:cNvSpPr>
            <a:spLocks noGrp="1"/>
          </p:cNvSpPr>
          <p:nvPr>
            <p:ph type="sldNum" sz="quarter" idx="11"/>
          </p:nvPr>
        </p:nvSpPr>
        <p:spPr/>
        <p:txBody>
          <a:bodyPr/>
          <a:lstStyle>
            <a:lvl1pPr>
              <a:defRPr/>
            </a:lvl1pPr>
          </a:lstStyle>
          <a:p>
            <a:fld id="{7CD82B1B-DD1F-4340-B57E-734052DD5567}" type="slidenum">
              <a:rPr lang="en-US" altLang="zh-CN"/>
              <a:pPr/>
              <a:t>‹#›</a:t>
            </a:fld>
            <a:endParaRPr lang="en-US" altLang="zh-CN"/>
          </a:p>
        </p:txBody>
      </p:sp>
      <p:sp>
        <p:nvSpPr>
          <p:cNvPr id="6" name="日期占位符 5"/>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12521925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页脚占位符 3"/>
          <p:cNvSpPr>
            <a:spLocks noGrp="1"/>
          </p:cNvSpPr>
          <p:nvPr>
            <p:ph type="ftr" sz="quarter" idx="10"/>
          </p:nvPr>
        </p:nvSpPr>
        <p:spPr/>
        <p:txBody>
          <a:bodyPr/>
          <a:lstStyle>
            <a:lvl1pPr>
              <a:defRPr/>
            </a:lvl1pPr>
          </a:lstStyle>
          <a:p>
            <a:endParaRPr lang="en-US" altLang="zh-CN"/>
          </a:p>
        </p:txBody>
      </p:sp>
      <p:sp>
        <p:nvSpPr>
          <p:cNvPr id="5" name="灯片编号占位符 4"/>
          <p:cNvSpPr>
            <a:spLocks noGrp="1"/>
          </p:cNvSpPr>
          <p:nvPr>
            <p:ph type="sldNum" sz="quarter" idx="11"/>
          </p:nvPr>
        </p:nvSpPr>
        <p:spPr/>
        <p:txBody>
          <a:bodyPr/>
          <a:lstStyle>
            <a:lvl1pPr>
              <a:defRPr/>
            </a:lvl1pPr>
          </a:lstStyle>
          <a:p>
            <a:fld id="{673F6A6A-CF4E-4D6B-BC35-E2C6EF0F0A86}" type="slidenum">
              <a:rPr lang="en-US" altLang="zh-CN"/>
              <a:pPr/>
              <a:t>‹#›</a:t>
            </a:fld>
            <a:endParaRPr lang="en-US" altLang="zh-CN"/>
          </a:p>
        </p:txBody>
      </p:sp>
      <p:sp>
        <p:nvSpPr>
          <p:cNvPr id="6" name="日期占位符 5"/>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3147239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3287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3287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页脚占位符 4"/>
          <p:cNvSpPr>
            <a:spLocks noGrp="1"/>
          </p:cNvSpPr>
          <p:nvPr>
            <p:ph type="ftr" sz="quarter" idx="10"/>
          </p:nvPr>
        </p:nvSpPr>
        <p:spPr/>
        <p:txBody>
          <a:bodyPr/>
          <a:lstStyle>
            <a:lvl1pPr>
              <a:defRPr/>
            </a:lvl1pPr>
          </a:lstStyle>
          <a:p>
            <a:endParaRPr lang="en-US" altLang="zh-CN"/>
          </a:p>
        </p:txBody>
      </p:sp>
      <p:sp>
        <p:nvSpPr>
          <p:cNvPr id="6" name="灯片编号占位符 5"/>
          <p:cNvSpPr>
            <a:spLocks noGrp="1"/>
          </p:cNvSpPr>
          <p:nvPr>
            <p:ph type="sldNum" sz="quarter" idx="11"/>
          </p:nvPr>
        </p:nvSpPr>
        <p:spPr/>
        <p:txBody>
          <a:bodyPr/>
          <a:lstStyle>
            <a:lvl1pPr>
              <a:defRPr/>
            </a:lvl1pPr>
          </a:lstStyle>
          <a:p>
            <a:fld id="{F8636DE4-5629-4D67-8A96-01331BB98CCB}" type="slidenum">
              <a:rPr lang="en-US" altLang="zh-CN"/>
              <a:pPr/>
              <a:t>‹#›</a:t>
            </a:fld>
            <a:endParaRPr lang="en-US" altLang="zh-CN"/>
          </a:p>
        </p:txBody>
      </p:sp>
      <p:sp>
        <p:nvSpPr>
          <p:cNvPr id="7" name="日期占位符 6"/>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2065907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页脚占位符 6"/>
          <p:cNvSpPr>
            <a:spLocks noGrp="1"/>
          </p:cNvSpPr>
          <p:nvPr>
            <p:ph type="ftr" sz="quarter" idx="10"/>
          </p:nvPr>
        </p:nvSpPr>
        <p:spPr/>
        <p:txBody>
          <a:bodyPr/>
          <a:lstStyle>
            <a:lvl1pPr>
              <a:defRPr/>
            </a:lvl1pPr>
          </a:lstStyle>
          <a:p>
            <a:endParaRPr lang="en-US" altLang="zh-CN"/>
          </a:p>
        </p:txBody>
      </p:sp>
      <p:sp>
        <p:nvSpPr>
          <p:cNvPr id="8" name="灯片编号占位符 7"/>
          <p:cNvSpPr>
            <a:spLocks noGrp="1"/>
          </p:cNvSpPr>
          <p:nvPr>
            <p:ph type="sldNum" sz="quarter" idx="11"/>
          </p:nvPr>
        </p:nvSpPr>
        <p:spPr/>
        <p:txBody>
          <a:bodyPr/>
          <a:lstStyle>
            <a:lvl1pPr>
              <a:defRPr/>
            </a:lvl1pPr>
          </a:lstStyle>
          <a:p>
            <a:fld id="{4DE4C622-9588-47A4-B244-2600B4604E9A}" type="slidenum">
              <a:rPr lang="en-US" altLang="zh-CN"/>
              <a:pPr/>
              <a:t>‹#›</a:t>
            </a:fld>
            <a:endParaRPr lang="en-US" altLang="zh-CN"/>
          </a:p>
        </p:txBody>
      </p:sp>
      <p:sp>
        <p:nvSpPr>
          <p:cNvPr id="9" name="日期占位符 8"/>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1932471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页脚占位符 2"/>
          <p:cNvSpPr>
            <a:spLocks noGrp="1"/>
          </p:cNvSpPr>
          <p:nvPr>
            <p:ph type="ftr" sz="quarter" idx="10"/>
          </p:nvPr>
        </p:nvSpPr>
        <p:spPr/>
        <p:txBody>
          <a:bodyPr/>
          <a:lstStyle>
            <a:lvl1pPr>
              <a:defRPr/>
            </a:lvl1pPr>
          </a:lstStyle>
          <a:p>
            <a:endParaRPr lang="en-US" altLang="zh-CN"/>
          </a:p>
        </p:txBody>
      </p:sp>
      <p:sp>
        <p:nvSpPr>
          <p:cNvPr id="4" name="灯片编号占位符 3"/>
          <p:cNvSpPr>
            <a:spLocks noGrp="1"/>
          </p:cNvSpPr>
          <p:nvPr>
            <p:ph type="sldNum" sz="quarter" idx="11"/>
          </p:nvPr>
        </p:nvSpPr>
        <p:spPr/>
        <p:txBody>
          <a:bodyPr/>
          <a:lstStyle>
            <a:lvl1pPr>
              <a:defRPr/>
            </a:lvl1pPr>
          </a:lstStyle>
          <a:p>
            <a:fld id="{50AD1D74-49FC-4702-8F43-C2D298B250A0}" type="slidenum">
              <a:rPr lang="en-US" altLang="zh-CN"/>
              <a:pPr/>
              <a:t>‹#›</a:t>
            </a:fld>
            <a:endParaRPr lang="en-US" altLang="zh-CN"/>
          </a:p>
        </p:txBody>
      </p:sp>
      <p:sp>
        <p:nvSpPr>
          <p:cNvPr id="5" name="日期占位符 4"/>
          <p:cNvSpPr>
            <a:spLocks noGrp="1"/>
          </p:cNvSpPr>
          <p:nvPr>
            <p:ph type="dt" sz="half" idx="12"/>
          </p:nvPr>
        </p:nvSpPr>
        <p:spPr/>
        <p:txBody>
          <a:bodyPr/>
          <a:lstStyle>
            <a:lvl1pPr>
              <a:defRPr/>
            </a:lvl1pPr>
          </a:lstStyle>
          <a:p>
            <a:endParaRPr lang="en-US" altLang="zh-CN" dirty="0"/>
          </a:p>
        </p:txBody>
      </p:sp>
    </p:spTree>
    <p:extLst>
      <p:ext uri="{BB962C8B-B14F-4D97-AF65-F5344CB8AC3E}">
        <p14:creationId xmlns:p14="http://schemas.microsoft.com/office/powerpoint/2010/main" val="6996837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lvl1pPr>
              <a:defRPr/>
            </a:lvl1pPr>
          </a:lstStyle>
          <a:p>
            <a:endParaRPr lang="en-US" altLang="zh-CN"/>
          </a:p>
        </p:txBody>
      </p:sp>
      <p:sp>
        <p:nvSpPr>
          <p:cNvPr id="3" name="灯片编号占位符 2"/>
          <p:cNvSpPr>
            <a:spLocks noGrp="1"/>
          </p:cNvSpPr>
          <p:nvPr>
            <p:ph type="sldNum" sz="quarter" idx="11"/>
          </p:nvPr>
        </p:nvSpPr>
        <p:spPr/>
        <p:txBody>
          <a:bodyPr/>
          <a:lstStyle>
            <a:lvl1pPr>
              <a:defRPr/>
            </a:lvl1pPr>
          </a:lstStyle>
          <a:p>
            <a:fld id="{CD697B65-8FBF-43A6-9E94-815E7EDA7447}" type="slidenum">
              <a:rPr lang="en-US" altLang="zh-CN"/>
              <a:pPr/>
              <a:t>‹#›</a:t>
            </a:fld>
            <a:endParaRPr lang="en-US" altLang="zh-CN"/>
          </a:p>
        </p:txBody>
      </p:sp>
      <p:sp>
        <p:nvSpPr>
          <p:cNvPr id="4" name="日期占位符 3"/>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207454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p:txBody>
          <a:bodyPr/>
          <a:lstStyle>
            <a:lvl1pPr>
              <a:defRPr/>
            </a:lvl1pPr>
          </a:lstStyle>
          <a:p>
            <a:endParaRPr lang="en-US" altLang="zh-CN"/>
          </a:p>
        </p:txBody>
      </p:sp>
      <p:sp>
        <p:nvSpPr>
          <p:cNvPr id="6" name="灯片编号占位符 5"/>
          <p:cNvSpPr>
            <a:spLocks noGrp="1"/>
          </p:cNvSpPr>
          <p:nvPr>
            <p:ph type="sldNum" sz="quarter" idx="11"/>
          </p:nvPr>
        </p:nvSpPr>
        <p:spPr/>
        <p:txBody>
          <a:bodyPr/>
          <a:lstStyle>
            <a:lvl1pPr>
              <a:defRPr/>
            </a:lvl1pPr>
          </a:lstStyle>
          <a:p>
            <a:fld id="{63DF66A2-63D9-4062-9333-2BBE95731BED}" type="slidenum">
              <a:rPr lang="en-US" altLang="zh-CN"/>
              <a:pPr/>
              <a:t>‹#›</a:t>
            </a:fld>
            <a:endParaRPr lang="en-US" altLang="zh-CN"/>
          </a:p>
        </p:txBody>
      </p:sp>
      <p:sp>
        <p:nvSpPr>
          <p:cNvPr id="7" name="日期占位符 6"/>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226992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dirty="0" smtClean="0"/>
              <a:t>单击图标添加图片</a:t>
            </a:r>
            <a:endParaRPr lang="zh-CN" altLang="en-US" dirty="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p:txBody>
          <a:bodyPr/>
          <a:lstStyle>
            <a:lvl1pPr>
              <a:defRPr/>
            </a:lvl1pPr>
          </a:lstStyle>
          <a:p>
            <a:endParaRPr lang="en-US" altLang="zh-CN"/>
          </a:p>
        </p:txBody>
      </p:sp>
      <p:sp>
        <p:nvSpPr>
          <p:cNvPr id="6" name="灯片编号占位符 5"/>
          <p:cNvSpPr>
            <a:spLocks noGrp="1"/>
          </p:cNvSpPr>
          <p:nvPr>
            <p:ph type="sldNum" sz="quarter" idx="11"/>
          </p:nvPr>
        </p:nvSpPr>
        <p:spPr/>
        <p:txBody>
          <a:bodyPr/>
          <a:lstStyle>
            <a:lvl1pPr>
              <a:defRPr/>
            </a:lvl1pPr>
          </a:lstStyle>
          <a:p>
            <a:fld id="{122716D0-D989-4328-95AD-A58B8C2CAD38}" type="slidenum">
              <a:rPr lang="en-US" altLang="zh-CN"/>
              <a:pPr/>
              <a:t>‹#›</a:t>
            </a:fld>
            <a:endParaRPr lang="en-US" altLang="zh-CN"/>
          </a:p>
        </p:txBody>
      </p:sp>
      <p:sp>
        <p:nvSpPr>
          <p:cNvPr id="7" name="日期占位符 6"/>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2740452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microsoft.com/office/2007/relationships/hdphoto" Target="../media/hdphoto3.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png"/><Relationship Id="rId2" Type="http://schemas.openxmlformats.org/officeDocument/2006/relationships/slideLayout" Target="../slideLayouts/slideLayout2.xml"/><Relationship Id="rId16" Type="http://schemas.microsoft.com/office/2007/relationships/hdphoto" Target="../media/hdphoto2.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50955" name="Rectangle 427"/>
          <p:cNvSpPr>
            <a:spLocks noGrp="1" noChangeArrowheads="1"/>
          </p:cNvSpPr>
          <p:nvPr>
            <p:ph type="sldNum" sz="quarter" idx="4"/>
          </p:nvPr>
        </p:nvSpPr>
        <p:spPr bwMode="gray">
          <a:xfrm>
            <a:off x="3065207" y="6245224"/>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ea typeface="宋体" charset="-122"/>
              </a:defRPr>
            </a:lvl1pPr>
          </a:lstStyle>
          <a:p>
            <a:fld id="{B0CE2010-689A-48F6-A4E6-3C522788D960}" type="slidenum">
              <a:rPr lang="en-US" altLang="zh-CN" smtClean="0"/>
              <a:pPr/>
              <a:t>‹#›</a:t>
            </a:fld>
            <a:endParaRPr lang="en-US" altLang="zh-CN" dirty="0"/>
          </a:p>
        </p:txBody>
      </p:sp>
      <p:pic>
        <p:nvPicPr>
          <p:cNvPr id="7" name="图片 6"/>
          <p:cNvPicPr>
            <a:picLocks noChangeAspect="1"/>
          </p:cNvPicPr>
          <p:nvPr userDrawn="1"/>
        </p:nvPicPr>
        <p:blipFill>
          <a:blip r:embed="rId13">
            <a:extLst>
              <a:ext uri="{BEBA8EAE-BF5A-486C-A8C5-ECC9F3942E4B}">
                <a14:imgProps xmlns:a14="http://schemas.microsoft.com/office/drawing/2010/main">
                  <a14:imgLayer r:embed="rId14">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58992" y="5217644"/>
            <a:ext cx="1100138" cy="1162050"/>
          </a:xfrm>
          <a:prstGeom prst="rect">
            <a:avLst/>
          </a:prstGeom>
        </p:spPr>
      </p:pic>
      <p:pic>
        <p:nvPicPr>
          <p:cNvPr id="8" name="图片 7"/>
          <p:cNvPicPr>
            <a:picLocks noChangeAspect="1"/>
          </p:cNvPicPr>
          <p:nvPr userDrawn="1"/>
        </p:nvPicPr>
        <p:blipFill>
          <a:blip r:embed="rId15" cstate="print">
            <a:extLst>
              <a:ext uri="{BEBA8EAE-BF5A-486C-A8C5-ECC9F3942E4B}">
                <a14:imgProps xmlns:a14="http://schemas.microsoft.com/office/drawing/2010/main">
                  <a14:imgLayer r:embed="rId16">
                    <a14:imgEffect>
                      <a14:brightnessContrast bright="15000" contrast="30000"/>
                    </a14:imgEffect>
                  </a14:imgLayer>
                </a14:imgProps>
              </a:ext>
              <a:ext uri="{28A0092B-C50C-407E-A947-70E740481C1C}">
                <a14:useLocalDpi xmlns:a14="http://schemas.microsoft.com/office/drawing/2010/main" val="0"/>
              </a:ext>
            </a:extLst>
          </a:blip>
          <a:stretch>
            <a:fillRect/>
          </a:stretch>
        </p:blipFill>
        <p:spPr>
          <a:xfrm>
            <a:off x="947118" y="5805124"/>
            <a:ext cx="876300" cy="933450"/>
          </a:xfrm>
          <a:prstGeom prst="rect">
            <a:avLst/>
          </a:prstGeom>
        </p:spPr>
      </p:pic>
      <p:sp>
        <p:nvSpPr>
          <p:cNvPr id="151013" name="Rectangle 485"/>
          <p:cNvSpPr>
            <a:spLocks noChangeArrowheads="1"/>
          </p:cNvSpPr>
          <p:nvPr/>
        </p:nvSpPr>
        <p:spPr bwMode="gray">
          <a:xfrm>
            <a:off x="0" y="0"/>
            <a:ext cx="9144000" cy="1435100"/>
          </a:xfrm>
          <a:prstGeom prst="rect">
            <a:avLst/>
          </a:prstGeom>
          <a:gradFill rotWithShape="1">
            <a:gsLst>
              <a:gs pos="0">
                <a:schemeClr val="folHlink">
                  <a:alpha val="39999"/>
                </a:schemeClr>
              </a:gs>
              <a:gs pos="100000">
                <a:schemeClr val="folHlink">
                  <a:gamma/>
                  <a:tint val="0"/>
                  <a:invGamma/>
                  <a:alpha val="39999"/>
                </a:scheme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012" name="Text Box 484"/>
          <p:cNvSpPr txBox="1">
            <a:spLocks noChangeArrowheads="1"/>
          </p:cNvSpPr>
          <p:nvPr userDrawn="1"/>
        </p:nvSpPr>
        <p:spPr bwMode="gray">
          <a:xfrm>
            <a:off x="6123308" y="6344850"/>
            <a:ext cx="156599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zh-CN" altLang="en-US" sz="1200" b="0" dirty="0" smtClean="0">
                <a:latin typeface="华文新魏" pitchFamily="2" charset="-122"/>
                <a:ea typeface="华文新魏" pitchFamily="2" charset="-122"/>
              </a:rPr>
              <a:t>计算机基础教研室</a:t>
            </a:r>
            <a:endParaRPr lang="en-US" altLang="zh-CN" sz="1200" b="0" dirty="0">
              <a:latin typeface="华文新魏" pitchFamily="2" charset="-122"/>
              <a:ea typeface="华文新魏" pitchFamily="2" charset="-122"/>
            </a:endParaRPr>
          </a:p>
        </p:txBody>
      </p:sp>
      <p:sp>
        <p:nvSpPr>
          <p:cNvPr id="150533" name="Rectangle 5"/>
          <p:cNvSpPr>
            <a:spLocks noGrp="1" noChangeArrowheads="1"/>
          </p:cNvSpPr>
          <p:nvPr>
            <p:ph type="body" idx="1"/>
          </p:nvPr>
        </p:nvSpPr>
        <p:spPr bwMode="gray">
          <a:xfrm>
            <a:off x="457200" y="1371834"/>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50834" name="Rectangle 306"/>
          <p:cNvSpPr>
            <a:spLocks noChangeArrowheads="1"/>
          </p:cNvSpPr>
          <p:nvPr/>
        </p:nvSpPr>
        <p:spPr bwMode="gray">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zh-CN" sz="1400" b="0">
              <a:ea typeface="宋体" charset="-122"/>
            </a:endParaRPr>
          </a:p>
        </p:txBody>
      </p:sp>
      <p:sp>
        <p:nvSpPr>
          <p:cNvPr id="150835" name="Rectangle 307"/>
          <p:cNvSpPr>
            <a:spLocks noChangeArrowheads="1"/>
          </p:cNvSpPr>
          <p:nvPr/>
        </p:nvSpPr>
        <p:spPr bwMode="gray">
          <a:xfrm>
            <a:off x="2807110" y="6213404"/>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endParaRPr lang="zh-CN" altLang="zh-CN" sz="1400" b="0"/>
          </a:p>
        </p:txBody>
      </p:sp>
      <p:sp>
        <p:nvSpPr>
          <p:cNvPr id="150954" name="Rectangle 426"/>
          <p:cNvSpPr>
            <a:spLocks noGrp="1" noChangeArrowheads="1"/>
          </p:cNvSpPr>
          <p:nvPr>
            <p:ph type="ftr" sz="quarter" idx="3"/>
          </p:nvPr>
        </p:nvSpPr>
        <p:spPr bwMode="gray">
          <a:xfrm>
            <a:off x="5230056" y="6251882"/>
            <a:ext cx="245924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ea typeface="宋体" charset="-122"/>
              </a:defRPr>
            </a:lvl1pPr>
          </a:lstStyle>
          <a:p>
            <a:endParaRPr lang="en-US" altLang="zh-CN" dirty="0"/>
          </a:p>
        </p:txBody>
      </p:sp>
      <p:sp>
        <p:nvSpPr>
          <p:cNvPr id="150833" name="Rectangle 305"/>
          <p:cNvSpPr>
            <a:spLocks noChangeArrowheads="1"/>
          </p:cNvSpPr>
          <p:nvPr/>
        </p:nvSpPr>
        <p:spPr bwMode="gray">
          <a:xfrm>
            <a:off x="457200" y="66198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tLang="zh-CN" sz="1400" b="0">
              <a:ea typeface="宋体" charset="-122"/>
            </a:endParaRPr>
          </a:p>
        </p:txBody>
      </p:sp>
      <p:sp>
        <p:nvSpPr>
          <p:cNvPr id="150953" name="Rectangle 425"/>
          <p:cNvSpPr>
            <a:spLocks noGrp="1" noChangeArrowheads="1"/>
          </p:cNvSpPr>
          <p:nvPr>
            <p:ph type="dt" sz="half" idx="2"/>
          </p:nvPr>
        </p:nvSpPr>
        <p:spPr bwMode="gray">
          <a:xfrm>
            <a:off x="457200" y="6123576"/>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a:ea typeface="宋体" charset="-122"/>
              </a:defRPr>
            </a:lvl1pPr>
          </a:lstStyle>
          <a:p>
            <a:endParaRPr lang="en-US" altLang="zh-CN" dirty="0"/>
          </a:p>
        </p:txBody>
      </p:sp>
      <p:sp>
        <p:nvSpPr>
          <p:cNvPr id="150987" name="Rectangle 459"/>
          <p:cNvSpPr>
            <a:spLocks noGrp="1" noChangeArrowheads="1"/>
          </p:cNvSpPr>
          <p:nvPr>
            <p:ph type="title"/>
          </p:nvPr>
        </p:nvSpPr>
        <p:spPr bwMode="gray">
          <a:xfrm>
            <a:off x="233363" y="0"/>
            <a:ext cx="8686800" cy="1087438"/>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altLang="zh-CN" smtClean="0"/>
          </a:p>
        </p:txBody>
      </p:sp>
      <p:pic>
        <p:nvPicPr>
          <p:cNvPr id="9" name="图片 8"/>
          <p:cNvPicPr>
            <a:picLocks noChangeAspect="1"/>
          </p:cNvPicPr>
          <p:nvPr userDrawn="1"/>
        </p:nvPicPr>
        <p:blipFill>
          <a:blip r:embed="rId17" cstate="print">
            <a:extLst>
              <a:ext uri="{BEBA8EAE-BF5A-486C-A8C5-ECC9F3942E4B}">
                <a14:imgProps xmlns:a14="http://schemas.microsoft.com/office/drawing/2010/main">
                  <a14:imgLayer r:embed="rId18">
                    <a14:imgEffect>
                      <a14:brightnessContrast bright="15000" contrast="5000"/>
                    </a14:imgEffect>
                  </a14:imgLayer>
                </a14:imgProps>
              </a:ext>
              <a:ext uri="{28A0092B-C50C-407E-A947-70E740481C1C}">
                <a14:useLocalDpi xmlns:a14="http://schemas.microsoft.com/office/drawing/2010/main" val="0"/>
              </a:ext>
            </a:extLst>
          </a:blip>
          <a:stretch>
            <a:fillRect/>
          </a:stretch>
        </p:blipFill>
        <p:spPr>
          <a:xfrm rot="2637395">
            <a:off x="7774358" y="6214538"/>
            <a:ext cx="519900" cy="454913"/>
          </a:xfrm>
          <a:prstGeom prst="rect">
            <a:avLst/>
          </a:prstGeom>
        </p:spPr>
      </p:pic>
      <p:grpSp>
        <p:nvGrpSpPr>
          <p:cNvPr id="11" name="组合 10"/>
          <p:cNvGrpSpPr/>
          <p:nvPr userDrawn="1"/>
        </p:nvGrpSpPr>
        <p:grpSpPr>
          <a:xfrm>
            <a:off x="284594" y="5661498"/>
            <a:ext cx="1665421" cy="854958"/>
            <a:chOff x="122366" y="5351790"/>
            <a:chExt cx="1665421" cy="854958"/>
          </a:xfrm>
        </p:grpSpPr>
        <p:sp>
          <p:nvSpPr>
            <p:cNvPr id="10" name="TextBox 9"/>
            <p:cNvSpPr txBox="1"/>
            <p:nvPr userDrawn="1"/>
          </p:nvSpPr>
          <p:spPr>
            <a:xfrm>
              <a:off x="122366" y="5351790"/>
              <a:ext cx="855406" cy="40011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altLang="zh-CN"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rPr>
                <a:t>F</a:t>
              </a:r>
              <a:endParaRPr lang="zh-CN" altLang="en-US" sz="2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endParaRPr>
            </a:p>
          </p:txBody>
        </p:sp>
        <p:sp>
          <p:nvSpPr>
            <p:cNvPr id="43" name="TextBox 42"/>
            <p:cNvSpPr txBox="1"/>
            <p:nvPr userDrawn="1"/>
          </p:nvSpPr>
          <p:spPr>
            <a:xfrm>
              <a:off x="534174" y="5741196"/>
              <a:ext cx="855406" cy="40011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altLang="zh-CN"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rPr>
                <a:t>d</a:t>
              </a:r>
              <a:endParaRPr lang="zh-CN" altLang="en-US" sz="2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endParaRPr>
            </a:p>
          </p:txBody>
        </p:sp>
        <p:sp>
          <p:nvSpPr>
            <p:cNvPr id="44" name="TextBox 43"/>
            <p:cNvSpPr txBox="1"/>
            <p:nvPr userDrawn="1"/>
          </p:nvSpPr>
          <p:spPr>
            <a:xfrm>
              <a:off x="312943" y="5406528"/>
              <a:ext cx="855406" cy="40011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altLang="zh-CN"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rPr>
                <a:t>u</a:t>
              </a:r>
              <a:endParaRPr lang="zh-CN" altLang="en-US" sz="2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endParaRPr>
            </a:p>
          </p:txBody>
        </p:sp>
        <p:sp>
          <p:nvSpPr>
            <p:cNvPr id="45" name="TextBox 44"/>
            <p:cNvSpPr txBox="1"/>
            <p:nvPr userDrawn="1"/>
          </p:nvSpPr>
          <p:spPr>
            <a:xfrm>
              <a:off x="731427" y="5771774"/>
              <a:ext cx="855406" cy="40011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altLang="zh-CN"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rPr>
                <a:t>a</a:t>
              </a:r>
              <a:endParaRPr lang="zh-CN" altLang="en-US" sz="2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endParaRPr>
            </a:p>
          </p:txBody>
        </p:sp>
        <p:sp>
          <p:nvSpPr>
            <p:cNvPr id="46" name="TextBox 45"/>
            <p:cNvSpPr txBox="1"/>
            <p:nvPr userDrawn="1"/>
          </p:nvSpPr>
          <p:spPr>
            <a:xfrm>
              <a:off x="932381" y="5806638"/>
              <a:ext cx="855406" cy="40011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altLang="zh-CN"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rPr>
                <a:t>n</a:t>
              </a:r>
              <a:endParaRPr lang="zh-CN" altLang="en-US" sz="2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endParaRPr>
            </a:p>
          </p:txBody>
        </p:sp>
      </p:gr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b="1">
          <a:solidFill>
            <a:schemeClr val="tx1"/>
          </a:solidFill>
          <a:latin typeface="+mj-lt"/>
          <a:ea typeface="+mj-ea"/>
          <a:cs typeface="+mj-cs"/>
        </a:defRPr>
      </a:lvl1pPr>
      <a:lvl2pPr algn="ctr" rtl="0" eaLnBrk="1" fontAlgn="base" hangingPunct="1">
        <a:spcBef>
          <a:spcPct val="0"/>
        </a:spcBef>
        <a:spcAft>
          <a:spcPct val="0"/>
        </a:spcAft>
        <a:defRPr sz="4600" b="1">
          <a:solidFill>
            <a:schemeClr val="tx1"/>
          </a:solidFill>
          <a:latin typeface="Arial" charset="0"/>
        </a:defRPr>
      </a:lvl2pPr>
      <a:lvl3pPr algn="ctr" rtl="0" eaLnBrk="1" fontAlgn="base" hangingPunct="1">
        <a:spcBef>
          <a:spcPct val="0"/>
        </a:spcBef>
        <a:spcAft>
          <a:spcPct val="0"/>
        </a:spcAft>
        <a:defRPr sz="4600" b="1">
          <a:solidFill>
            <a:schemeClr val="tx1"/>
          </a:solidFill>
          <a:latin typeface="Arial" charset="0"/>
        </a:defRPr>
      </a:lvl3pPr>
      <a:lvl4pPr algn="ctr" rtl="0" eaLnBrk="1" fontAlgn="base" hangingPunct="1">
        <a:spcBef>
          <a:spcPct val="0"/>
        </a:spcBef>
        <a:spcAft>
          <a:spcPct val="0"/>
        </a:spcAft>
        <a:defRPr sz="4600" b="1">
          <a:solidFill>
            <a:schemeClr val="tx1"/>
          </a:solidFill>
          <a:latin typeface="Arial" charset="0"/>
        </a:defRPr>
      </a:lvl4pPr>
      <a:lvl5pPr algn="ctr" rtl="0" eaLnBrk="1" fontAlgn="base" hangingPunct="1">
        <a:spcBef>
          <a:spcPct val="0"/>
        </a:spcBef>
        <a:spcAft>
          <a:spcPct val="0"/>
        </a:spcAft>
        <a:defRPr sz="4600" b="1">
          <a:solidFill>
            <a:schemeClr val="tx1"/>
          </a:solidFill>
          <a:latin typeface="Arial" charset="0"/>
        </a:defRPr>
      </a:lvl5pPr>
      <a:lvl6pPr marL="457200" algn="ctr" rtl="0" eaLnBrk="1" fontAlgn="base" hangingPunct="1">
        <a:spcBef>
          <a:spcPct val="0"/>
        </a:spcBef>
        <a:spcAft>
          <a:spcPct val="0"/>
        </a:spcAft>
        <a:defRPr sz="4600" b="1">
          <a:solidFill>
            <a:schemeClr val="tx1"/>
          </a:solidFill>
          <a:latin typeface="Arial" charset="0"/>
        </a:defRPr>
      </a:lvl6pPr>
      <a:lvl7pPr marL="914400" algn="ctr" rtl="0" eaLnBrk="1" fontAlgn="base" hangingPunct="1">
        <a:spcBef>
          <a:spcPct val="0"/>
        </a:spcBef>
        <a:spcAft>
          <a:spcPct val="0"/>
        </a:spcAft>
        <a:defRPr sz="4600" b="1">
          <a:solidFill>
            <a:schemeClr val="tx1"/>
          </a:solidFill>
          <a:latin typeface="Arial" charset="0"/>
        </a:defRPr>
      </a:lvl7pPr>
      <a:lvl8pPr marL="1371600" algn="ctr" rtl="0" eaLnBrk="1" fontAlgn="base" hangingPunct="1">
        <a:spcBef>
          <a:spcPct val="0"/>
        </a:spcBef>
        <a:spcAft>
          <a:spcPct val="0"/>
        </a:spcAft>
        <a:defRPr sz="4600" b="1">
          <a:solidFill>
            <a:schemeClr val="tx1"/>
          </a:solidFill>
          <a:latin typeface="Arial" charset="0"/>
        </a:defRPr>
      </a:lvl8pPr>
      <a:lvl9pPr marL="1828800" algn="ctr" rtl="0" eaLnBrk="1" fontAlgn="base" hangingPunct="1">
        <a:spcBef>
          <a:spcPct val="0"/>
        </a:spcBef>
        <a:spcAft>
          <a:spcPct val="0"/>
        </a:spcAft>
        <a:defRPr sz="4600" b="1">
          <a:solidFill>
            <a:schemeClr val="tx1"/>
          </a:solidFill>
          <a:latin typeface="Arial" charset="0"/>
        </a:defRPr>
      </a:lvl9pPr>
    </p:titleStyle>
    <p:bodyStyle>
      <a:lvl1pPr marL="342900" indent="-342900" algn="l" rtl="0" eaLnBrk="1" fontAlgn="base" hangingPunct="1">
        <a:spcBef>
          <a:spcPct val="20000"/>
        </a:spcBef>
        <a:spcAft>
          <a:spcPct val="0"/>
        </a:spcAft>
        <a:buChar char="•"/>
        <a:defRPr sz="2400" b="1">
          <a:solidFill>
            <a:schemeClr val="accent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2"/>
          </a:solidFill>
          <a:latin typeface="+mn-lt"/>
        </a:defRPr>
      </a:lvl2pPr>
      <a:lvl3pPr marL="1143000" indent="-228600" algn="l" rtl="0" eaLnBrk="1" fontAlgn="base" hangingPunct="1">
        <a:spcBef>
          <a:spcPct val="20000"/>
        </a:spcBef>
        <a:spcAft>
          <a:spcPct val="0"/>
        </a:spcAft>
        <a:buChar char="•"/>
        <a:defRPr sz="1800">
          <a:solidFill>
            <a:schemeClr val="tx2"/>
          </a:solidFill>
          <a:latin typeface="+mn-lt"/>
        </a:defRPr>
      </a:lvl3pPr>
      <a:lvl4pPr marL="1600200" indent="-228600" algn="l" rtl="0" eaLnBrk="1" fontAlgn="base" hangingPunct="1">
        <a:spcBef>
          <a:spcPct val="20000"/>
        </a:spcBef>
        <a:spcAft>
          <a:spcPct val="0"/>
        </a:spcAft>
        <a:buChar char="–"/>
        <a:defRPr sz="1600">
          <a:solidFill>
            <a:schemeClr val="tx2"/>
          </a:solidFill>
          <a:latin typeface="+mn-lt"/>
        </a:defRPr>
      </a:lvl4pPr>
      <a:lvl5pPr marL="2057400" indent="-228600" algn="l" rtl="0" eaLnBrk="1" fontAlgn="base" hangingPunct="1">
        <a:spcBef>
          <a:spcPct val="20000"/>
        </a:spcBef>
        <a:spcAft>
          <a:spcPct val="0"/>
        </a:spcAft>
        <a:buChar char="»"/>
        <a:defRPr sz="16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5.xml"/><Relationship Id="rId7" Type="http://schemas.openxmlformats.org/officeDocument/2006/relationships/slide" Target="slide20.xml"/><Relationship Id="rId2" Type="http://schemas.openxmlformats.org/officeDocument/2006/relationships/slide" Target="slide14.xml"/><Relationship Id="rId1" Type="http://schemas.openxmlformats.org/officeDocument/2006/relationships/slideLayout" Target="../slideLayouts/slideLayout7.xml"/><Relationship Id="rId6" Type="http://schemas.openxmlformats.org/officeDocument/2006/relationships/slide" Target="slide17.xml"/><Relationship Id="rId5" Type="http://schemas.openxmlformats.org/officeDocument/2006/relationships/slide" Target="slide8.xml"/><Relationship Id="rId4" Type="http://schemas.openxmlformats.org/officeDocument/2006/relationships/slide" Target="slide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slide" Target="slide27.xml"/><Relationship Id="rId1" Type="http://schemas.openxmlformats.org/officeDocument/2006/relationships/slideLayout" Target="../slideLayouts/slideLayout7.xml"/><Relationship Id="rId5" Type="http://schemas.openxmlformats.org/officeDocument/2006/relationships/slide" Target="slide10.xml"/><Relationship Id="rId4" Type="http://schemas.openxmlformats.org/officeDocument/2006/relationships/slide" Target="slide40.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4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378077" y="1413753"/>
            <a:ext cx="5528174" cy="2927905"/>
            <a:chOff x="1619169" y="1492467"/>
            <a:chExt cx="5528174" cy="2927905"/>
          </a:xfrm>
        </p:grpSpPr>
        <p:sp>
          <p:nvSpPr>
            <p:cNvPr id="442482" name="Text Box 114"/>
            <p:cNvSpPr txBox="1">
              <a:spLocks noChangeArrowheads="1"/>
            </p:cNvSpPr>
            <p:nvPr/>
          </p:nvSpPr>
          <p:spPr bwMode="auto">
            <a:xfrm>
              <a:off x="2811130" y="2481380"/>
              <a:ext cx="4336213" cy="1938992"/>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6000" i="1" dirty="0" smtClean="0">
                  <a:solidFill>
                    <a:schemeClr val="accent1"/>
                  </a:solidFill>
                  <a:latin typeface="华文新魏" pitchFamily="2" charset="-122"/>
                  <a:ea typeface="华文新魏" pitchFamily="2" charset="-122"/>
                </a:rPr>
                <a:t>——Access</a:t>
              </a:r>
              <a:r>
                <a:rPr lang="zh-CN" altLang="en-US" sz="6000" i="1" dirty="0" smtClean="0">
                  <a:solidFill>
                    <a:schemeClr val="accent1"/>
                  </a:solidFill>
                  <a:latin typeface="华文新魏" pitchFamily="2" charset="-122"/>
                  <a:ea typeface="华文新魏" pitchFamily="2" charset="-122"/>
                </a:rPr>
                <a:t>案例教程</a:t>
              </a:r>
              <a:endParaRPr lang="en-US" altLang="zh-CN" sz="6000" i="1" dirty="0">
                <a:solidFill>
                  <a:schemeClr val="accent1"/>
                </a:solidFill>
                <a:latin typeface="华文新魏" pitchFamily="2" charset="-122"/>
                <a:ea typeface="华文新魏" pitchFamily="2" charset="-122"/>
              </a:endParaRPr>
            </a:p>
          </p:txBody>
        </p:sp>
        <p:sp>
          <p:nvSpPr>
            <p:cNvPr id="442481" name="Text Box 113"/>
            <p:cNvSpPr txBox="1">
              <a:spLocks noChangeArrowheads="1"/>
            </p:cNvSpPr>
            <p:nvPr/>
          </p:nvSpPr>
          <p:spPr bwMode="auto">
            <a:xfrm>
              <a:off x="1619169" y="1492467"/>
              <a:ext cx="5131995" cy="769441"/>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zh-CN" altLang="en-US" sz="4400" dirty="0" smtClean="0">
                  <a:latin typeface="华文彩云" pitchFamily="2" charset="-122"/>
                  <a:ea typeface="华文彩云" pitchFamily="2" charset="-122"/>
                </a:rPr>
                <a:t>数据库基础与应用</a:t>
              </a:r>
              <a:endParaRPr lang="en-US" altLang="zh-CN" sz="4400" dirty="0">
                <a:latin typeface="华文彩云" pitchFamily="2" charset="-122"/>
                <a:ea typeface="华文彩云" pitchFamily="2" charset="-122"/>
              </a:endParaRPr>
            </a:p>
          </p:txBody>
        </p:sp>
      </p:grpSp>
    </p:spTree>
    <p:extLst>
      <p:ext uri="{BB962C8B-B14F-4D97-AF65-F5344CB8AC3E}">
        <p14:creationId xmlns:p14="http://schemas.microsoft.com/office/powerpoint/2010/main" val="57117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7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10</a:t>
            </a:fld>
            <a:endParaRPr lang="en-US" altLang="zh-CN"/>
          </a:p>
        </p:txBody>
      </p:sp>
      <p:sp>
        <p:nvSpPr>
          <p:cNvPr id="5" name="Rectangle 182"/>
          <p:cNvSpPr>
            <a:spLocks noChangeArrowheads="1"/>
          </p:cNvSpPr>
          <p:nvPr/>
        </p:nvSpPr>
        <p:spPr bwMode="auto">
          <a:xfrm>
            <a:off x="929390" y="833448"/>
            <a:ext cx="7566660" cy="4524315"/>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ct val="200000"/>
              </a:lnSpc>
            </a:pPr>
            <a:r>
              <a:rPr lang="zh-CN" altLang="zh-CN" sz="3200" dirty="0">
                <a:solidFill>
                  <a:schemeClr val="accent1"/>
                </a:solidFill>
              </a:rPr>
              <a:t>定义</a:t>
            </a:r>
            <a:r>
              <a:rPr lang="en-US" altLang="zh-CN" sz="3200" dirty="0">
                <a:solidFill>
                  <a:schemeClr val="accent1"/>
                </a:solidFill>
              </a:rPr>
              <a:t>1.1  </a:t>
            </a:r>
            <a:r>
              <a:rPr lang="zh-CN" altLang="zh-CN" sz="3200" dirty="0">
                <a:solidFill>
                  <a:schemeClr val="accent1"/>
                </a:solidFill>
              </a:rPr>
              <a:t>数据库（</a:t>
            </a:r>
            <a:r>
              <a:rPr lang="en-US" altLang="zh-CN" sz="3200" dirty="0" err="1">
                <a:solidFill>
                  <a:schemeClr val="accent1"/>
                </a:solidFill>
              </a:rPr>
              <a:t>DataBase</a:t>
            </a:r>
            <a:r>
              <a:rPr lang="zh-CN" altLang="zh-CN" sz="3200" dirty="0">
                <a:solidFill>
                  <a:schemeClr val="accent1"/>
                </a:solidFill>
              </a:rPr>
              <a:t>，</a:t>
            </a:r>
            <a:r>
              <a:rPr lang="en-US" altLang="zh-CN" sz="3200" dirty="0">
                <a:solidFill>
                  <a:schemeClr val="accent1"/>
                </a:solidFill>
              </a:rPr>
              <a:t>DB</a:t>
            </a:r>
            <a:r>
              <a:rPr lang="zh-CN" altLang="zh-CN" sz="3200" dirty="0" smtClean="0">
                <a:solidFill>
                  <a:schemeClr val="accent1"/>
                </a:solidFill>
              </a:rPr>
              <a:t>）</a:t>
            </a:r>
            <a:r>
              <a:rPr lang="en-US" altLang="zh-CN" sz="3200" dirty="0" smtClean="0">
                <a:solidFill>
                  <a:schemeClr val="accent1"/>
                </a:solidFill>
              </a:rPr>
              <a:t>:</a:t>
            </a:r>
          </a:p>
          <a:p>
            <a:pPr algn="l">
              <a:lnSpc>
                <a:spcPct val="200000"/>
              </a:lnSpc>
            </a:pPr>
            <a:r>
              <a:rPr lang="zh-CN" altLang="zh-CN" sz="2800" dirty="0" smtClean="0"/>
              <a:t>数据库</a:t>
            </a:r>
            <a:r>
              <a:rPr lang="zh-CN" altLang="zh-CN" sz="2800" dirty="0"/>
              <a:t>是长期存储在计算机内、有组织的、统一管理的相关数据的集合。</a:t>
            </a:r>
            <a:r>
              <a:rPr lang="en-US" altLang="zh-CN" sz="2800" dirty="0"/>
              <a:t>DB</a:t>
            </a:r>
            <a:r>
              <a:rPr lang="zh-CN" altLang="zh-CN" sz="2800" dirty="0"/>
              <a:t>能为各种用户共享，具有较小冗余度、数据间联系紧密而又有较高的数据独立性等特点。</a:t>
            </a:r>
          </a:p>
        </p:txBody>
      </p:sp>
    </p:spTree>
    <p:extLst>
      <p:ext uri="{BB962C8B-B14F-4D97-AF65-F5344CB8AC3E}">
        <p14:creationId xmlns:p14="http://schemas.microsoft.com/office/powerpoint/2010/main" val="2243894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11</a:t>
            </a:fld>
            <a:endParaRPr lang="en-US" altLang="zh-CN"/>
          </a:p>
        </p:txBody>
      </p:sp>
      <p:sp>
        <p:nvSpPr>
          <p:cNvPr id="5" name="Rectangle 182"/>
          <p:cNvSpPr>
            <a:spLocks noChangeArrowheads="1"/>
          </p:cNvSpPr>
          <p:nvPr/>
        </p:nvSpPr>
        <p:spPr bwMode="auto">
          <a:xfrm>
            <a:off x="929389" y="324344"/>
            <a:ext cx="7566660" cy="5391284"/>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ct val="200000"/>
              </a:lnSpc>
            </a:pPr>
            <a:r>
              <a:rPr lang="zh-CN" altLang="zh-CN" sz="2800" dirty="0">
                <a:solidFill>
                  <a:schemeClr val="accent1"/>
                </a:solidFill>
              </a:rPr>
              <a:t>定义</a:t>
            </a:r>
            <a:r>
              <a:rPr lang="en-US" altLang="zh-CN" sz="2800" dirty="0">
                <a:solidFill>
                  <a:schemeClr val="accent1"/>
                </a:solidFill>
              </a:rPr>
              <a:t>1.2  </a:t>
            </a:r>
            <a:r>
              <a:rPr lang="zh-CN" altLang="zh-CN" sz="2800" dirty="0" smtClean="0">
                <a:solidFill>
                  <a:schemeClr val="accent1"/>
                </a:solidFill>
              </a:rPr>
              <a:t>数据库管理系统</a:t>
            </a:r>
            <a:r>
              <a:rPr lang="en-US" altLang="zh-CN" sz="2800" dirty="0" smtClean="0">
                <a:solidFill>
                  <a:schemeClr val="accent1"/>
                </a:solidFill>
              </a:rPr>
              <a:t/>
            </a:r>
            <a:br>
              <a:rPr lang="en-US" altLang="zh-CN" sz="2800" dirty="0" smtClean="0">
                <a:solidFill>
                  <a:schemeClr val="accent1"/>
                </a:solidFill>
              </a:rPr>
            </a:br>
            <a:r>
              <a:rPr lang="zh-CN" altLang="zh-CN" sz="2800" dirty="0" smtClean="0">
                <a:solidFill>
                  <a:schemeClr val="accent1"/>
                </a:solidFill>
              </a:rPr>
              <a:t>（</a:t>
            </a:r>
            <a:r>
              <a:rPr lang="en-US" altLang="zh-CN" sz="2800" dirty="0" err="1">
                <a:solidFill>
                  <a:schemeClr val="accent1"/>
                </a:solidFill>
              </a:rPr>
              <a:t>DataBase</a:t>
            </a:r>
            <a:r>
              <a:rPr lang="en-US" altLang="zh-CN" sz="2800" dirty="0">
                <a:solidFill>
                  <a:schemeClr val="accent1"/>
                </a:solidFill>
              </a:rPr>
              <a:t> Management System</a:t>
            </a:r>
            <a:r>
              <a:rPr lang="zh-CN" altLang="zh-CN" sz="2800" dirty="0" smtClean="0">
                <a:solidFill>
                  <a:schemeClr val="accent1"/>
                </a:solidFill>
              </a:rPr>
              <a:t>，</a:t>
            </a:r>
            <a:r>
              <a:rPr lang="en-US" altLang="zh-CN" sz="2800" dirty="0" smtClean="0">
                <a:solidFill>
                  <a:schemeClr val="accent1"/>
                </a:solidFill>
              </a:rPr>
              <a:t>BMS</a:t>
            </a:r>
            <a:r>
              <a:rPr lang="zh-CN" altLang="zh-CN" sz="2800" dirty="0">
                <a:solidFill>
                  <a:schemeClr val="accent1"/>
                </a:solidFill>
              </a:rPr>
              <a:t>）</a:t>
            </a:r>
            <a:r>
              <a:rPr lang="zh-CN" altLang="zh-CN" sz="2800" dirty="0" smtClean="0">
                <a:solidFill>
                  <a:schemeClr val="accent1"/>
                </a:solidFill>
              </a:rPr>
              <a:t>。</a:t>
            </a:r>
            <a:endParaRPr lang="en-US" altLang="zh-CN" sz="2800" dirty="0" smtClean="0">
              <a:solidFill>
                <a:schemeClr val="accent1"/>
              </a:solidFill>
            </a:endParaRPr>
          </a:p>
          <a:p>
            <a:pPr algn="l">
              <a:lnSpc>
                <a:spcPct val="200000"/>
              </a:lnSpc>
            </a:pPr>
            <a:r>
              <a:rPr lang="zh-CN" altLang="zh-CN" sz="2400" dirty="0" smtClean="0"/>
              <a:t>数据库管理系统</a:t>
            </a:r>
            <a:r>
              <a:rPr lang="zh-CN" altLang="zh-CN" sz="2400" dirty="0"/>
              <a:t>是位于用户与操作系统之间的一层数据管理软件，它为用户或应用程序提供访问数据库的方法，包括数据库的建立、查询、更新及各种数据控制</a:t>
            </a:r>
            <a:r>
              <a:rPr lang="zh-CN" altLang="zh-CN" sz="2400" dirty="0" smtClean="0"/>
              <a:t>。</a:t>
            </a:r>
            <a:endParaRPr lang="en-US" altLang="zh-CN" sz="2400" dirty="0" smtClean="0"/>
          </a:p>
          <a:p>
            <a:pPr algn="l">
              <a:lnSpc>
                <a:spcPct val="200000"/>
              </a:lnSpc>
            </a:pPr>
            <a:r>
              <a:rPr lang="zh-CN" altLang="zh-CN" sz="2400" dirty="0" smtClean="0"/>
              <a:t>数据库管理系统</a:t>
            </a:r>
            <a:r>
              <a:rPr lang="zh-CN" altLang="zh-CN" sz="2400" dirty="0"/>
              <a:t>是基于某种数据模型，可以分为层次型、网状型、关系型和面向对象型等。</a:t>
            </a:r>
          </a:p>
        </p:txBody>
      </p:sp>
    </p:spTree>
    <p:extLst>
      <p:ext uri="{BB962C8B-B14F-4D97-AF65-F5344CB8AC3E}">
        <p14:creationId xmlns:p14="http://schemas.microsoft.com/office/powerpoint/2010/main" val="3480278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12</a:t>
            </a:fld>
            <a:endParaRPr lang="en-US" altLang="zh-CN"/>
          </a:p>
        </p:txBody>
      </p:sp>
      <p:sp>
        <p:nvSpPr>
          <p:cNvPr id="5" name="Rectangle 182"/>
          <p:cNvSpPr>
            <a:spLocks noChangeArrowheads="1"/>
          </p:cNvSpPr>
          <p:nvPr/>
        </p:nvSpPr>
        <p:spPr bwMode="auto">
          <a:xfrm>
            <a:off x="884420" y="662666"/>
            <a:ext cx="7566660" cy="4201150"/>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ct val="150000"/>
              </a:lnSpc>
            </a:pPr>
            <a:r>
              <a:rPr lang="zh-CN" altLang="zh-CN" sz="3200" dirty="0">
                <a:solidFill>
                  <a:schemeClr val="accent1"/>
                </a:solidFill>
              </a:rPr>
              <a:t>定义</a:t>
            </a:r>
            <a:r>
              <a:rPr lang="en-US" altLang="zh-CN" sz="3200" dirty="0">
                <a:solidFill>
                  <a:schemeClr val="accent1"/>
                </a:solidFill>
              </a:rPr>
              <a:t>1.3  </a:t>
            </a:r>
            <a:r>
              <a:rPr lang="zh-CN" altLang="zh-CN" sz="3200" dirty="0" smtClean="0">
                <a:solidFill>
                  <a:schemeClr val="accent1"/>
                </a:solidFill>
              </a:rPr>
              <a:t>数据库系统</a:t>
            </a:r>
            <a:r>
              <a:rPr lang="en-US" altLang="zh-CN" sz="3200" dirty="0" smtClean="0">
                <a:solidFill>
                  <a:schemeClr val="accent1"/>
                </a:solidFill>
              </a:rPr>
              <a:t/>
            </a:r>
            <a:br>
              <a:rPr lang="en-US" altLang="zh-CN" sz="3200" dirty="0" smtClean="0">
                <a:solidFill>
                  <a:schemeClr val="accent1"/>
                </a:solidFill>
              </a:rPr>
            </a:br>
            <a:r>
              <a:rPr lang="zh-CN" altLang="zh-CN" sz="3200" dirty="0" smtClean="0">
                <a:solidFill>
                  <a:schemeClr val="accent1"/>
                </a:solidFill>
              </a:rPr>
              <a:t>（</a:t>
            </a:r>
            <a:r>
              <a:rPr lang="en-US" altLang="zh-CN" sz="3200" dirty="0" err="1">
                <a:solidFill>
                  <a:schemeClr val="accent1"/>
                </a:solidFill>
              </a:rPr>
              <a:t>DataBase</a:t>
            </a:r>
            <a:r>
              <a:rPr lang="en-US" altLang="zh-CN" sz="3200" dirty="0">
                <a:solidFill>
                  <a:schemeClr val="accent1"/>
                </a:solidFill>
              </a:rPr>
              <a:t> System</a:t>
            </a:r>
            <a:r>
              <a:rPr lang="zh-CN" altLang="zh-CN" sz="3200" dirty="0">
                <a:solidFill>
                  <a:schemeClr val="accent1"/>
                </a:solidFill>
              </a:rPr>
              <a:t>，</a:t>
            </a:r>
            <a:r>
              <a:rPr lang="en-US" altLang="zh-CN" sz="3200" dirty="0">
                <a:solidFill>
                  <a:schemeClr val="accent1"/>
                </a:solidFill>
              </a:rPr>
              <a:t>DBS</a:t>
            </a:r>
            <a:r>
              <a:rPr lang="zh-CN" altLang="zh-CN" sz="3200" dirty="0" smtClean="0">
                <a:solidFill>
                  <a:schemeClr val="accent1"/>
                </a:solidFill>
              </a:rPr>
              <a:t>）</a:t>
            </a:r>
            <a:r>
              <a:rPr lang="en-US" altLang="zh-CN" sz="3200" dirty="0" smtClean="0">
                <a:solidFill>
                  <a:schemeClr val="accent1"/>
                </a:solidFill>
              </a:rPr>
              <a:t>:</a:t>
            </a:r>
          </a:p>
          <a:p>
            <a:pPr algn="l">
              <a:lnSpc>
                <a:spcPct val="150000"/>
              </a:lnSpc>
            </a:pPr>
            <a:r>
              <a:rPr lang="zh-CN" altLang="zh-CN" sz="2400" dirty="0" smtClean="0"/>
              <a:t>数据库系统</a:t>
            </a:r>
            <a:r>
              <a:rPr lang="zh-CN" altLang="zh-CN" sz="2400" dirty="0"/>
              <a:t>是实现有组织地、动态地存储大量关联数据、方便多用户访问的计算机硬件、软件、数据资源及数据库管理员和用户组成的系统，即它是采用数据库技术的计算机系统</a:t>
            </a:r>
            <a:r>
              <a:rPr lang="zh-CN" altLang="zh-CN" sz="2400" dirty="0" smtClean="0"/>
              <a:t>。</a:t>
            </a:r>
            <a:endParaRPr lang="en-US" altLang="zh-CN" sz="2400" dirty="0" smtClean="0"/>
          </a:p>
          <a:p>
            <a:pPr>
              <a:lnSpc>
                <a:spcPct val="150000"/>
              </a:lnSpc>
            </a:pPr>
            <a:endParaRPr lang="zh-CN" altLang="zh-CN" dirty="0"/>
          </a:p>
        </p:txBody>
      </p:sp>
    </p:spTree>
    <p:extLst>
      <p:ext uri="{BB962C8B-B14F-4D97-AF65-F5344CB8AC3E}">
        <p14:creationId xmlns:p14="http://schemas.microsoft.com/office/powerpoint/2010/main" val="19395197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13</a:t>
            </a:fld>
            <a:endParaRPr lang="en-US" altLang="zh-CN"/>
          </a:p>
        </p:txBody>
      </p:sp>
      <p:sp>
        <p:nvSpPr>
          <p:cNvPr id="5" name="Rectangle 182"/>
          <p:cNvSpPr>
            <a:spLocks noChangeArrowheads="1"/>
          </p:cNvSpPr>
          <p:nvPr/>
        </p:nvSpPr>
        <p:spPr bwMode="auto">
          <a:xfrm>
            <a:off x="914400" y="452804"/>
            <a:ext cx="7566660" cy="3477875"/>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ct val="200000"/>
              </a:lnSpc>
            </a:pPr>
            <a:r>
              <a:rPr lang="zh-CN" altLang="zh-CN" sz="3200" dirty="0" smtClean="0">
                <a:solidFill>
                  <a:schemeClr val="accent1"/>
                </a:solidFill>
              </a:rPr>
              <a:t>定义</a:t>
            </a:r>
            <a:r>
              <a:rPr lang="en-US" altLang="zh-CN" sz="3200" dirty="0">
                <a:solidFill>
                  <a:schemeClr val="accent1"/>
                </a:solidFill>
              </a:rPr>
              <a:t>1.4  </a:t>
            </a:r>
            <a:r>
              <a:rPr lang="zh-CN" altLang="zh-CN" sz="3200" dirty="0">
                <a:solidFill>
                  <a:schemeClr val="accent1"/>
                </a:solidFill>
              </a:rPr>
              <a:t>数据库</a:t>
            </a:r>
            <a:r>
              <a:rPr lang="zh-CN" altLang="zh-CN" sz="3200" dirty="0" smtClean="0">
                <a:solidFill>
                  <a:schemeClr val="accent1"/>
                </a:solidFill>
              </a:rPr>
              <a:t>技术</a:t>
            </a:r>
            <a:r>
              <a:rPr lang="en-US" altLang="zh-CN" sz="3200" dirty="0" smtClean="0">
                <a:solidFill>
                  <a:schemeClr val="accent1"/>
                </a:solidFill>
              </a:rPr>
              <a:t>:</a:t>
            </a:r>
          </a:p>
          <a:p>
            <a:pPr algn="l">
              <a:lnSpc>
                <a:spcPct val="200000"/>
              </a:lnSpc>
            </a:pPr>
            <a:r>
              <a:rPr lang="zh-CN" altLang="zh-CN" sz="2800" dirty="0" smtClean="0"/>
              <a:t>数据库</a:t>
            </a:r>
            <a:r>
              <a:rPr lang="zh-CN" altLang="zh-CN" sz="2800" dirty="0"/>
              <a:t>技术是研究数据库的结构、存储、设计、管理和使用的一门软件学科。</a:t>
            </a:r>
          </a:p>
          <a:p>
            <a:pPr>
              <a:lnSpc>
                <a:spcPct val="200000"/>
              </a:lnSpc>
            </a:pPr>
            <a:endParaRPr lang="zh-CN" altLang="zh-CN" dirty="0"/>
          </a:p>
        </p:txBody>
      </p:sp>
      <p:sp>
        <p:nvSpPr>
          <p:cNvPr id="6" name="TextBox 5">
            <a:hlinkClick r:id="rId2" action="ppaction://hlinksldjump"/>
          </p:cNvPr>
          <p:cNvSpPr txBox="1"/>
          <p:nvPr/>
        </p:nvSpPr>
        <p:spPr>
          <a:xfrm>
            <a:off x="7603956" y="6272463"/>
            <a:ext cx="802106" cy="338554"/>
          </a:xfrm>
          <a:prstGeom prst="rect">
            <a:avLst/>
          </a:prstGeom>
          <a:noFill/>
        </p:spPr>
        <p:txBody>
          <a:bodyPr wrap="square" rtlCol="0">
            <a:spAutoFit/>
          </a:bodyPr>
          <a:lstStyle/>
          <a:p>
            <a:r>
              <a:rPr lang="zh-CN" altLang="en-US" sz="1600" dirty="0" smtClean="0"/>
              <a:t>返回</a:t>
            </a:r>
            <a:endParaRPr lang="zh-CN" altLang="en-US" sz="1600" dirty="0"/>
          </a:p>
        </p:txBody>
      </p:sp>
    </p:spTree>
    <p:extLst>
      <p:ext uri="{BB962C8B-B14F-4D97-AF65-F5344CB8AC3E}">
        <p14:creationId xmlns:p14="http://schemas.microsoft.com/office/powerpoint/2010/main" val="1342601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14</a:t>
            </a:fld>
            <a:endParaRPr lang="en-US" altLang="zh-CN"/>
          </a:p>
        </p:txBody>
      </p:sp>
      <p:sp>
        <p:nvSpPr>
          <p:cNvPr id="5" name="标题 1"/>
          <p:cNvSpPr txBox="1">
            <a:spLocks/>
          </p:cNvSpPr>
          <p:nvPr/>
        </p:nvSpPr>
        <p:spPr bwMode="gray">
          <a:xfrm>
            <a:off x="0" y="542925"/>
            <a:ext cx="8686800" cy="1087438"/>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600" b="1">
                <a:solidFill>
                  <a:schemeClr val="tx1"/>
                </a:solidFill>
                <a:latin typeface="+mj-lt"/>
                <a:ea typeface="+mj-ea"/>
                <a:cs typeface="+mj-cs"/>
              </a:defRPr>
            </a:lvl1pPr>
            <a:lvl2pPr algn="ctr" rtl="0" eaLnBrk="1" fontAlgn="base" hangingPunct="1">
              <a:spcBef>
                <a:spcPct val="0"/>
              </a:spcBef>
              <a:spcAft>
                <a:spcPct val="0"/>
              </a:spcAft>
              <a:defRPr sz="4600" b="1">
                <a:solidFill>
                  <a:schemeClr val="tx1"/>
                </a:solidFill>
                <a:latin typeface="Arial" charset="0"/>
              </a:defRPr>
            </a:lvl2pPr>
            <a:lvl3pPr algn="ctr" rtl="0" eaLnBrk="1" fontAlgn="base" hangingPunct="1">
              <a:spcBef>
                <a:spcPct val="0"/>
              </a:spcBef>
              <a:spcAft>
                <a:spcPct val="0"/>
              </a:spcAft>
              <a:defRPr sz="4600" b="1">
                <a:solidFill>
                  <a:schemeClr val="tx1"/>
                </a:solidFill>
                <a:latin typeface="Arial" charset="0"/>
              </a:defRPr>
            </a:lvl3pPr>
            <a:lvl4pPr algn="ctr" rtl="0" eaLnBrk="1" fontAlgn="base" hangingPunct="1">
              <a:spcBef>
                <a:spcPct val="0"/>
              </a:spcBef>
              <a:spcAft>
                <a:spcPct val="0"/>
              </a:spcAft>
              <a:defRPr sz="4600" b="1">
                <a:solidFill>
                  <a:schemeClr val="tx1"/>
                </a:solidFill>
                <a:latin typeface="Arial" charset="0"/>
              </a:defRPr>
            </a:lvl4pPr>
            <a:lvl5pPr algn="ctr" rtl="0" eaLnBrk="1" fontAlgn="base" hangingPunct="1">
              <a:spcBef>
                <a:spcPct val="0"/>
              </a:spcBef>
              <a:spcAft>
                <a:spcPct val="0"/>
              </a:spcAft>
              <a:defRPr sz="4600" b="1">
                <a:solidFill>
                  <a:schemeClr val="tx1"/>
                </a:solidFill>
                <a:latin typeface="Arial" charset="0"/>
              </a:defRPr>
            </a:lvl5pPr>
            <a:lvl6pPr marL="457200" algn="ctr" rtl="0" eaLnBrk="1" fontAlgn="base" hangingPunct="1">
              <a:spcBef>
                <a:spcPct val="0"/>
              </a:spcBef>
              <a:spcAft>
                <a:spcPct val="0"/>
              </a:spcAft>
              <a:defRPr sz="4600" b="1">
                <a:solidFill>
                  <a:schemeClr val="tx1"/>
                </a:solidFill>
                <a:latin typeface="Arial" charset="0"/>
              </a:defRPr>
            </a:lvl6pPr>
            <a:lvl7pPr marL="914400" algn="ctr" rtl="0" eaLnBrk="1" fontAlgn="base" hangingPunct="1">
              <a:spcBef>
                <a:spcPct val="0"/>
              </a:spcBef>
              <a:spcAft>
                <a:spcPct val="0"/>
              </a:spcAft>
              <a:defRPr sz="4600" b="1">
                <a:solidFill>
                  <a:schemeClr val="tx1"/>
                </a:solidFill>
                <a:latin typeface="Arial" charset="0"/>
              </a:defRPr>
            </a:lvl7pPr>
            <a:lvl8pPr marL="1371600" algn="ctr" rtl="0" eaLnBrk="1" fontAlgn="base" hangingPunct="1">
              <a:spcBef>
                <a:spcPct val="0"/>
              </a:spcBef>
              <a:spcAft>
                <a:spcPct val="0"/>
              </a:spcAft>
              <a:defRPr sz="4600" b="1">
                <a:solidFill>
                  <a:schemeClr val="tx1"/>
                </a:solidFill>
                <a:latin typeface="Arial" charset="0"/>
              </a:defRPr>
            </a:lvl8pPr>
            <a:lvl9pPr marL="1828800" algn="ctr" rtl="0" eaLnBrk="1" fontAlgn="base" hangingPunct="1">
              <a:spcBef>
                <a:spcPct val="0"/>
              </a:spcBef>
              <a:spcAft>
                <a:spcPct val="0"/>
              </a:spcAft>
              <a:defRPr sz="4600" b="1">
                <a:solidFill>
                  <a:schemeClr val="tx1"/>
                </a:solidFill>
                <a:latin typeface="Arial" charset="0"/>
              </a:defRPr>
            </a:lvl9pPr>
          </a:lstStyle>
          <a:p>
            <a:r>
              <a:rPr lang="en-US" altLang="zh-CN" sz="3600" dirty="0" smtClean="0"/>
              <a:t>1.2.1</a:t>
            </a:r>
            <a:r>
              <a:rPr lang="zh-CN" altLang="en-US" sz="3600" dirty="0" smtClean="0"/>
              <a:t>概念设计中的数据描述</a:t>
            </a:r>
            <a:endParaRPr lang="zh-CN" altLang="en-US" sz="3600" dirty="0"/>
          </a:p>
        </p:txBody>
      </p:sp>
      <p:sp>
        <p:nvSpPr>
          <p:cNvPr id="6" name="Freeform 3"/>
          <p:cNvSpPr>
            <a:spLocks/>
          </p:cNvSpPr>
          <p:nvPr/>
        </p:nvSpPr>
        <p:spPr bwMode="gray">
          <a:xfrm>
            <a:off x="5312737" y="2718680"/>
            <a:ext cx="1628760" cy="701057"/>
          </a:xfrm>
          <a:custGeom>
            <a:avLst/>
            <a:gdLst/>
            <a:ahLst/>
            <a:cxnLst>
              <a:cxn ang="0">
                <a:pos x="112" y="1555"/>
              </a:cxn>
              <a:cxn ang="0">
                <a:pos x="237" y="1555"/>
              </a:cxn>
              <a:cxn ang="0">
                <a:pos x="365" y="1544"/>
              </a:cxn>
              <a:cxn ang="0">
                <a:pos x="484" y="1519"/>
              </a:cxn>
              <a:cxn ang="0">
                <a:pos x="622" y="1472"/>
              </a:cxn>
              <a:cxn ang="0">
                <a:pos x="754" y="1410"/>
              </a:cxn>
              <a:cxn ang="0">
                <a:pos x="891" y="1324"/>
              </a:cxn>
              <a:cxn ang="0">
                <a:pos x="1016" y="1233"/>
              </a:cxn>
              <a:cxn ang="0">
                <a:pos x="1134" y="1143"/>
              </a:cxn>
              <a:cxn ang="0">
                <a:pos x="1253" y="1041"/>
              </a:cxn>
              <a:cxn ang="0">
                <a:pos x="1366" y="929"/>
              </a:cxn>
              <a:cxn ang="0">
                <a:pos x="1476" y="799"/>
              </a:cxn>
              <a:cxn ang="0">
                <a:pos x="1566" y="665"/>
              </a:cxn>
              <a:cxn ang="0">
                <a:pos x="1626" y="546"/>
              </a:cxn>
              <a:cxn ang="0">
                <a:pos x="1993" y="586"/>
              </a:cxn>
              <a:cxn ang="0">
                <a:pos x="1875" y="506"/>
              </a:cxn>
              <a:cxn ang="0">
                <a:pos x="1785" y="427"/>
              </a:cxn>
              <a:cxn ang="0">
                <a:pos x="1713" y="354"/>
              </a:cxn>
              <a:cxn ang="0">
                <a:pos x="1638" y="275"/>
              </a:cxn>
              <a:cxn ang="0">
                <a:pos x="1551" y="166"/>
              </a:cxn>
              <a:cxn ang="0">
                <a:pos x="1473" y="51"/>
              </a:cxn>
              <a:cxn ang="0">
                <a:pos x="1408" y="18"/>
              </a:cxn>
              <a:cxn ang="0">
                <a:pos x="1338" y="72"/>
              </a:cxn>
              <a:cxn ang="0">
                <a:pos x="1251" y="127"/>
              </a:cxn>
              <a:cxn ang="0">
                <a:pos x="1174" y="163"/>
              </a:cxn>
              <a:cxn ang="0">
                <a:pos x="1084" y="199"/>
              </a:cxn>
              <a:cxn ang="0">
                <a:pos x="991" y="235"/>
              </a:cxn>
              <a:cxn ang="0">
                <a:pos x="901" y="264"/>
              </a:cxn>
              <a:cxn ang="0">
                <a:pos x="817" y="293"/>
              </a:cxn>
              <a:cxn ang="0">
                <a:pos x="704" y="318"/>
              </a:cxn>
              <a:cxn ang="0">
                <a:pos x="1124" y="528"/>
              </a:cxn>
              <a:cxn ang="0">
                <a:pos x="1024" y="720"/>
              </a:cxn>
              <a:cxn ang="0">
                <a:pos x="949" y="839"/>
              </a:cxn>
              <a:cxn ang="0">
                <a:pos x="839" y="991"/>
              </a:cxn>
              <a:cxn ang="0">
                <a:pos x="747" y="1110"/>
              </a:cxn>
              <a:cxn ang="0">
                <a:pos x="672" y="1201"/>
              </a:cxn>
              <a:cxn ang="0">
                <a:pos x="577" y="1291"/>
              </a:cxn>
              <a:cxn ang="0">
                <a:pos x="479" y="1363"/>
              </a:cxn>
              <a:cxn ang="0">
                <a:pos x="365" y="1425"/>
              </a:cxn>
              <a:cxn ang="0">
                <a:pos x="240" y="1472"/>
              </a:cxn>
              <a:cxn ang="0">
                <a:pos x="107" y="1515"/>
              </a:cxn>
            </a:cxnLst>
            <a:rect l="0" t="0" r="r" b="b"/>
            <a:pathLst>
              <a:path w="2061" h="1556">
                <a:moveTo>
                  <a:pt x="0" y="1544"/>
                </a:moveTo>
                <a:lnTo>
                  <a:pt x="112" y="1555"/>
                </a:lnTo>
                <a:lnTo>
                  <a:pt x="170" y="1555"/>
                </a:lnTo>
                <a:lnTo>
                  <a:pt x="237" y="1555"/>
                </a:lnTo>
                <a:lnTo>
                  <a:pt x="300" y="1551"/>
                </a:lnTo>
                <a:lnTo>
                  <a:pt x="365" y="1544"/>
                </a:lnTo>
                <a:lnTo>
                  <a:pt x="427" y="1533"/>
                </a:lnTo>
                <a:lnTo>
                  <a:pt x="484" y="1519"/>
                </a:lnTo>
                <a:lnTo>
                  <a:pt x="547" y="1501"/>
                </a:lnTo>
                <a:lnTo>
                  <a:pt x="622" y="1472"/>
                </a:lnTo>
                <a:lnTo>
                  <a:pt x="689" y="1439"/>
                </a:lnTo>
                <a:lnTo>
                  <a:pt x="754" y="1410"/>
                </a:lnTo>
                <a:lnTo>
                  <a:pt x="824" y="1371"/>
                </a:lnTo>
                <a:lnTo>
                  <a:pt x="891" y="1324"/>
                </a:lnTo>
                <a:lnTo>
                  <a:pt x="959" y="1280"/>
                </a:lnTo>
                <a:lnTo>
                  <a:pt x="1016" y="1233"/>
                </a:lnTo>
                <a:lnTo>
                  <a:pt x="1081" y="1190"/>
                </a:lnTo>
                <a:lnTo>
                  <a:pt x="1134" y="1143"/>
                </a:lnTo>
                <a:lnTo>
                  <a:pt x="1194" y="1092"/>
                </a:lnTo>
                <a:lnTo>
                  <a:pt x="1253" y="1041"/>
                </a:lnTo>
                <a:lnTo>
                  <a:pt x="1313" y="980"/>
                </a:lnTo>
                <a:lnTo>
                  <a:pt x="1366" y="929"/>
                </a:lnTo>
                <a:lnTo>
                  <a:pt x="1423" y="861"/>
                </a:lnTo>
                <a:lnTo>
                  <a:pt x="1476" y="799"/>
                </a:lnTo>
                <a:lnTo>
                  <a:pt x="1523" y="734"/>
                </a:lnTo>
                <a:lnTo>
                  <a:pt x="1566" y="665"/>
                </a:lnTo>
                <a:lnTo>
                  <a:pt x="1598" y="608"/>
                </a:lnTo>
                <a:lnTo>
                  <a:pt x="1626" y="546"/>
                </a:lnTo>
                <a:lnTo>
                  <a:pt x="2060" y="629"/>
                </a:lnTo>
                <a:lnTo>
                  <a:pt x="1993" y="586"/>
                </a:lnTo>
                <a:lnTo>
                  <a:pt x="1940" y="546"/>
                </a:lnTo>
                <a:lnTo>
                  <a:pt x="1875" y="506"/>
                </a:lnTo>
                <a:lnTo>
                  <a:pt x="1828" y="467"/>
                </a:lnTo>
                <a:lnTo>
                  <a:pt x="1785" y="427"/>
                </a:lnTo>
                <a:lnTo>
                  <a:pt x="1748" y="398"/>
                </a:lnTo>
                <a:lnTo>
                  <a:pt x="1713" y="354"/>
                </a:lnTo>
                <a:lnTo>
                  <a:pt x="1675" y="318"/>
                </a:lnTo>
                <a:lnTo>
                  <a:pt x="1638" y="275"/>
                </a:lnTo>
                <a:lnTo>
                  <a:pt x="1596" y="221"/>
                </a:lnTo>
                <a:lnTo>
                  <a:pt x="1551" y="166"/>
                </a:lnTo>
                <a:lnTo>
                  <a:pt x="1513" y="112"/>
                </a:lnTo>
                <a:lnTo>
                  <a:pt x="1473" y="51"/>
                </a:lnTo>
                <a:lnTo>
                  <a:pt x="1441" y="0"/>
                </a:lnTo>
                <a:lnTo>
                  <a:pt x="1408" y="18"/>
                </a:lnTo>
                <a:lnTo>
                  <a:pt x="1373" y="47"/>
                </a:lnTo>
                <a:lnTo>
                  <a:pt x="1338" y="72"/>
                </a:lnTo>
                <a:lnTo>
                  <a:pt x="1296" y="98"/>
                </a:lnTo>
                <a:lnTo>
                  <a:pt x="1251" y="127"/>
                </a:lnTo>
                <a:lnTo>
                  <a:pt x="1211" y="145"/>
                </a:lnTo>
                <a:lnTo>
                  <a:pt x="1174" y="163"/>
                </a:lnTo>
                <a:lnTo>
                  <a:pt x="1129" y="184"/>
                </a:lnTo>
                <a:lnTo>
                  <a:pt x="1084" y="199"/>
                </a:lnTo>
                <a:lnTo>
                  <a:pt x="1034" y="221"/>
                </a:lnTo>
                <a:lnTo>
                  <a:pt x="991" y="235"/>
                </a:lnTo>
                <a:lnTo>
                  <a:pt x="949" y="253"/>
                </a:lnTo>
                <a:lnTo>
                  <a:pt x="901" y="264"/>
                </a:lnTo>
                <a:lnTo>
                  <a:pt x="859" y="278"/>
                </a:lnTo>
                <a:lnTo>
                  <a:pt x="817" y="293"/>
                </a:lnTo>
                <a:lnTo>
                  <a:pt x="769" y="307"/>
                </a:lnTo>
                <a:lnTo>
                  <a:pt x="704" y="318"/>
                </a:lnTo>
                <a:lnTo>
                  <a:pt x="1154" y="438"/>
                </a:lnTo>
                <a:lnTo>
                  <a:pt x="1124" y="528"/>
                </a:lnTo>
                <a:lnTo>
                  <a:pt x="1089" y="597"/>
                </a:lnTo>
                <a:lnTo>
                  <a:pt x="1024" y="720"/>
                </a:lnTo>
                <a:lnTo>
                  <a:pt x="986" y="781"/>
                </a:lnTo>
                <a:lnTo>
                  <a:pt x="949" y="839"/>
                </a:lnTo>
                <a:lnTo>
                  <a:pt x="881" y="933"/>
                </a:lnTo>
                <a:lnTo>
                  <a:pt x="839" y="991"/>
                </a:lnTo>
                <a:lnTo>
                  <a:pt x="792" y="1060"/>
                </a:lnTo>
                <a:lnTo>
                  <a:pt x="747" y="1110"/>
                </a:lnTo>
                <a:lnTo>
                  <a:pt x="709" y="1154"/>
                </a:lnTo>
                <a:lnTo>
                  <a:pt x="672" y="1201"/>
                </a:lnTo>
                <a:lnTo>
                  <a:pt x="627" y="1244"/>
                </a:lnTo>
                <a:lnTo>
                  <a:pt x="577" y="1291"/>
                </a:lnTo>
                <a:lnTo>
                  <a:pt x="529" y="1324"/>
                </a:lnTo>
                <a:lnTo>
                  <a:pt x="479" y="1363"/>
                </a:lnTo>
                <a:lnTo>
                  <a:pt x="419" y="1400"/>
                </a:lnTo>
                <a:lnTo>
                  <a:pt x="365" y="1425"/>
                </a:lnTo>
                <a:lnTo>
                  <a:pt x="300" y="1450"/>
                </a:lnTo>
                <a:lnTo>
                  <a:pt x="240" y="1472"/>
                </a:lnTo>
                <a:lnTo>
                  <a:pt x="177" y="1494"/>
                </a:lnTo>
                <a:lnTo>
                  <a:pt x="107" y="1515"/>
                </a:lnTo>
                <a:lnTo>
                  <a:pt x="0" y="1544"/>
                </a:lnTo>
              </a:path>
            </a:pathLst>
          </a:custGeom>
          <a:solidFill>
            <a:schemeClr val="tx1">
              <a:lumMod val="50000"/>
              <a:lumOff val="50000"/>
            </a:schemeClr>
          </a:solidFill>
          <a:ln w="9525" cap="rnd">
            <a:no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chemeClr val="tx1"/>
              </a:solidFill>
              <a:effectLst/>
              <a:uLnTx/>
              <a:uFillTx/>
              <a:latin typeface="Arial" pitchFamily="34" charset="0"/>
              <a:ea typeface="宋体" pitchFamily="2" charset="-122"/>
              <a:cs typeface="+mn-cs"/>
            </a:endParaRPr>
          </a:p>
        </p:txBody>
      </p:sp>
      <p:sp>
        <p:nvSpPr>
          <p:cNvPr id="7" name="Freeform 4"/>
          <p:cNvSpPr>
            <a:spLocks/>
          </p:cNvSpPr>
          <p:nvPr/>
        </p:nvSpPr>
        <p:spPr bwMode="gray">
          <a:xfrm>
            <a:off x="5217169" y="4025440"/>
            <a:ext cx="1630125" cy="674196"/>
          </a:xfrm>
          <a:custGeom>
            <a:avLst/>
            <a:gdLst/>
            <a:ahLst/>
            <a:cxnLst>
              <a:cxn ang="0">
                <a:pos x="115" y="0"/>
              </a:cxn>
              <a:cxn ang="0">
                <a:pos x="237" y="0"/>
              </a:cxn>
              <a:cxn ang="0">
                <a:pos x="364" y="11"/>
              </a:cxn>
              <a:cxn ang="0">
                <a:pos x="484" y="40"/>
              </a:cxn>
              <a:cxn ang="0">
                <a:pos x="624" y="83"/>
              </a:cxn>
              <a:cxn ang="0">
                <a:pos x="754" y="141"/>
              </a:cxn>
              <a:cxn ang="0">
                <a:pos x="894" y="224"/>
              </a:cxn>
              <a:cxn ang="0">
                <a:pos x="1016" y="311"/>
              </a:cxn>
              <a:cxn ang="0">
                <a:pos x="1136" y="397"/>
              </a:cxn>
              <a:cxn ang="0">
                <a:pos x="1256" y="495"/>
              </a:cxn>
              <a:cxn ang="0">
                <a:pos x="1368" y="603"/>
              </a:cxn>
              <a:cxn ang="0">
                <a:pos x="1475" y="726"/>
              </a:cxn>
              <a:cxn ang="0">
                <a:pos x="1565" y="853"/>
              </a:cxn>
              <a:cxn ang="0">
                <a:pos x="1625" y="968"/>
              </a:cxn>
              <a:cxn ang="0">
                <a:pos x="2000" y="932"/>
              </a:cxn>
              <a:cxn ang="0">
                <a:pos x="1872" y="1012"/>
              </a:cxn>
              <a:cxn ang="0">
                <a:pos x="1782" y="1077"/>
              </a:cxn>
              <a:cxn ang="0">
                <a:pos x="1710" y="1145"/>
              </a:cxn>
              <a:cxn ang="0">
                <a:pos x="1638" y="1229"/>
              </a:cxn>
              <a:cxn ang="0">
                <a:pos x="1555" y="1337"/>
              </a:cxn>
              <a:cxn ang="0">
                <a:pos x="1475" y="1445"/>
              </a:cxn>
              <a:cxn ang="0">
                <a:pos x="1408" y="1474"/>
              </a:cxn>
              <a:cxn ang="0">
                <a:pos x="1338" y="1424"/>
              </a:cxn>
              <a:cxn ang="0">
                <a:pos x="1253" y="1373"/>
              </a:cxn>
              <a:cxn ang="0">
                <a:pos x="1173" y="1337"/>
              </a:cxn>
              <a:cxn ang="0">
                <a:pos x="1083" y="1301"/>
              </a:cxn>
              <a:cxn ang="0">
                <a:pos x="991" y="1265"/>
              </a:cxn>
              <a:cxn ang="0">
                <a:pos x="904" y="1239"/>
              </a:cxn>
              <a:cxn ang="0">
                <a:pos x="819" y="1211"/>
              </a:cxn>
              <a:cxn ang="0">
                <a:pos x="704" y="1185"/>
              </a:cxn>
              <a:cxn ang="0">
                <a:pos x="1123" y="986"/>
              </a:cxn>
              <a:cxn ang="0">
                <a:pos x="1024" y="799"/>
              </a:cxn>
              <a:cxn ang="0">
                <a:pos x="949" y="690"/>
              </a:cxn>
              <a:cxn ang="0">
                <a:pos x="841" y="542"/>
              </a:cxn>
              <a:cxn ang="0">
                <a:pos x="746" y="430"/>
              </a:cxn>
              <a:cxn ang="0">
                <a:pos x="672" y="343"/>
              </a:cxn>
              <a:cxn ang="0">
                <a:pos x="579" y="257"/>
              </a:cxn>
              <a:cxn ang="0">
                <a:pos x="482" y="184"/>
              </a:cxn>
              <a:cxn ang="0">
                <a:pos x="364" y="126"/>
              </a:cxn>
              <a:cxn ang="0">
                <a:pos x="242" y="83"/>
              </a:cxn>
              <a:cxn ang="0">
                <a:pos x="110" y="43"/>
              </a:cxn>
            </a:cxnLst>
            <a:rect l="0" t="0" r="r" b="b"/>
            <a:pathLst>
              <a:path w="2063" h="1497">
                <a:moveTo>
                  <a:pt x="0" y="11"/>
                </a:moveTo>
                <a:lnTo>
                  <a:pt x="115" y="0"/>
                </a:lnTo>
                <a:lnTo>
                  <a:pt x="170" y="0"/>
                </a:lnTo>
                <a:lnTo>
                  <a:pt x="237" y="0"/>
                </a:lnTo>
                <a:lnTo>
                  <a:pt x="302" y="7"/>
                </a:lnTo>
                <a:lnTo>
                  <a:pt x="364" y="11"/>
                </a:lnTo>
                <a:lnTo>
                  <a:pt x="429" y="22"/>
                </a:lnTo>
                <a:lnTo>
                  <a:pt x="484" y="40"/>
                </a:lnTo>
                <a:lnTo>
                  <a:pt x="549" y="54"/>
                </a:lnTo>
                <a:lnTo>
                  <a:pt x="624" y="83"/>
                </a:lnTo>
                <a:lnTo>
                  <a:pt x="691" y="116"/>
                </a:lnTo>
                <a:lnTo>
                  <a:pt x="754" y="141"/>
                </a:lnTo>
                <a:lnTo>
                  <a:pt x="826" y="181"/>
                </a:lnTo>
                <a:lnTo>
                  <a:pt x="894" y="224"/>
                </a:lnTo>
                <a:lnTo>
                  <a:pt x="961" y="267"/>
                </a:lnTo>
                <a:lnTo>
                  <a:pt x="1016" y="311"/>
                </a:lnTo>
                <a:lnTo>
                  <a:pt x="1081" y="354"/>
                </a:lnTo>
                <a:lnTo>
                  <a:pt x="1136" y="397"/>
                </a:lnTo>
                <a:lnTo>
                  <a:pt x="1196" y="444"/>
                </a:lnTo>
                <a:lnTo>
                  <a:pt x="1256" y="495"/>
                </a:lnTo>
                <a:lnTo>
                  <a:pt x="1316" y="553"/>
                </a:lnTo>
                <a:lnTo>
                  <a:pt x="1368" y="603"/>
                </a:lnTo>
                <a:lnTo>
                  <a:pt x="1423" y="669"/>
                </a:lnTo>
                <a:lnTo>
                  <a:pt x="1475" y="726"/>
                </a:lnTo>
                <a:lnTo>
                  <a:pt x="1525" y="788"/>
                </a:lnTo>
                <a:lnTo>
                  <a:pt x="1565" y="853"/>
                </a:lnTo>
                <a:lnTo>
                  <a:pt x="1600" y="911"/>
                </a:lnTo>
                <a:lnTo>
                  <a:pt x="1625" y="968"/>
                </a:lnTo>
                <a:lnTo>
                  <a:pt x="2062" y="889"/>
                </a:lnTo>
                <a:lnTo>
                  <a:pt x="2000" y="932"/>
                </a:lnTo>
                <a:lnTo>
                  <a:pt x="1930" y="976"/>
                </a:lnTo>
                <a:lnTo>
                  <a:pt x="1872" y="1012"/>
                </a:lnTo>
                <a:lnTo>
                  <a:pt x="1830" y="1041"/>
                </a:lnTo>
                <a:lnTo>
                  <a:pt x="1782" y="1077"/>
                </a:lnTo>
                <a:lnTo>
                  <a:pt x="1745" y="1109"/>
                </a:lnTo>
                <a:lnTo>
                  <a:pt x="1710" y="1145"/>
                </a:lnTo>
                <a:lnTo>
                  <a:pt x="1673" y="1189"/>
                </a:lnTo>
                <a:lnTo>
                  <a:pt x="1638" y="1229"/>
                </a:lnTo>
                <a:lnTo>
                  <a:pt x="1595" y="1283"/>
                </a:lnTo>
                <a:lnTo>
                  <a:pt x="1555" y="1337"/>
                </a:lnTo>
                <a:lnTo>
                  <a:pt x="1518" y="1384"/>
                </a:lnTo>
                <a:lnTo>
                  <a:pt x="1475" y="1445"/>
                </a:lnTo>
                <a:lnTo>
                  <a:pt x="1443" y="1496"/>
                </a:lnTo>
                <a:lnTo>
                  <a:pt x="1408" y="1474"/>
                </a:lnTo>
                <a:lnTo>
                  <a:pt x="1375" y="1445"/>
                </a:lnTo>
                <a:lnTo>
                  <a:pt x="1338" y="1424"/>
                </a:lnTo>
                <a:lnTo>
                  <a:pt x="1296" y="1398"/>
                </a:lnTo>
                <a:lnTo>
                  <a:pt x="1253" y="1373"/>
                </a:lnTo>
                <a:lnTo>
                  <a:pt x="1213" y="1351"/>
                </a:lnTo>
                <a:lnTo>
                  <a:pt x="1173" y="1337"/>
                </a:lnTo>
                <a:lnTo>
                  <a:pt x="1131" y="1315"/>
                </a:lnTo>
                <a:lnTo>
                  <a:pt x="1083" y="1301"/>
                </a:lnTo>
                <a:lnTo>
                  <a:pt x="1036" y="1283"/>
                </a:lnTo>
                <a:lnTo>
                  <a:pt x="991" y="1265"/>
                </a:lnTo>
                <a:lnTo>
                  <a:pt x="949" y="1250"/>
                </a:lnTo>
                <a:lnTo>
                  <a:pt x="904" y="1239"/>
                </a:lnTo>
                <a:lnTo>
                  <a:pt x="859" y="1225"/>
                </a:lnTo>
                <a:lnTo>
                  <a:pt x="819" y="1211"/>
                </a:lnTo>
                <a:lnTo>
                  <a:pt x="769" y="1196"/>
                </a:lnTo>
                <a:lnTo>
                  <a:pt x="704" y="1185"/>
                </a:lnTo>
                <a:lnTo>
                  <a:pt x="1153" y="1073"/>
                </a:lnTo>
                <a:lnTo>
                  <a:pt x="1123" y="986"/>
                </a:lnTo>
                <a:lnTo>
                  <a:pt x="1088" y="921"/>
                </a:lnTo>
                <a:lnTo>
                  <a:pt x="1024" y="799"/>
                </a:lnTo>
                <a:lnTo>
                  <a:pt x="986" y="744"/>
                </a:lnTo>
                <a:lnTo>
                  <a:pt x="949" y="690"/>
                </a:lnTo>
                <a:lnTo>
                  <a:pt x="881" y="596"/>
                </a:lnTo>
                <a:lnTo>
                  <a:pt x="841" y="542"/>
                </a:lnTo>
                <a:lnTo>
                  <a:pt x="791" y="477"/>
                </a:lnTo>
                <a:lnTo>
                  <a:pt x="746" y="430"/>
                </a:lnTo>
                <a:lnTo>
                  <a:pt x="709" y="387"/>
                </a:lnTo>
                <a:lnTo>
                  <a:pt x="672" y="343"/>
                </a:lnTo>
                <a:lnTo>
                  <a:pt x="627" y="300"/>
                </a:lnTo>
                <a:lnTo>
                  <a:pt x="579" y="257"/>
                </a:lnTo>
                <a:lnTo>
                  <a:pt x="529" y="224"/>
                </a:lnTo>
                <a:lnTo>
                  <a:pt x="482" y="184"/>
                </a:lnTo>
                <a:lnTo>
                  <a:pt x="422" y="152"/>
                </a:lnTo>
                <a:lnTo>
                  <a:pt x="364" y="126"/>
                </a:lnTo>
                <a:lnTo>
                  <a:pt x="302" y="105"/>
                </a:lnTo>
                <a:lnTo>
                  <a:pt x="242" y="83"/>
                </a:lnTo>
                <a:lnTo>
                  <a:pt x="177" y="61"/>
                </a:lnTo>
                <a:lnTo>
                  <a:pt x="110" y="43"/>
                </a:lnTo>
                <a:lnTo>
                  <a:pt x="0" y="11"/>
                </a:lnTo>
              </a:path>
            </a:pathLst>
          </a:custGeom>
          <a:solidFill>
            <a:schemeClr val="tx1">
              <a:lumMod val="50000"/>
              <a:lumOff val="50000"/>
            </a:schemeClr>
          </a:solidFill>
          <a:ln w="9525" cap="rnd">
            <a:no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chemeClr val="tx1"/>
              </a:solidFill>
              <a:effectLst/>
              <a:uLnTx/>
              <a:uFillTx/>
              <a:latin typeface="Arial" pitchFamily="34" charset="0"/>
              <a:ea typeface="宋体" pitchFamily="2" charset="-122"/>
              <a:cs typeface="+mn-cs"/>
            </a:endParaRPr>
          </a:p>
        </p:txBody>
      </p:sp>
      <p:sp>
        <p:nvSpPr>
          <p:cNvPr id="8" name="Freeform 5"/>
          <p:cNvSpPr>
            <a:spLocks/>
          </p:cNvSpPr>
          <p:nvPr/>
        </p:nvSpPr>
        <p:spPr bwMode="gray">
          <a:xfrm>
            <a:off x="2415647" y="3973062"/>
            <a:ext cx="1628760" cy="701057"/>
          </a:xfrm>
          <a:custGeom>
            <a:avLst/>
            <a:gdLst/>
            <a:ahLst/>
            <a:cxnLst>
              <a:cxn ang="0">
                <a:pos x="1947" y="0"/>
              </a:cxn>
              <a:cxn ang="0">
                <a:pos x="1825" y="0"/>
              </a:cxn>
              <a:cxn ang="0">
                <a:pos x="1698" y="11"/>
              </a:cxn>
              <a:cxn ang="0">
                <a:pos x="1578" y="40"/>
              </a:cxn>
              <a:cxn ang="0">
                <a:pos x="1438" y="83"/>
              </a:cxn>
              <a:cxn ang="0">
                <a:pos x="1308" y="148"/>
              </a:cxn>
              <a:cxn ang="0">
                <a:pos x="1168" y="231"/>
              </a:cxn>
              <a:cxn ang="0">
                <a:pos x="1046" y="322"/>
              </a:cxn>
              <a:cxn ang="0">
                <a:pos x="926" y="412"/>
              </a:cxn>
              <a:cxn ang="0">
                <a:pos x="806" y="514"/>
              </a:cxn>
              <a:cxn ang="0">
                <a:pos x="694" y="629"/>
              </a:cxn>
              <a:cxn ang="0">
                <a:pos x="587" y="759"/>
              </a:cxn>
              <a:cxn ang="0">
                <a:pos x="497" y="893"/>
              </a:cxn>
              <a:cxn ang="0">
                <a:pos x="437" y="1013"/>
              </a:cxn>
              <a:cxn ang="0">
                <a:pos x="70" y="973"/>
              </a:cxn>
              <a:cxn ang="0">
                <a:pos x="185" y="1052"/>
              </a:cxn>
              <a:cxn ang="0">
                <a:pos x="275" y="1128"/>
              </a:cxn>
              <a:cxn ang="0">
                <a:pos x="349" y="1201"/>
              </a:cxn>
              <a:cxn ang="0">
                <a:pos x="424" y="1284"/>
              </a:cxn>
              <a:cxn ang="0">
                <a:pos x="512" y="1392"/>
              </a:cxn>
              <a:cxn ang="0">
                <a:pos x="589" y="1504"/>
              </a:cxn>
              <a:cxn ang="0">
                <a:pos x="654" y="1537"/>
              </a:cxn>
              <a:cxn ang="0">
                <a:pos x="724" y="1486"/>
              </a:cxn>
              <a:cxn ang="0">
                <a:pos x="809" y="1432"/>
              </a:cxn>
              <a:cxn ang="0">
                <a:pos x="889" y="1396"/>
              </a:cxn>
              <a:cxn ang="0">
                <a:pos x="979" y="1356"/>
              </a:cxn>
              <a:cxn ang="0">
                <a:pos x="1071" y="1320"/>
              </a:cxn>
              <a:cxn ang="0">
                <a:pos x="1158" y="1291"/>
              </a:cxn>
              <a:cxn ang="0">
                <a:pos x="1243" y="1266"/>
              </a:cxn>
              <a:cxn ang="0">
                <a:pos x="1356" y="1237"/>
              </a:cxn>
              <a:cxn ang="0">
                <a:pos x="939" y="1027"/>
              </a:cxn>
              <a:cxn ang="0">
                <a:pos x="1038" y="835"/>
              </a:cxn>
              <a:cxn ang="0">
                <a:pos x="1113" y="720"/>
              </a:cxn>
              <a:cxn ang="0">
                <a:pos x="1221" y="568"/>
              </a:cxn>
              <a:cxn ang="0">
                <a:pos x="1316" y="448"/>
              </a:cxn>
              <a:cxn ang="0">
                <a:pos x="1390" y="358"/>
              </a:cxn>
              <a:cxn ang="0">
                <a:pos x="1483" y="268"/>
              </a:cxn>
              <a:cxn ang="0">
                <a:pos x="1580" y="192"/>
              </a:cxn>
              <a:cxn ang="0">
                <a:pos x="1698" y="130"/>
              </a:cxn>
              <a:cxn ang="0">
                <a:pos x="1820" y="83"/>
              </a:cxn>
              <a:cxn ang="0">
                <a:pos x="1952" y="43"/>
              </a:cxn>
            </a:cxnLst>
            <a:rect l="0" t="0" r="r" b="b"/>
            <a:pathLst>
              <a:path w="2063" h="1556">
                <a:moveTo>
                  <a:pt x="2062" y="11"/>
                </a:moveTo>
                <a:lnTo>
                  <a:pt x="1947" y="0"/>
                </a:lnTo>
                <a:lnTo>
                  <a:pt x="1892" y="0"/>
                </a:lnTo>
                <a:lnTo>
                  <a:pt x="1825" y="0"/>
                </a:lnTo>
                <a:lnTo>
                  <a:pt x="1760" y="7"/>
                </a:lnTo>
                <a:lnTo>
                  <a:pt x="1698" y="11"/>
                </a:lnTo>
                <a:lnTo>
                  <a:pt x="1633" y="22"/>
                </a:lnTo>
                <a:lnTo>
                  <a:pt x="1578" y="40"/>
                </a:lnTo>
                <a:lnTo>
                  <a:pt x="1513" y="58"/>
                </a:lnTo>
                <a:lnTo>
                  <a:pt x="1438" y="83"/>
                </a:lnTo>
                <a:lnTo>
                  <a:pt x="1371" y="119"/>
                </a:lnTo>
                <a:lnTo>
                  <a:pt x="1308" y="148"/>
                </a:lnTo>
                <a:lnTo>
                  <a:pt x="1236" y="188"/>
                </a:lnTo>
                <a:lnTo>
                  <a:pt x="1168" y="231"/>
                </a:lnTo>
                <a:lnTo>
                  <a:pt x="1101" y="278"/>
                </a:lnTo>
                <a:lnTo>
                  <a:pt x="1046" y="322"/>
                </a:lnTo>
                <a:lnTo>
                  <a:pt x="981" y="369"/>
                </a:lnTo>
                <a:lnTo>
                  <a:pt x="926" y="412"/>
                </a:lnTo>
                <a:lnTo>
                  <a:pt x="866" y="463"/>
                </a:lnTo>
                <a:lnTo>
                  <a:pt x="806" y="514"/>
                </a:lnTo>
                <a:lnTo>
                  <a:pt x="746" y="579"/>
                </a:lnTo>
                <a:lnTo>
                  <a:pt x="694" y="629"/>
                </a:lnTo>
                <a:lnTo>
                  <a:pt x="639" y="698"/>
                </a:lnTo>
                <a:lnTo>
                  <a:pt x="587" y="759"/>
                </a:lnTo>
                <a:lnTo>
                  <a:pt x="537" y="825"/>
                </a:lnTo>
                <a:lnTo>
                  <a:pt x="497" y="893"/>
                </a:lnTo>
                <a:lnTo>
                  <a:pt x="462" y="947"/>
                </a:lnTo>
                <a:lnTo>
                  <a:pt x="437" y="1013"/>
                </a:lnTo>
                <a:lnTo>
                  <a:pt x="0" y="929"/>
                </a:lnTo>
                <a:lnTo>
                  <a:pt x="70" y="973"/>
                </a:lnTo>
                <a:lnTo>
                  <a:pt x="122" y="1013"/>
                </a:lnTo>
                <a:lnTo>
                  <a:pt x="185" y="1052"/>
                </a:lnTo>
                <a:lnTo>
                  <a:pt x="232" y="1092"/>
                </a:lnTo>
                <a:lnTo>
                  <a:pt x="275" y="1128"/>
                </a:lnTo>
                <a:lnTo>
                  <a:pt x="312" y="1157"/>
                </a:lnTo>
                <a:lnTo>
                  <a:pt x="349" y="1201"/>
                </a:lnTo>
                <a:lnTo>
                  <a:pt x="384" y="1240"/>
                </a:lnTo>
                <a:lnTo>
                  <a:pt x="424" y="1284"/>
                </a:lnTo>
                <a:lnTo>
                  <a:pt x="467" y="1338"/>
                </a:lnTo>
                <a:lnTo>
                  <a:pt x="512" y="1392"/>
                </a:lnTo>
                <a:lnTo>
                  <a:pt x="549" y="1447"/>
                </a:lnTo>
                <a:lnTo>
                  <a:pt x="589" y="1504"/>
                </a:lnTo>
                <a:lnTo>
                  <a:pt x="619" y="1555"/>
                </a:lnTo>
                <a:lnTo>
                  <a:pt x="654" y="1537"/>
                </a:lnTo>
                <a:lnTo>
                  <a:pt x="687" y="1508"/>
                </a:lnTo>
                <a:lnTo>
                  <a:pt x="724" y="1486"/>
                </a:lnTo>
                <a:lnTo>
                  <a:pt x="766" y="1457"/>
                </a:lnTo>
                <a:lnTo>
                  <a:pt x="809" y="1432"/>
                </a:lnTo>
                <a:lnTo>
                  <a:pt x="849" y="1410"/>
                </a:lnTo>
                <a:lnTo>
                  <a:pt x="889" y="1396"/>
                </a:lnTo>
                <a:lnTo>
                  <a:pt x="931" y="1374"/>
                </a:lnTo>
                <a:lnTo>
                  <a:pt x="979" y="1356"/>
                </a:lnTo>
                <a:lnTo>
                  <a:pt x="1026" y="1338"/>
                </a:lnTo>
                <a:lnTo>
                  <a:pt x="1071" y="1320"/>
                </a:lnTo>
                <a:lnTo>
                  <a:pt x="1113" y="1305"/>
                </a:lnTo>
                <a:lnTo>
                  <a:pt x="1158" y="1291"/>
                </a:lnTo>
                <a:lnTo>
                  <a:pt x="1203" y="1277"/>
                </a:lnTo>
                <a:lnTo>
                  <a:pt x="1243" y="1266"/>
                </a:lnTo>
                <a:lnTo>
                  <a:pt x="1293" y="1248"/>
                </a:lnTo>
                <a:lnTo>
                  <a:pt x="1356" y="1237"/>
                </a:lnTo>
                <a:lnTo>
                  <a:pt x="909" y="1117"/>
                </a:lnTo>
                <a:lnTo>
                  <a:pt x="939" y="1027"/>
                </a:lnTo>
                <a:lnTo>
                  <a:pt x="974" y="962"/>
                </a:lnTo>
                <a:lnTo>
                  <a:pt x="1038" y="835"/>
                </a:lnTo>
                <a:lnTo>
                  <a:pt x="1076" y="774"/>
                </a:lnTo>
                <a:lnTo>
                  <a:pt x="1113" y="720"/>
                </a:lnTo>
                <a:lnTo>
                  <a:pt x="1181" y="622"/>
                </a:lnTo>
                <a:lnTo>
                  <a:pt x="1221" y="568"/>
                </a:lnTo>
                <a:lnTo>
                  <a:pt x="1271" y="499"/>
                </a:lnTo>
                <a:lnTo>
                  <a:pt x="1316" y="448"/>
                </a:lnTo>
                <a:lnTo>
                  <a:pt x="1353" y="401"/>
                </a:lnTo>
                <a:lnTo>
                  <a:pt x="1390" y="358"/>
                </a:lnTo>
                <a:lnTo>
                  <a:pt x="1435" y="311"/>
                </a:lnTo>
                <a:lnTo>
                  <a:pt x="1483" y="268"/>
                </a:lnTo>
                <a:lnTo>
                  <a:pt x="1533" y="231"/>
                </a:lnTo>
                <a:lnTo>
                  <a:pt x="1580" y="192"/>
                </a:lnTo>
                <a:lnTo>
                  <a:pt x="1640" y="159"/>
                </a:lnTo>
                <a:lnTo>
                  <a:pt x="1698" y="130"/>
                </a:lnTo>
                <a:lnTo>
                  <a:pt x="1760" y="108"/>
                </a:lnTo>
                <a:lnTo>
                  <a:pt x="1820" y="83"/>
                </a:lnTo>
                <a:lnTo>
                  <a:pt x="1885" y="61"/>
                </a:lnTo>
                <a:lnTo>
                  <a:pt x="1952" y="43"/>
                </a:lnTo>
                <a:lnTo>
                  <a:pt x="2062" y="11"/>
                </a:lnTo>
              </a:path>
            </a:pathLst>
          </a:custGeom>
          <a:solidFill>
            <a:schemeClr val="tx1">
              <a:lumMod val="50000"/>
              <a:lumOff val="50000"/>
            </a:schemeClr>
          </a:solidFill>
          <a:ln w="9525" cap="rnd">
            <a:no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chemeClr val="tx1"/>
              </a:solidFill>
              <a:effectLst/>
              <a:uLnTx/>
              <a:uFillTx/>
              <a:latin typeface="Arial" pitchFamily="34" charset="0"/>
              <a:ea typeface="宋体" pitchFamily="2" charset="-122"/>
              <a:cs typeface="+mn-cs"/>
            </a:endParaRPr>
          </a:p>
        </p:txBody>
      </p:sp>
      <p:sp>
        <p:nvSpPr>
          <p:cNvPr id="9" name="Freeform 6"/>
          <p:cNvSpPr>
            <a:spLocks/>
          </p:cNvSpPr>
          <p:nvPr/>
        </p:nvSpPr>
        <p:spPr bwMode="gray">
          <a:xfrm>
            <a:off x="2418378" y="2707936"/>
            <a:ext cx="1630125" cy="674196"/>
          </a:xfrm>
          <a:custGeom>
            <a:avLst/>
            <a:gdLst/>
            <a:ahLst/>
            <a:cxnLst>
              <a:cxn ang="0">
                <a:pos x="1945" y="1496"/>
              </a:cxn>
              <a:cxn ang="0">
                <a:pos x="1823" y="1496"/>
              </a:cxn>
              <a:cxn ang="0">
                <a:pos x="1695" y="1482"/>
              </a:cxn>
              <a:cxn ang="0">
                <a:pos x="1576" y="1456"/>
              </a:cxn>
              <a:cxn ang="0">
                <a:pos x="1438" y="1413"/>
              </a:cxn>
              <a:cxn ang="0">
                <a:pos x="1306" y="1355"/>
              </a:cxn>
              <a:cxn ang="0">
                <a:pos x="1169" y="1272"/>
              </a:cxn>
              <a:cxn ang="0">
                <a:pos x="1044" y="1185"/>
              </a:cxn>
              <a:cxn ang="0">
                <a:pos x="926" y="1099"/>
              </a:cxn>
              <a:cxn ang="0">
                <a:pos x="807" y="1001"/>
              </a:cxn>
              <a:cxn ang="0">
                <a:pos x="694" y="893"/>
              </a:cxn>
              <a:cxn ang="0">
                <a:pos x="584" y="770"/>
              </a:cxn>
              <a:cxn ang="0">
                <a:pos x="494" y="643"/>
              </a:cxn>
              <a:cxn ang="0">
                <a:pos x="434" y="528"/>
              </a:cxn>
              <a:cxn ang="0">
                <a:pos x="60" y="564"/>
              </a:cxn>
              <a:cxn ang="0">
                <a:pos x="187" y="484"/>
              </a:cxn>
              <a:cxn ang="0">
                <a:pos x="277" y="419"/>
              </a:cxn>
              <a:cxn ang="0">
                <a:pos x="352" y="351"/>
              </a:cxn>
              <a:cxn ang="0">
                <a:pos x="422" y="267"/>
              </a:cxn>
              <a:cxn ang="0">
                <a:pos x="507" y="159"/>
              </a:cxn>
              <a:cxn ang="0">
                <a:pos x="587" y="54"/>
              </a:cxn>
              <a:cxn ang="0">
                <a:pos x="652" y="22"/>
              </a:cxn>
              <a:cxn ang="0">
                <a:pos x="722" y="72"/>
              </a:cxn>
              <a:cxn ang="0">
                <a:pos x="809" y="123"/>
              </a:cxn>
              <a:cxn ang="0">
                <a:pos x="886" y="159"/>
              </a:cxn>
              <a:cxn ang="0">
                <a:pos x="979" y="195"/>
              </a:cxn>
              <a:cxn ang="0">
                <a:pos x="1069" y="231"/>
              </a:cxn>
              <a:cxn ang="0">
                <a:pos x="1159" y="257"/>
              </a:cxn>
              <a:cxn ang="0">
                <a:pos x="1243" y="285"/>
              </a:cxn>
              <a:cxn ang="0">
                <a:pos x="1358" y="311"/>
              </a:cxn>
              <a:cxn ang="0">
                <a:pos x="936" y="510"/>
              </a:cxn>
              <a:cxn ang="0">
                <a:pos x="1036" y="697"/>
              </a:cxn>
              <a:cxn ang="0">
                <a:pos x="1111" y="806"/>
              </a:cxn>
              <a:cxn ang="0">
                <a:pos x="1221" y="954"/>
              </a:cxn>
              <a:cxn ang="0">
                <a:pos x="1313" y="1066"/>
              </a:cxn>
              <a:cxn ang="0">
                <a:pos x="1388" y="1153"/>
              </a:cxn>
              <a:cxn ang="0">
                <a:pos x="1483" y="1239"/>
              </a:cxn>
              <a:cxn ang="0">
                <a:pos x="1581" y="1312"/>
              </a:cxn>
              <a:cxn ang="0">
                <a:pos x="1695" y="1370"/>
              </a:cxn>
              <a:cxn ang="0">
                <a:pos x="1820" y="1413"/>
              </a:cxn>
              <a:cxn ang="0">
                <a:pos x="1950" y="1453"/>
              </a:cxn>
            </a:cxnLst>
            <a:rect l="0" t="0" r="r" b="b"/>
            <a:pathLst>
              <a:path w="2061" h="1497">
                <a:moveTo>
                  <a:pt x="2060" y="1482"/>
                </a:moveTo>
                <a:lnTo>
                  <a:pt x="1945" y="1496"/>
                </a:lnTo>
                <a:lnTo>
                  <a:pt x="1890" y="1496"/>
                </a:lnTo>
                <a:lnTo>
                  <a:pt x="1823" y="1496"/>
                </a:lnTo>
                <a:lnTo>
                  <a:pt x="1760" y="1489"/>
                </a:lnTo>
                <a:lnTo>
                  <a:pt x="1695" y="1482"/>
                </a:lnTo>
                <a:lnTo>
                  <a:pt x="1633" y="1471"/>
                </a:lnTo>
                <a:lnTo>
                  <a:pt x="1576" y="1456"/>
                </a:lnTo>
                <a:lnTo>
                  <a:pt x="1513" y="1442"/>
                </a:lnTo>
                <a:lnTo>
                  <a:pt x="1438" y="1413"/>
                </a:lnTo>
                <a:lnTo>
                  <a:pt x="1371" y="1380"/>
                </a:lnTo>
                <a:lnTo>
                  <a:pt x="1306" y="1355"/>
                </a:lnTo>
                <a:lnTo>
                  <a:pt x="1236" y="1315"/>
                </a:lnTo>
                <a:lnTo>
                  <a:pt x="1169" y="1272"/>
                </a:lnTo>
                <a:lnTo>
                  <a:pt x="1101" y="1229"/>
                </a:lnTo>
                <a:lnTo>
                  <a:pt x="1044" y="1185"/>
                </a:lnTo>
                <a:lnTo>
                  <a:pt x="981" y="1142"/>
                </a:lnTo>
                <a:lnTo>
                  <a:pt x="926" y="1099"/>
                </a:lnTo>
                <a:lnTo>
                  <a:pt x="866" y="1052"/>
                </a:lnTo>
                <a:lnTo>
                  <a:pt x="807" y="1001"/>
                </a:lnTo>
                <a:lnTo>
                  <a:pt x="747" y="943"/>
                </a:lnTo>
                <a:lnTo>
                  <a:pt x="694" y="893"/>
                </a:lnTo>
                <a:lnTo>
                  <a:pt x="637" y="827"/>
                </a:lnTo>
                <a:lnTo>
                  <a:pt x="584" y="770"/>
                </a:lnTo>
                <a:lnTo>
                  <a:pt x="537" y="708"/>
                </a:lnTo>
                <a:lnTo>
                  <a:pt x="494" y="643"/>
                </a:lnTo>
                <a:lnTo>
                  <a:pt x="462" y="585"/>
                </a:lnTo>
                <a:lnTo>
                  <a:pt x="434" y="528"/>
                </a:lnTo>
                <a:lnTo>
                  <a:pt x="0" y="611"/>
                </a:lnTo>
                <a:lnTo>
                  <a:pt x="60" y="564"/>
                </a:lnTo>
                <a:lnTo>
                  <a:pt x="132" y="520"/>
                </a:lnTo>
                <a:lnTo>
                  <a:pt x="187" y="484"/>
                </a:lnTo>
                <a:lnTo>
                  <a:pt x="232" y="455"/>
                </a:lnTo>
                <a:lnTo>
                  <a:pt x="277" y="419"/>
                </a:lnTo>
                <a:lnTo>
                  <a:pt x="315" y="387"/>
                </a:lnTo>
                <a:lnTo>
                  <a:pt x="352" y="351"/>
                </a:lnTo>
                <a:lnTo>
                  <a:pt x="385" y="307"/>
                </a:lnTo>
                <a:lnTo>
                  <a:pt x="422" y="267"/>
                </a:lnTo>
                <a:lnTo>
                  <a:pt x="464" y="213"/>
                </a:lnTo>
                <a:lnTo>
                  <a:pt x="507" y="159"/>
                </a:lnTo>
                <a:lnTo>
                  <a:pt x="544" y="112"/>
                </a:lnTo>
                <a:lnTo>
                  <a:pt x="587" y="54"/>
                </a:lnTo>
                <a:lnTo>
                  <a:pt x="619" y="0"/>
                </a:lnTo>
                <a:lnTo>
                  <a:pt x="652" y="22"/>
                </a:lnTo>
                <a:lnTo>
                  <a:pt x="687" y="51"/>
                </a:lnTo>
                <a:lnTo>
                  <a:pt x="722" y="72"/>
                </a:lnTo>
                <a:lnTo>
                  <a:pt x="764" y="98"/>
                </a:lnTo>
                <a:lnTo>
                  <a:pt x="809" y="123"/>
                </a:lnTo>
                <a:lnTo>
                  <a:pt x="849" y="145"/>
                </a:lnTo>
                <a:lnTo>
                  <a:pt x="886" y="159"/>
                </a:lnTo>
                <a:lnTo>
                  <a:pt x="931" y="181"/>
                </a:lnTo>
                <a:lnTo>
                  <a:pt x="979" y="195"/>
                </a:lnTo>
                <a:lnTo>
                  <a:pt x="1026" y="213"/>
                </a:lnTo>
                <a:lnTo>
                  <a:pt x="1069" y="231"/>
                </a:lnTo>
                <a:lnTo>
                  <a:pt x="1111" y="246"/>
                </a:lnTo>
                <a:lnTo>
                  <a:pt x="1159" y="257"/>
                </a:lnTo>
                <a:lnTo>
                  <a:pt x="1201" y="271"/>
                </a:lnTo>
                <a:lnTo>
                  <a:pt x="1243" y="285"/>
                </a:lnTo>
                <a:lnTo>
                  <a:pt x="1291" y="300"/>
                </a:lnTo>
                <a:lnTo>
                  <a:pt x="1358" y="311"/>
                </a:lnTo>
                <a:lnTo>
                  <a:pt x="906" y="423"/>
                </a:lnTo>
                <a:lnTo>
                  <a:pt x="936" y="510"/>
                </a:lnTo>
                <a:lnTo>
                  <a:pt x="974" y="575"/>
                </a:lnTo>
                <a:lnTo>
                  <a:pt x="1036" y="697"/>
                </a:lnTo>
                <a:lnTo>
                  <a:pt x="1074" y="752"/>
                </a:lnTo>
                <a:lnTo>
                  <a:pt x="1111" y="806"/>
                </a:lnTo>
                <a:lnTo>
                  <a:pt x="1179" y="900"/>
                </a:lnTo>
                <a:lnTo>
                  <a:pt x="1221" y="954"/>
                </a:lnTo>
                <a:lnTo>
                  <a:pt x="1268" y="1019"/>
                </a:lnTo>
                <a:lnTo>
                  <a:pt x="1313" y="1066"/>
                </a:lnTo>
                <a:lnTo>
                  <a:pt x="1351" y="1109"/>
                </a:lnTo>
                <a:lnTo>
                  <a:pt x="1388" y="1153"/>
                </a:lnTo>
                <a:lnTo>
                  <a:pt x="1433" y="1196"/>
                </a:lnTo>
                <a:lnTo>
                  <a:pt x="1483" y="1239"/>
                </a:lnTo>
                <a:lnTo>
                  <a:pt x="1531" y="1272"/>
                </a:lnTo>
                <a:lnTo>
                  <a:pt x="1581" y="1312"/>
                </a:lnTo>
                <a:lnTo>
                  <a:pt x="1641" y="1344"/>
                </a:lnTo>
                <a:lnTo>
                  <a:pt x="1695" y="1370"/>
                </a:lnTo>
                <a:lnTo>
                  <a:pt x="1760" y="1391"/>
                </a:lnTo>
                <a:lnTo>
                  <a:pt x="1820" y="1413"/>
                </a:lnTo>
                <a:lnTo>
                  <a:pt x="1883" y="1435"/>
                </a:lnTo>
                <a:lnTo>
                  <a:pt x="1950" y="1453"/>
                </a:lnTo>
                <a:lnTo>
                  <a:pt x="2060" y="1482"/>
                </a:lnTo>
              </a:path>
            </a:pathLst>
          </a:custGeom>
          <a:solidFill>
            <a:schemeClr val="tx1">
              <a:lumMod val="50000"/>
              <a:lumOff val="50000"/>
            </a:schemeClr>
          </a:solidFill>
          <a:ln w="9525" cap="rnd">
            <a:no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chemeClr val="tx1"/>
              </a:solidFill>
              <a:effectLst/>
              <a:uLnTx/>
              <a:uFillTx/>
              <a:latin typeface="Arial" pitchFamily="34" charset="0"/>
              <a:ea typeface="宋体" pitchFamily="2" charset="-122"/>
              <a:cs typeface="+mn-cs"/>
            </a:endParaRPr>
          </a:p>
        </p:txBody>
      </p:sp>
      <p:sp>
        <p:nvSpPr>
          <p:cNvPr id="10" name="AutoShape 7"/>
          <p:cNvSpPr>
            <a:spLocks noChangeArrowheads="1"/>
          </p:cNvSpPr>
          <p:nvPr/>
        </p:nvSpPr>
        <p:spPr bwMode="gray">
          <a:xfrm>
            <a:off x="3036842" y="2746884"/>
            <a:ext cx="3189257" cy="1813078"/>
          </a:xfrm>
          <a:prstGeom prst="octagon">
            <a:avLst>
              <a:gd name="adj" fmla="val 29287"/>
            </a:avLst>
          </a:prstGeom>
          <a:solidFill>
            <a:srgbClr val="FFC000"/>
          </a:solidFill>
          <a:ln w="38100" cmpd="dbl">
            <a:noFill/>
            <a:miter lim="800000"/>
            <a:headEnd/>
            <a:tailEnd/>
          </a:ln>
          <a:effectLst/>
        </p:spPr>
        <p:txBody>
          <a:bodyPr vert="horz" wrap="non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1" name="AutoShape 8"/>
          <p:cNvSpPr>
            <a:spLocks noChangeArrowheads="1"/>
          </p:cNvSpPr>
          <p:nvPr/>
        </p:nvSpPr>
        <p:spPr bwMode="gray">
          <a:xfrm>
            <a:off x="1495459" y="1715444"/>
            <a:ext cx="2847941" cy="864905"/>
          </a:xfrm>
          <a:prstGeom prst="roundRect">
            <a:avLst>
              <a:gd name="adj" fmla="val 16667"/>
            </a:avLst>
          </a:prstGeom>
          <a:solidFill>
            <a:srgbClr val="9EBF27"/>
          </a:solidFill>
          <a:ln w="38100">
            <a:noFill/>
            <a:round/>
            <a:headEnd/>
            <a:tailEnd/>
          </a:ln>
          <a:effectLst/>
        </p:spPr>
        <p:txBody>
          <a:bodyPr vert="horz" wrap="square" lIns="111125" tIns="55563" rIns="111125" bIns="5556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2" name="AutoShape 9"/>
          <p:cNvSpPr>
            <a:spLocks noChangeArrowheads="1"/>
          </p:cNvSpPr>
          <p:nvPr/>
        </p:nvSpPr>
        <p:spPr bwMode="gray">
          <a:xfrm>
            <a:off x="4840356" y="1715444"/>
            <a:ext cx="2847941" cy="864905"/>
          </a:xfrm>
          <a:prstGeom prst="roundRect">
            <a:avLst>
              <a:gd name="adj" fmla="val 16667"/>
            </a:avLst>
          </a:prstGeom>
          <a:solidFill>
            <a:srgbClr val="9EBF27"/>
          </a:solidFill>
          <a:ln w="38100">
            <a:noFill/>
            <a:round/>
            <a:headEnd/>
            <a:tailEnd/>
          </a:ln>
          <a:effectLst/>
        </p:spPr>
        <p:txBody>
          <a:bodyPr vert="horz" wrap="square" lIns="111125" tIns="55563" rIns="111125" bIns="5556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3" name="AutoShape 10"/>
          <p:cNvSpPr>
            <a:spLocks noChangeArrowheads="1"/>
          </p:cNvSpPr>
          <p:nvPr/>
        </p:nvSpPr>
        <p:spPr bwMode="gray">
          <a:xfrm>
            <a:off x="1495459" y="4809764"/>
            <a:ext cx="2847941" cy="864905"/>
          </a:xfrm>
          <a:prstGeom prst="roundRect">
            <a:avLst>
              <a:gd name="adj" fmla="val 16667"/>
            </a:avLst>
          </a:prstGeom>
          <a:solidFill>
            <a:srgbClr val="9EBF27"/>
          </a:solidFill>
          <a:ln w="38100">
            <a:noFill/>
            <a:round/>
            <a:headEnd/>
            <a:tailEnd/>
          </a:ln>
          <a:effectLst/>
        </p:spPr>
        <p:txBody>
          <a:bodyPr vert="horz" wrap="square" lIns="111125" tIns="55563" rIns="111125" bIns="5556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4" name="AutoShape 11"/>
          <p:cNvSpPr>
            <a:spLocks noChangeArrowheads="1"/>
          </p:cNvSpPr>
          <p:nvPr/>
        </p:nvSpPr>
        <p:spPr bwMode="gray">
          <a:xfrm>
            <a:off x="4840356" y="4809764"/>
            <a:ext cx="2847941" cy="864905"/>
          </a:xfrm>
          <a:prstGeom prst="roundRect">
            <a:avLst>
              <a:gd name="adj" fmla="val 16667"/>
            </a:avLst>
          </a:prstGeom>
          <a:solidFill>
            <a:srgbClr val="9EBF27"/>
          </a:solidFill>
          <a:ln w="38100">
            <a:noFill/>
            <a:round/>
            <a:headEnd/>
            <a:tailEnd/>
          </a:ln>
          <a:effectLst/>
        </p:spPr>
        <p:txBody>
          <a:bodyPr vert="horz" wrap="square" lIns="111125" tIns="55563" rIns="111125" bIns="5556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5" name="TextBox 14"/>
          <p:cNvSpPr txBox="1"/>
          <p:nvPr/>
        </p:nvSpPr>
        <p:spPr>
          <a:xfrm>
            <a:off x="1955062" y="1947841"/>
            <a:ext cx="1928734" cy="400110"/>
          </a:xfrm>
          <a:prstGeom prst="rect">
            <a:avLst/>
          </a:prstGeom>
          <a:noFill/>
        </p:spPr>
        <p:txBody>
          <a:bodyPr wrap="none" rtlCol="0">
            <a:spAutoFit/>
          </a:bodyPr>
          <a:lstStyle/>
          <a:p>
            <a:r>
              <a:rPr lang="zh-CN" altLang="zh-CN" sz="2000" dirty="0" smtClean="0"/>
              <a:t>实体（</a:t>
            </a:r>
            <a:r>
              <a:rPr lang="en-US" altLang="zh-CN" sz="2000" dirty="0"/>
              <a:t>Entity</a:t>
            </a:r>
            <a:r>
              <a:rPr lang="zh-CN" altLang="zh-CN" sz="2000" dirty="0"/>
              <a:t>）</a:t>
            </a:r>
            <a:endParaRPr lang="zh-CN" altLang="en-US" sz="2000" dirty="0">
              <a:solidFill>
                <a:schemeClr val="bg1"/>
              </a:solidFill>
              <a:latin typeface="微软雅黑" pitchFamily="34" charset="-122"/>
              <a:ea typeface="微软雅黑" pitchFamily="34" charset="-122"/>
            </a:endParaRPr>
          </a:p>
        </p:txBody>
      </p:sp>
      <p:sp>
        <p:nvSpPr>
          <p:cNvPr id="16" name="TextBox 15"/>
          <p:cNvSpPr txBox="1"/>
          <p:nvPr/>
        </p:nvSpPr>
        <p:spPr>
          <a:xfrm>
            <a:off x="4936078" y="1947841"/>
            <a:ext cx="2656497" cy="400110"/>
          </a:xfrm>
          <a:prstGeom prst="rect">
            <a:avLst/>
          </a:prstGeom>
          <a:noFill/>
        </p:spPr>
        <p:txBody>
          <a:bodyPr wrap="none" rtlCol="0">
            <a:spAutoFit/>
          </a:bodyPr>
          <a:lstStyle/>
          <a:p>
            <a:r>
              <a:rPr lang="zh-CN" altLang="zh-CN" sz="2000" dirty="0"/>
              <a:t>实体集（</a:t>
            </a:r>
            <a:r>
              <a:rPr lang="en-US" altLang="zh-CN" sz="2000" dirty="0"/>
              <a:t>Entity Set</a:t>
            </a:r>
            <a:r>
              <a:rPr lang="zh-CN" altLang="zh-CN" sz="2000" dirty="0"/>
              <a:t>）</a:t>
            </a:r>
            <a:endParaRPr lang="zh-CN" altLang="en-US" sz="2000" dirty="0">
              <a:solidFill>
                <a:schemeClr val="bg1"/>
              </a:solidFill>
              <a:latin typeface="微软雅黑" pitchFamily="34" charset="-122"/>
              <a:ea typeface="微软雅黑" pitchFamily="34" charset="-122"/>
            </a:endParaRPr>
          </a:p>
        </p:txBody>
      </p:sp>
      <p:sp>
        <p:nvSpPr>
          <p:cNvPr id="17" name="TextBox 16"/>
          <p:cNvSpPr txBox="1"/>
          <p:nvPr/>
        </p:nvSpPr>
        <p:spPr>
          <a:xfrm>
            <a:off x="4799307" y="5042161"/>
            <a:ext cx="3071675" cy="400110"/>
          </a:xfrm>
          <a:prstGeom prst="rect">
            <a:avLst/>
          </a:prstGeom>
          <a:noFill/>
        </p:spPr>
        <p:txBody>
          <a:bodyPr wrap="none" rtlCol="0">
            <a:spAutoFit/>
          </a:bodyPr>
          <a:lstStyle/>
          <a:p>
            <a:r>
              <a:rPr lang="zh-CN" altLang="zh-CN" sz="2000" dirty="0"/>
              <a:t>实体标识符（</a:t>
            </a:r>
            <a:r>
              <a:rPr lang="en-US" altLang="zh-CN" sz="2000" dirty="0"/>
              <a:t>Identifier</a:t>
            </a:r>
            <a:r>
              <a:rPr lang="zh-CN" altLang="zh-CN" sz="2000" dirty="0"/>
              <a:t>）</a:t>
            </a:r>
            <a:endParaRPr lang="zh-CN" altLang="en-US" sz="2000" dirty="0">
              <a:solidFill>
                <a:schemeClr val="bg1"/>
              </a:solidFill>
              <a:latin typeface="微软雅黑" pitchFamily="34" charset="-122"/>
              <a:ea typeface="微软雅黑" pitchFamily="34" charset="-122"/>
            </a:endParaRPr>
          </a:p>
        </p:txBody>
      </p:sp>
      <p:sp>
        <p:nvSpPr>
          <p:cNvPr id="18" name="TextBox 17"/>
          <p:cNvSpPr txBox="1"/>
          <p:nvPr/>
        </p:nvSpPr>
        <p:spPr>
          <a:xfrm>
            <a:off x="1777130" y="5042161"/>
            <a:ext cx="2284601" cy="400110"/>
          </a:xfrm>
          <a:prstGeom prst="rect">
            <a:avLst/>
          </a:prstGeom>
          <a:noFill/>
        </p:spPr>
        <p:txBody>
          <a:bodyPr wrap="none" rtlCol="0">
            <a:spAutoFit/>
          </a:bodyPr>
          <a:lstStyle/>
          <a:p>
            <a:r>
              <a:rPr lang="zh-CN" altLang="zh-CN" sz="2000" dirty="0"/>
              <a:t>属性（</a:t>
            </a:r>
            <a:r>
              <a:rPr lang="en-US" altLang="zh-CN" sz="2000" dirty="0"/>
              <a:t>Attribute</a:t>
            </a:r>
            <a:r>
              <a:rPr lang="zh-CN" altLang="zh-CN" sz="2000" dirty="0"/>
              <a:t>）</a:t>
            </a:r>
            <a:endParaRPr lang="zh-CN" altLang="en-US" sz="2000" dirty="0">
              <a:solidFill>
                <a:schemeClr val="bg1"/>
              </a:solidFill>
              <a:latin typeface="微软雅黑" pitchFamily="34" charset="-122"/>
              <a:ea typeface="微软雅黑" pitchFamily="34" charset="-122"/>
            </a:endParaRPr>
          </a:p>
        </p:txBody>
      </p:sp>
      <p:sp>
        <p:nvSpPr>
          <p:cNvPr id="19" name="TextBox 18"/>
          <p:cNvSpPr txBox="1"/>
          <p:nvPr/>
        </p:nvSpPr>
        <p:spPr>
          <a:xfrm>
            <a:off x="3989108" y="3355641"/>
            <a:ext cx="1275503" cy="584775"/>
          </a:xfrm>
          <a:prstGeom prst="rect">
            <a:avLst/>
          </a:prstGeom>
          <a:noFill/>
        </p:spPr>
        <p:txBody>
          <a:bodyPr wrap="square" rtlCol="0">
            <a:spAutoFit/>
          </a:bodyPr>
          <a:lstStyle/>
          <a:p>
            <a:r>
              <a:rPr lang="zh-CN" altLang="en-US" sz="3200" dirty="0">
                <a:solidFill>
                  <a:schemeClr val="tx1">
                    <a:lumMod val="75000"/>
                    <a:lumOff val="25000"/>
                  </a:schemeClr>
                </a:solidFill>
                <a:latin typeface="微软雅黑" pitchFamily="34" charset="-122"/>
                <a:ea typeface="微软雅黑" pitchFamily="34" charset="-122"/>
              </a:rPr>
              <a:t>描述</a:t>
            </a:r>
          </a:p>
        </p:txBody>
      </p:sp>
    </p:spTree>
    <p:extLst>
      <p:ext uri="{BB962C8B-B14F-4D97-AF65-F5344CB8AC3E}">
        <p14:creationId xmlns:p14="http://schemas.microsoft.com/office/powerpoint/2010/main" val="4239269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82"/>
          <p:cNvSpPr>
            <a:spLocks noChangeArrowheads="1"/>
          </p:cNvSpPr>
          <p:nvPr/>
        </p:nvSpPr>
        <p:spPr bwMode="auto">
          <a:xfrm>
            <a:off x="914400" y="622139"/>
            <a:ext cx="7566660" cy="3970318"/>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zh-CN" altLang="zh-CN" sz="2800" dirty="0" smtClean="0"/>
              <a:t>实体</a:t>
            </a:r>
            <a:r>
              <a:rPr lang="zh-CN" altLang="zh-CN" sz="2800" dirty="0"/>
              <a:t>（</a:t>
            </a:r>
            <a:r>
              <a:rPr lang="en-US" altLang="zh-CN" sz="2800" dirty="0"/>
              <a:t>Entity</a:t>
            </a:r>
            <a:r>
              <a:rPr lang="zh-CN" altLang="zh-CN" sz="2800" dirty="0"/>
              <a:t>）：客观存在、可以相互区别的事物称为实体。实体可以是具体的对象，如一名男学生、一辆汽车等；也可以是抽象的对象，如一次借书、一场足球比赛等</a:t>
            </a:r>
            <a:r>
              <a:rPr lang="zh-CN" altLang="zh-CN" sz="2800" dirty="0" smtClean="0"/>
              <a:t>。</a:t>
            </a:r>
            <a:endParaRPr lang="en-US" altLang="zh-CN" sz="2800" dirty="0" smtClean="0"/>
          </a:p>
          <a:p>
            <a:pPr algn="l"/>
            <a:endParaRPr lang="en-US" altLang="zh-CN" sz="2800" dirty="0" smtClean="0"/>
          </a:p>
          <a:p>
            <a:pPr algn="l"/>
            <a:endParaRPr lang="zh-CN" altLang="zh-CN" sz="2800" dirty="0"/>
          </a:p>
          <a:p>
            <a:pPr algn="l"/>
            <a:r>
              <a:rPr lang="zh-CN" altLang="zh-CN" sz="2800" dirty="0" smtClean="0"/>
              <a:t>实体</a:t>
            </a:r>
            <a:r>
              <a:rPr lang="zh-CN" altLang="zh-CN" sz="2800" dirty="0"/>
              <a:t>集（</a:t>
            </a:r>
            <a:r>
              <a:rPr lang="en-US" altLang="zh-CN" sz="2800" dirty="0"/>
              <a:t>Entity Set</a:t>
            </a:r>
            <a:r>
              <a:rPr lang="zh-CN" altLang="zh-CN" sz="2800" dirty="0"/>
              <a:t>）：性质相同的同类实体的集合，称为实体集。例如所有的男学生、足球比赛的所有比赛等</a:t>
            </a:r>
            <a:r>
              <a:rPr lang="zh-CN" altLang="zh-CN" sz="2800" dirty="0" smtClean="0"/>
              <a:t>。</a:t>
            </a:r>
            <a:endParaRPr lang="zh-CN" altLang="zh-CN" dirty="0"/>
          </a:p>
        </p:txBody>
      </p:sp>
      <p:sp>
        <p:nvSpPr>
          <p:cNvPr id="6" name="灯片编号占位符 3"/>
          <p:cNvSpPr>
            <a:spLocks noGrp="1"/>
          </p:cNvSpPr>
          <p:nvPr>
            <p:ph type="sldNum" sz="quarter" idx="11"/>
          </p:nvPr>
        </p:nvSpPr>
        <p:spPr>
          <a:xfrm>
            <a:off x="3065207" y="6245224"/>
            <a:ext cx="2133600" cy="476250"/>
          </a:xfrm>
        </p:spPr>
        <p:txBody>
          <a:bodyPr/>
          <a:lstStyle/>
          <a:p>
            <a:fld id="{7CD82B1B-DD1F-4340-B57E-734052DD5567}" type="slidenum">
              <a:rPr lang="en-US" altLang="zh-CN" smtClean="0"/>
              <a:pPr/>
              <a:t>15</a:t>
            </a:fld>
            <a:endParaRPr lang="en-US" altLang="zh-CN" dirty="0"/>
          </a:p>
        </p:txBody>
      </p:sp>
    </p:spTree>
    <p:extLst>
      <p:ext uri="{BB962C8B-B14F-4D97-AF65-F5344CB8AC3E}">
        <p14:creationId xmlns:p14="http://schemas.microsoft.com/office/powerpoint/2010/main" val="2572883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16</a:t>
            </a:fld>
            <a:endParaRPr lang="en-US" altLang="zh-CN"/>
          </a:p>
        </p:txBody>
      </p:sp>
      <p:sp>
        <p:nvSpPr>
          <p:cNvPr id="5" name="Rectangle 182"/>
          <p:cNvSpPr>
            <a:spLocks noChangeArrowheads="1"/>
          </p:cNvSpPr>
          <p:nvPr/>
        </p:nvSpPr>
        <p:spPr bwMode="auto">
          <a:xfrm>
            <a:off x="914400" y="452804"/>
            <a:ext cx="7566660" cy="4832092"/>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zh-CN" altLang="zh-CN" sz="2800" dirty="0" smtClean="0"/>
              <a:t>属性</a:t>
            </a:r>
            <a:r>
              <a:rPr lang="zh-CN" altLang="zh-CN" sz="2800" dirty="0"/>
              <a:t>（</a:t>
            </a:r>
            <a:r>
              <a:rPr lang="en-US" altLang="zh-CN" sz="2800" dirty="0"/>
              <a:t>Attribute</a:t>
            </a:r>
            <a:r>
              <a:rPr lang="zh-CN" altLang="zh-CN" sz="2800" dirty="0"/>
              <a:t>）：实体有很多特性，一个特性称为一个属性。每一个属性有一个值域，其类型可以是整数型、实数型、字符串型等。例如，学生有学号、姓名、年龄、性别等属性</a:t>
            </a:r>
            <a:r>
              <a:rPr lang="zh-CN" altLang="zh-CN" sz="2800" dirty="0" smtClean="0"/>
              <a:t>。</a:t>
            </a:r>
            <a:endParaRPr lang="en-US" altLang="zh-CN" sz="2800" dirty="0" smtClean="0"/>
          </a:p>
          <a:p>
            <a:pPr algn="l"/>
            <a:endParaRPr lang="en-US" altLang="zh-CN" sz="2800" dirty="0" smtClean="0"/>
          </a:p>
          <a:p>
            <a:pPr algn="l"/>
            <a:endParaRPr lang="zh-CN" altLang="zh-CN" sz="2800" dirty="0"/>
          </a:p>
          <a:p>
            <a:pPr algn="l"/>
            <a:r>
              <a:rPr lang="zh-CN" altLang="zh-CN" sz="2800" dirty="0"/>
              <a:t>实体标识符（</a:t>
            </a:r>
            <a:r>
              <a:rPr lang="en-US" altLang="zh-CN" sz="2800" dirty="0"/>
              <a:t>Identifier</a:t>
            </a:r>
            <a:r>
              <a:rPr lang="zh-CN" altLang="zh-CN" sz="2800" dirty="0"/>
              <a:t>）：能唯一标识实体的属性或属性集，称为实体标识符。有时也称为关键码（</a:t>
            </a:r>
            <a:r>
              <a:rPr lang="en-US" altLang="zh-CN" sz="2800" dirty="0"/>
              <a:t>Key</a:t>
            </a:r>
            <a:r>
              <a:rPr lang="zh-CN" altLang="zh-CN" sz="2800" dirty="0"/>
              <a:t>）或简称为键。例如，学生的学号可以作为学生实体的标识符。</a:t>
            </a:r>
          </a:p>
          <a:p>
            <a:pPr algn="l"/>
            <a:endParaRPr lang="zh-CN" altLang="zh-CN" sz="2800" dirty="0"/>
          </a:p>
        </p:txBody>
      </p:sp>
      <p:sp>
        <p:nvSpPr>
          <p:cNvPr id="6" name="TextBox 5">
            <a:hlinkClick r:id="rId2" action="ppaction://hlinksldjump"/>
          </p:cNvPr>
          <p:cNvSpPr txBox="1"/>
          <p:nvPr/>
        </p:nvSpPr>
        <p:spPr>
          <a:xfrm>
            <a:off x="7603956" y="6272463"/>
            <a:ext cx="802106" cy="338554"/>
          </a:xfrm>
          <a:prstGeom prst="rect">
            <a:avLst/>
          </a:prstGeom>
          <a:noFill/>
        </p:spPr>
        <p:txBody>
          <a:bodyPr wrap="square" rtlCol="0">
            <a:spAutoFit/>
          </a:bodyPr>
          <a:lstStyle/>
          <a:p>
            <a:r>
              <a:rPr lang="zh-CN" altLang="en-US" sz="1600" dirty="0" smtClean="0"/>
              <a:t>返回</a:t>
            </a:r>
            <a:endParaRPr lang="zh-CN" altLang="en-US" sz="1600" dirty="0"/>
          </a:p>
        </p:txBody>
      </p:sp>
    </p:spTree>
    <p:extLst>
      <p:ext uri="{BB962C8B-B14F-4D97-AF65-F5344CB8AC3E}">
        <p14:creationId xmlns:p14="http://schemas.microsoft.com/office/powerpoint/2010/main" val="1771934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3"/>
          <p:cNvSpPr>
            <a:spLocks noGrp="1"/>
          </p:cNvSpPr>
          <p:nvPr>
            <p:ph type="sldNum" sz="quarter" idx="11"/>
          </p:nvPr>
        </p:nvSpPr>
        <p:spPr>
          <a:xfrm>
            <a:off x="3065207" y="6245224"/>
            <a:ext cx="2133600" cy="476250"/>
          </a:xfrm>
        </p:spPr>
        <p:txBody>
          <a:bodyPr/>
          <a:lstStyle/>
          <a:p>
            <a:fld id="{7CD82B1B-DD1F-4340-B57E-734052DD5567}" type="slidenum">
              <a:rPr lang="en-US" altLang="zh-CN" smtClean="0"/>
              <a:pPr/>
              <a:t>17</a:t>
            </a:fld>
            <a:endParaRPr lang="en-US" altLang="zh-CN"/>
          </a:p>
        </p:txBody>
      </p:sp>
      <p:sp>
        <p:nvSpPr>
          <p:cNvPr id="6" name="标题 1"/>
          <p:cNvSpPr txBox="1">
            <a:spLocks/>
          </p:cNvSpPr>
          <p:nvPr/>
        </p:nvSpPr>
        <p:spPr bwMode="gray">
          <a:xfrm>
            <a:off x="102870" y="451485"/>
            <a:ext cx="8686800" cy="1087438"/>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600" b="1">
                <a:solidFill>
                  <a:schemeClr val="tx1"/>
                </a:solidFill>
                <a:latin typeface="+mj-lt"/>
                <a:ea typeface="+mj-ea"/>
                <a:cs typeface="+mj-cs"/>
              </a:defRPr>
            </a:lvl1pPr>
            <a:lvl2pPr algn="ctr" rtl="0" eaLnBrk="1" fontAlgn="base" hangingPunct="1">
              <a:spcBef>
                <a:spcPct val="0"/>
              </a:spcBef>
              <a:spcAft>
                <a:spcPct val="0"/>
              </a:spcAft>
              <a:defRPr sz="4600" b="1">
                <a:solidFill>
                  <a:schemeClr val="tx1"/>
                </a:solidFill>
                <a:latin typeface="Arial" charset="0"/>
              </a:defRPr>
            </a:lvl2pPr>
            <a:lvl3pPr algn="ctr" rtl="0" eaLnBrk="1" fontAlgn="base" hangingPunct="1">
              <a:spcBef>
                <a:spcPct val="0"/>
              </a:spcBef>
              <a:spcAft>
                <a:spcPct val="0"/>
              </a:spcAft>
              <a:defRPr sz="4600" b="1">
                <a:solidFill>
                  <a:schemeClr val="tx1"/>
                </a:solidFill>
                <a:latin typeface="Arial" charset="0"/>
              </a:defRPr>
            </a:lvl3pPr>
            <a:lvl4pPr algn="ctr" rtl="0" eaLnBrk="1" fontAlgn="base" hangingPunct="1">
              <a:spcBef>
                <a:spcPct val="0"/>
              </a:spcBef>
              <a:spcAft>
                <a:spcPct val="0"/>
              </a:spcAft>
              <a:defRPr sz="4600" b="1">
                <a:solidFill>
                  <a:schemeClr val="tx1"/>
                </a:solidFill>
                <a:latin typeface="Arial" charset="0"/>
              </a:defRPr>
            </a:lvl4pPr>
            <a:lvl5pPr algn="ctr" rtl="0" eaLnBrk="1" fontAlgn="base" hangingPunct="1">
              <a:spcBef>
                <a:spcPct val="0"/>
              </a:spcBef>
              <a:spcAft>
                <a:spcPct val="0"/>
              </a:spcAft>
              <a:defRPr sz="4600" b="1">
                <a:solidFill>
                  <a:schemeClr val="tx1"/>
                </a:solidFill>
                <a:latin typeface="Arial" charset="0"/>
              </a:defRPr>
            </a:lvl5pPr>
            <a:lvl6pPr marL="457200" algn="ctr" rtl="0" eaLnBrk="1" fontAlgn="base" hangingPunct="1">
              <a:spcBef>
                <a:spcPct val="0"/>
              </a:spcBef>
              <a:spcAft>
                <a:spcPct val="0"/>
              </a:spcAft>
              <a:defRPr sz="4600" b="1">
                <a:solidFill>
                  <a:schemeClr val="tx1"/>
                </a:solidFill>
                <a:latin typeface="Arial" charset="0"/>
              </a:defRPr>
            </a:lvl6pPr>
            <a:lvl7pPr marL="914400" algn="ctr" rtl="0" eaLnBrk="1" fontAlgn="base" hangingPunct="1">
              <a:spcBef>
                <a:spcPct val="0"/>
              </a:spcBef>
              <a:spcAft>
                <a:spcPct val="0"/>
              </a:spcAft>
              <a:defRPr sz="4600" b="1">
                <a:solidFill>
                  <a:schemeClr val="tx1"/>
                </a:solidFill>
                <a:latin typeface="Arial" charset="0"/>
              </a:defRPr>
            </a:lvl7pPr>
            <a:lvl8pPr marL="1371600" algn="ctr" rtl="0" eaLnBrk="1" fontAlgn="base" hangingPunct="1">
              <a:spcBef>
                <a:spcPct val="0"/>
              </a:spcBef>
              <a:spcAft>
                <a:spcPct val="0"/>
              </a:spcAft>
              <a:defRPr sz="4600" b="1">
                <a:solidFill>
                  <a:schemeClr val="tx1"/>
                </a:solidFill>
                <a:latin typeface="Arial" charset="0"/>
              </a:defRPr>
            </a:lvl8pPr>
            <a:lvl9pPr marL="1828800" algn="ctr" rtl="0" eaLnBrk="1" fontAlgn="base" hangingPunct="1">
              <a:spcBef>
                <a:spcPct val="0"/>
              </a:spcBef>
              <a:spcAft>
                <a:spcPct val="0"/>
              </a:spcAft>
              <a:defRPr sz="4600" b="1">
                <a:solidFill>
                  <a:schemeClr val="tx1"/>
                </a:solidFill>
                <a:latin typeface="Arial" charset="0"/>
              </a:defRPr>
            </a:lvl9pPr>
          </a:lstStyle>
          <a:p>
            <a:r>
              <a:rPr lang="en-US" altLang="zh-CN" sz="3600" dirty="0" smtClean="0"/>
              <a:t>1.2.2</a:t>
            </a:r>
            <a:r>
              <a:rPr lang="zh-CN" altLang="zh-CN" sz="3600" dirty="0" smtClean="0"/>
              <a:t>逻辑设计</a:t>
            </a:r>
            <a:r>
              <a:rPr lang="zh-CN" altLang="zh-CN" sz="3600" dirty="0"/>
              <a:t>中的数据描述</a:t>
            </a:r>
            <a:endParaRPr lang="zh-CN" altLang="en-US" sz="3600" dirty="0"/>
          </a:p>
        </p:txBody>
      </p:sp>
      <p:sp>
        <p:nvSpPr>
          <p:cNvPr id="7" name="Freeform 3"/>
          <p:cNvSpPr>
            <a:spLocks/>
          </p:cNvSpPr>
          <p:nvPr/>
        </p:nvSpPr>
        <p:spPr bwMode="gray">
          <a:xfrm>
            <a:off x="5312737" y="2718680"/>
            <a:ext cx="1628760" cy="701057"/>
          </a:xfrm>
          <a:custGeom>
            <a:avLst/>
            <a:gdLst/>
            <a:ahLst/>
            <a:cxnLst>
              <a:cxn ang="0">
                <a:pos x="112" y="1555"/>
              </a:cxn>
              <a:cxn ang="0">
                <a:pos x="237" y="1555"/>
              </a:cxn>
              <a:cxn ang="0">
                <a:pos x="365" y="1544"/>
              </a:cxn>
              <a:cxn ang="0">
                <a:pos x="484" y="1519"/>
              </a:cxn>
              <a:cxn ang="0">
                <a:pos x="622" y="1472"/>
              </a:cxn>
              <a:cxn ang="0">
                <a:pos x="754" y="1410"/>
              </a:cxn>
              <a:cxn ang="0">
                <a:pos x="891" y="1324"/>
              </a:cxn>
              <a:cxn ang="0">
                <a:pos x="1016" y="1233"/>
              </a:cxn>
              <a:cxn ang="0">
                <a:pos x="1134" y="1143"/>
              </a:cxn>
              <a:cxn ang="0">
                <a:pos x="1253" y="1041"/>
              </a:cxn>
              <a:cxn ang="0">
                <a:pos x="1366" y="929"/>
              </a:cxn>
              <a:cxn ang="0">
                <a:pos x="1476" y="799"/>
              </a:cxn>
              <a:cxn ang="0">
                <a:pos x="1566" y="665"/>
              </a:cxn>
              <a:cxn ang="0">
                <a:pos x="1626" y="546"/>
              </a:cxn>
              <a:cxn ang="0">
                <a:pos x="1993" y="586"/>
              </a:cxn>
              <a:cxn ang="0">
                <a:pos x="1875" y="506"/>
              </a:cxn>
              <a:cxn ang="0">
                <a:pos x="1785" y="427"/>
              </a:cxn>
              <a:cxn ang="0">
                <a:pos x="1713" y="354"/>
              </a:cxn>
              <a:cxn ang="0">
                <a:pos x="1638" y="275"/>
              </a:cxn>
              <a:cxn ang="0">
                <a:pos x="1551" y="166"/>
              </a:cxn>
              <a:cxn ang="0">
                <a:pos x="1473" y="51"/>
              </a:cxn>
              <a:cxn ang="0">
                <a:pos x="1408" y="18"/>
              </a:cxn>
              <a:cxn ang="0">
                <a:pos x="1338" y="72"/>
              </a:cxn>
              <a:cxn ang="0">
                <a:pos x="1251" y="127"/>
              </a:cxn>
              <a:cxn ang="0">
                <a:pos x="1174" y="163"/>
              </a:cxn>
              <a:cxn ang="0">
                <a:pos x="1084" y="199"/>
              </a:cxn>
              <a:cxn ang="0">
                <a:pos x="991" y="235"/>
              </a:cxn>
              <a:cxn ang="0">
                <a:pos x="901" y="264"/>
              </a:cxn>
              <a:cxn ang="0">
                <a:pos x="817" y="293"/>
              </a:cxn>
              <a:cxn ang="0">
                <a:pos x="704" y="318"/>
              </a:cxn>
              <a:cxn ang="0">
                <a:pos x="1124" y="528"/>
              </a:cxn>
              <a:cxn ang="0">
                <a:pos x="1024" y="720"/>
              </a:cxn>
              <a:cxn ang="0">
                <a:pos x="949" y="839"/>
              </a:cxn>
              <a:cxn ang="0">
                <a:pos x="839" y="991"/>
              </a:cxn>
              <a:cxn ang="0">
                <a:pos x="747" y="1110"/>
              </a:cxn>
              <a:cxn ang="0">
                <a:pos x="672" y="1201"/>
              </a:cxn>
              <a:cxn ang="0">
                <a:pos x="577" y="1291"/>
              </a:cxn>
              <a:cxn ang="0">
                <a:pos x="479" y="1363"/>
              </a:cxn>
              <a:cxn ang="0">
                <a:pos x="365" y="1425"/>
              </a:cxn>
              <a:cxn ang="0">
                <a:pos x="240" y="1472"/>
              </a:cxn>
              <a:cxn ang="0">
                <a:pos x="107" y="1515"/>
              </a:cxn>
            </a:cxnLst>
            <a:rect l="0" t="0" r="r" b="b"/>
            <a:pathLst>
              <a:path w="2061" h="1556">
                <a:moveTo>
                  <a:pt x="0" y="1544"/>
                </a:moveTo>
                <a:lnTo>
                  <a:pt x="112" y="1555"/>
                </a:lnTo>
                <a:lnTo>
                  <a:pt x="170" y="1555"/>
                </a:lnTo>
                <a:lnTo>
                  <a:pt x="237" y="1555"/>
                </a:lnTo>
                <a:lnTo>
                  <a:pt x="300" y="1551"/>
                </a:lnTo>
                <a:lnTo>
                  <a:pt x="365" y="1544"/>
                </a:lnTo>
                <a:lnTo>
                  <a:pt x="427" y="1533"/>
                </a:lnTo>
                <a:lnTo>
                  <a:pt x="484" y="1519"/>
                </a:lnTo>
                <a:lnTo>
                  <a:pt x="547" y="1501"/>
                </a:lnTo>
                <a:lnTo>
                  <a:pt x="622" y="1472"/>
                </a:lnTo>
                <a:lnTo>
                  <a:pt x="689" y="1439"/>
                </a:lnTo>
                <a:lnTo>
                  <a:pt x="754" y="1410"/>
                </a:lnTo>
                <a:lnTo>
                  <a:pt x="824" y="1371"/>
                </a:lnTo>
                <a:lnTo>
                  <a:pt x="891" y="1324"/>
                </a:lnTo>
                <a:lnTo>
                  <a:pt x="959" y="1280"/>
                </a:lnTo>
                <a:lnTo>
                  <a:pt x="1016" y="1233"/>
                </a:lnTo>
                <a:lnTo>
                  <a:pt x="1081" y="1190"/>
                </a:lnTo>
                <a:lnTo>
                  <a:pt x="1134" y="1143"/>
                </a:lnTo>
                <a:lnTo>
                  <a:pt x="1194" y="1092"/>
                </a:lnTo>
                <a:lnTo>
                  <a:pt x="1253" y="1041"/>
                </a:lnTo>
                <a:lnTo>
                  <a:pt x="1313" y="980"/>
                </a:lnTo>
                <a:lnTo>
                  <a:pt x="1366" y="929"/>
                </a:lnTo>
                <a:lnTo>
                  <a:pt x="1423" y="861"/>
                </a:lnTo>
                <a:lnTo>
                  <a:pt x="1476" y="799"/>
                </a:lnTo>
                <a:lnTo>
                  <a:pt x="1523" y="734"/>
                </a:lnTo>
                <a:lnTo>
                  <a:pt x="1566" y="665"/>
                </a:lnTo>
                <a:lnTo>
                  <a:pt x="1598" y="608"/>
                </a:lnTo>
                <a:lnTo>
                  <a:pt x="1626" y="546"/>
                </a:lnTo>
                <a:lnTo>
                  <a:pt x="2060" y="629"/>
                </a:lnTo>
                <a:lnTo>
                  <a:pt x="1993" y="586"/>
                </a:lnTo>
                <a:lnTo>
                  <a:pt x="1940" y="546"/>
                </a:lnTo>
                <a:lnTo>
                  <a:pt x="1875" y="506"/>
                </a:lnTo>
                <a:lnTo>
                  <a:pt x="1828" y="467"/>
                </a:lnTo>
                <a:lnTo>
                  <a:pt x="1785" y="427"/>
                </a:lnTo>
                <a:lnTo>
                  <a:pt x="1748" y="398"/>
                </a:lnTo>
                <a:lnTo>
                  <a:pt x="1713" y="354"/>
                </a:lnTo>
                <a:lnTo>
                  <a:pt x="1675" y="318"/>
                </a:lnTo>
                <a:lnTo>
                  <a:pt x="1638" y="275"/>
                </a:lnTo>
                <a:lnTo>
                  <a:pt x="1596" y="221"/>
                </a:lnTo>
                <a:lnTo>
                  <a:pt x="1551" y="166"/>
                </a:lnTo>
                <a:lnTo>
                  <a:pt x="1513" y="112"/>
                </a:lnTo>
                <a:lnTo>
                  <a:pt x="1473" y="51"/>
                </a:lnTo>
                <a:lnTo>
                  <a:pt x="1441" y="0"/>
                </a:lnTo>
                <a:lnTo>
                  <a:pt x="1408" y="18"/>
                </a:lnTo>
                <a:lnTo>
                  <a:pt x="1373" y="47"/>
                </a:lnTo>
                <a:lnTo>
                  <a:pt x="1338" y="72"/>
                </a:lnTo>
                <a:lnTo>
                  <a:pt x="1296" y="98"/>
                </a:lnTo>
                <a:lnTo>
                  <a:pt x="1251" y="127"/>
                </a:lnTo>
                <a:lnTo>
                  <a:pt x="1211" y="145"/>
                </a:lnTo>
                <a:lnTo>
                  <a:pt x="1174" y="163"/>
                </a:lnTo>
                <a:lnTo>
                  <a:pt x="1129" y="184"/>
                </a:lnTo>
                <a:lnTo>
                  <a:pt x="1084" y="199"/>
                </a:lnTo>
                <a:lnTo>
                  <a:pt x="1034" y="221"/>
                </a:lnTo>
                <a:lnTo>
                  <a:pt x="991" y="235"/>
                </a:lnTo>
                <a:lnTo>
                  <a:pt x="949" y="253"/>
                </a:lnTo>
                <a:lnTo>
                  <a:pt x="901" y="264"/>
                </a:lnTo>
                <a:lnTo>
                  <a:pt x="859" y="278"/>
                </a:lnTo>
                <a:lnTo>
                  <a:pt x="817" y="293"/>
                </a:lnTo>
                <a:lnTo>
                  <a:pt x="769" y="307"/>
                </a:lnTo>
                <a:lnTo>
                  <a:pt x="704" y="318"/>
                </a:lnTo>
                <a:lnTo>
                  <a:pt x="1154" y="438"/>
                </a:lnTo>
                <a:lnTo>
                  <a:pt x="1124" y="528"/>
                </a:lnTo>
                <a:lnTo>
                  <a:pt x="1089" y="597"/>
                </a:lnTo>
                <a:lnTo>
                  <a:pt x="1024" y="720"/>
                </a:lnTo>
                <a:lnTo>
                  <a:pt x="986" y="781"/>
                </a:lnTo>
                <a:lnTo>
                  <a:pt x="949" y="839"/>
                </a:lnTo>
                <a:lnTo>
                  <a:pt x="881" y="933"/>
                </a:lnTo>
                <a:lnTo>
                  <a:pt x="839" y="991"/>
                </a:lnTo>
                <a:lnTo>
                  <a:pt x="792" y="1060"/>
                </a:lnTo>
                <a:lnTo>
                  <a:pt x="747" y="1110"/>
                </a:lnTo>
                <a:lnTo>
                  <a:pt x="709" y="1154"/>
                </a:lnTo>
                <a:lnTo>
                  <a:pt x="672" y="1201"/>
                </a:lnTo>
                <a:lnTo>
                  <a:pt x="627" y="1244"/>
                </a:lnTo>
                <a:lnTo>
                  <a:pt x="577" y="1291"/>
                </a:lnTo>
                <a:lnTo>
                  <a:pt x="529" y="1324"/>
                </a:lnTo>
                <a:lnTo>
                  <a:pt x="479" y="1363"/>
                </a:lnTo>
                <a:lnTo>
                  <a:pt x="419" y="1400"/>
                </a:lnTo>
                <a:lnTo>
                  <a:pt x="365" y="1425"/>
                </a:lnTo>
                <a:lnTo>
                  <a:pt x="300" y="1450"/>
                </a:lnTo>
                <a:lnTo>
                  <a:pt x="240" y="1472"/>
                </a:lnTo>
                <a:lnTo>
                  <a:pt x="177" y="1494"/>
                </a:lnTo>
                <a:lnTo>
                  <a:pt x="107" y="1515"/>
                </a:lnTo>
                <a:lnTo>
                  <a:pt x="0" y="1544"/>
                </a:lnTo>
              </a:path>
            </a:pathLst>
          </a:custGeom>
          <a:solidFill>
            <a:schemeClr val="tx1">
              <a:lumMod val="50000"/>
              <a:lumOff val="50000"/>
            </a:schemeClr>
          </a:solidFill>
          <a:ln w="9525" cap="rnd">
            <a:no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chemeClr val="tx1"/>
              </a:solidFill>
              <a:effectLst/>
              <a:uLnTx/>
              <a:uFillTx/>
              <a:latin typeface="Arial" pitchFamily="34" charset="0"/>
              <a:ea typeface="宋体" pitchFamily="2" charset="-122"/>
              <a:cs typeface="+mn-cs"/>
            </a:endParaRPr>
          </a:p>
        </p:txBody>
      </p:sp>
      <p:sp>
        <p:nvSpPr>
          <p:cNvPr id="8" name="Freeform 4"/>
          <p:cNvSpPr>
            <a:spLocks/>
          </p:cNvSpPr>
          <p:nvPr/>
        </p:nvSpPr>
        <p:spPr bwMode="gray">
          <a:xfrm>
            <a:off x="5217169" y="4025440"/>
            <a:ext cx="1630125" cy="674196"/>
          </a:xfrm>
          <a:custGeom>
            <a:avLst/>
            <a:gdLst/>
            <a:ahLst/>
            <a:cxnLst>
              <a:cxn ang="0">
                <a:pos x="115" y="0"/>
              </a:cxn>
              <a:cxn ang="0">
                <a:pos x="237" y="0"/>
              </a:cxn>
              <a:cxn ang="0">
                <a:pos x="364" y="11"/>
              </a:cxn>
              <a:cxn ang="0">
                <a:pos x="484" y="40"/>
              </a:cxn>
              <a:cxn ang="0">
                <a:pos x="624" y="83"/>
              </a:cxn>
              <a:cxn ang="0">
                <a:pos x="754" y="141"/>
              </a:cxn>
              <a:cxn ang="0">
                <a:pos x="894" y="224"/>
              </a:cxn>
              <a:cxn ang="0">
                <a:pos x="1016" y="311"/>
              </a:cxn>
              <a:cxn ang="0">
                <a:pos x="1136" y="397"/>
              </a:cxn>
              <a:cxn ang="0">
                <a:pos x="1256" y="495"/>
              </a:cxn>
              <a:cxn ang="0">
                <a:pos x="1368" y="603"/>
              </a:cxn>
              <a:cxn ang="0">
                <a:pos x="1475" y="726"/>
              </a:cxn>
              <a:cxn ang="0">
                <a:pos x="1565" y="853"/>
              </a:cxn>
              <a:cxn ang="0">
                <a:pos x="1625" y="968"/>
              </a:cxn>
              <a:cxn ang="0">
                <a:pos x="2000" y="932"/>
              </a:cxn>
              <a:cxn ang="0">
                <a:pos x="1872" y="1012"/>
              </a:cxn>
              <a:cxn ang="0">
                <a:pos x="1782" y="1077"/>
              </a:cxn>
              <a:cxn ang="0">
                <a:pos x="1710" y="1145"/>
              </a:cxn>
              <a:cxn ang="0">
                <a:pos x="1638" y="1229"/>
              </a:cxn>
              <a:cxn ang="0">
                <a:pos x="1555" y="1337"/>
              </a:cxn>
              <a:cxn ang="0">
                <a:pos x="1475" y="1445"/>
              </a:cxn>
              <a:cxn ang="0">
                <a:pos x="1408" y="1474"/>
              </a:cxn>
              <a:cxn ang="0">
                <a:pos x="1338" y="1424"/>
              </a:cxn>
              <a:cxn ang="0">
                <a:pos x="1253" y="1373"/>
              </a:cxn>
              <a:cxn ang="0">
                <a:pos x="1173" y="1337"/>
              </a:cxn>
              <a:cxn ang="0">
                <a:pos x="1083" y="1301"/>
              </a:cxn>
              <a:cxn ang="0">
                <a:pos x="991" y="1265"/>
              </a:cxn>
              <a:cxn ang="0">
                <a:pos x="904" y="1239"/>
              </a:cxn>
              <a:cxn ang="0">
                <a:pos x="819" y="1211"/>
              </a:cxn>
              <a:cxn ang="0">
                <a:pos x="704" y="1185"/>
              </a:cxn>
              <a:cxn ang="0">
                <a:pos x="1123" y="986"/>
              </a:cxn>
              <a:cxn ang="0">
                <a:pos x="1024" y="799"/>
              </a:cxn>
              <a:cxn ang="0">
                <a:pos x="949" y="690"/>
              </a:cxn>
              <a:cxn ang="0">
                <a:pos x="841" y="542"/>
              </a:cxn>
              <a:cxn ang="0">
                <a:pos x="746" y="430"/>
              </a:cxn>
              <a:cxn ang="0">
                <a:pos x="672" y="343"/>
              </a:cxn>
              <a:cxn ang="0">
                <a:pos x="579" y="257"/>
              </a:cxn>
              <a:cxn ang="0">
                <a:pos x="482" y="184"/>
              </a:cxn>
              <a:cxn ang="0">
                <a:pos x="364" y="126"/>
              </a:cxn>
              <a:cxn ang="0">
                <a:pos x="242" y="83"/>
              </a:cxn>
              <a:cxn ang="0">
                <a:pos x="110" y="43"/>
              </a:cxn>
            </a:cxnLst>
            <a:rect l="0" t="0" r="r" b="b"/>
            <a:pathLst>
              <a:path w="2063" h="1497">
                <a:moveTo>
                  <a:pt x="0" y="11"/>
                </a:moveTo>
                <a:lnTo>
                  <a:pt x="115" y="0"/>
                </a:lnTo>
                <a:lnTo>
                  <a:pt x="170" y="0"/>
                </a:lnTo>
                <a:lnTo>
                  <a:pt x="237" y="0"/>
                </a:lnTo>
                <a:lnTo>
                  <a:pt x="302" y="7"/>
                </a:lnTo>
                <a:lnTo>
                  <a:pt x="364" y="11"/>
                </a:lnTo>
                <a:lnTo>
                  <a:pt x="429" y="22"/>
                </a:lnTo>
                <a:lnTo>
                  <a:pt x="484" y="40"/>
                </a:lnTo>
                <a:lnTo>
                  <a:pt x="549" y="54"/>
                </a:lnTo>
                <a:lnTo>
                  <a:pt x="624" y="83"/>
                </a:lnTo>
                <a:lnTo>
                  <a:pt x="691" y="116"/>
                </a:lnTo>
                <a:lnTo>
                  <a:pt x="754" y="141"/>
                </a:lnTo>
                <a:lnTo>
                  <a:pt x="826" y="181"/>
                </a:lnTo>
                <a:lnTo>
                  <a:pt x="894" y="224"/>
                </a:lnTo>
                <a:lnTo>
                  <a:pt x="961" y="267"/>
                </a:lnTo>
                <a:lnTo>
                  <a:pt x="1016" y="311"/>
                </a:lnTo>
                <a:lnTo>
                  <a:pt x="1081" y="354"/>
                </a:lnTo>
                <a:lnTo>
                  <a:pt x="1136" y="397"/>
                </a:lnTo>
                <a:lnTo>
                  <a:pt x="1196" y="444"/>
                </a:lnTo>
                <a:lnTo>
                  <a:pt x="1256" y="495"/>
                </a:lnTo>
                <a:lnTo>
                  <a:pt x="1316" y="553"/>
                </a:lnTo>
                <a:lnTo>
                  <a:pt x="1368" y="603"/>
                </a:lnTo>
                <a:lnTo>
                  <a:pt x="1423" y="669"/>
                </a:lnTo>
                <a:lnTo>
                  <a:pt x="1475" y="726"/>
                </a:lnTo>
                <a:lnTo>
                  <a:pt x="1525" y="788"/>
                </a:lnTo>
                <a:lnTo>
                  <a:pt x="1565" y="853"/>
                </a:lnTo>
                <a:lnTo>
                  <a:pt x="1600" y="911"/>
                </a:lnTo>
                <a:lnTo>
                  <a:pt x="1625" y="968"/>
                </a:lnTo>
                <a:lnTo>
                  <a:pt x="2062" y="889"/>
                </a:lnTo>
                <a:lnTo>
                  <a:pt x="2000" y="932"/>
                </a:lnTo>
                <a:lnTo>
                  <a:pt x="1930" y="976"/>
                </a:lnTo>
                <a:lnTo>
                  <a:pt x="1872" y="1012"/>
                </a:lnTo>
                <a:lnTo>
                  <a:pt x="1830" y="1041"/>
                </a:lnTo>
                <a:lnTo>
                  <a:pt x="1782" y="1077"/>
                </a:lnTo>
                <a:lnTo>
                  <a:pt x="1745" y="1109"/>
                </a:lnTo>
                <a:lnTo>
                  <a:pt x="1710" y="1145"/>
                </a:lnTo>
                <a:lnTo>
                  <a:pt x="1673" y="1189"/>
                </a:lnTo>
                <a:lnTo>
                  <a:pt x="1638" y="1229"/>
                </a:lnTo>
                <a:lnTo>
                  <a:pt x="1595" y="1283"/>
                </a:lnTo>
                <a:lnTo>
                  <a:pt x="1555" y="1337"/>
                </a:lnTo>
                <a:lnTo>
                  <a:pt x="1518" y="1384"/>
                </a:lnTo>
                <a:lnTo>
                  <a:pt x="1475" y="1445"/>
                </a:lnTo>
                <a:lnTo>
                  <a:pt x="1443" y="1496"/>
                </a:lnTo>
                <a:lnTo>
                  <a:pt x="1408" y="1474"/>
                </a:lnTo>
                <a:lnTo>
                  <a:pt x="1375" y="1445"/>
                </a:lnTo>
                <a:lnTo>
                  <a:pt x="1338" y="1424"/>
                </a:lnTo>
                <a:lnTo>
                  <a:pt x="1296" y="1398"/>
                </a:lnTo>
                <a:lnTo>
                  <a:pt x="1253" y="1373"/>
                </a:lnTo>
                <a:lnTo>
                  <a:pt x="1213" y="1351"/>
                </a:lnTo>
                <a:lnTo>
                  <a:pt x="1173" y="1337"/>
                </a:lnTo>
                <a:lnTo>
                  <a:pt x="1131" y="1315"/>
                </a:lnTo>
                <a:lnTo>
                  <a:pt x="1083" y="1301"/>
                </a:lnTo>
                <a:lnTo>
                  <a:pt x="1036" y="1283"/>
                </a:lnTo>
                <a:lnTo>
                  <a:pt x="991" y="1265"/>
                </a:lnTo>
                <a:lnTo>
                  <a:pt x="949" y="1250"/>
                </a:lnTo>
                <a:lnTo>
                  <a:pt x="904" y="1239"/>
                </a:lnTo>
                <a:lnTo>
                  <a:pt x="859" y="1225"/>
                </a:lnTo>
                <a:lnTo>
                  <a:pt x="819" y="1211"/>
                </a:lnTo>
                <a:lnTo>
                  <a:pt x="769" y="1196"/>
                </a:lnTo>
                <a:lnTo>
                  <a:pt x="704" y="1185"/>
                </a:lnTo>
                <a:lnTo>
                  <a:pt x="1153" y="1073"/>
                </a:lnTo>
                <a:lnTo>
                  <a:pt x="1123" y="986"/>
                </a:lnTo>
                <a:lnTo>
                  <a:pt x="1088" y="921"/>
                </a:lnTo>
                <a:lnTo>
                  <a:pt x="1024" y="799"/>
                </a:lnTo>
                <a:lnTo>
                  <a:pt x="986" y="744"/>
                </a:lnTo>
                <a:lnTo>
                  <a:pt x="949" y="690"/>
                </a:lnTo>
                <a:lnTo>
                  <a:pt x="881" y="596"/>
                </a:lnTo>
                <a:lnTo>
                  <a:pt x="841" y="542"/>
                </a:lnTo>
                <a:lnTo>
                  <a:pt x="791" y="477"/>
                </a:lnTo>
                <a:lnTo>
                  <a:pt x="746" y="430"/>
                </a:lnTo>
                <a:lnTo>
                  <a:pt x="709" y="387"/>
                </a:lnTo>
                <a:lnTo>
                  <a:pt x="672" y="343"/>
                </a:lnTo>
                <a:lnTo>
                  <a:pt x="627" y="300"/>
                </a:lnTo>
                <a:lnTo>
                  <a:pt x="579" y="257"/>
                </a:lnTo>
                <a:lnTo>
                  <a:pt x="529" y="224"/>
                </a:lnTo>
                <a:lnTo>
                  <a:pt x="482" y="184"/>
                </a:lnTo>
                <a:lnTo>
                  <a:pt x="422" y="152"/>
                </a:lnTo>
                <a:lnTo>
                  <a:pt x="364" y="126"/>
                </a:lnTo>
                <a:lnTo>
                  <a:pt x="302" y="105"/>
                </a:lnTo>
                <a:lnTo>
                  <a:pt x="242" y="83"/>
                </a:lnTo>
                <a:lnTo>
                  <a:pt x="177" y="61"/>
                </a:lnTo>
                <a:lnTo>
                  <a:pt x="110" y="43"/>
                </a:lnTo>
                <a:lnTo>
                  <a:pt x="0" y="11"/>
                </a:lnTo>
              </a:path>
            </a:pathLst>
          </a:custGeom>
          <a:solidFill>
            <a:schemeClr val="tx1">
              <a:lumMod val="50000"/>
              <a:lumOff val="50000"/>
            </a:schemeClr>
          </a:solidFill>
          <a:ln w="9525" cap="rnd">
            <a:no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chemeClr val="tx1"/>
              </a:solidFill>
              <a:effectLst/>
              <a:uLnTx/>
              <a:uFillTx/>
              <a:latin typeface="Arial" pitchFamily="34" charset="0"/>
              <a:ea typeface="宋体" pitchFamily="2" charset="-122"/>
              <a:cs typeface="+mn-cs"/>
            </a:endParaRPr>
          </a:p>
        </p:txBody>
      </p:sp>
      <p:sp>
        <p:nvSpPr>
          <p:cNvPr id="9" name="Freeform 5"/>
          <p:cNvSpPr>
            <a:spLocks/>
          </p:cNvSpPr>
          <p:nvPr/>
        </p:nvSpPr>
        <p:spPr bwMode="gray">
          <a:xfrm>
            <a:off x="2415647" y="3973062"/>
            <a:ext cx="1628760" cy="701057"/>
          </a:xfrm>
          <a:custGeom>
            <a:avLst/>
            <a:gdLst/>
            <a:ahLst/>
            <a:cxnLst>
              <a:cxn ang="0">
                <a:pos x="1947" y="0"/>
              </a:cxn>
              <a:cxn ang="0">
                <a:pos x="1825" y="0"/>
              </a:cxn>
              <a:cxn ang="0">
                <a:pos x="1698" y="11"/>
              </a:cxn>
              <a:cxn ang="0">
                <a:pos x="1578" y="40"/>
              </a:cxn>
              <a:cxn ang="0">
                <a:pos x="1438" y="83"/>
              </a:cxn>
              <a:cxn ang="0">
                <a:pos x="1308" y="148"/>
              </a:cxn>
              <a:cxn ang="0">
                <a:pos x="1168" y="231"/>
              </a:cxn>
              <a:cxn ang="0">
                <a:pos x="1046" y="322"/>
              </a:cxn>
              <a:cxn ang="0">
                <a:pos x="926" y="412"/>
              </a:cxn>
              <a:cxn ang="0">
                <a:pos x="806" y="514"/>
              </a:cxn>
              <a:cxn ang="0">
                <a:pos x="694" y="629"/>
              </a:cxn>
              <a:cxn ang="0">
                <a:pos x="587" y="759"/>
              </a:cxn>
              <a:cxn ang="0">
                <a:pos x="497" y="893"/>
              </a:cxn>
              <a:cxn ang="0">
                <a:pos x="437" y="1013"/>
              </a:cxn>
              <a:cxn ang="0">
                <a:pos x="70" y="973"/>
              </a:cxn>
              <a:cxn ang="0">
                <a:pos x="185" y="1052"/>
              </a:cxn>
              <a:cxn ang="0">
                <a:pos x="275" y="1128"/>
              </a:cxn>
              <a:cxn ang="0">
                <a:pos x="349" y="1201"/>
              </a:cxn>
              <a:cxn ang="0">
                <a:pos x="424" y="1284"/>
              </a:cxn>
              <a:cxn ang="0">
                <a:pos x="512" y="1392"/>
              </a:cxn>
              <a:cxn ang="0">
                <a:pos x="589" y="1504"/>
              </a:cxn>
              <a:cxn ang="0">
                <a:pos x="654" y="1537"/>
              </a:cxn>
              <a:cxn ang="0">
                <a:pos x="724" y="1486"/>
              </a:cxn>
              <a:cxn ang="0">
                <a:pos x="809" y="1432"/>
              </a:cxn>
              <a:cxn ang="0">
                <a:pos x="889" y="1396"/>
              </a:cxn>
              <a:cxn ang="0">
                <a:pos x="979" y="1356"/>
              </a:cxn>
              <a:cxn ang="0">
                <a:pos x="1071" y="1320"/>
              </a:cxn>
              <a:cxn ang="0">
                <a:pos x="1158" y="1291"/>
              </a:cxn>
              <a:cxn ang="0">
                <a:pos x="1243" y="1266"/>
              </a:cxn>
              <a:cxn ang="0">
                <a:pos x="1356" y="1237"/>
              </a:cxn>
              <a:cxn ang="0">
                <a:pos x="939" y="1027"/>
              </a:cxn>
              <a:cxn ang="0">
                <a:pos x="1038" y="835"/>
              </a:cxn>
              <a:cxn ang="0">
                <a:pos x="1113" y="720"/>
              </a:cxn>
              <a:cxn ang="0">
                <a:pos x="1221" y="568"/>
              </a:cxn>
              <a:cxn ang="0">
                <a:pos x="1316" y="448"/>
              </a:cxn>
              <a:cxn ang="0">
                <a:pos x="1390" y="358"/>
              </a:cxn>
              <a:cxn ang="0">
                <a:pos x="1483" y="268"/>
              </a:cxn>
              <a:cxn ang="0">
                <a:pos x="1580" y="192"/>
              </a:cxn>
              <a:cxn ang="0">
                <a:pos x="1698" y="130"/>
              </a:cxn>
              <a:cxn ang="0">
                <a:pos x="1820" y="83"/>
              </a:cxn>
              <a:cxn ang="0">
                <a:pos x="1952" y="43"/>
              </a:cxn>
            </a:cxnLst>
            <a:rect l="0" t="0" r="r" b="b"/>
            <a:pathLst>
              <a:path w="2063" h="1556">
                <a:moveTo>
                  <a:pt x="2062" y="11"/>
                </a:moveTo>
                <a:lnTo>
                  <a:pt x="1947" y="0"/>
                </a:lnTo>
                <a:lnTo>
                  <a:pt x="1892" y="0"/>
                </a:lnTo>
                <a:lnTo>
                  <a:pt x="1825" y="0"/>
                </a:lnTo>
                <a:lnTo>
                  <a:pt x="1760" y="7"/>
                </a:lnTo>
                <a:lnTo>
                  <a:pt x="1698" y="11"/>
                </a:lnTo>
                <a:lnTo>
                  <a:pt x="1633" y="22"/>
                </a:lnTo>
                <a:lnTo>
                  <a:pt x="1578" y="40"/>
                </a:lnTo>
                <a:lnTo>
                  <a:pt x="1513" y="58"/>
                </a:lnTo>
                <a:lnTo>
                  <a:pt x="1438" y="83"/>
                </a:lnTo>
                <a:lnTo>
                  <a:pt x="1371" y="119"/>
                </a:lnTo>
                <a:lnTo>
                  <a:pt x="1308" y="148"/>
                </a:lnTo>
                <a:lnTo>
                  <a:pt x="1236" y="188"/>
                </a:lnTo>
                <a:lnTo>
                  <a:pt x="1168" y="231"/>
                </a:lnTo>
                <a:lnTo>
                  <a:pt x="1101" y="278"/>
                </a:lnTo>
                <a:lnTo>
                  <a:pt x="1046" y="322"/>
                </a:lnTo>
                <a:lnTo>
                  <a:pt x="981" y="369"/>
                </a:lnTo>
                <a:lnTo>
                  <a:pt x="926" y="412"/>
                </a:lnTo>
                <a:lnTo>
                  <a:pt x="866" y="463"/>
                </a:lnTo>
                <a:lnTo>
                  <a:pt x="806" y="514"/>
                </a:lnTo>
                <a:lnTo>
                  <a:pt x="746" y="579"/>
                </a:lnTo>
                <a:lnTo>
                  <a:pt x="694" y="629"/>
                </a:lnTo>
                <a:lnTo>
                  <a:pt x="639" y="698"/>
                </a:lnTo>
                <a:lnTo>
                  <a:pt x="587" y="759"/>
                </a:lnTo>
                <a:lnTo>
                  <a:pt x="537" y="825"/>
                </a:lnTo>
                <a:lnTo>
                  <a:pt x="497" y="893"/>
                </a:lnTo>
                <a:lnTo>
                  <a:pt x="462" y="947"/>
                </a:lnTo>
                <a:lnTo>
                  <a:pt x="437" y="1013"/>
                </a:lnTo>
                <a:lnTo>
                  <a:pt x="0" y="929"/>
                </a:lnTo>
                <a:lnTo>
                  <a:pt x="70" y="973"/>
                </a:lnTo>
                <a:lnTo>
                  <a:pt x="122" y="1013"/>
                </a:lnTo>
                <a:lnTo>
                  <a:pt x="185" y="1052"/>
                </a:lnTo>
                <a:lnTo>
                  <a:pt x="232" y="1092"/>
                </a:lnTo>
                <a:lnTo>
                  <a:pt x="275" y="1128"/>
                </a:lnTo>
                <a:lnTo>
                  <a:pt x="312" y="1157"/>
                </a:lnTo>
                <a:lnTo>
                  <a:pt x="349" y="1201"/>
                </a:lnTo>
                <a:lnTo>
                  <a:pt x="384" y="1240"/>
                </a:lnTo>
                <a:lnTo>
                  <a:pt x="424" y="1284"/>
                </a:lnTo>
                <a:lnTo>
                  <a:pt x="467" y="1338"/>
                </a:lnTo>
                <a:lnTo>
                  <a:pt x="512" y="1392"/>
                </a:lnTo>
                <a:lnTo>
                  <a:pt x="549" y="1447"/>
                </a:lnTo>
                <a:lnTo>
                  <a:pt x="589" y="1504"/>
                </a:lnTo>
                <a:lnTo>
                  <a:pt x="619" y="1555"/>
                </a:lnTo>
                <a:lnTo>
                  <a:pt x="654" y="1537"/>
                </a:lnTo>
                <a:lnTo>
                  <a:pt x="687" y="1508"/>
                </a:lnTo>
                <a:lnTo>
                  <a:pt x="724" y="1486"/>
                </a:lnTo>
                <a:lnTo>
                  <a:pt x="766" y="1457"/>
                </a:lnTo>
                <a:lnTo>
                  <a:pt x="809" y="1432"/>
                </a:lnTo>
                <a:lnTo>
                  <a:pt x="849" y="1410"/>
                </a:lnTo>
                <a:lnTo>
                  <a:pt x="889" y="1396"/>
                </a:lnTo>
                <a:lnTo>
                  <a:pt x="931" y="1374"/>
                </a:lnTo>
                <a:lnTo>
                  <a:pt x="979" y="1356"/>
                </a:lnTo>
                <a:lnTo>
                  <a:pt x="1026" y="1338"/>
                </a:lnTo>
                <a:lnTo>
                  <a:pt x="1071" y="1320"/>
                </a:lnTo>
                <a:lnTo>
                  <a:pt x="1113" y="1305"/>
                </a:lnTo>
                <a:lnTo>
                  <a:pt x="1158" y="1291"/>
                </a:lnTo>
                <a:lnTo>
                  <a:pt x="1203" y="1277"/>
                </a:lnTo>
                <a:lnTo>
                  <a:pt x="1243" y="1266"/>
                </a:lnTo>
                <a:lnTo>
                  <a:pt x="1293" y="1248"/>
                </a:lnTo>
                <a:lnTo>
                  <a:pt x="1356" y="1237"/>
                </a:lnTo>
                <a:lnTo>
                  <a:pt x="909" y="1117"/>
                </a:lnTo>
                <a:lnTo>
                  <a:pt x="939" y="1027"/>
                </a:lnTo>
                <a:lnTo>
                  <a:pt x="974" y="962"/>
                </a:lnTo>
                <a:lnTo>
                  <a:pt x="1038" y="835"/>
                </a:lnTo>
                <a:lnTo>
                  <a:pt x="1076" y="774"/>
                </a:lnTo>
                <a:lnTo>
                  <a:pt x="1113" y="720"/>
                </a:lnTo>
                <a:lnTo>
                  <a:pt x="1181" y="622"/>
                </a:lnTo>
                <a:lnTo>
                  <a:pt x="1221" y="568"/>
                </a:lnTo>
                <a:lnTo>
                  <a:pt x="1271" y="499"/>
                </a:lnTo>
                <a:lnTo>
                  <a:pt x="1316" y="448"/>
                </a:lnTo>
                <a:lnTo>
                  <a:pt x="1353" y="401"/>
                </a:lnTo>
                <a:lnTo>
                  <a:pt x="1390" y="358"/>
                </a:lnTo>
                <a:lnTo>
                  <a:pt x="1435" y="311"/>
                </a:lnTo>
                <a:lnTo>
                  <a:pt x="1483" y="268"/>
                </a:lnTo>
                <a:lnTo>
                  <a:pt x="1533" y="231"/>
                </a:lnTo>
                <a:lnTo>
                  <a:pt x="1580" y="192"/>
                </a:lnTo>
                <a:lnTo>
                  <a:pt x="1640" y="159"/>
                </a:lnTo>
                <a:lnTo>
                  <a:pt x="1698" y="130"/>
                </a:lnTo>
                <a:lnTo>
                  <a:pt x="1760" y="108"/>
                </a:lnTo>
                <a:lnTo>
                  <a:pt x="1820" y="83"/>
                </a:lnTo>
                <a:lnTo>
                  <a:pt x="1885" y="61"/>
                </a:lnTo>
                <a:lnTo>
                  <a:pt x="1952" y="43"/>
                </a:lnTo>
                <a:lnTo>
                  <a:pt x="2062" y="11"/>
                </a:lnTo>
              </a:path>
            </a:pathLst>
          </a:custGeom>
          <a:solidFill>
            <a:schemeClr val="tx1">
              <a:lumMod val="50000"/>
              <a:lumOff val="50000"/>
            </a:schemeClr>
          </a:solidFill>
          <a:ln w="9525" cap="rnd">
            <a:no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chemeClr val="tx1"/>
              </a:solidFill>
              <a:effectLst/>
              <a:uLnTx/>
              <a:uFillTx/>
              <a:latin typeface="Arial" pitchFamily="34" charset="0"/>
              <a:ea typeface="宋体" pitchFamily="2" charset="-122"/>
              <a:cs typeface="+mn-cs"/>
            </a:endParaRPr>
          </a:p>
        </p:txBody>
      </p:sp>
      <p:sp>
        <p:nvSpPr>
          <p:cNvPr id="10" name="Freeform 6"/>
          <p:cNvSpPr>
            <a:spLocks/>
          </p:cNvSpPr>
          <p:nvPr/>
        </p:nvSpPr>
        <p:spPr bwMode="gray">
          <a:xfrm>
            <a:off x="2418378" y="2707936"/>
            <a:ext cx="1630125" cy="674196"/>
          </a:xfrm>
          <a:custGeom>
            <a:avLst/>
            <a:gdLst/>
            <a:ahLst/>
            <a:cxnLst>
              <a:cxn ang="0">
                <a:pos x="1945" y="1496"/>
              </a:cxn>
              <a:cxn ang="0">
                <a:pos x="1823" y="1496"/>
              </a:cxn>
              <a:cxn ang="0">
                <a:pos x="1695" y="1482"/>
              </a:cxn>
              <a:cxn ang="0">
                <a:pos x="1576" y="1456"/>
              </a:cxn>
              <a:cxn ang="0">
                <a:pos x="1438" y="1413"/>
              </a:cxn>
              <a:cxn ang="0">
                <a:pos x="1306" y="1355"/>
              </a:cxn>
              <a:cxn ang="0">
                <a:pos x="1169" y="1272"/>
              </a:cxn>
              <a:cxn ang="0">
                <a:pos x="1044" y="1185"/>
              </a:cxn>
              <a:cxn ang="0">
                <a:pos x="926" y="1099"/>
              </a:cxn>
              <a:cxn ang="0">
                <a:pos x="807" y="1001"/>
              </a:cxn>
              <a:cxn ang="0">
                <a:pos x="694" y="893"/>
              </a:cxn>
              <a:cxn ang="0">
                <a:pos x="584" y="770"/>
              </a:cxn>
              <a:cxn ang="0">
                <a:pos x="494" y="643"/>
              </a:cxn>
              <a:cxn ang="0">
                <a:pos x="434" y="528"/>
              </a:cxn>
              <a:cxn ang="0">
                <a:pos x="60" y="564"/>
              </a:cxn>
              <a:cxn ang="0">
                <a:pos x="187" y="484"/>
              </a:cxn>
              <a:cxn ang="0">
                <a:pos x="277" y="419"/>
              </a:cxn>
              <a:cxn ang="0">
                <a:pos x="352" y="351"/>
              </a:cxn>
              <a:cxn ang="0">
                <a:pos x="422" y="267"/>
              </a:cxn>
              <a:cxn ang="0">
                <a:pos x="507" y="159"/>
              </a:cxn>
              <a:cxn ang="0">
                <a:pos x="587" y="54"/>
              </a:cxn>
              <a:cxn ang="0">
                <a:pos x="652" y="22"/>
              </a:cxn>
              <a:cxn ang="0">
                <a:pos x="722" y="72"/>
              </a:cxn>
              <a:cxn ang="0">
                <a:pos x="809" y="123"/>
              </a:cxn>
              <a:cxn ang="0">
                <a:pos x="886" y="159"/>
              </a:cxn>
              <a:cxn ang="0">
                <a:pos x="979" y="195"/>
              </a:cxn>
              <a:cxn ang="0">
                <a:pos x="1069" y="231"/>
              </a:cxn>
              <a:cxn ang="0">
                <a:pos x="1159" y="257"/>
              </a:cxn>
              <a:cxn ang="0">
                <a:pos x="1243" y="285"/>
              </a:cxn>
              <a:cxn ang="0">
                <a:pos x="1358" y="311"/>
              </a:cxn>
              <a:cxn ang="0">
                <a:pos x="936" y="510"/>
              </a:cxn>
              <a:cxn ang="0">
                <a:pos x="1036" y="697"/>
              </a:cxn>
              <a:cxn ang="0">
                <a:pos x="1111" y="806"/>
              </a:cxn>
              <a:cxn ang="0">
                <a:pos x="1221" y="954"/>
              </a:cxn>
              <a:cxn ang="0">
                <a:pos x="1313" y="1066"/>
              </a:cxn>
              <a:cxn ang="0">
                <a:pos x="1388" y="1153"/>
              </a:cxn>
              <a:cxn ang="0">
                <a:pos x="1483" y="1239"/>
              </a:cxn>
              <a:cxn ang="0">
                <a:pos x="1581" y="1312"/>
              </a:cxn>
              <a:cxn ang="0">
                <a:pos x="1695" y="1370"/>
              </a:cxn>
              <a:cxn ang="0">
                <a:pos x="1820" y="1413"/>
              </a:cxn>
              <a:cxn ang="0">
                <a:pos x="1950" y="1453"/>
              </a:cxn>
            </a:cxnLst>
            <a:rect l="0" t="0" r="r" b="b"/>
            <a:pathLst>
              <a:path w="2061" h="1497">
                <a:moveTo>
                  <a:pt x="2060" y="1482"/>
                </a:moveTo>
                <a:lnTo>
                  <a:pt x="1945" y="1496"/>
                </a:lnTo>
                <a:lnTo>
                  <a:pt x="1890" y="1496"/>
                </a:lnTo>
                <a:lnTo>
                  <a:pt x="1823" y="1496"/>
                </a:lnTo>
                <a:lnTo>
                  <a:pt x="1760" y="1489"/>
                </a:lnTo>
                <a:lnTo>
                  <a:pt x="1695" y="1482"/>
                </a:lnTo>
                <a:lnTo>
                  <a:pt x="1633" y="1471"/>
                </a:lnTo>
                <a:lnTo>
                  <a:pt x="1576" y="1456"/>
                </a:lnTo>
                <a:lnTo>
                  <a:pt x="1513" y="1442"/>
                </a:lnTo>
                <a:lnTo>
                  <a:pt x="1438" y="1413"/>
                </a:lnTo>
                <a:lnTo>
                  <a:pt x="1371" y="1380"/>
                </a:lnTo>
                <a:lnTo>
                  <a:pt x="1306" y="1355"/>
                </a:lnTo>
                <a:lnTo>
                  <a:pt x="1236" y="1315"/>
                </a:lnTo>
                <a:lnTo>
                  <a:pt x="1169" y="1272"/>
                </a:lnTo>
                <a:lnTo>
                  <a:pt x="1101" y="1229"/>
                </a:lnTo>
                <a:lnTo>
                  <a:pt x="1044" y="1185"/>
                </a:lnTo>
                <a:lnTo>
                  <a:pt x="981" y="1142"/>
                </a:lnTo>
                <a:lnTo>
                  <a:pt x="926" y="1099"/>
                </a:lnTo>
                <a:lnTo>
                  <a:pt x="866" y="1052"/>
                </a:lnTo>
                <a:lnTo>
                  <a:pt x="807" y="1001"/>
                </a:lnTo>
                <a:lnTo>
                  <a:pt x="747" y="943"/>
                </a:lnTo>
                <a:lnTo>
                  <a:pt x="694" y="893"/>
                </a:lnTo>
                <a:lnTo>
                  <a:pt x="637" y="827"/>
                </a:lnTo>
                <a:lnTo>
                  <a:pt x="584" y="770"/>
                </a:lnTo>
                <a:lnTo>
                  <a:pt x="537" y="708"/>
                </a:lnTo>
                <a:lnTo>
                  <a:pt x="494" y="643"/>
                </a:lnTo>
                <a:lnTo>
                  <a:pt x="462" y="585"/>
                </a:lnTo>
                <a:lnTo>
                  <a:pt x="434" y="528"/>
                </a:lnTo>
                <a:lnTo>
                  <a:pt x="0" y="611"/>
                </a:lnTo>
                <a:lnTo>
                  <a:pt x="60" y="564"/>
                </a:lnTo>
                <a:lnTo>
                  <a:pt x="132" y="520"/>
                </a:lnTo>
                <a:lnTo>
                  <a:pt x="187" y="484"/>
                </a:lnTo>
                <a:lnTo>
                  <a:pt x="232" y="455"/>
                </a:lnTo>
                <a:lnTo>
                  <a:pt x="277" y="419"/>
                </a:lnTo>
                <a:lnTo>
                  <a:pt x="315" y="387"/>
                </a:lnTo>
                <a:lnTo>
                  <a:pt x="352" y="351"/>
                </a:lnTo>
                <a:lnTo>
                  <a:pt x="385" y="307"/>
                </a:lnTo>
                <a:lnTo>
                  <a:pt x="422" y="267"/>
                </a:lnTo>
                <a:lnTo>
                  <a:pt x="464" y="213"/>
                </a:lnTo>
                <a:lnTo>
                  <a:pt x="507" y="159"/>
                </a:lnTo>
                <a:lnTo>
                  <a:pt x="544" y="112"/>
                </a:lnTo>
                <a:lnTo>
                  <a:pt x="587" y="54"/>
                </a:lnTo>
                <a:lnTo>
                  <a:pt x="619" y="0"/>
                </a:lnTo>
                <a:lnTo>
                  <a:pt x="652" y="22"/>
                </a:lnTo>
                <a:lnTo>
                  <a:pt x="687" y="51"/>
                </a:lnTo>
                <a:lnTo>
                  <a:pt x="722" y="72"/>
                </a:lnTo>
                <a:lnTo>
                  <a:pt x="764" y="98"/>
                </a:lnTo>
                <a:lnTo>
                  <a:pt x="809" y="123"/>
                </a:lnTo>
                <a:lnTo>
                  <a:pt x="849" y="145"/>
                </a:lnTo>
                <a:lnTo>
                  <a:pt x="886" y="159"/>
                </a:lnTo>
                <a:lnTo>
                  <a:pt x="931" y="181"/>
                </a:lnTo>
                <a:lnTo>
                  <a:pt x="979" y="195"/>
                </a:lnTo>
                <a:lnTo>
                  <a:pt x="1026" y="213"/>
                </a:lnTo>
                <a:lnTo>
                  <a:pt x="1069" y="231"/>
                </a:lnTo>
                <a:lnTo>
                  <a:pt x="1111" y="246"/>
                </a:lnTo>
                <a:lnTo>
                  <a:pt x="1159" y="257"/>
                </a:lnTo>
                <a:lnTo>
                  <a:pt x="1201" y="271"/>
                </a:lnTo>
                <a:lnTo>
                  <a:pt x="1243" y="285"/>
                </a:lnTo>
                <a:lnTo>
                  <a:pt x="1291" y="300"/>
                </a:lnTo>
                <a:lnTo>
                  <a:pt x="1358" y="311"/>
                </a:lnTo>
                <a:lnTo>
                  <a:pt x="906" y="423"/>
                </a:lnTo>
                <a:lnTo>
                  <a:pt x="936" y="510"/>
                </a:lnTo>
                <a:lnTo>
                  <a:pt x="974" y="575"/>
                </a:lnTo>
                <a:lnTo>
                  <a:pt x="1036" y="697"/>
                </a:lnTo>
                <a:lnTo>
                  <a:pt x="1074" y="752"/>
                </a:lnTo>
                <a:lnTo>
                  <a:pt x="1111" y="806"/>
                </a:lnTo>
                <a:lnTo>
                  <a:pt x="1179" y="900"/>
                </a:lnTo>
                <a:lnTo>
                  <a:pt x="1221" y="954"/>
                </a:lnTo>
                <a:lnTo>
                  <a:pt x="1268" y="1019"/>
                </a:lnTo>
                <a:lnTo>
                  <a:pt x="1313" y="1066"/>
                </a:lnTo>
                <a:lnTo>
                  <a:pt x="1351" y="1109"/>
                </a:lnTo>
                <a:lnTo>
                  <a:pt x="1388" y="1153"/>
                </a:lnTo>
                <a:lnTo>
                  <a:pt x="1433" y="1196"/>
                </a:lnTo>
                <a:lnTo>
                  <a:pt x="1483" y="1239"/>
                </a:lnTo>
                <a:lnTo>
                  <a:pt x="1531" y="1272"/>
                </a:lnTo>
                <a:lnTo>
                  <a:pt x="1581" y="1312"/>
                </a:lnTo>
                <a:lnTo>
                  <a:pt x="1641" y="1344"/>
                </a:lnTo>
                <a:lnTo>
                  <a:pt x="1695" y="1370"/>
                </a:lnTo>
                <a:lnTo>
                  <a:pt x="1760" y="1391"/>
                </a:lnTo>
                <a:lnTo>
                  <a:pt x="1820" y="1413"/>
                </a:lnTo>
                <a:lnTo>
                  <a:pt x="1883" y="1435"/>
                </a:lnTo>
                <a:lnTo>
                  <a:pt x="1950" y="1453"/>
                </a:lnTo>
                <a:lnTo>
                  <a:pt x="2060" y="1482"/>
                </a:lnTo>
              </a:path>
            </a:pathLst>
          </a:custGeom>
          <a:solidFill>
            <a:schemeClr val="tx1">
              <a:lumMod val="50000"/>
              <a:lumOff val="50000"/>
            </a:schemeClr>
          </a:solidFill>
          <a:ln w="9525" cap="rnd">
            <a:no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chemeClr val="tx1"/>
              </a:solidFill>
              <a:effectLst/>
              <a:uLnTx/>
              <a:uFillTx/>
              <a:latin typeface="Arial" pitchFamily="34" charset="0"/>
              <a:ea typeface="宋体" pitchFamily="2" charset="-122"/>
              <a:cs typeface="+mn-cs"/>
            </a:endParaRPr>
          </a:p>
        </p:txBody>
      </p:sp>
      <p:sp>
        <p:nvSpPr>
          <p:cNvPr id="11" name="AutoShape 7"/>
          <p:cNvSpPr>
            <a:spLocks noChangeArrowheads="1"/>
          </p:cNvSpPr>
          <p:nvPr/>
        </p:nvSpPr>
        <p:spPr bwMode="gray">
          <a:xfrm>
            <a:off x="3036842" y="2746884"/>
            <a:ext cx="3189257" cy="1813078"/>
          </a:xfrm>
          <a:prstGeom prst="octagon">
            <a:avLst>
              <a:gd name="adj" fmla="val 29287"/>
            </a:avLst>
          </a:prstGeom>
          <a:solidFill>
            <a:srgbClr val="FFC000"/>
          </a:solidFill>
          <a:ln w="38100" cmpd="dbl">
            <a:noFill/>
            <a:miter lim="800000"/>
            <a:headEnd/>
            <a:tailEnd/>
          </a:ln>
          <a:effectLst/>
        </p:spPr>
        <p:txBody>
          <a:bodyPr vert="horz" wrap="non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2" name="AutoShape 8"/>
          <p:cNvSpPr>
            <a:spLocks noChangeArrowheads="1"/>
          </p:cNvSpPr>
          <p:nvPr/>
        </p:nvSpPr>
        <p:spPr bwMode="gray">
          <a:xfrm>
            <a:off x="1495459" y="1715444"/>
            <a:ext cx="2847941" cy="864905"/>
          </a:xfrm>
          <a:prstGeom prst="roundRect">
            <a:avLst>
              <a:gd name="adj" fmla="val 16667"/>
            </a:avLst>
          </a:prstGeom>
          <a:solidFill>
            <a:srgbClr val="9EBF27"/>
          </a:solidFill>
          <a:ln w="38100">
            <a:noFill/>
            <a:round/>
            <a:headEnd/>
            <a:tailEnd/>
          </a:ln>
          <a:effectLst/>
        </p:spPr>
        <p:txBody>
          <a:bodyPr vert="horz" wrap="square" lIns="111125" tIns="55563" rIns="111125" bIns="5556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3" name="AutoShape 9"/>
          <p:cNvSpPr>
            <a:spLocks noChangeArrowheads="1"/>
          </p:cNvSpPr>
          <p:nvPr/>
        </p:nvSpPr>
        <p:spPr bwMode="gray">
          <a:xfrm>
            <a:off x="4840356" y="1715444"/>
            <a:ext cx="2847941" cy="864905"/>
          </a:xfrm>
          <a:prstGeom prst="roundRect">
            <a:avLst>
              <a:gd name="adj" fmla="val 16667"/>
            </a:avLst>
          </a:prstGeom>
          <a:solidFill>
            <a:srgbClr val="9EBF27"/>
          </a:solidFill>
          <a:ln w="38100">
            <a:noFill/>
            <a:round/>
            <a:headEnd/>
            <a:tailEnd/>
          </a:ln>
          <a:effectLst/>
        </p:spPr>
        <p:txBody>
          <a:bodyPr vert="horz" wrap="square" lIns="111125" tIns="55563" rIns="111125" bIns="5556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4" name="AutoShape 10"/>
          <p:cNvSpPr>
            <a:spLocks noChangeArrowheads="1"/>
          </p:cNvSpPr>
          <p:nvPr/>
        </p:nvSpPr>
        <p:spPr bwMode="gray">
          <a:xfrm>
            <a:off x="1495459" y="4809764"/>
            <a:ext cx="2847941" cy="864905"/>
          </a:xfrm>
          <a:prstGeom prst="roundRect">
            <a:avLst>
              <a:gd name="adj" fmla="val 16667"/>
            </a:avLst>
          </a:prstGeom>
          <a:solidFill>
            <a:srgbClr val="9EBF27"/>
          </a:solidFill>
          <a:ln w="38100">
            <a:noFill/>
            <a:round/>
            <a:headEnd/>
            <a:tailEnd/>
          </a:ln>
          <a:effectLst/>
        </p:spPr>
        <p:txBody>
          <a:bodyPr vert="horz" wrap="square" lIns="111125" tIns="55563" rIns="111125" bIns="5556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5" name="AutoShape 11"/>
          <p:cNvSpPr>
            <a:spLocks noChangeArrowheads="1"/>
          </p:cNvSpPr>
          <p:nvPr/>
        </p:nvSpPr>
        <p:spPr bwMode="gray">
          <a:xfrm>
            <a:off x="4840356" y="4809764"/>
            <a:ext cx="2847941" cy="864905"/>
          </a:xfrm>
          <a:prstGeom prst="roundRect">
            <a:avLst>
              <a:gd name="adj" fmla="val 16667"/>
            </a:avLst>
          </a:prstGeom>
          <a:solidFill>
            <a:srgbClr val="9EBF27"/>
          </a:solidFill>
          <a:ln w="38100">
            <a:noFill/>
            <a:round/>
            <a:headEnd/>
            <a:tailEnd/>
          </a:ln>
          <a:effectLst/>
        </p:spPr>
        <p:txBody>
          <a:bodyPr vert="horz" wrap="square" lIns="111125" tIns="55563" rIns="111125" bIns="5556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6" name="TextBox 15"/>
          <p:cNvSpPr txBox="1"/>
          <p:nvPr/>
        </p:nvSpPr>
        <p:spPr>
          <a:xfrm>
            <a:off x="2011970" y="1947841"/>
            <a:ext cx="1814920" cy="400110"/>
          </a:xfrm>
          <a:prstGeom prst="rect">
            <a:avLst/>
          </a:prstGeom>
          <a:noFill/>
        </p:spPr>
        <p:txBody>
          <a:bodyPr wrap="none" rtlCol="0">
            <a:spAutoFit/>
          </a:bodyPr>
          <a:lstStyle/>
          <a:p>
            <a:r>
              <a:rPr lang="zh-CN" altLang="zh-CN" sz="2000" dirty="0"/>
              <a:t>字段（</a:t>
            </a:r>
            <a:r>
              <a:rPr lang="en-US" altLang="zh-CN" sz="2000" dirty="0"/>
              <a:t>Field</a:t>
            </a:r>
            <a:r>
              <a:rPr lang="zh-CN" altLang="zh-CN" sz="2000" dirty="0"/>
              <a:t>）</a:t>
            </a:r>
            <a:endParaRPr lang="zh-CN" altLang="en-US" sz="2000" dirty="0">
              <a:solidFill>
                <a:schemeClr val="bg1"/>
              </a:solidFill>
              <a:latin typeface="微软雅黑" pitchFamily="34" charset="-122"/>
              <a:ea typeface="微软雅黑" pitchFamily="34" charset="-122"/>
            </a:endParaRPr>
          </a:p>
        </p:txBody>
      </p:sp>
      <p:sp>
        <p:nvSpPr>
          <p:cNvPr id="17" name="TextBox 16"/>
          <p:cNvSpPr txBox="1"/>
          <p:nvPr/>
        </p:nvSpPr>
        <p:spPr>
          <a:xfrm>
            <a:off x="5213399" y="1947841"/>
            <a:ext cx="2101857" cy="400110"/>
          </a:xfrm>
          <a:prstGeom prst="rect">
            <a:avLst/>
          </a:prstGeom>
          <a:noFill/>
        </p:spPr>
        <p:txBody>
          <a:bodyPr wrap="none" rtlCol="0">
            <a:spAutoFit/>
          </a:bodyPr>
          <a:lstStyle/>
          <a:p>
            <a:r>
              <a:rPr lang="zh-CN" altLang="zh-CN" sz="2000" dirty="0"/>
              <a:t>记录（</a:t>
            </a:r>
            <a:r>
              <a:rPr lang="en-US" altLang="zh-CN" sz="2000" dirty="0"/>
              <a:t>Record</a:t>
            </a:r>
            <a:r>
              <a:rPr lang="zh-CN" altLang="zh-CN" sz="2000" dirty="0"/>
              <a:t>）</a:t>
            </a:r>
            <a:endParaRPr lang="zh-CN" altLang="en-US" sz="2000" dirty="0">
              <a:solidFill>
                <a:schemeClr val="bg1"/>
              </a:solidFill>
              <a:latin typeface="微软雅黑" pitchFamily="34" charset="-122"/>
              <a:ea typeface="微软雅黑" pitchFamily="34" charset="-122"/>
            </a:endParaRPr>
          </a:p>
        </p:txBody>
      </p:sp>
      <p:sp>
        <p:nvSpPr>
          <p:cNvPr id="18" name="TextBox 17"/>
          <p:cNvSpPr txBox="1"/>
          <p:nvPr/>
        </p:nvSpPr>
        <p:spPr>
          <a:xfrm>
            <a:off x="5361962" y="5042161"/>
            <a:ext cx="1946367" cy="400110"/>
          </a:xfrm>
          <a:prstGeom prst="rect">
            <a:avLst/>
          </a:prstGeom>
          <a:noFill/>
        </p:spPr>
        <p:txBody>
          <a:bodyPr wrap="none" rtlCol="0">
            <a:spAutoFit/>
          </a:bodyPr>
          <a:lstStyle/>
          <a:p>
            <a:r>
              <a:rPr lang="zh-CN" altLang="zh-CN" sz="2000" dirty="0"/>
              <a:t>关键码（</a:t>
            </a:r>
            <a:r>
              <a:rPr lang="en-US" altLang="zh-CN" sz="2000" dirty="0"/>
              <a:t>Key</a:t>
            </a:r>
            <a:r>
              <a:rPr lang="zh-CN" altLang="zh-CN" sz="2000" dirty="0"/>
              <a:t>）</a:t>
            </a:r>
            <a:endParaRPr lang="zh-CN" altLang="en-US" sz="2000" dirty="0">
              <a:solidFill>
                <a:schemeClr val="bg1"/>
              </a:solidFill>
              <a:latin typeface="微软雅黑" pitchFamily="34" charset="-122"/>
              <a:ea typeface="微软雅黑" pitchFamily="34" charset="-122"/>
            </a:endParaRPr>
          </a:p>
        </p:txBody>
      </p:sp>
      <p:sp>
        <p:nvSpPr>
          <p:cNvPr id="19" name="TextBox 18"/>
          <p:cNvSpPr txBox="1"/>
          <p:nvPr/>
        </p:nvSpPr>
        <p:spPr>
          <a:xfrm>
            <a:off x="2090518" y="5042161"/>
            <a:ext cx="1657826" cy="400110"/>
          </a:xfrm>
          <a:prstGeom prst="rect">
            <a:avLst/>
          </a:prstGeom>
          <a:noFill/>
        </p:spPr>
        <p:txBody>
          <a:bodyPr wrap="none" rtlCol="0">
            <a:spAutoFit/>
          </a:bodyPr>
          <a:lstStyle/>
          <a:p>
            <a:r>
              <a:rPr lang="zh-CN" altLang="zh-CN" sz="2000" dirty="0"/>
              <a:t>文件（</a:t>
            </a:r>
            <a:r>
              <a:rPr lang="en-US" altLang="zh-CN" sz="2000" dirty="0"/>
              <a:t>File</a:t>
            </a:r>
            <a:r>
              <a:rPr lang="zh-CN" altLang="zh-CN" sz="2000" dirty="0"/>
              <a:t>）</a:t>
            </a:r>
            <a:endParaRPr lang="zh-CN" altLang="en-US" sz="2000" dirty="0">
              <a:solidFill>
                <a:schemeClr val="bg1"/>
              </a:solidFill>
              <a:latin typeface="微软雅黑" pitchFamily="34" charset="-122"/>
              <a:ea typeface="微软雅黑" pitchFamily="34" charset="-122"/>
            </a:endParaRPr>
          </a:p>
        </p:txBody>
      </p:sp>
      <p:sp>
        <p:nvSpPr>
          <p:cNvPr id="20" name="TextBox 19"/>
          <p:cNvSpPr txBox="1"/>
          <p:nvPr/>
        </p:nvSpPr>
        <p:spPr>
          <a:xfrm>
            <a:off x="3989108" y="3355641"/>
            <a:ext cx="1275503" cy="584775"/>
          </a:xfrm>
          <a:prstGeom prst="rect">
            <a:avLst/>
          </a:prstGeom>
          <a:noFill/>
        </p:spPr>
        <p:txBody>
          <a:bodyPr wrap="square" rtlCol="0">
            <a:spAutoFit/>
          </a:bodyPr>
          <a:lstStyle/>
          <a:p>
            <a:r>
              <a:rPr lang="zh-CN" altLang="en-US" sz="3200" dirty="0">
                <a:solidFill>
                  <a:schemeClr val="tx1">
                    <a:lumMod val="75000"/>
                    <a:lumOff val="25000"/>
                  </a:schemeClr>
                </a:solidFill>
                <a:latin typeface="微软雅黑" pitchFamily="34" charset="-122"/>
                <a:ea typeface="微软雅黑" pitchFamily="34" charset="-122"/>
              </a:rPr>
              <a:t>描述</a:t>
            </a:r>
          </a:p>
        </p:txBody>
      </p:sp>
    </p:spTree>
    <p:extLst>
      <p:ext uri="{BB962C8B-B14F-4D97-AF65-F5344CB8AC3E}">
        <p14:creationId xmlns:p14="http://schemas.microsoft.com/office/powerpoint/2010/main" val="666979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18</a:t>
            </a:fld>
            <a:endParaRPr lang="en-US" altLang="zh-CN"/>
          </a:p>
        </p:txBody>
      </p:sp>
      <p:sp>
        <p:nvSpPr>
          <p:cNvPr id="5" name="Rectangle 182"/>
          <p:cNvSpPr>
            <a:spLocks noChangeArrowheads="1"/>
          </p:cNvSpPr>
          <p:nvPr/>
        </p:nvSpPr>
        <p:spPr bwMode="auto">
          <a:xfrm>
            <a:off x="960120" y="710004"/>
            <a:ext cx="7566660" cy="4401205"/>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zh-CN" altLang="zh-CN" sz="2800" dirty="0" smtClean="0"/>
              <a:t>字段</a:t>
            </a:r>
            <a:r>
              <a:rPr lang="zh-CN" altLang="zh-CN" sz="2800" dirty="0"/>
              <a:t>（</a:t>
            </a:r>
            <a:r>
              <a:rPr lang="en-US" altLang="zh-CN" sz="2800" dirty="0"/>
              <a:t>Field</a:t>
            </a:r>
            <a:r>
              <a:rPr lang="zh-CN" altLang="zh-CN" sz="2800" dirty="0"/>
              <a:t>）：标记实体属性的命名单位称为字段或数据项。它是可以命名的最小信息单位。字段的命名往往和属性名相同。例如，学生有学号、姓名、年龄、性别等字段。</a:t>
            </a:r>
          </a:p>
          <a:p>
            <a:pPr algn="l"/>
            <a:r>
              <a:rPr lang="zh-CN" altLang="zh-CN" sz="2800" dirty="0" smtClean="0"/>
              <a:t>记录</a:t>
            </a:r>
            <a:r>
              <a:rPr lang="zh-CN" altLang="zh-CN" sz="2800" dirty="0"/>
              <a:t>（</a:t>
            </a:r>
            <a:r>
              <a:rPr lang="en-US" altLang="zh-CN" sz="2800" dirty="0"/>
              <a:t>Record</a:t>
            </a:r>
            <a:r>
              <a:rPr lang="zh-CN" altLang="zh-CN" sz="2800" dirty="0"/>
              <a:t>）：字段的有序集合称为记录。一般用一条记录描述一个实体，所以记录又可以定义为能完整地描述一个实体的字段集。例如，一个学生记录由字段集组成：（学号，姓名，年龄，性别）</a:t>
            </a:r>
            <a:r>
              <a:rPr lang="zh-CN" altLang="zh-CN" sz="2800" dirty="0" smtClean="0"/>
              <a:t>。</a:t>
            </a:r>
            <a:endParaRPr lang="en-US" altLang="zh-CN" sz="2800" dirty="0" smtClean="0"/>
          </a:p>
          <a:p>
            <a:pPr algn="l"/>
            <a:endParaRPr lang="zh-CN" altLang="zh-CN" sz="2800" dirty="0"/>
          </a:p>
        </p:txBody>
      </p:sp>
    </p:spTree>
    <p:extLst>
      <p:ext uri="{BB962C8B-B14F-4D97-AF65-F5344CB8AC3E}">
        <p14:creationId xmlns:p14="http://schemas.microsoft.com/office/powerpoint/2010/main" val="911592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solidFill>
                  <a:schemeClr val="tx1"/>
                </a:solidFill>
              </a:rPr>
              <a:t>文件（</a:t>
            </a:r>
            <a:r>
              <a:rPr lang="en-US" altLang="zh-CN" dirty="0">
                <a:solidFill>
                  <a:schemeClr val="tx1"/>
                </a:solidFill>
              </a:rPr>
              <a:t>File</a:t>
            </a:r>
            <a:r>
              <a:rPr lang="zh-CN" altLang="zh-CN" dirty="0">
                <a:solidFill>
                  <a:schemeClr val="tx1"/>
                </a:solidFill>
              </a:rPr>
              <a:t>）：同一类记录的集合称为文件。文件是用来描述实体集的。例如所有的学生记录组成了一个学生文件。</a:t>
            </a:r>
            <a:endParaRPr lang="en-US" altLang="zh-CN" dirty="0">
              <a:solidFill>
                <a:schemeClr val="tx1"/>
              </a:solidFill>
            </a:endParaRPr>
          </a:p>
          <a:p>
            <a:r>
              <a:rPr lang="zh-CN" altLang="zh-CN" dirty="0">
                <a:solidFill>
                  <a:schemeClr val="tx1"/>
                </a:solidFill>
              </a:rPr>
              <a:t>关键码（</a:t>
            </a:r>
            <a:r>
              <a:rPr lang="en-US" altLang="zh-CN" dirty="0">
                <a:solidFill>
                  <a:schemeClr val="tx1"/>
                </a:solidFill>
              </a:rPr>
              <a:t>Key</a:t>
            </a:r>
            <a:r>
              <a:rPr lang="zh-CN" altLang="zh-CN" dirty="0">
                <a:solidFill>
                  <a:schemeClr val="tx1"/>
                </a:solidFill>
              </a:rPr>
              <a:t>）：能唯一标识文件中每条记录的字段或字段集，称为记录的关键码（简称为键）。</a:t>
            </a:r>
          </a:p>
          <a:p>
            <a:endParaRPr lang="zh-CN" altLang="en-US" dirty="0">
              <a:solidFill>
                <a:schemeClr val="tx1"/>
              </a:solidFill>
            </a:endParaRP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19</a:t>
            </a:fld>
            <a:endParaRPr lang="en-US" altLang="zh-CN"/>
          </a:p>
        </p:txBody>
      </p:sp>
      <p:sp>
        <p:nvSpPr>
          <p:cNvPr id="5" name="TextBox 4">
            <a:hlinkClick r:id="rId2" action="ppaction://hlinksldjump"/>
          </p:cNvPr>
          <p:cNvSpPr txBox="1"/>
          <p:nvPr/>
        </p:nvSpPr>
        <p:spPr>
          <a:xfrm>
            <a:off x="7603956" y="6272463"/>
            <a:ext cx="802106" cy="338554"/>
          </a:xfrm>
          <a:prstGeom prst="rect">
            <a:avLst/>
          </a:prstGeom>
          <a:noFill/>
        </p:spPr>
        <p:txBody>
          <a:bodyPr wrap="square" rtlCol="0">
            <a:spAutoFit/>
          </a:bodyPr>
          <a:lstStyle/>
          <a:p>
            <a:r>
              <a:rPr lang="zh-CN" altLang="en-US" sz="1600" dirty="0" smtClean="0"/>
              <a:t>返回</a:t>
            </a:r>
            <a:endParaRPr lang="zh-CN" altLang="en-US" sz="1600" dirty="0"/>
          </a:p>
        </p:txBody>
      </p:sp>
    </p:spTree>
    <p:extLst>
      <p:ext uri="{BB962C8B-B14F-4D97-AF65-F5344CB8AC3E}">
        <p14:creationId xmlns:p14="http://schemas.microsoft.com/office/powerpoint/2010/main" val="539320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143" name="Freeform 487">
            <a:hlinkClick r:id="rId2" action="ppaction://hlinksldjump"/>
          </p:cNvPr>
          <p:cNvSpPr>
            <a:spLocks/>
          </p:cNvSpPr>
          <p:nvPr/>
        </p:nvSpPr>
        <p:spPr bwMode="gray">
          <a:xfrm>
            <a:off x="2407766" y="3674452"/>
            <a:ext cx="4533900" cy="568325"/>
          </a:xfrm>
          <a:custGeom>
            <a:avLst/>
            <a:gdLst>
              <a:gd name="T0" fmla="*/ 0 w 2856"/>
              <a:gd name="T1" fmla="*/ 5 h 358"/>
              <a:gd name="T2" fmla="*/ 0 w 2856"/>
              <a:gd name="T3" fmla="*/ 357 h 358"/>
              <a:gd name="T4" fmla="*/ 2667 w 2856"/>
              <a:gd name="T5" fmla="*/ 357 h 358"/>
              <a:gd name="T6" fmla="*/ 2854 w 2856"/>
              <a:gd name="T7" fmla="*/ 182 h 358"/>
              <a:gd name="T8" fmla="*/ 2667 w 2856"/>
              <a:gd name="T9" fmla="*/ 0 h 358"/>
              <a:gd name="T10" fmla="*/ 0 w 2856"/>
              <a:gd name="T11" fmla="*/ 5 h 358"/>
            </a:gdLst>
            <a:ahLst/>
            <a:cxnLst>
              <a:cxn ang="0">
                <a:pos x="T0" y="T1"/>
              </a:cxn>
              <a:cxn ang="0">
                <a:pos x="T2" y="T3"/>
              </a:cxn>
              <a:cxn ang="0">
                <a:pos x="T4" y="T5"/>
              </a:cxn>
              <a:cxn ang="0">
                <a:pos x="T6" y="T7"/>
              </a:cxn>
              <a:cxn ang="0">
                <a:pos x="T8" y="T9"/>
              </a:cxn>
              <a:cxn ang="0">
                <a:pos x="T10" y="T11"/>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gradFill rotWithShape="1">
            <a:gsLst>
              <a:gs pos="0">
                <a:schemeClr val="hlink">
                  <a:gamma/>
                  <a:shade val="83137"/>
                  <a:invGamma/>
                </a:schemeClr>
              </a:gs>
              <a:gs pos="50000">
                <a:schemeClr val="hlink"/>
              </a:gs>
              <a:gs pos="100000">
                <a:schemeClr val="hlink">
                  <a:gamma/>
                  <a:shade val="83137"/>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endParaRPr lang="zh-CN" altLang="en-US"/>
          </a:p>
        </p:txBody>
      </p:sp>
      <p:sp>
        <p:nvSpPr>
          <p:cNvPr id="199144" name="Freeform 488"/>
          <p:cNvSpPr>
            <a:spLocks/>
          </p:cNvSpPr>
          <p:nvPr/>
        </p:nvSpPr>
        <p:spPr bwMode="gray">
          <a:xfrm>
            <a:off x="2139225" y="3674452"/>
            <a:ext cx="609600" cy="568325"/>
          </a:xfrm>
          <a:prstGeom prst="diamond">
            <a:avLst/>
          </a:prstGeom>
          <a:gradFill rotWithShape="1">
            <a:gsLst>
              <a:gs pos="0">
                <a:schemeClr val="hlink">
                  <a:gamma/>
                  <a:shade val="63137"/>
                  <a:invGamma/>
                </a:schemeClr>
              </a:gs>
              <a:gs pos="50000">
                <a:schemeClr val="hlink"/>
              </a:gs>
              <a:gs pos="100000">
                <a:schemeClr val="hlink">
                  <a:gamma/>
                  <a:shade val="63137"/>
                  <a:invGamma/>
                </a:schemeClr>
              </a:gs>
            </a:gsLst>
            <a:lin ang="5400000" scaled="1"/>
          </a:gradFill>
          <a:ln w="28575" cap="flat" cmpd="sng">
            <a:solidFill>
              <a:schemeClr val="bg2"/>
            </a:solidFill>
            <a:prstDash val="solid"/>
            <a:round/>
            <a:headEnd/>
            <a:tailEnd/>
          </a:ln>
          <a:effectLst>
            <a:glow rad="101600">
              <a:srgbClr val="92D050">
                <a:alpha val="60000"/>
              </a:srgbClr>
            </a:glow>
            <a:outerShdw dist="35921" dir="2700000" algn="ctr" rotWithShape="0">
              <a:schemeClr val="bg2"/>
            </a:outerShdw>
          </a:effectLst>
        </p:spPr>
        <p:txBody>
          <a:bodyPr wrap="none" anchor="ctr"/>
          <a:lstStyle/>
          <a:p>
            <a:endParaRPr lang="zh-CN" altLang="en-US"/>
          </a:p>
        </p:txBody>
      </p:sp>
      <p:sp>
        <p:nvSpPr>
          <p:cNvPr id="199145" name="Text Box 489"/>
          <p:cNvSpPr txBox="1">
            <a:spLocks noChangeArrowheads="1"/>
          </p:cNvSpPr>
          <p:nvPr/>
        </p:nvSpPr>
        <p:spPr bwMode="gray">
          <a:xfrm>
            <a:off x="2810991" y="3733190"/>
            <a:ext cx="3581400" cy="457200"/>
          </a:xfrm>
          <a:prstGeom prst="rect">
            <a:avLst/>
          </a:prstGeom>
          <a:noFill/>
          <a:ln>
            <a:noFill/>
          </a:ln>
          <a:effectLst>
            <a:outerShdw dist="17961" dir="2700000"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zh-CN" altLang="en-US" sz="2400" dirty="0" smtClean="0">
                <a:solidFill>
                  <a:schemeClr val="bg1"/>
                </a:solidFill>
              </a:rPr>
              <a:t>数据描述</a:t>
            </a:r>
            <a:endParaRPr lang="en-US" altLang="zh-CN" sz="2400" dirty="0">
              <a:solidFill>
                <a:schemeClr val="bg1"/>
              </a:solidFill>
              <a:ea typeface="宋体" charset="-122"/>
            </a:endParaRPr>
          </a:p>
        </p:txBody>
      </p:sp>
      <p:sp>
        <p:nvSpPr>
          <p:cNvPr id="199139" name="Freeform 483">
            <a:hlinkClick r:id="rId3" action="ppaction://hlinksldjump"/>
          </p:cNvPr>
          <p:cNvSpPr>
            <a:spLocks/>
          </p:cNvSpPr>
          <p:nvPr/>
        </p:nvSpPr>
        <p:spPr bwMode="gray">
          <a:xfrm>
            <a:off x="2452304" y="1356324"/>
            <a:ext cx="4533900" cy="568325"/>
          </a:xfrm>
          <a:custGeom>
            <a:avLst/>
            <a:gdLst>
              <a:gd name="T0" fmla="*/ 0 w 2856"/>
              <a:gd name="T1" fmla="*/ 5 h 358"/>
              <a:gd name="T2" fmla="*/ 0 w 2856"/>
              <a:gd name="T3" fmla="*/ 357 h 358"/>
              <a:gd name="T4" fmla="*/ 2667 w 2856"/>
              <a:gd name="T5" fmla="*/ 357 h 358"/>
              <a:gd name="T6" fmla="*/ 2854 w 2856"/>
              <a:gd name="T7" fmla="*/ 182 h 358"/>
              <a:gd name="T8" fmla="*/ 2667 w 2856"/>
              <a:gd name="T9" fmla="*/ 0 h 358"/>
              <a:gd name="T10" fmla="*/ 0 w 2856"/>
              <a:gd name="T11" fmla="*/ 5 h 358"/>
            </a:gdLst>
            <a:ahLst/>
            <a:cxnLst>
              <a:cxn ang="0">
                <a:pos x="T0" y="T1"/>
              </a:cxn>
              <a:cxn ang="0">
                <a:pos x="T2" y="T3"/>
              </a:cxn>
              <a:cxn ang="0">
                <a:pos x="T4" y="T5"/>
              </a:cxn>
              <a:cxn ang="0">
                <a:pos x="T6" y="T7"/>
              </a:cxn>
              <a:cxn ang="0">
                <a:pos x="T8" y="T9"/>
              </a:cxn>
              <a:cxn ang="0">
                <a:pos x="T10" y="T11"/>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gradFill rotWithShape="1">
            <a:gsLst>
              <a:gs pos="0">
                <a:schemeClr val="accent2">
                  <a:gamma/>
                  <a:shade val="83137"/>
                  <a:invGamma/>
                </a:schemeClr>
              </a:gs>
              <a:gs pos="50000">
                <a:schemeClr val="accent2"/>
              </a:gs>
              <a:gs pos="100000">
                <a:schemeClr val="accent2">
                  <a:gamma/>
                  <a:shade val="83137"/>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endParaRPr lang="zh-CN" altLang="en-US"/>
          </a:p>
        </p:txBody>
      </p:sp>
      <p:sp>
        <p:nvSpPr>
          <p:cNvPr id="199138" name="Freeform 482"/>
          <p:cNvSpPr>
            <a:spLocks/>
          </p:cNvSpPr>
          <p:nvPr/>
        </p:nvSpPr>
        <p:spPr bwMode="gray">
          <a:xfrm>
            <a:off x="2103553" y="1308700"/>
            <a:ext cx="751976" cy="615950"/>
          </a:xfrm>
          <a:prstGeom prst="diamond">
            <a:avLst/>
          </a:prstGeom>
          <a:gradFill rotWithShape="1">
            <a:gsLst>
              <a:gs pos="0">
                <a:schemeClr val="accent2">
                  <a:gamma/>
                  <a:shade val="63137"/>
                  <a:invGamma/>
                </a:schemeClr>
              </a:gs>
              <a:gs pos="50000">
                <a:schemeClr val="accent2"/>
              </a:gs>
              <a:gs pos="100000">
                <a:schemeClr val="accent2">
                  <a:gamma/>
                  <a:shade val="63137"/>
                  <a:invGamma/>
                </a:schemeClr>
              </a:gs>
            </a:gsLst>
            <a:lin ang="5400000" scaled="1"/>
          </a:gradFill>
          <a:ln w="28575" cap="flat" cmpd="sng">
            <a:solidFill>
              <a:schemeClr val="bg2"/>
            </a:solidFill>
            <a:prstDash val="solid"/>
            <a:round/>
            <a:headEnd/>
            <a:tailEnd/>
          </a:ln>
          <a:effectLst>
            <a:glow rad="101600">
              <a:schemeClr val="accent2">
                <a:satMod val="175000"/>
                <a:alpha val="40000"/>
              </a:schemeClr>
            </a:glow>
            <a:outerShdw dist="35921" dir="2700000" algn="ctr" rotWithShape="0">
              <a:schemeClr val="bg2"/>
            </a:outerShdw>
          </a:effectLst>
        </p:spPr>
        <p:txBody>
          <a:bodyPr wrap="none" anchor="ctr"/>
          <a:lstStyle/>
          <a:p>
            <a:endParaRPr lang="zh-CN" altLang="en-US"/>
          </a:p>
        </p:txBody>
      </p:sp>
      <p:sp>
        <p:nvSpPr>
          <p:cNvPr id="199101" name="Rectangle 445"/>
          <p:cNvSpPr>
            <a:spLocks noGrp="1" noChangeArrowheads="1"/>
          </p:cNvSpPr>
          <p:nvPr>
            <p:ph type="title" idx="4294967295"/>
          </p:nvPr>
        </p:nvSpPr>
        <p:spPr>
          <a:xfrm>
            <a:off x="0" y="305435"/>
            <a:ext cx="9144000" cy="862013"/>
          </a:xfrm>
        </p:spPr>
        <p:txBody>
          <a:bodyPr/>
          <a:lstStyle/>
          <a:p>
            <a:pPr lvl="0"/>
            <a:r>
              <a:rPr lang="zh-CN" altLang="en-US" dirty="0" smtClean="0"/>
              <a:t>第</a:t>
            </a:r>
            <a:r>
              <a:rPr lang="en-US" altLang="zh-CN" dirty="0" smtClean="0"/>
              <a:t>1</a:t>
            </a:r>
            <a:r>
              <a:rPr lang="zh-CN" altLang="en-US" dirty="0" smtClean="0"/>
              <a:t>章  </a:t>
            </a:r>
            <a:r>
              <a:rPr lang="zh-CN" altLang="zh-CN" dirty="0" smtClean="0"/>
              <a:t>数据库</a:t>
            </a:r>
            <a:r>
              <a:rPr lang="zh-CN" altLang="zh-CN" dirty="0"/>
              <a:t>基础</a:t>
            </a:r>
            <a:r>
              <a:rPr lang="zh-CN" altLang="zh-CN" dirty="0" smtClean="0"/>
              <a:t>知识</a:t>
            </a:r>
            <a:endParaRPr lang="en-US" altLang="zh-CN" dirty="0">
              <a:ea typeface="宋体" charset="-122"/>
            </a:endParaRPr>
          </a:p>
        </p:txBody>
      </p:sp>
      <p:sp>
        <p:nvSpPr>
          <p:cNvPr id="199118" name="Text Box 462">
            <a:hlinkClick r:id="rId3" action="ppaction://hlinksldjump"/>
          </p:cNvPr>
          <p:cNvSpPr txBox="1">
            <a:spLocks noChangeArrowheads="1"/>
          </p:cNvSpPr>
          <p:nvPr/>
        </p:nvSpPr>
        <p:spPr bwMode="gray">
          <a:xfrm>
            <a:off x="2855529" y="1421412"/>
            <a:ext cx="3581400" cy="461665"/>
          </a:xfrm>
          <a:prstGeom prst="rect">
            <a:avLst/>
          </a:prstGeom>
          <a:noFill/>
          <a:ln>
            <a:noFill/>
          </a:ln>
          <a:effectLst>
            <a:outerShdw dist="17961" dir="2700000"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zh-CN" altLang="en-US" sz="2400" dirty="0" smtClean="0">
                <a:solidFill>
                  <a:schemeClr val="bg1"/>
                </a:solidFill>
              </a:rPr>
              <a:t>数据管理技术的发展</a:t>
            </a:r>
            <a:endParaRPr lang="en-US" altLang="zh-CN" sz="2400" dirty="0">
              <a:solidFill>
                <a:schemeClr val="bg1"/>
              </a:solidFill>
            </a:endParaRPr>
          </a:p>
        </p:txBody>
      </p:sp>
      <p:sp>
        <p:nvSpPr>
          <p:cNvPr id="199114" name="Text Box 458"/>
          <p:cNvSpPr txBox="1">
            <a:spLocks noChangeArrowheads="1"/>
          </p:cNvSpPr>
          <p:nvPr/>
        </p:nvSpPr>
        <p:spPr bwMode="gray">
          <a:xfrm>
            <a:off x="2236902" y="1277815"/>
            <a:ext cx="483855" cy="646331"/>
          </a:xfrm>
          <a:prstGeom prst="rect">
            <a:avLst/>
          </a:prstGeom>
          <a:noFill/>
          <a:ln>
            <a:noFill/>
          </a:ln>
          <a:effectLst>
            <a:outerShdw dist="28398" dir="1593903"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altLang="zh-CN" sz="3600" dirty="0">
                <a:solidFill>
                  <a:schemeClr val="bg1"/>
                </a:solidFill>
                <a:ea typeface="宋体" charset="-122"/>
              </a:rPr>
              <a:t>1</a:t>
            </a:r>
          </a:p>
        </p:txBody>
      </p:sp>
      <p:sp>
        <p:nvSpPr>
          <p:cNvPr id="199126" name="Text Box 470"/>
          <p:cNvSpPr txBox="1">
            <a:spLocks noChangeArrowheads="1"/>
          </p:cNvSpPr>
          <p:nvPr/>
        </p:nvSpPr>
        <p:spPr bwMode="gray">
          <a:xfrm>
            <a:off x="2272575" y="3623652"/>
            <a:ext cx="304800" cy="641350"/>
          </a:xfrm>
          <a:prstGeom prst="rect">
            <a:avLst/>
          </a:prstGeom>
          <a:noFill/>
          <a:ln>
            <a:noFill/>
          </a:ln>
          <a:effectLst>
            <a:outerShdw dist="28398" dir="1593903"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zh-CN" sz="3600" dirty="0" smtClean="0">
                <a:solidFill>
                  <a:schemeClr val="bg1"/>
                </a:solidFill>
                <a:ea typeface="宋体" charset="-122"/>
              </a:rPr>
              <a:t>2</a:t>
            </a:r>
            <a:endParaRPr lang="en-US" altLang="zh-CN" sz="3600" dirty="0">
              <a:solidFill>
                <a:schemeClr val="bg1"/>
              </a:solidFill>
              <a:ea typeface="宋体" charset="-122"/>
            </a:endParaRPr>
          </a:p>
        </p:txBody>
      </p:sp>
      <p:sp>
        <p:nvSpPr>
          <p:cNvPr id="19" name="AutoShape 34"/>
          <p:cNvSpPr>
            <a:spLocks noChangeArrowheads="1"/>
          </p:cNvSpPr>
          <p:nvPr/>
        </p:nvSpPr>
        <p:spPr bwMode="gray">
          <a:xfrm>
            <a:off x="2560166" y="1901286"/>
            <a:ext cx="4079122" cy="1710594"/>
          </a:xfrm>
          <a:prstGeom prst="roundRect">
            <a:avLst>
              <a:gd name="adj" fmla="val 2259"/>
            </a:avLst>
          </a:prstGeom>
          <a:gradFill rotWithShape="1">
            <a:gsLst>
              <a:gs pos="0">
                <a:schemeClr val="bg2"/>
              </a:gs>
              <a:gs pos="100000">
                <a:schemeClr val="bg2">
                  <a:gamma/>
                  <a:tint val="0"/>
                  <a:invGamma/>
                  <a:alpha val="0"/>
                </a:schemeClr>
              </a:gs>
            </a:gsLst>
            <a:lin ang="5400000" scaled="1"/>
          </a:gradFill>
          <a:ln>
            <a:noFill/>
          </a:ln>
          <a:effectLst/>
          <a:extLst>
            <a:ext uri="{91240B29-F687-4F45-9708-019B960494DF}">
              <a14:hiddenLine xmlns:a14="http://schemas.microsoft.com/office/drawing/2010/main" w="28575">
                <a:solidFill>
                  <a:srgbClr val="DDDDDD"/>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indent="252000" algn="l">
              <a:spcBef>
                <a:spcPts val="600"/>
              </a:spcBef>
              <a:spcAft>
                <a:spcPts val="600"/>
              </a:spcAft>
            </a:pPr>
            <a:r>
              <a:rPr lang="en-US" altLang="zh-CN" dirty="0" smtClean="0">
                <a:hlinkClick r:id="rId3" action="ppaction://hlinksldjump"/>
              </a:rPr>
              <a:t>1.1.1</a:t>
            </a:r>
            <a:r>
              <a:rPr lang="zh-CN" altLang="en-US" dirty="0" smtClean="0">
                <a:hlinkClick r:id="rId3" action="ppaction://hlinksldjump"/>
              </a:rPr>
              <a:t>人工管理</a:t>
            </a:r>
            <a:r>
              <a:rPr lang="zh-CN" altLang="en-US" dirty="0" smtClean="0"/>
              <a:t>  </a:t>
            </a:r>
            <a:r>
              <a:rPr lang="zh-CN" altLang="en-US" dirty="0" smtClean="0">
                <a:solidFill>
                  <a:srgbClr val="FF0000"/>
                </a:solidFill>
              </a:rPr>
              <a:t>√ </a:t>
            </a:r>
            <a:endParaRPr lang="en-US" altLang="zh-CN" dirty="0" smtClean="0">
              <a:solidFill>
                <a:srgbClr val="FF0000"/>
              </a:solidFill>
            </a:endParaRPr>
          </a:p>
          <a:p>
            <a:pPr indent="252000" algn="l">
              <a:spcBef>
                <a:spcPts val="600"/>
              </a:spcBef>
              <a:spcAft>
                <a:spcPts val="600"/>
              </a:spcAft>
            </a:pPr>
            <a:r>
              <a:rPr lang="en-US" altLang="zh-CN" dirty="0" smtClean="0">
                <a:hlinkClick r:id="rId4" action="ppaction://hlinksldjump"/>
              </a:rPr>
              <a:t>1.1.2 </a:t>
            </a:r>
            <a:r>
              <a:rPr lang="zh-CN" altLang="en-US" dirty="0" smtClean="0">
                <a:hlinkClick r:id="rId4" action="ppaction://hlinksldjump"/>
              </a:rPr>
              <a:t>文件系统</a:t>
            </a:r>
            <a:r>
              <a:rPr lang="zh-CN" altLang="en-US" dirty="0" smtClean="0"/>
              <a:t> </a:t>
            </a:r>
            <a:r>
              <a:rPr lang="zh-CN" altLang="en-US" dirty="0">
                <a:solidFill>
                  <a:srgbClr val="FF0000"/>
                </a:solidFill>
              </a:rPr>
              <a:t>√ </a:t>
            </a:r>
            <a:endParaRPr lang="en-US" altLang="zh-CN" dirty="0" smtClean="0"/>
          </a:p>
          <a:p>
            <a:pPr indent="252000" algn="l">
              <a:spcBef>
                <a:spcPts val="600"/>
              </a:spcBef>
              <a:spcAft>
                <a:spcPts val="600"/>
              </a:spcAft>
            </a:pPr>
            <a:r>
              <a:rPr lang="en-US" altLang="zh-CN" dirty="0" smtClean="0">
                <a:hlinkClick r:id="rId5" action="ppaction://hlinksldjump"/>
              </a:rPr>
              <a:t>1.1.3</a:t>
            </a:r>
            <a:r>
              <a:rPr lang="zh-CN" altLang="en-US" dirty="0" smtClean="0">
                <a:hlinkClick r:id="rId5" action="ppaction://hlinksldjump"/>
              </a:rPr>
              <a:t>数据库</a:t>
            </a:r>
            <a:r>
              <a:rPr lang="zh-CN" altLang="en-US" dirty="0" smtClean="0"/>
              <a:t> </a:t>
            </a:r>
            <a:r>
              <a:rPr lang="zh-CN" altLang="en-US" dirty="0">
                <a:solidFill>
                  <a:srgbClr val="FF0000"/>
                </a:solidFill>
              </a:rPr>
              <a:t>√ </a:t>
            </a:r>
            <a:endParaRPr lang="en-US" altLang="zh-CN" dirty="0" smtClean="0"/>
          </a:p>
          <a:p>
            <a:pPr indent="252000" algn="l">
              <a:spcBef>
                <a:spcPts val="600"/>
              </a:spcBef>
              <a:spcAft>
                <a:spcPts val="600"/>
              </a:spcAft>
            </a:pPr>
            <a:r>
              <a:rPr lang="en-US" altLang="zh-CN" u="sng" dirty="0" smtClean="0">
                <a:solidFill>
                  <a:srgbClr val="99CC00"/>
                </a:solidFill>
              </a:rPr>
              <a:t>1.1.4 XML</a:t>
            </a:r>
            <a:r>
              <a:rPr lang="zh-CN" altLang="en-US" u="sng" dirty="0" smtClean="0">
                <a:solidFill>
                  <a:srgbClr val="99CC00"/>
                </a:solidFill>
              </a:rPr>
              <a:t>技术</a:t>
            </a:r>
            <a:r>
              <a:rPr lang="zh-CN" altLang="en-US" dirty="0" smtClean="0"/>
              <a:t>*</a:t>
            </a:r>
            <a:endParaRPr lang="zh-CN" altLang="en-US" dirty="0"/>
          </a:p>
        </p:txBody>
      </p:sp>
      <p:sp>
        <p:nvSpPr>
          <p:cNvPr id="22" name="AutoShape 34"/>
          <p:cNvSpPr>
            <a:spLocks noChangeArrowheads="1"/>
          </p:cNvSpPr>
          <p:nvPr/>
        </p:nvSpPr>
        <p:spPr bwMode="gray">
          <a:xfrm>
            <a:off x="2622543" y="4239063"/>
            <a:ext cx="4079122" cy="1710594"/>
          </a:xfrm>
          <a:prstGeom prst="roundRect">
            <a:avLst>
              <a:gd name="adj" fmla="val 2259"/>
            </a:avLst>
          </a:prstGeom>
          <a:gradFill rotWithShape="1">
            <a:gsLst>
              <a:gs pos="0">
                <a:schemeClr val="bg2"/>
              </a:gs>
              <a:gs pos="100000">
                <a:schemeClr val="bg2">
                  <a:gamma/>
                  <a:tint val="0"/>
                  <a:invGamma/>
                  <a:alpha val="0"/>
                </a:schemeClr>
              </a:gs>
            </a:gsLst>
            <a:lin ang="5400000" scaled="1"/>
          </a:gradFill>
          <a:ln>
            <a:noFill/>
          </a:ln>
          <a:effectLst/>
          <a:extLst>
            <a:ext uri="{91240B29-F687-4F45-9708-019B960494DF}">
              <a14:hiddenLine xmlns:a14="http://schemas.microsoft.com/office/drawing/2010/main" w="28575">
                <a:solidFill>
                  <a:srgbClr val="DDDDDD"/>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indent="252000" algn="l">
              <a:spcBef>
                <a:spcPts val="600"/>
              </a:spcBef>
              <a:spcAft>
                <a:spcPts val="600"/>
              </a:spcAft>
            </a:pPr>
            <a:r>
              <a:rPr lang="en-US" altLang="zh-CN" dirty="0" smtClean="0">
                <a:hlinkClick r:id="rId2" action="ppaction://hlinksldjump"/>
              </a:rPr>
              <a:t>1.2.1</a:t>
            </a:r>
            <a:r>
              <a:rPr lang="zh-CN" altLang="en-US" dirty="0">
                <a:hlinkClick r:id="rId2" action="ppaction://hlinksldjump"/>
              </a:rPr>
              <a:t>概念设计中的</a:t>
            </a:r>
            <a:r>
              <a:rPr lang="zh-CN" altLang="en-US" dirty="0" smtClean="0">
                <a:hlinkClick r:id="rId2" action="ppaction://hlinksldjump"/>
              </a:rPr>
              <a:t>数据描述</a:t>
            </a:r>
            <a:endParaRPr lang="en-US" altLang="zh-CN" dirty="0" smtClean="0"/>
          </a:p>
          <a:p>
            <a:pPr indent="252000" algn="l">
              <a:spcBef>
                <a:spcPts val="600"/>
              </a:spcBef>
              <a:spcAft>
                <a:spcPts val="600"/>
              </a:spcAft>
            </a:pPr>
            <a:r>
              <a:rPr lang="en-US" altLang="zh-CN" dirty="0" smtClean="0">
                <a:hlinkClick r:id="rId6" action="ppaction://hlinksldjump"/>
              </a:rPr>
              <a:t>1.2.2 </a:t>
            </a:r>
            <a:r>
              <a:rPr lang="zh-CN" altLang="en-US" dirty="0">
                <a:hlinkClick r:id="rId6" action="ppaction://hlinksldjump"/>
              </a:rPr>
              <a:t>逻辑</a:t>
            </a:r>
            <a:r>
              <a:rPr lang="zh-CN" altLang="en-US" dirty="0" smtClean="0">
                <a:hlinkClick r:id="rId6" action="ppaction://hlinksldjump"/>
              </a:rPr>
              <a:t>设计中的数据描述</a:t>
            </a:r>
            <a:endParaRPr lang="en-US" altLang="zh-CN" dirty="0" smtClean="0"/>
          </a:p>
          <a:p>
            <a:pPr indent="252000" algn="l">
              <a:spcBef>
                <a:spcPts val="600"/>
              </a:spcBef>
              <a:spcAft>
                <a:spcPts val="600"/>
              </a:spcAft>
            </a:pPr>
            <a:r>
              <a:rPr lang="en-US" altLang="zh-CN" dirty="0" smtClean="0">
                <a:hlinkClick r:id="rId7" action="ppaction://hlinksldjump"/>
              </a:rPr>
              <a:t>1.2.3</a:t>
            </a:r>
            <a:r>
              <a:rPr lang="zh-CN" altLang="en-US" dirty="0">
                <a:hlinkClick r:id="rId7" action="ppaction://hlinksldjump"/>
              </a:rPr>
              <a:t>物理</a:t>
            </a:r>
            <a:r>
              <a:rPr lang="zh-CN" altLang="en-US" dirty="0" smtClean="0">
                <a:hlinkClick r:id="rId7" action="ppaction://hlinksldjump"/>
              </a:rPr>
              <a:t>设计</a:t>
            </a:r>
            <a:r>
              <a:rPr lang="zh-CN" altLang="en-US" dirty="0">
                <a:hlinkClick r:id="rId7" action="ppaction://hlinksldjump"/>
              </a:rPr>
              <a:t>中的</a:t>
            </a:r>
            <a:r>
              <a:rPr lang="zh-CN" altLang="en-US" dirty="0" smtClean="0">
                <a:hlinkClick r:id="rId7" action="ppaction://hlinksldjump"/>
              </a:rPr>
              <a:t>数据描述</a:t>
            </a:r>
            <a:endParaRPr lang="en-US" altLang="zh-CN" dirty="0" smtClean="0"/>
          </a:p>
          <a:p>
            <a:pPr indent="252000" algn="l">
              <a:spcBef>
                <a:spcPts val="600"/>
              </a:spcBef>
              <a:spcAft>
                <a:spcPts val="600"/>
              </a:spcAft>
            </a:pPr>
            <a:r>
              <a:rPr lang="en-US" altLang="zh-CN" dirty="0" smtClean="0">
                <a:hlinkClick r:id="rId8" action="ppaction://hlinksldjump"/>
              </a:rPr>
              <a:t>1.2.4</a:t>
            </a:r>
            <a:r>
              <a:rPr lang="zh-CN" altLang="en-US" dirty="0" smtClean="0">
                <a:hlinkClick r:id="rId8" action="ppaction://hlinksldjump"/>
              </a:rPr>
              <a:t>数据联系的描述</a:t>
            </a:r>
            <a:endParaRPr lang="en-US" altLang="zh-CN" dirty="0"/>
          </a:p>
        </p:txBody>
      </p:sp>
    </p:spTree>
    <p:extLst>
      <p:ext uri="{BB962C8B-B14F-4D97-AF65-F5344CB8AC3E}">
        <p14:creationId xmlns:p14="http://schemas.microsoft.com/office/powerpoint/2010/main" val="37513717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右箭头 25"/>
          <p:cNvSpPr/>
          <p:nvPr/>
        </p:nvSpPr>
        <p:spPr bwMode="auto">
          <a:xfrm flipH="1">
            <a:off x="2518349" y="3387776"/>
            <a:ext cx="914400" cy="674557"/>
          </a:xfrm>
          <a:prstGeom prst="rightArrow">
            <a:avLst/>
          </a:prstGeom>
          <a:solidFill>
            <a:schemeClr val="bg2">
              <a:lumMod val="75000"/>
            </a:schemeClr>
          </a:solidFill>
          <a:ln>
            <a:noFill/>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0" tIns="0" rIns="0" bIns="0" numCol="1" rtlCol="0" anchor="ctr" anchorCtr="0" compatLnSpc="1">
            <a:prstTxWarp prst="textNoShape">
              <a:avLst/>
            </a:prstTxWarp>
          </a:bodyPr>
          <a:lstStyle/>
          <a:p>
            <a:pPr marL="0" marR="0" algn="ctr" defTabSz="914400" rtl="0" eaLnBrk="1" fontAlgn="base" latinLnBrk="0" hangingPunct="1">
              <a:lnSpc>
                <a:spcPct val="100000"/>
              </a:lnSpc>
              <a:spcBef>
                <a:spcPct val="0"/>
              </a:spcBef>
              <a:spcAft>
                <a:spcPct val="0"/>
              </a:spcAft>
              <a:buClrTx/>
              <a:buSzTx/>
              <a:buFontTx/>
              <a:buNone/>
              <a:tabLst/>
            </a:pPr>
            <a:endParaRPr kumimoji="0" lang="zh-CN" altLang="en-US" sz="105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p:txBody>
      </p:sp>
      <p:sp>
        <p:nvSpPr>
          <p:cNvPr id="3" name="右箭头 2"/>
          <p:cNvSpPr/>
          <p:nvPr/>
        </p:nvSpPr>
        <p:spPr bwMode="auto">
          <a:xfrm>
            <a:off x="5921115" y="3312826"/>
            <a:ext cx="914400" cy="674557"/>
          </a:xfrm>
          <a:prstGeom prst="rightArrow">
            <a:avLst/>
          </a:prstGeom>
          <a:solidFill>
            <a:schemeClr val="bg2">
              <a:lumMod val="75000"/>
            </a:schemeClr>
          </a:solidFill>
          <a:ln>
            <a:noFill/>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0" tIns="0" rIns="0" bIns="0" numCol="1" rtlCol="0" anchor="ctr" anchorCtr="0" compatLnSpc="1">
            <a:prstTxWarp prst="textNoShape">
              <a:avLst/>
            </a:prstTxWarp>
          </a:bodyPr>
          <a:lstStyle/>
          <a:p>
            <a:pPr marL="0" marR="0" algn="ctr" defTabSz="914400" rtl="0" eaLnBrk="1" fontAlgn="base" latinLnBrk="0" hangingPunct="1">
              <a:lnSpc>
                <a:spcPct val="100000"/>
              </a:lnSpc>
              <a:spcBef>
                <a:spcPct val="0"/>
              </a:spcBef>
              <a:spcAft>
                <a:spcPct val="0"/>
              </a:spcAft>
              <a:buClrTx/>
              <a:buSzTx/>
              <a:buFontTx/>
              <a:buNone/>
              <a:tabLst/>
            </a:pPr>
            <a:endParaRPr kumimoji="0" lang="zh-CN" altLang="en-US" sz="105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p:txBody>
      </p:sp>
      <p:sp>
        <p:nvSpPr>
          <p:cNvPr id="5" name="灯片编号占位符 3"/>
          <p:cNvSpPr>
            <a:spLocks noGrp="1"/>
          </p:cNvSpPr>
          <p:nvPr>
            <p:ph type="sldNum" sz="quarter" idx="11"/>
          </p:nvPr>
        </p:nvSpPr>
        <p:spPr>
          <a:xfrm>
            <a:off x="3065207" y="6245224"/>
            <a:ext cx="2133600" cy="476250"/>
          </a:xfrm>
        </p:spPr>
        <p:txBody>
          <a:bodyPr/>
          <a:lstStyle/>
          <a:p>
            <a:fld id="{7CD82B1B-DD1F-4340-B57E-734052DD5567}" type="slidenum">
              <a:rPr lang="en-US" altLang="zh-CN" smtClean="0"/>
              <a:pPr/>
              <a:t>20</a:t>
            </a:fld>
            <a:endParaRPr lang="en-US" altLang="zh-CN"/>
          </a:p>
        </p:txBody>
      </p:sp>
      <p:sp>
        <p:nvSpPr>
          <p:cNvPr id="6" name="标题 1"/>
          <p:cNvSpPr txBox="1">
            <a:spLocks/>
          </p:cNvSpPr>
          <p:nvPr/>
        </p:nvSpPr>
        <p:spPr bwMode="gray">
          <a:xfrm>
            <a:off x="102870" y="451485"/>
            <a:ext cx="8686800" cy="1087438"/>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600" b="1">
                <a:solidFill>
                  <a:schemeClr val="tx1"/>
                </a:solidFill>
                <a:latin typeface="+mj-lt"/>
                <a:ea typeface="+mj-ea"/>
                <a:cs typeface="+mj-cs"/>
              </a:defRPr>
            </a:lvl1pPr>
            <a:lvl2pPr algn="ctr" rtl="0" eaLnBrk="1" fontAlgn="base" hangingPunct="1">
              <a:spcBef>
                <a:spcPct val="0"/>
              </a:spcBef>
              <a:spcAft>
                <a:spcPct val="0"/>
              </a:spcAft>
              <a:defRPr sz="4600" b="1">
                <a:solidFill>
                  <a:schemeClr val="tx1"/>
                </a:solidFill>
                <a:latin typeface="Arial" charset="0"/>
              </a:defRPr>
            </a:lvl2pPr>
            <a:lvl3pPr algn="ctr" rtl="0" eaLnBrk="1" fontAlgn="base" hangingPunct="1">
              <a:spcBef>
                <a:spcPct val="0"/>
              </a:spcBef>
              <a:spcAft>
                <a:spcPct val="0"/>
              </a:spcAft>
              <a:defRPr sz="4600" b="1">
                <a:solidFill>
                  <a:schemeClr val="tx1"/>
                </a:solidFill>
                <a:latin typeface="Arial" charset="0"/>
              </a:defRPr>
            </a:lvl3pPr>
            <a:lvl4pPr algn="ctr" rtl="0" eaLnBrk="1" fontAlgn="base" hangingPunct="1">
              <a:spcBef>
                <a:spcPct val="0"/>
              </a:spcBef>
              <a:spcAft>
                <a:spcPct val="0"/>
              </a:spcAft>
              <a:defRPr sz="4600" b="1">
                <a:solidFill>
                  <a:schemeClr val="tx1"/>
                </a:solidFill>
                <a:latin typeface="Arial" charset="0"/>
              </a:defRPr>
            </a:lvl4pPr>
            <a:lvl5pPr algn="ctr" rtl="0" eaLnBrk="1" fontAlgn="base" hangingPunct="1">
              <a:spcBef>
                <a:spcPct val="0"/>
              </a:spcBef>
              <a:spcAft>
                <a:spcPct val="0"/>
              </a:spcAft>
              <a:defRPr sz="4600" b="1">
                <a:solidFill>
                  <a:schemeClr val="tx1"/>
                </a:solidFill>
                <a:latin typeface="Arial" charset="0"/>
              </a:defRPr>
            </a:lvl5pPr>
            <a:lvl6pPr marL="457200" algn="ctr" rtl="0" eaLnBrk="1" fontAlgn="base" hangingPunct="1">
              <a:spcBef>
                <a:spcPct val="0"/>
              </a:spcBef>
              <a:spcAft>
                <a:spcPct val="0"/>
              </a:spcAft>
              <a:defRPr sz="4600" b="1">
                <a:solidFill>
                  <a:schemeClr val="tx1"/>
                </a:solidFill>
                <a:latin typeface="Arial" charset="0"/>
              </a:defRPr>
            </a:lvl6pPr>
            <a:lvl7pPr marL="914400" algn="ctr" rtl="0" eaLnBrk="1" fontAlgn="base" hangingPunct="1">
              <a:spcBef>
                <a:spcPct val="0"/>
              </a:spcBef>
              <a:spcAft>
                <a:spcPct val="0"/>
              </a:spcAft>
              <a:defRPr sz="4600" b="1">
                <a:solidFill>
                  <a:schemeClr val="tx1"/>
                </a:solidFill>
                <a:latin typeface="Arial" charset="0"/>
              </a:defRPr>
            </a:lvl7pPr>
            <a:lvl8pPr marL="1371600" algn="ctr" rtl="0" eaLnBrk="1" fontAlgn="base" hangingPunct="1">
              <a:spcBef>
                <a:spcPct val="0"/>
              </a:spcBef>
              <a:spcAft>
                <a:spcPct val="0"/>
              </a:spcAft>
              <a:defRPr sz="4600" b="1">
                <a:solidFill>
                  <a:schemeClr val="tx1"/>
                </a:solidFill>
                <a:latin typeface="Arial" charset="0"/>
              </a:defRPr>
            </a:lvl8pPr>
            <a:lvl9pPr marL="1828800" algn="ctr" rtl="0" eaLnBrk="1" fontAlgn="base" hangingPunct="1">
              <a:spcBef>
                <a:spcPct val="0"/>
              </a:spcBef>
              <a:spcAft>
                <a:spcPct val="0"/>
              </a:spcAft>
              <a:defRPr sz="4600" b="1">
                <a:solidFill>
                  <a:schemeClr val="tx1"/>
                </a:solidFill>
                <a:latin typeface="Arial" charset="0"/>
              </a:defRPr>
            </a:lvl9pPr>
          </a:lstStyle>
          <a:p>
            <a:r>
              <a:rPr lang="en-US" altLang="zh-CN" sz="3600" dirty="0" smtClean="0"/>
              <a:t>1.2.3</a:t>
            </a:r>
            <a:r>
              <a:rPr lang="zh-CN" altLang="zh-CN" sz="3600" dirty="0"/>
              <a:t>物理设计中的数据描述</a:t>
            </a:r>
            <a:endParaRPr lang="zh-CN" altLang="en-US" sz="3600" dirty="0"/>
          </a:p>
        </p:txBody>
      </p:sp>
      <p:sp>
        <p:nvSpPr>
          <p:cNvPr id="7" name="Freeform 3"/>
          <p:cNvSpPr>
            <a:spLocks/>
          </p:cNvSpPr>
          <p:nvPr/>
        </p:nvSpPr>
        <p:spPr bwMode="gray">
          <a:xfrm>
            <a:off x="5312737" y="2718680"/>
            <a:ext cx="1628760" cy="701057"/>
          </a:xfrm>
          <a:custGeom>
            <a:avLst/>
            <a:gdLst/>
            <a:ahLst/>
            <a:cxnLst>
              <a:cxn ang="0">
                <a:pos x="112" y="1555"/>
              </a:cxn>
              <a:cxn ang="0">
                <a:pos x="237" y="1555"/>
              </a:cxn>
              <a:cxn ang="0">
                <a:pos x="365" y="1544"/>
              </a:cxn>
              <a:cxn ang="0">
                <a:pos x="484" y="1519"/>
              </a:cxn>
              <a:cxn ang="0">
                <a:pos x="622" y="1472"/>
              </a:cxn>
              <a:cxn ang="0">
                <a:pos x="754" y="1410"/>
              </a:cxn>
              <a:cxn ang="0">
                <a:pos x="891" y="1324"/>
              </a:cxn>
              <a:cxn ang="0">
                <a:pos x="1016" y="1233"/>
              </a:cxn>
              <a:cxn ang="0">
                <a:pos x="1134" y="1143"/>
              </a:cxn>
              <a:cxn ang="0">
                <a:pos x="1253" y="1041"/>
              </a:cxn>
              <a:cxn ang="0">
                <a:pos x="1366" y="929"/>
              </a:cxn>
              <a:cxn ang="0">
                <a:pos x="1476" y="799"/>
              </a:cxn>
              <a:cxn ang="0">
                <a:pos x="1566" y="665"/>
              </a:cxn>
              <a:cxn ang="0">
                <a:pos x="1626" y="546"/>
              </a:cxn>
              <a:cxn ang="0">
                <a:pos x="1993" y="586"/>
              </a:cxn>
              <a:cxn ang="0">
                <a:pos x="1875" y="506"/>
              </a:cxn>
              <a:cxn ang="0">
                <a:pos x="1785" y="427"/>
              </a:cxn>
              <a:cxn ang="0">
                <a:pos x="1713" y="354"/>
              </a:cxn>
              <a:cxn ang="0">
                <a:pos x="1638" y="275"/>
              </a:cxn>
              <a:cxn ang="0">
                <a:pos x="1551" y="166"/>
              </a:cxn>
              <a:cxn ang="0">
                <a:pos x="1473" y="51"/>
              </a:cxn>
              <a:cxn ang="0">
                <a:pos x="1408" y="18"/>
              </a:cxn>
              <a:cxn ang="0">
                <a:pos x="1338" y="72"/>
              </a:cxn>
              <a:cxn ang="0">
                <a:pos x="1251" y="127"/>
              </a:cxn>
              <a:cxn ang="0">
                <a:pos x="1174" y="163"/>
              </a:cxn>
              <a:cxn ang="0">
                <a:pos x="1084" y="199"/>
              </a:cxn>
              <a:cxn ang="0">
                <a:pos x="991" y="235"/>
              </a:cxn>
              <a:cxn ang="0">
                <a:pos x="901" y="264"/>
              </a:cxn>
              <a:cxn ang="0">
                <a:pos x="817" y="293"/>
              </a:cxn>
              <a:cxn ang="0">
                <a:pos x="704" y="318"/>
              </a:cxn>
              <a:cxn ang="0">
                <a:pos x="1124" y="528"/>
              </a:cxn>
              <a:cxn ang="0">
                <a:pos x="1024" y="720"/>
              </a:cxn>
              <a:cxn ang="0">
                <a:pos x="949" y="839"/>
              </a:cxn>
              <a:cxn ang="0">
                <a:pos x="839" y="991"/>
              </a:cxn>
              <a:cxn ang="0">
                <a:pos x="747" y="1110"/>
              </a:cxn>
              <a:cxn ang="0">
                <a:pos x="672" y="1201"/>
              </a:cxn>
              <a:cxn ang="0">
                <a:pos x="577" y="1291"/>
              </a:cxn>
              <a:cxn ang="0">
                <a:pos x="479" y="1363"/>
              </a:cxn>
              <a:cxn ang="0">
                <a:pos x="365" y="1425"/>
              </a:cxn>
              <a:cxn ang="0">
                <a:pos x="240" y="1472"/>
              </a:cxn>
              <a:cxn ang="0">
                <a:pos x="107" y="1515"/>
              </a:cxn>
            </a:cxnLst>
            <a:rect l="0" t="0" r="r" b="b"/>
            <a:pathLst>
              <a:path w="2061" h="1556">
                <a:moveTo>
                  <a:pt x="0" y="1544"/>
                </a:moveTo>
                <a:lnTo>
                  <a:pt x="112" y="1555"/>
                </a:lnTo>
                <a:lnTo>
                  <a:pt x="170" y="1555"/>
                </a:lnTo>
                <a:lnTo>
                  <a:pt x="237" y="1555"/>
                </a:lnTo>
                <a:lnTo>
                  <a:pt x="300" y="1551"/>
                </a:lnTo>
                <a:lnTo>
                  <a:pt x="365" y="1544"/>
                </a:lnTo>
                <a:lnTo>
                  <a:pt x="427" y="1533"/>
                </a:lnTo>
                <a:lnTo>
                  <a:pt x="484" y="1519"/>
                </a:lnTo>
                <a:lnTo>
                  <a:pt x="547" y="1501"/>
                </a:lnTo>
                <a:lnTo>
                  <a:pt x="622" y="1472"/>
                </a:lnTo>
                <a:lnTo>
                  <a:pt x="689" y="1439"/>
                </a:lnTo>
                <a:lnTo>
                  <a:pt x="754" y="1410"/>
                </a:lnTo>
                <a:lnTo>
                  <a:pt x="824" y="1371"/>
                </a:lnTo>
                <a:lnTo>
                  <a:pt x="891" y="1324"/>
                </a:lnTo>
                <a:lnTo>
                  <a:pt x="959" y="1280"/>
                </a:lnTo>
                <a:lnTo>
                  <a:pt x="1016" y="1233"/>
                </a:lnTo>
                <a:lnTo>
                  <a:pt x="1081" y="1190"/>
                </a:lnTo>
                <a:lnTo>
                  <a:pt x="1134" y="1143"/>
                </a:lnTo>
                <a:lnTo>
                  <a:pt x="1194" y="1092"/>
                </a:lnTo>
                <a:lnTo>
                  <a:pt x="1253" y="1041"/>
                </a:lnTo>
                <a:lnTo>
                  <a:pt x="1313" y="980"/>
                </a:lnTo>
                <a:lnTo>
                  <a:pt x="1366" y="929"/>
                </a:lnTo>
                <a:lnTo>
                  <a:pt x="1423" y="861"/>
                </a:lnTo>
                <a:lnTo>
                  <a:pt x="1476" y="799"/>
                </a:lnTo>
                <a:lnTo>
                  <a:pt x="1523" y="734"/>
                </a:lnTo>
                <a:lnTo>
                  <a:pt x="1566" y="665"/>
                </a:lnTo>
                <a:lnTo>
                  <a:pt x="1598" y="608"/>
                </a:lnTo>
                <a:lnTo>
                  <a:pt x="1626" y="546"/>
                </a:lnTo>
                <a:lnTo>
                  <a:pt x="2060" y="629"/>
                </a:lnTo>
                <a:lnTo>
                  <a:pt x="1993" y="586"/>
                </a:lnTo>
                <a:lnTo>
                  <a:pt x="1940" y="546"/>
                </a:lnTo>
                <a:lnTo>
                  <a:pt x="1875" y="506"/>
                </a:lnTo>
                <a:lnTo>
                  <a:pt x="1828" y="467"/>
                </a:lnTo>
                <a:lnTo>
                  <a:pt x="1785" y="427"/>
                </a:lnTo>
                <a:lnTo>
                  <a:pt x="1748" y="398"/>
                </a:lnTo>
                <a:lnTo>
                  <a:pt x="1713" y="354"/>
                </a:lnTo>
                <a:lnTo>
                  <a:pt x="1675" y="318"/>
                </a:lnTo>
                <a:lnTo>
                  <a:pt x="1638" y="275"/>
                </a:lnTo>
                <a:lnTo>
                  <a:pt x="1596" y="221"/>
                </a:lnTo>
                <a:lnTo>
                  <a:pt x="1551" y="166"/>
                </a:lnTo>
                <a:lnTo>
                  <a:pt x="1513" y="112"/>
                </a:lnTo>
                <a:lnTo>
                  <a:pt x="1473" y="51"/>
                </a:lnTo>
                <a:lnTo>
                  <a:pt x="1441" y="0"/>
                </a:lnTo>
                <a:lnTo>
                  <a:pt x="1408" y="18"/>
                </a:lnTo>
                <a:lnTo>
                  <a:pt x="1373" y="47"/>
                </a:lnTo>
                <a:lnTo>
                  <a:pt x="1338" y="72"/>
                </a:lnTo>
                <a:lnTo>
                  <a:pt x="1296" y="98"/>
                </a:lnTo>
                <a:lnTo>
                  <a:pt x="1251" y="127"/>
                </a:lnTo>
                <a:lnTo>
                  <a:pt x="1211" y="145"/>
                </a:lnTo>
                <a:lnTo>
                  <a:pt x="1174" y="163"/>
                </a:lnTo>
                <a:lnTo>
                  <a:pt x="1129" y="184"/>
                </a:lnTo>
                <a:lnTo>
                  <a:pt x="1084" y="199"/>
                </a:lnTo>
                <a:lnTo>
                  <a:pt x="1034" y="221"/>
                </a:lnTo>
                <a:lnTo>
                  <a:pt x="991" y="235"/>
                </a:lnTo>
                <a:lnTo>
                  <a:pt x="949" y="253"/>
                </a:lnTo>
                <a:lnTo>
                  <a:pt x="901" y="264"/>
                </a:lnTo>
                <a:lnTo>
                  <a:pt x="859" y="278"/>
                </a:lnTo>
                <a:lnTo>
                  <a:pt x="817" y="293"/>
                </a:lnTo>
                <a:lnTo>
                  <a:pt x="769" y="307"/>
                </a:lnTo>
                <a:lnTo>
                  <a:pt x="704" y="318"/>
                </a:lnTo>
                <a:lnTo>
                  <a:pt x="1154" y="438"/>
                </a:lnTo>
                <a:lnTo>
                  <a:pt x="1124" y="528"/>
                </a:lnTo>
                <a:lnTo>
                  <a:pt x="1089" y="597"/>
                </a:lnTo>
                <a:lnTo>
                  <a:pt x="1024" y="720"/>
                </a:lnTo>
                <a:lnTo>
                  <a:pt x="986" y="781"/>
                </a:lnTo>
                <a:lnTo>
                  <a:pt x="949" y="839"/>
                </a:lnTo>
                <a:lnTo>
                  <a:pt x="881" y="933"/>
                </a:lnTo>
                <a:lnTo>
                  <a:pt x="839" y="991"/>
                </a:lnTo>
                <a:lnTo>
                  <a:pt x="792" y="1060"/>
                </a:lnTo>
                <a:lnTo>
                  <a:pt x="747" y="1110"/>
                </a:lnTo>
                <a:lnTo>
                  <a:pt x="709" y="1154"/>
                </a:lnTo>
                <a:lnTo>
                  <a:pt x="672" y="1201"/>
                </a:lnTo>
                <a:lnTo>
                  <a:pt x="627" y="1244"/>
                </a:lnTo>
                <a:lnTo>
                  <a:pt x="577" y="1291"/>
                </a:lnTo>
                <a:lnTo>
                  <a:pt x="529" y="1324"/>
                </a:lnTo>
                <a:lnTo>
                  <a:pt x="479" y="1363"/>
                </a:lnTo>
                <a:lnTo>
                  <a:pt x="419" y="1400"/>
                </a:lnTo>
                <a:lnTo>
                  <a:pt x="365" y="1425"/>
                </a:lnTo>
                <a:lnTo>
                  <a:pt x="300" y="1450"/>
                </a:lnTo>
                <a:lnTo>
                  <a:pt x="240" y="1472"/>
                </a:lnTo>
                <a:lnTo>
                  <a:pt x="177" y="1494"/>
                </a:lnTo>
                <a:lnTo>
                  <a:pt x="107" y="1515"/>
                </a:lnTo>
                <a:lnTo>
                  <a:pt x="0" y="1544"/>
                </a:lnTo>
              </a:path>
            </a:pathLst>
          </a:custGeom>
          <a:solidFill>
            <a:schemeClr val="tx1">
              <a:lumMod val="50000"/>
              <a:lumOff val="50000"/>
            </a:schemeClr>
          </a:solidFill>
          <a:ln w="9525" cap="rnd">
            <a:no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chemeClr val="tx1"/>
              </a:solidFill>
              <a:effectLst/>
              <a:uLnTx/>
              <a:uFillTx/>
              <a:latin typeface="Arial" pitchFamily="34" charset="0"/>
              <a:ea typeface="宋体" pitchFamily="2" charset="-122"/>
              <a:cs typeface="+mn-cs"/>
            </a:endParaRPr>
          </a:p>
        </p:txBody>
      </p:sp>
      <p:sp>
        <p:nvSpPr>
          <p:cNvPr id="8" name="Freeform 4"/>
          <p:cNvSpPr>
            <a:spLocks/>
          </p:cNvSpPr>
          <p:nvPr/>
        </p:nvSpPr>
        <p:spPr bwMode="gray">
          <a:xfrm>
            <a:off x="5217169" y="4025440"/>
            <a:ext cx="1630125" cy="674196"/>
          </a:xfrm>
          <a:custGeom>
            <a:avLst/>
            <a:gdLst/>
            <a:ahLst/>
            <a:cxnLst>
              <a:cxn ang="0">
                <a:pos x="115" y="0"/>
              </a:cxn>
              <a:cxn ang="0">
                <a:pos x="237" y="0"/>
              </a:cxn>
              <a:cxn ang="0">
                <a:pos x="364" y="11"/>
              </a:cxn>
              <a:cxn ang="0">
                <a:pos x="484" y="40"/>
              </a:cxn>
              <a:cxn ang="0">
                <a:pos x="624" y="83"/>
              </a:cxn>
              <a:cxn ang="0">
                <a:pos x="754" y="141"/>
              </a:cxn>
              <a:cxn ang="0">
                <a:pos x="894" y="224"/>
              </a:cxn>
              <a:cxn ang="0">
                <a:pos x="1016" y="311"/>
              </a:cxn>
              <a:cxn ang="0">
                <a:pos x="1136" y="397"/>
              </a:cxn>
              <a:cxn ang="0">
                <a:pos x="1256" y="495"/>
              </a:cxn>
              <a:cxn ang="0">
                <a:pos x="1368" y="603"/>
              </a:cxn>
              <a:cxn ang="0">
                <a:pos x="1475" y="726"/>
              </a:cxn>
              <a:cxn ang="0">
                <a:pos x="1565" y="853"/>
              </a:cxn>
              <a:cxn ang="0">
                <a:pos x="1625" y="968"/>
              </a:cxn>
              <a:cxn ang="0">
                <a:pos x="2000" y="932"/>
              </a:cxn>
              <a:cxn ang="0">
                <a:pos x="1872" y="1012"/>
              </a:cxn>
              <a:cxn ang="0">
                <a:pos x="1782" y="1077"/>
              </a:cxn>
              <a:cxn ang="0">
                <a:pos x="1710" y="1145"/>
              </a:cxn>
              <a:cxn ang="0">
                <a:pos x="1638" y="1229"/>
              </a:cxn>
              <a:cxn ang="0">
                <a:pos x="1555" y="1337"/>
              </a:cxn>
              <a:cxn ang="0">
                <a:pos x="1475" y="1445"/>
              </a:cxn>
              <a:cxn ang="0">
                <a:pos x="1408" y="1474"/>
              </a:cxn>
              <a:cxn ang="0">
                <a:pos x="1338" y="1424"/>
              </a:cxn>
              <a:cxn ang="0">
                <a:pos x="1253" y="1373"/>
              </a:cxn>
              <a:cxn ang="0">
                <a:pos x="1173" y="1337"/>
              </a:cxn>
              <a:cxn ang="0">
                <a:pos x="1083" y="1301"/>
              </a:cxn>
              <a:cxn ang="0">
                <a:pos x="991" y="1265"/>
              </a:cxn>
              <a:cxn ang="0">
                <a:pos x="904" y="1239"/>
              </a:cxn>
              <a:cxn ang="0">
                <a:pos x="819" y="1211"/>
              </a:cxn>
              <a:cxn ang="0">
                <a:pos x="704" y="1185"/>
              </a:cxn>
              <a:cxn ang="0">
                <a:pos x="1123" y="986"/>
              </a:cxn>
              <a:cxn ang="0">
                <a:pos x="1024" y="799"/>
              </a:cxn>
              <a:cxn ang="0">
                <a:pos x="949" y="690"/>
              </a:cxn>
              <a:cxn ang="0">
                <a:pos x="841" y="542"/>
              </a:cxn>
              <a:cxn ang="0">
                <a:pos x="746" y="430"/>
              </a:cxn>
              <a:cxn ang="0">
                <a:pos x="672" y="343"/>
              </a:cxn>
              <a:cxn ang="0">
                <a:pos x="579" y="257"/>
              </a:cxn>
              <a:cxn ang="0">
                <a:pos x="482" y="184"/>
              </a:cxn>
              <a:cxn ang="0">
                <a:pos x="364" y="126"/>
              </a:cxn>
              <a:cxn ang="0">
                <a:pos x="242" y="83"/>
              </a:cxn>
              <a:cxn ang="0">
                <a:pos x="110" y="43"/>
              </a:cxn>
            </a:cxnLst>
            <a:rect l="0" t="0" r="r" b="b"/>
            <a:pathLst>
              <a:path w="2063" h="1497">
                <a:moveTo>
                  <a:pt x="0" y="11"/>
                </a:moveTo>
                <a:lnTo>
                  <a:pt x="115" y="0"/>
                </a:lnTo>
                <a:lnTo>
                  <a:pt x="170" y="0"/>
                </a:lnTo>
                <a:lnTo>
                  <a:pt x="237" y="0"/>
                </a:lnTo>
                <a:lnTo>
                  <a:pt x="302" y="7"/>
                </a:lnTo>
                <a:lnTo>
                  <a:pt x="364" y="11"/>
                </a:lnTo>
                <a:lnTo>
                  <a:pt x="429" y="22"/>
                </a:lnTo>
                <a:lnTo>
                  <a:pt x="484" y="40"/>
                </a:lnTo>
                <a:lnTo>
                  <a:pt x="549" y="54"/>
                </a:lnTo>
                <a:lnTo>
                  <a:pt x="624" y="83"/>
                </a:lnTo>
                <a:lnTo>
                  <a:pt x="691" y="116"/>
                </a:lnTo>
                <a:lnTo>
                  <a:pt x="754" y="141"/>
                </a:lnTo>
                <a:lnTo>
                  <a:pt x="826" y="181"/>
                </a:lnTo>
                <a:lnTo>
                  <a:pt x="894" y="224"/>
                </a:lnTo>
                <a:lnTo>
                  <a:pt x="961" y="267"/>
                </a:lnTo>
                <a:lnTo>
                  <a:pt x="1016" y="311"/>
                </a:lnTo>
                <a:lnTo>
                  <a:pt x="1081" y="354"/>
                </a:lnTo>
                <a:lnTo>
                  <a:pt x="1136" y="397"/>
                </a:lnTo>
                <a:lnTo>
                  <a:pt x="1196" y="444"/>
                </a:lnTo>
                <a:lnTo>
                  <a:pt x="1256" y="495"/>
                </a:lnTo>
                <a:lnTo>
                  <a:pt x="1316" y="553"/>
                </a:lnTo>
                <a:lnTo>
                  <a:pt x="1368" y="603"/>
                </a:lnTo>
                <a:lnTo>
                  <a:pt x="1423" y="669"/>
                </a:lnTo>
                <a:lnTo>
                  <a:pt x="1475" y="726"/>
                </a:lnTo>
                <a:lnTo>
                  <a:pt x="1525" y="788"/>
                </a:lnTo>
                <a:lnTo>
                  <a:pt x="1565" y="853"/>
                </a:lnTo>
                <a:lnTo>
                  <a:pt x="1600" y="911"/>
                </a:lnTo>
                <a:lnTo>
                  <a:pt x="1625" y="968"/>
                </a:lnTo>
                <a:lnTo>
                  <a:pt x="2062" y="889"/>
                </a:lnTo>
                <a:lnTo>
                  <a:pt x="2000" y="932"/>
                </a:lnTo>
                <a:lnTo>
                  <a:pt x="1930" y="976"/>
                </a:lnTo>
                <a:lnTo>
                  <a:pt x="1872" y="1012"/>
                </a:lnTo>
                <a:lnTo>
                  <a:pt x="1830" y="1041"/>
                </a:lnTo>
                <a:lnTo>
                  <a:pt x="1782" y="1077"/>
                </a:lnTo>
                <a:lnTo>
                  <a:pt x="1745" y="1109"/>
                </a:lnTo>
                <a:lnTo>
                  <a:pt x="1710" y="1145"/>
                </a:lnTo>
                <a:lnTo>
                  <a:pt x="1673" y="1189"/>
                </a:lnTo>
                <a:lnTo>
                  <a:pt x="1638" y="1229"/>
                </a:lnTo>
                <a:lnTo>
                  <a:pt x="1595" y="1283"/>
                </a:lnTo>
                <a:lnTo>
                  <a:pt x="1555" y="1337"/>
                </a:lnTo>
                <a:lnTo>
                  <a:pt x="1518" y="1384"/>
                </a:lnTo>
                <a:lnTo>
                  <a:pt x="1475" y="1445"/>
                </a:lnTo>
                <a:lnTo>
                  <a:pt x="1443" y="1496"/>
                </a:lnTo>
                <a:lnTo>
                  <a:pt x="1408" y="1474"/>
                </a:lnTo>
                <a:lnTo>
                  <a:pt x="1375" y="1445"/>
                </a:lnTo>
                <a:lnTo>
                  <a:pt x="1338" y="1424"/>
                </a:lnTo>
                <a:lnTo>
                  <a:pt x="1296" y="1398"/>
                </a:lnTo>
                <a:lnTo>
                  <a:pt x="1253" y="1373"/>
                </a:lnTo>
                <a:lnTo>
                  <a:pt x="1213" y="1351"/>
                </a:lnTo>
                <a:lnTo>
                  <a:pt x="1173" y="1337"/>
                </a:lnTo>
                <a:lnTo>
                  <a:pt x="1131" y="1315"/>
                </a:lnTo>
                <a:lnTo>
                  <a:pt x="1083" y="1301"/>
                </a:lnTo>
                <a:lnTo>
                  <a:pt x="1036" y="1283"/>
                </a:lnTo>
                <a:lnTo>
                  <a:pt x="991" y="1265"/>
                </a:lnTo>
                <a:lnTo>
                  <a:pt x="949" y="1250"/>
                </a:lnTo>
                <a:lnTo>
                  <a:pt x="904" y="1239"/>
                </a:lnTo>
                <a:lnTo>
                  <a:pt x="859" y="1225"/>
                </a:lnTo>
                <a:lnTo>
                  <a:pt x="819" y="1211"/>
                </a:lnTo>
                <a:lnTo>
                  <a:pt x="769" y="1196"/>
                </a:lnTo>
                <a:lnTo>
                  <a:pt x="704" y="1185"/>
                </a:lnTo>
                <a:lnTo>
                  <a:pt x="1153" y="1073"/>
                </a:lnTo>
                <a:lnTo>
                  <a:pt x="1123" y="986"/>
                </a:lnTo>
                <a:lnTo>
                  <a:pt x="1088" y="921"/>
                </a:lnTo>
                <a:lnTo>
                  <a:pt x="1024" y="799"/>
                </a:lnTo>
                <a:lnTo>
                  <a:pt x="986" y="744"/>
                </a:lnTo>
                <a:lnTo>
                  <a:pt x="949" y="690"/>
                </a:lnTo>
                <a:lnTo>
                  <a:pt x="881" y="596"/>
                </a:lnTo>
                <a:lnTo>
                  <a:pt x="841" y="542"/>
                </a:lnTo>
                <a:lnTo>
                  <a:pt x="791" y="477"/>
                </a:lnTo>
                <a:lnTo>
                  <a:pt x="746" y="430"/>
                </a:lnTo>
                <a:lnTo>
                  <a:pt x="709" y="387"/>
                </a:lnTo>
                <a:lnTo>
                  <a:pt x="672" y="343"/>
                </a:lnTo>
                <a:lnTo>
                  <a:pt x="627" y="300"/>
                </a:lnTo>
                <a:lnTo>
                  <a:pt x="579" y="257"/>
                </a:lnTo>
                <a:lnTo>
                  <a:pt x="529" y="224"/>
                </a:lnTo>
                <a:lnTo>
                  <a:pt x="482" y="184"/>
                </a:lnTo>
                <a:lnTo>
                  <a:pt x="422" y="152"/>
                </a:lnTo>
                <a:lnTo>
                  <a:pt x="364" y="126"/>
                </a:lnTo>
                <a:lnTo>
                  <a:pt x="302" y="105"/>
                </a:lnTo>
                <a:lnTo>
                  <a:pt x="242" y="83"/>
                </a:lnTo>
                <a:lnTo>
                  <a:pt x="177" y="61"/>
                </a:lnTo>
                <a:lnTo>
                  <a:pt x="110" y="43"/>
                </a:lnTo>
                <a:lnTo>
                  <a:pt x="0" y="11"/>
                </a:lnTo>
              </a:path>
            </a:pathLst>
          </a:custGeom>
          <a:solidFill>
            <a:schemeClr val="tx1">
              <a:lumMod val="50000"/>
              <a:lumOff val="50000"/>
            </a:schemeClr>
          </a:solidFill>
          <a:ln w="9525" cap="rnd">
            <a:no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chemeClr val="tx1"/>
              </a:solidFill>
              <a:effectLst/>
              <a:uLnTx/>
              <a:uFillTx/>
              <a:latin typeface="Arial" pitchFamily="34" charset="0"/>
              <a:ea typeface="宋体" pitchFamily="2" charset="-122"/>
              <a:cs typeface="+mn-cs"/>
            </a:endParaRPr>
          </a:p>
        </p:txBody>
      </p:sp>
      <p:sp>
        <p:nvSpPr>
          <p:cNvPr id="9" name="Freeform 5"/>
          <p:cNvSpPr>
            <a:spLocks/>
          </p:cNvSpPr>
          <p:nvPr/>
        </p:nvSpPr>
        <p:spPr bwMode="gray">
          <a:xfrm>
            <a:off x="2415647" y="3973062"/>
            <a:ext cx="1628760" cy="701057"/>
          </a:xfrm>
          <a:custGeom>
            <a:avLst/>
            <a:gdLst/>
            <a:ahLst/>
            <a:cxnLst>
              <a:cxn ang="0">
                <a:pos x="1947" y="0"/>
              </a:cxn>
              <a:cxn ang="0">
                <a:pos x="1825" y="0"/>
              </a:cxn>
              <a:cxn ang="0">
                <a:pos x="1698" y="11"/>
              </a:cxn>
              <a:cxn ang="0">
                <a:pos x="1578" y="40"/>
              </a:cxn>
              <a:cxn ang="0">
                <a:pos x="1438" y="83"/>
              </a:cxn>
              <a:cxn ang="0">
                <a:pos x="1308" y="148"/>
              </a:cxn>
              <a:cxn ang="0">
                <a:pos x="1168" y="231"/>
              </a:cxn>
              <a:cxn ang="0">
                <a:pos x="1046" y="322"/>
              </a:cxn>
              <a:cxn ang="0">
                <a:pos x="926" y="412"/>
              </a:cxn>
              <a:cxn ang="0">
                <a:pos x="806" y="514"/>
              </a:cxn>
              <a:cxn ang="0">
                <a:pos x="694" y="629"/>
              </a:cxn>
              <a:cxn ang="0">
                <a:pos x="587" y="759"/>
              </a:cxn>
              <a:cxn ang="0">
                <a:pos x="497" y="893"/>
              </a:cxn>
              <a:cxn ang="0">
                <a:pos x="437" y="1013"/>
              </a:cxn>
              <a:cxn ang="0">
                <a:pos x="70" y="973"/>
              </a:cxn>
              <a:cxn ang="0">
                <a:pos x="185" y="1052"/>
              </a:cxn>
              <a:cxn ang="0">
                <a:pos x="275" y="1128"/>
              </a:cxn>
              <a:cxn ang="0">
                <a:pos x="349" y="1201"/>
              </a:cxn>
              <a:cxn ang="0">
                <a:pos x="424" y="1284"/>
              </a:cxn>
              <a:cxn ang="0">
                <a:pos x="512" y="1392"/>
              </a:cxn>
              <a:cxn ang="0">
                <a:pos x="589" y="1504"/>
              </a:cxn>
              <a:cxn ang="0">
                <a:pos x="654" y="1537"/>
              </a:cxn>
              <a:cxn ang="0">
                <a:pos x="724" y="1486"/>
              </a:cxn>
              <a:cxn ang="0">
                <a:pos x="809" y="1432"/>
              </a:cxn>
              <a:cxn ang="0">
                <a:pos x="889" y="1396"/>
              </a:cxn>
              <a:cxn ang="0">
                <a:pos x="979" y="1356"/>
              </a:cxn>
              <a:cxn ang="0">
                <a:pos x="1071" y="1320"/>
              </a:cxn>
              <a:cxn ang="0">
                <a:pos x="1158" y="1291"/>
              </a:cxn>
              <a:cxn ang="0">
                <a:pos x="1243" y="1266"/>
              </a:cxn>
              <a:cxn ang="0">
                <a:pos x="1356" y="1237"/>
              </a:cxn>
              <a:cxn ang="0">
                <a:pos x="939" y="1027"/>
              </a:cxn>
              <a:cxn ang="0">
                <a:pos x="1038" y="835"/>
              </a:cxn>
              <a:cxn ang="0">
                <a:pos x="1113" y="720"/>
              </a:cxn>
              <a:cxn ang="0">
                <a:pos x="1221" y="568"/>
              </a:cxn>
              <a:cxn ang="0">
                <a:pos x="1316" y="448"/>
              </a:cxn>
              <a:cxn ang="0">
                <a:pos x="1390" y="358"/>
              </a:cxn>
              <a:cxn ang="0">
                <a:pos x="1483" y="268"/>
              </a:cxn>
              <a:cxn ang="0">
                <a:pos x="1580" y="192"/>
              </a:cxn>
              <a:cxn ang="0">
                <a:pos x="1698" y="130"/>
              </a:cxn>
              <a:cxn ang="0">
                <a:pos x="1820" y="83"/>
              </a:cxn>
              <a:cxn ang="0">
                <a:pos x="1952" y="43"/>
              </a:cxn>
            </a:cxnLst>
            <a:rect l="0" t="0" r="r" b="b"/>
            <a:pathLst>
              <a:path w="2063" h="1556">
                <a:moveTo>
                  <a:pt x="2062" y="11"/>
                </a:moveTo>
                <a:lnTo>
                  <a:pt x="1947" y="0"/>
                </a:lnTo>
                <a:lnTo>
                  <a:pt x="1892" y="0"/>
                </a:lnTo>
                <a:lnTo>
                  <a:pt x="1825" y="0"/>
                </a:lnTo>
                <a:lnTo>
                  <a:pt x="1760" y="7"/>
                </a:lnTo>
                <a:lnTo>
                  <a:pt x="1698" y="11"/>
                </a:lnTo>
                <a:lnTo>
                  <a:pt x="1633" y="22"/>
                </a:lnTo>
                <a:lnTo>
                  <a:pt x="1578" y="40"/>
                </a:lnTo>
                <a:lnTo>
                  <a:pt x="1513" y="58"/>
                </a:lnTo>
                <a:lnTo>
                  <a:pt x="1438" y="83"/>
                </a:lnTo>
                <a:lnTo>
                  <a:pt x="1371" y="119"/>
                </a:lnTo>
                <a:lnTo>
                  <a:pt x="1308" y="148"/>
                </a:lnTo>
                <a:lnTo>
                  <a:pt x="1236" y="188"/>
                </a:lnTo>
                <a:lnTo>
                  <a:pt x="1168" y="231"/>
                </a:lnTo>
                <a:lnTo>
                  <a:pt x="1101" y="278"/>
                </a:lnTo>
                <a:lnTo>
                  <a:pt x="1046" y="322"/>
                </a:lnTo>
                <a:lnTo>
                  <a:pt x="981" y="369"/>
                </a:lnTo>
                <a:lnTo>
                  <a:pt x="926" y="412"/>
                </a:lnTo>
                <a:lnTo>
                  <a:pt x="866" y="463"/>
                </a:lnTo>
                <a:lnTo>
                  <a:pt x="806" y="514"/>
                </a:lnTo>
                <a:lnTo>
                  <a:pt x="746" y="579"/>
                </a:lnTo>
                <a:lnTo>
                  <a:pt x="694" y="629"/>
                </a:lnTo>
                <a:lnTo>
                  <a:pt x="639" y="698"/>
                </a:lnTo>
                <a:lnTo>
                  <a:pt x="587" y="759"/>
                </a:lnTo>
                <a:lnTo>
                  <a:pt x="537" y="825"/>
                </a:lnTo>
                <a:lnTo>
                  <a:pt x="497" y="893"/>
                </a:lnTo>
                <a:lnTo>
                  <a:pt x="462" y="947"/>
                </a:lnTo>
                <a:lnTo>
                  <a:pt x="437" y="1013"/>
                </a:lnTo>
                <a:lnTo>
                  <a:pt x="0" y="929"/>
                </a:lnTo>
                <a:lnTo>
                  <a:pt x="70" y="973"/>
                </a:lnTo>
                <a:lnTo>
                  <a:pt x="122" y="1013"/>
                </a:lnTo>
                <a:lnTo>
                  <a:pt x="185" y="1052"/>
                </a:lnTo>
                <a:lnTo>
                  <a:pt x="232" y="1092"/>
                </a:lnTo>
                <a:lnTo>
                  <a:pt x="275" y="1128"/>
                </a:lnTo>
                <a:lnTo>
                  <a:pt x="312" y="1157"/>
                </a:lnTo>
                <a:lnTo>
                  <a:pt x="349" y="1201"/>
                </a:lnTo>
                <a:lnTo>
                  <a:pt x="384" y="1240"/>
                </a:lnTo>
                <a:lnTo>
                  <a:pt x="424" y="1284"/>
                </a:lnTo>
                <a:lnTo>
                  <a:pt x="467" y="1338"/>
                </a:lnTo>
                <a:lnTo>
                  <a:pt x="512" y="1392"/>
                </a:lnTo>
                <a:lnTo>
                  <a:pt x="549" y="1447"/>
                </a:lnTo>
                <a:lnTo>
                  <a:pt x="589" y="1504"/>
                </a:lnTo>
                <a:lnTo>
                  <a:pt x="619" y="1555"/>
                </a:lnTo>
                <a:lnTo>
                  <a:pt x="654" y="1537"/>
                </a:lnTo>
                <a:lnTo>
                  <a:pt x="687" y="1508"/>
                </a:lnTo>
                <a:lnTo>
                  <a:pt x="724" y="1486"/>
                </a:lnTo>
                <a:lnTo>
                  <a:pt x="766" y="1457"/>
                </a:lnTo>
                <a:lnTo>
                  <a:pt x="809" y="1432"/>
                </a:lnTo>
                <a:lnTo>
                  <a:pt x="849" y="1410"/>
                </a:lnTo>
                <a:lnTo>
                  <a:pt x="889" y="1396"/>
                </a:lnTo>
                <a:lnTo>
                  <a:pt x="931" y="1374"/>
                </a:lnTo>
                <a:lnTo>
                  <a:pt x="979" y="1356"/>
                </a:lnTo>
                <a:lnTo>
                  <a:pt x="1026" y="1338"/>
                </a:lnTo>
                <a:lnTo>
                  <a:pt x="1071" y="1320"/>
                </a:lnTo>
                <a:lnTo>
                  <a:pt x="1113" y="1305"/>
                </a:lnTo>
                <a:lnTo>
                  <a:pt x="1158" y="1291"/>
                </a:lnTo>
                <a:lnTo>
                  <a:pt x="1203" y="1277"/>
                </a:lnTo>
                <a:lnTo>
                  <a:pt x="1243" y="1266"/>
                </a:lnTo>
                <a:lnTo>
                  <a:pt x="1293" y="1248"/>
                </a:lnTo>
                <a:lnTo>
                  <a:pt x="1356" y="1237"/>
                </a:lnTo>
                <a:lnTo>
                  <a:pt x="909" y="1117"/>
                </a:lnTo>
                <a:lnTo>
                  <a:pt x="939" y="1027"/>
                </a:lnTo>
                <a:lnTo>
                  <a:pt x="974" y="962"/>
                </a:lnTo>
                <a:lnTo>
                  <a:pt x="1038" y="835"/>
                </a:lnTo>
                <a:lnTo>
                  <a:pt x="1076" y="774"/>
                </a:lnTo>
                <a:lnTo>
                  <a:pt x="1113" y="720"/>
                </a:lnTo>
                <a:lnTo>
                  <a:pt x="1181" y="622"/>
                </a:lnTo>
                <a:lnTo>
                  <a:pt x="1221" y="568"/>
                </a:lnTo>
                <a:lnTo>
                  <a:pt x="1271" y="499"/>
                </a:lnTo>
                <a:lnTo>
                  <a:pt x="1316" y="448"/>
                </a:lnTo>
                <a:lnTo>
                  <a:pt x="1353" y="401"/>
                </a:lnTo>
                <a:lnTo>
                  <a:pt x="1390" y="358"/>
                </a:lnTo>
                <a:lnTo>
                  <a:pt x="1435" y="311"/>
                </a:lnTo>
                <a:lnTo>
                  <a:pt x="1483" y="268"/>
                </a:lnTo>
                <a:lnTo>
                  <a:pt x="1533" y="231"/>
                </a:lnTo>
                <a:lnTo>
                  <a:pt x="1580" y="192"/>
                </a:lnTo>
                <a:lnTo>
                  <a:pt x="1640" y="159"/>
                </a:lnTo>
                <a:lnTo>
                  <a:pt x="1698" y="130"/>
                </a:lnTo>
                <a:lnTo>
                  <a:pt x="1760" y="108"/>
                </a:lnTo>
                <a:lnTo>
                  <a:pt x="1820" y="83"/>
                </a:lnTo>
                <a:lnTo>
                  <a:pt x="1885" y="61"/>
                </a:lnTo>
                <a:lnTo>
                  <a:pt x="1952" y="43"/>
                </a:lnTo>
                <a:lnTo>
                  <a:pt x="2062" y="11"/>
                </a:lnTo>
              </a:path>
            </a:pathLst>
          </a:custGeom>
          <a:solidFill>
            <a:schemeClr val="tx1">
              <a:lumMod val="50000"/>
              <a:lumOff val="50000"/>
            </a:schemeClr>
          </a:solidFill>
          <a:ln w="9525" cap="rnd">
            <a:no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chemeClr val="tx1"/>
              </a:solidFill>
              <a:effectLst/>
              <a:uLnTx/>
              <a:uFillTx/>
              <a:latin typeface="Arial" pitchFamily="34" charset="0"/>
              <a:ea typeface="宋体" pitchFamily="2" charset="-122"/>
              <a:cs typeface="+mn-cs"/>
            </a:endParaRPr>
          </a:p>
        </p:txBody>
      </p:sp>
      <p:sp>
        <p:nvSpPr>
          <p:cNvPr id="10" name="Freeform 6"/>
          <p:cNvSpPr>
            <a:spLocks/>
          </p:cNvSpPr>
          <p:nvPr/>
        </p:nvSpPr>
        <p:spPr bwMode="gray">
          <a:xfrm>
            <a:off x="2418378" y="2707936"/>
            <a:ext cx="1630125" cy="674196"/>
          </a:xfrm>
          <a:custGeom>
            <a:avLst/>
            <a:gdLst/>
            <a:ahLst/>
            <a:cxnLst>
              <a:cxn ang="0">
                <a:pos x="1945" y="1496"/>
              </a:cxn>
              <a:cxn ang="0">
                <a:pos x="1823" y="1496"/>
              </a:cxn>
              <a:cxn ang="0">
                <a:pos x="1695" y="1482"/>
              </a:cxn>
              <a:cxn ang="0">
                <a:pos x="1576" y="1456"/>
              </a:cxn>
              <a:cxn ang="0">
                <a:pos x="1438" y="1413"/>
              </a:cxn>
              <a:cxn ang="0">
                <a:pos x="1306" y="1355"/>
              </a:cxn>
              <a:cxn ang="0">
                <a:pos x="1169" y="1272"/>
              </a:cxn>
              <a:cxn ang="0">
                <a:pos x="1044" y="1185"/>
              </a:cxn>
              <a:cxn ang="0">
                <a:pos x="926" y="1099"/>
              </a:cxn>
              <a:cxn ang="0">
                <a:pos x="807" y="1001"/>
              </a:cxn>
              <a:cxn ang="0">
                <a:pos x="694" y="893"/>
              </a:cxn>
              <a:cxn ang="0">
                <a:pos x="584" y="770"/>
              </a:cxn>
              <a:cxn ang="0">
                <a:pos x="494" y="643"/>
              </a:cxn>
              <a:cxn ang="0">
                <a:pos x="434" y="528"/>
              </a:cxn>
              <a:cxn ang="0">
                <a:pos x="60" y="564"/>
              </a:cxn>
              <a:cxn ang="0">
                <a:pos x="187" y="484"/>
              </a:cxn>
              <a:cxn ang="0">
                <a:pos x="277" y="419"/>
              </a:cxn>
              <a:cxn ang="0">
                <a:pos x="352" y="351"/>
              </a:cxn>
              <a:cxn ang="0">
                <a:pos x="422" y="267"/>
              </a:cxn>
              <a:cxn ang="0">
                <a:pos x="507" y="159"/>
              </a:cxn>
              <a:cxn ang="0">
                <a:pos x="587" y="54"/>
              </a:cxn>
              <a:cxn ang="0">
                <a:pos x="652" y="22"/>
              </a:cxn>
              <a:cxn ang="0">
                <a:pos x="722" y="72"/>
              </a:cxn>
              <a:cxn ang="0">
                <a:pos x="809" y="123"/>
              </a:cxn>
              <a:cxn ang="0">
                <a:pos x="886" y="159"/>
              </a:cxn>
              <a:cxn ang="0">
                <a:pos x="979" y="195"/>
              </a:cxn>
              <a:cxn ang="0">
                <a:pos x="1069" y="231"/>
              </a:cxn>
              <a:cxn ang="0">
                <a:pos x="1159" y="257"/>
              </a:cxn>
              <a:cxn ang="0">
                <a:pos x="1243" y="285"/>
              </a:cxn>
              <a:cxn ang="0">
                <a:pos x="1358" y="311"/>
              </a:cxn>
              <a:cxn ang="0">
                <a:pos x="936" y="510"/>
              </a:cxn>
              <a:cxn ang="0">
                <a:pos x="1036" y="697"/>
              </a:cxn>
              <a:cxn ang="0">
                <a:pos x="1111" y="806"/>
              </a:cxn>
              <a:cxn ang="0">
                <a:pos x="1221" y="954"/>
              </a:cxn>
              <a:cxn ang="0">
                <a:pos x="1313" y="1066"/>
              </a:cxn>
              <a:cxn ang="0">
                <a:pos x="1388" y="1153"/>
              </a:cxn>
              <a:cxn ang="0">
                <a:pos x="1483" y="1239"/>
              </a:cxn>
              <a:cxn ang="0">
                <a:pos x="1581" y="1312"/>
              </a:cxn>
              <a:cxn ang="0">
                <a:pos x="1695" y="1370"/>
              </a:cxn>
              <a:cxn ang="0">
                <a:pos x="1820" y="1413"/>
              </a:cxn>
              <a:cxn ang="0">
                <a:pos x="1950" y="1453"/>
              </a:cxn>
            </a:cxnLst>
            <a:rect l="0" t="0" r="r" b="b"/>
            <a:pathLst>
              <a:path w="2061" h="1497">
                <a:moveTo>
                  <a:pt x="2060" y="1482"/>
                </a:moveTo>
                <a:lnTo>
                  <a:pt x="1945" y="1496"/>
                </a:lnTo>
                <a:lnTo>
                  <a:pt x="1890" y="1496"/>
                </a:lnTo>
                <a:lnTo>
                  <a:pt x="1823" y="1496"/>
                </a:lnTo>
                <a:lnTo>
                  <a:pt x="1760" y="1489"/>
                </a:lnTo>
                <a:lnTo>
                  <a:pt x="1695" y="1482"/>
                </a:lnTo>
                <a:lnTo>
                  <a:pt x="1633" y="1471"/>
                </a:lnTo>
                <a:lnTo>
                  <a:pt x="1576" y="1456"/>
                </a:lnTo>
                <a:lnTo>
                  <a:pt x="1513" y="1442"/>
                </a:lnTo>
                <a:lnTo>
                  <a:pt x="1438" y="1413"/>
                </a:lnTo>
                <a:lnTo>
                  <a:pt x="1371" y="1380"/>
                </a:lnTo>
                <a:lnTo>
                  <a:pt x="1306" y="1355"/>
                </a:lnTo>
                <a:lnTo>
                  <a:pt x="1236" y="1315"/>
                </a:lnTo>
                <a:lnTo>
                  <a:pt x="1169" y="1272"/>
                </a:lnTo>
                <a:lnTo>
                  <a:pt x="1101" y="1229"/>
                </a:lnTo>
                <a:lnTo>
                  <a:pt x="1044" y="1185"/>
                </a:lnTo>
                <a:lnTo>
                  <a:pt x="981" y="1142"/>
                </a:lnTo>
                <a:lnTo>
                  <a:pt x="926" y="1099"/>
                </a:lnTo>
                <a:lnTo>
                  <a:pt x="866" y="1052"/>
                </a:lnTo>
                <a:lnTo>
                  <a:pt x="807" y="1001"/>
                </a:lnTo>
                <a:lnTo>
                  <a:pt x="747" y="943"/>
                </a:lnTo>
                <a:lnTo>
                  <a:pt x="694" y="893"/>
                </a:lnTo>
                <a:lnTo>
                  <a:pt x="637" y="827"/>
                </a:lnTo>
                <a:lnTo>
                  <a:pt x="584" y="770"/>
                </a:lnTo>
                <a:lnTo>
                  <a:pt x="537" y="708"/>
                </a:lnTo>
                <a:lnTo>
                  <a:pt x="494" y="643"/>
                </a:lnTo>
                <a:lnTo>
                  <a:pt x="462" y="585"/>
                </a:lnTo>
                <a:lnTo>
                  <a:pt x="434" y="528"/>
                </a:lnTo>
                <a:lnTo>
                  <a:pt x="0" y="611"/>
                </a:lnTo>
                <a:lnTo>
                  <a:pt x="60" y="564"/>
                </a:lnTo>
                <a:lnTo>
                  <a:pt x="132" y="520"/>
                </a:lnTo>
                <a:lnTo>
                  <a:pt x="187" y="484"/>
                </a:lnTo>
                <a:lnTo>
                  <a:pt x="232" y="455"/>
                </a:lnTo>
                <a:lnTo>
                  <a:pt x="277" y="419"/>
                </a:lnTo>
                <a:lnTo>
                  <a:pt x="315" y="387"/>
                </a:lnTo>
                <a:lnTo>
                  <a:pt x="352" y="351"/>
                </a:lnTo>
                <a:lnTo>
                  <a:pt x="385" y="307"/>
                </a:lnTo>
                <a:lnTo>
                  <a:pt x="422" y="267"/>
                </a:lnTo>
                <a:lnTo>
                  <a:pt x="464" y="213"/>
                </a:lnTo>
                <a:lnTo>
                  <a:pt x="507" y="159"/>
                </a:lnTo>
                <a:lnTo>
                  <a:pt x="544" y="112"/>
                </a:lnTo>
                <a:lnTo>
                  <a:pt x="587" y="54"/>
                </a:lnTo>
                <a:lnTo>
                  <a:pt x="619" y="0"/>
                </a:lnTo>
                <a:lnTo>
                  <a:pt x="652" y="22"/>
                </a:lnTo>
                <a:lnTo>
                  <a:pt x="687" y="51"/>
                </a:lnTo>
                <a:lnTo>
                  <a:pt x="722" y="72"/>
                </a:lnTo>
                <a:lnTo>
                  <a:pt x="764" y="98"/>
                </a:lnTo>
                <a:lnTo>
                  <a:pt x="809" y="123"/>
                </a:lnTo>
                <a:lnTo>
                  <a:pt x="849" y="145"/>
                </a:lnTo>
                <a:lnTo>
                  <a:pt x="886" y="159"/>
                </a:lnTo>
                <a:lnTo>
                  <a:pt x="931" y="181"/>
                </a:lnTo>
                <a:lnTo>
                  <a:pt x="979" y="195"/>
                </a:lnTo>
                <a:lnTo>
                  <a:pt x="1026" y="213"/>
                </a:lnTo>
                <a:lnTo>
                  <a:pt x="1069" y="231"/>
                </a:lnTo>
                <a:lnTo>
                  <a:pt x="1111" y="246"/>
                </a:lnTo>
                <a:lnTo>
                  <a:pt x="1159" y="257"/>
                </a:lnTo>
                <a:lnTo>
                  <a:pt x="1201" y="271"/>
                </a:lnTo>
                <a:lnTo>
                  <a:pt x="1243" y="285"/>
                </a:lnTo>
                <a:lnTo>
                  <a:pt x="1291" y="300"/>
                </a:lnTo>
                <a:lnTo>
                  <a:pt x="1358" y="311"/>
                </a:lnTo>
                <a:lnTo>
                  <a:pt x="906" y="423"/>
                </a:lnTo>
                <a:lnTo>
                  <a:pt x="936" y="510"/>
                </a:lnTo>
                <a:lnTo>
                  <a:pt x="974" y="575"/>
                </a:lnTo>
                <a:lnTo>
                  <a:pt x="1036" y="697"/>
                </a:lnTo>
                <a:lnTo>
                  <a:pt x="1074" y="752"/>
                </a:lnTo>
                <a:lnTo>
                  <a:pt x="1111" y="806"/>
                </a:lnTo>
                <a:lnTo>
                  <a:pt x="1179" y="900"/>
                </a:lnTo>
                <a:lnTo>
                  <a:pt x="1221" y="954"/>
                </a:lnTo>
                <a:lnTo>
                  <a:pt x="1268" y="1019"/>
                </a:lnTo>
                <a:lnTo>
                  <a:pt x="1313" y="1066"/>
                </a:lnTo>
                <a:lnTo>
                  <a:pt x="1351" y="1109"/>
                </a:lnTo>
                <a:lnTo>
                  <a:pt x="1388" y="1153"/>
                </a:lnTo>
                <a:lnTo>
                  <a:pt x="1433" y="1196"/>
                </a:lnTo>
                <a:lnTo>
                  <a:pt x="1483" y="1239"/>
                </a:lnTo>
                <a:lnTo>
                  <a:pt x="1531" y="1272"/>
                </a:lnTo>
                <a:lnTo>
                  <a:pt x="1581" y="1312"/>
                </a:lnTo>
                <a:lnTo>
                  <a:pt x="1641" y="1344"/>
                </a:lnTo>
                <a:lnTo>
                  <a:pt x="1695" y="1370"/>
                </a:lnTo>
                <a:lnTo>
                  <a:pt x="1760" y="1391"/>
                </a:lnTo>
                <a:lnTo>
                  <a:pt x="1820" y="1413"/>
                </a:lnTo>
                <a:lnTo>
                  <a:pt x="1883" y="1435"/>
                </a:lnTo>
                <a:lnTo>
                  <a:pt x="1950" y="1453"/>
                </a:lnTo>
                <a:lnTo>
                  <a:pt x="2060" y="1482"/>
                </a:lnTo>
              </a:path>
            </a:pathLst>
          </a:custGeom>
          <a:solidFill>
            <a:schemeClr val="tx1">
              <a:lumMod val="50000"/>
              <a:lumOff val="50000"/>
            </a:schemeClr>
          </a:solidFill>
          <a:ln w="9525" cap="rnd">
            <a:no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chemeClr val="tx1"/>
              </a:solidFill>
              <a:effectLst/>
              <a:uLnTx/>
              <a:uFillTx/>
              <a:latin typeface="Arial" pitchFamily="34" charset="0"/>
              <a:ea typeface="宋体" pitchFamily="2" charset="-122"/>
              <a:cs typeface="+mn-cs"/>
            </a:endParaRPr>
          </a:p>
        </p:txBody>
      </p:sp>
      <p:sp>
        <p:nvSpPr>
          <p:cNvPr id="11" name="AutoShape 7"/>
          <p:cNvSpPr>
            <a:spLocks noChangeArrowheads="1"/>
          </p:cNvSpPr>
          <p:nvPr/>
        </p:nvSpPr>
        <p:spPr bwMode="gray">
          <a:xfrm>
            <a:off x="3036842" y="2746884"/>
            <a:ext cx="3189257" cy="1813078"/>
          </a:xfrm>
          <a:prstGeom prst="octagon">
            <a:avLst>
              <a:gd name="adj" fmla="val 29287"/>
            </a:avLst>
          </a:prstGeom>
          <a:solidFill>
            <a:srgbClr val="FFC000"/>
          </a:solidFill>
          <a:ln w="38100" cmpd="dbl">
            <a:noFill/>
            <a:miter lim="800000"/>
            <a:headEnd/>
            <a:tailEnd/>
          </a:ln>
          <a:effectLst/>
        </p:spPr>
        <p:txBody>
          <a:bodyPr vert="horz" wrap="non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2" name="AutoShape 8"/>
          <p:cNvSpPr>
            <a:spLocks noChangeArrowheads="1"/>
          </p:cNvSpPr>
          <p:nvPr/>
        </p:nvSpPr>
        <p:spPr bwMode="gray">
          <a:xfrm>
            <a:off x="1495459" y="1715444"/>
            <a:ext cx="2847941" cy="864905"/>
          </a:xfrm>
          <a:prstGeom prst="roundRect">
            <a:avLst>
              <a:gd name="adj" fmla="val 16667"/>
            </a:avLst>
          </a:prstGeom>
          <a:solidFill>
            <a:srgbClr val="9EBF27"/>
          </a:solidFill>
          <a:ln w="38100">
            <a:noFill/>
            <a:round/>
            <a:headEnd/>
            <a:tailEnd/>
          </a:ln>
          <a:effectLst/>
        </p:spPr>
        <p:txBody>
          <a:bodyPr vert="horz" wrap="square" lIns="111125" tIns="55563" rIns="111125" bIns="5556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3" name="AutoShape 9"/>
          <p:cNvSpPr>
            <a:spLocks noChangeArrowheads="1"/>
          </p:cNvSpPr>
          <p:nvPr/>
        </p:nvSpPr>
        <p:spPr bwMode="gray">
          <a:xfrm>
            <a:off x="4840356" y="1715444"/>
            <a:ext cx="2847941" cy="864905"/>
          </a:xfrm>
          <a:prstGeom prst="roundRect">
            <a:avLst>
              <a:gd name="adj" fmla="val 16667"/>
            </a:avLst>
          </a:prstGeom>
          <a:solidFill>
            <a:srgbClr val="9EBF27"/>
          </a:solidFill>
          <a:ln w="38100">
            <a:noFill/>
            <a:round/>
            <a:headEnd/>
            <a:tailEnd/>
          </a:ln>
          <a:effectLst/>
        </p:spPr>
        <p:txBody>
          <a:bodyPr vert="horz" wrap="square" lIns="111125" tIns="55563" rIns="111125" bIns="5556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4" name="AutoShape 10"/>
          <p:cNvSpPr>
            <a:spLocks noChangeArrowheads="1"/>
          </p:cNvSpPr>
          <p:nvPr/>
        </p:nvSpPr>
        <p:spPr bwMode="gray">
          <a:xfrm>
            <a:off x="1495459" y="4809764"/>
            <a:ext cx="2847941" cy="864905"/>
          </a:xfrm>
          <a:prstGeom prst="roundRect">
            <a:avLst>
              <a:gd name="adj" fmla="val 16667"/>
            </a:avLst>
          </a:prstGeom>
          <a:solidFill>
            <a:srgbClr val="9EBF27"/>
          </a:solidFill>
          <a:ln w="38100">
            <a:noFill/>
            <a:round/>
            <a:headEnd/>
            <a:tailEnd/>
          </a:ln>
          <a:effectLst/>
        </p:spPr>
        <p:txBody>
          <a:bodyPr vert="horz" wrap="square" lIns="111125" tIns="55563" rIns="111125" bIns="5556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5" name="AutoShape 11"/>
          <p:cNvSpPr>
            <a:spLocks noChangeArrowheads="1"/>
          </p:cNvSpPr>
          <p:nvPr/>
        </p:nvSpPr>
        <p:spPr bwMode="gray">
          <a:xfrm>
            <a:off x="4840356" y="4809764"/>
            <a:ext cx="2847941" cy="864905"/>
          </a:xfrm>
          <a:prstGeom prst="roundRect">
            <a:avLst>
              <a:gd name="adj" fmla="val 16667"/>
            </a:avLst>
          </a:prstGeom>
          <a:solidFill>
            <a:srgbClr val="9EBF27"/>
          </a:solidFill>
          <a:ln w="38100">
            <a:noFill/>
            <a:round/>
            <a:headEnd/>
            <a:tailEnd/>
          </a:ln>
          <a:effectLst/>
        </p:spPr>
        <p:txBody>
          <a:bodyPr vert="horz" wrap="square" lIns="111125" tIns="55563" rIns="111125" bIns="5556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6" name="TextBox 15"/>
          <p:cNvSpPr txBox="1"/>
          <p:nvPr/>
        </p:nvSpPr>
        <p:spPr>
          <a:xfrm>
            <a:off x="2233986" y="1947841"/>
            <a:ext cx="1370888" cy="400110"/>
          </a:xfrm>
          <a:prstGeom prst="rect">
            <a:avLst/>
          </a:prstGeom>
          <a:noFill/>
        </p:spPr>
        <p:txBody>
          <a:bodyPr wrap="none" rtlCol="0">
            <a:spAutoFit/>
          </a:bodyPr>
          <a:lstStyle/>
          <a:p>
            <a:r>
              <a:rPr lang="zh-CN" altLang="zh-CN" sz="2000" dirty="0"/>
              <a:t>位（</a:t>
            </a:r>
            <a:r>
              <a:rPr lang="en-US" altLang="zh-CN" sz="2000" dirty="0"/>
              <a:t>Bit </a:t>
            </a:r>
            <a:r>
              <a:rPr lang="zh-CN" altLang="zh-CN" sz="2000" dirty="0" smtClean="0"/>
              <a:t>）</a:t>
            </a:r>
            <a:endParaRPr lang="zh-CN" altLang="en-US" sz="2000" dirty="0">
              <a:solidFill>
                <a:schemeClr val="bg1"/>
              </a:solidFill>
              <a:latin typeface="微软雅黑" pitchFamily="34" charset="-122"/>
              <a:ea typeface="微软雅黑" pitchFamily="34" charset="-122"/>
            </a:endParaRPr>
          </a:p>
        </p:txBody>
      </p:sp>
      <p:sp>
        <p:nvSpPr>
          <p:cNvPr id="17" name="TextBox 16"/>
          <p:cNvSpPr txBox="1"/>
          <p:nvPr/>
        </p:nvSpPr>
        <p:spPr>
          <a:xfrm>
            <a:off x="5342441" y="1947841"/>
            <a:ext cx="1843774" cy="400110"/>
          </a:xfrm>
          <a:prstGeom prst="rect">
            <a:avLst/>
          </a:prstGeom>
          <a:noFill/>
        </p:spPr>
        <p:txBody>
          <a:bodyPr wrap="none" rtlCol="0">
            <a:spAutoFit/>
          </a:bodyPr>
          <a:lstStyle/>
          <a:p>
            <a:r>
              <a:rPr lang="zh-CN" altLang="zh-CN" sz="2000" dirty="0"/>
              <a:t>字节（</a:t>
            </a:r>
            <a:r>
              <a:rPr lang="en-US" altLang="zh-CN" sz="2000" dirty="0"/>
              <a:t>Byte </a:t>
            </a:r>
            <a:r>
              <a:rPr lang="zh-CN" altLang="zh-CN" sz="2000" dirty="0" smtClean="0"/>
              <a:t>）</a:t>
            </a:r>
            <a:endParaRPr lang="zh-CN" altLang="en-US" sz="2000" dirty="0">
              <a:solidFill>
                <a:schemeClr val="bg1"/>
              </a:solidFill>
              <a:latin typeface="微软雅黑" pitchFamily="34" charset="-122"/>
              <a:ea typeface="微软雅黑" pitchFamily="34" charset="-122"/>
            </a:endParaRPr>
          </a:p>
        </p:txBody>
      </p:sp>
      <p:sp>
        <p:nvSpPr>
          <p:cNvPr id="18" name="TextBox 17"/>
          <p:cNvSpPr txBox="1"/>
          <p:nvPr/>
        </p:nvSpPr>
        <p:spPr>
          <a:xfrm>
            <a:off x="5366676" y="5042161"/>
            <a:ext cx="1936941" cy="400110"/>
          </a:xfrm>
          <a:prstGeom prst="rect">
            <a:avLst/>
          </a:prstGeom>
          <a:noFill/>
        </p:spPr>
        <p:txBody>
          <a:bodyPr wrap="none" rtlCol="0">
            <a:spAutoFit/>
          </a:bodyPr>
          <a:lstStyle/>
          <a:p>
            <a:r>
              <a:rPr lang="zh-CN" altLang="zh-CN" sz="2000" dirty="0"/>
              <a:t>卷（</a:t>
            </a:r>
            <a:r>
              <a:rPr lang="en-US" altLang="zh-CN" sz="2000" dirty="0"/>
              <a:t>Volume </a:t>
            </a:r>
            <a:r>
              <a:rPr lang="zh-CN" altLang="zh-CN" sz="2000" dirty="0" smtClean="0"/>
              <a:t>）</a:t>
            </a:r>
            <a:endParaRPr lang="zh-CN" altLang="en-US" sz="2000" dirty="0">
              <a:solidFill>
                <a:schemeClr val="bg1"/>
              </a:solidFill>
              <a:latin typeface="微软雅黑" pitchFamily="34" charset="-122"/>
              <a:ea typeface="微软雅黑" pitchFamily="34" charset="-122"/>
            </a:endParaRPr>
          </a:p>
        </p:txBody>
      </p:sp>
      <p:sp>
        <p:nvSpPr>
          <p:cNvPr id="19" name="TextBox 18"/>
          <p:cNvSpPr txBox="1"/>
          <p:nvPr/>
        </p:nvSpPr>
        <p:spPr>
          <a:xfrm>
            <a:off x="1976705" y="5042161"/>
            <a:ext cx="1885453" cy="400110"/>
          </a:xfrm>
          <a:prstGeom prst="rect">
            <a:avLst/>
          </a:prstGeom>
          <a:noFill/>
        </p:spPr>
        <p:txBody>
          <a:bodyPr wrap="none" rtlCol="0">
            <a:spAutoFit/>
          </a:bodyPr>
          <a:lstStyle/>
          <a:p>
            <a:r>
              <a:rPr lang="zh-CN" altLang="zh-CN" sz="2000" dirty="0"/>
              <a:t>桶（</a:t>
            </a:r>
            <a:r>
              <a:rPr lang="en-US" altLang="zh-CN" sz="2000" dirty="0"/>
              <a:t>Bucket </a:t>
            </a:r>
            <a:r>
              <a:rPr lang="zh-CN" altLang="zh-CN" sz="2000" dirty="0" smtClean="0"/>
              <a:t>）</a:t>
            </a:r>
            <a:endParaRPr lang="zh-CN" altLang="en-US" sz="2000" dirty="0">
              <a:solidFill>
                <a:schemeClr val="bg1"/>
              </a:solidFill>
              <a:latin typeface="微软雅黑" pitchFamily="34" charset="-122"/>
              <a:ea typeface="微软雅黑" pitchFamily="34" charset="-122"/>
            </a:endParaRPr>
          </a:p>
        </p:txBody>
      </p:sp>
      <p:sp>
        <p:nvSpPr>
          <p:cNvPr id="20" name="TextBox 19"/>
          <p:cNvSpPr txBox="1"/>
          <p:nvPr/>
        </p:nvSpPr>
        <p:spPr>
          <a:xfrm>
            <a:off x="3989108" y="3355641"/>
            <a:ext cx="1275503" cy="584775"/>
          </a:xfrm>
          <a:prstGeom prst="rect">
            <a:avLst/>
          </a:prstGeom>
          <a:noFill/>
        </p:spPr>
        <p:txBody>
          <a:bodyPr wrap="square" rtlCol="0">
            <a:spAutoFit/>
          </a:bodyPr>
          <a:lstStyle/>
          <a:p>
            <a:r>
              <a:rPr lang="zh-CN" altLang="en-US" sz="3200" dirty="0">
                <a:solidFill>
                  <a:schemeClr val="tx1">
                    <a:lumMod val="75000"/>
                    <a:lumOff val="25000"/>
                  </a:schemeClr>
                </a:solidFill>
                <a:latin typeface="微软雅黑" pitchFamily="34" charset="-122"/>
                <a:ea typeface="微软雅黑" pitchFamily="34" charset="-122"/>
              </a:rPr>
              <a:t>描述</a:t>
            </a:r>
          </a:p>
        </p:txBody>
      </p:sp>
      <p:sp>
        <p:nvSpPr>
          <p:cNvPr id="21" name="AutoShape 10"/>
          <p:cNvSpPr>
            <a:spLocks noChangeArrowheads="1"/>
          </p:cNvSpPr>
          <p:nvPr/>
        </p:nvSpPr>
        <p:spPr bwMode="gray">
          <a:xfrm>
            <a:off x="704538" y="3432748"/>
            <a:ext cx="1798819" cy="614596"/>
          </a:xfrm>
          <a:prstGeom prst="roundRect">
            <a:avLst>
              <a:gd name="adj" fmla="val 16667"/>
            </a:avLst>
          </a:prstGeom>
          <a:solidFill>
            <a:srgbClr val="9EBF27"/>
          </a:solidFill>
          <a:ln w="38100">
            <a:noFill/>
            <a:round/>
            <a:headEnd/>
            <a:tailEnd/>
          </a:ln>
          <a:effectLst/>
        </p:spPr>
        <p:txBody>
          <a:bodyPr vert="horz" wrap="square" lIns="111125" tIns="55563" rIns="111125" bIns="5556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22" name="TextBox 21"/>
          <p:cNvSpPr txBox="1"/>
          <p:nvPr/>
        </p:nvSpPr>
        <p:spPr>
          <a:xfrm>
            <a:off x="745076" y="3513164"/>
            <a:ext cx="1680460" cy="400110"/>
          </a:xfrm>
          <a:prstGeom prst="rect">
            <a:avLst/>
          </a:prstGeom>
          <a:noFill/>
        </p:spPr>
        <p:txBody>
          <a:bodyPr wrap="none" rtlCol="0">
            <a:spAutoFit/>
          </a:bodyPr>
          <a:lstStyle/>
          <a:p>
            <a:r>
              <a:rPr lang="zh-CN" altLang="zh-CN" sz="2000" dirty="0"/>
              <a:t>字（</a:t>
            </a:r>
            <a:r>
              <a:rPr lang="en-US" altLang="zh-CN" sz="2000" dirty="0"/>
              <a:t>Word </a:t>
            </a:r>
            <a:r>
              <a:rPr lang="zh-CN" altLang="zh-CN" sz="2000" dirty="0" smtClean="0"/>
              <a:t>）</a:t>
            </a:r>
            <a:endParaRPr lang="zh-CN" altLang="en-US" sz="2000" dirty="0">
              <a:solidFill>
                <a:schemeClr val="bg1"/>
              </a:solidFill>
              <a:latin typeface="微软雅黑" pitchFamily="34" charset="-122"/>
              <a:ea typeface="微软雅黑" pitchFamily="34" charset="-122"/>
            </a:endParaRPr>
          </a:p>
        </p:txBody>
      </p:sp>
      <p:sp>
        <p:nvSpPr>
          <p:cNvPr id="24" name="AutoShape 11"/>
          <p:cNvSpPr>
            <a:spLocks noChangeArrowheads="1"/>
          </p:cNvSpPr>
          <p:nvPr/>
        </p:nvSpPr>
        <p:spPr bwMode="gray">
          <a:xfrm>
            <a:off x="6865495" y="3402767"/>
            <a:ext cx="1918742" cy="518053"/>
          </a:xfrm>
          <a:prstGeom prst="roundRect">
            <a:avLst>
              <a:gd name="adj" fmla="val 16667"/>
            </a:avLst>
          </a:prstGeom>
          <a:solidFill>
            <a:srgbClr val="9EBF27"/>
          </a:solidFill>
          <a:ln w="38100">
            <a:noFill/>
            <a:round/>
            <a:headEnd/>
            <a:tailEnd/>
          </a:ln>
          <a:effectLst/>
        </p:spPr>
        <p:txBody>
          <a:bodyPr vert="horz" wrap="square" lIns="111125" tIns="55563" rIns="111125" bIns="5556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25" name="TextBox 24"/>
          <p:cNvSpPr txBox="1"/>
          <p:nvPr/>
        </p:nvSpPr>
        <p:spPr>
          <a:xfrm>
            <a:off x="7016611" y="3468194"/>
            <a:ext cx="1728357" cy="400110"/>
          </a:xfrm>
          <a:prstGeom prst="rect">
            <a:avLst/>
          </a:prstGeom>
          <a:noFill/>
        </p:spPr>
        <p:txBody>
          <a:bodyPr wrap="none" rtlCol="0">
            <a:spAutoFit/>
          </a:bodyPr>
          <a:lstStyle/>
          <a:p>
            <a:r>
              <a:rPr lang="zh-CN" altLang="zh-CN" sz="2000" dirty="0"/>
              <a:t>块（</a:t>
            </a:r>
            <a:r>
              <a:rPr lang="en-US" altLang="zh-CN" sz="2000" dirty="0"/>
              <a:t>Block </a:t>
            </a:r>
            <a:r>
              <a:rPr lang="zh-CN" altLang="zh-CN" sz="2000" dirty="0" smtClean="0"/>
              <a:t>）</a:t>
            </a:r>
            <a:endParaRPr lang="zh-CN" altLang="en-US" sz="2000" dirty="0">
              <a:solidFill>
                <a:schemeClr val="bg1"/>
              </a:solidFill>
              <a:latin typeface="微软雅黑" pitchFamily="34" charset="-122"/>
              <a:ea typeface="微软雅黑" pitchFamily="34" charset="-122"/>
            </a:endParaRPr>
          </a:p>
        </p:txBody>
      </p:sp>
    </p:spTree>
    <p:extLst>
      <p:ext uri="{BB962C8B-B14F-4D97-AF65-F5344CB8AC3E}">
        <p14:creationId xmlns:p14="http://schemas.microsoft.com/office/powerpoint/2010/main" val="1805169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21</a:t>
            </a:fld>
            <a:endParaRPr lang="en-US" altLang="zh-CN"/>
          </a:p>
        </p:txBody>
      </p:sp>
      <p:sp>
        <p:nvSpPr>
          <p:cNvPr id="6" name="Rectangle 182"/>
          <p:cNvSpPr>
            <a:spLocks noChangeArrowheads="1"/>
          </p:cNvSpPr>
          <p:nvPr/>
        </p:nvSpPr>
        <p:spPr bwMode="auto">
          <a:xfrm>
            <a:off x="800100" y="514350"/>
            <a:ext cx="7566660" cy="4832092"/>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zh-CN" altLang="zh-CN" sz="2800" dirty="0" smtClean="0"/>
              <a:t>位</a:t>
            </a:r>
            <a:r>
              <a:rPr lang="zh-CN" altLang="zh-CN" sz="2800" dirty="0"/>
              <a:t>（</a:t>
            </a:r>
            <a:r>
              <a:rPr lang="en-US" altLang="zh-CN" sz="2800" dirty="0"/>
              <a:t>Bit</a:t>
            </a:r>
            <a:r>
              <a:rPr lang="zh-CN" altLang="zh-CN" sz="2800" dirty="0"/>
              <a:t>，比特）：一个二进制位称为“位”。一位只能取</a:t>
            </a:r>
            <a:r>
              <a:rPr lang="en-US" altLang="zh-CN" sz="2800" dirty="0"/>
              <a:t>0</a:t>
            </a:r>
            <a:r>
              <a:rPr lang="zh-CN" altLang="zh-CN" sz="2800" dirty="0"/>
              <a:t>或</a:t>
            </a:r>
            <a:r>
              <a:rPr lang="en-US" altLang="zh-CN" sz="2800" dirty="0"/>
              <a:t>1</a:t>
            </a:r>
            <a:r>
              <a:rPr lang="zh-CN" altLang="zh-CN" sz="2800" dirty="0"/>
              <a:t>两个状态</a:t>
            </a:r>
            <a:r>
              <a:rPr lang="zh-CN" altLang="zh-CN" sz="2800" dirty="0" smtClean="0"/>
              <a:t>。</a:t>
            </a:r>
            <a:endParaRPr lang="en-US" altLang="zh-CN" sz="2800" dirty="0" smtClean="0"/>
          </a:p>
          <a:p>
            <a:pPr algn="l"/>
            <a:endParaRPr lang="zh-CN" altLang="zh-CN" sz="2800" dirty="0"/>
          </a:p>
          <a:p>
            <a:pPr algn="l"/>
            <a:r>
              <a:rPr lang="zh-CN" altLang="zh-CN" sz="2800" dirty="0" smtClean="0"/>
              <a:t>字节</a:t>
            </a:r>
            <a:r>
              <a:rPr lang="zh-CN" altLang="zh-CN" sz="2800" dirty="0"/>
              <a:t>（</a:t>
            </a:r>
            <a:r>
              <a:rPr lang="en-US" altLang="zh-CN" sz="2800" dirty="0"/>
              <a:t>Byte</a:t>
            </a:r>
            <a:r>
              <a:rPr lang="zh-CN" altLang="zh-CN" sz="2800" dirty="0"/>
              <a:t>，简记为</a:t>
            </a:r>
            <a:r>
              <a:rPr lang="en-US" altLang="zh-CN" sz="2800" dirty="0"/>
              <a:t>B</a:t>
            </a:r>
            <a:r>
              <a:rPr lang="zh-CN" altLang="zh-CN" sz="2800" dirty="0"/>
              <a:t>）：</a:t>
            </a:r>
            <a:r>
              <a:rPr lang="en-US" altLang="zh-CN" sz="2800" dirty="0"/>
              <a:t>8</a:t>
            </a:r>
            <a:r>
              <a:rPr lang="zh-CN" altLang="zh-CN" sz="2800" dirty="0"/>
              <a:t>个比特组成一个字节，可以存放一个字符所对应的</a:t>
            </a:r>
            <a:r>
              <a:rPr lang="en-US" altLang="zh-CN" sz="2800" dirty="0"/>
              <a:t>ASCII</a:t>
            </a:r>
            <a:r>
              <a:rPr lang="zh-CN" altLang="zh-CN" sz="2800" dirty="0"/>
              <a:t>码</a:t>
            </a:r>
            <a:r>
              <a:rPr lang="zh-CN" altLang="zh-CN" sz="2800" dirty="0" smtClean="0"/>
              <a:t>。</a:t>
            </a:r>
            <a:endParaRPr lang="en-US" altLang="zh-CN" sz="2800" dirty="0" smtClean="0"/>
          </a:p>
          <a:p>
            <a:pPr algn="l"/>
            <a:endParaRPr lang="zh-CN" altLang="zh-CN" sz="2800" dirty="0"/>
          </a:p>
          <a:p>
            <a:pPr algn="l"/>
            <a:r>
              <a:rPr lang="zh-CN" altLang="zh-CN" sz="2800" dirty="0" smtClean="0"/>
              <a:t>字</a:t>
            </a:r>
            <a:r>
              <a:rPr lang="zh-CN" altLang="zh-CN" sz="2800" dirty="0"/>
              <a:t>（</a:t>
            </a:r>
            <a:r>
              <a:rPr lang="en-US" altLang="zh-CN" sz="2800" dirty="0"/>
              <a:t>Word</a:t>
            </a:r>
            <a:r>
              <a:rPr lang="zh-CN" altLang="zh-CN" sz="2800" dirty="0"/>
              <a:t>）：若干个字节组成一个字。一个字所含的二进制位的位数称为字长。各种计算机的字长是不一样的，例如有</a:t>
            </a:r>
            <a:r>
              <a:rPr lang="en-US" altLang="zh-CN" sz="2800" dirty="0"/>
              <a:t>8</a:t>
            </a:r>
            <a:r>
              <a:rPr lang="zh-CN" altLang="zh-CN" sz="2800" dirty="0"/>
              <a:t>位、</a:t>
            </a:r>
            <a:r>
              <a:rPr lang="en-US" altLang="zh-CN" sz="2800" dirty="0"/>
              <a:t>16</a:t>
            </a:r>
            <a:r>
              <a:rPr lang="zh-CN" altLang="zh-CN" sz="2800" dirty="0"/>
              <a:t>位、</a:t>
            </a:r>
            <a:r>
              <a:rPr lang="en-US" altLang="zh-CN" sz="2800" dirty="0"/>
              <a:t>24</a:t>
            </a:r>
            <a:r>
              <a:rPr lang="zh-CN" altLang="zh-CN" sz="2800" dirty="0"/>
              <a:t>位、</a:t>
            </a:r>
            <a:r>
              <a:rPr lang="en-US" altLang="zh-CN" sz="2800" dirty="0"/>
              <a:t>32</a:t>
            </a:r>
            <a:r>
              <a:rPr lang="zh-CN" altLang="zh-CN" sz="2800" dirty="0"/>
              <a:t>位等。</a:t>
            </a:r>
          </a:p>
          <a:p>
            <a:pPr algn="l"/>
            <a:endParaRPr lang="zh-CN" altLang="zh-CN" sz="2800" dirty="0"/>
          </a:p>
        </p:txBody>
      </p:sp>
    </p:spTree>
    <p:extLst>
      <p:ext uri="{BB962C8B-B14F-4D97-AF65-F5344CB8AC3E}">
        <p14:creationId xmlns:p14="http://schemas.microsoft.com/office/powerpoint/2010/main" val="787330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22</a:t>
            </a:fld>
            <a:endParaRPr lang="en-US" altLang="zh-CN"/>
          </a:p>
        </p:txBody>
      </p:sp>
      <p:sp>
        <p:nvSpPr>
          <p:cNvPr id="5" name="Rectangle 182"/>
          <p:cNvSpPr>
            <a:spLocks noChangeArrowheads="1"/>
          </p:cNvSpPr>
          <p:nvPr/>
        </p:nvSpPr>
        <p:spPr bwMode="auto">
          <a:xfrm>
            <a:off x="800100" y="205740"/>
            <a:ext cx="7566660" cy="5693866"/>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zh-CN" altLang="zh-CN" sz="2800" dirty="0"/>
              <a:t>块（</a:t>
            </a:r>
            <a:r>
              <a:rPr lang="en-US" altLang="zh-CN" sz="2800" dirty="0"/>
              <a:t>Block</a:t>
            </a:r>
            <a:r>
              <a:rPr lang="zh-CN" altLang="zh-CN" sz="2800" dirty="0"/>
              <a:t>）：又称为物理块或物理记录。块是内存和外村交换信息的最小单位，每块的大小，通常为</a:t>
            </a:r>
            <a:r>
              <a:rPr lang="en-US" altLang="zh-CN" sz="2800" dirty="0"/>
              <a:t>210~214</a:t>
            </a:r>
            <a:r>
              <a:rPr lang="zh-CN" altLang="zh-CN" sz="2800" dirty="0"/>
              <a:t>字节。内、外存信息交换是由操作系统的文件系统管理的</a:t>
            </a:r>
            <a:r>
              <a:rPr lang="zh-CN" altLang="zh-CN" sz="2800" dirty="0" smtClean="0"/>
              <a:t>。</a:t>
            </a:r>
            <a:endParaRPr lang="en-US" altLang="zh-CN" sz="2800" dirty="0"/>
          </a:p>
          <a:p>
            <a:pPr algn="l"/>
            <a:endParaRPr lang="zh-CN" altLang="zh-CN" sz="2800" dirty="0"/>
          </a:p>
          <a:p>
            <a:pPr algn="l"/>
            <a:r>
              <a:rPr lang="zh-CN" altLang="zh-CN" sz="2800" dirty="0" smtClean="0"/>
              <a:t>桶</a:t>
            </a:r>
            <a:r>
              <a:rPr lang="zh-CN" altLang="zh-CN" sz="2800" dirty="0"/>
              <a:t>（</a:t>
            </a:r>
            <a:r>
              <a:rPr lang="en-US" altLang="zh-CN" sz="2800" dirty="0"/>
              <a:t>Bucket</a:t>
            </a:r>
            <a:r>
              <a:rPr lang="zh-CN" altLang="zh-CN" sz="2800" dirty="0"/>
              <a:t>）：外存的逻辑单位，一个桶可以包含一个物理块或多个在空间上不一定连续的物理块</a:t>
            </a:r>
            <a:r>
              <a:rPr lang="zh-CN" altLang="zh-CN" sz="2800" dirty="0" smtClean="0"/>
              <a:t>。</a:t>
            </a:r>
            <a:endParaRPr lang="en-US" altLang="zh-CN" sz="2800" dirty="0" smtClean="0"/>
          </a:p>
          <a:p>
            <a:pPr algn="l"/>
            <a:endParaRPr lang="zh-CN" altLang="zh-CN" sz="2800" dirty="0"/>
          </a:p>
          <a:p>
            <a:pPr algn="l"/>
            <a:r>
              <a:rPr lang="zh-CN" altLang="zh-CN" sz="2800" dirty="0" smtClean="0"/>
              <a:t>卷</a:t>
            </a:r>
            <a:r>
              <a:rPr lang="zh-CN" altLang="zh-CN" sz="2800" dirty="0"/>
              <a:t>（</a:t>
            </a:r>
            <a:r>
              <a:rPr lang="en-US" altLang="zh-CN" sz="2800" dirty="0"/>
              <a:t>Volume</a:t>
            </a:r>
            <a:r>
              <a:rPr lang="zh-CN" altLang="zh-CN" sz="2800" dirty="0"/>
              <a:t>）：一个输入输出设备所能装载的全部有用信息，称为“卷”。例如：磁带机的一盘磁带就是一卷，磁盘的一个盘组也是一卷。</a:t>
            </a:r>
          </a:p>
          <a:p>
            <a:pPr algn="l"/>
            <a:endParaRPr lang="zh-CN" altLang="zh-CN" sz="2800" dirty="0"/>
          </a:p>
        </p:txBody>
      </p:sp>
      <p:sp>
        <p:nvSpPr>
          <p:cNvPr id="6" name="TextBox 5">
            <a:hlinkClick r:id="rId2" action="ppaction://hlinksldjump"/>
          </p:cNvPr>
          <p:cNvSpPr txBox="1"/>
          <p:nvPr/>
        </p:nvSpPr>
        <p:spPr>
          <a:xfrm>
            <a:off x="7603956" y="6272463"/>
            <a:ext cx="802106" cy="338554"/>
          </a:xfrm>
          <a:prstGeom prst="rect">
            <a:avLst/>
          </a:prstGeom>
          <a:noFill/>
        </p:spPr>
        <p:txBody>
          <a:bodyPr wrap="square" rtlCol="0">
            <a:spAutoFit/>
          </a:bodyPr>
          <a:lstStyle/>
          <a:p>
            <a:r>
              <a:rPr lang="zh-CN" altLang="en-US" sz="1600" dirty="0" smtClean="0"/>
              <a:t>返回</a:t>
            </a:r>
            <a:endParaRPr lang="zh-CN" altLang="en-US" sz="1600" dirty="0"/>
          </a:p>
        </p:txBody>
      </p:sp>
    </p:spTree>
    <p:extLst>
      <p:ext uri="{BB962C8B-B14F-4D97-AF65-F5344CB8AC3E}">
        <p14:creationId xmlns:p14="http://schemas.microsoft.com/office/powerpoint/2010/main" val="2808056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23</a:t>
            </a:fld>
            <a:endParaRPr lang="en-US" altLang="zh-CN"/>
          </a:p>
        </p:txBody>
      </p:sp>
      <p:sp>
        <p:nvSpPr>
          <p:cNvPr id="5" name="标题 1"/>
          <p:cNvSpPr txBox="1">
            <a:spLocks/>
          </p:cNvSpPr>
          <p:nvPr/>
        </p:nvSpPr>
        <p:spPr bwMode="gray">
          <a:xfrm>
            <a:off x="0" y="382905"/>
            <a:ext cx="8686800" cy="1087438"/>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600" b="1">
                <a:solidFill>
                  <a:schemeClr val="tx1"/>
                </a:solidFill>
                <a:latin typeface="+mj-lt"/>
                <a:ea typeface="+mj-ea"/>
                <a:cs typeface="+mj-cs"/>
              </a:defRPr>
            </a:lvl1pPr>
            <a:lvl2pPr algn="ctr" rtl="0" eaLnBrk="1" fontAlgn="base" hangingPunct="1">
              <a:spcBef>
                <a:spcPct val="0"/>
              </a:spcBef>
              <a:spcAft>
                <a:spcPct val="0"/>
              </a:spcAft>
              <a:defRPr sz="4600" b="1">
                <a:solidFill>
                  <a:schemeClr val="tx1"/>
                </a:solidFill>
                <a:latin typeface="Arial" charset="0"/>
              </a:defRPr>
            </a:lvl2pPr>
            <a:lvl3pPr algn="ctr" rtl="0" eaLnBrk="1" fontAlgn="base" hangingPunct="1">
              <a:spcBef>
                <a:spcPct val="0"/>
              </a:spcBef>
              <a:spcAft>
                <a:spcPct val="0"/>
              </a:spcAft>
              <a:defRPr sz="4600" b="1">
                <a:solidFill>
                  <a:schemeClr val="tx1"/>
                </a:solidFill>
                <a:latin typeface="Arial" charset="0"/>
              </a:defRPr>
            </a:lvl3pPr>
            <a:lvl4pPr algn="ctr" rtl="0" eaLnBrk="1" fontAlgn="base" hangingPunct="1">
              <a:spcBef>
                <a:spcPct val="0"/>
              </a:spcBef>
              <a:spcAft>
                <a:spcPct val="0"/>
              </a:spcAft>
              <a:defRPr sz="4600" b="1">
                <a:solidFill>
                  <a:schemeClr val="tx1"/>
                </a:solidFill>
                <a:latin typeface="Arial" charset="0"/>
              </a:defRPr>
            </a:lvl4pPr>
            <a:lvl5pPr algn="ctr" rtl="0" eaLnBrk="1" fontAlgn="base" hangingPunct="1">
              <a:spcBef>
                <a:spcPct val="0"/>
              </a:spcBef>
              <a:spcAft>
                <a:spcPct val="0"/>
              </a:spcAft>
              <a:defRPr sz="4600" b="1">
                <a:solidFill>
                  <a:schemeClr val="tx1"/>
                </a:solidFill>
                <a:latin typeface="Arial" charset="0"/>
              </a:defRPr>
            </a:lvl5pPr>
            <a:lvl6pPr marL="457200" algn="ctr" rtl="0" eaLnBrk="1" fontAlgn="base" hangingPunct="1">
              <a:spcBef>
                <a:spcPct val="0"/>
              </a:spcBef>
              <a:spcAft>
                <a:spcPct val="0"/>
              </a:spcAft>
              <a:defRPr sz="4600" b="1">
                <a:solidFill>
                  <a:schemeClr val="tx1"/>
                </a:solidFill>
                <a:latin typeface="Arial" charset="0"/>
              </a:defRPr>
            </a:lvl6pPr>
            <a:lvl7pPr marL="914400" algn="ctr" rtl="0" eaLnBrk="1" fontAlgn="base" hangingPunct="1">
              <a:spcBef>
                <a:spcPct val="0"/>
              </a:spcBef>
              <a:spcAft>
                <a:spcPct val="0"/>
              </a:spcAft>
              <a:defRPr sz="4600" b="1">
                <a:solidFill>
                  <a:schemeClr val="tx1"/>
                </a:solidFill>
                <a:latin typeface="Arial" charset="0"/>
              </a:defRPr>
            </a:lvl7pPr>
            <a:lvl8pPr marL="1371600" algn="ctr" rtl="0" eaLnBrk="1" fontAlgn="base" hangingPunct="1">
              <a:spcBef>
                <a:spcPct val="0"/>
              </a:spcBef>
              <a:spcAft>
                <a:spcPct val="0"/>
              </a:spcAft>
              <a:defRPr sz="4600" b="1">
                <a:solidFill>
                  <a:schemeClr val="tx1"/>
                </a:solidFill>
                <a:latin typeface="Arial" charset="0"/>
              </a:defRPr>
            </a:lvl8pPr>
            <a:lvl9pPr marL="1828800" algn="ctr" rtl="0" eaLnBrk="1" fontAlgn="base" hangingPunct="1">
              <a:spcBef>
                <a:spcPct val="0"/>
              </a:spcBef>
              <a:spcAft>
                <a:spcPct val="0"/>
              </a:spcAft>
              <a:defRPr sz="4600" b="1">
                <a:solidFill>
                  <a:schemeClr val="tx1"/>
                </a:solidFill>
                <a:latin typeface="Arial" charset="0"/>
              </a:defRPr>
            </a:lvl9pPr>
          </a:lstStyle>
          <a:p>
            <a:r>
              <a:rPr lang="en-US" altLang="zh-CN" sz="3600" dirty="0" smtClean="0"/>
              <a:t>1.2.4</a:t>
            </a:r>
            <a:r>
              <a:rPr lang="zh-CN" altLang="zh-CN" sz="3600" dirty="0"/>
              <a:t>数据联系的描述</a:t>
            </a:r>
            <a:endParaRPr lang="zh-CN" altLang="en-US" sz="3600" dirty="0"/>
          </a:p>
        </p:txBody>
      </p:sp>
      <p:sp>
        <p:nvSpPr>
          <p:cNvPr id="6" name="Rectangle 182"/>
          <p:cNvSpPr>
            <a:spLocks noChangeArrowheads="1"/>
          </p:cNvSpPr>
          <p:nvPr/>
        </p:nvSpPr>
        <p:spPr bwMode="auto">
          <a:xfrm>
            <a:off x="914400" y="1828800"/>
            <a:ext cx="7566660" cy="2246769"/>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zh-CN" altLang="zh-CN" sz="2800" dirty="0"/>
          </a:p>
          <a:p>
            <a:pPr algn="l"/>
            <a:r>
              <a:rPr lang="zh-CN" altLang="zh-CN" sz="2800" dirty="0"/>
              <a:t>定义</a:t>
            </a:r>
            <a:r>
              <a:rPr lang="en-US" altLang="zh-CN" sz="2800" dirty="0"/>
              <a:t>1.5  </a:t>
            </a:r>
            <a:r>
              <a:rPr lang="zh-CN" altLang="zh-CN" sz="2800" dirty="0"/>
              <a:t>联系（</a:t>
            </a:r>
            <a:r>
              <a:rPr lang="en-US" altLang="zh-CN" sz="2800" dirty="0"/>
              <a:t>Relationship</a:t>
            </a:r>
            <a:r>
              <a:rPr lang="zh-CN" altLang="zh-CN" sz="2800" dirty="0"/>
              <a:t>）是实体之间的相互联系。与一个联系有关的实体集个数，称为联系的元数。</a:t>
            </a:r>
          </a:p>
          <a:p>
            <a:pPr algn="l"/>
            <a:endParaRPr lang="zh-CN" altLang="zh-CN" sz="2800" dirty="0"/>
          </a:p>
        </p:txBody>
      </p:sp>
    </p:spTree>
    <p:extLst>
      <p:ext uri="{BB962C8B-B14F-4D97-AF65-F5344CB8AC3E}">
        <p14:creationId xmlns:p14="http://schemas.microsoft.com/office/powerpoint/2010/main" val="2979979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24</a:t>
            </a:fld>
            <a:endParaRPr lang="en-US" altLang="zh-CN"/>
          </a:p>
        </p:txBody>
      </p:sp>
      <p:sp>
        <p:nvSpPr>
          <p:cNvPr id="5" name="Rectangle 182"/>
          <p:cNvSpPr>
            <a:spLocks noChangeArrowheads="1"/>
          </p:cNvSpPr>
          <p:nvPr/>
        </p:nvSpPr>
        <p:spPr bwMode="auto">
          <a:xfrm>
            <a:off x="914400" y="1291590"/>
            <a:ext cx="7566660" cy="3108543"/>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zh-CN" altLang="zh-CN" sz="2800" dirty="0"/>
          </a:p>
          <a:p>
            <a:pPr algn="l"/>
            <a:r>
              <a:rPr lang="zh-CN" altLang="zh-CN" sz="2800" dirty="0"/>
              <a:t>一对一联系：如果实体集</a:t>
            </a:r>
            <a:r>
              <a:rPr lang="en-US" altLang="zh-CN" sz="2800" dirty="0"/>
              <a:t>E1</a:t>
            </a:r>
            <a:r>
              <a:rPr lang="zh-CN" altLang="zh-CN" sz="2800" dirty="0"/>
              <a:t>中每个实体至多和实体集</a:t>
            </a:r>
            <a:r>
              <a:rPr lang="en-US" altLang="zh-CN" sz="2800" dirty="0"/>
              <a:t>E2</a:t>
            </a:r>
            <a:r>
              <a:rPr lang="zh-CN" altLang="zh-CN" sz="2800" dirty="0"/>
              <a:t>中的一个实体有联系，反之亦然，那么实体集</a:t>
            </a:r>
            <a:r>
              <a:rPr lang="en-US" altLang="zh-CN" sz="2800" dirty="0"/>
              <a:t>E1</a:t>
            </a:r>
            <a:r>
              <a:rPr lang="zh-CN" altLang="zh-CN" sz="2800" dirty="0"/>
              <a:t>和</a:t>
            </a:r>
            <a:r>
              <a:rPr lang="en-US" altLang="zh-CN" sz="2800" dirty="0"/>
              <a:t>E2</a:t>
            </a:r>
            <a:r>
              <a:rPr lang="zh-CN" altLang="zh-CN" sz="2800" dirty="0"/>
              <a:t>的联系称为“一对一联系”，记为“</a:t>
            </a:r>
            <a:r>
              <a:rPr lang="en-US" altLang="zh-CN" sz="2800" dirty="0"/>
              <a:t>1:1</a:t>
            </a:r>
            <a:r>
              <a:rPr lang="zh-CN" altLang="zh-CN" sz="2800" dirty="0"/>
              <a:t>”</a:t>
            </a:r>
            <a:r>
              <a:rPr lang="zh-CN" altLang="zh-CN" sz="2800" dirty="0" smtClean="0"/>
              <a:t>。</a:t>
            </a:r>
            <a:endParaRPr lang="en-US" altLang="zh-CN" sz="2800" dirty="0" smtClean="0"/>
          </a:p>
          <a:p>
            <a:pPr algn="l"/>
            <a:endParaRPr lang="en-US" altLang="zh-CN" sz="2800" dirty="0"/>
          </a:p>
          <a:p>
            <a:pPr algn="l"/>
            <a:r>
              <a:rPr lang="zh-CN" altLang="zh-CN" sz="2800" dirty="0" smtClean="0"/>
              <a:t>如</a:t>
            </a:r>
            <a:r>
              <a:rPr lang="zh-CN" altLang="zh-CN" sz="2800" dirty="0"/>
              <a:t>飞机的座位与乘客之间是</a:t>
            </a:r>
            <a:r>
              <a:rPr lang="en-US" altLang="zh-CN" sz="2800" dirty="0"/>
              <a:t>1:1</a:t>
            </a:r>
            <a:r>
              <a:rPr lang="zh-CN" altLang="zh-CN" sz="2800" dirty="0"/>
              <a:t>联系。</a:t>
            </a:r>
          </a:p>
        </p:txBody>
      </p:sp>
    </p:spTree>
    <p:extLst>
      <p:ext uri="{BB962C8B-B14F-4D97-AF65-F5344CB8AC3E}">
        <p14:creationId xmlns:p14="http://schemas.microsoft.com/office/powerpoint/2010/main" val="1543405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25</a:t>
            </a:fld>
            <a:endParaRPr lang="en-US" altLang="zh-CN"/>
          </a:p>
        </p:txBody>
      </p:sp>
      <p:sp>
        <p:nvSpPr>
          <p:cNvPr id="5" name="Rectangle 182"/>
          <p:cNvSpPr>
            <a:spLocks noChangeArrowheads="1"/>
          </p:cNvSpPr>
          <p:nvPr/>
        </p:nvSpPr>
        <p:spPr bwMode="auto">
          <a:xfrm>
            <a:off x="914400" y="902970"/>
            <a:ext cx="7566660" cy="3539430"/>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zh-CN" altLang="zh-CN" sz="2800" dirty="0"/>
          </a:p>
          <a:p>
            <a:pPr algn="l"/>
            <a:r>
              <a:rPr lang="zh-CN" altLang="zh-CN" sz="2800" dirty="0"/>
              <a:t>一对多联系：如果实体集</a:t>
            </a:r>
            <a:r>
              <a:rPr lang="en-US" altLang="zh-CN" sz="2800" dirty="0"/>
              <a:t>E1</a:t>
            </a:r>
            <a:r>
              <a:rPr lang="zh-CN" altLang="zh-CN" sz="2800" dirty="0"/>
              <a:t>中每个实体可以与实体集</a:t>
            </a:r>
            <a:r>
              <a:rPr lang="en-US" altLang="zh-CN" sz="2800" dirty="0"/>
              <a:t>E2</a:t>
            </a:r>
            <a:r>
              <a:rPr lang="zh-CN" altLang="zh-CN" sz="2800" dirty="0"/>
              <a:t>中任意个（零个或多个）实体间有联系，而</a:t>
            </a:r>
            <a:r>
              <a:rPr lang="en-US" altLang="zh-CN" sz="2800" dirty="0"/>
              <a:t>E2</a:t>
            </a:r>
            <a:r>
              <a:rPr lang="zh-CN" altLang="zh-CN" sz="2800" dirty="0"/>
              <a:t>中每个实体至多和</a:t>
            </a:r>
            <a:r>
              <a:rPr lang="en-US" altLang="zh-CN" sz="2800" dirty="0"/>
              <a:t>E1</a:t>
            </a:r>
            <a:r>
              <a:rPr lang="zh-CN" altLang="zh-CN" sz="2800" dirty="0"/>
              <a:t>中一个实体有联系，那么称</a:t>
            </a:r>
            <a:r>
              <a:rPr lang="en-US" altLang="zh-CN" sz="2800" dirty="0"/>
              <a:t>E1</a:t>
            </a:r>
            <a:r>
              <a:rPr lang="zh-CN" altLang="zh-CN" sz="2800" dirty="0"/>
              <a:t>对</a:t>
            </a:r>
            <a:r>
              <a:rPr lang="en-US" altLang="zh-CN" sz="2800" dirty="0"/>
              <a:t>E2</a:t>
            </a:r>
            <a:r>
              <a:rPr lang="zh-CN" altLang="zh-CN" sz="2800" dirty="0"/>
              <a:t>的联系是“一对多联系”，记为“</a:t>
            </a:r>
            <a:r>
              <a:rPr lang="en-US" altLang="zh-CN" sz="2800" dirty="0"/>
              <a:t>1:N</a:t>
            </a:r>
            <a:r>
              <a:rPr lang="zh-CN" altLang="zh-CN" sz="2800" dirty="0"/>
              <a:t>”</a:t>
            </a:r>
            <a:r>
              <a:rPr lang="zh-CN" altLang="zh-CN" sz="2800" dirty="0" smtClean="0"/>
              <a:t>。</a:t>
            </a:r>
            <a:endParaRPr lang="en-US" altLang="zh-CN" sz="2800" dirty="0"/>
          </a:p>
          <a:p>
            <a:pPr algn="l"/>
            <a:endParaRPr lang="en-US" altLang="zh-CN" sz="2800" dirty="0" smtClean="0"/>
          </a:p>
          <a:p>
            <a:pPr algn="l"/>
            <a:r>
              <a:rPr lang="zh-CN" altLang="zh-CN" sz="2800" dirty="0" smtClean="0"/>
              <a:t>如</a:t>
            </a:r>
            <a:r>
              <a:rPr lang="zh-CN" altLang="zh-CN" sz="2800" dirty="0"/>
              <a:t>工厂里车间和工人之间是</a:t>
            </a:r>
            <a:r>
              <a:rPr lang="en-US" altLang="zh-CN" sz="2800" dirty="0"/>
              <a:t>1:N</a:t>
            </a:r>
            <a:r>
              <a:rPr lang="zh-CN" altLang="zh-CN" sz="2800" dirty="0"/>
              <a:t>联系。</a:t>
            </a:r>
          </a:p>
        </p:txBody>
      </p:sp>
    </p:spTree>
    <p:extLst>
      <p:ext uri="{BB962C8B-B14F-4D97-AF65-F5344CB8AC3E}">
        <p14:creationId xmlns:p14="http://schemas.microsoft.com/office/powerpoint/2010/main" val="740625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26</a:t>
            </a:fld>
            <a:endParaRPr lang="en-US" altLang="zh-CN"/>
          </a:p>
        </p:txBody>
      </p:sp>
      <p:sp>
        <p:nvSpPr>
          <p:cNvPr id="5" name="Rectangle 182"/>
          <p:cNvSpPr>
            <a:spLocks noChangeArrowheads="1"/>
          </p:cNvSpPr>
          <p:nvPr/>
        </p:nvSpPr>
        <p:spPr bwMode="auto">
          <a:xfrm>
            <a:off x="914400" y="902970"/>
            <a:ext cx="7566660" cy="3108543"/>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zh-CN" altLang="zh-CN" sz="2800" dirty="0"/>
              <a:t>多对多联系：如果实体集</a:t>
            </a:r>
            <a:r>
              <a:rPr lang="en-US" altLang="zh-CN" sz="2800" dirty="0"/>
              <a:t>E1</a:t>
            </a:r>
            <a:r>
              <a:rPr lang="zh-CN" altLang="zh-CN" sz="2800" dirty="0"/>
              <a:t>中每个实体可以与实体集</a:t>
            </a:r>
            <a:r>
              <a:rPr lang="en-US" altLang="zh-CN" sz="2800" dirty="0"/>
              <a:t>E2</a:t>
            </a:r>
            <a:r>
              <a:rPr lang="zh-CN" altLang="zh-CN" sz="2800" dirty="0"/>
              <a:t>中任意个（零个或多个）实体间有联系，反之亦然，那么称</a:t>
            </a:r>
            <a:r>
              <a:rPr lang="en-US" altLang="zh-CN" sz="2800" dirty="0"/>
              <a:t>E1</a:t>
            </a:r>
            <a:r>
              <a:rPr lang="zh-CN" altLang="zh-CN" sz="2800" dirty="0"/>
              <a:t>和</a:t>
            </a:r>
            <a:r>
              <a:rPr lang="en-US" altLang="zh-CN" sz="2800" dirty="0"/>
              <a:t>E2</a:t>
            </a:r>
            <a:r>
              <a:rPr lang="zh-CN" altLang="zh-CN" sz="2800" dirty="0"/>
              <a:t>的联系是“多对多联系”，记为“</a:t>
            </a:r>
            <a:r>
              <a:rPr lang="en-US" altLang="zh-CN" sz="2800" dirty="0"/>
              <a:t>M:N</a:t>
            </a:r>
            <a:r>
              <a:rPr lang="zh-CN" altLang="zh-CN" sz="2800" dirty="0"/>
              <a:t>”</a:t>
            </a:r>
            <a:r>
              <a:rPr lang="zh-CN" altLang="zh-CN" sz="2800" dirty="0" smtClean="0"/>
              <a:t>。</a:t>
            </a:r>
            <a:endParaRPr lang="en-US" altLang="zh-CN" sz="2800" dirty="0" smtClean="0"/>
          </a:p>
          <a:p>
            <a:pPr algn="l"/>
            <a:endParaRPr lang="en-US" altLang="zh-CN" sz="2800" dirty="0"/>
          </a:p>
          <a:p>
            <a:pPr algn="l"/>
            <a:endParaRPr lang="en-US" altLang="zh-CN" sz="2800" dirty="0" smtClean="0"/>
          </a:p>
          <a:p>
            <a:pPr algn="l"/>
            <a:r>
              <a:rPr lang="zh-CN" altLang="zh-CN" sz="2800" dirty="0" smtClean="0"/>
              <a:t>如</a:t>
            </a:r>
            <a:r>
              <a:rPr lang="zh-CN" altLang="zh-CN" sz="2800" dirty="0"/>
              <a:t>学校里学生和课程之间是</a:t>
            </a:r>
            <a:r>
              <a:rPr lang="en-US" altLang="zh-CN" sz="2800" dirty="0"/>
              <a:t>M:N</a:t>
            </a:r>
            <a:r>
              <a:rPr lang="zh-CN" altLang="zh-CN" sz="2800" dirty="0"/>
              <a:t>联系。</a:t>
            </a:r>
          </a:p>
        </p:txBody>
      </p:sp>
      <p:sp>
        <p:nvSpPr>
          <p:cNvPr id="6" name="TextBox 5">
            <a:hlinkClick r:id="rId2" action="ppaction://hlinksldjump"/>
          </p:cNvPr>
          <p:cNvSpPr txBox="1"/>
          <p:nvPr/>
        </p:nvSpPr>
        <p:spPr>
          <a:xfrm>
            <a:off x="7603956" y="6272463"/>
            <a:ext cx="802106" cy="338554"/>
          </a:xfrm>
          <a:prstGeom prst="rect">
            <a:avLst/>
          </a:prstGeom>
          <a:noFill/>
        </p:spPr>
        <p:txBody>
          <a:bodyPr wrap="square" rtlCol="0">
            <a:spAutoFit/>
          </a:bodyPr>
          <a:lstStyle/>
          <a:p>
            <a:r>
              <a:rPr lang="zh-CN" altLang="en-US" sz="1600" dirty="0" smtClean="0"/>
              <a:t>返回</a:t>
            </a:r>
            <a:endParaRPr lang="zh-CN" altLang="en-US" sz="1600" dirty="0"/>
          </a:p>
        </p:txBody>
      </p:sp>
    </p:spTree>
    <p:extLst>
      <p:ext uri="{BB962C8B-B14F-4D97-AF65-F5344CB8AC3E}">
        <p14:creationId xmlns:p14="http://schemas.microsoft.com/office/powerpoint/2010/main" val="1445106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1.3.1</a:t>
            </a:r>
            <a:r>
              <a:rPr lang="zh-CN" altLang="zh-CN" dirty="0" smtClean="0"/>
              <a:t>数据抽象</a:t>
            </a:r>
            <a:r>
              <a:rPr lang="zh-CN" altLang="zh-CN" dirty="0"/>
              <a:t>的过程</a:t>
            </a:r>
            <a:endParaRPr lang="zh-CN" altLang="en-US" dirty="0"/>
          </a:p>
        </p:txBody>
      </p:sp>
      <p:sp>
        <p:nvSpPr>
          <p:cNvPr id="3" name="内容占位符 2"/>
          <p:cNvSpPr>
            <a:spLocks noGrp="1"/>
          </p:cNvSpPr>
          <p:nvPr>
            <p:ph idx="1"/>
          </p:nvPr>
        </p:nvSpPr>
        <p:spPr>
          <a:xfrm>
            <a:off x="884902" y="1328739"/>
            <a:ext cx="7801897" cy="3083242"/>
          </a:xfrm>
        </p:spPr>
        <p:txBody>
          <a:bodyPr/>
          <a:lstStyle/>
          <a:p>
            <a:r>
              <a:rPr lang="zh-CN" altLang="zh-CN" dirty="0">
                <a:solidFill>
                  <a:schemeClr val="tx1"/>
                </a:solidFill>
              </a:rPr>
              <a:t>模型</a:t>
            </a:r>
            <a:r>
              <a:rPr lang="en-US" altLang="zh-CN" dirty="0">
                <a:solidFill>
                  <a:schemeClr val="tx1"/>
                </a:solidFill>
              </a:rPr>
              <a:t>(Model)</a:t>
            </a:r>
            <a:r>
              <a:rPr lang="zh-CN" altLang="zh-CN" dirty="0">
                <a:solidFill>
                  <a:schemeClr val="tx1"/>
                </a:solidFill>
              </a:rPr>
              <a:t>是对现实世界的抽象。在数据库技术中，用数据模型</a:t>
            </a:r>
            <a:r>
              <a:rPr lang="en-US" altLang="zh-CN" dirty="0">
                <a:solidFill>
                  <a:schemeClr val="tx1"/>
                </a:solidFill>
              </a:rPr>
              <a:t>(Data Model)</a:t>
            </a:r>
            <a:r>
              <a:rPr lang="zh-CN" altLang="zh-CN" dirty="0">
                <a:solidFill>
                  <a:schemeClr val="tx1"/>
                </a:solidFill>
              </a:rPr>
              <a:t>的概念描述数据库的结构和语义，对现实世界的数据进行抽象。从现实世界的信息到数据库存储的数据以及用户使用的数据是一个逐步抽象的过程。根据数据抽象的级别定义了</a:t>
            </a:r>
            <a:r>
              <a:rPr lang="en-US" altLang="zh-CN" dirty="0">
                <a:solidFill>
                  <a:schemeClr val="tx1"/>
                </a:solidFill>
              </a:rPr>
              <a:t>4</a:t>
            </a:r>
            <a:r>
              <a:rPr lang="zh-CN" altLang="zh-CN" dirty="0">
                <a:solidFill>
                  <a:schemeClr val="tx1"/>
                </a:solidFill>
              </a:rPr>
              <a:t>种模型：概念数据模型、逻辑数据模型、外部数据模型、内部数据模型。一般在提及时省略“数据”两字。</a:t>
            </a:r>
            <a:endParaRPr lang="zh-CN" altLang="en-US" dirty="0">
              <a:solidFill>
                <a:schemeClr val="tx1"/>
              </a:solidFill>
            </a:endParaRP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27</a:t>
            </a:fld>
            <a:endParaRPr lang="en-US" altLang="zh-CN"/>
          </a:p>
        </p:txBody>
      </p:sp>
    </p:spTree>
    <p:extLst>
      <p:ext uri="{BB962C8B-B14F-4D97-AF65-F5344CB8AC3E}">
        <p14:creationId xmlns:p14="http://schemas.microsoft.com/office/powerpoint/2010/main" val="7311095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5652" y="1129556"/>
            <a:ext cx="7801897" cy="4275649"/>
          </a:xfrm>
        </p:spPr>
        <p:txBody>
          <a:bodyPr/>
          <a:lstStyle/>
          <a:p>
            <a:pPr>
              <a:lnSpc>
                <a:spcPct val="150000"/>
              </a:lnSpc>
            </a:pPr>
            <a:r>
              <a:rPr lang="zh-CN" altLang="zh-CN" dirty="0">
                <a:solidFill>
                  <a:schemeClr val="tx1"/>
                </a:solidFill>
              </a:rPr>
              <a:t>定义</a:t>
            </a:r>
            <a:r>
              <a:rPr lang="en-US" altLang="zh-CN" dirty="0">
                <a:solidFill>
                  <a:schemeClr val="tx1"/>
                </a:solidFill>
              </a:rPr>
              <a:t>1.6  </a:t>
            </a:r>
            <a:r>
              <a:rPr lang="zh-CN" altLang="zh-CN" dirty="0">
                <a:solidFill>
                  <a:schemeClr val="tx1"/>
                </a:solidFill>
              </a:rPr>
              <a:t>表达用户需求观点的数据全局逻辑结构的模型称为“概念模型”</a:t>
            </a:r>
            <a:r>
              <a:rPr lang="zh-CN" altLang="zh-CN" dirty="0" smtClean="0">
                <a:solidFill>
                  <a:schemeClr val="tx1"/>
                </a:solidFill>
              </a:rPr>
              <a:t>。</a:t>
            </a:r>
            <a:r>
              <a:rPr lang="en-US" altLang="zh-CN" dirty="0" smtClean="0">
                <a:solidFill>
                  <a:schemeClr val="tx1"/>
                </a:solidFill>
              </a:rPr>
              <a:t/>
            </a:r>
            <a:br>
              <a:rPr lang="en-US" altLang="zh-CN" dirty="0" smtClean="0">
                <a:solidFill>
                  <a:schemeClr val="tx1"/>
                </a:solidFill>
              </a:rPr>
            </a:br>
            <a:r>
              <a:rPr lang="zh-CN" altLang="zh-CN" dirty="0" smtClean="0">
                <a:solidFill>
                  <a:schemeClr val="tx1"/>
                </a:solidFill>
              </a:rPr>
              <a:t>表达</a:t>
            </a:r>
            <a:r>
              <a:rPr lang="zh-CN" altLang="zh-CN" dirty="0">
                <a:solidFill>
                  <a:schemeClr val="tx1"/>
                </a:solidFill>
              </a:rPr>
              <a:t>计算机实现观点的</a:t>
            </a:r>
            <a:r>
              <a:rPr lang="en-US" altLang="zh-CN" dirty="0">
                <a:solidFill>
                  <a:schemeClr val="tx1"/>
                </a:solidFill>
              </a:rPr>
              <a:t>DB</a:t>
            </a:r>
            <a:r>
              <a:rPr lang="zh-CN" altLang="zh-CN" dirty="0">
                <a:solidFill>
                  <a:schemeClr val="tx1"/>
                </a:solidFill>
              </a:rPr>
              <a:t>全局逻辑结构的模型称为“逻辑模型”。表达用户使用观点的</a:t>
            </a:r>
            <a:r>
              <a:rPr lang="en-US" altLang="zh-CN" dirty="0">
                <a:solidFill>
                  <a:schemeClr val="tx1"/>
                </a:solidFill>
              </a:rPr>
              <a:t>DB</a:t>
            </a:r>
            <a:r>
              <a:rPr lang="zh-CN" altLang="zh-CN" dirty="0">
                <a:solidFill>
                  <a:schemeClr val="tx1"/>
                </a:solidFill>
              </a:rPr>
              <a:t>局部逻辑结构的模型称为“外部模型”。表达</a:t>
            </a:r>
            <a:r>
              <a:rPr lang="en-US" altLang="zh-CN" dirty="0">
                <a:solidFill>
                  <a:schemeClr val="tx1"/>
                </a:solidFill>
              </a:rPr>
              <a:t>DB</a:t>
            </a:r>
            <a:r>
              <a:rPr lang="zh-CN" altLang="zh-CN" dirty="0">
                <a:solidFill>
                  <a:schemeClr val="tx1"/>
                </a:solidFill>
              </a:rPr>
              <a:t>物理结构的模型称为“内部模型”。</a:t>
            </a:r>
          </a:p>
          <a:p>
            <a:pPr>
              <a:lnSpc>
                <a:spcPct val="150000"/>
              </a:lnSpc>
            </a:pPr>
            <a:endParaRPr lang="zh-CN" altLang="en-US" dirty="0">
              <a:solidFill>
                <a:schemeClr val="tx1"/>
              </a:solidFill>
            </a:endParaRP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28</a:t>
            </a:fld>
            <a:endParaRPr lang="en-US" altLang="zh-CN"/>
          </a:p>
        </p:txBody>
      </p:sp>
    </p:spTree>
    <p:extLst>
      <p:ext uri="{BB962C8B-B14F-4D97-AF65-F5344CB8AC3E}">
        <p14:creationId xmlns:p14="http://schemas.microsoft.com/office/powerpoint/2010/main" val="18619216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7643" y="674370"/>
            <a:ext cx="8686800" cy="1087438"/>
          </a:xfrm>
        </p:spPr>
        <p:txBody>
          <a:bodyPr/>
          <a:lstStyle/>
          <a:p>
            <a:r>
              <a:rPr lang="zh-CN" altLang="zh-CN" sz="2400" dirty="0">
                <a:latin typeface="+mn-lt"/>
                <a:ea typeface="+mn-ea"/>
                <a:cs typeface="+mn-cs"/>
              </a:rPr>
              <a:t>数据抽象的过程，也就是数据库设计的过程，具体步骤如下：</a:t>
            </a:r>
            <a:r>
              <a:rPr lang="zh-CN" altLang="zh-CN" dirty="0"/>
              <a:t/>
            </a:r>
            <a:br>
              <a:rPr lang="zh-CN" altLang="zh-CN" dirty="0"/>
            </a:br>
            <a:endParaRPr lang="zh-CN" altLang="en-US" dirty="0"/>
          </a:p>
        </p:txBody>
      </p:sp>
      <p:sp>
        <p:nvSpPr>
          <p:cNvPr id="3" name="内容占位符 2"/>
          <p:cNvSpPr>
            <a:spLocks noGrp="1"/>
          </p:cNvSpPr>
          <p:nvPr>
            <p:ph idx="1"/>
          </p:nvPr>
        </p:nvSpPr>
        <p:spPr/>
        <p:txBody>
          <a:bodyPr/>
          <a:lstStyle/>
          <a:p>
            <a:r>
              <a:rPr lang="zh-CN" altLang="zh-CN" dirty="0">
                <a:solidFill>
                  <a:schemeClr val="tx1"/>
                </a:solidFill>
              </a:rPr>
              <a:t>第</a:t>
            </a:r>
            <a:r>
              <a:rPr lang="en-US" altLang="zh-CN" dirty="0">
                <a:solidFill>
                  <a:schemeClr val="tx1"/>
                </a:solidFill>
              </a:rPr>
              <a:t>1</a:t>
            </a:r>
            <a:r>
              <a:rPr lang="zh-CN" altLang="zh-CN" dirty="0">
                <a:solidFill>
                  <a:schemeClr val="tx1"/>
                </a:solidFill>
              </a:rPr>
              <a:t>步：根据用户需求，设计数据库的概念模型，这是一个“综合”的过程。</a:t>
            </a:r>
          </a:p>
          <a:p>
            <a:r>
              <a:rPr lang="zh-CN" altLang="zh-CN" dirty="0">
                <a:solidFill>
                  <a:schemeClr val="tx1"/>
                </a:solidFill>
              </a:rPr>
              <a:t>第</a:t>
            </a:r>
            <a:r>
              <a:rPr lang="en-US" altLang="zh-CN" dirty="0">
                <a:solidFill>
                  <a:schemeClr val="tx1"/>
                </a:solidFill>
              </a:rPr>
              <a:t>2</a:t>
            </a:r>
            <a:r>
              <a:rPr lang="zh-CN" altLang="zh-CN" dirty="0">
                <a:solidFill>
                  <a:schemeClr val="tx1"/>
                </a:solidFill>
              </a:rPr>
              <a:t>步：根据转换规则，把概念模型转换成数据库的逻辑模型，这是一个“转换”的过程。</a:t>
            </a:r>
          </a:p>
          <a:p>
            <a:r>
              <a:rPr lang="zh-CN" altLang="zh-CN" dirty="0">
                <a:solidFill>
                  <a:schemeClr val="tx1"/>
                </a:solidFill>
              </a:rPr>
              <a:t>第</a:t>
            </a:r>
            <a:r>
              <a:rPr lang="en-US" altLang="zh-CN" dirty="0">
                <a:solidFill>
                  <a:schemeClr val="tx1"/>
                </a:solidFill>
              </a:rPr>
              <a:t>3</a:t>
            </a:r>
            <a:r>
              <a:rPr lang="zh-CN" altLang="zh-CN" dirty="0">
                <a:solidFill>
                  <a:schemeClr val="tx1"/>
                </a:solidFill>
              </a:rPr>
              <a:t>步：根据用户的业务特点，设计不同的外部模型，给程序员使用。也就是应用程序使用的是数据库的外部模型。外部模型与逻辑模型之间的对应性称为映像。</a:t>
            </a:r>
          </a:p>
          <a:p>
            <a:r>
              <a:rPr lang="zh-CN" altLang="zh-CN" dirty="0">
                <a:solidFill>
                  <a:schemeClr val="tx1"/>
                </a:solidFill>
              </a:rPr>
              <a:t>第</a:t>
            </a:r>
            <a:r>
              <a:rPr lang="en-US" altLang="zh-CN" dirty="0">
                <a:solidFill>
                  <a:schemeClr val="tx1"/>
                </a:solidFill>
              </a:rPr>
              <a:t>4</a:t>
            </a:r>
            <a:r>
              <a:rPr lang="zh-CN" altLang="zh-CN" dirty="0">
                <a:solidFill>
                  <a:schemeClr val="tx1"/>
                </a:solidFill>
              </a:rPr>
              <a:t>步：数据库实现时，要根据逻辑模型设计其内部模型。内部模型与逻辑模型之间的对应性称为映像。</a:t>
            </a:r>
            <a:endParaRPr lang="zh-CN" altLang="en-US" dirty="0">
              <a:solidFill>
                <a:schemeClr val="tx1"/>
              </a:solidFill>
            </a:endParaRP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29</a:t>
            </a:fld>
            <a:endParaRPr lang="en-US" altLang="zh-CN" dirty="0"/>
          </a:p>
        </p:txBody>
      </p:sp>
    </p:spTree>
    <p:extLst>
      <p:ext uri="{BB962C8B-B14F-4D97-AF65-F5344CB8AC3E}">
        <p14:creationId xmlns:p14="http://schemas.microsoft.com/office/powerpoint/2010/main" val="2588179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1"/>
          </p:nvPr>
        </p:nvSpPr>
        <p:spPr/>
        <p:txBody>
          <a:bodyPr/>
          <a:lstStyle/>
          <a:p>
            <a:fld id="{CD697B65-8FBF-43A6-9E94-815E7EDA7447}" type="slidenum">
              <a:rPr lang="en-US" altLang="zh-CN" smtClean="0"/>
              <a:pPr/>
              <a:t>3</a:t>
            </a:fld>
            <a:endParaRPr lang="en-US" altLang="zh-CN"/>
          </a:p>
        </p:txBody>
      </p:sp>
      <p:sp>
        <p:nvSpPr>
          <p:cNvPr id="6" name="Freeform 483">
            <a:hlinkClick r:id="rId2" action="ppaction://hlinksldjump"/>
          </p:cNvPr>
          <p:cNvSpPr>
            <a:spLocks/>
          </p:cNvSpPr>
          <p:nvPr/>
        </p:nvSpPr>
        <p:spPr bwMode="gray">
          <a:xfrm>
            <a:off x="2714535" y="159475"/>
            <a:ext cx="4533900" cy="568325"/>
          </a:xfrm>
          <a:custGeom>
            <a:avLst/>
            <a:gdLst>
              <a:gd name="T0" fmla="*/ 0 w 2856"/>
              <a:gd name="T1" fmla="*/ 5 h 358"/>
              <a:gd name="T2" fmla="*/ 0 w 2856"/>
              <a:gd name="T3" fmla="*/ 357 h 358"/>
              <a:gd name="T4" fmla="*/ 2667 w 2856"/>
              <a:gd name="T5" fmla="*/ 357 h 358"/>
              <a:gd name="T6" fmla="*/ 2854 w 2856"/>
              <a:gd name="T7" fmla="*/ 182 h 358"/>
              <a:gd name="T8" fmla="*/ 2667 w 2856"/>
              <a:gd name="T9" fmla="*/ 0 h 358"/>
              <a:gd name="T10" fmla="*/ 0 w 2856"/>
              <a:gd name="T11" fmla="*/ 5 h 358"/>
            </a:gdLst>
            <a:ahLst/>
            <a:cxnLst>
              <a:cxn ang="0">
                <a:pos x="T0" y="T1"/>
              </a:cxn>
              <a:cxn ang="0">
                <a:pos x="T2" y="T3"/>
              </a:cxn>
              <a:cxn ang="0">
                <a:pos x="T4" y="T5"/>
              </a:cxn>
              <a:cxn ang="0">
                <a:pos x="T6" y="T7"/>
              </a:cxn>
              <a:cxn ang="0">
                <a:pos x="T8" y="T9"/>
              </a:cxn>
              <a:cxn ang="0">
                <a:pos x="T10" y="T11"/>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gradFill rotWithShape="1">
            <a:gsLst>
              <a:gs pos="0">
                <a:schemeClr val="accent2">
                  <a:gamma/>
                  <a:shade val="83137"/>
                  <a:invGamma/>
                </a:schemeClr>
              </a:gs>
              <a:gs pos="50000">
                <a:schemeClr val="accent2"/>
              </a:gs>
              <a:gs pos="100000">
                <a:schemeClr val="accent2">
                  <a:gamma/>
                  <a:shade val="83137"/>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endParaRPr lang="zh-CN" altLang="en-US"/>
          </a:p>
        </p:txBody>
      </p:sp>
      <p:sp>
        <p:nvSpPr>
          <p:cNvPr id="7" name="Freeform 482"/>
          <p:cNvSpPr>
            <a:spLocks/>
          </p:cNvSpPr>
          <p:nvPr/>
        </p:nvSpPr>
        <p:spPr bwMode="gray">
          <a:xfrm>
            <a:off x="2271169" y="146140"/>
            <a:ext cx="751976" cy="615950"/>
          </a:xfrm>
          <a:prstGeom prst="diamond">
            <a:avLst/>
          </a:prstGeom>
          <a:gradFill rotWithShape="1">
            <a:gsLst>
              <a:gs pos="0">
                <a:schemeClr val="accent2">
                  <a:gamma/>
                  <a:shade val="63137"/>
                  <a:invGamma/>
                </a:schemeClr>
              </a:gs>
              <a:gs pos="50000">
                <a:schemeClr val="accent2"/>
              </a:gs>
              <a:gs pos="100000">
                <a:schemeClr val="accent2">
                  <a:gamma/>
                  <a:shade val="63137"/>
                  <a:invGamma/>
                </a:schemeClr>
              </a:gs>
            </a:gsLst>
            <a:lin ang="5400000" scaled="1"/>
          </a:gradFill>
          <a:ln w="28575" cap="flat" cmpd="sng">
            <a:solidFill>
              <a:schemeClr val="bg2"/>
            </a:solidFill>
            <a:prstDash val="solid"/>
            <a:round/>
            <a:headEnd/>
            <a:tailEnd/>
          </a:ln>
          <a:effectLst>
            <a:glow rad="101600">
              <a:schemeClr val="accent2">
                <a:satMod val="175000"/>
                <a:alpha val="40000"/>
              </a:schemeClr>
            </a:glow>
            <a:outerShdw dist="35921" dir="2700000" algn="ctr" rotWithShape="0">
              <a:schemeClr val="bg2"/>
            </a:outerShdw>
          </a:effectLst>
        </p:spPr>
        <p:txBody>
          <a:bodyPr wrap="none" anchor="ctr"/>
          <a:lstStyle/>
          <a:p>
            <a:endParaRPr lang="zh-CN" altLang="en-US"/>
          </a:p>
        </p:txBody>
      </p:sp>
      <p:sp>
        <p:nvSpPr>
          <p:cNvPr id="9" name="Text Box 462">
            <a:hlinkClick r:id="rId2" action="ppaction://hlinksldjump"/>
          </p:cNvPr>
          <p:cNvSpPr txBox="1">
            <a:spLocks noChangeArrowheads="1"/>
          </p:cNvSpPr>
          <p:nvPr/>
        </p:nvSpPr>
        <p:spPr bwMode="gray">
          <a:xfrm>
            <a:off x="2885985" y="152123"/>
            <a:ext cx="2390553" cy="461665"/>
          </a:xfrm>
          <a:prstGeom prst="rect">
            <a:avLst/>
          </a:prstGeom>
          <a:noFill/>
          <a:ln>
            <a:noFill/>
          </a:ln>
          <a:effectLst>
            <a:outerShdw dist="17961" dir="2700000"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zh-CN" altLang="en-US" sz="2400" dirty="0" smtClean="0">
                <a:solidFill>
                  <a:schemeClr val="bg1"/>
                </a:solidFill>
              </a:rPr>
              <a:t>数据模型</a:t>
            </a:r>
            <a:endParaRPr lang="en-US" altLang="zh-CN" sz="2400" dirty="0">
              <a:solidFill>
                <a:schemeClr val="bg1"/>
              </a:solidFill>
            </a:endParaRPr>
          </a:p>
        </p:txBody>
      </p:sp>
      <p:sp>
        <p:nvSpPr>
          <p:cNvPr id="10" name="Text Box 458"/>
          <p:cNvSpPr txBox="1">
            <a:spLocks noChangeArrowheads="1"/>
          </p:cNvSpPr>
          <p:nvPr/>
        </p:nvSpPr>
        <p:spPr bwMode="gray">
          <a:xfrm>
            <a:off x="2405229" y="119519"/>
            <a:ext cx="483855" cy="646331"/>
          </a:xfrm>
          <a:prstGeom prst="rect">
            <a:avLst/>
          </a:prstGeom>
          <a:noFill/>
          <a:ln>
            <a:noFill/>
          </a:ln>
          <a:effectLst>
            <a:outerShdw dist="28398" dir="1593903"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altLang="zh-CN" sz="3600" dirty="0" smtClean="0">
                <a:solidFill>
                  <a:schemeClr val="bg1"/>
                </a:solidFill>
                <a:ea typeface="宋体" charset="-122"/>
              </a:rPr>
              <a:t>3</a:t>
            </a:r>
            <a:endParaRPr lang="en-US" altLang="zh-CN" sz="3600" dirty="0">
              <a:solidFill>
                <a:schemeClr val="bg1"/>
              </a:solidFill>
              <a:ea typeface="宋体" charset="-122"/>
            </a:endParaRPr>
          </a:p>
        </p:txBody>
      </p:sp>
      <p:sp>
        <p:nvSpPr>
          <p:cNvPr id="12" name="AutoShape 34"/>
          <p:cNvSpPr>
            <a:spLocks noChangeArrowheads="1"/>
          </p:cNvSpPr>
          <p:nvPr/>
        </p:nvSpPr>
        <p:spPr bwMode="gray">
          <a:xfrm>
            <a:off x="2772315" y="667116"/>
            <a:ext cx="4079122" cy="3245536"/>
          </a:xfrm>
          <a:prstGeom prst="roundRect">
            <a:avLst>
              <a:gd name="adj" fmla="val 2259"/>
            </a:avLst>
          </a:prstGeom>
          <a:gradFill rotWithShape="1">
            <a:gsLst>
              <a:gs pos="0">
                <a:schemeClr val="bg2"/>
              </a:gs>
              <a:gs pos="100000">
                <a:schemeClr val="bg2">
                  <a:gamma/>
                  <a:tint val="0"/>
                  <a:invGamma/>
                  <a:alpha val="0"/>
                </a:schemeClr>
              </a:gs>
            </a:gsLst>
            <a:lin ang="5400000" scaled="1"/>
          </a:gradFill>
          <a:ln>
            <a:noFill/>
          </a:ln>
          <a:effectLst/>
          <a:extLst>
            <a:ext uri="{91240B29-F687-4F45-9708-019B960494DF}">
              <a14:hiddenLine xmlns:a14="http://schemas.microsoft.com/office/drawing/2010/main" w="28575">
                <a:solidFill>
                  <a:srgbClr val="DDDDDD"/>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indent="252000" algn="l">
              <a:spcBef>
                <a:spcPts val="600"/>
              </a:spcBef>
              <a:spcAft>
                <a:spcPts val="600"/>
              </a:spcAft>
            </a:pPr>
            <a:r>
              <a:rPr lang="en-US" altLang="zh-CN" dirty="0" smtClean="0">
                <a:hlinkClick r:id="rId2" action="ppaction://hlinksldjump"/>
              </a:rPr>
              <a:t>1.3.1 </a:t>
            </a:r>
            <a:r>
              <a:rPr lang="zh-CN" altLang="en-US" dirty="0" smtClean="0">
                <a:hlinkClick r:id="rId2" action="ppaction://hlinksldjump"/>
              </a:rPr>
              <a:t>数据抽象的过程 </a:t>
            </a:r>
            <a:r>
              <a:rPr lang="zh-CN" altLang="en-US" dirty="0">
                <a:solidFill>
                  <a:srgbClr val="FF0000"/>
                </a:solidFill>
              </a:rPr>
              <a:t>√ </a:t>
            </a:r>
            <a:endParaRPr lang="en-US" altLang="zh-CN" dirty="0">
              <a:solidFill>
                <a:srgbClr val="FF0000"/>
              </a:solidFill>
            </a:endParaRPr>
          </a:p>
          <a:p>
            <a:pPr indent="252000" algn="l">
              <a:spcBef>
                <a:spcPts val="600"/>
              </a:spcBef>
              <a:spcAft>
                <a:spcPts val="600"/>
              </a:spcAft>
            </a:pPr>
            <a:r>
              <a:rPr lang="en-US" altLang="zh-CN" dirty="0" smtClean="0">
                <a:hlinkClick r:id="" action="ppaction://noaction"/>
              </a:rPr>
              <a:t>1.3.2 </a:t>
            </a:r>
            <a:r>
              <a:rPr lang="zh-CN" altLang="en-US" dirty="0" smtClean="0">
                <a:hlinkClick r:id="" action="ppaction://noaction"/>
              </a:rPr>
              <a:t>概念模型</a:t>
            </a:r>
            <a:endParaRPr lang="en-US" altLang="zh-CN" dirty="0" smtClean="0"/>
          </a:p>
          <a:p>
            <a:pPr indent="252000" algn="l">
              <a:spcBef>
                <a:spcPts val="600"/>
              </a:spcBef>
              <a:spcAft>
                <a:spcPts val="600"/>
              </a:spcAft>
            </a:pPr>
            <a:r>
              <a:rPr lang="en-US" altLang="zh-CN" u="sng" dirty="0">
                <a:solidFill>
                  <a:srgbClr val="99CC00"/>
                </a:solidFill>
              </a:rPr>
              <a:t>1.3.3 </a:t>
            </a:r>
            <a:r>
              <a:rPr lang="zh-CN" altLang="en-US" u="sng" dirty="0">
                <a:solidFill>
                  <a:srgbClr val="99CC00"/>
                </a:solidFill>
              </a:rPr>
              <a:t>逻辑模型</a:t>
            </a:r>
            <a:endParaRPr lang="en-US" altLang="zh-CN" u="sng" dirty="0">
              <a:solidFill>
                <a:srgbClr val="99CC00"/>
              </a:solidFill>
            </a:endParaRPr>
          </a:p>
          <a:p>
            <a:pPr indent="252000" algn="l">
              <a:spcBef>
                <a:spcPts val="600"/>
              </a:spcBef>
              <a:spcAft>
                <a:spcPts val="600"/>
              </a:spcAft>
            </a:pPr>
            <a:r>
              <a:rPr lang="en-US" altLang="zh-CN" dirty="0" smtClean="0">
                <a:hlinkClick r:id="" action="ppaction://noaction"/>
              </a:rPr>
              <a:t>1.3.4 </a:t>
            </a:r>
            <a:r>
              <a:rPr lang="zh-CN" altLang="en-US" dirty="0" smtClean="0">
                <a:hlinkClick r:id="" action="ppaction://noaction"/>
              </a:rPr>
              <a:t>外部模型</a:t>
            </a:r>
            <a:endParaRPr lang="en-US" altLang="zh-CN" dirty="0" smtClean="0"/>
          </a:p>
          <a:p>
            <a:pPr indent="252000" algn="l">
              <a:spcBef>
                <a:spcPts val="600"/>
              </a:spcBef>
              <a:spcAft>
                <a:spcPts val="600"/>
              </a:spcAft>
            </a:pPr>
            <a:r>
              <a:rPr lang="en-US" altLang="zh-CN" dirty="0" smtClean="0">
                <a:hlinkClick r:id="" action="ppaction://noaction"/>
              </a:rPr>
              <a:t>1.3.5 </a:t>
            </a:r>
            <a:r>
              <a:rPr lang="zh-CN" altLang="en-US" dirty="0" smtClean="0">
                <a:hlinkClick r:id="" action="ppaction://noaction"/>
              </a:rPr>
              <a:t>内部模型</a:t>
            </a:r>
            <a:endParaRPr lang="en-US" altLang="zh-CN" dirty="0"/>
          </a:p>
          <a:p>
            <a:pPr indent="252000" algn="l">
              <a:spcBef>
                <a:spcPts val="600"/>
              </a:spcBef>
              <a:spcAft>
                <a:spcPts val="600"/>
              </a:spcAft>
            </a:pPr>
            <a:r>
              <a:rPr lang="en-US" altLang="zh-CN" dirty="0" smtClean="0">
                <a:hlinkClick r:id="" action="ppaction://noaction"/>
              </a:rPr>
              <a:t>1.3.6 </a:t>
            </a:r>
            <a:r>
              <a:rPr lang="zh-CN" altLang="en-US" dirty="0" smtClean="0">
                <a:hlinkClick r:id="" action="ppaction://noaction"/>
              </a:rPr>
              <a:t>数据库系统的体系结构</a:t>
            </a:r>
            <a:endParaRPr lang="en-US" altLang="zh-CN" dirty="0"/>
          </a:p>
          <a:p>
            <a:pPr indent="252000" algn="l">
              <a:spcBef>
                <a:spcPts val="600"/>
              </a:spcBef>
              <a:spcAft>
                <a:spcPts val="600"/>
              </a:spcAft>
            </a:pPr>
            <a:r>
              <a:rPr lang="en-US" altLang="zh-CN" dirty="0" smtClean="0">
                <a:hlinkClick r:id="" action="ppaction://noaction"/>
              </a:rPr>
              <a:t>1.3.7 </a:t>
            </a:r>
            <a:r>
              <a:rPr lang="zh-CN" altLang="en-US" dirty="0" smtClean="0">
                <a:hlinkClick r:id="" action="ppaction://noaction"/>
              </a:rPr>
              <a:t>数据独立性</a:t>
            </a:r>
            <a:endParaRPr lang="zh-CN" altLang="en-US" dirty="0"/>
          </a:p>
        </p:txBody>
      </p:sp>
      <p:sp>
        <p:nvSpPr>
          <p:cNvPr id="20" name="AutoShape 34"/>
          <p:cNvSpPr>
            <a:spLocks noChangeArrowheads="1"/>
          </p:cNvSpPr>
          <p:nvPr/>
        </p:nvSpPr>
        <p:spPr bwMode="gray">
          <a:xfrm>
            <a:off x="2700497" y="4305667"/>
            <a:ext cx="4079122" cy="1322170"/>
          </a:xfrm>
          <a:prstGeom prst="roundRect">
            <a:avLst>
              <a:gd name="adj" fmla="val 2259"/>
            </a:avLst>
          </a:prstGeom>
          <a:gradFill rotWithShape="1">
            <a:gsLst>
              <a:gs pos="0">
                <a:schemeClr val="bg2"/>
              </a:gs>
              <a:gs pos="100000">
                <a:schemeClr val="bg2">
                  <a:gamma/>
                  <a:tint val="0"/>
                  <a:invGamma/>
                  <a:alpha val="0"/>
                </a:schemeClr>
              </a:gs>
            </a:gsLst>
            <a:lin ang="5400000" scaled="1"/>
          </a:gradFill>
          <a:ln>
            <a:noFill/>
          </a:ln>
          <a:effectLst/>
          <a:extLst>
            <a:ext uri="{91240B29-F687-4F45-9708-019B960494DF}">
              <a14:hiddenLine xmlns:a14="http://schemas.microsoft.com/office/drawing/2010/main" w="28575">
                <a:solidFill>
                  <a:srgbClr val="DDDDDD"/>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indent="252000" algn="l">
              <a:spcBef>
                <a:spcPts val="600"/>
              </a:spcBef>
              <a:spcAft>
                <a:spcPts val="600"/>
              </a:spcAft>
            </a:pPr>
            <a:r>
              <a:rPr lang="en-US" altLang="zh-CN" dirty="0" smtClean="0">
                <a:hlinkClick r:id="rId3" action="ppaction://hlinksldjump"/>
              </a:rPr>
              <a:t>1.4.1 </a:t>
            </a:r>
            <a:r>
              <a:rPr lang="zh-CN" altLang="en-US" dirty="0" smtClean="0">
                <a:hlinkClick r:id="rId3" action="ppaction://hlinksldjump"/>
              </a:rPr>
              <a:t>数据库管理系统</a:t>
            </a:r>
            <a:endParaRPr lang="en-US" altLang="zh-CN" dirty="0" smtClean="0"/>
          </a:p>
          <a:p>
            <a:pPr indent="252000" algn="l">
              <a:spcBef>
                <a:spcPts val="600"/>
              </a:spcBef>
              <a:spcAft>
                <a:spcPts val="600"/>
              </a:spcAft>
            </a:pPr>
            <a:r>
              <a:rPr lang="en-US" altLang="zh-CN" dirty="0" smtClean="0">
                <a:hlinkClick r:id="rId4" action="ppaction://hlinksldjump"/>
              </a:rPr>
              <a:t>1.4.2 </a:t>
            </a:r>
            <a:r>
              <a:rPr lang="zh-CN" altLang="en-US" dirty="0" smtClean="0">
                <a:hlinkClick r:id="rId4" action="ppaction://hlinksldjump"/>
              </a:rPr>
              <a:t>数据库系统</a:t>
            </a:r>
            <a:endParaRPr lang="en-US" altLang="zh-CN" dirty="0" smtClean="0"/>
          </a:p>
        </p:txBody>
      </p:sp>
      <p:sp>
        <p:nvSpPr>
          <p:cNvPr id="23" name="Freeform 483">
            <a:hlinkClick r:id="rId3" action="ppaction://hlinksldjump"/>
          </p:cNvPr>
          <p:cNvSpPr>
            <a:spLocks/>
          </p:cNvSpPr>
          <p:nvPr/>
        </p:nvSpPr>
        <p:spPr bwMode="gray">
          <a:xfrm>
            <a:off x="2700497" y="3912652"/>
            <a:ext cx="4533900" cy="568325"/>
          </a:xfrm>
          <a:custGeom>
            <a:avLst/>
            <a:gdLst>
              <a:gd name="T0" fmla="*/ 0 w 2856"/>
              <a:gd name="T1" fmla="*/ 5 h 358"/>
              <a:gd name="T2" fmla="*/ 0 w 2856"/>
              <a:gd name="T3" fmla="*/ 357 h 358"/>
              <a:gd name="T4" fmla="*/ 2667 w 2856"/>
              <a:gd name="T5" fmla="*/ 357 h 358"/>
              <a:gd name="T6" fmla="*/ 2854 w 2856"/>
              <a:gd name="T7" fmla="*/ 182 h 358"/>
              <a:gd name="T8" fmla="*/ 2667 w 2856"/>
              <a:gd name="T9" fmla="*/ 0 h 358"/>
              <a:gd name="T10" fmla="*/ 0 w 2856"/>
              <a:gd name="T11" fmla="*/ 5 h 358"/>
            </a:gdLst>
            <a:ahLst/>
            <a:cxnLst>
              <a:cxn ang="0">
                <a:pos x="T0" y="T1"/>
              </a:cxn>
              <a:cxn ang="0">
                <a:pos x="T2" y="T3"/>
              </a:cxn>
              <a:cxn ang="0">
                <a:pos x="T4" y="T5"/>
              </a:cxn>
              <a:cxn ang="0">
                <a:pos x="T6" y="T7"/>
              </a:cxn>
              <a:cxn ang="0">
                <a:pos x="T8" y="T9"/>
              </a:cxn>
              <a:cxn ang="0">
                <a:pos x="T10" y="T11"/>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solidFill>
            <a:srgbClr val="99CC00"/>
          </a:solidFill>
          <a:ln>
            <a:solidFill>
              <a:schemeClr val="bg1"/>
            </a:solidFill>
            <a:headEnd/>
            <a:tailEnd/>
          </a:ln>
        </p:spPr>
        <p:style>
          <a:lnRef idx="1">
            <a:schemeClr val="accent2"/>
          </a:lnRef>
          <a:fillRef idx="3">
            <a:schemeClr val="accent2"/>
          </a:fillRef>
          <a:effectRef idx="2">
            <a:schemeClr val="accent2"/>
          </a:effectRef>
          <a:fontRef idx="minor">
            <a:schemeClr val="lt1"/>
          </a:fontRef>
        </p:style>
        <p:txBody>
          <a:bodyPr wrap="none" anchor="ctr"/>
          <a:lstStyle/>
          <a:p>
            <a:endParaRPr lang="zh-CN" altLang="en-US"/>
          </a:p>
        </p:txBody>
      </p:sp>
      <p:sp>
        <p:nvSpPr>
          <p:cNvPr id="24" name="Text Box 462"/>
          <p:cNvSpPr txBox="1">
            <a:spLocks noChangeArrowheads="1"/>
          </p:cNvSpPr>
          <p:nvPr/>
        </p:nvSpPr>
        <p:spPr bwMode="gray">
          <a:xfrm>
            <a:off x="2647156" y="3966764"/>
            <a:ext cx="4499878" cy="461665"/>
          </a:xfrm>
          <a:prstGeom prst="rect">
            <a:avLst/>
          </a:prstGeom>
          <a:noFill/>
          <a:ln>
            <a:noFill/>
          </a:ln>
          <a:effectLst>
            <a:outerShdw dist="17961" dir="2700000"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r"/>
            <a:r>
              <a:rPr lang="zh-CN" altLang="en-US" sz="2400" dirty="0" smtClean="0">
                <a:solidFill>
                  <a:schemeClr val="bg1"/>
                </a:solidFill>
              </a:rPr>
              <a:t>数据库管理系统和数据库系统</a:t>
            </a:r>
            <a:endParaRPr lang="en-US" altLang="zh-CN" sz="2400" dirty="0">
              <a:solidFill>
                <a:schemeClr val="bg1"/>
              </a:solidFill>
            </a:endParaRPr>
          </a:p>
        </p:txBody>
      </p:sp>
      <p:sp>
        <p:nvSpPr>
          <p:cNvPr id="21" name="Freeform 482"/>
          <p:cNvSpPr>
            <a:spLocks/>
          </p:cNvSpPr>
          <p:nvPr/>
        </p:nvSpPr>
        <p:spPr bwMode="gray">
          <a:xfrm>
            <a:off x="2289259" y="3878362"/>
            <a:ext cx="751976" cy="615950"/>
          </a:xfrm>
          <a:prstGeom prst="diamond">
            <a:avLst/>
          </a:prstGeom>
          <a:solidFill>
            <a:srgbClr val="99CC00"/>
          </a:solidFill>
          <a:ln w="19050">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zh-CN" altLang="en-US"/>
          </a:p>
        </p:txBody>
      </p:sp>
      <p:sp>
        <p:nvSpPr>
          <p:cNvPr id="22" name="Text Box 458"/>
          <p:cNvSpPr txBox="1">
            <a:spLocks noChangeArrowheads="1"/>
          </p:cNvSpPr>
          <p:nvPr/>
        </p:nvSpPr>
        <p:spPr bwMode="gray">
          <a:xfrm>
            <a:off x="2411139" y="3876279"/>
            <a:ext cx="483855" cy="646331"/>
          </a:xfrm>
          <a:prstGeom prst="rect">
            <a:avLst/>
          </a:prstGeom>
          <a:noFill/>
          <a:ln>
            <a:noFill/>
          </a:ln>
          <a:effectLst>
            <a:outerShdw dist="28398" dir="1593903"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altLang="zh-CN" sz="3600" dirty="0" smtClean="0">
                <a:solidFill>
                  <a:schemeClr val="bg1"/>
                </a:solidFill>
                <a:ea typeface="宋体" charset="-122"/>
              </a:rPr>
              <a:t>4</a:t>
            </a:r>
            <a:endParaRPr lang="en-US" altLang="zh-CN" sz="3600" dirty="0">
              <a:solidFill>
                <a:schemeClr val="bg1"/>
              </a:solidFill>
              <a:ea typeface="宋体" charset="-122"/>
            </a:endParaRPr>
          </a:p>
        </p:txBody>
      </p:sp>
      <p:sp>
        <p:nvSpPr>
          <p:cNvPr id="3" name="矩形 2">
            <a:hlinkClick r:id="rId5" action="ppaction://hlinksldjump"/>
          </p:cNvPr>
          <p:cNvSpPr/>
          <p:nvPr/>
        </p:nvSpPr>
        <p:spPr>
          <a:xfrm>
            <a:off x="3028452" y="5372938"/>
            <a:ext cx="2847253" cy="369332"/>
          </a:xfrm>
          <a:prstGeom prst="rect">
            <a:avLst/>
          </a:prstGeom>
        </p:spPr>
        <p:txBody>
          <a:bodyPr wrap="none">
            <a:spAutoFit/>
          </a:bodyPr>
          <a:lstStyle/>
          <a:p>
            <a:r>
              <a:rPr lang="en-US" altLang="zh-CN" dirty="0">
                <a:solidFill>
                  <a:srgbClr val="FF0000"/>
                </a:solidFill>
              </a:rPr>
              <a:t>DB</a:t>
            </a:r>
            <a:r>
              <a:rPr lang="zh-CN" altLang="zh-CN" dirty="0">
                <a:solidFill>
                  <a:srgbClr val="FF0000"/>
                </a:solidFill>
              </a:rPr>
              <a:t>、</a:t>
            </a:r>
            <a:r>
              <a:rPr lang="en-US" altLang="zh-CN" dirty="0">
                <a:solidFill>
                  <a:srgbClr val="FF0000"/>
                </a:solidFill>
              </a:rPr>
              <a:t>DBMS</a:t>
            </a:r>
            <a:r>
              <a:rPr lang="zh-CN" altLang="zh-CN" dirty="0">
                <a:solidFill>
                  <a:srgbClr val="FF0000"/>
                </a:solidFill>
              </a:rPr>
              <a:t>和</a:t>
            </a:r>
            <a:r>
              <a:rPr lang="en-US" altLang="zh-CN" dirty="0">
                <a:solidFill>
                  <a:srgbClr val="FF0000"/>
                </a:solidFill>
              </a:rPr>
              <a:t>DBS</a:t>
            </a:r>
            <a:r>
              <a:rPr lang="zh-CN" altLang="zh-CN" dirty="0">
                <a:solidFill>
                  <a:srgbClr val="FF0000"/>
                </a:solidFill>
              </a:rPr>
              <a:t>的概念</a:t>
            </a:r>
            <a:endParaRPr lang="zh-CN" altLang="en-US" dirty="0">
              <a:solidFill>
                <a:srgbClr val="FF0000"/>
              </a:solidFill>
            </a:endParaRPr>
          </a:p>
        </p:txBody>
      </p:sp>
    </p:spTree>
    <p:extLst>
      <p:ext uri="{BB962C8B-B14F-4D97-AF65-F5344CB8AC3E}">
        <p14:creationId xmlns:p14="http://schemas.microsoft.com/office/powerpoint/2010/main" val="42918586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30</a:t>
            </a:fld>
            <a:endParaRPr lang="en-US" altLang="zh-CN"/>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2038" y="1466850"/>
            <a:ext cx="7019925" cy="392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a:hlinkClick r:id="rId3" action="ppaction://hlinksldjump"/>
          </p:cNvPr>
          <p:cNvSpPr txBox="1"/>
          <p:nvPr/>
        </p:nvSpPr>
        <p:spPr>
          <a:xfrm>
            <a:off x="7603956" y="6272463"/>
            <a:ext cx="802106" cy="338554"/>
          </a:xfrm>
          <a:prstGeom prst="rect">
            <a:avLst/>
          </a:prstGeom>
          <a:noFill/>
        </p:spPr>
        <p:txBody>
          <a:bodyPr wrap="square" rtlCol="0">
            <a:spAutoFit/>
          </a:bodyPr>
          <a:lstStyle/>
          <a:p>
            <a:r>
              <a:rPr lang="zh-CN" altLang="en-US" sz="1600" dirty="0" smtClean="0"/>
              <a:t>返回</a:t>
            </a:r>
            <a:endParaRPr lang="zh-CN" altLang="en-US" sz="1600" dirty="0"/>
          </a:p>
        </p:txBody>
      </p:sp>
    </p:spTree>
    <p:extLst>
      <p:ext uri="{BB962C8B-B14F-4D97-AF65-F5344CB8AC3E}">
        <p14:creationId xmlns:p14="http://schemas.microsoft.com/office/powerpoint/2010/main" val="11201943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1.4.1</a:t>
            </a:r>
            <a:r>
              <a:rPr lang="zh-CN" altLang="zh-CN" dirty="0" smtClean="0"/>
              <a:t>数据库管理系统</a:t>
            </a:r>
            <a:endParaRPr lang="zh-CN" altLang="en-US" dirty="0"/>
          </a:p>
        </p:txBody>
      </p:sp>
      <p:sp>
        <p:nvSpPr>
          <p:cNvPr id="3" name="内容占位符 2"/>
          <p:cNvSpPr>
            <a:spLocks noGrp="1"/>
          </p:cNvSpPr>
          <p:nvPr>
            <p:ph idx="1"/>
          </p:nvPr>
        </p:nvSpPr>
        <p:spPr/>
        <p:txBody>
          <a:bodyPr/>
          <a:lstStyle/>
          <a:p>
            <a:pPr>
              <a:lnSpc>
                <a:spcPct val="150000"/>
              </a:lnSpc>
            </a:pPr>
            <a:r>
              <a:rPr lang="en-US" altLang="zh-CN" dirty="0">
                <a:solidFill>
                  <a:schemeClr val="tx1"/>
                </a:solidFill>
              </a:rPr>
              <a:t>DBMS</a:t>
            </a:r>
            <a:r>
              <a:rPr lang="zh-CN" altLang="zh-CN" dirty="0">
                <a:solidFill>
                  <a:schemeClr val="tx1"/>
                </a:solidFill>
              </a:rPr>
              <a:t>的工作模式</a:t>
            </a:r>
          </a:p>
          <a:p>
            <a:pPr>
              <a:lnSpc>
                <a:spcPct val="150000"/>
              </a:lnSpc>
            </a:pPr>
            <a:r>
              <a:rPr lang="zh-CN" altLang="zh-CN" dirty="0">
                <a:solidFill>
                  <a:schemeClr val="tx1"/>
                </a:solidFill>
              </a:rPr>
              <a:t>数据库管理系统（</a:t>
            </a:r>
            <a:r>
              <a:rPr lang="en-US" altLang="zh-CN" dirty="0">
                <a:solidFill>
                  <a:schemeClr val="tx1"/>
                </a:solidFill>
              </a:rPr>
              <a:t>DBMS</a:t>
            </a:r>
            <a:r>
              <a:rPr lang="zh-CN" altLang="zh-CN" dirty="0">
                <a:solidFill>
                  <a:schemeClr val="tx1"/>
                </a:solidFill>
              </a:rPr>
              <a:t>）是专门用于建立和管理数据库的一套软件，介于应用程序和操作系统之间。</a:t>
            </a:r>
            <a:r>
              <a:rPr lang="en-US" altLang="zh-CN" dirty="0">
                <a:solidFill>
                  <a:schemeClr val="tx1"/>
                </a:solidFill>
              </a:rPr>
              <a:t>DBMS</a:t>
            </a:r>
            <a:r>
              <a:rPr lang="zh-CN" altLang="zh-CN" dirty="0">
                <a:solidFill>
                  <a:schemeClr val="tx1"/>
                </a:solidFill>
              </a:rPr>
              <a:t>不仅具有最基本的数据管理功能，包括定义、查询、更新及各种操作，还能保证数据的完整性、安全性、提供多用户的并发控制，当数据库出现故障时对系统进行恢复。</a:t>
            </a:r>
            <a:r>
              <a:rPr lang="en-US" altLang="zh-CN" dirty="0">
                <a:solidFill>
                  <a:schemeClr val="tx1"/>
                </a:solidFill>
              </a:rPr>
              <a:t>DBMS</a:t>
            </a:r>
            <a:r>
              <a:rPr lang="zh-CN" altLang="zh-CN" dirty="0">
                <a:solidFill>
                  <a:schemeClr val="tx1"/>
                </a:solidFill>
              </a:rPr>
              <a:t>的工作示意图如图</a:t>
            </a:r>
            <a:r>
              <a:rPr lang="en-US" altLang="zh-CN" dirty="0">
                <a:solidFill>
                  <a:schemeClr val="tx1"/>
                </a:solidFill>
              </a:rPr>
              <a:t>1.8</a:t>
            </a:r>
            <a:r>
              <a:rPr lang="zh-CN" altLang="zh-CN" dirty="0">
                <a:solidFill>
                  <a:schemeClr val="tx1"/>
                </a:solidFill>
              </a:rPr>
              <a:t>所示。</a:t>
            </a:r>
            <a:endParaRPr lang="zh-CN" altLang="en-US" dirty="0">
              <a:solidFill>
                <a:schemeClr val="tx1"/>
              </a:solidFill>
            </a:endParaRP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31</a:t>
            </a:fld>
            <a:endParaRPr lang="en-US" altLang="zh-CN"/>
          </a:p>
        </p:txBody>
      </p:sp>
    </p:spTree>
    <p:extLst>
      <p:ext uri="{BB962C8B-B14F-4D97-AF65-F5344CB8AC3E}">
        <p14:creationId xmlns:p14="http://schemas.microsoft.com/office/powerpoint/2010/main" val="32819112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32</a:t>
            </a:fld>
            <a:endParaRPr lang="en-US" altLang="zh-CN"/>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597" y="1148606"/>
            <a:ext cx="9696087" cy="2883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62383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89833" y="384357"/>
            <a:ext cx="7801897" cy="5311905"/>
          </a:xfrm>
        </p:spPr>
        <p:txBody>
          <a:bodyPr/>
          <a:lstStyle/>
          <a:p>
            <a:pPr>
              <a:lnSpc>
                <a:spcPct val="150000"/>
              </a:lnSpc>
            </a:pPr>
            <a:r>
              <a:rPr lang="en-US" altLang="zh-CN" dirty="0">
                <a:solidFill>
                  <a:schemeClr val="tx1"/>
                </a:solidFill>
              </a:rPr>
              <a:t>DBMS</a:t>
            </a:r>
            <a:r>
              <a:rPr lang="zh-CN" altLang="zh-CN" dirty="0">
                <a:solidFill>
                  <a:schemeClr val="tx1"/>
                </a:solidFill>
              </a:rPr>
              <a:t>的工作模式如下：</a:t>
            </a:r>
          </a:p>
          <a:p>
            <a:pPr marL="0" indent="0">
              <a:lnSpc>
                <a:spcPct val="150000"/>
              </a:lnSpc>
              <a:buNone/>
            </a:pPr>
            <a:r>
              <a:rPr lang="zh-CN" altLang="zh-CN" dirty="0">
                <a:solidFill>
                  <a:schemeClr val="tx1"/>
                </a:solidFill>
              </a:rPr>
              <a:t>（</a:t>
            </a:r>
            <a:r>
              <a:rPr lang="en-US" altLang="zh-CN" dirty="0">
                <a:solidFill>
                  <a:schemeClr val="tx1"/>
                </a:solidFill>
              </a:rPr>
              <a:t>1</a:t>
            </a:r>
            <a:r>
              <a:rPr lang="zh-CN" altLang="zh-CN" dirty="0">
                <a:solidFill>
                  <a:schemeClr val="tx1"/>
                </a:solidFill>
              </a:rPr>
              <a:t>）接受应用程序的数据请求和处理请求；</a:t>
            </a:r>
          </a:p>
          <a:p>
            <a:pPr marL="0" indent="0">
              <a:lnSpc>
                <a:spcPct val="150000"/>
              </a:lnSpc>
              <a:buNone/>
            </a:pPr>
            <a:r>
              <a:rPr lang="zh-CN" altLang="zh-CN" dirty="0">
                <a:solidFill>
                  <a:schemeClr val="tx1"/>
                </a:solidFill>
              </a:rPr>
              <a:t>（</a:t>
            </a:r>
            <a:r>
              <a:rPr lang="en-US" altLang="zh-CN" dirty="0">
                <a:solidFill>
                  <a:schemeClr val="tx1"/>
                </a:solidFill>
              </a:rPr>
              <a:t>2</a:t>
            </a:r>
            <a:r>
              <a:rPr lang="zh-CN" altLang="zh-CN" dirty="0">
                <a:solidFill>
                  <a:schemeClr val="tx1"/>
                </a:solidFill>
              </a:rPr>
              <a:t>）将用户的数据请求（高级指令）转换成复杂的机器代码（底层指令）；</a:t>
            </a:r>
          </a:p>
          <a:p>
            <a:pPr marL="0" indent="0">
              <a:lnSpc>
                <a:spcPct val="150000"/>
              </a:lnSpc>
              <a:buNone/>
            </a:pPr>
            <a:r>
              <a:rPr lang="zh-CN" altLang="zh-CN" dirty="0">
                <a:solidFill>
                  <a:schemeClr val="tx1"/>
                </a:solidFill>
              </a:rPr>
              <a:t>（</a:t>
            </a:r>
            <a:r>
              <a:rPr lang="en-US" altLang="zh-CN" dirty="0">
                <a:solidFill>
                  <a:schemeClr val="tx1"/>
                </a:solidFill>
              </a:rPr>
              <a:t>3</a:t>
            </a:r>
            <a:r>
              <a:rPr lang="zh-CN" altLang="zh-CN" dirty="0">
                <a:solidFill>
                  <a:schemeClr val="tx1"/>
                </a:solidFill>
              </a:rPr>
              <a:t>）实现对数据库的操作；</a:t>
            </a:r>
          </a:p>
          <a:p>
            <a:pPr marL="0" indent="0">
              <a:lnSpc>
                <a:spcPct val="150000"/>
              </a:lnSpc>
              <a:buNone/>
            </a:pPr>
            <a:r>
              <a:rPr lang="zh-CN" altLang="zh-CN" dirty="0">
                <a:solidFill>
                  <a:schemeClr val="tx1"/>
                </a:solidFill>
              </a:rPr>
              <a:t>（</a:t>
            </a:r>
            <a:r>
              <a:rPr lang="en-US" altLang="zh-CN" dirty="0">
                <a:solidFill>
                  <a:schemeClr val="tx1"/>
                </a:solidFill>
              </a:rPr>
              <a:t>4</a:t>
            </a:r>
            <a:r>
              <a:rPr lang="zh-CN" altLang="zh-CN" dirty="0">
                <a:solidFill>
                  <a:schemeClr val="tx1"/>
                </a:solidFill>
              </a:rPr>
              <a:t>）从对数据库的操作中接受查询结果；</a:t>
            </a:r>
          </a:p>
          <a:p>
            <a:pPr marL="0" indent="0">
              <a:lnSpc>
                <a:spcPct val="150000"/>
              </a:lnSpc>
              <a:buNone/>
            </a:pPr>
            <a:r>
              <a:rPr lang="zh-CN" altLang="zh-CN" dirty="0">
                <a:solidFill>
                  <a:schemeClr val="tx1"/>
                </a:solidFill>
              </a:rPr>
              <a:t>（</a:t>
            </a:r>
            <a:r>
              <a:rPr lang="en-US" altLang="zh-CN" dirty="0">
                <a:solidFill>
                  <a:schemeClr val="tx1"/>
                </a:solidFill>
              </a:rPr>
              <a:t>5</a:t>
            </a:r>
            <a:r>
              <a:rPr lang="zh-CN" altLang="zh-CN" dirty="0">
                <a:solidFill>
                  <a:schemeClr val="tx1"/>
                </a:solidFill>
              </a:rPr>
              <a:t>）对查询结果进行处理（格式转换）；</a:t>
            </a:r>
          </a:p>
          <a:p>
            <a:pPr marL="0" indent="0">
              <a:lnSpc>
                <a:spcPct val="150000"/>
              </a:lnSpc>
              <a:buNone/>
            </a:pPr>
            <a:r>
              <a:rPr lang="zh-CN" altLang="zh-CN" dirty="0">
                <a:solidFill>
                  <a:schemeClr val="tx1"/>
                </a:solidFill>
              </a:rPr>
              <a:t>（</a:t>
            </a:r>
            <a:r>
              <a:rPr lang="en-US" altLang="zh-CN" dirty="0">
                <a:solidFill>
                  <a:schemeClr val="tx1"/>
                </a:solidFill>
              </a:rPr>
              <a:t>6</a:t>
            </a:r>
            <a:r>
              <a:rPr lang="zh-CN" altLang="zh-CN" dirty="0">
                <a:solidFill>
                  <a:schemeClr val="tx1"/>
                </a:solidFill>
              </a:rPr>
              <a:t>）将处理结果返回给用户。</a:t>
            </a:r>
            <a:endParaRPr lang="zh-CN" altLang="en-US" dirty="0">
              <a:solidFill>
                <a:schemeClr val="tx1"/>
              </a:solidFill>
            </a:endParaRP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33</a:t>
            </a:fld>
            <a:endParaRPr lang="en-US" altLang="zh-CN"/>
          </a:p>
        </p:txBody>
      </p:sp>
    </p:spTree>
    <p:extLst>
      <p:ext uri="{BB962C8B-B14F-4D97-AF65-F5344CB8AC3E}">
        <p14:creationId xmlns:p14="http://schemas.microsoft.com/office/powerpoint/2010/main" val="17506496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458870" y="864044"/>
            <a:ext cx="3732068" cy="4275649"/>
          </a:xfrm>
        </p:spPr>
        <p:txBody>
          <a:bodyPr/>
          <a:lstStyle/>
          <a:p>
            <a:pPr>
              <a:lnSpc>
                <a:spcPct val="150000"/>
              </a:lnSpc>
            </a:pPr>
            <a:r>
              <a:rPr lang="en-US" altLang="zh-CN" dirty="0">
                <a:solidFill>
                  <a:schemeClr val="tx1"/>
                </a:solidFill>
              </a:rPr>
              <a:t>DBMS</a:t>
            </a:r>
            <a:r>
              <a:rPr lang="zh-CN" altLang="zh-CN" dirty="0">
                <a:solidFill>
                  <a:schemeClr val="tx1"/>
                </a:solidFill>
              </a:rPr>
              <a:t>的主要</a:t>
            </a:r>
            <a:r>
              <a:rPr lang="zh-CN" altLang="zh-CN" dirty="0" smtClean="0">
                <a:solidFill>
                  <a:schemeClr val="tx1"/>
                </a:solidFill>
              </a:rPr>
              <a:t>功能</a:t>
            </a:r>
            <a:endParaRPr lang="en-US" altLang="zh-CN" dirty="0" smtClean="0">
              <a:solidFill>
                <a:schemeClr val="tx1"/>
              </a:solidFill>
            </a:endParaRPr>
          </a:p>
          <a:p>
            <a:pPr marL="0" indent="0">
              <a:lnSpc>
                <a:spcPct val="150000"/>
              </a:lnSpc>
              <a:buNone/>
            </a:pPr>
            <a:r>
              <a:rPr lang="zh-CN" altLang="zh-CN" dirty="0">
                <a:solidFill>
                  <a:schemeClr val="tx1"/>
                </a:solidFill>
              </a:rPr>
              <a:t>（</a:t>
            </a:r>
            <a:r>
              <a:rPr lang="en-US" altLang="zh-CN" dirty="0">
                <a:solidFill>
                  <a:schemeClr val="tx1"/>
                </a:solidFill>
              </a:rPr>
              <a:t>1</a:t>
            </a:r>
            <a:r>
              <a:rPr lang="zh-CN" altLang="zh-CN" dirty="0">
                <a:solidFill>
                  <a:schemeClr val="tx1"/>
                </a:solidFill>
              </a:rPr>
              <a:t>）数据库的定义功能</a:t>
            </a:r>
          </a:p>
          <a:p>
            <a:pPr marL="0" indent="0">
              <a:lnSpc>
                <a:spcPct val="150000"/>
              </a:lnSpc>
              <a:buNone/>
            </a:pPr>
            <a:r>
              <a:rPr lang="zh-CN" altLang="zh-CN" dirty="0">
                <a:solidFill>
                  <a:schemeClr val="tx1"/>
                </a:solidFill>
              </a:rPr>
              <a:t>（</a:t>
            </a:r>
            <a:r>
              <a:rPr lang="en-US" altLang="zh-CN" dirty="0">
                <a:solidFill>
                  <a:schemeClr val="tx1"/>
                </a:solidFill>
              </a:rPr>
              <a:t>2</a:t>
            </a:r>
            <a:r>
              <a:rPr lang="zh-CN" altLang="zh-CN" dirty="0">
                <a:solidFill>
                  <a:schemeClr val="tx1"/>
                </a:solidFill>
              </a:rPr>
              <a:t>）数据库的操纵</a:t>
            </a:r>
            <a:r>
              <a:rPr lang="zh-CN" altLang="zh-CN" dirty="0" smtClean="0">
                <a:solidFill>
                  <a:schemeClr val="tx1"/>
                </a:solidFill>
              </a:rPr>
              <a:t>功能</a:t>
            </a:r>
            <a:endParaRPr lang="en-US" altLang="zh-CN" dirty="0" smtClean="0">
              <a:solidFill>
                <a:schemeClr val="tx1"/>
              </a:solidFill>
            </a:endParaRPr>
          </a:p>
          <a:p>
            <a:pPr marL="0" indent="0">
              <a:lnSpc>
                <a:spcPct val="150000"/>
              </a:lnSpc>
              <a:buNone/>
            </a:pPr>
            <a:r>
              <a:rPr lang="zh-CN" altLang="zh-CN" dirty="0" smtClean="0">
                <a:solidFill>
                  <a:schemeClr val="tx1"/>
                </a:solidFill>
              </a:rPr>
              <a:t>（</a:t>
            </a:r>
            <a:r>
              <a:rPr lang="en-US" altLang="zh-CN" dirty="0">
                <a:solidFill>
                  <a:schemeClr val="tx1"/>
                </a:solidFill>
              </a:rPr>
              <a:t>3</a:t>
            </a:r>
            <a:r>
              <a:rPr lang="zh-CN" altLang="zh-CN" dirty="0">
                <a:solidFill>
                  <a:schemeClr val="tx1"/>
                </a:solidFill>
              </a:rPr>
              <a:t>）数据库的保护</a:t>
            </a:r>
            <a:r>
              <a:rPr lang="zh-CN" altLang="zh-CN" dirty="0" smtClean="0">
                <a:solidFill>
                  <a:schemeClr val="tx1"/>
                </a:solidFill>
              </a:rPr>
              <a:t>功能</a:t>
            </a:r>
            <a:endParaRPr lang="en-US" altLang="zh-CN" dirty="0" smtClean="0">
              <a:solidFill>
                <a:schemeClr val="tx1"/>
              </a:solidFill>
            </a:endParaRPr>
          </a:p>
          <a:p>
            <a:pPr marL="0" indent="0">
              <a:lnSpc>
                <a:spcPct val="150000"/>
              </a:lnSpc>
              <a:buNone/>
            </a:pPr>
            <a:r>
              <a:rPr lang="zh-CN" altLang="zh-CN" dirty="0">
                <a:solidFill>
                  <a:schemeClr val="tx1"/>
                </a:solidFill>
              </a:rPr>
              <a:t>（</a:t>
            </a:r>
            <a:r>
              <a:rPr lang="en-US" altLang="zh-CN" dirty="0">
                <a:solidFill>
                  <a:schemeClr val="tx1"/>
                </a:solidFill>
              </a:rPr>
              <a:t>4</a:t>
            </a:r>
            <a:r>
              <a:rPr lang="zh-CN" altLang="zh-CN" dirty="0">
                <a:solidFill>
                  <a:schemeClr val="tx1"/>
                </a:solidFill>
              </a:rPr>
              <a:t>）数据库的维护</a:t>
            </a:r>
            <a:r>
              <a:rPr lang="zh-CN" altLang="zh-CN" dirty="0" smtClean="0">
                <a:solidFill>
                  <a:schemeClr val="tx1"/>
                </a:solidFill>
              </a:rPr>
              <a:t>功能</a:t>
            </a:r>
            <a:endParaRPr lang="en-US" altLang="zh-CN" dirty="0" smtClean="0">
              <a:solidFill>
                <a:schemeClr val="tx1"/>
              </a:solidFill>
            </a:endParaRPr>
          </a:p>
          <a:p>
            <a:pPr marL="0" indent="0">
              <a:lnSpc>
                <a:spcPct val="150000"/>
              </a:lnSpc>
              <a:buNone/>
            </a:pPr>
            <a:r>
              <a:rPr lang="zh-CN" altLang="zh-CN" dirty="0">
                <a:solidFill>
                  <a:schemeClr val="tx1"/>
                </a:solidFill>
              </a:rPr>
              <a:t>（</a:t>
            </a:r>
            <a:r>
              <a:rPr lang="en-US" altLang="zh-CN" dirty="0">
                <a:solidFill>
                  <a:schemeClr val="tx1"/>
                </a:solidFill>
              </a:rPr>
              <a:t>5</a:t>
            </a:r>
            <a:r>
              <a:rPr lang="zh-CN" altLang="zh-CN" dirty="0">
                <a:solidFill>
                  <a:schemeClr val="tx1"/>
                </a:solidFill>
              </a:rPr>
              <a:t>）数据字典</a:t>
            </a:r>
          </a:p>
          <a:p>
            <a:pPr>
              <a:lnSpc>
                <a:spcPct val="150000"/>
              </a:lnSpc>
            </a:pPr>
            <a:endParaRPr lang="zh-CN" altLang="zh-CN" dirty="0"/>
          </a:p>
          <a:p>
            <a:pPr marL="0" indent="0">
              <a:lnSpc>
                <a:spcPct val="150000"/>
              </a:lnSpc>
              <a:buNone/>
            </a:pPr>
            <a:endParaRPr lang="zh-CN" altLang="zh-CN" dirty="0" smtClean="0"/>
          </a:p>
          <a:p>
            <a:pPr>
              <a:lnSpc>
                <a:spcPct val="150000"/>
              </a:lnSpc>
            </a:pP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34</a:t>
            </a:fld>
            <a:endParaRPr lang="en-US" altLang="zh-CN"/>
          </a:p>
        </p:txBody>
      </p:sp>
    </p:spTree>
    <p:extLst>
      <p:ext uri="{BB962C8B-B14F-4D97-AF65-F5344CB8AC3E}">
        <p14:creationId xmlns:p14="http://schemas.microsoft.com/office/powerpoint/2010/main" val="32881572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39550" y="1364791"/>
            <a:ext cx="7275060" cy="2697543"/>
          </a:xfrm>
        </p:spPr>
        <p:txBody>
          <a:bodyPr/>
          <a:lstStyle/>
          <a:p>
            <a:pPr marL="0" indent="0">
              <a:lnSpc>
                <a:spcPct val="150000"/>
              </a:lnSpc>
              <a:buNone/>
            </a:pPr>
            <a:r>
              <a:rPr lang="zh-CN" altLang="zh-CN" dirty="0">
                <a:solidFill>
                  <a:schemeClr val="tx1"/>
                </a:solidFill>
              </a:rPr>
              <a:t>（</a:t>
            </a:r>
            <a:r>
              <a:rPr lang="en-US" altLang="zh-CN" dirty="0">
                <a:solidFill>
                  <a:schemeClr val="tx1"/>
                </a:solidFill>
              </a:rPr>
              <a:t>1</a:t>
            </a:r>
            <a:r>
              <a:rPr lang="zh-CN" altLang="zh-CN" dirty="0">
                <a:solidFill>
                  <a:schemeClr val="tx1"/>
                </a:solidFill>
              </a:rPr>
              <a:t>）数据库的定义功能</a:t>
            </a:r>
          </a:p>
          <a:p>
            <a:pPr marL="0" indent="0">
              <a:lnSpc>
                <a:spcPct val="150000"/>
              </a:lnSpc>
              <a:buNone/>
            </a:pPr>
            <a:r>
              <a:rPr lang="en-US" altLang="zh-CN" dirty="0">
                <a:solidFill>
                  <a:schemeClr val="tx1"/>
                </a:solidFill>
              </a:rPr>
              <a:t>DBMS</a:t>
            </a:r>
            <a:r>
              <a:rPr lang="zh-CN" altLang="zh-CN" dirty="0">
                <a:solidFill>
                  <a:schemeClr val="tx1"/>
                </a:solidFill>
              </a:rPr>
              <a:t>提供</a:t>
            </a:r>
            <a:r>
              <a:rPr lang="en-US" altLang="zh-CN" dirty="0">
                <a:solidFill>
                  <a:schemeClr val="tx1"/>
                </a:solidFill>
              </a:rPr>
              <a:t>DDL</a:t>
            </a:r>
            <a:r>
              <a:rPr lang="zh-CN" altLang="zh-CN" dirty="0">
                <a:solidFill>
                  <a:srgbClr val="FF0000"/>
                </a:solidFill>
              </a:rPr>
              <a:t>定义数据库的</a:t>
            </a:r>
            <a:r>
              <a:rPr lang="zh-CN" altLang="zh-CN" dirty="0">
                <a:solidFill>
                  <a:schemeClr val="tx1"/>
                </a:solidFill>
              </a:rPr>
              <a:t>三层</a:t>
            </a:r>
            <a:r>
              <a:rPr lang="zh-CN" altLang="zh-CN" dirty="0">
                <a:solidFill>
                  <a:srgbClr val="FF0000"/>
                </a:solidFill>
              </a:rPr>
              <a:t>结构</a:t>
            </a:r>
            <a:r>
              <a:rPr lang="zh-CN" altLang="zh-CN" dirty="0">
                <a:solidFill>
                  <a:schemeClr val="tx1"/>
                </a:solidFill>
              </a:rPr>
              <a:t>、两级映像，</a:t>
            </a:r>
            <a:r>
              <a:rPr lang="zh-CN" altLang="zh-CN" dirty="0">
                <a:solidFill>
                  <a:srgbClr val="FF0000"/>
                </a:solidFill>
              </a:rPr>
              <a:t>定义数据的完整性约束、保密限制等约束</a:t>
            </a:r>
            <a:r>
              <a:rPr lang="zh-CN" altLang="zh-CN" dirty="0">
                <a:solidFill>
                  <a:schemeClr val="tx1"/>
                </a:solidFill>
              </a:rPr>
              <a:t>。因此，在</a:t>
            </a:r>
            <a:r>
              <a:rPr lang="en-US" altLang="zh-CN" dirty="0">
                <a:solidFill>
                  <a:schemeClr val="tx1"/>
                </a:solidFill>
              </a:rPr>
              <a:t>DBMS</a:t>
            </a:r>
            <a:r>
              <a:rPr lang="zh-CN" altLang="zh-CN" dirty="0">
                <a:solidFill>
                  <a:schemeClr val="tx1"/>
                </a:solidFill>
              </a:rPr>
              <a:t>中应包括</a:t>
            </a:r>
            <a:r>
              <a:rPr lang="en-US" altLang="zh-CN" dirty="0">
                <a:solidFill>
                  <a:schemeClr val="tx1"/>
                </a:solidFill>
              </a:rPr>
              <a:t>DDL</a:t>
            </a:r>
            <a:r>
              <a:rPr lang="zh-CN" altLang="zh-CN" dirty="0">
                <a:solidFill>
                  <a:schemeClr val="tx1"/>
                </a:solidFill>
              </a:rPr>
              <a:t>的编译程序</a:t>
            </a:r>
            <a:r>
              <a:rPr lang="zh-CN" altLang="zh-CN" dirty="0" smtClean="0">
                <a:solidFill>
                  <a:schemeClr val="tx1"/>
                </a:solidFill>
              </a:rPr>
              <a:t>。</a:t>
            </a:r>
            <a:endParaRPr lang="zh-CN" altLang="zh-CN" dirty="0">
              <a:solidFill>
                <a:schemeClr val="tx1"/>
              </a:solidFill>
            </a:endParaRP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35</a:t>
            </a:fld>
            <a:endParaRPr lang="en-US" altLang="zh-CN"/>
          </a:p>
        </p:txBody>
      </p:sp>
    </p:spTree>
    <p:extLst>
      <p:ext uri="{BB962C8B-B14F-4D97-AF65-F5344CB8AC3E}">
        <p14:creationId xmlns:p14="http://schemas.microsoft.com/office/powerpoint/2010/main" val="3420505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44677" y="1409761"/>
            <a:ext cx="7619834" cy="2772495"/>
          </a:xfrm>
        </p:spPr>
        <p:txBody>
          <a:bodyPr/>
          <a:lstStyle/>
          <a:p>
            <a:pPr marL="0" indent="0">
              <a:lnSpc>
                <a:spcPct val="150000"/>
              </a:lnSpc>
              <a:buNone/>
            </a:pPr>
            <a:r>
              <a:rPr lang="zh-CN" altLang="zh-CN" dirty="0" smtClean="0">
                <a:solidFill>
                  <a:schemeClr val="tx1"/>
                </a:solidFill>
              </a:rPr>
              <a:t>（</a:t>
            </a:r>
            <a:r>
              <a:rPr lang="en-US" altLang="zh-CN" dirty="0">
                <a:solidFill>
                  <a:schemeClr val="tx1"/>
                </a:solidFill>
              </a:rPr>
              <a:t>2</a:t>
            </a:r>
            <a:r>
              <a:rPr lang="zh-CN" altLang="zh-CN" dirty="0">
                <a:solidFill>
                  <a:schemeClr val="tx1"/>
                </a:solidFill>
              </a:rPr>
              <a:t>）数据库的操纵功能</a:t>
            </a:r>
          </a:p>
          <a:p>
            <a:pPr marL="0" indent="0">
              <a:lnSpc>
                <a:spcPct val="150000"/>
              </a:lnSpc>
              <a:buNone/>
            </a:pPr>
            <a:r>
              <a:rPr lang="en-US" altLang="zh-CN" dirty="0">
                <a:solidFill>
                  <a:schemeClr val="tx1"/>
                </a:solidFill>
              </a:rPr>
              <a:t>DBMS</a:t>
            </a:r>
            <a:r>
              <a:rPr lang="zh-CN" altLang="zh-CN" dirty="0">
                <a:solidFill>
                  <a:schemeClr val="tx1"/>
                </a:solidFill>
              </a:rPr>
              <a:t>提供</a:t>
            </a:r>
            <a:r>
              <a:rPr lang="en-US" altLang="zh-CN" dirty="0">
                <a:solidFill>
                  <a:schemeClr val="tx1"/>
                </a:solidFill>
              </a:rPr>
              <a:t>DML</a:t>
            </a:r>
            <a:r>
              <a:rPr lang="zh-CN" altLang="zh-CN" dirty="0">
                <a:solidFill>
                  <a:srgbClr val="FF0000"/>
                </a:solidFill>
              </a:rPr>
              <a:t>实现对数据的操作</a:t>
            </a:r>
            <a:r>
              <a:rPr lang="zh-CN" altLang="zh-CN" dirty="0">
                <a:solidFill>
                  <a:schemeClr val="tx1"/>
                </a:solidFill>
              </a:rPr>
              <a:t>。</a:t>
            </a:r>
            <a:r>
              <a:rPr lang="zh-CN" altLang="zh-CN" dirty="0">
                <a:solidFill>
                  <a:srgbClr val="FF0000"/>
                </a:solidFill>
              </a:rPr>
              <a:t>基本的数据操作有两类：检索（查询）和更新（包括插入、删除、更新）</a:t>
            </a:r>
            <a:r>
              <a:rPr lang="zh-CN" altLang="zh-CN" dirty="0">
                <a:solidFill>
                  <a:schemeClr val="tx1"/>
                </a:solidFill>
              </a:rPr>
              <a:t>。因此，在</a:t>
            </a:r>
            <a:r>
              <a:rPr lang="en-US" altLang="zh-CN" dirty="0">
                <a:solidFill>
                  <a:schemeClr val="tx1"/>
                </a:solidFill>
              </a:rPr>
              <a:t>DBMS</a:t>
            </a:r>
            <a:r>
              <a:rPr lang="zh-CN" altLang="zh-CN" dirty="0">
                <a:solidFill>
                  <a:schemeClr val="tx1"/>
                </a:solidFill>
              </a:rPr>
              <a:t>中应包括</a:t>
            </a:r>
            <a:r>
              <a:rPr lang="en-US" altLang="zh-CN" dirty="0">
                <a:solidFill>
                  <a:schemeClr val="tx1"/>
                </a:solidFill>
              </a:rPr>
              <a:t>DML</a:t>
            </a:r>
            <a:r>
              <a:rPr lang="zh-CN" altLang="zh-CN" dirty="0">
                <a:solidFill>
                  <a:schemeClr val="tx1"/>
                </a:solidFill>
              </a:rPr>
              <a:t>的编译程序或解释程序。</a:t>
            </a:r>
          </a:p>
          <a:p>
            <a:pPr marL="0" indent="0">
              <a:lnSpc>
                <a:spcPct val="150000"/>
              </a:lnSpc>
              <a:buNone/>
            </a:pPr>
            <a:endParaRPr lang="zh-CN" altLang="en-US" dirty="0">
              <a:solidFill>
                <a:schemeClr val="tx1"/>
              </a:solidFill>
            </a:endParaRP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36</a:t>
            </a:fld>
            <a:endParaRPr lang="en-US" altLang="zh-CN"/>
          </a:p>
        </p:txBody>
      </p:sp>
    </p:spTree>
    <p:extLst>
      <p:ext uri="{BB962C8B-B14F-4D97-AF65-F5344CB8AC3E}">
        <p14:creationId xmlns:p14="http://schemas.microsoft.com/office/powerpoint/2010/main" val="3198413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80730" y="0"/>
            <a:ext cx="8093447" cy="6175948"/>
          </a:xfrm>
        </p:spPr>
        <p:txBody>
          <a:bodyPr/>
          <a:lstStyle/>
          <a:p>
            <a:pPr marL="0" indent="0">
              <a:lnSpc>
                <a:spcPct val="150000"/>
              </a:lnSpc>
              <a:buNone/>
            </a:pPr>
            <a:r>
              <a:rPr lang="zh-CN" altLang="zh-CN" sz="1800" dirty="0">
                <a:solidFill>
                  <a:schemeClr val="tx2"/>
                </a:solidFill>
              </a:rPr>
              <a:t>（</a:t>
            </a:r>
            <a:r>
              <a:rPr lang="en-US" altLang="zh-CN" sz="1800" dirty="0">
                <a:solidFill>
                  <a:schemeClr val="tx2"/>
                </a:solidFill>
              </a:rPr>
              <a:t>3</a:t>
            </a:r>
            <a:r>
              <a:rPr lang="zh-CN" altLang="zh-CN" sz="1800" dirty="0">
                <a:solidFill>
                  <a:schemeClr val="tx2"/>
                </a:solidFill>
              </a:rPr>
              <a:t>）数据库的保护功能</a:t>
            </a:r>
          </a:p>
          <a:p>
            <a:pPr marL="0" indent="0">
              <a:lnSpc>
                <a:spcPct val="150000"/>
              </a:lnSpc>
              <a:buNone/>
            </a:pPr>
            <a:r>
              <a:rPr lang="zh-CN" altLang="zh-CN" sz="1800" dirty="0">
                <a:solidFill>
                  <a:schemeClr val="tx2"/>
                </a:solidFill>
              </a:rPr>
              <a:t>数据库中的数据是信息社会的战略资源，对数据的保护是至关重要的事情。</a:t>
            </a:r>
            <a:r>
              <a:rPr lang="en-US" altLang="zh-CN" sz="1800" dirty="0">
                <a:solidFill>
                  <a:schemeClr val="tx2"/>
                </a:solidFill>
              </a:rPr>
              <a:t>DBMS</a:t>
            </a:r>
            <a:r>
              <a:rPr lang="zh-CN" altLang="zh-CN" sz="1800" dirty="0">
                <a:solidFill>
                  <a:schemeClr val="tx2"/>
                </a:solidFill>
              </a:rPr>
              <a:t>对数据的保护通过</a:t>
            </a:r>
            <a:r>
              <a:rPr lang="en-US" altLang="zh-CN" sz="1800" dirty="0">
                <a:solidFill>
                  <a:schemeClr val="tx2"/>
                </a:solidFill>
              </a:rPr>
              <a:t>4</a:t>
            </a:r>
            <a:r>
              <a:rPr lang="zh-CN" altLang="zh-CN" sz="1800" dirty="0">
                <a:solidFill>
                  <a:schemeClr val="tx2"/>
                </a:solidFill>
              </a:rPr>
              <a:t>个方面的功能实现，因而在</a:t>
            </a:r>
            <a:r>
              <a:rPr lang="en-US" altLang="zh-CN" sz="1800" dirty="0">
                <a:solidFill>
                  <a:schemeClr val="tx2"/>
                </a:solidFill>
              </a:rPr>
              <a:t>DBMS</a:t>
            </a:r>
            <a:r>
              <a:rPr lang="zh-CN" altLang="zh-CN" sz="1800" dirty="0">
                <a:solidFill>
                  <a:schemeClr val="tx2"/>
                </a:solidFill>
              </a:rPr>
              <a:t>中应包括这</a:t>
            </a:r>
            <a:r>
              <a:rPr lang="en-US" altLang="zh-CN" sz="1800" dirty="0">
                <a:solidFill>
                  <a:schemeClr val="tx2"/>
                </a:solidFill>
              </a:rPr>
              <a:t>4</a:t>
            </a:r>
            <a:r>
              <a:rPr lang="zh-CN" altLang="zh-CN" sz="1800" dirty="0">
                <a:solidFill>
                  <a:schemeClr val="tx2"/>
                </a:solidFill>
              </a:rPr>
              <a:t>个子系统。</a:t>
            </a:r>
          </a:p>
          <a:p>
            <a:pPr marL="0" indent="0">
              <a:lnSpc>
                <a:spcPct val="150000"/>
              </a:lnSpc>
              <a:buNone/>
            </a:pPr>
            <a:r>
              <a:rPr lang="en-US" altLang="zh-CN" sz="1800" dirty="0">
                <a:solidFill>
                  <a:srgbClr val="FF0000"/>
                </a:solidFill>
                <a:sym typeface="Wingdings"/>
              </a:rPr>
              <a:t></a:t>
            </a:r>
            <a:r>
              <a:rPr lang="en-US" altLang="zh-CN" sz="1800" dirty="0">
                <a:solidFill>
                  <a:srgbClr val="FF0000"/>
                </a:solidFill>
              </a:rPr>
              <a:t> </a:t>
            </a:r>
            <a:r>
              <a:rPr lang="zh-CN" altLang="zh-CN" sz="1800" dirty="0">
                <a:solidFill>
                  <a:srgbClr val="FF0000"/>
                </a:solidFill>
              </a:rPr>
              <a:t>数据库的恢复</a:t>
            </a:r>
            <a:r>
              <a:rPr lang="zh-CN" altLang="zh-CN" sz="1800" dirty="0">
                <a:solidFill>
                  <a:schemeClr val="tx2"/>
                </a:solidFill>
              </a:rPr>
              <a:t>。在数据库被破坏或数据不正确时，系统有能力把数据库恢复到正确的状态。</a:t>
            </a:r>
          </a:p>
          <a:p>
            <a:pPr marL="0" indent="0">
              <a:lnSpc>
                <a:spcPct val="150000"/>
              </a:lnSpc>
              <a:buNone/>
            </a:pPr>
            <a:r>
              <a:rPr lang="en-US" altLang="zh-CN" sz="1800" dirty="0">
                <a:solidFill>
                  <a:schemeClr val="tx2"/>
                </a:solidFill>
                <a:sym typeface="Wingdings"/>
              </a:rPr>
              <a:t></a:t>
            </a:r>
            <a:r>
              <a:rPr lang="en-US" altLang="zh-CN" sz="1800" dirty="0">
                <a:solidFill>
                  <a:schemeClr val="tx2"/>
                </a:solidFill>
              </a:rPr>
              <a:t> </a:t>
            </a:r>
            <a:r>
              <a:rPr lang="zh-CN" altLang="zh-CN" sz="1800" dirty="0">
                <a:solidFill>
                  <a:srgbClr val="FF0000"/>
                </a:solidFill>
              </a:rPr>
              <a:t>数据库的并发控制</a:t>
            </a:r>
            <a:r>
              <a:rPr lang="zh-CN" altLang="zh-CN" sz="1800" dirty="0">
                <a:solidFill>
                  <a:schemeClr val="tx2"/>
                </a:solidFill>
              </a:rPr>
              <a:t>。在多个用户同时对同一个数据进行操作时，系统应有能力加以控制，防止破坏</a:t>
            </a:r>
            <a:r>
              <a:rPr lang="en-US" altLang="zh-CN" sz="1800" dirty="0">
                <a:solidFill>
                  <a:schemeClr val="tx2"/>
                </a:solidFill>
              </a:rPr>
              <a:t>DB</a:t>
            </a:r>
            <a:r>
              <a:rPr lang="zh-CN" altLang="zh-CN" sz="1800" dirty="0">
                <a:solidFill>
                  <a:schemeClr val="tx2"/>
                </a:solidFill>
              </a:rPr>
              <a:t>中的数据。</a:t>
            </a:r>
          </a:p>
          <a:p>
            <a:pPr marL="0" indent="0">
              <a:lnSpc>
                <a:spcPct val="150000"/>
              </a:lnSpc>
              <a:buNone/>
            </a:pPr>
            <a:r>
              <a:rPr lang="en-US" altLang="zh-CN" sz="1800" dirty="0">
                <a:solidFill>
                  <a:schemeClr val="tx2"/>
                </a:solidFill>
                <a:sym typeface="Wingdings"/>
              </a:rPr>
              <a:t></a:t>
            </a:r>
            <a:r>
              <a:rPr lang="en-US" altLang="zh-CN" sz="1800" dirty="0">
                <a:solidFill>
                  <a:schemeClr val="tx2"/>
                </a:solidFill>
              </a:rPr>
              <a:t> </a:t>
            </a:r>
            <a:r>
              <a:rPr lang="zh-CN" altLang="zh-CN" sz="1800" dirty="0">
                <a:solidFill>
                  <a:srgbClr val="FF0000"/>
                </a:solidFill>
              </a:rPr>
              <a:t>数据完整性控制</a:t>
            </a:r>
            <a:r>
              <a:rPr lang="zh-CN" altLang="zh-CN" sz="1800" dirty="0">
                <a:solidFill>
                  <a:schemeClr val="tx2"/>
                </a:solidFill>
              </a:rPr>
              <a:t>。保证数据库中数据及语义的正确性和有效性，防止任何对数据造成错误的操作。</a:t>
            </a:r>
          </a:p>
          <a:p>
            <a:pPr marL="0" indent="0">
              <a:lnSpc>
                <a:spcPct val="150000"/>
              </a:lnSpc>
              <a:buNone/>
            </a:pPr>
            <a:r>
              <a:rPr lang="en-US" altLang="zh-CN" sz="1800" dirty="0">
                <a:solidFill>
                  <a:schemeClr val="tx2"/>
                </a:solidFill>
                <a:sym typeface="Wingdings"/>
              </a:rPr>
              <a:t></a:t>
            </a:r>
            <a:r>
              <a:rPr lang="en-US" altLang="zh-CN" sz="1800" dirty="0">
                <a:solidFill>
                  <a:schemeClr val="tx2"/>
                </a:solidFill>
              </a:rPr>
              <a:t> </a:t>
            </a:r>
            <a:r>
              <a:rPr lang="zh-CN" altLang="zh-CN" sz="1800" dirty="0">
                <a:solidFill>
                  <a:srgbClr val="FF0000"/>
                </a:solidFill>
              </a:rPr>
              <a:t>数据安全性操作</a:t>
            </a:r>
            <a:r>
              <a:rPr lang="zh-CN" altLang="zh-CN" sz="1800" dirty="0">
                <a:solidFill>
                  <a:schemeClr val="tx2"/>
                </a:solidFill>
              </a:rPr>
              <a:t>。防止未经授权的用户存取数据库中的数据，以免数据的泄露、更改或破坏。</a:t>
            </a:r>
          </a:p>
          <a:p>
            <a:pPr marL="0" indent="0">
              <a:lnSpc>
                <a:spcPct val="150000"/>
              </a:lnSpc>
              <a:buNone/>
            </a:pPr>
            <a:r>
              <a:rPr lang="en-US" altLang="zh-CN" sz="1800" dirty="0">
                <a:solidFill>
                  <a:schemeClr val="tx2"/>
                </a:solidFill>
              </a:rPr>
              <a:t>DBMS</a:t>
            </a:r>
            <a:r>
              <a:rPr lang="zh-CN" altLang="zh-CN" sz="1800" dirty="0">
                <a:solidFill>
                  <a:schemeClr val="tx2"/>
                </a:solidFill>
              </a:rPr>
              <a:t>的其他保护功能还有系统缓冲区的管理以及数据存储的某些自适应调节机制等。</a:t>
            </a:r>
          </a:p>
          <a:p>
            <a:pPr marL="0" indent="0">
              <a:lnSpc>
                <a:spcPct val="150000"/>
              </a:lnSpc>
              <a:buNone/>
            </a:pPr>
            <a:endParaRPr lang="zh-CN" altLang="en-US" sz="1800" dirty="0">
              <a:solidFill>
                <a:schemeClr val="tx2"/>
              </a:solidFill>
            </a:endParaRP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37</a:t>
            </a:fld>
            <a:endParaRPr lang="en-US" altLang="zh-CN"/>
          </a:p>
        </p:txBody>
      </p:sp>
    </p:spTree>
    <p:extLst>
      <p:ext uri="{BB962C8B-B14F-4D97-AF65-F5344CB8AC3E}">
        <p14:creationId xmlns:p14="http://schemas.microsoft.com/office/powerpoint/2010/main" val="526782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4902" y="657407"/>
            <a:ext cx="7801897" cy="2595459"/>
          </a:xfrm>
        </p:spPr>
        <p:txBody>
          <a:bodyPr/>
          <a:lstStyle/>
          <a:p>
            <a:pPr marL="0" indent="0">
              <a:lnSpc>
                <a:spcPct val="150000"/>
              </a:lnSpc>
              <a:buNone/>
            </a:pPr>
            <a:r>
              <a:rPr lang="zh-CN" altLang="zh-CN" dirty="0">
                <a:solidFill>
                  <a:schemeClr val="tx1"/>
                </a:solidFill>
              </a:rPr>
              <a:t>（</a:t>
            </a:r>
            <a:r>
              <a:rPr lang="en-US" altLang="zh-CN" dirty="0">
                <a:solidFill>
                  <a:schemeClr val="tx1"/>
                </a:solidFill>
              </a:rPr>
              <a:t>4</a:t>
            </a:r>
            <a:r>
              <a:rPr lang="zh-CN" altLang="zh-CN" dirty="0">
                <a:solidFill>
                  <a:schemeClr val="tx1"/>
                </a:solidFill>
              </a:rPr>
              <a:t>）数据库的维护功能</a:t>
            </a:r>
          </a:p>
          <a:p>
            <a:pPr marL="0" indent="0">
              <a:lnSpc>
                <a:spcPct val="150000"/>
              </a:lnSpc>
              <a:buNone/>
            </a:pPr>
            <a:r>
              <a:rPr lang="zh-CN" altLang="zh-CN" dirty="0">
                <a:solidFill>
                  <a:schemeClr val="tx1"/>
                </a:solidFill>
              </a:rPr>
              <a:t>这一部分包括数据库的</a:t>
            </a:r>
            <a:r>
              <a:rPr lang="zh-CN" altLang="zh-CN" dirty="0">
                <a:solidFill>
                  <a:srgbClr val="FF0000"/>
                </a:solidFill>
              </a:rPr>
              <a:t>数据载入、转换、转储，数据库的改组以及性能监控等功能</a:t>
            </a:r>
            <a:r>
              <a:rPr lang="zh-CN" altLang="zh-CN" dirty="0">
                <a:solidFill>
                  <a:schemeClr val="tx1"/>
                </a:solidFill>
              </a:rPr>
              <a:t>。这些功能分别由各个应用程序（</a:t>
            </a:r>
            <a:r>
              <a:rPr lang="en-US" altLang="zh-CN" dirty="0">
                <a:solidFill>
                  <a:schemeClr val="tx1"/>
                </a:solidFill>
              </a:rPr>
              <a:t>Utilities</a:t>
            </a:r>
            <a:r>
              <a:rPr lang="zh-CN" altLang="zh-CN" dirty="0">
                <a:solidFill>
                  <a:schemeClr val="tx1"/>
                </a:solidFill>
              </a:rPr>
              <a:t>）完成。</a:t>
            </a:r>
          </a:p>
          <a:p>
            <a:pPr marL="0" indent="0">
              <a:lnSpc>
                <a:spcPct val="150000"/>
              </a:lnSpc>
              <a:buNone/>
            </a:pPr>
            <a:endParaRPr lang="zh-CN" altLang="en-US" dirty="0">
              <a:solidFill>
                <a:schemeClr val="tx1"/>
              </a:solidFill>
            </a:endParaRP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38</a:t>
            </a:fld>
            <a:endParaRPr lang="en-US" altLang="zh-CN"/>
          </a:p>
        </p:txBody>
      </p:sp>
    </p:spTree>
    <p:extLst>
      <p:ext uri="{BB962C8B-B14F-4D97-AF65-F5344CB8AC3E}">
        <p14:creationId xmlns:p14="http://schemas.microsoft.com/office/powerpoint/2010/main" val="352491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4902" y="657407"/>
            <a:ext cx="7801897" cy="4275649"/>
          </a:xfrm>
        </p:spPr>
        <p:txBody>
          <a:bodyPr/>
          <a:lstStyle/>
          <a:p>
            <a:pPr marL="0" indent="0">
              <a:lnSpc>
                <a:spcPct val="150000"/>
              </a:lnSpc>
              <a:buNone/>
            </a:pPr>
            <a:r>
              <a:rPr lang="zh-CN" altLang="zh-CN" dirty="0" smtClean="0">
                <a:solidFill>
                  <a:schemeClr val="tx1"/>
                </a:solidFill>
              </a:rPr>
              <a:t>（</a:t>
            </a:r>
            <a:r>
              <a:rPr lang="en-US" altLang="zh-CN" dirty="0">
                <a:solidFill>
                  <a:schemeClr val="tx1"/>
                </a:solidFill>
              </a:rPr>
              <a:t>5</a:t>
            </a:r>
            <a:r>
              <a:rPr lang="zh-CN" altLang="zh-CN" dirty="0">
                <a:solidFill>
                  <a:schemeClr val="tx1"/>
                </a:solidFill>
              </a:rPr>
              <a:t>）数据字典</a:t>
            </a:r>
          </a:p>
          <a:p>
            <a:pPr marL="0" indent="0">
              <a:lnSpc>
                <a:spcPct val="150000"/>
              </a:lnSpc>
              <a:buNone/>
            </a:pPr>
            <a:r>
              <a:rPr lang="zh-CN" altLang="zh-CN" dirty="0">
                <a:solidFill>
                  <a:schemeClr val="tx1"/>
                </a:solidFill>
              </a:rPr>
              <a:t>数据库系统中存放三层结构定义的数据库称为数据字典（</a:t>
            </a:r>
            <a:r>
              <a:rPr lang="en-US" altLang="zh-CN" dirty="0">
                <a:solidFill>
                  <a:schemeClr val="tx1"/>
                </a:solidFill>
              </a:rPr>
              <a:t>Data </a:t>
            </a:r>
            <a:r>
              <a:rPr lang="en-US" altLang="zh-CN" dirty="0" err="1">
                <a:solidFill>
                  <a:schemeClr val="tx1"/>
                </a:solidFill>
              </a:rPr>
              <a:t>Dictionary,DD</a:t>
            </a:r>
            <a:r>
              <a:rPr lang="zh-CN" altLang="zh-CN" dirty="0">
                <a:solidFill>
                  <a:schemeClr val="tx1"/>
                </a:solidFill>
              </a:rPr>
              <a:t>）。对数据库的操作都要通过</a:t>
            </a:r>
            <a:r>
              <a:rPr lang="en-US" altLang="zh-CN" dirty="0">
                <a:solidFill>
                  <a:schemeClr val="tx1"/>
                </a:solidFill>
              </a:rPr>
              <a:t>DD</a:t>
            </a:r>
            <a:r>
              <a:rPr lang="zh-CN" altLang="zh-CN" dirty="0">
                <a:solidFill>
                  <a:schemeClr val="tx1"/>
                </a:solidFill>
              </a:rPr>
              <a:t>才能实现。</a:t>
            </a:r>
            <a:r>
              <a:rPr lang="en-US" altLang="zh-CN" dirty="0">
                <a:solidFill>
                  <a:schemeClr val="tx1"/>
                </a:solidFill>
              </a:rPr>
              <a:t>DD</a:t>
            </a:r>
            <a:r>
              <a:rPr lang="zh-CN" altLang="zh-CN" dirty="0">
                <a:solidFill>
                  <a:schemeClr val="tx1"/>
                </a:solidFill>
              </a:rPr>
              <a:t>中还存放数据库运行时的统计信息，例如记录个数、访问次数等。管理</a:t>
            </a:r>
            <a:r>
              <a:rPr lang="en-US" altLang="zh-CN" dirty="0">
                <a:solidFill>
                  <a:schemeClr val="tx1"/>
                </a:solidFill>
              </a:rPr>
              <a:t>DD</a:t>
            </a:r>
            <a:r>
              <a:rPr lang="zh-CN" altLang="zh-CN" dirty="0">
                <a:solidFill>
                  <a:schemeClr val="tx1"/>
                </a:solidFill>
              </a:rPr>
              <a:t>的子系统称为“</a:t>
            </a:r>
            <a:r>
              <a:rPr lang="en-US" altLang="zh-CN" dirty="0">
                <a:solidFill>
                  <a:schemeClr val="tx1"/>
                </a:solidFill>
              </a:rPr>
              <a:t>DD</a:t>
            </a:r>
            <a:r>
              <a:rPr lang="zh-CN" altLang="zh-CN" dirty="0">
                <a:solidFill>
                  <a:schemeClr val="tx1"/>
                </a:solidFill>
              </a:rPr>
              <a:t>系统”。</a:t>
            </a:r>
          </a:p>
          <a:p>
            <a:pPr marL="0" indent="0">
              <a:lnSpc>
                <a:spcPct val="150000"/>
              </a:lnSpc>
              <a:buNone/>
            </a:pPr>
            <a:endParaRPr lang="zh-CN" altLang="en-US" dirty="0">
              <a:solidFill>
                <a:schemeClr val="tx1"/>
              </a:solidFill>
            </a:endParaRP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39</a:t>
            </a:fld>
            <a:endParaRPr lang="en-US" altLang="zh-CN"/>
          </a:p>
        </p:txBody>
      </p:sp>
      <p:sp>
        <p:nvSpPr>
          <p:cNvPr id="5" name="TextBox 4">
            <a:hlinkClick r:id="rId2" action="ppaction://hlinksldjump"/>
          </p:cNvPr>
          <p:cNvSpPr txBox="1"/>
          <p:nvPr/>
        </p:nvSpPr>
        <p:spPr>
          <a:xfrm>
            <a:off x="7603956" y="6272463"/>
            <a:ext cx="802106" cy="338554"/>
          </a:xfrm>
          <a:prstGeom prst="rect">
            <a:avLst/>
          </a:prstGeom>
          <a:noFill/>
        </p:spPr>
        <p:txBody>
          <a:bodyPr wrap="square" rtlCol="0">
            <a:spAutoFit/>
          </a:bodyPr>
          <a:lstStyle/>
          <a:p>
            <a:r>
              <a:rPr lang="zh-CN" altLang="en-US" sz="1600" dirty="0" smtClean="0"/>
              <a:t>返回</a:t>
            </a:r>
            <a:endParaRPr lang="zh-CN" altLang="en-US" sz="1600" dirty="0"/>
          </a:p>
        </p:txBody>
      </p:sp>
    </p:spTree>
    <p:extLst>
      <p:ext uri="{BB962C8B-B14F-4D97-AF65-F5344CB8AC3E}">
        <p14:creationId xmlns:p14="http://schemas.microsoft.com/office/powerpoint/2010/main" val="2731265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1"/>
          </p:nvPr>
        </p:nvSpPr>
        <p:spPr/>
        <p:txBody>
          <a:bodyPr/>
          <a:lstStyle/>
          <a:p>
            <a:fld id="{CD697B65-8FBF-43A6-9E94-815E7EDA7447}" type="slidenum">
              <a:rPr lang="en-US" altLang="zh-CN" smtClean="0"/>
              <a:pPr/>
              <a:t>4</a:t>
            </a:fld>
            <a:endParaRPr lang="en-US" altLang="zh-CN"/>
          </a:p>
        </p:txBody>
      </p:sp>
      <p:sp>
        <p:nvSpPr>
          <p:cNvPr id="3" name="Freeform 487">
            <a:hlinkClick r:id="" action="ppaction://noaction"/>
          </p:cNvPr>
          <p:cNvSpPr>
            <a:spLocks/>
          </p:cNvSpPr>
          <p:nvPr/>
        </p:nvSpPr>
        <p:spPr bwMode="gray">
          <a:xfrm>
            <a:off x="2167464" y="4472647"/>
            <a:ext cx="4533900" cy="568325"/>
          </a:xfrm>
          <a:custGeom>
            <a:avLst/>
            <a:gdLst>
              <a:gd name="T0" fmla="*/ 0 w 2856"/>
              <a:gd name="T1" fmla="*/ 5 h 358"/>
              <a:gd name="T2" fmla="*/ 0 w 2856"/>
              <a:gd name="T3" fmla="*/ 357 h 358"/>
              <a:gd name="T4" fmla="*/ 2667 w 2856"/>
              <a:gd name="T5" fmla="*/ 357 h 358"/>
              <a:gd name="T6" fmla="*/ 2854 w 2856"/>
              <a:gd name="T7" fmla="*/ 182 h 358"/>
              <a:gd name="T8" fmla="*/ 2667 w 2856"/>
              <a:gd name="T9" fmla="*/ 0 h 358"/>
              <a:gd name="T10" fmla="*/ 0 w 2856"/>
              <a:gd name="T11" fmla="*/ 5 h 358"/>
            </a:gdLst>
            <a:ahLst/>
            <a:cxnLst>
              <a:cxn ang="0">
                <a:pos x="T0" y="T1"/>
              </a:cxn>
              <a:cxn ang="0">
                <a:pos x="T2" y="T3"/>
              </a:cxn>
              <a:cxn ang="0">
                <a:pos x="T4" y="T5"/>
              </a:cxn>
              <a:cxn ang="0">
                <a:pos x="T6" y="T7"/>
              </a:cxn>
              <a:cxn ang="0">
                <a:pos x="T8" y="T9"/>
              </a:cxn>
              <a:cxn ang="0">
                <a:pos x="T10" y="T11"/>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gradFill rotWithShape="1">
            <a:gsLst>
              <a:gs pos="0">
                <a:schemeClr val="hlink">
                  <a:gamma/>
                  <a:shade val="83137"/>
                  <a:invGamma/>
                </a:schemeClr>
              </a:gs>
              <a:gs pos="50000">
                <a:schemeClr val="hlink"/>
              </a:gs>
              <a:gs pos="100000">
                <a:schemeClr val="hlink">
                  <a:gamma/>
                  <a:shade val="83137"/>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endParaRPr lang="zh-CN" altLang="en-US"/>
          </a:p>
        </p:txBody>
      </p:sp>
      <p:sp>
        <p:nvSpPr>
          <p:cNvPr id="4" name="Freeform 488"/>
          <p:cNvSpPr>
            <a:spLocks/>
          </p:cNvSpPr>
          <p:nvPr/>
        </p:nvSpPr>
        <p:spPr bwMode="gray">
          <a:xfrm>
            <a:off x="1898923" y="4472647"/>
            <a:ext cx="609600" cy="568325"/>
          </a:xfrm>
          <a:prstGeom prst="diamond">
            <a:avLst/>
          </a:prstGeom>
          <a:gradFill rotWithShape="1">
            <a:gsLst>
              <a:gs pos="0">
                <a:schemeClr val="hlink">
                  <a:gamma/>
                  <a:shade val="63137"/>
                  <a:invGamma/>
                </a:schemeClr>
              </a:gs>
              <a:gs pos="50000">
                <a:schemeClr val="hlink"/>
              </a:gs>
              <a:gs pos="100000">
                <a:schemeClr val="hlink">
                  <a:gamma/>
                  <a:shade val="63137"/>
                  <a:invGamma/>
                </a:schemeClr>
              </a:gs>
            </a:gsLst>
            <a:lin ang="5400000" scaled="1"/>
          </a:gradFill>
          <a:ln w="28575" cap="flat" cmpd="sng">
            <a:solidFill>
              <a:schemeClr val="bg2"/>
            </a:solidFill>
            <a:prstDash val="solid"/>
            <a:round/>
            <a:headEnd/>
            <a:tailEnd/>
          </a:ln>
          <a:effectLst>
            <a:glow rad="101600">
              <a:srgbClr val="92D050">
                <a:alpha val="60000"/>
              </a:srgbClr>
            </a:glow>
            <a:outerShdw dist="35921" dir="2700000" algn="ctr" rotWithShape="0">
              <a:schemeClr val="bg2"/>
            </a:outerShdw>
          </a:effectLst>
        </p:spPr>
        <p:txBody>
          <a:bodyPr wrap="none" anchor="ctr"/>
          <a:lstStyle/>
          <a:p>
            <a:endParaRPr lang="zh-CN" altLang="en-US"/>
          </a:p>
        </p:txBody>
      </p:sp>
      <p:sp>
        <p:nvSpPr>
          <p:cNvPr id="5" name="Text Box 489">
            <a:hlinkClick r:id="" action="ppaction://noaction"/>
          </p:cNvPr>
          <p:cNvSpPr txBox="1">
            <a:spLocks noChangeArrowheads="1"/>
          </p:cNvSpPr>
          <p:nvPr/>
        </p:nvSpPr>
        <p:spPr bwMode="gray">
          <a:xfrm>
            <a:off x="2579803" y="4513922"/>
            <a:ext cx="3086479" cy="457200"/>
          </a:xfrm>
          <a:prstGeom prst="rect">
            <a:avLst/>
          </a:prstGeom>
          <a:noFill/>
          <a:ln>
            <a:noFill/>
          </a:ln>
          <a:effectLst>
            <a:outerShdw dist="17961" dir="2700000"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zh-CN" altLang="en-US" sz="2400" dirty="0" smtClean="0">
                <a:solidFill>
                  <a:schemeClr val="accent3"/>
                </a:solidFill>
                <a:ea typeface="宋体" charset="-122"/>
              </a:rPr>
              <a:t>数据库设计过程*</a:t>
            </a:r>
            <a:endParaRPr lang="en-US" altLang="zh-CN" sz="2400" dirty="0">
              <a:solidFill>
                <a:schemeClr val="accent3"/>
              </a:solidFill>
              <a:ea typeface="宋体" charset="-122"/>
            </a:endParaRPr>
          </a:p>
        </p:txBody>
      </p:sp>
      <p:sp>
        <p:nvSpPr>
          <p:cNvPr id="6" name="Freeform 483">
            <a:hlinkClick r:id="" action="ppaction://noaction"/>
          </p:cNvPr>
          <p:cNvSpPr>
            <a:spLocks/>
          </p:cNvSpPr>
          <p:nvPr/>
        </p:nvSpPr>
        <p:spPr bwMode="gray">
          <a:xfrm>
            <a:off x="2103553" y="3388959"/>
            <a:ext cx="4533900" cy="568325"/>
          </a:xfrm>
          <a:custGeom>
            <a:avLst/>
            <a:gdLst>
              <a:gd name="T0" fmla="*/ 0 w 2856"/>
              <a:gd name="T1" fmla="*/ 5 h 358"/>
              <a:gd name="T2" fmla="*/ 0 w 2856"/>
              <a:gd name="T3" fmla="*/ 357 h 358"/>
              <a:gd name="T4" fmla="*/ 2667 w 2856"/>
              <a:gd name="T5" fmla="*/ 357 h 358"/>
              <a:gd name="T6" fmla="*/ 2854 w 2856"/>
              <a:gd name="T7" fmla="*/ 182 h 358"/>
              <a:gd name="T8" fmla="*/ 2667 w 2856"/>
              <a:gd name="T9" fmla="*/ 0 h 358"/>
              <a:gd name="T10" fmla="*/ 0 w 2856"/>
              <a:gd name="T11" fmla="*/ 5 h 358"/>
            </a:gdLst>
            <a:ahLst/>
            <a:cxnLst>
              <a:cxn ang="0">
                <a:pos x="T0" y="T1"/>
              </a:cxn>
              <a:cxn ang="0">
                <a:pos x="T2" y="T3"/>
              </a:cxn>
              <a:cxn ang="0">
                <a:pos x="T4" y="T5"/>
              </a:cxn>
              <a:cxn ang="0">
                <a:pos x="T6" y="T7"/>
              </a:cxn>
              <a:cxn ang="0">
                <a:pos x="T8" y="T9"/>
              </a:cxn>
              <a:cxn ang="0">
                <a:pos x="T10" y="T11"/>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gradFill rotWithShape="1">
            <a:gsLst>
              <a:gs pos="0">
                <a:schemeClr val="accent2">
                  <a:gamma/>
                  <a:shade val="83137"/>
                  <a:invGamma/>
                </a:schemeClr>
              </a:gs>
              <a:gs pos="50000">
                <a:schemeClr val="accent2"/>
              </a:gs>
              <a:gs pos="100000">
                <a:schemeClr val="accent2">
                  <a:gamma/>
                  <a:shade val="83137"/>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endParaRPr lang="zh-CN" altLang="en-US"/>
          </a:p>
        </p:txBody>
      </p:sp>
      <p:sp>
        <p:nvSpPr>
          <p:cNvPr id="7" name="Freeform 482"/>
          <p:cNvSpPr>
            <a:spLocks/>
          </p:cNvSpPr>
          <p:nvPr/>
        </p:nvSpPr>
        <p:spPr bwMode="gray">
          <a:xfrm>
            <a:off x="1754802" y="3341335"/>
            <a:ext cx="751976" cy="615950"/>
          </a:xfrm>
          <a:prstGeom prst="diamond">
            <a:avLst/>
          </a:prstGeom>
          <a:gradFill rotWithShape="1">
            <a:gsLst>
              <a:gs pos="0">
                <a:schemeClr val="accent2">
                  <a:gamma/>
                  <a:shade val="63137"/>
                  <a:invGamma/>
                </a:schemeClr>
              </a:gs>
              <a:gs pos="50000">
                <a:schemeClr val="accent2"/>
              </a:gs>
              <a:gs pos="100000">
                <a:schemeClr val="accent2">
                  <a:gamma/>
                  <a:shade val="63137"/>
                  <a:invGamma/>
                </a:schemeClr>
              </a:gs>
            </a:gsLst>
            <a:lin ang="5400000" scaled="1"/>
          </a:gradFill>
          <a:ln w="28575" cap="flat" cmpd="sng">
            <a:solidFill>
              <a:schemeClr val="bg2"/>
            </a:solidFill>
            <a:prstDash val="solid"/>
            <a:round/>
            <a:headEnd/>
            <a:tailEnd/>
          </a:ln>
          <a:effectLst>
            <a:glow rad="101600">
              <a:schemeClr val="accent2">
                <a:satMod val="175000"/>
                <a:alpha val="40000"/>
              </a:schemeClr>
            </a:glow>
            <a:outerShdw dist="35921" dir="2700000" algn="ctr" rotWithShape="0">
              <a:schemeClr val="bg2"/>
            </a:outerShdw>
          </a:effectLst>
        </p:spPr>
        <p:txBody>
          <a:bodyPr wrap="none" anchor="ctr"/>
          <a:lstStyle/>
          <a:p>
            <a:endParaRPr lang="zh-CN" altLang="en-US"/>
          </a:p>
        </p:txBody>
      </p:sp>
      <p:sp>
        <p:nvSpPr>
          <p:cNvPr id="8" name="Text Box 462">
            <a:hlinkClick r:id="" action="ppaction://noaction"/>
          </p:cNvPr>
          <p:cNvSpPr txBox="1">
            <a:spLocks noChangeArrowheads="1"/>
          </p:cNvSpPr>
          <p:nvPr/>
        </p:nvSpPr>
        <p:spPr bwMode="gray">
          <a:xfrm>
            <a:off x="2506778" y="3454047"/>
            <a:ext cx="3581400" cy="461665"/>
          </a:xfrm>
          <a:prstGeom prst="rect">
            <a:avLst/>
          </a:prstGeom>
          <a:noFill/>
          <a:ln>
            <a:noFill/>
          </a:ln>
          <a:effectLst>
            <a:outerShdw dist="17961" dir="2700000"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zh-CN" altLang="en-US" sz="2400" dirty="0" smtClean="0">
                <a:solidFill>
                  <a:schemeClr val="bg1"/>
                </a:solidFill>
              </a:rPr>
              <a:t>关系数据库的规范设计</a:t>
            </a:r>
            <a:r>
              <a:rPr lang="en-US" altLang="zh-CN" sz="2400" dirty="0" smtClean="0">
                <a:solidFill>
                  <a:schemeClr val="bg1"/>
                </a:solidFill>
              </a:rPr>
              <a:t>*</a:t>
            </a:r>
            <a:endParaRPr lang="en-US" altLang="zh-CN" sz="2400" dirty="0">
              <a:solidFill>
                <a:schemeClr val="bg1"/>
              </a:solidFill>
            </a:endParaRPr>
          </a:p>
        </p:txBody>
      </p:sp>
      <p:sp>
        <p:nvSpPr>
          <p:cNvPr id="9" name="Text Box 470"/>
          <p:cNvSpPr txBox="1">
            <a:spLocks noChangeArrowheads="1"/>
          </p:cNvSpPr>
          <p:nvPr/>
        </p:nvSpPr>
        <p:spPr bwMode="gray">
          <a:xfrm>
            <a:off x="2032273" y="4421847"/>
            <a:ext cx="304800" cy="641350"/>
          </a:xfrm>
          <a:prstGeom prst="rect">
            <a:avLst/>
          </a:prstGeom>
          <a:noFill/>
          <a:ln>
            <a:noFill/>
          </a:ln>
          <a:effectLst>
            <a:outerShdw dist="28398" dir="1593903"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zh-CN" sz="3600" dirty="0">
                <a:solidFill>
                  <a:schemeClr val="bg1"/>
                </a:solidFill>
                <a:ea typeface="宋体" charset="-122"/>
              </a:rPr>
              <a:t>7</a:t>
            </a:r>
          </a:p>
        </p:txBody>
      </p:sp>
      <p:sp>
        <p:nvSpPr>
          <p:cNvPr id="12" name="Text Box 470"/>
          <p:cNvSpPr txBox="1">
            <a:spLocks noChangeArrowheads="1"/>
          </p:cNvSpPr>
          <p:nvPr/>
        </p:nvSpPr>
        <p:spPr bwMode="gray">
          <a:xfrm>
            <a:off x="1942874" y="3341335"/>
            <a:ext cx="304800" cy="641350"/>
          </a:xfrm>
          <a:prstGeom prst="rect">
            <a:avLst/>
          </a:prstGeom>
          <a:noFill/>
          <a:ln>
            <a:noFill/>
          </a:ln>
          <a:effectLst>
            <a:outerShdw dist="28398" dir="1593903"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zh-CN" sz="3600" dirty="0">
                <a:solidFill>
                  <a:schemeClr val="bg1"/>
                </a:solidFill>
                <a:ea typeface="宋体" charset="-122"/>
              </a:rPr>
              <a:t>6</a:t>
            </a:r>
          </a:p>
        </p:txBody>
      </p:sp>
      <p:sp>
        <p:nvSpPr>
          <p:cNvPr id="13" name="Freeform 487">
            <a:hlinkClick r:id="rId2" action="ppaction://hlinksldjump"/>
          </p:cNvPr>
          <p:cNvSpPr>
            <a:spLocks/>
          </p:cNvSpPr>
          <p:nvPr/>
        </p:nvSpPr>
        <p:spPr bwMode="gray">
          <a:xfrm>
            <a:off x="2238744" y="1276677"/>
            <a:ext cx="4533900" cy="568325"/>
          </a:xfrm>
          <a:custGeom>
            <a:avLst/>
            <a:gdLst>
              <a:gd name="T0" fmla="*/ 0 w 2856"/>
              <a:gd name="T1" fmla="*/ 5 h 358"/>
              <a:gd name="T2" fmla="*/ 0 w 2856"/>
              <a:gd name="T3" fmla="*/ 357 h 358"/>
              <a:gd name="T4" fmla="*/ 2667 w 2856"/>
              <a:gd name="T5" fmla="*/ 357 h 358"/>
              <a:gd name="T6" fmla="*/ 2854 w 2856"/>
              <a:gd name="T7" fmla="*/ 182 h 358"/>
              <a:gd name="T8" fmla="*/ 2667 w 2856"/>
              <a:gd name="T9" fmla="*/ 0 h 358"/>
              <a:gd name="T10" fmla="*/ 0 w 2856"/>
              <a:gd name="T11" fmla="*/ 5 h 358"/>
            </a:gdLst>
            <a:ahLst/>
            <a:cxnLst>
              <a:cxn ang="0">
                <a:pos x="T0" y="T1"/>
              </a:cxn>
              <a:cxn ang="0">
                <a:pos x="T2" y="T3"/>
              </a:cxn>
              <a:cxn ang="0">
                <a:pos x="T4" y="T5"/>
              </a:cxn>
              <a:cxn ang="0">
                <a:pos x="T6" y="T7"/>
              </a:cxn>
              <a:cxn ang="0">
                <a:pos x="T8" y="T9"/>
              </a:cxn>
              <a:cxn ang="0">
                <a:pos x="T10" y="T11"/>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gradFill rotWithShape="1">
            <a:gsLst>
              <a:gs pos="0">
                <a:schemeClr val="hlink">
                  <a:gamma/>
                  <a:shade val="83137"/>
                  <a:invGamma/>
                </a:schemeClr>
              </a:gs>
              <a:gs pos="50000">
                <a:schemeClr val="hlink"/>
              </a:gs>
              <a:gs pos="100000">
                <a:schemeClr val="hlink">
                  <a:gamma/>
                  <a:shade val="83137"/>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endParaRPr lang="zh-CN" altLang="en-US"/>
          </a:p>
        </p:txBody>
      </p:sp>
      <p:sp>
        <p:nvSpPr>
          <p:cNvPr id="14" name="Freeform 488"/>
          <p:cNvSpPr>
            <a:spLocks/>
          </p:cNvSpPr>
          <p:nvPr/>
        </p:nvSpPr>
        <p:spPr bwMode="gray">
          <a:xfrm>
            <a:off x="1970203" y="1276677"/>
            <a:ext cx="609600" cy="568325"/>
          </a:xfrm>
          <a:prstGeom prst="diamond">
            <a:avLst/>
          </a:prstGeom>
          <a:gradFill rotWithShape="1">
            <a:gsLst>
              <a:gs pos="0">
                <a:schemeClr val="hlink">
                  <a:gamma/>
                  <a:shade val="63137"/>
                  <a:invGamma/>
                </a:schemeClr>
              </a:gs>
              <a:gs pos="50000">
                <a:schemeClr val="hlink"/>
              </a:gs>
              <a:gs pos="100000">
                <a:schemeClr val="hlink">
                  <a:gamma/>
                  <a:shade val="63137"/>
                  <a:invGamma/>
                </a:schemeClr>
              </a:gs>
            </a:gsLst>
            <a:lin ang="5400000" scaled="1"/>
          </a:gradFill>
          <a:ln w="28575" cap="flat" cmpd="sng">
            <a:solidFill>
              <a:schemeClr val="bg2"/>
            </a:solidFill>
            <a:prstDash val="solid"/>
            <a:round/>
            <a:headEnd/>
            <a:tailEnd/>
          </a:ln>
          <a:effectLst>
            <a:glow rad="101600">
              <a:srgbClr val="92D050">
                <a:alpha val="60000"/>
              </a:srgbClr>
            </a:glow>
            <a:outerShdw dist="35921" dir="2700000" algn="ctr" rotWithShape="0">
              <a:schemeClr val="bg2"/>
            </a:outerShdw>
          </a:effectLst>
        </p:spPr>
        <p:txBody>
          <a:bodyPr wrap="none" anchor="ctr"/>
          <a:lstStyle/>
          <a:p>
            <a:endParaRPr lang="zh-CN" altLang="en-US"/>
          </a:p>
        </p:txBody>
      </p:sp>
      <p:sp>
        <p:nvSpPr>
          <p:cNvPr id="15" name="Text Box 489">
            <a:hlinkClick r:id="rId2" action="ppaction://hlinksldjump"/>
          </p:cNvPr>
          <p:cNvSpPr txBox="1">
            <a:spLocks noChangeArrowheads="1"/>
          </p:cNvSpPr>
          <p:nvPr/>
        </p:nvSpPr>
        <p:spPr bwMode="gray">
          <a:xfrm>
            <a:off x="2641970" y="1335415"/>
            <a:ext cx="1855080" cy="457200"/>
          </a:xfrm>
          <a:prstGeom prst="rect">
            <a:avLst/>
          </a:prstGeom>
          <a:noFill/>
          <a:ln>
            <a:noFill/>
          </a:ln>
          <a:effectLst>
            <a:outerShdw dist="17961" dir="2700000"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zh-CN" altLang="en-US" sz="2400" dirty="0" smtClean="0">
                <a:solidFill>
                  <a:schemeClr val="bg1"/>
                </a:solidFill>
              </a:rPr>
              <a:t>关系模型</a:t>
            </a:r>
            <a:endParaRPr lang="en-US" altLang="zh-CN" sz="2400" dirty="0">
              <a:solidFill>
                <a:schemeClr val="bg1"/>
              </a:solidFill>
              <a:ea typeface="宋体" charset="-122"/>
            </a:endParaRPr>
          </a:p>
        </p:txBody>
      </p:sp>
      <p:sp>
        <p:nvSpPr>
          <p:cNvPr id="16" name="Text Box 470"/>
          <p:cNvSpPr txBox="1">
            <a:spLocks noChangeArrowheads="1"/>
          </p:cNvSpPr>
          <p:nvPr/>
        </p:nvSpPr>
        <p:spPr bwMode="gray">
          <a:xfrm>
            <a:off x="2103553" y="1225877"/>
            <a:ext cx="304800" cy="641350"/>
          </a:xfrm>
          <a:prstGeom prst="rect">
            <a:avLst/>
          </a:prstGeom>
          <a:noFill/>
          <a:ln>
            <a:noFill/>
          </a:ln>
          <a:effectLst>
            <a:outerShdw dist="28398" dir="1593903"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zh-CN" sz="3600" dirty="0" smtClean="0">
                <a:solidFill>
                  <a:schemeClr val="bg1"/>
                </a:solidFill>
                <a:ea typeface="宋体" charset="-122"/>
              </a:rPr>
              <a:t>5</a:t>
            </a:r>
            <a:endParaRPr lang="en-US" altLang="zh-CN" sz="3600" dirty="0">
              <a:solidFill>
                <a:schemeClr val="bg1"/>
              </a:solidFill>
              <a:ea typeface="宋体" charset="-122"/>
            </a:endParaRPr>
          </a:p>
        </p:txBody>
      </p:sp>
      <p:sp>
        <p:nvSpPr>
          <p:cNvPr id="23" name="AutoShape 34"/>
          <p:cNvSpPr>
            <a:spLocks noChangeArrowheads="1"/>
          </p:cNvSpPr>
          <p:nvPr/>
        </p:nvSpPr>
        <p:spPr bwMode="gray">
          <a:xfrm>
            <a:off x="2393108" y="1845002"/>
            <a:ext cx="4079122" cy="1322170"/>
          </a:xfrm>
          <a:prstGeom prst="roundRect">
            <a:avLst>
              <a:gd name="adj" fmla="val 2259"/>
            </a:avLst>
          </a:prstGeom>
          <a:gradFill rotWithShape="1">
            <a:gsLst>
              <a:gs pos="0">
                <a:schemeClr val="bg2"/>
              </a:gs>
              <a:gs pos="100000">
                <a:schemeClr val="bg2">
                  <a:gamma/>
                  <a:tint val="0"/>
                  <a:invGamma/>
                  <a:alpha val="0"/>
                </a:schemeClr>
              </a:gs>
            </a:gsLst>
            <a:lin ang="5400000" scaled="1"/>
          </a:gradFill>
          <a:ln>
            <a:noFill/>
          </a:ln>
          <a:effectLst/>
          <a:extLst>
            <a:ext uri="{91240B29-F687-4F45-9708-019B960494DF}">
              <a14:hiddenLine xmlns:a14="http://schemas.microsoft.com/office/drawing/2010/main" w="28575">
                <a:solidFill>
                  <a:srgbClr val="DDDDDD"/>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indent="252000" algn="l">
              <a:spcBef>
                <a:spcPts val="600"/>
              </a:spcBef>
              <a:spcAft>
                <a:spcPts val="600"/>
              </a:spcAft>
            </a:pPr>
            <a:r>
              <a:rPr lang="en-US" altLang="zh-CN" dirty="0" smtClean="0">
                <a:hlinkClick r:id="rId2" action="ppaction://hlinksldjump"/>
              </a:rPr>
              <a:t>1.5.1 </a:t>
            </a:r>
            <a:r>
              <a:rPr lang="zh-CN" altLang="en-US" dirty="0" smtClean="0">
                <a:hlinkClick r:id="rId2" action="ppaction://hlinksldjump"/>
              </a:rPr>
              <a:t>基本术语</a:t>
            </a:r>
            <a:r>
              <a:rPr lang="zh-CN" altLang="en-US" dirty="0" smtClean="0"/>
              <a:t> </a:t>
            </a:r>
            <a:r>
              <a:rPr lang="zh-CN" altLang="en-US" dirty="0" smtClean="0">
                <a:solidFill>
                  <a:srgbClr val="FF0000"/>
                </a:solidFill>
              </a:rPr>
              <a:t>√</a:t>
            </a:r>
            <a:endParaRPr lang="en-US" altLang="zh-CN" dirty="0" smtClean="0"/>
          </a:p>
          <a:p>
            <a:pPr indent="252000" algn="l">
              <a:spcBef>
                <a:spcPts val="600"/>
              </a:spcBef>
              <a:spcAft>
                <a:spcPts val="600"/>
              </a:spcAft>
            </a:pPr>
            <a:r>
              <a:rPr lang="en-US" altLang="zh-CN" dirty="0" smtClean="0">
                <a:hlinkClick r:id="" action="ppaction://noaction"/>
              </a:rPr>
              <a:t>1.5.2 </a:t>
            </a:r>
            <a:r>
              <a:rPr lang="zh-CN" altLang="en-US" dirty="0" smtClean="0">
                <a:hlinkClick r:id="" action="ppaction://noaction"/>
              </a:rPr>
              <a:t>关系的定义和性质</a:t>
            </a:r>
            <a:endParaRPr lang="en-US" altLang="zh-CN" dirty="0" smtClean="0"/>
          </a:p>
          <a:p>
            <a:pPr indent="252000" algn="l">
              <a:spcBef>
                <a:spcPts val="600"/>
              </a:spcBef>
              <a:spcAft>
                <a:spcPts val="600"/>
              </a:spcAft>
            </a:pPr>
            <a:r>
              <a:rPr lang="en-US" altLang="zh-CN" dirty="0" smtClean="0">
                <a:hlinkClick r:id="" action="ppaction://noaction"/>
              </a:rPr>
              <a:t>1.5.3 </a:t>
            </a:r>
            <a:r>
              <a:rPr lang="zh-CN" altLang="en-US" dirty="0" smtClean="0">
                <a:hlinkClick r:id="" action="ppaction://noaction"/>
              </a:rPr>
              <a:t>关系模型的</a:t>
            </a:r>
            <a:r>
              <a:rPr lang="en-US" altLang="zh-CN" dirty="0" smtClean="0">
                <a:hlinkClick r:id="" action="ppaction://noaction"/>
              </a:rPr>
              <a:t>3</a:t>
            </a:r>
            <a:r>
              <a:rPr lang="zh-CN" altLang="en-US" dirty="0" smtClean="0">
                <a:hlinkClick r:id="" action="ppaction://noaction"/>
              </a:rPr>
              <a:t>类完整性规则</a:t>
            </a:r>
            <a:endParaRPr lang="zh-CN" altLang="en-US" dirty="0"/>
          </a:p>
        </p:txBody>
      </p:sp>
    </p:spTree>
    <p:extLst>
      <p:ext uri="{BB962C8B-B14F-4D97-AF65-F5344CB8AC3E}">
        <p14:creationId xmlns:p14="http://schemas.microsoft.com/office/powerpoint/2010/main" val="41264678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1.4.2</a:t>
            </a:r>
            <a:r>
              <a:rPr lang="zh-CN" altLang="zh-CN" dirty="0"/>
              <a:t>数据库系统</a:t>
            </a:r>
          </a:p>
        </p:txBody>
      </p:sp>
      <p:sp>
        <p:nvSpPr>
          <p:cNvPr id="3" name="内容占位符 2"/>
          <p:cNvSpPr>
            <a:spLocks noGrp="1"/>
          </p:cNvSpPr>
          <p:nvPr>
            <p:ph idx="1"/>
          </p:nvPr>
        </p:nvSpPr>
        <p:spPr>
          <a:xfrm>
            <a:off x="1904044" y="1414314"/>
            <a:ext cx="5336206" cy="3322577"/>
          </a:xfrm>
        </p:spPr>
        <p:txBody>
          <a:bodyPr/>
          <a:lstStyle/>
          <a:p>
            <a:pPr>
              <a:lnSpc>
                <a:spcPct val="150000"/>
              </a:lnSpc>
            </a:pPr>
            <a:r>
              <a:rPr lang="zh-CN" altLang="zh-CN" dirty="0"/>
              <a:t>数据库系统（</a:t>
            </a:r>
            <a:r>
              <a:rPr lang="en-US" altLang="zh-CN" dirty="0"/>
              <a:t>DBS</a:t>
            </a:r>
            <a:r>
              <a:rPr lang="zh-CN" altLang="zh-CN" dirty="0"/>
              <a:t>）的</a:t>
            </a:r>
            <a:r>
              <a:rPr lang="zh-CN" altLang="zh-CN" dirty="0" smtClean="0"/>
              <a:t>组成</a:t>
            </a:r>
            <a:r>
              <a:rPr lang="en-US" altLang="zh-CN" dirty="0" smtClean="0"/>
              <a:t>,</a:t>
            </a:r>
            <a:r>
              <a:rPr lang="zh-CN" altLang="zh-CN" dirty="0" smtClean="0"/>
              <a:t> 通常由</a:t>
            </a:r>
            <a:r>
              <a:rPr lang="en-US" altLang="zh-CN" dirty="0" smtClean="0"/>
              <a:t>:</a:t>
            </a:r>
          </a:p>
          <a:p>
            <a:pPr marL="457200" indent="-457200">
              <a:lnSpc>
                <a:spcPct val="150000"/>
              </a:lnSpc>
              <a:buFont typeface="+mj-ea"/>
              <a:buAutoNum type="circleNumDbPlain"/>
            </a:pPr>
            <a:r>
              <a:rPr lang="zh-CN" altLang="zh-CN" dirty="0" smtClean="0"/>
              <a:t>硬件</a:t>
            </a:r>
            <a:endParaRPr lang="en-US" altLang="zh-CN" dirty="0" smtClean="0"/>
          </a:p>
          <a:p>
            <a:pPr marL="457200" indent="-457200">
              <a:lnSpc>
                <a:spcPct val="150000"/>
              </a:lnSpc>
              <a:buFont typeface="+mj-ea"/>
              <a:buAutoNum type="circleNumDbPlain"/>
            </a:pPr>
            <a:r>
              <a:rPr lang="zh-CN" altLang="zh-CN" dirty="0" smtClean="0"/>
              <a:t>软件</a:t>
            </a:r>
            <a:endParaRPr lang="en-US" altLang="zh-CN" dirty="0" smtClean="0"/>
          </a:p>
          <a:p>
            <a:pPr marL="457200" indent="-457200">
              <a:lnSpc>
                <a:spcPct val="150000"/>
              </a:lnSpc>
              <a:buFont typeface="+mj-ea"/>
              <a:buAutoNum type="circleNumDbPlain"/>
            </a:pPr>
            <a:r>
              <a:rPr lang="zh-CN" altLang="zh-CN" dirty="0" smtClean="0"/>
              <a:t>数据库</a:t>
            </a:r>
            <a:endParaRPr lang="en-US" altLang="zh-CN" dirty="0" smtClean="0"/>
          </a:p>
          <a:p>
            <a:pPr marL="457200" indent="-457200">
              <a:lnSpc>
                <a:spcPct val="150000"/>
              </a:lnSpc>
              <a:buFont typeface="+mj-ea"/>
              <a:buAutoNum type="circleNumDbPlain"/>
            </a:pPr>
            <a:r>
              <a:rPr lang="zh-CN" altLang="zh-CN" dirty="0" smtClean="0"/>
              <a:t>数据管理</a:t>
            </a:r>
            <a:r>
              <a:rPr lang="zh-CN" altLang="zh-CN" dirty="0"/>
              <a:t>员</a:t>
            </a:r>
            <a:r>
              <a:rPr lang="zh-CN" altLang="zh-CN" dirty="0" smtClean="0"/>
              <a:t>组成</a:t>
            </a:r>
            <a:endParaRPr lang="zh-CN" altLang="zh-CN" dirty="0"/>
          </a:p>
          <a:p>
            <a:pPr>
              <a:lnSpc>
                <a:spcPct val="150000"/>
              </a:lnSpc>
            </a:pP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40</a:t>
            </a:fld>
            <a:endParaRPr lang="en-US" altLang="zh-CN"/>
          </a:p>
        </p:txBody>
      </p:sp>
    </p:spTree>
    <p:extLst>
      <p:ext uri="{BB962C8B-B14F-4D97-AF65-F5344CB8AC3E}">
        <p14:creationId xmlns:p14="http://schemas.microsoft.com/office/powerpoint/2010/main" val="20164339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24370" y="211875"/>
            <a:ext cx="7801897" cy="5694250"/>
          </a:xfrm>
        </p:spPr>
        <p:txBody>
          <a:bodyPr/>
          <a:lstStyle/>
          <a:p>
            <a:pPr marL="0" indent="0">
              <a:lnSpc>
                <a:spcPts val="3500"/>
              </a:lnSpc>
              <a:buNone/>
            </a:pPr>
            <a:r>
              <a:rPr lang="zh-CN" altLang="zh-CN" sz="2000" dirty="0">
                <a:solidFill>
                  <a:srgbClr val="FF0000"/>
                </a:solidFill>
              </a:rPr>
              <a:t>（</a:t>
            </a:r>
            <a:r>
              <a:rPr lang="en-US" altLang="zh-CN" sz="2000" dirty="0">
                <a:solidFill>
                  <a:srgbClr val="FF0000"/>
                </a:solidFill>
              </a:rPr>
              <a:t>1</a:t>
            </a:r>
            <a:r>
              <a:rPr lang="zh-CN" altLang="zh-CN" sz="2000" dirty="0">
                <a:solidFill>
                  <a:srgbClr val="FF0000"/>
                </a:solidFill>
              </a:rPr>
              <a:t>）数据库</a:t>
            </a:r>
          </a:p>
          <a:p>
            <a:pPr marL="0" indent="0">
              <a:lnSpc>
                <a:spcPts val="3500"/>
              </a:lnSpc>
              <a:buNone/>
            </a:pPr>
            <a:r>
              <a:rPr lang="zh-CN" altLang="zh-CN" sz="2000" dirty="0">
                <a:solidFill>
                  <a:schemeClr val="tx1"/>
                </a:solidFill>
              </a:rPr>
              <a:t>数据库（</a:t>
            </a:r>
            <a:r>
              <a:rPr lang="en-US" altLang="zh-CN" sz="2000" dirty="0">
                <a:solidFill>
                  <a:schemeClr val="tx1"/>
                </a:solidFill>
              </a:rPr>
              <a:t>DB</a:t>
            </a:r>
            <a:r>
              <a:rPr lang="zh-CN" altLang="zh-CN" sz="2000" dirty="0">
                <a:solidFill>
                  <a:schemeClr val="tx1"/>
                </a:solidFill>
              </a:rPr>
              <a:t>）是指长期存储在计算机内的，有组织，可共享的数据的集合。数据库中的数据按一定的数学模型组织、描述和存储，具有较小的冗余，较高的数据独立性和易扩展性，并可为各种用户共享。</a:t>
            </a:r>
          </a:p>
          <a:p>
            <a:pPr marL="0" indent="0">
              <a:lnSpc>
                <a:spcPts val="3500"/>
              </a:lnSpc>
              <a:buNone/>
            </a:pPr>
            <a:r>
              <a:rPr lang="zh-CN" altLang="zh-CN" sz="2000" dirty="0">
                <a:solidFill>
                  <a:srgbClr val="FF0000"/>
                </a:solidFill>
              </a:rPr>
              <a:t>（</a:t>
            </a:r>
            <a:r>
              <a:rPr lang="en-US" altLang="zh-CN" sz="2000" dirty="0">
                <a:solidFill>
                  <a:srgbClr val="FF0000"/>
                </a:solidFill>
              </a:rPr>
              <a:t>2</a:t>
            </a:r>
            <a:r>
              <a:rPr lang="zh-CN" altLang="zh-CN" sz="2000" dirty="0">
                <a:solidFill>
                  <a:srgbClr val="FF0000"/>
                </a:solidFill>
              </a:rPr>
              <a:t>）硬件</a:t>
            </a:r>
          </a:p>
          <a:p>
            <a:pPr marL="0" indent="0">
              <a:lnSpc>
                <a:spcPts val="3500"/>
              </a:lnSpc>
              <a:buNone/>
            </a:pPr>
            <a:r>
              <a:rPr lang="zh-CN" altLang="zh-CN" sz="2000" dirty="0">
                <a:solidFill>
                  <a:schemeClr val="tx1"/>
                </a:solidFill>
              </a:rPr>
              <a:t>构成计算机系统的各种物理设备，包括中央处理器、内存、外存、输入</a:t>
            </a:r>
            <a:r>
              <a:rPr lang="en-US" altLang="zh-CN" sz="2000" dirty="0">
                <a:solidFill>
                  <a:schemeClr val="tx1"/>
                </a:solidFill>
              </a:rPr>
              <a:t>/</a:t>
            </a:r>
            <a:r>
              <a:rPr lang="zh-CN" altLang="zh-CN" sz="2000" dirty="0">
                <a:solidFill>
                  <a:schemeClr val="tx1"/>
                </a:solidFill>
              </a:rPr>
              <a:t>输出设备等硬件设备。</a:t>
            </a:r>
          </a:p>
          <a:p>
            <a:pPr marL="0" indent="0">
              <a:lnSpc>
                <a:spcPts val="3500"/>
              </a:lnSpc>
              <a:buNone/>
            </a:pPr>
            <a:r>
              <a:rPr lang="zh-CN" altLang="zh-CN" sz="2000" dirty="0">
                <a:solidFill>
                  <a:srgbClr val="FF0000"/>
                </a:solidFill>
              </a:rPr>
              <a:t>（</a:t>
            </a:r>
            <a:r>
              <a:rPr lang="en-US" altLang="zh-CN" sz="2000" dirty="0">
                <a:solidFill>
                  <a:srgbClr val="FF0000"/>
                </a:solidFill>
              </a:rPr>
              <a:t>3</a:t>
            </a:r>
            <a:r>
              <a:rPr lang="zh-CN" altLang="zh-CN" sz="2000" dirty="0">
                <a:solidFill>
                  <a:srgbClr val="FF0000"/>
                </a:solidFill>
              </a:rPr>
              <a:t>）软件</a:t>
            </a:r>
          </a:p>
          <a:p>
            <a:pPr marL="0" indent="0">
              <a:lnSpc>
                <a:spcPts val="3500"/>
              </a:lnSpc>
              <a:buNone/>
            </a:pPr>
            <a:r>
              <a:rPr lang="zh-CN" altLang="zh-CN" sz="2000" dirty="0">
                <a:solidFill>
                  <a:schemeClr val="tx1"/>
                </a:solidFill>
              </a:rPr>
              <a:t>这一部分包括操作系统、各种宿主语言、数据库管理系统及应用程序。数据库管理系统（</a:t>
            </a:r>
            <a:r>
              <a:rPr lang="en-US" altLang="zh-CN" sz="2000" dirty="0">
                <a:solidFill>
                  <a:schemeClr val="tx1"/>
                </a:solidFill>
              </a:rPr>
              <a:t>DBMS</a:t>
            </a:r>
            <a:r>
              <a:rPr lang="zh-CN" altLang="zh-CN" sz="2000" dirty="0">
                <a:solidFill>
                  <a:schemeClr val="tx1"/>
                </a:solidFill>
              </a:rPr>
              <a:t>）是数据库系统的核心软件。</a:t>
            </a:r>
          </a:p>
          <a:p>
            <a:pPr marL="0" indent="0">
              <a:lnSpc>
                <a:spcPts val="3500"/>
              </a:lnSpc>
              <a:buNone/>
            </a:pPr>
            <a:endParaRPr lang="zh-CN" altLang="en-US" sz="2000" dirty="0">
              <a:solidFill>
                <a:schemeClr val="tx1"/>
              </a:solidFill>
            </a:endParaRP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41</a:t>
            </a:fld>
            <a:endParaRPr lang="en-US" altLang="zh-CN"/>
          </a:p>
        </p:txBody>
      </p:sp>
    </p:spTree>
    <p:extLst>
      <p:ext uri="{BB962C8B-B14F-4D97-AF65-F5344CB8AC3E}">
        <p14:creationId xmlns:p14="http://schemas.microsoft.com/office/powerpoint/2010/main" val="36137170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99892" y="909014"/>
            <a:ext cx="7801897" cy="5311904"/>
          </a:xfrm>
        </p:spPr>
        <p:txBody>
          <a:bodyPr/>
          <a:lstStyle/>
          <a:p>
            <a:pPr marL="0" indent="0">
              <a:lnSpc>
                <a:spcPts val="4000"/>
              </a:lnSpc>
              <a:buNone/>
            </a:pPr>
            <a:r>
              <a:rPr lang="zh-CN" altLang="zh-CN" dirty="0"/>
              <a:t>（</a:t>
            </a:r>
            <a:r>
              <a:rPr lang="en-US" altLang="zh-CN" dirty="0"/>
              <a:t>4</a:t>
            </a:r>
            <a:r>
              <a:rPr lang="zh-CN" altLang="zh-CN" dirty="0"/>
              <a:t>）数据库管理员</a:t>
            </a:r>
          </a:p>
          <a:p>
            <a:pPr marL="0" indent="0">
              <a:lnSpc>
                <a:spcPts val="4000"/>
              </a:lnSpc>
              <a:buNone/>
            </a:pPr>
            <a:r>
              <a:rPr lang="zh-CN" altLang="zh-CN" dirty="0">
                <a:solidFill>
                  <a:schemeClr val="tx1"/>
                </a:solidFill>
              </a:rPr>
              <a:t>要想成功地运转数据库，就要在数据处理部门配备管理人员－数据库管理员（</a:t>
            </a:r>
            <a:r>
              <a:rPr lang="en-US" altLang="zh-CN" dirty="0" err="1">
                <a:solidFill>
                  <a:schemeClr val="tx1"/>
                </a:solidFill>
              </a:rPr>
              <a:t>DataBase</a:t>
            </a:r>
            <a:r>
              <a:rPr lang="en-US" altLang="zh-CN" dirty="0">
                <a:solidFill>
                  <a:schemeClr val="tx1"/>
                </a:solidFill>
              </a:rPr>
              <a:t> Administrator</a:t>
            </a:r>
            <a:r>
              <a:rPr lang="zh-CN" altLang="zh-CN" dirty="0">
                <a:solidFill>
                  <a:schemeClr val="tx1"/>
                </a:solidFill>
              </a:rPr>
              <a:t>，</a:t>
            </a:r>
            <a:r>
              <a:rPr lang="en-US" altLang="zh-CN" dirty="0">
                <a:solidFill>
                  <a:schemeClr val="tx1"/>
                </a:solidFill>
              </a:rPr>
              <a:t>DBA</a:t>
            </a:r>
            <a:r>
              <a:rPr lang="zh-CN" altLang="zh-CN" dirty="0">
                <a:solidFill>
                  <a:schemeClr val="tx1"/>
                </a:solidFill>
              </a:rPr>
              <a:t>）。</a:t>
            </a:r>
            <a:r>
              <a:rPr lang="en-US" altLang="zh-CN" dirty="0">
                <a:solidFill>
                  <a:schemeClr val="tx1"/>
                </a:solidFill>
              </a:rPr>
              <a:t>DBA</a:t>
            </a:r>
            <a:r>
              <a:rPr lang="zh-CN" altLang="zh-CN" dirty="0">
                <a:solidFill>
                  <a:schemeClr val="tx1"/>
                </a:solidFill>
              </a:rPr>
              <a:t>必须具有以下素质：熟悉企业全部数据的性质和用途；对所有用户的需求有充分的了解；对系统的性能非常熟悉；兼有系统分析员和运筹学专家的品质和知识。</a:t>
            </a:r>
            <a:r>
              <a:rPr lang="en-US" altLang="zh-CN" dirty="0">
                <a:solidFill>
                  <a:schemeClr val="tx1"/>
                </a:solidFill>
              </a:rPr>
              <a:t>DBA</a:t>
            </a:r>
            <a:r>
              <a:rPr lang="zh-CN" altLang="zh-CN" dirty="0">
                <a:solidFill>
                  <a:schemeClr val="tx1"/>
                </a:solidFill>
              </a:rPr>
              <a:t>的定义如下。</a:t>
            </a:r>
          </a:p>
          <a:p>
            <a:pPr marL="0" indent="0">
              <a:lnSpc>
                <a:spcPts val="4000"/>
              </a:lnSpc>
              <a:buNone/>
            </a:pP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42</a:t>
            </a:fld>
            <a:endParaRPr lang="en-US" altLang="zh-CN"/>
          </a:p>
        </p:txBody>
      </p:sp>
    </p:spTree>
    <p:extLst>
      <p:ext uri="{BB962C8B-B14F-4D97-AF65-F5344CB8AC3E}">
        <p14:creationId xmlns:p14="http://schemas.microsoft.com/office/powerpoint/2010/main" val="21597952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10333" y="290241"/>
            <a:ext cx="7801897" cy="5166179"/>
          </a:xfrm>
        </p:spPr>
        <p:txBody>
          <a:bodyPr/>
          <a:lstStyle/>
          <a:p>
            <a:pPr marL="0" indent="0">
              <a:lnSpc>
                <a:spcPct val="150000"/>
              </a:lnSpc>
              <a:buNone/>
            </a:pPr>
            <a:r>
              <a:rPr lang="zh-CN" altLang="zh-CN" sz="2000" dirty="0">
                <a:solidFill>
                  <a:schemeClr val="tx1"/>
                </a:solidFill>
              </a:rPr>
              <a:t>定义</a:t>
            </a:r>
            <a:r>
              <a:rPr lang="en-US" altLang="zh-CN" sz="2000" dirty="0">
                <a:solidFill>
                  <a:schemeClr val="tx1"/>
                </a:solidFill>
              </a:rPr>
              <a:t>1.9  DBA</a:t>
            </a:r>
            <a:r>
              <a:rPr lang="zh-CN" altLang="zh-CN" sz="2000" dirty="0">
                <a:solidFill>
                  <a:schemeClr val="tx1"/>
                </a:solidFill>
              </a:rPr>
              <a:t>是控制数据整体结构的一组人员，负责</a:t>
            </a:r>
            <a:r>
              <a:rPr lang="en-US" altLang="zh-CN" sz="2000" dirty="0">
                <a:solidFill>
                  <a:schemeClr val="tx1"/>
                </a:solidFill>
              </a:rPr>
              <a:t>DBS</a:t>
            </a:r>
            <a:r>
              <a:rPr lang="zh-CN" altLang="zh-CN" sz="2000" dirty="0">
                <a:solidFill>
                  <a:schemeClr val="tx1"/>
                </a:solidFill>
              </a:rPr>
              <a:t>的正常运行，承担创建、监控和维护数据库结构的责任。</a:t>
            </a:r>
          </a:p>
          <a:p>
            <a:pPr marL="0" indent="0">
              <a:lnSpc>
                <a:spcPct val="150000"/>
              </a:lnSpc>
              <a:buNone/>
            </a:pPr>
            <a:r>
              <a:rPr lang="en-US" altLang="zh-CN" sz="2000" dirty="0">
                <a:solidFill>
                  <a:schemeClr val="tx1"/>
                </a:solidFill>
              </a:rPr>
              <a:t>DBA</a:t>
            </a:r>
            <a:r>
              <a:rPr lang="zh-CN" altLang="zh-CN" sz="2000" dirty="0">
                <a:solidFill>
                  <a:schemeClr val="tx1"/>
                </a:solidFill>
              </a:rPr>
              <a:t>的主要职责有以下</a:t>
            </a:r>
            <a:r>
              <a:rPr lang="en-US" altLang="zh-CN" sz="2000" dirty="0">
                <a:solidFill>
                  <a:schemeClr val="tx1"/>
                </a:solidFill>
              </a:rPr>
              <a:t>6</a:t>
            </a:r>
            <a:r>
              <a:rPr lang="zh-CN" altLang="zh-CN" sz="2000" dirty="0">
                <a:solidFill>
                  <a:schemeClr val="tx1"/>
                </a:solidFill>
              </a:rPr>
              <a:t>点：</a:t>
            </a:r>
          </a:p>
          <a:p>
            <a:pPr marL="0" indent="0">
              <a:lnSpc>
                <a:spcPct val="150000"/>
              </a:lnSpc>
              <a:buNone/>
            </a:pPr>
            <a:r>
              <a:rPr lang="zh-CN" altLang="zh-CN" sz="2000" dirty="0">
                <a:solidFill>
                  <a:schemeClr val="tx1"/>
                </a:solidFill>
              </a:rPr>
              <a:t>（</a:t>
            </a:r>
            <a:r>
              <a:rPr lang="en-US" altLang="zh-CN" sz="2000" dirty="0">
                <a:solidFill>
                  <a:schemeClr val="tx1"/>
                </a:solidFill>
              </a:rPr>
              <a:t>1</a:t>
            </a:r>
            <a:r>
              <a:rPr lang="zh-CN" altLang="zh-CN" sz="2000" dirty="0">
                <a:solidFill>
                  <a:schemeClr val="tx1"/>
                </a:solidFill>
              </a:rPr>
              <a:t>）定义模式。</a:t>
            </a:r>
          </a:p>
          <a:p>
            <a:pPr marL="0" indent="0">
              <a:lnSpc>
                <a:spcPct val="150000"/>
              </a:lnSpc>
              <a:buNone/>
            </a:pPr>
            <a:r>
              <a:rPr lang="zh-CN" altLang="zh-CN" sz="2000" dirty="0">
                <a:solidFill>
                  <a:schemeClr val="tx1"/>
                </a:solidFill>
              </a:rPr>
              <a:t>（</a:t>
            </a:r>
            <a:r>
              <a:rPr lang="en-US" altLang="zh-CN" sz="2000" dirty="0">
                <a:solidFill>
                  <a:schemeClr val="tx1"/>
                </a:solidFill>
              </a:rPr>
              <a:t>2</a:t>
            </a:r>
            <a:r>
              <a:rPr lang="zh-CN" altLang="zh-CN" sz="2000" dirty="0">
                <a:solidFill>
                  <a:schemeClr val="tx1"/>
                </a:solidFill>
              </a:rPr>
              <a:t>）定义内模式。</a:t>
            </a:r>
          </a:p>
          <a:p>
            <a:pPr marL="0" indent="0">
              <a:lnSpc>
                <a:spcPct val="150000"/>
              </a:lnSpc>
              <a:buNone/>
            </a:pPr>
            <a:r>
              <a:rPr lang="zh-CN" altLang="zh-CN" sz="2000" dirty="0">
                <a:solidFill>
                  <a:schemeClr val="tx1"/>
                </a:solidFill>
              </a:rPr>
              <a:t>（</a:t>
            </a:r>
            <a:r>
              <a:rPr lang="en-US" altLang="zh-CN" sz="2000" dirty="0">
                <a:solidFill>
                  <a:schemeClr val="tx1"/>
                </a:solidFill>
              </a:rPr>
              <a:t>3</a:t>
            </a:r>
            <a:r>
              <a:rPr lang="zh-CN" altLang="zh-CN" sz="2000" dirty="0">
                <a:solidFill>
                  <a:schemeClr val="tx1"/>
                </a:solidFill>
              </a:rPr>
              <a:t>）与用户的联络。包括定义外模式、应用程序的设计、提供技术培训等专业服务。</a:t>
            </a:r>
          </a:p>
          <a:p>
            <a:pPr marL="0" indent="0">
              <a:lnSpc>
                <a:spcPct val="150000"/>
              </a:lnSpc>
              <a:buNone/>
            </a:pPr>
            <a:r>
              <a:rPr lang="zh-CN" altLang="zh-CN" sz="2000" dirty="0">
                <a:solidFill>
                  <a:schemeClr val="tx1"/>
                </a:solidFill>
              </a:rPr>
              <a:t>（</a:t>
            </a:r>
            <a:r>
              <a:rPr lang="en-US" altLang="zh-CN" sz="2000" dirty="0">
                <a:solidFill>
                  <a:schemeClr val="tx1"/>
                </a:solidFill>
              </a:rPr>
              <a:t>4</a:t>
            </a:r>
            <a:r>
              <a:rPr lang="zh-CN" altLang="zh-CN" sz="2000" dirty="0">
                <a:solidFill>
                  <a:schemeClr val="tx1"/>
                </a:solidFill>
              </a:rPr>
              <a:t>）定义安全性规则，对用户访问数据库的授权。</a:t>
            </a:r>
          </a:p>
          <a:p>
            <a:pPr marL="0" indent="0">
              <a:lnSpc>
                <a:spcPct val="150000"/>
              </a:lnSpc>
              <a:buNone/>
            </a:pPr>
            <a:r>
              <a:rPr lang="zh-CN" altLang="zh-CN" sz="2000" dirty="0">
                <a:solidFill>
                  <a:schemeClr val="tx1"/>
                </a:solidFill>
              </a:rPr>
              <a:t>（</a:t>
            </a:r>
            <a:r>
              <a:rPr lang="en-US" altLang="zh-CN" sz="2000" dirty="0">
                <a:solidFill>
                  <a:schemeClr val="tx1"/>
                </a:solidFill>
              </a:rPr>
              <a:t>5</a:t>
            </a:r>
            <a:r>
              <a:rPr lang="zh-CN" altLang="zh-CN" sz="2000" dirty="0">
                <a:solidFill>
                  <a:schemeClr val="tx1"/>
                </a:solidFill>
              </a:rPr>
              <a:t>）定义完整性规则，监督数据库的运行。</a:t>
            </a:r>
          </a:p>
          <a:p>
            <a:pPr marL="0" indent="0">
              <a:lnSpc>
                <a:spcPct val="150000"/>
              </a:lnSpc>
              <a:buNone/>
            </a:pPr>
            <a:r>
              <a:rPr lang="zh-CN" altLang="zh-CN" sz="2000" dirty="0">
                <a:solidFill>
                  <a:schemeClr val="tx1"/>
                </a:solidFill>
              </a:rPr>
              <a:t>（</a:t>
            </a:r>
            <a:r>
              <a:rPr lang="en-US" altLang="zh-CN" sz="2000" dirty="0">
                <a:solidFill>
                  <a:schemeClr val="tx1"/>
                </a:solidFill>
              </a:rPr>
              <a:t>6</a:t>
            </a:r>
            <a:r>
              <a:rPr lang="zh-CN" altLang="zh-CN" sz="2000" dirty="0">
                <a:solidFill>
                  <a:schemeClr val="tx1"/>
                </a:solidFill>
              </a:rPr>
              <a:t>）数据库的转储与恢复工作。</a:t>
            </a:r>
          </a:p>
          <a:p>
            <a:pPr marL="0" indent="0">
              <a:lnSpc>
                <a:spcPct val="150000"/>
              </a:lnSpc>
              <a:buNone/>
            </a:pPr>
            <a:endParaRPr lang="zh-CN" altLang="en-US" sz="2000" dirty="0">
              <a:solidFill>
                <a:schemeClr val="tx1"/>
              </a:solidFill>
            </a:endParaRP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43</a:t>
            </a:fld>
            <a:endParaRPr lang="en-US" altLang="zh-CN"/>
          </a:p>
        </p:txBody>
      </p:sp>
      <p:sp>
        <p:nvSpPr>
          <p:cNvPr id="5" name="TextBox 4">
            <a:hlinkClick r:id="rId2" action="ppaction://hlinksldjump"/>
          </p:cNvPr>
          <p:cNvSpPr txBox="1"/>
          <p:nvPr/>
        </p:nvSpPr>
        <p:spPr>
          <a:xfrm>
            <a:off x="7603956" y="6272463"/>
            <a:ext cx="802106" cy="338554"/>
          </a:xfrm>
          <a:prstGeom prst="rect">
            <a:avLst/>
          </a:prstGeom>
          <a:noFill/>
        </p:spPr>
        <p:txBody>
          <a:bodyPr wrap="square" rtlCol="0">
            <a:spAutoFit/>
          </a:bodyPr>
          <a:lstStyle/>
          <a:p>
            <a:r>
              <a:rPr lang="zh-CN" altLang="en-US" sz="1600" dirty="0" smtClean="0"/>
              <a:t>返回</a:t>
            </a:r>
            <a:endParaRPr lang="zh-CN" altLang="en-US" sz="1600" dirty="0"/>
          </a:p>
        </p:txBody>
      </p:sp>
    </p:spTree>
    <p:extLst>
      <p:ext uri="{BB962C8B-B14F-4D97-AF65-F5344CB8AC3E}">
        <p14:creationId xmlns:p14="http://schemas.microsoft.com/office/powerpoint/2010/main" val="2619003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 </a:t>
            </a:r>
            <a:r>
              <a:rPr lang="en-US" altLang="zh-CN" dirty="0" smtClean="0"/>
              <a:t/>
            </a:r>
            <a:br>
              <a:rPr lang="en-US" altLang="zh-CN" dirty="0" smtClean="0"/>
            </a:br>
            <a:r>
              <a:rPr lang="en-US" altLang="zh-CN" dirty="0"/>
              <a:t>1.5.1</a:t>
            </a:r>
            <a:r>
              <a:rPr lang="zh-CN" altLang="zh-CN" dirty="0"/>
              <a:t>基本术语</a:t>
            </a:r>
            <a:br>
              <a:rPr lang="zh-CN" altLang="zh-CN" dirty="0"/>
            </a:br>
            <a:endParaRPr lang="zh-CN" altLang="en-US" dirty="0"/>
          </a:p>
        </p:txBody>
      </p:sp>
      <p:sp>
        <p:nvSpPr>
          <p:cNvPr id="3" name="内容占位符 2"/>
          <p:cNvSpPr>
            <a:spLocks noGrp="1"/>
          </p:cNvSpPr>
          <p:nvPr>
            <p:ph idx="1"/>
          </p:nvPr>
        </p:nvSpPr>
        <p:spPr>
          <a:xfrm>
            <a:off x="899892" y="1043925"/>
            <a:ext cx="7801897" cy="4275649"/>
          </a:xfrm>
        </p:spPr>
        <p:txBody>
          <a:bodyPr/>
          <a:lstStyle/>
          <a:p>
            <a:pPr>
              <a:lnSpc>
                <a:spcPct val="150000"/>
              </a:lnSpc>
            </a:pPr>
            <a:r>
              <a:rPr lang="zh-CN" altLang="zh-CN" sz="2000" dirty="0">
                <a:solidFill>
                  <a:schemeClr val="tx1"/>
                </a:solidFill>
              </a:rPr>
              <a:t>定义</a:t>
            </a:r>
            <a:r>
              <a:rPr lang="en-US" altLang="zh-CN" sz="2000" dirty="0">
                <a:solidFill>
                  <a:schemeClr val="tx1"/>
                </a:solidFill>
              </a:rPr>
              <a:t>1.10  </a:t>
            </a:r>
            <a:r>
              <a:rPr lang="zh-CN" altLang="zh-CN" sz="2000" dirty="0">
                <a:solidFill>
                  <a:schemeClr val="tx1"/>
                </a:solidFill>
              </a:rPr>
              <a:t>用二维表格表示实体集，用关键码表示实体之间联系的数据模型称为</a:t>
            </a:r>
            <a:r>
              <a:rPr lang="zh-CN" altLang="zh-CN" sz="2000" dirty="0">
                <a:solidFill>
                  <a:srgbClr val="FF0000"/>
                </a:solidFill>
              </a:rPr>
              <a:t>关系模型</a:t>
            </a:r>
            <a:r>
              <a:rPr lang="zh-CN" altLang="zh-CN" sz="2000" dirty="0">
                <a:solidFill>
                  <a:schemeClr val="tx1"/>
                </a:solidFill>
              </a:rPr>
              <a:t>（</a:t>
            </a:r>
            <a:r>
              <a:rPr lang="en-US" altLang="zh-CN" sz="2000" dirty="0">
                <a:solidFill>
                  <a:schemeClr val="tx1"/>
                </a:solidFill>
              </a:rPr>
              <a:t>Relational Model</a:t>
            </a:r>
            <a:r>
              <a:rPr lang="zh-CN" altLang="zh-CN" sz="2000" dirty="0">
                <a:solidFill>
                  <a:schemeClr val="tx1"/>
                </a:solidFill>
              </a:rPr>
              <a:t>）。</a:t>
            </a:r>
          </a:p>
          <a:p>
            <a:pPr>
              <a:lnSpc>
                <a:spcPct val="150000"/>
              </a:lnSpc>
            </a:pPr>
            <a:r>
              <a:rPr lang="zh-CN" altLang="en-US" sz="2000" dirty="0" smtClean="0">
                <a:solidFill>
                  <a:schemeClr val="tx1"/>
                </a:solidFill>
              </a:rPr>
              <a:t>例</a:t>
            </a:r>
            <a:r>
              <a:rPr lang="zh-CN" altLang="zh-CN" sz="2000" dirty="0">
                <a:solidFill>
                  <a:schemeClr val="tx1"/>
                </a:solidFill>
              </a:rPr>
              <a:t>如，如图</a:t>
            </a:r>
            <a:r>
              <a:rPr lang="en-US" altLang="zh-CN" sz="2000" dirty="0">
                <a:solidFill>
                  <a:schemeClr val="tx1"/>
                </a:solidFill>
              </a:rPr>
              <a:t>1.9</a:t>
            </a:r>
            <a:r>
              <a:rPr lang="zh-CN" altLang="zh-CN" sz="2000" dirty="0">
                <a:solidFill>
                  <a:schemeClr val="tx1"/>
                </a:solidFill>
              </a:rPr>
              <a:t>是一个二维表格。 对表格数学化，用字母表示表格的内容。在关系模型中，字段称为属性，字段值称为属性值</a:t>
            </a:r>
            <a:r>
              <a:rPr lang="en-US" altLang="zh-CN" sz="2000" dirty="0">
                <a:solidFill>
                  <a:schemeClr val="tx1"/>
                </a:solidFill>
              </a:rPr>
              <a:t>,</a:t>
            </a:r>
            <a:r>
              <a:rPr lang="zh-CN" altLang="zh-CN" sz="2000" dirty="0">
                <a:solidFill>
                  <a:schemeClr val="tx1"/>
                </a:solidFill>
              </a:rPr>
              <a:t>记录类型称为关系模式</a:t>
            </a:r>
            <a:r>
              <a:rPr lang="en-US" altLang="zh-CN" sz="2000" dirty="0">
                <a:solidFill>
                  <a:schemeClr val="tx1"/>
                </a:solidFill>
              </a:rPr>
              <a:t>,</a:t>
            </a:r>
            <a:r>
              <a:rPr lang="zh-CN" altLang="zh-CN" sz="2000" dirty="0">
                <a:solidFill>
                  <a:schemeClr val="tx1"/>
                </a:solidFill>
              </a:rPr>
              <a:t>记录称为元组（</a:t>
            </a:r>
            <a:r>
              <a:rPr lang="en-US" altLang="zh-CN" sz="2000" dirty="0">
                <a:solidFill>
                  <a:schemeClr val="tx1"/>
                </a:solidFill>
              </a:rPr>
              <a:t>Tuple</a:t>
            </a:r>
            <a:r>
              <a:rPr lang="zh-CN" altLang="zh-CN" sz="2000" dirty="0">
                <a:solidFill>
                  <a:schemeClr val="tx1"/>
                </a:solidFill>
              </a:rPr>
              <a:t>），元组的集合称为关系（</a:t>
            </a:r>
            <a:r>
              <a:rPr lang="en-US" altLang="zh-CN" sz="2000" dirty="0">
                <a:solidFill>
                  <a:schemeClr val="tx1"/>
                </a:solidFill>
              </a:rPr>
              <a:t>Relation</a:t>
            </a:r>
            <a:r>
              <a:rPr lang="zh-CN" altLang="zh-CN" sz="2000" dirty="0">
                <a:solidFill>
                  <a:schemeClr val="tx1"/>
                </a:solidFill>
              </a:rPr>
              <a:t>）或实例（</a:t>
            </a:r>
            <a:r>
              <a:rPr lang="en-US" altLang="zh-CN" sz="2000" dirty="0">
                <a:solidFill>
                  <a:schemeClr val="tx1"/>
                </a:solidFill>
              </a:rPr>
              <a:t>Instance</a:t>
            </a:r>
            <a:r>
              <a:rPr lang="zh-CN" altLang="zh-CN" sz="2000" dirty="0">
                <a:solidFill>
                  <a:schemeClr val="tx1"/>
                </a:solidFill>
              </a:rPr>
              <a:t>）。一般用大写字母</a:t>
            </a:r>
            <a:r>
              <a:rPr lang="en-US" altLang="zh-CN" sz="2000" dirty="0">
                <a:solidFill>
                  <a:schemeClr val="tx1"/>
                </a:solidFill>
              </a:rPr>
              <a:t>A</a:t>
            </a:r>
            <a:r>
              <a:rPr lang="zh-CN" altLang="zh-CN" sz="2000" dirty="0">
                <a:solidFill>
                  <a:schemeClr val="tx1"/>
                </a:solidFill>
              </a:rPr>
              <a:t>，</a:t>
            </a:r>
            <a:r>
              <a:rPr lang="en-US" altLang="zh-CN" sz="2000" dirty="0">
                <a:solidFill>
                  <a:schemeClr val="tx1"/>
                </a:solidFill>
              </a:rPr>
              <a:t>B</a:t>
            </a:r>
            <a:r>
              <a:rPr lang="zh-CN" altLang="zh-CN" sz="2000" dirty="0">
                <a:solidFill>
                  <a:schemeClr val="tx1"/>
                </a:solidFill>
              </a:rPr>
              <a:t>，</a:t>
            </a:r>
            <a:r>
              <a:rPr lang="en-US" altLang="zh-CN" sz="2000" dirty="0">
                <a:solidFill>
                  <a:schemeClr val="tx1"/>
                </a:solidFill>
              </a:rPr>
              <a:t>C…</a:t>
            </a:r>
            <a:r>
              <a:rPr lang="zh-CN" altLang="zh-CN" sz="2000" dirty="0">
                <a:solidFill>
                  <a:schemeClr val="tx1"/>
                </a:solidFill>
              </a:rPr>
              <a:t>表示单个属性，用大写字母</a:t>
            </a:r>
            <a:r>
              <a:rPr lang="en-US" altLang="zh-CN" sz="2000" dirty="0">
                <a:solidFill>
                  <a:schemeClr val="tx1"/>
                </a:solidFill>
              </a:rPr>
              <a:t>…X</a:t>
            </a:r>
            <a:r>
              <a:rPr lang="zh-CN" altLang="zh-CN" sz="2000" dirty="0">
                <a:solidFill>
                  <a:schemeClr val="tx1"/>
                </a:solidFill>
              </a:rPr>
              <a:t>，</a:t>
            </a:r>
            <a:r>
              <a:rPr lang="en-US" altLang="zh-CN" sz="2000" dirty="0">
                <a:solidFill>
                  <a:schemeClr val="tx1"/>
                </a:solidFill>
              </a:rPr>
              <a:t>Y</a:t>
            </a:r>
            <a:r>
              <a:rPr lang="zh-CN" altLang="zh-CN" sz="2000" dirty="0">
                <a:solidFill>
                  <a:schemeClr val="tx1"/>
                </a:solidFill>
              </a:rPr>
              <a:t>，</a:t>
            </a:r>
            <a:r>
              <a:rPr lang="en-US" altLang="zh-CN" sz="2000" dirty="0">
                <a:solidFill>
                  <a:schemeClr val="tx1"/>
                </a:solidFill>
              </a:rPr>
              <a:t>Z</a:t>
            </a:r>
            <a:r>
              <a:rPr lang="zh-CN" altLang="zh-CN" sz="2000" dirty="0">
                <a:solidFill>
                  <a:schemeClr val="tx1"/>
                </a:solidFill>
              </a:rPr>
              <a:t>表示属性集，用小写字母表示属性值，元组为行（</a:t>
            </a:r>
            <a:r>
              <a:rPr lang="en-US" altLang="zh-CN" sz="2000" dirty="0">
                <a:solidFill>
                  <a:schemeClr val="tx1"/>
                </a:solidFill>
              </a:rPr>
              <a:t>Row</a:t>
            </a:r>
            <a:r>
              <a:rPr lang="zh-CN" altLang="zh-CN" sz="2000" dirty="0">
                <a:solidFill>
                  <a:schemeClr val="tx1"/>
                </a:solidFill>
              </a:rPr>
              <a:t>），属性为列（</a:t>
            </a:r>
            <a:r>
              <a:rPr lang="en-US" altLang="zh-CN" sz="2000" dirty="0">
                <a:solidFill>
                  <a:schemeClr val="tx1"/>
                </a:solidFill>
              </a:rPr>
              <a:t>Column</a:t>
            </a:r>
            <a:r>
              <a:rPr lang="zh-CN" altLang="zh-CN" sz="2000" dirty="0">
                <a:solidFill>
                  <a:schemeClr val="tx1"/>
                </a:solidFill>
              </a:rPr>
              <a:t>）。</a:t>
            </a:r>
          </a:p>
          <a:p>
            <a:pPr>
              <a:lnSpc>
                <a:spcPct val="150000"/>
              </a:lnSpc>
            </a:pPr>
            <a:endParaRPr lang="zh-CN" altLang="en-US" sz="2000" dirty="0">
              <a:solidFill>
                <a:schemeClr val="tx1"/>
              </a:solidFill>
            </a:endParaRP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44</a:t>
            </a:fld>
            <a:endParaRPr lang="en-US" altLang="zh-CN"/>
          </a:p>
        </p:txBody>
      </p:sp>
    </p:spTree>
    <p:extLst>
      <p:ext uri="{BB962C8B-B14F-4D97-AF65-F5344CB8AC3E}">
        <p14:creationId xmlns:p14="http://schemas.microsoft.com/office/powerpoint/2010/main" val="9172276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45</a:t>
            </a:fld>
            <a:endParaRPr lang="en-US" altLang="zh-CN"/>
          </a:p>
        </p:txBody>
      </p:sp>
      <p:pic>
        <p:nvPicPr>
          <p:cNvPr id="1024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29" r="3174"/>
          <a:stretch/>
        </p:blipFill>
        <p:spPr bwMode="auto">
          <a:xfrm>
            <a:off x="1" y="880760"/>
            <a:ext cx="9144000" cy="4230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48538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603" y="796309"/>
            <a:ext cx="7801897" cy="5214747"/>
          </a:xfrm>
        </p:spPr>
        <p:txBody>
          <a:bodyPr/>
          <a:lstStyle/>
          <a:p>
            <a:pPr marL="0" indent="0">
              <a:buNone/>
            </a:pPr>
            <a:r>
              <a:rPr lang="zh-CN" altLang="zh-CN" dirty="0">
                <a:solidFill>
                  <a:schemeClr val="tx1"/>
                </a:solidFill>
              </a:rPr>
              <a:t>关键码（</a:t>
            </a:r>
            <a:r>
              <a:rPr lang="en-US" altLang="zh-CN" dirty="0">
                <a:solidFill>
                  <a:schemeClr val="tx1"/>
                </a:solidFill>
              </a:rPr>
              <a:t>Key</a:t>
            </a:r>
            <a:r>
              <a:rPr lang="zh-CN" altLang="zh-CN" dirty="0">
                <a:solidFill>
                  <a:schemeClr val="tx1"/>
                </a:solidFill>
              </a:rPr>
              <a:t>，键）由一个或多个属性组成</a:t>
            </a:r>
            <a:r>
              <a:rPr lang="zh-CN" altLang="zh-CN" dirty="0" smtClean="0">
                <a:solidFill>
                  <a:schemeClr val="tx1"/>
                </a:solidFill>
              </a:rPr>
              <a:t>。</a:t>
            </a:r>
            <a:r>
              <a:rPr lang="en-US" altLang="zh-CN" dirty="0" smtClean="0">
                <a:solidFill>
                  <a:schemeClr val="tx1"/>
                </a:solidFill>
              </a:rPr>
              <a:t/>
            </a:r>
            <a:br>
              <a:rPr lang="en-US" altLang="zh-CN" dirty="0" smtClean="0">
                <a:solidFill>
                  <a:schemeClr val="tx1"/>
                </a:solidFill>
              </a:rPr>
            </a:br>
            <a:r>
              <a:rPr lang="zh-CN" altLang="zh-CN" dirty="0" smtClean="0">
                <a:solidFill>
                  <a:schemeClr val="tx1"/>
                </a:solidFill>
              </a:rPr>
              <a:t>有</a:t>
            </a:r>
            <a:r>
              <a:rPr lang="zh-CN" altLang="zh-CN" dirty="0">
                <a:solidFill>
                  <a:schemeClr val="tx1"/>
                </a:solidFill>
              </a:rPr>
              <a:t>下列几种键：</a:t>
            </a:r>
          </a:p>
          <a:p>
            <a:pPr marL="0" indent="0">
              <a:buNone/>
            </a:pPr>
            <a:r>
              <a:rPr lang="zh-CN" altLang="zh-CN" dirty="0">
                <a:solidFill>
                  <a:schemeClr val="tx1"/>
                </a:solidFill>
              </a:rPr>
              <a:t>（</a:t>
            </a:r>
            <a:r>
              <a:rPr lang="en-US" altLang="zh-CN" dirty="0">
                <a:solidFill>
                  <a:schemeClr val="tx1"/>
                </a:solidFill>
              </a:rPr>
              <a:t>1</a:t>
            </a:r>
            <a:r>
              <a:rPr lang="zh-CN" altLang="zh-CN" dirty="0">
                <a:solidFill>
                  <a:schemeClr val="tx1"/>
                </a:solidFill>
              </a:rPr>
              <a:t>）超键（</a:t>
            </a:r>
            <a:r>
              <a:rPr lang="en-US" altLang="zh-CN" dirty="0">
                <a:solidFill>
                  <a:schemeClr val="tx1"/>
                </a:solidFill>
              </a:rPr>
              <a:t>Super Key</a:t>
            </a:r>
            <a:r>
              <a:rPr lang="zh-CN" altLang="zh-CN" dirty="0">
                <a:solidFill>
                  <a:schemeClr val="tx1"/>
                </a:solidFill>
              </a:rPr>
              <a:t>）：在关系中能唯一标识元组的属性或属性集称为关系模式的超键。</a:t>
            </a:r>
          </a:p>
          <a:p>
            <a:pPr marL="0" indent="0">
              <a:buNone/>
            </a:pPr>
            <a:r>
              <a:rPr lang="zh-CN" altLang="zh-CN" dirty="0">
                <a:solidFill>
                  <a:schemeClr val="tx1"/>
                </a:solidFill>
              </a:rPr>
              <a:t>（</a:t>
            </a:r>
            <a:r>
              <a:rPr lang="en-US" altLang="zh-CN" dirty="0">
                <a:solidFill>
                  <a:schemeClr val="tx1"/>
                </a:solidFill>
              </a:rPr>
              <a:t>2</a:t>
            </a:r>
            <a:r>
              <a:rPr lang="zh-CN" altLang="zh-CN" dirty="0">
                <a:solidFill>
                  <a:schemeClr val="tx1"/>
                </a:solidFill>
              </a:rPr>
              <a:t>）候选键（</a:t>
            </a:r>
            <a:r>
              <a:rPr lang="en-US" altLang="zh-CN" dirty="0">
                <a:solidFill>
                  <a:schemeClr val="tx1"/>
                </a:solidFill>
              </a:rPr>
              <a:t>Candidate Key</a:t>
            </a:r>
            <a:r>
              <a:rPr lang="zh-CN" altLang="zh-CN" dirty="0">
                <a:solidFill>
                  <a:schemeClr val="tx1"/>
                </a:solidFill>
              </a:rPr>
              <a:t>）：不含有多余属性的超键称为候选键。</a:t>
            </a:r>
          </a:p>
          <a:p>
            <a:pPr marL="0" indent="0">
              <a:buNone/>
            </a:pPr>
            <a:r>
              <a:rPr lang="zh-CN" altLang="zh-CN" dirty="0">
                <a:solidFill>
                  <a:schemeClr val="tx1"/>
                </a:solidFill>
              </a:rPr>
              <a:t>（</a:t>
            </a:r>
            <a:r>
              <a:rPr lang="en-US" altLang="zh-CN" dirty="0">
                <a:solidFill>
                  <a:schemeClr val="tx1"/>
                </a:solidFill>
              </a:rPr>
              <a:t>3</a:t>
            </a:r>
            <a:r>
              <a:rPr lang="zh-CN" altLang="zh-CN" dirty="0">
                <a:solidFill>
                  <a:schemeClr val="tx1"/>
                </a:solidFill>
              </a:rPr>
              <a:t>）主键（</a:t>
            </a:r>
            <a:r>
              <a:rPr lang="en-US" altLang="zh-CN" dirty="0">
                <a:solidFill>
                  <a:schemeClr val="tx1"/>
                </a:solidFill>
              </a:rPr>
              <a:t>Primary Key</a:t>
            </a:r>
            <a:r>
              <a:rPr lang="zh-CN" altLang="zh-CN" dirty="0">
                <a:solidFill>
                  <a:schemeClr val="tx1"/>
                </a:solidFill>
              </a:rPr>
              <a:t>）：用户选作元组标识的候选键称为主键。一般如不加说明，键是指主键。</a:t>
            </a:r>
          </a:p>
          <a:p>
            <a:pPr marL="0" indent="0">
              <a:buNone/>
            </a:pPr>
            <a:r>
              <a:rPr lang="zh-CN" altLang="zh-CN" dirty="0">
                <a:solidFill>
                  <a:schemeClr val="tx1"/>
                </a:solidFill>
              </a:rPr>
              <a:t>如在学生表中，（学号，姓名）是模式的一个超键，但不是候选键，而（学号）是候选键，在实际应用中，如果选择（学号）作为删除或查找元组的标志，那么称（学号）是主键</a:t>
            </a:r>
            <a:r>
              <a:rPr lang="zh-CN" altLang="zh-CN" dirty="0" smtClean="0">
                <a:solidFill>
                  <a:schemeClr val="tx1"/>
                </a:solidFill>
              </a:rPr>
              <a:t>。</a:t>
            </a:r>
            <a:endParaRPr lang="zh-CN" altLang="zh-CN" dirty="0">
              <a:solidFill>
                <a:schemeClr val="tx1"/>
              </a:solidFill>
            </a:endParaRP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46</a:t>
            </a:fld>
            <a:endParaRPr lang="en-US" altLang="zh-CN"/>
          </a:p>
        </p:txBody>
      </p:sp>
    </p:spTree>
    <p:extLst>
      <p:ext uri="{BB962C8B-B14F-4D97-AF65-F5344CB8AC3E}">
        <p14:creationId xmlns:p14="http://schemas.microsoft.com/office/powerpoint/2010/main" val="41098540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4902" y="1328738"/>
            <a:ext cx="7801897" cy="3153321"/>
          </a:xfrm>
        </p:spPr>
        <p:txBody>
          <a:bodyPr/>
          <a:lstStyle/>
          <a:p>
            <a:pPr marL="0" indent="0">
              <a:lnSpc>
                <a:spcPct val="150000"/>
              </a:lnSpc>
              <a:buNone/>
            </a:pPr>
            <a:r>
              <a:rPr lang="zh-CN" altLang="zh-CN" dirty="0">
                <a:solidFill>
                  <a:schemeClr val="tx1"/>
                </a:solidFill>
              </a:rPr>
              <a:t>（</a:t>
            </a:r>
            <a:r>
              <a:rPr lang="en-US" altLang="zh-CN" dirty="0">
                <a:solidFill>
                  <a:schemeClr val="tx1"/>
                </a:solidFill>
              </a:rPr>
              <a:t>4</a:t>
            </a:r>
            <a:r>
              <a:rPr lang="zh-CN" altLang="zh-CN" dirty="0">
                <a:solidFill>
                  <a:schemeClr val="tx1"/>
                </a:solidFill>
              </a:rPr>
              <a:t>）外键（</a:t>
            </a:r>
            <a:r>
              <a:rPr lang="en-US" altLang="zh-CN" dirty="0">
                <a:solidFill>
                  <a:schemeClr val="tx1"/>
                </a:solidFill>
              </a:rPr>
              <a:t>Foreign Key</a:t>
            </a:r>
            <a:r>
              <a:rPr lang="zh-CN" altLang="zh-CN" dirty="0">
                <a:solidFill>
                  <a:schemeClr val="tx1"/>
                </a:solidFill>
              </a:rPr>
              <a:t>）：如果模式</a:t>
            </a:r>
            <a:r>
              <a:rPr lang="en-US" altLang="zh-CN" dirty="0">
                <a:solidFill>
                  <a:schemeClr val="tx1"/>
                </a:solidFill>
              </a:rPr>
              <a:t>R</a:t>
            </a:r>
            <a:r>
              <a:rPr lang="zh-CN" altLang="zh-CN" dirty="0">
                <a:solidFill>
                  <a:schemeClr val="tx1"/>
                </a:solidFill>
              </a:rPr>
              <a:t>中属性</a:t>
            </a:r>
            <a:r>
              <a:rPr lang="en-US" altLang="zh-CN" dirty="0">
                <a:solidFill>
                  <a:schemeClr val="tx1"/>
                </a:solidFill>
              </a:rPr>
              <a:t>K</a:t>
            </a:r>
            <a:r>
              <a:rPr lang="zh-CN" altLang="zh-CN" dirty="0">
                <a:solidFill>
                  <a:schemeClr val="tx1"/>
                </a:solidFill>
              </a:rPr>
              <a:t>是其他模式的主键，那么</a:t>
            </a:r>
            <a:r>
              <a:rPr lang="en-US" altLang="zh-CN" dirty="0">
                <a:solidFill>
                  <a:schemeClr val="tx1"/>
                </a:solidFill>
              </a:rPr>
              <a:t>K</a:t>
            </a:r>
            <a:r>
              <a:rPr lang="zh-CN" altLang="zh-CN" dirty="0">
                <a:solidFill>
                  <a:schemeClr val="tx1"/>
                </a:solidFill>
              </a:rPr>
              <a:t>在模式</a:t>
            </a:r>
            <a:r>
              <a:rPr lang="en-US" altLang="zh-CN" dirty="0">
                <a:solidFill>
                  <a:schemeClr val="tx1"/>
                </a:solidFill>
              </a:rPr>
              <a:t>R</a:t>
            </a:r>
            <a:r>
              <a:rPr lang="zh-CN" altLang="zh-CN" dirty="0">
                <a:solidFill>
                  <a:schemeClr val="tx1"/>
                </a:solidFill>
              </a:rPr>
              <a:t>中称为外键。</a:t>
            </a:r>
          </a:p>
          <a:p>
            <a:pPr marL="0" indent="0">
              <a:lnSpc>
                <a:spcPct val="150000"/>
              </a:lnSpc>
              <a:buNone/>
            </a:pPr>
            <a:r>
              <a:rPr lang="zh-CN" altLang="zh-CN" dirty="0">
                <a:solidFill>
                  <a:schemeClr val="tx1"/>
                </a:solidFill>
              </a:rPr>
              <a:t>关系中每一个属性都有一个取值范围，称为属性的值域。属性</a:t>
            </a:r>
            <a:r>
              <a:rPr lang="en-US" altLang="zh-CN" dirty="0">
                <a:solidFill>
                  <a:schemeClr val="tx1"/>
                </a:solidFill>
              </a:rPr>
              <a:t>A</a:t>
            </a:r>
            <a:r>
              <a:rPr lang="zh-CN" altLang="zh-CN" dirty="0">
                <a:solidFill>
                  <a:schemeClr val="tx1"/>
                </a:solidFill>
              </a:rPr>
              <a:t>的取值范围用</a:t>
            </a:r>
            <a:r>
              <a:rPr lang="en-US" altLang="zh-CN" dirty="0">
                <a:solidFill>
                  <a:schemeClr val="tx1"/>
                </a:solidFill>
              </a:rPr>
              <a:t>DOM(A)</a:t>
            </a:r>
            <a:r>
              <a:rPr lang="zh-CN" altLang="zh-CN" dirty="0">
                <a:solidFill>
                  <a:schemeClr val="tx1"/>
                </a:solidFill>
              </a:rPr>
              <a:t>表示。每一个属性对应一个值域，不同的属性可对应于同一值域。</a:t>
            </a:r>
          </a:p>
          <a:p>
            <a:pPr marL="0" indent="0">
              <a:lnSpc>
                <a:spcPct val="150000"/>
              </a:lnSpc>
              <a:buNone/>
            </a:pPr>
            <a:endParaRPr lang="zh-CN" altLang="en-US" dirty="0">
              <a:solidFill>
                <a:schemeClr val="tx1"/>
              </a:solidFill>
            </a:endParaRP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47</a:t>
            </a:fld>
            <a:endParaRPr lang="en-US" altLang="zh-CN"/>
          </a:p>
        </p:txBody>
      </p:sp>
    </p:spTree>
    <p:extLst>
      <p:ext uri="{BB962C8B-B14F-4D97-AF65-F5344CB8AC3E}">
        <p14:creationId xmlns:p14="http://schemas.microsoft.com/office/powerpoint/2010/main" val="37668988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48</a:t>
            </a:fld>
            <a:endParaRPr lang="en-US" altLang="zh-CN"/>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6036"/>
            <a:ext cx="8349521" cy="6531963"/>
          </a:xfrm>
          <a:prstGeom prst="rect">
            <a:avLst/>
          </a:prstGeom>
        </p:spPr>
      </p:pic>
    </p:spTree>
    <p:extLst>
      <p:ext uri="{BB962C8B-B14F-4D97-AF65-F5344CB8AC3E}">
        <p14:creationId xmlns:p14="http://schemas.microsoft.com/office/powerpoint/2010/main" val="1643152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49</a:t>
            </a:fld>
            <a:endParaRPr lang="en-US" altLang="zh-CN"/>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776" y="431201"/>
            <a:ext cx="7192073" cy="4860327"/>
          </a:xfrm>
          <a:prstGeom prst="rect">
            <a:avLst/>
          </a:prstGeom>
        </p:spPr>
      </p:pic>
    </p:spTree>
    <p:extLst>
      <p:ext uri="{BB962C8B-B14F-4D97-AF65-F5344CB8AC3E}">
        <p14:creationId xmlns:p14="http://schemas.microsoft.com/office/powerpoint/2010/main" val="886510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82"/>
          <p:cNvSpPr>
            <a:spLocks noChangeArrowheads="1"/>
          </p:cNvSpPr>
          <p:nvPr/>
        </p:nvSpPr>
        <p:spPr bwMode="auto">
          <a:xfrm>
            <a:off x="948690" y="1630362"/>
            <a:ext cx="7566660" cy="3693319"/>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zh-CN" dirty="0"/>
              <a:t>20</a:t>
            </a:r>
            <a:r>
              <a:rPr lang="zh-CN" altLang="zh-CN" dirty="0"/>
              <a:t>世纪</a:t>
            </a:r>
            <a:r>
              <a:rPr lang="en-US" altLang="zh-CN" dirty="0"/>
              <a:t>50</a:t>
            </a:r>
            <a:r>
              <a:rPr lang="zh-CN" altLang="zh-CN" dirty="0"/>
              <a:t>年代中期以前，计算机主要用于科学计算。那时的计算机硬件方面，外存只有卡片、纸带及磁带，没有磁盘等直接存取的存储设备；软件方面，只有汇编语言，没有操作系统和高级语言，更没有管理数据的软件；数据处理的方式是批处理。这些决定了当时的数据管理只能依赖</a:t>
            </a:r>
            <a:r>
              <a:rPr lang="zh-CN" altLang="zh-CN" dirty="0" smtClean="0"/>
              <a:t>人工来</a:t>
            </a:r>
            <a:r>
              <a:rPr lang="zh-CN" altLang="zh-CN" dirty="0"/>
              <a:t>进行。这个时期的数据管理的特点如下</a:t>
            </a:r>
            <a:r>
              <a:rPr lang="zh-CN" altLang="zh-CN" dirty="0" smtClean="0"/>
              <a:t>：</a:t>
            </a:r>
            <a:endParaRPr lang="en-US" altLang="zh-CN" dirty="0" smtClean="0"/>
          </a:p>
          <a:p>
            <a:pPr algn="l"/>
            <a:r>
              <a:rPr lang="zh-CN" altLang="zh-CN" dirty="0" smtClean="0"/>
              <a:t>（</a:t>
            </a:r>
            <a:r>
              <a:rPr lang="en-US" altLang="zh-CN" dirty="0"/>
              <a:t>1</a:t>
            </a:r>
            <a:r>
              <a:rPr lang="zh-CN" altLang="zh-CN" dirty="0"/>
              <a:t>） 数据不进行保存。计算机主要用于科学计算，一个程序对应一组数据，在进行计算时，将原始数据随程序一起输入内存，运算处理后将结果数据输出，不需要长期保存数据。</a:t>
            </a:r>
          </a:p>
          <a:p>
            <a:pPr algn="l"/>
            <a:r>
              <a:rPr lang="zh-CN" altLang="zh-CN" dirty="0"/>
              <a:t>（</a:t>
            </a:r>
            <a:r>
              <a:rPr lang="en-US" altLang="zh-CN" dirty="0"/>
              <a:t>2</a:t>
            </a:r>
            <a:r>
              <a:rPr lang="zh-CN" altLang="zh-CN" dirty="0"/>
              <a:t>）没有专门的软件对数据进行管理。数据由程序自己管理，每个应用程序都要包括存储结构、存取方法、输入</a:t>
            </a:r>
            <a:r>
              <a:rPr lang="en-US" altLang="zh-CN" dirty="0"/>
              <a:t>/</a:t>
            </a:r>
            <a:r>
              <a:rPr lang="zh-CN" altLang="zh-CN" dirty="0"/>
              <a:t>输出方式等内容。</a:t>
            </a:r>
          </a:p>
          <a:p>
            <a:pPr algn="l"/>
            <a:r>
              <a:rPr lang="zh-CN" altLang="zh-CN" dirty="0"/>
              <a:t>（</a:t>
            </a:r>
            <a:r>
              <a:rPr lang="en-US" altLang="zh-CN" dirty="0"/>
              <a:t>3</a:t>
            </a:r>
            <a:r>
              <a:rPr lang="zh-CN" altLang="zh-CN" dirty="0"/>
              <a:t>）只有程序的概念，基本上没有文件（</a:t>
            </a:r>
            <a:r>
              <a:rPr lang="en-US" altLang="zh-CN" dirty="0"/>
              <a:t>File</a:t>
            </a:r>
            <a:r>
              <a:rPr lang="zh-CN" altLang="zh-CN" dirty="0"/>
              <a:t>）的概念。</a:t>
            </a:r>
          </a:p>
          <a:p>
            <a:pPr algn="l"/>
            <a:r>
              <a:rPr lang="zh-CN" altLang="zh-CN" dirty="0"/>
              <a:t>（</a:t>
            </a:r>
            <a:r>
              <a:rPr lang="en-US" altLang="zh-CN" dirty="0"/>
              <a:t>4</a:t>
            </a:r>
            <a:r>
              <a:rPr lang="zh-CN" altLang="zh-CN" dirty="0"/>
              <a:t>）数据面向程序，即一组数据对应一个程序。</a:t>
            </a:r>
          </a:p>
          <a:p>
            <a:pPr algn="l"/>
            <a:endParaRPr lang="en-US" altLang="zh-CN" dirty="0" smtClean="0"/>
          </a:p>
        </p:txBody>
      </p:sp>
      <p:sp>
        <p:nvSpPr>
          <p:cNvPr id="25" name="标题 1"/>
          <p:cNvSpPr txBox="1">
            <a:spLocks/>
          </p:cNvSpPr>
          <p:nvPr/>
        </p:nvSpPr>
        <p:spPr bwMode="gray">
          <a:xfrm>
            <a:off x="0" y="542925"/>
            <a:ext cx="8686800" cy="1087438"/>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600" b="1">
                <a:solidFill>
                  <a:schemeClr val="tx1"/>
                </a:solidFill>
                <a:latin typeface="+mj-lt"/>
                <a:ea typeface="+mj-ea"/>
                <a:cs typeface="+mj-cs"/>
              </a:defRPr>
            </a:lvl1pPr>
            <a:lvl2pPr algn="ctr" rtl="0" eaLnBrk="1" fontAlgn="base" hangingPunct="1">
              <a:spcBef>
                <a:spcPct val="0"/>
              </a:spcBef>
              <a:spcAft>
                <a:spcPct val="0"/>
              </a:spcAft>
              <a:defRPr sz="4600" b="1">
                <a:solidFill>
                  <a:schemeClr val="tx1"/>
                </a:solidFill>
                <a:latin typeface="Arial" charset="0"/>
              </a:defRPr>
            </a:lvl2pPr>
            <a:lvl3pPr algn="ctr" rtl="0" eaLnBrk="1" fontAlgn="base" hangingPunct="1">
              <a:spcBef>
                <a:spcPct val="0"/>
              </a:spcBef>
              <a:spcAft>
                <a:spcPct val="0"/>
              </a:spcAft>
              <a:defRPr sz="4600" b="1">
                <a:solidFill>
                  <a:schemeClr val="tx1"/>
                </a:solidFill>
                <a:latin typeface="Arial" charset="0"/>
              </a:defRPr>
            </a:lvl3pPr>
            <a:lvl4pPr algn="ctr" rtl="0" eaLnBrk="1" fontAlgn="base" hangingPunct="1">
              <a:spcBef>
                <a:spcPct val="0"/>
              </a:spcBef>
              <a:spcAft>
                <a:spcPct val="0"/>
              </a:spcAft>
              <a:defRPr sz="4600" b="1">
                <a:solidFill>
                  <a:schemeClr val="tx1"/>
                </a:solidFill>
                <a:latin typeface="Arial" charset="0"/>
              </a:defRPr>
            </a:lvl4pPr>
            <a:lvl5pPr algn="ctr" rtl="0" eaLnBrk="1" fontAlgn="base" hangingPunct="1">
              <a:spcBef>
                <a:spcPct val="0"/>
              </a:spcBef>
              <a:spcAft>
                <a:spcPct val="0"/>
              </a:spcAft>
              <a:defRPr sz="4600" b="1">
                <a:solidFill>
                  <a:schemeClr val="tx1"/>
                </a:solidFill>
                <a:latin typeface="Arial" charset="0"/>
              </a:defRPr>
            </a:lvl5pPr>
            <a:lvl6pPr marL="457200" algn="ctr" rtl="0" eaLnBrk="1" fontAlgn="base" hangingPunct="1">
              <a:spcBef>
                <a:spcPct val="0"/>
              </a:spcBef>
              <a:spcAft>
                <a:spcPct val="0"/>
              </a:spcAft>
              <a:defRPr sz="4600" b="1">
                <a:solidFill>
                  <a:schemeClr val="tx1"/>
                </a:solidFill>
                <a:latin typeface="Arial" charset="0"/>
              </a:defRPr>
            </a:lvl6pPr>
            <a:lvl7pPr marL="914400" algn="ctr" rtl="0" eaLnBrk="1" fontAlgn="base" hangingPunct="1">
              <a:spcBef>
                <a:spcPct val="0"/>
              </a:spcBef>
              <a:spcAft>
                <a:spcPct val="0"/>
              </a:spcAft>
              <a:defRPr sz="4600" b="1">
                <a:solidFill>
                  <a:schemeClr val="tx1"/>
                </a:solidFill>
                <a:latin typeface="Arial" charset="0"/>
              </a:defRPr>
            </a:lvl7pPr>
            <a:lvl8pPr marL="1371600" algn="ctr" rtl="0" eaLnBrk="1" fontAlgn="base" hangingPunct="1">
              <a:spcBef>
                <a:spcPct val="0"/>
              </a:spcBef>
              <a:spcAft>
                <a:spcPct val="0"/>
              </a:spcAft>
              <a:defRPr sz="4600" b="1">
                <a:solidFill>
                  <a:schemeClr val="tx1"/>
                </a:solidFill>
                <a:latin typeface="Arial" charset="0"/>
              </a:defRPr>
            </a:lvl8pPr>
            <a:lvl9pPr marL="1828800" algn="ctr" rtl="0" eaLnBrk="1" fontAlgn="base" hangingPunct="1">
              <a:spcBef>
                <a:spcPct val="0"/>
              </a:spcBef>
              <a:spcAft>
                <a:spcPct val="0"/>
              </a:spcAft>
              <a:defRPr sz="4600" b="1">
                <a:solidFill>
                  <a:schemeClr val="tx1"/>
                </a:solidFill>
                <a:latin typeface="Arial" charset="0"/>
              </a:defRPr>
            </a:lvl9pPr>
          </a:lstStyle>
          <a:p>
            <a:r>
              <a:rPr lang="en-US" altLang="zh-CN" sz="3600" dirty="0" smtClean="0"/>
              <a:t>1.1.1</a:t>
            </a:r>
            <a:r>
              <a:rPr lang="zh-CN" altLang="en-US" sz="3600" dirty="0" smtClean="0"/>
              <a:t>人工管理</a:t>
            </a:r>
            <a:endParaRPr lang="zh-CN" altLang="en-US" sz="3600" dirty="0"/>
          </a:p>
        </p:txBody>
      </p:sp>
      <p:sp>
        <p:nvSpPr>
          <p:cNvPr id="27" name="TextBox 26">
            <a:hlinkClick r:id="rId2" action="ppaction://hlinksldjump"/>
          </p:cNvPr>
          <p:cNvSpPr txBox="1"/>
          <p:nvPr/>
        </p:nvSpPr>
        <p:spPr>
          <a:xfrm>
            <a:off x="7603956" y="6272463"/>
            <a:ext cx="802106" cy="338554"/>
          </a:xfrm>
          <a:prstGeom prst="rect">
            <a:avLst/>
          </a:prstGeom>
          <a:noFill/>
        </p:spPr>
        <p:txBody>
          <a:bodyPr wrap="square" rtlCol="0">
            <a:spAutoFit/>
          </a:bodyPr>
          <a:lstStyle/>
          <a:p>
            <a:r>
              <a:rPr lang="zh-CN" altLang="en-US" sz="1600" dirty="0" smtClean="0"/>
              <a:t>返回</a:t>
            </a:r>
            <a:endParaRPr lang="zh-CN" altLang="en-US" sz="1600" dirty="0"/>
          </a:p>
        </p:txBody>
      </p:sp>
    </p:spTree>
    <p:extLst>
      <p:ext uri="{BB962C8B-B14F-4D97-AF65-F5344CB8AC3E}">
        <p14:creationId xmlns:p14="http://schemas.microsoft.com/office/powerpoint/2010/main" val="11060073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1"/>
          </p:nvPr>
        </p:nvSpPr>
        <p:spPr/>
        <p:txBody>
          <a:bodyPr/>
          <a:lstStyle/>
          <a:p>
            <a:fld id="{CD697B65-8FBF-43A6-9E94-815E7EDA7447}" type="slidenum">
              <a:rPr lang="en-US" altLang="zh-CN" smtClean="0"/>
              <a:pPr/>
              <a:t>50</a:t>
            </a:fld>
            <a:endParaRPr lang="en-US" altLang="zh-CN"/>
          </a:p>
        </p:txBody>
      </p:sp>
      <p:pic>
        <p:nvPicPr>
          <p:cNvPr id="3" name="图片 2"/>
          <p:cNvPicPr/>
          <p:nvPr/>
        </p:nvPicPr>
        <p:blipFill rotWithShape="1">
          <a:blip r:embed="rId2"/>
          <a:srcRect l="17148" t="21712" r="34837" b="13489"/>
          <a:stretch/>
        </p:blipFill>
        <p:spPr bwMode="auto">
          <a:xfrm>
            <a:off x="766429" y="178241"/>
            <a:ext cx="7673033" cy="5577982"/>
          </a:xfrm>
          <a:prstGeom prst="rect">
            <a:avLst/>
          </a:prstGeom>
          <a:ln>
            <a:noFill/>
          </a:ln>
          <a:extLst>
            <a:ext uri="{53640926-AAD7-44D8-BBD7-CCE9431645EC}">
              <a14:shadowObscured xmlns:a14="http://schemas.microsoft.com/office/drawing/2010/main"/>
            </a:ext>
          </a:extLst>
        </p:spPr>
      </p:pic>
      <p:sp>
        <p:nvSpPr>
          <p:cNvPr id="4" name="TextBox 3">
            <a:hlinkClick r:id="rId3" action="ppaction://hlinksldjump"/>
          </p:cNvPr>
          <p:cNvSpPr txBox="1"/>
          <p:nvPr/>
        </p:nvSpPr>
        <p:spPr>
          <a:xfrm>
            <a:off x="7603956" y="6272463"/>
            <a:ext cx="802106" cy="338554"/>
          </a:xfrm>
          <a:prstGeom prst="rect">
            <a:avLst/>
          </a:prstGeom>
          <a:noFill/>
        </p:spPr>
        <p:txBody>
          <a:bodyPr wrap="square" rtlCol="0">
            <a:spAutoFit/>
          </a:bodyPr>
          <a:lstStyle/>
          <a:p>
            <a:r>
              <a:rPr lang="zh-CN" altLang="en-US" sz="1600" dirty="0" smtClean="0"/>
              <a:t>返回</a:t>
            </a:r>
            <a:endParaRPr lang="zh-CN" altLang="en-US" sz="1600" dirty="0"/>
          </a:p>
        </p:txBody>
      </p:sp>
    </p:spTree>
    <p:extLst>
      <p:ext uri="{BB962C8B-B14F-4D97-AF65-F5344CB8AC3E}">
        <p14:creationId xmlns:p14="http://schemas.microsoft.com/office/powerpoint/2010/main" val="960824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1"/>
          </p:nvPr>
        </p:nvSpPr>
        <p:spPr/>
        <p:txBody>
          <a:bodyPr/>
          <a:lstStyle/>
          <a:p>
            <a:fld id="{7CD82B1B-DD1F-4340-B57E-734052DD5567}" type="slidenum">
              <a:rPr lang="en-US" altLang="zh-CN" smtClean="0"/>
              <a:pPr/>
              <a:t>6</a:t>
            </a:fld>
            <a:endParaRPr lang="en-US" altLang="zh-CN"/>
          </a:p>
        </p:txBody>
      </p:sp>
      <p:sp>
        <p:nvSpPr>
          <p:cNvPr id="14" name="Rectangle 182"/>
          <p:cNvSpPr>
            <a:spLocks noChangeArrowheads="1"/>
          </p:cNvSpPr>
          <p:nvPr/>
        </p:nvSpPr>
        <p:spPr bwMode="auto">
          <a:xfrm>
            <a:off x="948690" y="1630362"/>
            <a:ext cx="7566660" cy="3970318"/>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zh-CN" dirty="0"/>
              <a:t>20</a:t>
            </a:r>
            <a:r>
              <a:rPr lang="zh-CN" altLang="zh-CN" dirty="0"/>
              <a:t>世纪</a:t>
            </a:r>
            <a:r>
              <a:rPr lang="en-US" altLang="zh-CN" dirty="0"/>
              <a:t>50</a:t>
            </a:r>
            <a:r>
              <a:rPr lang="zh-CN" altLang="zh-CN" dirty="0"/>
              <a:t>年代末期至</a:t>
            </a:r>
            <a:r>
              <a:rPr lang="en-US" altLang="zh-CN" dirty="0"/>
              <a:t>60</a:t>
            </a:r>
            <a:r>
              <a:rPr lang="zh-CN" altLang="zh-CN" dirty="0"/>
              <a:t>年代中期，计算机技术有了提高，计算机的应用范围不断扩大，不仅用于科学计算，还用于信息管理。这时，外部存储器已有磁盘、磁鼓等直接存取存储设备；软件则出现了高级语言和操作系统。操作系统中的文件系统是专门管理外存的数据管理软件。数据处理的方式有批处理，还有联机实时处理。</a:t>
            </a:r>
          </a:p>
          <a:p>
            <a:pPr algn="l"/>
            <a:r>
              <a:rPr lang="zh-CN" altLang="zh-CN" dirty="0"/>
              <a:t>这一阶段的数据管理有的特点如下：</a:t>
            </a:r>
          </a:p>
          <a:p>
            <a:pPr algn="l"/>
            <a:r>
              <a:rPr lang="zh-CN" altLang="zh-CN" dirty="0"/>
              <a:t>（</a:t>
            </a:r>
            <a:r>
              <a:rPr lang="en-US" altLang="zh-CN" dirty="0"/>
              <a:t>1</a:t>
            </a:r>
            <a:r>
              <a:rPr lang="zh-CN" altLang="zh-CN" dirty="0"/>
              <a:t>） 数据以文件形式可长期保存在外部存储器的磁盘上。用户可以反复对文件进行查询、修改和插入等操作。</a:t>
            </a:r>
          </a:p>
          <a:p>
            <a:pPr algn="l"/>
            <a:r>
              <a:rPr lang="zh-CN" altLang="zh-CN" dirty="0"/>
              <a:t>（</a:t>
            </a:r>
            <a:r>
              <a:rPr lang="en-US" altLang="zh-CN" dirty="0"/>
              <a:t>2</a:t>
            </a:r>
            <a:r>
              <a:rPr lang="zh-CN" altLang="zh-CN" dirty="0"/>
              <a:t>）文件系统提供了数据与程序之间的存取方法。应用程序与数据之间有了一定的独立性，即程序只需用文件名就可与数据打交道，不必关心数据的物理位置。由操作系统的文件系统提供存取方法（读</a:t>
            </a:r>
            <a:r>
              <a:rPr lang="en-US" altLang="zh-CN" dirty="0"/>
              <a:t>/</a:t>
            </a:r>
            <a:r>
              <a:rPr lang="zh-CN" altLang="zh-CN" dirty="0"/>
              <a:t>写）。</a:t>
            </a:r>
          </a:p>
          <a:p>
            <a:pPr algn="l"/>
            <a:r>
              <a:rPr lang="zh-CN" altLang="zh-CN" dirty="0"/>
              <a:t>（</a:t>
            </a:r>
            <a:r>
              <a:rPr lang="en-US" altLang="zh-CN" dirty="0"/>
              <a:t>3</a:t>
            </a:r>
            <a:r>
              <a:rPr lang="zh-CN" altLang="zh-CN" dirty="0"/>
              <a:t>）文件组织已多样化，有索引文件、链接文件和直接存取文件等，但文件之间相互独立、缺乏联系。数据之间的联系要通过程序去构造。</a:t>
            </a:r>
          </a:p>
          <a:p>
            <a:pPr algn="l"/>
            <a:r>
              <a:rPr lang="zh-CN" altLang="zh-CN" dirty="0"/>
              <a:t>（</a:t>
            </a:r>
            <a:r>
              <a:rPr lang="en-US" altLang="zh-CN" dirty="0"/>
              <a:t>4</a:t>
            </a:r>
            <a:r>
              <a:rPr lang="zh-CN" altLang="zh-CN" dirty="0"/>
              <a:t>）数据面向应用。数据不再属于某个特定的程序，可以重复使用</a:t>
            </a:r>
            <a:r>
              <a:rPr lang="zh-CN" altLang="zh-CN" dirty="0" smtClean="0"/>
              <a:t>。</a:t>
            </a:r>
            <a:endParaRPr lang="zh-CN" altLang="zh-CN" dirty="0"/>
          </a:p>
        </p:txBody>
      </p:sp>
      <p:sp>
        <p:nvSpPr>
          <p:cNvPr id="18" name="标题 1"/>
          <p:cNvSpPr txBox="1">
            <a:spLocks/>
          </p:cNvSpPr>
          <p:nvPr/>
        </p:nvSpPr>
        <p:spPr bwMode="gray">
          <a:xfrm>
            <a:off x="0" y="542925"/>
            <a:ext cx="8686800" cy="1087438"/>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600" b="1">
                <a:solidFill>
                  <a:schemeClr val="tx1"/>
                </a:solidFill>
                <a:latin typeface="+mj-lt"/>
                <a:ea typeface="+mj-ea"/>
                <a:cs typeface="+mj-cs"/>
              </a:defRPr>
            </a:lvl1pPr>
            <a:lvl2pPr algn="ctr" rtl="0" eaLnBrk="1" fontAlgn="base" hangingPunct="1">
              <a:spcBef>
                <a:spcPct val="0"/>
              </a:spcBef>
              <a:spcAft>
                <a:spcPct val="0"/>
              </a:spcAft>
              <a:defRPr sz="4600" b="1">
                <a:solidFill>
                  <a:schemeClr val="tx1"/>
                </a:solidFill>
                <a:latin typeface="Arial" charset="0"/>
              </a:defRPr>
            </a:lvl2pPr>
            <a:lvl3pPr algn="ctr" rtl="0" eaLnBrk="1" fontAlgn="base" hangingPunct="1">
              <a:spcBef>
                <a:spcPct val="0"/>
              </a:spcBef>
              <a:spcAft>
                <a:spcPct val="0"/>
              </a:spcAft>
              <a:defRPr sz="4600" b="1">
                <a:solidFill>
                  <a:schemeClr val="tx1"/>
                </a:solidFill>
                <a:latin typeface="Arial" charset="0"/>
              </a:defRPr>
            </a:lvl3pPr>
            <a:lvl4pPr algn="ctr" rtl="0" eaLnBrk="1" fontAlgn="base" hangingPunct="1">
              <a:spcBef>
                <a:spcPct val="0"/>
              </a:spcBef>
              <a:spcAft>
                <a:spcPct val="0"/>
              </a:spcAft>
              <a:defRPr sz="4600" b="1">
                <a:solidFill>
                  <a:schemeClr val="tx1"/>
                </a:solidFill>
                <a:latin typeface="Arial" charset="0"/>
              </a:defRPr>
            </a:lvl4pPr>
            <a:lvl5pPr algn="ctr" rtl="0" eaLnBrk="1" fontAlgn="base" hangingPunct="1">
              <a:spcBef>
                <a:spcPct val="0"/>
              </a:spcBef>
              <a:spcAft>
                <a:spcPct val="0"/>
              </a:spcAft>
              <a:defRPr sz="4600" b="1">
                <a:solidFill>
                  <a:schemeClr val="tx1"/>
                </a:solidFill>
                <a:latin typeface="Arial" charset="0"/>
              </a:defRPr>
            </a:lvl5pPr>
            <a:lvl6pPr marL="457200" algn="ctr" rtl="0" eaLnBrk="1" fontAlgn="base" hangingPunct="1">
              <a:spcBef>
                <a:spcPct val="0"/>
              </a:spcBef>
              <a:spcAft>
                <a:spcPct val="0"/>
              </a:spcAft>
              <a:defRPr sz="4600" b="1">
                <a:solidFill>
                  <a:schemeClr val="tx1"/>
                </a:solidFill>
                <a:latin typeface="Arial" charset="0"/>
              </a:defRPr>
            </a:lvl6pPr>
            <a:lvl7pPr marL="914400" algn="ctr" rtl="0" eaLnBrk="1" fontAlgn="base" hangingPunct="1">
              <a:spcBef>
                <a:spcPct val="0"/>
              </a:spcBef>
              <a:spcAft>
                <a:spcPct val="0"/>
              </a:spcAft>
              <a:defRPr sz="4600" b="1">
                <a:solidFill>
                  <a:schemeClr val="tx1"/>
                </a:solidFill>
                <a:latin typeface="Arial" charset="0"/>
              </a:defRPr>
            </a:lvl7pPr>
            <a:lvl8pPr marL="1371600" algn="ctr" rtl="0" eaLnBrk="1" fontAlgn="base" hangingPunct="1">
              <a:spcBef>
                <a:spcPct val="0"/>
              </a:spcBef>
              <a:spcAft>
                <a:spcPct val="0"/>
              </a:spcAft>
              <a:defRPr sz="4600" b="1">
                <a:solidFill>
                  <a:schemeClr val="tx1"/>
                </a:solidFill>
                <a:latin typeface="Arial" charset="0"/>
              </a:defRPr>
            </a:lvl8pPr>
            <a:lvl9pPr marL="1828800" algn="ctr" rtl="0" eaLnBrk="1" fontAlgn="base" hangingPunct="1">
              <a:spcBef>
                <a:spcPct val="0"/>
              </a:spcBef>
              <a:spcAft>
                <a:spcPct val="0"/>
              </a:spcAft>
              <a:defRPr sz="4600" b="1">
                <a:solidFill>
                  <a:schemeClr val="tx1"/>
                </a:solidFill>
                <a:latin typeface="Arial" charset="0"/>
              </a:defRPr>
            </a:lvl9pPr>
          </a:lstStyle>
          <a:p>
            <a:r>
              <a:rPr lang="en-US" altLang="zh-CN" sz="3600" dirty="0" smtClean="0"/>
              <a:t>1.1.2 </a:t>
            </a:r>
            <a:r>
              <a:rPr lang="zh-CN" altLang="en-US" sz="3600" dirty="0" smtClean="0"/>
              <a:t>文件系统</a:t>
            </a:r>
            <a:endParaRPr lang="zh-CN" altLang="en-US" sz="3600" dirty="0"/>
          </a:p>
        </p:txBody>
      </p:sp>
    </p:spTree>
    <p:extLst>
      <p:ext uri="{BB962C8B-B14F-4D97-AF65-F5344CB8AC3E}">
        <p14:creationId xmlns:p14="http://schemas.microsoft.com/office/powerpoint/2010/main" val="622994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2"/>
          <p:cNvSpPr/>
          <p:nvPr/>
        </p:nvSpPr>
        <p:spPr bwMode="auto">
          <a:xfrm>
            <a:off x="3238688" y="1941838"/>
            <a:ext cx="2897090" cy="2034540"/>
          </a:xfrm>
          <a:prstGeom prst="triangle">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0" tIns="0" rIns="0" bIns="0" numCol="1" rtlCol="0" anchor="ctr" anchorCtr="0" compatLnSpc="1">
            <a:prstTxWarp prst="textNoShape">
              <a:avLst/>
            </a:prstTxWarp>
          </a:bodyPr>
          <a:lstStyle/>
          <a:p>
            <a:pPr marL="0" marR="0" algn="ctr" defTabSz="914400" rtl="0" eaLnBrk="1" fontAlgn="base" latinLnBrk="0" hangingPunct="1">
              <a:lnSpc>
                <a:spcPct val="100000"/>
              </a:lnSpc>
              <a:spcBef>
                <a:spcPct val="0"/>
              </a:spcBef>
              <a:spcAft>
                <a:spcPct val="0"/>
              </a:spcAft>
              <a:buClrTx/>
              <a:buSzTx/>
              <a:buFontTx/>
              <a:buNone/>
              <a:tabLst/>
            </a:pPr>
            <a:endParaRPr kumimoji="0" lang="zh-CN" altLang="en-US" sz="105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p:txBody>
      </p:sp>
      <p:sp>
        <p:nvSpPr>
          <p:cNvPr id="9" name="AutoShape 8"/>
          <p:cNvSpPr>
            <a:spLocks noChangeArrowheads="1"/>
          </p:cNvSpPr>
          <p:nvPr/>
        </p:nvSpPr>
        <p:spPr bwMode="gray">
          <a:xfrm>
            <a:off x="954842" y="3925682"/>
            <a:ext cx="1942969" cy="864905"/>
          </a:xfrm>
          <a:prstGeom prst="roundRect">
            <a:avLst>
              <a:gd name="adj" fmla="val 16667"/>
            </a:avLst>
          </a:prstGeom>
          <a:solidFill>
            <a:srgbClr val="9EBF27"/>
          </a:solidFill>
          <a:ln w="38100">
            <a:noFill/>
            <a:round/>
            <a:headEnd/>
            <a:tailEnd/>
          </a:ln>
          <a:effectLst/>
        </p:spPr>
        <p:txBody>
          <a:bodyPr vert="horz" wrap="square" lIns="111125" tIns="55563" rIns="111125" bIns="5556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0" name="AutoShape 9"/>
          <p:cNvSpPr>
            <a:spLocks noChangeArrowheads="1"/>
          </p:cNvSpPr>
          <p:nvPr/>
        </p:nvSpPr>
        <p:spPr bwMode="gray">
          <a:xfrm>
            <a:off x="3749111" y="855220"/>
            <a:ext cx="1965960" cy="864905"/>
          </a:xfrm>
          <a:prstGeom prst="roundRect">
            <a:avLst>
              <a:gd name="adj" fmla="val 16667"/>
            </a:avLst>
          </a:prstGeom>
          <a:solidFill>
            <a:srgbClr val="9EBF27"/>
          </a:solidFill>
          <a:ln w="38100">
            <a:noFill/>
            <a:round/>
            <a:headEnd/>
            <a:tailEnd/>
          </a:ln>
          <a:effectLst/>
        </p:spPr>
        <p:txBody>
          <a:bodyPr vert="horz" wrap="square" lIns="111125" tIns="55563" rIns="111125" bIns="5556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2" name="AutoShape 11"/>
          <p:cNvSpPr>
            <a:spLocks noChangeArrowheads="1"/>
          </p:cNvSpPr>
          <p:nvPr/>
        </p:nvSpPr>
        <p:spPr bwMode="gray">
          <a:xfrm>
            <a:off x="6421529" y="3904941"/>
            <a:ext cx="1739492" cy="864905"/>
          </a:xfrm>
          <a:prstGeom prst="roundRect">
            <a:avLst>
              <a:gd name="adj" fmla="val 16667"/>
            </a:avLst>
          </a:prstGeom>
          <a:solidFill>
            <a:srgbClr val="9EBF27"/>
          </a:solidFill>
          <a:ln w="38100">
            <a:noFill/>
            <a:round/>
            <a:headEnd/>
            <a:tailEnd/>
          </a:ln>
          <a:effectLst/>
        </p:spPr>
        <p:txBody>
          <a:bodyPr vert="horz" wrap="square" lIns="111125" tIns="55563" rIns="111125" bIns="5556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3" name="TextBox 12"/>
          <p:cNvSpPr txBox="1"/>
          <p:nvPr/>
        </p:nvSpPr>
        <p:spPr>
          <a:xfrm>
            <a:off x="1188784" y="4160236"/>
            <a:ext cx="1475084" cy="400110"/>
          </a:xfrm>
          <a:prstGeom prst="rect">
            <a:avLst/>
          </a:prstGeom>
          <a:noFill/>
        </p:spPr>
        <p:txBody>
          <a:bodyPr wrap="none" rtlCol="0">
            <a:spAutoFit/>
          </a:bodyPr>
          <a:lstStyle/>
          <a:p>
            <a:r>
              <a:rPr lang="zh-CN" altLang="zh-CN" sz="2000" dirty="0"/>
              <a:t>数据不一致</a:t>
            </a:r>
            <a:endParaRPr lang="zh-CN" altLang="en-US" sz="2000" dirty="0">
              <a:solidFill>
                <a:schemeClr val="bg1"/>
              </a:solidFill>
              <a:latin typeface="微软雅黑" pitchFamily="34" charset="-122"/>
              <a:ea typeface="微软雅黑" pitchFamily="34" charset="-122"/>
            </a:endParaRPr>
          </a:p>
        </p:txBody>
      </p:sp>
      <p:sp>
        <p:nvSpPr>
          <p:cNvPr id="14" name="TextBox 13"/>
          <p:cNvSpPr txBox="1"/>
          <p:nvPr/>
        </p:nvSpPr>
        <p:spPr>
          <a:xfrm>
            <a:off x="4123591" y="1095130"/>
            <a:ext cx="1217001" cy="400110"/>
          </a:xfrm>
          <a:prstGeom prst="rect">
            <a:avLst/>
          </a:prstGeom>
          <a:noFill/>
        </p:spPr>
        <p:txBody>
          <a:bodyPr wrap="none" rtlCol="0">
            <a:spAutoFit/>
          </a:bodyPr>
          <a:lstStyle/>
          <a:p>
            <a:r>
              <a:rPr lang="zh-CN" altLang="zh-CN" sz="2000" dirty="0"/>
              <a:t>数据冗余</a:t>
            </a:r>
            <a:endParaRPr lang="zh-CN" altLang="en-US" sz="2000" dirty="0">
              <a:solidFill>
                <a:schemeClr val="bg1"/>
              </a:solidFill>
              <a:latin typeface="微软雅黑" pitchFamily="34" charset="-122"/>
              <a:ea typeface="微软雅黑" pitchFamily="34" charset="-122"/>
            </a:endParaRPr>
          </a:p>
        </p:txBody>
      </p:sp>
      <p:sp>
        <p:nvSpPr>
          <p:cNvPr id="15" name="TextBox 14"/>
          <p:cNvSpPr txBox="1"/>
          <p:nvPr/>
        </p:nvSpPr>
        <p:spPr>
          <a:xfrm>
            <a:off x="6333168" y="3937284"/>
            <a:ext cx="1475084" cy="400110"/>
          </a:xfrm>
          <a:prstGeom prst="rect">
            <a:avLst/>
          </a:prstGeom>
          <a:noFill/>
        </p:spPr>
        <p:txBody>
          <a:bodyPr wrap="none" rtlCol="0">
            <a:spAutoFit/>
          </a:bodyPr>
          <a:lstStyle/>
          <a:p>
            <a:r>
              <a:rPr lang="zh-CN" altLang="zh-CN" sz="2000" dirty="0"/>
              <a:t>数据联系弱</a:t>
            </a:r>
            <a:endParaRPr lang="zh-CN" altLang="en-US" sz="2000" dirty="0">
              <a:solidFill>
                <a:schemeClr val="bg1"/>
              </a:solidFill>
              <a:latin typeface="微软雅黑" pitchFamily="34" charset="-122"/>
              <a:ea typeface="微软雅黑" pitchFamily="34" charset="-122"/>
            </a:endParaRPr>
          </a:p>
        </p:txBody>
      </p:sp>
      <p:sp>
        <p:nvSpPr>
          <p:cNvPr id="2" name="灯片编号占位符 1"/>
          <p:cNvSpPr>
            <a:spLocks noGrp="1"/>
          </p:cNvSpPr>
          <p:nvPr>
            <p:ph type="sldNum" sz="quarter" idx="11"/>
          </p:nvPr>
        </p:nvSpPr>
        <p:spPr/>
        <p:txBody>
          <a:bodyPr/>
          <a:lstStyle/>
          <a:p>
            <a:fld id="{7CD82B1B-DD1F-4340-B57E-734052DD5567}" type="slidenum">
              <a:rPr lang="en-US" altLang="zh-CN" smtClean="0"/>
              <a:pPr/>
              <a:t>7</a:t>
            </a:fld>
            <a:endParaRPr lang="en-US" altLang="zh-CN"/>
          </a:p>
        </p:txBody>
      </p:sp>
      <p:sp>
        <p:nvSpPr>
          <p:cNvPr id="18" name="TextBox 17"/>
          <p:cNvSpPr txBox="1"/>
          <p:nvPr/>
        </p:nvSpPr>
        <p:spPr>
          <a:xfrm>
            <a:off x="3935074" y="3014996"/>
            <a:ext cx="1504318" cy="830997"/>
          </a:xfrm>
          <a:prstGeom prst="rect">
            <a:avLst/>
          </a:prstGeom>
          <a:noFill/>
        </p:spPr>
        <p:txBody>
          <a:bodyPr wrap="square" rtlCol="0">
            <a:spAutoFit/>
          </a:bodyPr>
          <a:lstStyle/>
          <a:p>
            <a:r>
              <a:rPr lang="zh-CN" altLang="zh-CN" sz="2400" dirty="0"/>
              <a:t>文件系统</a:t>
            </a:r>
            <a:r>
              <a:rPr lang="zh-CN" altLang="zh-CN" sz="2400" dirty="0" smtClean="0"/>
              <a:t>缺陷</a:t>
            </a:r>
            <a:endParaRPr lang="zh-CN" altLang="en-US" sz="2400" dirty="0">
              <a:solidFill>
                <a:schemeClr val="tx1">
                  <a:lumMod val="75000"/>
                  <a:lumOff val="25000"/>
                </a:schemeClr>
              </a:solidFill>
              <a:latin typeface="微软雅黑" pitchFamily="34" charset="-122"/>
              <a:ea typeface="微软雅黑" pitchFamily="34" charset="-122"/>
            </a:endParaRPr>
          </a:p>
        </p:txBody>
      </p:sp>
      <p:sp>
        <p:nvSpPr>
          <p:cNvPr id="19" name="TextBox 18">
            <a:hlinkClick r:id="rId2" action="ppaction://hlinksldjump"/>
          </p:cNvPr>
          <p:cNvSpPr txBox="1"/>
          <p:nvPr/>
        </p:nvSpPr>
        <p:spPr>
          <a:xfrm>
            <a:off x="7603956" y="6272463"/>
            <a:ext cx="802106" cy="338554"/>
          </a:xfrm>
          <a:prstGeom prst="rect">
            <a:avLst/>
          </a:prstGeom>
          <a:noFill/>
        </p:spPr>
        <p:txBody>
          <a:bodyPr wrap="square" rtlCol="0">
            <a:spAutoFit/>
          </a:bodyPr>
          <a:lstStyle/>
          <a:p>
            <a:r>
              <a:rPr lang="zh-CN" altLang="en-US" sz="1600" dirty="0" smtClean="0"/>
              <a:t>返回</a:t>
            </a:r>
            <a:endParaRPr lang="zh-CN" altLang="en-US" sz="1600" dirty="0"/>
          </a:p>
        </p:txBody>
      </p:sp>
    </p:spTree>
    <p:extLst>
      <p:ext uri="{BB962C8B-B14F-4D97-AF65-F5344CB8AC3E}">
        <p14:creationId xmlns:p14="http://schemas.microsoft.com/office/powerpoint/2010/main" val="2425038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8</a:t>
            </a:fld>
            <a:endParaRPr lang="en-US" altLang="zh-CN" dirty="0"/>
          </a:p>
        </p:txBody>
      </p:sp>
      <p:sp>
        <p:nvSpPr>
          <p:cNvPr id="5" name="Rectangle 182"/>
          <p:cNvSpPr>
            <a:spLocks noChangeArrowheads="1"/>
          </p:cNvSpPr>
          <p:nvPr/>
        </p:nvSpPr>
        <p:spPr bwMode="auto">
          <a:xfrm>
            <a:off x="948690" y="1630362"/>
            <a:ext cx="7566660" cy="3139321"/>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zh-CN" dirty="0"/>
              <a:t>20</a:t>
            </a:r>
            <a:r>
              <a:rPr lang="zh-CN" altLang="zh-CN" dirty="0"/>
              <a:t>世纪</a:t>
            </a:r>
            <a:r>
              <a:rPr lang="en-US" altLang="zh-CN" dirty="0"/>
              <a:t>60</a:t>
            </a:r>
            <a:r>
              <a:rPr lang="zh-CN" altLang="zh-CN" dirty="0"/>
              <a:t>年代末期以来，计算机应用更加广泛，数据管理规模扩大，数据量急剧增长，磁盘技术取得重要进展，具有数百兆字节容量和快速存取的磁盘陆续进入市场，成本也不高，这就为数据库技术的产生提供了良好的物质条件</a:t>
            </a:r>
            <a:r>
              <a:rPr lang="zh-CN" altLang="zh-CN" dirty="0" smtClean="0"/>
              <a:t>。</a:t>
            </a:r>
            <a:endParaRPr lang="en-US" altLang="zh-CN" dirty="0" smtClean="0"/>
          </a:p>
          <a:p>
            <a:pPr algn="l"/>
            <a:endParaRPr lang="en-US" altLang="zh-CN" dirty="0" smtClean="0"/>
          </a:p>
          <a:p>
            <a:pPr marL="342900" indent="-342900" algn="l">
              <a:buAutoNum type="arabicPeriod"/>
            </a:pPr>
            <a:r>
              <a:rPr lang="zh-CN" altLang="zh-CN" dirty="0" smtClean="0"/>
              <a:t>用</a:t>
            </a:r>
            <a:r>
              <a:rPr lang="zh-CN" altLang="zh-CN" dirty="0"/>
              <a:t>数据模型表示复杂的数据结构。数据模型不仅描述数据本身的特征，还要描述数据之间的联系。数据不再面向特定的某个或多个应用，而是面向整个应用系统。这样数据冗余明显减少，实现了数据共享</a:t>
            </a:r>
            <a:r>
              <a:rPr lang="zh-CN" altLang="zh-CN" dirty="0" smtClean="0"/>
              <a:t>。</a:t>
            </a:r>
            <a:endParaRPr lang="en-US" altLang="zh-CN" dirty="0" smtClean="0"/>
          </a:p>
          <a:p>
            <a:pPr marL="342900" indent="-342900" algn="l">
              <a:buAutoNum type="arabicPeriod"/>
            </a:pPr>
            <a:endParaRPr lang="zh-CN" altLang="zh-CN" dirty="0"/>
          </a:p>
          <a:p>
            <a:pPr algn="l"/>
            <a:r>
              <a:rPr lang="en-US" altLang="zh-CN" dirty="0"/>
              <a:t>2. </a:t>
            </a:r>
            <a:r>
              <a:rPr lang="zh-CN" altLang="zh-CN" dirty="0"/>
              <a:t>数据独立性好。数据的逻辑结构与物理结构之间的差别可以很大。用户以简单的逻辑结构操作数据而无须考虑数据的物理结构</a:t>
            </a:r>
            <a:r>
              <a:rPr lang="zh-CN" altLang="zh-CN" dirty="0" smtClean="0"/>
              <a:t>。</a:t>
            </a:r>
            <a:endParaRPr lang="zh-CN" altLang="zh-CN" dirty="0"/>
          </a:p>
        </p:txBody>
      </p:sp>
      <p:sp>
        <p:nvSpPr>
          <p:cNvPr id="6" name="标题 1"/>
          <p:cNvSpPr txBox="1">
            <a:spLocks/>
          </p:cNvSpPr>
          <p:nvPr/>
        </p:nvSpPr>
        <p:spPr bwMode="gray">
          <a:xfrm>
            <a:off x="0" y="542925"/>
            <a:ext cx="8686800" cy="1087438"/>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600" b="1">
                <a:solidFill>
                  <a:schemeClr val="tx1"/>
                </a:solidFill>
                <a:latin typeface="+mj-lt"/>
                <a:ea typeface="+mj-ea"/>
                <a:cs typeface="+mj-cs"/>
              </a:defRPr>
            </a:lvl1pPr>
            <a:lvl2pPr algn="ctr" rtl="0" eaLnBrk="1" fontAlgn="base" hangingPunct="1">
              <a:spcBef>
                <a:spcPct val="0"/>
              </a:spcBef>
              <a:spcAft>
                <a:spcPct val="0"/>
              </a:spcAft>
              <a:defRPr sz="4600" b="1">
                <a:solidFill>
                  <a:schemeClr val="tx1"/>
                </a:solidFill>
                <a:latin typeface="Arial" charset="0"/>
              </a:defRPr>
            </a:lvl2pPr>
            <a:lvl3pPr algn="ctr" rtl="0" eaLnBrk="1" fontAlgn="base" hangingPunct="1">
              <a:spcBef>
                <a:spcPct val="0"/>
              </a:spcBef>
              <a:spcAft>
                <a:spcPct val="0"/>
              </a:spcAft>
              <a:defRPr sz="4600" b="1">
                <a:solidFill>
                  <a:schemeClr val="tx1"/>
                </a:solidFill>
                <a:latin typeface="Arial" charset="0"/>
              </a:defRPr>
            </a:lvl3pPr>
            <a:lvl4pPr algn="ctr" rtl="0" eaLnBrk="1" fontAlgn="base" hangingPunct="1">
              <a:spcBef>
                <a:spcPct val="0"/>
              </a:spcBef>
              <a:spcAft>
                <a:spcPct val="0"/>
              </a:spcAft>
              <a:defRPr sz="4600" b="1">
                <a:solidFill>
                  <a:schemeClr val="tx1"/>
                </a:solidFill>
                <a:latin typeface="Arial" charset="0"/>
              </a:defRPr>
            </a:lvl4pPr>
            <a:lvl5pPr algn="ctr" rtl="0" eaLnBrk="1" fontAlgn="base" hangingPunct="1">
              <a:spcBef>
                <a:spcPct val="0"/>
              </a:spcBef>
              <a:spcAft>
                <a:spcPct val="0"/>
              </a:spcAft>
              <a:defRPr sz="4600" b="1">
                <a:solidFill>
                  <a:schemeClr val="tx1"/>
                </a:solidFill>
                <a:latin typeface="Arial" charset="0"/>
              </a:defRPr>
            </a:lvl5pPr>
            <a:lvl6pPr marL="457200" algn="ctr" rtl="0" eaLnBrk="1" fontAlgn="base" hangingPunct="1">
              <a:spcBef>
                <a:spcPct val="0"/>
              </a:spcBef>
              <a:spcAft>
                <a:spcPct val="0"/>
              </a:spcAft>
              <a:defRPr sz="4600" b="1">
                <a:solidFill>
                  <a:schemeClr val="tx1"/>
                </a:solidFill>
                <a:latin typeface="Arial" charset="0"/>
              </a:defRPr>
            </a:lvl6pPr>
            <a:lvl7pPr marL="914400" algn="ctr" rtl="0" eaLnBrk="1" fontAlgn="base" hangingPunct="1">
              <a:spcBef>
                <a:spcPct val="0"/>
              </a:spcBef>
              <a:spcAft>
                <a:spcPct val="0"/>
              </a:spcAft>
              <a:defRPr sz="4600" b="1">
                <a:solidFill>
                  <a:schemeClr val="tx1"/>
                </a:solidFill>
                <a:latin typeface="Arial" charset="0"/>
              </a:defRPr>
            </a:lvl7pPr>
            <a:lvl8pPr marL="1371600" algn="ctr" rtl="0" eaLnBrk="1" fontAlgn="base" hangingPunct="1">
              <a:spcBef>
                <a:spcPct val="0"/>
              </a:spcBef>
              <a:spcAft>
                <a:spcPct val="0"/>
              </a:spcAft>
              <a:defRPr sz="4600" b="1">
                <a:solidFill>
                  <a:schemeClr val="tx1"/>
                </a:solidFill>
                <a:latin typeface="Arial" charset="0"/>
              </a:defRPr>
            </a:lvl8pPr>
            <a:lvl9pPr marL="1828800" algn="ctr" rtl="0" eaLnBrk="1" fontAlgn="base" hangingPunct="1">
              <a:spcBef>
                <a:spcPct val="0"/>
              </a:spcBef>
              <a:spcAft>
                <a:spcPct val="0"/>
              </a:spcAft>
              <a:defRPr sz="4600" b="1">
                <a:solidFill>
                  <a:schemeClr val="tx1"/>
                </a:solidFill>
                <a:latin typeface="Arial" charset="0"/>
              </a:defRPr>
            </a:lvl9pPr>
          </a:lstStyle>
          <a:p>
            <a:r>
              <a:rPr lang="en-US" altLang="zh-CN" sz="3600" dirty="0" smtClean="0"/>
              <a:t>1.1.3 </a:t>
            </a:r>
            <a:r>
              <a:rPr lang="zh-CN" altLang="en-US" sz="3600" dirty="0" smtClean="0"/>
              <a:t>数据库</a:t>
            </a:r>
            <a:endParaRPr lang="zh-CN" altLang="en-US" sz="3600" dirty="0"/>
          </a:p>
        </p:txBody>
      </p:sp>
    </p:spTree>
    <p:extLst>
      <p:ext uri="{BB962C8B-B14F-4D97-AF65-F5344CB8AC3E}">
        <p14:creationId xmlns:p14="http://schemas.microsoft.com/office/powerpoint/2010/main" val="2328117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fld id="{7CD82B1B-DD1F-4340-B57E-734052DD5567}" type="slidenum">
              <a:rPr lang="en-US" altLang="zh-CN" smtClean="0"/>
              <a:pPr/>
              <a:t>9</a:t>
            </a:fld>
            <a:endParaRPr lang="en-US" altLang="zh-CN"/>
          </a:p>
        </p:txBody>
      </p:sp>
      <p:sp>
        <p:nvSpPr>
          <p:cNvPr id="6" name="Rectangle 182"/>
          <p:cNvSpPr>
            <a:spLocks noChangeArrowheads="1"/>
          </p:cNvSpPr>
          <p:nvPr/>
        </p:nvSpPr>
        <p:spPr bwMode="auto">
          <a:xfrm>
            <a:off x="914400" y="281622"/>
            <a:ext cx="7566660" cy="5078313"/>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zh-CN" dirty="0"/>
              <a:t>3. </a:t>
            </a:r>
            <a:r>
              <a:rPr lang="zh-CN" altLang="zh-CN" dirty="0"/>
              <a:t>数据库系统为用户提供了方便的用户接口。用户可以使用查询语言或终端命令操作数据库，也可以用程序方式（如用</a:t>
            </a:r>
            <a:r>
              <a:rPr lang="en-US" altLang="zh-CN" dirty="0"/>
              <a:t>COBOL</a:t>
            </a:r>
            <a:r>
              <a:rPr lang="zh-CN" altLang="zh-CN" dirty="0"/>
              <a:t>、</a:t>
            </a:r>
            <a:r>
              <a:rPr lang="en-US" altLang="zh-CN" dirty="0"/>
              <a:t>C</a:t>
            </a:r>
            <a:r>
              <a:rPr lang="zh-CN" altLang="zh-CN" dirty="0"/>
              <a:t>一类高级语言和数据库语言联合编制的程序）操作数据库</a:t>
            </a:r>
            <a:r>
              <a:rPr lang="zh-CN" altLang="zh-CN" dirty="0" smtClean="0"/>
              <a:t>。</a:t>
            </a:r>
            <a:endParaRPr lang="en-US" altLang="zh-CN" dirty="0" smtClean="0"/>
          </a:p>
          <a:p>
            <a:pPr algn="l"/>
            <a:endParaRPr lang="en-US" altLang="zh-CN" dirty="0" smtClean="0"/>
          </a:p>
          <a:p>
            <a:pPr algn="l"/>
            <a:endParaRPr lang="zh-CN" altLang="zh-CN" dirty="0"/>
          </a:p>
          <a:p>
            <a:pPr algn="l"/>
            <a:r>
              <a:rPr lang="en-US" altLang="zh-CN" dirty="0"/>
              <a:t>4. </a:t>
            </a:r>
            <a:r>
              <a:rPr lang="zh-CN" altLang="zh-CN" dirty="0"/>
              <a:t>数据库系统提供以下</a:t>
            </a:r>
            <a:r>
              <a:rPr lang="en-US" altLang="zh-CN" dirty="0"/>
              <a:t>4</a:t>
            </a:r>
            <a:r>
              <a:rPr lang="zh-CN" altLang="zh-CN" dirty="0"/>
              <a:t>方面的数据控制功能</a:t>
            </a:r>
            <a:r>
              <a:rPr lang="zh-CN" altLang="zh-CN" dirty="0" smtClean="0"/>
              <a:t>：</a:t>
            </a:r>
            <a:endParaRPr lang="en-US" altLang="zh-CN" dirty="0" smtClean="0"/>
          </a:p>
          <a:p>
            <a:pPr algn="l"/>
            <a:endParaRPr lang="zh-CN" altLang="zh-CN" dirty="0"/>
          </a:p>
          <a:p>
            <a:pPr algn="l"/>
            <a:r>
              <a:rPr lang="zh-CN" altLang="zh-CN" dirty="0"/>
              <a:t>（</a:t>
            </a:r>
            <a:r>
              <a:rPr lang="en-US" altLang="zh-CN" dirty="0"/>
              <a:t>1</a:t>
            </a:r>
            <a:r>
              <a:rPr lang="zh-CN" altLang="zh-CN" dirty="0"/>
              <a:t>）数据库的恢复：在数据库被破坏或数据不可靠时，系统有能力把数据库恢复到最近某个正确状态</a:t>
            </a:r>
            <a:r>
              <a:rPr lang="zh-CN" altLang="zh-CN" dirty="0" smtClean="0"/>
              <a:t>。</a:t>
            </a:r>
            <a:endParaRPr lang="en-US" altLang="zh-CN" dirty="0" smtClean="0"/>
          </a:p>
          <a:p>
            <a:pPr algn="l"/>
            <a:endParaRPr lang="zh-CN" altLang="zh-CN" dirty="0"/>
          </a:p>
          <a:p>
            <a:pPr algn="l"/>
            <a:r>
              <a:rPr lang="zh-CN" altLang="zh-CN" dirty="0"/>
              <a:t>（</a:t>
            </a:r>
            <a:r>
              <a:rPr lang="en-US" altLang="zh-CN" dirty="0"/>
              <a:t>2</a:t>
            </a:r>
            <a:r>
              <a:rPr lang="zh-CN" altLang="zh-CN" dirty="0"/>
              <a:t>）数据库的并发控制：对程序的并发操作加以控制，防止数据库被破坏，杜绝提供给用户不正确的数据</a:t>
            </a:r>
            <a:r>
              <a:rPr lang="zh-CN" altLang="zh-CN" dirty="0" smtClean="0"/>
              <a:t>。</a:t>
            </a:r>
            <a:endParaRPr lang="en-US" altLang="zh-CN" dirty="0" smtClean="0"/>
          </a:p>
          <a:p>
            <a:pPr algn="l"/>
            <a:endParaRPr lang="zh-CN" altLang="zh-CN" dirty="0"/>
          </a:p>
          <a:p>
            <a:pPr algn="l"/>
            <a:r>
              <a:rPr lang="zh-CN" altLang="zh-CN" dirty="0"/>
              <a:t>（</a:t>
            </a:r>
            <a:r>
              <a:rPr lang="en-US" altLang="zh-CN" dirty="0"/>
              <a:t>3</a:t>
            </a:r>
            <a:r>
              <a:rPr lang="zh-CN" altLang="zh-CN" dirty="0"/>
              <a:t>）数据的完整性：保证数据库中的数据始终是正确的</a:t>
            </a:r>
            <a:r>
              <a:rPr lang="zh-CN" altLang="zh-CN" dirty="0" smtClean="0"/>
              <a:t>。</a:t>
            </a:r>
            <a:endParaRPr lang="en-US" altLang="zh-CN" dirty="0" smtClean="0"/>
          </a:p>
          <a:p>
            <a:pPr algn="l"/>
            <a:endParaRPr lang="zh-CN" altLang="zh-CN" dirty="0"/>
          </a:p>
          <a:p>
            <a:pPr algn="l"/>
            <a:r>
              <a:rPr lang="zh-CN" altLang="zh-CN" dirty="0"/>
              <a:t>（</a:t>
            </a:r>
            <a:r>
              <a:rPr lang="en-US" altLang="zh-CN" dirty="0"/>
              <a:t>4</a:t>
            </a:r>
            <a:r>
              <a:rPr lang="zh-CN" altLang="zh-CN" dirty="0"/>
              <a:t>）数据安全性：保证数据的安全，防止数据丢失或被窃取、破坏。</a:t>
            </a:r>
          </a:p>
          <a:p>
            <a:pPr algn="l"/>
            <a:r>
              <a:rPr lang="en-US" altLang="zh-CN" dirty="0"/>
              <a:t>5. </a:t>
            </a:r>
            <a:r>
              <a:rPr lang="zh-CN" altLang="zh-CN" dirty="0"/>
              <a:t>增加了系统的灵活性。对数据的操作不一定以记录为单位，可以以数据项为单位。</a:t>
            </a:r>
          </a:p>
        </p:txBody>
      </p:sp>
    </p:spTree>
    <p:extLst>
      <p:ext uri="{BB962C8B-B14F-4D97-AF65-F5344CB8AC3E}">
        <p14:creationId xmlns:p14="http://schemas.microsoft.com/office/powerpoint/2010/main" val="973140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38">
  <a:themeElements>
    <a:clrScheme name="1_Default Design 1">
      <a:dk1>
        <a:srgbClr val="1C1C1C"/>
      </a:dk1>
      <a:lt1>
        <a:srgbClr val="FFFFFF"/>
      </a:lt1>
      <a:dk2>
        <a:srgbClr val="080808"/>
      </a:dk2>
      <a:lt2>
        <a:srgbClr val="DDDDDD"/>
      </a:lt2>
      <a:accent1>
        <a:srgbClr val="EE3516"/>
      </a:accent1>
      <a:accent2>
        <a:srgbClr val="F3BD33"/>
      </a:accent2>
      <a:accent3>
        <a:srgbClr val="FFFFFF"/>
      </a:accent3>
      <a:accent4>
        <a:srgbClr val="161616"/>
      </a:accent4>
      <a:accent5>
        <a:srgbClr val="F5AEAB"/>
      </a:accent5>
      <a:accent6>
        <a:srgbClr val="DCAB2D"/>
      </a:accent6>
      <a:hlink>
        <a:srgbClr val="AED925"/>
      </a:hlink>
      <a:folHlink>
        <a:srgbClr val="4E9D41"/>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FF">
            <a:alpha val="0"/>
          </a:srgbClr>
        </a:solidFill>
        <a:ln w="9525">
          <a:solidFill>
            <a:srgbClr val="000000"/>
          </a:solidFill>
          <a:round/>
          <a:headEnd/>
          <a:tailEnd/>
        </a:ln>
      </a:spPr>
      <a:bodyPr vert="horz" wrap="square" lIns="0" tIns="0" rIns="0" bIns="0" numCol="1" anchor="ctr" anchorCtr="0" compatLnSpc="1">
        <a:prstTxWarp prst="textNoShape">
          <a:avLst/>
        </a:prstTxWarp>
      </a:bodyPr>
      <a:lstStyle>
        <a:defPPr marL="0" marR="0" defTabSz="914400" rtl="0" eaLnBrk="1" fontAlgn="base" latinLnBrk="0" hangingPunct="1">
          <a:lnSpc>
            <a:spcPct val="100000"/>
          </a:lnSpc>
          <a:spcBef>
            <a:spcPct val="0"/>
          </a:spcBef>
          <a:spcAft>
            <a:spcPct val="0"/>
          </a:spcAft>
          <a:buClrTx/>
          <a:buSzTx/>
          <a:buFontTx/>
          <a:buNone/>
          <a:tabLst/>
          <a:defRPr kumimoji="0" sz="105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defRPr>
        </a:defPPr>
      </a:lstStyle>
    </a:spDef>
    <a:lnDef>
      <a:spPr bwMode="auto">
        <a:xfrm>
          <a:off x="0" y="0"/>
          <a:ext cx="1" cy="1"/>
        </a:xfrm>
        <a:custGeom>
          <a:avLst/>
          <a:gdLst/>
          <a:ahLst/>
          <a:cxnLst/>
          <a:rect l="0" t="0" r="0" b="0"/>
          <a:pathLst/>
        </a:custGeom>
        <a:gradFill rotWithShape="1">
          <a:gsLst>
            <a:gs pos="0">
              <a:schemeClr val="accent2"/>
            </a:gs>
            <a:gs pos="100000">
              <a:schemeClr val="accent2">
                <a:gamma/>
                <a:tint val="73725"/>
                <a:invGamma/>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1C1C1C"/>
        </a:dk1>
        <a:lt1>
          <a:srgbClr val="FFFFFF"/>
        </a:lt1>
        <a:dk2>
          <a:srgbClr val="080808"/>
        </a:dk2>
        <a:lt2>
          <a:srgbClr val="DDDDDD"/>
        </a:lt2>
        <a:accent1>
          <a:srgbClr val="EE3516"/>
        </a:accent1>
        <a:accent2>
          <a:srgbClr val="F3BD33"/>
        </a:accent2>
        <a:accent3>
          <a:srgbClr val="FFFFFF"/>
        </a:accent3>
        <a:accent4>
          <a:srgbClr val="161616"/>
        </a:accent4>
        <a:accent5>
          <a:srgbClr val="F5AEAB"/>
        </a:accent5>
        <a:accent6>
          <a:srgbClr val="DCAB2D"/>
        </a:accent6>
        <a:hlink>
          <a:srgbClr val="AED925"/>
        </a:hlink>
        <a:folHlink>
          <a:srgbClr val="4E9D41"/>
        </a:folHlink>
      </a:clrScheme>
      <a:clrMap bg1="lt1" tx1="dk1" bg2="lt2" tx2="dk2" accent1="accent1" accent2="accent2" accent3="accent3" accent4="accent4" accent5="accent5" accent6="accent6" hlink="hlink" folHlink="folHlink"/>
    </a:extraClrScheme>
    <a:extraClrScheme>
      <a:clrScheme name="1_Default Design 2">
        <a:dk1>
          <a:srgbClr val="1C1C1C"/>
        </a:dk1>
        <a:lt1>
          <a:srgbClr val="FFFFFF"/>
        </a:lt1>
        <a:dk2>
          <a:srgbClr val="080808"/>
        </a:dk2>
        <a:lt2>
          <a:srgbClr val="DDDDDD"/>
        </a:lt2>
        <a:accent1>
          <a:srgbClr val="25A757"/>
        </a:accent1>
        <a:accent2>
          <a:srgbClr val="8DA955"/>
        </a:accent2>
        <a:accent3>
          <a:srgbClr val="FFFFFF"/>
        </a:accent3>
        <a:accent4>
          <a:srgbClr val="161616"/>
        </a:accent4>
        <a:accent5>
          <a:srgbClr val="ACD0B4"/>
        </a:accent5>
        <a:accent6>
          <a:srgbClr val="7F994C"/>
        </a:accent6>
        <a:hlink>
          <a:srgbClr val="D5B35D"/>
        </a:hlink>
        <a:folHlink>
          <a:srgbClr val="B86A2A"/>
        </a:folHlink>
      </a:clrScheme>
      <a:clrMap bg1="lt1" tx1="dk1" bg2="lt2" tx2="dk2" accent1="accent1" accent2="accent2" accent3="accent3" accent4="accent4" accent5="accent5" accent6="accent6" hlink="hlink" folHlink="folHlink"/>
    </a:extraClrScheme>
    <a:extraClrScheme>
      <a:clrScheme name="1_Default Design 3">
        <a:dk1>
          <a:srgbClr val="1C1C1C"/>
        </a:dk1>
        <a:lt1>
          <a:srgbClr val="FFFFFF"/>
        </a:lt1>
        <a:dk2>
          <a:srgbClr val="080808"/>
        </a:dk2>
        <a:lt2>
          <a:srgbClr val="DDDDDD"/>
        </a:lt2>
        <a:accent1>
          <a:srgbClr val="EFC119"/>
        </a:accent1>
        <a:accent2>
          <a:srgbClr val="8CCF49"/>
        </a:accent2>
        <a:accent3>
          <a:srgbClr val="FFFFFF"/>
        </a:accent3>
        <a:accent4>
          <a:srgbClr val="161616"/>
        </a:accent4>
        <a:accent5>
          <a:srgbClr val="F6DDAB"/>
        </a:accent5>
        <a:accent6>
          <a:srgbClr val="7EBB41"/>
        </a:accent6>
        <a:hlink>
          <a:srgbClr val="74D3FE"/>
        </a:hlink>
        <a:folHlink>
          <a:srgbClr val="3075A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38</Template>
  <TotalTime>1461</TotalTime>
  <Words>3249</Words>
  <Application>Microsoft Office PowerPoint</Application>
  <PresentationFormat>全屏显示(4:3)</PresentationFormat>
  <Paragraphs>270</Paragraphs>
  <Slides>50</Slides>
  <Notes>0</Notes>
  <HiddenSlides>0</HiddenSlides>
  <MMClips>0</MMClips>
  <ScaleCrop>false</ScaleCrop>
  <HeadingPairs>
    <vt:vector size="4" baseType="variant">
      <vt:variant>
        <vt:lpstr>主题</vt:lpstr>
      </vt:variant>
      <vt:variant>
        <vt:i4>1</vt:i4>
      </vt:variant>
      <vt:variant>
        <vt:lpstr>幻灯片标题</vt:lpstr>
      </vt:variant>
      <vt:variant>
        <vt:i4>50</vt:i4>
      </vt:variant>
    </vt:vector>
  </HeadingPairs>
  <TitlesOfParts>
    <vt:vector size="51" baseType="lpstr">
      <vt:lpstr>38</vt:lpstr>
      <vt:lpstr>PowerPoint 演示文稿</vt:lpstr>
      <vt:lpstr>第1章  数据库基础知识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1.3.1数据抽象的过程</vt:lpstr>
      <vt:lpstr>PowerPoint 演示文稿</vt:lpstr>
      <vt:lpstr>数据抽象的过程，也就是数据库设计的过程，具体步骤如下： </vt:lpstr>
      <vt:lpstr>PowerPoint 演示文稿</vt:lpstr>
      <vt:lpstr>1.4.1数据库管理系统</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1.4.2数据库系统</vt:lpstr>
      <vt:lpstr>PowerPoint 演示文稿</vt:lpstr>
      <vt:lpstr>PowerPoint 演示文稿</vt:lpstr>
      <vt:lpstr>PowerPoint 演示文稿</vt:lpstr>
      <vt:lpstr>  1.5.1基本术语 </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MyQ</dc:creator>
  <cp:lastModifiedBy>ning</cp:lastModifiedBy>
  <cp:revision>99</cp:revision>
  <dcterms:created xsi:type="dcterms:W3CDTF">2013-04-26T08:48:44Z</dcterms:created>
  <dcterms:modified xsi:type="dcterms:W3CDTF">2014-01-21T01:55:09Z</dcterms:modified>
</cp:coreProperties>
</file>