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3" r:id="rId4"/>
    <p:sldId id="258" r:id="rId5"/>
    <p:sldId id="257" r:id="rId6"/>
    <p:sldId id="259" r:id="rId7"/>
    <p:sldId id="260" r:id="rId8"/>
    <p:sldId id="262" r:id="rId9"/>
    <p:sldId id="261" r:id="rId10"/>
    <p:sldId id="265" r:id="rId11"/>
    <p:sldId id="264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446"/>
    <a:srgbClr val="4C3414"/>
    <a:srgbClr val="000000"/>
    <a:srgbClr val="D5BE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5" autoAdjust="0"/>
    <p:restoredTop sz="81967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A40A1-96FC-49FE-BADF-B4C829BCCB59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31B4-5D3E-4C01-99A4-CCD921AB59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731B4-5D3E-4C01-99A4-CCD921AB594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731B4-5D3E-4C01-99A4-CCD921AB594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731B4-5D3E-4C01-99A4-CCD921AB594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044624" y="3573016"/>
            <a:ext cx="10513168" cy="173174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84324" y="1124744"/>
            <a:ext cx="520815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b="1" dirty="0" smtClean="0">
                <a:solidFill>
                  <a:srgbClr val="373446"/>
                </a:solidFill>
                <a:latin typeface="+mj-lt"/>
              </a:rPr>
              <a:t>A VERY BRIEF</a:t>
            </a:r>
          </a:p>
          <a:p>
            <a:pPr algn="r"/>
            <a:r>
              <a:rPr lang="en-US" altLang="zh-CN" sz="4800" b="1" dirty="0" smtClean="0">
                <a:solidFill>
                  <a:srgbClr val="373446"/>
                </a:solidFill>
                <a:latin typeface="+mj-lt"/>
              </a:rPr>
              <a:t> INTRODUCTION TO</a:t>
            </a:r>
            <a:endParaRPr lang="zh-CN" altLang="en-US" sz="3600" b="1" dirty="0">
              <a:solidFill>
                <a:srgbClr val="373446"/>
              </a:solidFill>
              <a:latin typeface="+mj-lt"/>
            </a:endParaRPr>
          </a:p>
        </p:txBody>
      </p:sp>
      <p:pic>
        <p:nvPicPr>
          <p:cNvPr id="4" name="Picture 2" descr="C:\Users\Administrator\Desktop\stroke_association_lrg_rg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b="17390"/>
          <a:stretch>
            <a:fillRect/>
          </a:stretch>
        </p:blipFill>
        <p:spPr bwMode="auto">
          <a:xfrm>
            <a:off x="4644008" y="3789040"/>
            <a:ext cx="3708919" cy="1400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C:\Users\Administrator\Desktop\stroke-brai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2833588"/>
            <a:ext cx="3187700" cy="3187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75648" y="527159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</a:rPr>
              <a:t>ZhangRui 10301010076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07704" y="620688"/>
            <a:ext cx="2345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REFERENCE</a:t>
            </a:r>
            <a:endParaRPr lang="zh-CN" altLang="en-US" sz="3600" dirty="0"/>
          </a:p>
        </p:txBody>
      </p:sp>
      <p:pic>
        <p:nvPicPr>
          <p:cNvPr id="4" name="Picture 2" descr="Careg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2564904"/>
            <a:ext cx="6336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http://www.strokeassociation.org/</a:t>
            </a:r>
            <a:endParaRPr lang="zh-CN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http://www.who.int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http://www.stroke.org/</a:t>
            </a:r>
            <a:endParaRPr lang="zh-CN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http://www.worldlifeexpectancy.com/</a:t>
            </a:r>
            <a:endParaRPr lang="zh-CN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 "WHO Disease and injury country estimates". </a:t>
            </a:r>
            <a:r>
              <a:rPr lang="en-US" altLang="zh-CN" i="1" dirty="0" smtClean="0"/>
              <a:t>World Health Organization</a:t>
            </a:r>
            <a:r>
              <a:rPr lang="en-US" altLang="zh-CN" dirty="0" smtClean="0"/>
              <a:t>. 2009.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Donnan GA, Fisher M, Macleod M, Davis SM (May 2008). "Stroke". </a:t>
            </a:r>
            <a:r>
              <a:rPr lang="en-US" altLang="zh-CN" i="1" dirty="0" smtClean="0"/>
              <a:t>Lancet</a:t>
            </a:r>
            <a:r>
              <a:rPr lang="en-US" altLang="zh-CN" dirty="0" smtClean="0"/>
              <a:t> 371 (9624): 1612–23.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http://www.nlm.nih.gov/medlineplus/stroke.html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44624" y="2728268"/>
            <a:ext cx="10513168" cy="1731741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932040" y="3160316"/>
            <a:ext cx="344927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b="1" dirty="0" smtClean="0">
                <a:solidFill>
                  <a:schemeClr val="bg1"/>
                </a:solidFill>
                <a:latin typeface="+mj-lt"/>
              </a:rPr>
              <a:t>THANK YOU!</a:t>
            </a:r>
            <a:endParaRPr lang="zh-CN" alt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6" descr="C:\Users\Administrator\Desktop\stroke-brai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1988840"/>
            <a:ext cx="3187700" cy="3187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75648" y="442684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</a:rPr>
              <a:t>ZhangRui 10301010076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69772" y="620688"/>
            <a:ext cx="221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zh-CN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 descr="Careg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275856" y="285293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defination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types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signs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rehabilitation</a:t>
            </a:r>
          </a:p>
        </p:txBody>
      </p:sp>
      <p:pic>
        <p:nvPicPr>
          <p:cNvPr id="24578" name="Picture 2" descr="C:\Users\Administrator\Desktop\med pre 1\schlaganfall_Vector_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248880" cy="295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924944"/>
            <a:ext cx="8113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crytogenic </a:t>
            </a:r>
            <a:r>
              <a:rPr lang="zh-CN" altLang="en-US" sz="2400" dirty="0" smtClean="0"/>
              <a:t>原因不明的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tPA, tissue plasminogen activator</a:t>
            </a:r>
            <a:r>
              <a:rPr lang="zh-CN" altLang="en-US" sz="2400" dirty="0" smtClean="0"/>
              <a:t>组织纤维蛋白溶酶原激活剂</a:t>
            </a: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a six-month window </a:t>
            </a:r>
            <a:r>
              <a:rPr lang="zh-CN" altLang="en-US" sz="2400" dirty="0" smtClean="0"/>
              <a:t>六个月的最佳恢复期</a:t>
            </a:r>
            <a:endParaRPr lang="en-US" altLang="zh-CN" sz="2400" dirty="0" smtClean="0"/>
          </a:p>
        </p:txBody>
      </p:sp>
      <p:sp>
        <p:nvSpPr>
          <p:cNvPr id="3" name="矩形 2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538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PHRASES &amp; VOCABULARIES </a:t>
            </a:r>
            <a:endParaRPr lang="zh-CN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areg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95736" y="620688"/>
            <a:ext cx="249856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DEFINATION</a:t>
            </a:r>
            <a:endParaRPr lang="zh-CN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002176"/>
            <a:ext cx="714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 a sudden interruption in the blood supply of the brain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WHO: “neurological deficit of cerebrovascular causes”, </a:t>
            </a:r>
          </a:p>
          <a:p>
            <a:r>
              <a:rPr lang="en-US" altLang="zh-CN" sz="2400" dirty="0" smtClean="0"/>
              <a:t>              “&gt;24 hours”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transient  ischemic attack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2" descr="Careg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8376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" name="Picture 3" descr="C:\Users\Administrator\Desktop\ischemic_stroke_edema_700w.jpg"/>
          <p:cNvPicPr>
            <a:picLocks noChangeAspect="1" noChangeArrowheads="1"/>
          </p:cNvPicPr>
          <p:nvPr/>
        </p:nvPicPr>
        <p:blipFill>
          <a:blip r:embed="rId3" cstate="print"/>
          <a:srcRect b="11500"/>
          <a:stretch>
            <a:fillRect/>
          </a:stretch>
        </p:blipFill>
        <p:spPr bwMode="auto">
          <a:xfrm>
            <a:off x="467544" y="2204864"/>
            <a:ext cx="3932795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763688" y="622429"/>
            <a:ext cx="33797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TYPES: ISCHEMIC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3140968"/>
            <a:ext cx="32414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thrombosis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embolism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systemic hypoperfusion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crytogenic stroke</a:t>
            </a:r>
            <a:endParaRPr lang="zh-CN" altLang="en-US" sz="2400" dirty="0"/>
          </a:p>
        </p:txBody>
      </p:sp>
      <p:pic>
        <p:nvPicPr>
          <p:cNvPr id="8" name="Picture 2" descr="Careg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4" y="620688"/>
            <a:ext cx="457061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TYPES: HEMORRHAGIC</a:t>
            </a:r>
            <a:endParaRPr lang="zh-CN" altLang="en-US" sz="3600" dirty="0"/>
          </a:p>
        </p:txBody>
      </p:sp>
      <p:pic>
        <p:nvPicPr>
          <p:cNvPr id="6" name="Picture 4" descr="C:\Users\Administrator\Desktop\intracerebral_hemorrhage_coronal_edema_700w.jpg"/>
          <p:cNvPicPr>
            <a:picLocks noChangeAspect="1" noChangeArrowheads="1"/>
          </p:cNvPicPr>
          <p:nvPr/>
        </p:nvPicPr>
        <p:blipFill>
          <a:blip r:embed="rId2" cstate="print"/>
          <a:srcRect b="23010"/>
          <a:stretch>
            <a:fillRect/>
          </a:stretch>
        </p:blipFill>
        <p:spPr bwMode="auto">
          <a:xfrm>
            <a:off x="4821240" y="2204864"/>
            <a:ext cx="385521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348880"/>
            <a:ext cx="39307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hypertension</a:t>
            </a:r>
          </a:p>
          <a:p>
            <a:r>
              <a:rPr lang="en-US" altLang="zh-CN" sz="2400" dirty="0" smtClean="0"/>
              <a:t>  aneurysm</a:t>
            </a:r>
          </a:p>
          <a:p>
            <a:r>
              <a:rPr lang="en-US" altLang="zh-CN" sz="2400" dirty="0" smtClean="0"/>
              <a:t>  anticoagulant</a:t>
            </a:r>
          </a:p>
          <a:p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specific symptoms: </a:t>
            </a:r>
          </a:p>
          <a:p>
            <a:r>
              <a:rPr lang="en-US" altLang="zh-CN" sz="2400" dirty="0" smtClean="0"/>
              <a:t>  headache, vomiting, </a:t>
            </a:r>
          </a:p>
          <a:p>
            <a:r>
              <a:rPr lang="en-US" altLang="zh-CN" sz="2400" dirty="0" smtClean="0"/>
              <a:t>  numbness or weakness</a:t>
            </a:r>
          </a:p>
          <a:p>
            <a:pPr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intracerebral &amp; subarachnoid</a:t>
            </a:r>
            <a:endParaRPr lang="zh-CN" altLang="en-US" sz="2400" dirty="0"/>
          </a:p>
        </p:txBody>
      </p:sp>
      <p:pic>
        <p:nvPicPr>
          <p:cNvPr id="8" name="Picture 2" descr="Careg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4" y="620688"/>
            <a:ext cx="42489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TYPES: COMPARISION</a:t>
            </a:r>
            <a:endParaRPr lang="zh-CN" altLang="en-US" sz="3600" dirty="0"/>
          </a:p>
        </p:txBody>
      </p:sp>
      <p:pic>
        <p:nvPicPr>
          <p:cNvPr id="1026" name="Picture 2" descr="C:\Users\Administrator\Desktop\med pre 1\MCA_Territory_Infarc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3114676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istrator\Desktop\510px-Parachemableedwithed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241" y="2420888"/>
            <a:ext cx="330516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areg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72815" y="622429"/>
            <a:ext cx="333123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WARNING SIGNS</a:t>
            </a:r>
            <a:endParaRPr lang="zh-CN" altLang="en-US" sz="3600" dirty="0"/>
          </a:p>
        </p:txBody>
      </p:sp>
      <p:pic>
        <p:nvPicPr>
          <p:cNvPr id="2051" name="Picture 3" descr="C:\Users\Administrator\Desktop\med pre 1\StrokeWarningSigns.jpg"/>
          <p:cNvPicPr>
            <a:picLocks noChangeAspect="1" noChangeArrowheads="1"/>
          </p:cNvPicPr>
          <p:nvPr/>
        </p:nvPicPr>
        <p:blipFill>
          <a:blip r:embed="rId2" cstate="print"/>
          <a:srcRect b="76174"/>
          <a:stretch>
            <a:fillRect/>
          </a:stretch>
        </p:blipFill>
        <p:spPr bwMode="auto">
          <a:xfrm>
            <a:off x="2411760" y="2924944"/>
            <a:ext cx="4286250" cy="1255018"/>
          </a:xfrm>
          <a:prstGeom prst="rect">
            <a:avLst/>
          </a:prstGeom>
          <a:noFill/>
        </p:spPr>
      </p:pic>
      <p:pic>
        <p:nvPicPr>
          <p:cNvPr id="7" name="Picture 2" descr="C:\Users\Administrator\Desktop\med pre 1\ginorm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7837"/>
            <a:ext cx="9144000" cy="2665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areg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004048" y="6165304"/>
            <a:ext cx="290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Clot-busting drug: tPA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28600" y="260648"/>
            <a:ext cx="10513168" cy="1296144"/>
          </a:xfrm>
          <a:prstGeom prst="rect">
            <a:avLst/>
          </a:prstGeom>
          <a:solidFill>
            <a:schemeClr val="accent5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91680" y="622429"/>
            <a:ext cx="326076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REHABILITATION</a:t>
            </a:r>
            <a:endParaRPr lang="zh-CN" altLang="en-US" sz="3600" dirty="0"/>
          </a:p>
        </p:txBody>
      </p:sp>
      <p:pic>
        <p:nvPicPr>
          <p:cNvPr id="4098" name="Picture 2" descr="Careg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-27384"/>
            <a:ext cx="2381250" cy="158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Administrator\Desktop\med pre 1\vegetar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700809"/>
            <a:ext cx="2880320" cy="192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Administrator\Desktop\med pre 1\001372acd7d310ac401a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20888"/>
            <a:ext cx="1886743" cy="188674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med pre 1\20119815104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068960"/>
            <a:ext cx="1800200" cy="1805418"/>
          </a:xfrm>
          <a:prstGeom prst="rect">
            <a:avLst/>
          </a:prstGeom>
          <a:noFill/>
        </p:spPr>
      </p:pic>
      <p:pic>
        <p:nvPicPr>
          <p:cNvPr id="4102" name="Picture 6" descr="C:\Users\Administrator\Desktop\med pre 1\756761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573016"/>
            <a:ext cx="2232248" cy="29697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67944" y="2348880"/>
            <a:ext cx="3726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6 month window—&gt;2 years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neuro-plasticity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1959223"/>
            <a:ext cx="223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lifelong process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788024" y="4437112"/>
            <a:ext cx="4083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LOVE &amp; HOPE</a:t>
            </a:r>
            <a:endParaRPr lang="zh-CN" altLang="en-US" sz="54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37396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130</Words>
  <Application>Microsoft Office PowerPoint</Application>
  <PresentationFormat>全屏显示(4:3)</PresentationFormat>
  <Paragraphs>55</Paragraphs>
  <Slides>11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aldephoe</dc:creator>
  <cp:lastModifiedBy>aldephoe</cp:lastModifiedBy>
  <cp:revision>79</cp:revision>
  <dcterms:created xsi:type="dcterms:W3CDTF">2013-03-12T15:05:13Z</dcterms:created>
  <dcterms:modified xsi:type="dcterms:W3CDTF">2013-03-17T13:33:13Z</dcterms:modified>
</cp:coreProperties>
</file>