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7" r:id="rId2"/>
    <p:sldId id="318" r:id="rId3"/>
    <p:sldId id="258" r:id="rId4"/>
    <p:sldId id="299" r:id="rId5"/>
    <p:sldId id="259" r:id="rId6"/>
    <p:sldId id="306" r:id="rId7"/>
    <p:sldId id="260" r:id="rId8"/>
    <p:sldId id="261" r:id="rId9"/>
    <p:sldId id="263" r:id="rId10"/>
    <p:sldId id="264" r:id="rId11"/>
    <p:sldId id="300" r:id="rId12"/>
    <p:sldId id="303" r:id="rId13"/>
    <p:sldId id="266" r:id="rId14"/>
    <p:sldId id="307" r:id="rId15"/>
    <p:sldId id="308" r:id="rId16"/>
    <p:sldId id="309" r:id="rId17"/>
    <p:sldId id="310" r:id="rId18"/>
    <p:sldId id="301" r:id="rId19"/>
    <p:sldId id="302" r:id="rId20"/>
    <p:sldId id="262" r:id="rId21"/>
    <p:sldId id="304" r:id="rId22"/>
    <p:sldId id="312" r:id="rId23"/>
    <p:sldId id="313" r:id="rId24"/>
    <p:sldId id="314" r:id="rId25"/>
    <p:sldId id="315" r:id="rId26"/>
    <p:sldId id="316" r:id="rId27"/>
    <p:sldId id="276" r:id="rId28"/>
    <p:sldId id="277" r:id="rId29"/>
    <p:sldId id="311" r:id="rId30"/>
    <p:sldId id="278" r:id="rId31"/>
    <p:sldId id="279" r:id="rId32"/>
    <p:sldId id="280" r:id="rId33"/>
    <p:sldId id="281" r:id="rId34"/>
    <p:sldId id="282" r:id="rId35"/>
    <p:sldId id="283" r:id="rId36"/>
    <p:sldId id="291" r:id="rId37"/>
    <p:sldId id="305" r:id="rId38"/>
    <p:sldId id="284" r:id="rId39"/>
    <p:sldId id="286" r:id="rId40"/>
    <p:sldId id="287" r:id="rId41"/>
    <p:sldId id="288" r:id="rId42"/>
    <p:sldId id="290" r:id="rId43"/>
    <p:sldId id="297" r:id="rId44"/>
    <p:sldId id="298" r:id="rId4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4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24037;&#20316;&#31807;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24037;&#20316;&#31807;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360&#20113;&#30424;\teach\EMA%20&#20013;&#22269;&#31246;&#21046;2012&#25945;&#26696;\ppt\&#20027;&#35201;&#22269;&#23478;&#20538;&#2115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360&#20113;&#30424;\teach\EMA%20&#20013;&#22269;&#31246;&#21046;2012&#25945;&#26696;\ppt\&#20027;&#35201;&#22269;&#23478;&#20538;&#2115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24037;&#20316;&#31807;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工作表1!$A$6</c:f>
              <c:strCache>
                <c:ptCount val="1"/>
                <c:pt idx="0">
                  <c:v>central</c:v>
                </c:pt>
              </c:strCache>
            </c:strRef>
          </c:tx>
          <c:marker>
            <c:symbol val="none"/>
          </c:marker>
          <c:cat>
            <c:numRef>
              <c:f>工作表1!$B$5:$BK$5</c:f>
              <c:numCache>
                <c:formatCode>General</c:formatCode>
                <c:ptCount val="62"/>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c:v>
                </c:pt>
                <c:pt idx="56">
                  <c:v>2009</c:v>
                </c:pt>
                <c:pt idx="57">
                  <c:v>2010</c:v>
                </c:pt>
                <c:pt idx="58">
                  <c:v>2011</c:v>
                </c:pt>
                <c:pt idx="59">
                  <c:v>2012</c:v>
                </c:pt>
                <c:pt idx="60">
                  <c:v>2013</c:v>
                </c:pt>
                <c:pt idx="61">
                  <c:v>2014</c:v>
                </c:pt>
              </c:numCache>
            </c:numRef>
          </c:cat>
          <c:val>
            <c:numRef>
              <c:f>工作表1!$B$6:$BK$6</c:f>
              <c:numCache>
                <c:formatCode>General</c:formatCode>
                <c:ptCount val="62"/>
                <c:pt idx="0">
                  <c:v>83</c:v>
                </c:pt>
                <c:pt idx="1">
                  <c:v>76.599999999999994</c:v>
                </c:pt>
                <c:pt idx="2">
                  <c:v>77.599999999999994</c:v>
                </c:pt>
                <c:pt idx="3">
                  <c:v>79.3</c:v>
                </c:pt>
                <c:pt idx="4">
                  <c:v>73.5</c:v>
                </c:pt>
                <c:pt idx="5">
                  <c:v>80.400000000000006</c:v>
                </c:pt>
                <c:pt idx="6">
                  <c:v>24.4</c:v>
                </c:pt>
                <c:pt idx="7">
                  <c:v>25</c:v>
                </c:pt>
                <c:pt idx="8">
                  <c:v>21.5</c:v>
                </c:pt>
                <c:pt idx="9">
                  <c:v>29.7</c:v>
                </c:pt>
                <c:pt idx="10">
                  <c:v>23.1</c:v>
                </c:pt>
                <c:pt idx="11">
                  <c:v>25.2</c:v>
                </c:pt>
                <c:pt idx="12">
                  <c:v>33</c:v>
                </c:pt>
                <c:pt idx="13">
                  <c:v>35.200000000000003</c:v>
                </c:pt>
                <c:pt idx="14">
                  <c:v>31.6</c:v>
                </c:pt>
                <c:pt idx="15">
                  <c:v>29.6</c:v>
                </c:pt>
                <c:pt idx="16">
                  <c:v>32.5</c:v>
                </c:pt>
                <c:pt idx="17">
                  <c:v>27.6</c:v>
                </c:pt>
                <c:pt idx="18">
                  <c:v>16</c:v>
                </c:pt>
                <c:pt idx="19">
                  <c:v>13.8</c:v>
                </c:pt>
                <c:pt idx="20">
                  <c:v>14.8</c:v>
                </c:pt>
                <c:pt idx="21">
                  <c:v>17.2</c:v>
                </c:pt>
                <c:pt idx="22">
                  <c:v>11.8</c:v>
                </c:pt>
                <c:pt idx="23">
                  <c:v>12.7</c:v>
                </c:pt>
                <c:pt idx="24">
                  <c:v>13</c:v>
                </c:pt>
                <c:pt idx="25">
                  <c:v>15.5</c:v>
                </c:pt>
                <c:pt idx="26">
                  <c:v>20.2</c:v>
                </c:pt>
                <c:pt idx="27">
                  <c:v>24.5</c:v>
                </c:pt>
                <c:pt idx="28">
                  <c:v>26.5</c:v>
                </c:pt>
                <c:pt idx="29">
                  <c:v>28.6</c:v>
                </c:pt>
                <c:pt idx="30">
                  <c:v>35.799999999999997</c:v>
                </c:pt>
                <c:pt idx="31">
                  <c:v>40.5</c:v>
                </c:pt>
                <c:pt idx="32">
                  <c:v>38.4</c:v>
                </c:pt>
                <c:pt idx="33">
                  <c:v>36.700000000000003</c:v>
                </c:pt>
                <c:pt idx="34">
                  <c:v>33.5</c:v>
                </c:pt>
                <c:pt idx="35">
                  <c:v>32.9</c:v>
                </c:pt>
                <c:pt idx="36">
                  <c:v>30.9</c:v>
                </c:pt>
                <c:pt idx="37">
                  <c:v>33.799999999999997</c:v>
                </c:pt>
                <c:pt idx="38">
                  <c:v>29.8</c:v>
                </c:pt>
                <c:pt idx="39">
                  <c:v>28.1</c:v>
                </c:pt>
                <c:pt idx="40">
                  <c:v>22</c:v>
                </c:pt>
                <c:pt idx="41">
                  <c:v>55.7</c:v>
                </c:pt>
                <c:pt idx="42">
                  <c:v>52.2</c:v>
                </c:pt>
                <c:pt idx="43">
                  <c:v>49.4</c:v>
                </c:pt>
                <c:pt idx="44">
                  <c:v>48.9</c:v>
                </c:pt>
                <c:pt idx="45">
                  <c:v>49.5</c:v>
                </c:pt>
                <c:pt idx="46">
                  <c:v>51.1</c:v>
                </c:pt>
                <c:pt idx="47">
                  <c:v>52.2</c:v>
                </c:pt>
                <c:pt idx="48">
                  <c:v>52.4</c:v>
                </c:pt>
                <c:pt idx="49">
                  <c:v>55</c:v>
                </c:pt>
                <c:pt idx="50">
                  <c:v>54.6</c:v>
                </c:pt>
                <c:pt idx="51">
                  <c:v>54.9</c:v>
                </c:pt>
                <c:pt idx="52">
                  <c:v>52.3</c:v>
                </c:pt>
                <c:pt idx="53">
                  <c:v>52.8</c:v>
                </c:pt>
                <c:pt idx="54">
                  <c:v>54.1</c:v>
                </c:pt>
                <c:pt idx="55">
                  <c:v>53.3</c:v>
                </c:pt>
                <c:pt idx="56">
                  <c:v>52.4</c:v>
                </c:pt>
                <c:pt idx="57">
                  <c:v>51.1</c:v>
                </c:pt>
                <c:pt idx="58">
                  <c:v>49.4</c:v>
                </c:pt>
                <c:pt idx="59">
                  <c:v>47.9</c:v>
                </c:pt>
                <c:pt idx="60">
                  <c:v>46.6</c:v>
                </c:pt>
                <c:pt idx="61">
                  <c:v>45.9</c:v>
                </c:pt>
              </c:numCache>
            </c:numRef>
          </c:val>
          <c:smooth val="0"/>
          <c:extLst>
            <c:ext xmlns:c16="http://schemas.microsoft.com/office/drawing/2014/chart" uri="{C3380CC4-5D6E-409C-BE32-E72D297353CC}">
              <c16:uniqueId val="{00000000-3984-4E85-99BC-1FE69297F95D}"/>
            </c:ext>
          </c:extLst>
        </c:ser>
        <c:ser>
          <c:idx val="1"/>
          <c:order val="1"/>
          <c:tx>
            <c:strRef>
              <c:f>工作表1!$A$7</c:f>
              <c:strCache>
                <c:ptCount val="1"/>
                <c:pt idx="0">
                  <c:v>local</c:v>
                </c:pt>
              </c:strCache>
            </c:strRef>
          </c:tx>
          <c:marker>
            <c:symbol val="none"/>
          </c:marker>
          <c:cat>
            <c:numRef>
              <c:f>工作表1!$B$5:$BK$5</c:f>
              <c:numCache>
                <c:formatCode>General</c:formatCode>
                <c:ptCount val="62"/>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c:v>
                </c:pt>
                <c:pt idx="56">
                  <c:v>2009</c:v>
                </c:pt>
                <c:pt idx="57">
                  <c:v>2010</c:v>
                </c:pt>
                <c:pt idx="58">
                  <c:v>2011</c:v>
                </c:pt>
                <c:pt idx="59">
                  <c:v>2012</c:v>
                </c:pt>
                <c:pt idx="60">
                  <c:v>2013</c:v>
                </c:pt>
                <c:pt idx="61">
                  <c:v>2014</c:v>
                </c:pt>
              </c:numCache>
            </c:numRef>
          </c:cat>
          <c:val>
            <c:numRef>
              <c:f>工作表1!$B$7:$BK$7</c:f>
              <c:numCache>
                <c:formatCode>General</c:formatCode>
                <c:ptCount val="62"/>
                <c:pt idx="0">
                  <c:v>17</c:v>
                </c:pt>
                <c:pt idx="1">
                  <c:v>23.400000000000009</c:v>
                </c:pt>
                <c:pt idx="2">
                  <c:v>22.400000000000009</c:v>
                </c:pt>
                <c:pt idx="3">
                  <c:v>20.7</c:v>
                </c:pt>
                <c:pt idx="4">
                  <c:v>26.5</c:v>
                </c:pt>
                <c:pt idx="5">
                  <c:v>19.599999999999991</c:v>
                </c:pt>
                <c:pt idx="6">
                  <c:v>75.599999999999994</c:v>
                </c:pt>
                <c:pt idx="7">
                  <c:v>75</c:v>
                </c:pt>
                <c:pt idx="8">
                  <c:v>78.5</c:v>
                </c:pt>
                <c:pt idx="9">
                  <c:v>70.3</c:v>
                </c:pt>
                <c:pt idx="10">
                  <c:v>76.900000000000006</c:v>
                </c:pt>
                <c:pt idx="11">
                  <c:v>74.8</c:v>
                </c:pt>
                <c:pt idx="12">
                  <c:v>67</c:v>
                </c:pt>
                <c:pt idx="13">
                  <c:v>64.8</c:v>
                </c:pt>
                <c:pt idx="14">
                  <c:v>68.400000000000006</c:v>
                </c:pt>
                <c:pt idx="15">
                  <c:v>70.400000000000006</c:v>
                </c:pt>
                <c:pt idx="16">
                  <c:v>67.5</c:v>
                </c:pt>
                <c:pt idx="17">
                  <c:v>72.400000000000006</c:v>
                </c:pt>
                <c:pt idx="18">
                  <c:v>84</c:v>
                </c:pt>
                <c:pt idx="19">
                  <c:v>86.2</c:v>
                </c:pt>
                <c:pt idx="20">
                  <c:v>85.2</c:v>
                </c:pt>
                <c:pt idx="21">
                  <c:v>82.8</c:v>
                </c:pt>
                <c:pt idx="22">
                  <c:v>88.2</c:v>
                </c:pt>
                <c:pt idx="23">
                  <c:v>87.3</c:v>
                </c:pt>
                <c:pt idx="24">
                  <c:v>87</c:v>
                </c:pt>
                <c:pt idx="25">
                  <c:v>84.5</c:v>
                </c:pt>
                <c:pt idx="26">
                  <c:v>79.8</c:v>
                </c:pt>
                <c:pt idx="27">
                  <c:v>75.5</c:v>
                </c:pt>
                <c:pt idx="28">
                  <c:v>73.5</c:v>
                </c:pt>
                <c:pt idx="29">
                  <c:v>71.400000000000006</c:v>
                </c:pt>
                <c:pt idx="30">
                  <c:v>64.2</c:v>
                </c:pt>
                <c:pt idx="31">
                  <c:v>59.5</c:v>
                </c:pt>
                <c:pt idx="32">
                  <c:v>61.6</c:v>
                </c:pt>
                <c:pt idx="33">
                  <c:v>63.3</c:v>
                </c:pt>
                <c:pt idx="34">
                  <c:v>66.5</c:v>
                </c:pt>
                <c:pt idx="35">
                  <c:v>67.099999999999994</c:v>
                </c:pt>
                <c:pt idx="36">
                  <c:v>69.099999999999994</c:v>
                </c:pt>
                <c:pt idx="37">
                  <c:v>66.2</c:v>
                </c:pt>
                <c:pt idx="38">
                  <c:v>70.2</c:v>
                </c:pt>
                <c:pt idx="39">
                  <c:v>71.900000000000006</c:v>
                </c:pt>
                <c:pt idx="40">
                  <c:v>78</c:v>
                </c:pt>
                <c:pt idx="41">
                  <c:v>44.3</c:v>
                </c:pt>
                <c:pt idx="42">
                  <c:v>47.8</c:v>
                </c:pt>
                <c:pt idx="43">
                  <c:v>50.6</c:v>
                </c:pt>
                <c:pt idx="44">
                  <c:v>51.1</c:v>
                </c:pt>
                <c:pt idx="45">
                  <c:v>50.5</c:v>
                </c:pt>
                <c:pt idx="46">
                  <c:v>48.9</c:v>
                </c:pt>
                <c:pt idx="47">
                  <c:v>47.8</c:v>
                </c:pt>
                <c:pt idx="48">
                  <c:v>47.6</c:v>
                </c:pt>
                <c:pt idx="49">
                  <c:v>45</c:v>
                </c:pt>
                <c:pt idx="50">
                  <c:v>45.4</c:v>
                </c:pt>
                <c:pt idx="51">
                  <c:v>45.1</c:v>
                </c:pt>
                <c:pt idx="52">
                  <c:v>47.7</c:v>
                </c:pt>
                <c:pt idx="53">
                  <c:v>47.2</c:v>
                </c:pt>
                <c:pt idx="54">
                  <c:v>45.9</c:v>
                </c:pt>
                <c:pt idx="55">
                  <c:v>46.7</c:v>
                </c:pt>
                <c:pt idx="56">
                  <c:v>47.6</c:v>
                </c:pt>
                <c:pt idx="57">
                  <c:v>48.9</c:v>
                </c:pt>
                <c:pt idx="58">
                  <c:v>50.6</c:v>
                </c:pt>
                <c:pt idx="59">
                  <c:v>52.1</c:v>
                </c:pt>
                <c:pt idx="60">
                  <c:v>53.4</c:v>
                </c:pt>
                <c:pt idx="61">
                  <c:v>54.1</c:v>
                </c:pt>
              </c:numCache>
            </c:numRef>
          </c:val>
          <c:smooth val="0"/>
          <c:extLst>
            <c:ext xmlns:c16="http://schemas.microsoft.com/office/drawing/2014/chart" uri="{C3380CC4-5D6E-409C-BE32-E72D297353CC}">
              <c16:uniqueId val="{00000001-3984-4E85-99BC-1FE69297F95D}"/>
            </c:ext>
          </c:extLst>
        </c:ser>
        <c:dLbls>
          <c:showLegendKey val="0"/>
          <c:showVal val="0"/>
          <c:showCatName val="0"/>
          <c:showSerName val="0"/>
          <c:showPercent val="0"/>
          <c:showBubbleSize val="0"/>
        </c:dLbls>
        <c:smooth val="0"/>
        <c:axId val="137381376"/>
        <c:axId val="137382912"/>
      </c:lineChart>
      <c:catAx>
        <c:axId val="137381376"/>
        <c:scaling>
          <c:orientation val="minMax"/>
        </c:scaling>
        <c:delete val="0"/>
        <c:axPos val="b"/>
        <c:numFmt formatCode="General" sourceLinked="1"/>
        <c:majorTickMark val="out"/>
        <c:minorTickMark val="none"/>
        <c:tickLblPos val="nextTo"/>
        <c:crossAx val="137382912"/>
        <c:crosses val="autoZero"/>
        <c:auto val="1"/>
        <c:lblAlgn val="ctr"/>
        <c:lblOffset val="100"/>
        <c:noMultiLvlLbl val="0"/>
      </c:catAx>
      <c:valAx>
        <c:axId val="137382912"/>
        <c:scaling>
          <c:orientation val="minMax"/>
        </c:scaling>
        <c:delete val="0"/>
        <c:axPos val="l"/>
        <c:majorGridlines/>
        <c:numFmt formatCode="General" sourceLinked="1"/>
        <c:majorTickMark val="out"/>
        <c:minorTickMark val="none"/>
        <c:tickLblPos val="nextTo"/>
        <c:crossAx val="1373813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工作表1!$A$3</c:f>
              <c:strCache>
                <c:ptCount val="1"/>
                <c:pt idx="0">
                  <c:v>central</c:v>
                </c:pt>
              </c:strCache>
            </c:strRef>
          </c:tx>
          <c:marker>
            <c:symbol val="none"/>
          </c:marker>
          <c:cat>
            <c:numRef>
              <c:f>工作表1!$B$2:$BK$2</c:f>
              <c:numCache>
                <c:formatCode>General</c:formatCode>
                <c:ptCount val="62"/>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c:v>
                </c:pt>
                <c:pt idx="56">
                  <c:v>2009</c:v>
                </c:pt>
                <c:pt idx="57">
                  <c:v>2010</c:v>
                </c:pt>
                <c:pt idx="58">
                  <c:v>2011</c:v>
                </c:pt>
                <c:pt idx="59">
                  <c:v>2012</c:v>
                </c:pt>
                <c:pt idx="60">
                  <c:v>2013</c:v>
                </c:pt>
                <c:pt idx="61">
                  <c:v>2014</c:v>
                </c:pt>
              </c:numCache>
            </c:numRef>
          </c:cat>
          <c:val>
            <c:numRef>
              <c:f>工作表1!$B$3:$BK$3</c:f>
              <c:numCache>
                <c:formatCode>General</c:formatCode>
                <c:ptCount val="62"/>
                <c:pt idx="0">
                  <c:v>73.900000000000006</c:v>
                </c:pt>
                <c:pt idx="1">
                  <c:v>75.3</c:v>
                </c:pt>
                <c:pt idx="2">
                  <c:v>76.5</c:v>
                </c:pt>
                <c:pt idx="3">
                  <c:v>70.400000000000006</c:v>
                </c:pt>
                <c:pt idx="4">
                  <c:v>71</c:v>
                </c:pt>
                <c:pt idx="5">
                  <c:v>44.3</c:v>
                </c:pt>
                <c:pt idx="6">
                  <c:v>45.9</c:v>
                </c:pt>
                <c:pt idx="7">
                  <c:v>43.3</c:v>
                </c:pt>
                <c:pt idx="8">
                  <c:v>45</c:v>
                </c:pt>
                <c:pt idx="9">
                  <c:v>61.6</c:v>
                </c:pt>
                <c:pt idx="10">
                  <c:v>57.9</c:v>
                </c:pt>
                <c:pt idx="11">
                  <c:v>57.1</c:v>
                </c:pt>
                <c:pt idx="12">
                  <c:v>61.8</c:v>
                </c:pt>
                <c:pt idx="13">
                  <c:v>63.1</c:v>
                </c:pt>
                <c:pt idx="14">
                  <c:v>61.4</c:v>
                </c:pt>
                <c:pt idx="15">
                  <c:v>61.3</c:v>
                </c:pt>
                <c:pt idx="16">
                  <c:v>60.7</c:v>
                </c:pt>
                <c:pt idx="17">
                  <c:v>58.9</c:v>
                </c:pt>
                <c:pt idx="18">
                  <c:v>59.5</c:v>
                </c:pt>
                <c:pt idx="19">
                  <c:v>56.3</c:v>
                </c:pt>
                <c:pt idx="20">
                  <c:v>55.6</c:v>
                </c:pt>
                <c:pt idx="21">
                  <c:v>50.3</c:v>
                </c:pt>
                <c:pt idx="22">
                  <c:v>49.9</c:v>
                </c:pt>
                <c:pt idx="23">
                  <c:v>46.8</c:v>
                </c:pt>
                <c:pt idx="24">
                  <c:v>46.7</c:v>
                </c:pt>
                <c:pt idx="25">
                  <c:v>47.4</c:v>
                </c:pt>
                <c:pt idx="26">
                  <c:v>51.1</c:v>
                </c:pt>
                <c:pt idx="27">
                  <c:v>54.3</c:v>
                </c:pt>
                <c:pt idx="28">
                  <c:v>55</c:v>
                </c:pt>
                <c:pt idx="29">
                  <c:v>53</c:v>
                </c:pt>
                <c:pt idx="30">
                  <c:v>53.9</c:v>
                </c:pt>
                <c:pt idx="31">
                  <c:v>52.5</c:v>
                </c:pt>
                <c:pt idx="32">
                  <c:v>39.700000000000003</c:v>
                </c:pt>
                <c:pt idx="33">
                  <c:v>37.9</c:v>
                </c:pt>
                <c:pt idx="34">
                  <c:v>37.4</c:v>
                </c:pt>
                <c:pt idx="35">
                  <c:v>33.9</c:v>
                </c:pt>
                <c:pt idx="36">
                  <c:v>31.5</c:v>
                </c:pt>
                <c:pt idx="37">
                  <c:v>32.6</c:v>
                </c:pt>
                <c:pt idx="38">
                  <c:v>32.200000000000003</c:v>
                </c:pt>
                <c:pt idx="39">
                  <c:v>31.3</c:v>
                </c:pt>
                <c:pt idx="40">
                  <c:v>28.3</c:v>
                </c:pt>
                <c:pt idx="41">
                  <c:v>30.3</c:v>
                </c:pt>
                <c:pt idx="42">
                  <c:v>29.2</c:v>
                </c:pt>
                <c:pt idx="43">
                  <c:v>27.1</c:v>
                </c:pt>
                <c:pt idx="44">
                  <c:v>27.4</c:v>
                </c:pt>
                <c:pt idx="45">
                  <c:v>28.9</c:v>
                </c:pt>
                <c:pt idx="46">
                  <c:v>31.5</c:v>
                </c:pt>
                <c:pt idx="47">
                  <c:v>34.700000000000003</c:v>
                </c:pt>
                <c:pt idx="48">
                  <c:v>30.5</c:v>
                </c:pt>
                <c:pt idx="49">
                  <c:v>30.7</c:v>
                </c:pt>
                <c:pt idx="50">
                  <c:v>30.1</c:v>
                </c:pt>
                <c:pt idx="51">
                  <c:v>27.7</c:v>
                </c:pt>
                <c:pt idx="52">
                  <c:v>25.9</c:v>
                </c:pt>
                <c:pt idx="53">
                  <c:v>24.7</c:v>
                </c:pt>
                <c:pt idx="54">
                  <c:v>23</c:v>
                </c:pt>
                <c:pt idx="55">
                  <c:v>21.3</c:v>
                </c:pt>
                <c:pt idx="56">
                  <c:v>20</c:v>
                </c:pt>
                <c:pt idx="57">
                  <c:v>17.8</c:v>
                </c:pt>
                <c:pt idx="58">
                  <c:v>15.1</c:v>
                </c:pt>
                <c:pt idx="59">
                  <c:v>14.9</c:v>
                </c:pt>
                <c:pt idx="60">
                  <c:v>14.6</c:v>
                </c:pt>
                <c:pt idx="61">
                  <c:v>14.9</c:v>
                </c:pt>
              </c:numCache>
            </c:numRef>
          </c:val>
          <c:smooth val="0"/>
          <c:extLst>
            <c:ext xmlns:c16="http://schemas.microsoft.com/office/drawing/2014/chart" uri="{C3380CC4-5D6E-409C-BE32-E72D297353CC}">
              <c16:uniqueId val="{00000000-1EC4-4FF3-B49D-A67DFF3A77C1}"/>
            </c:ext>
          </c:extLst>
        </c:ser>
        <c:ser>
          <c:idx val="1"/>
          <c:order val="1"/>
          <c:tx>
            <c:strRef>
              <c:f>工作表1!$A$4</c:f>
              <c:strCache>
                <c:ptCount val="1"/>
                <c:pt idx="0">
                  <c:v>local</c:v>
                </c:pt>
              </c:strCache>
            </c:strRef>
          </c:tx>
          <c:marker>
            <c:symbol val="none"/>
          </c:marker>
          <c:cat>
            <c:numRef>
              <c:f>工作表1!$B$2:$BK$2</c:f>
              <c:numCache>
                <c:formatCode>General</c:formatCode>
                <c:ptCount val="62"/>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c:v>
                </c:pt>
                <c:pt idx="56">
                  <c:v>2009</c:v>
                </c:pt>
                <c:pt idx="57">
                  <c:v>2010</c:v>
                </c:pt>
                <c:pt idx="58">
                  <c:v>2011</c:v>
                </c:pt>
                <c:pt idx="59">
                  <c:v>2012</c:v>
                </c:pt>
                <c:pt idx="60">
                  <c:v>2013</c:v>
                </c:pt>
                <c:pt idx="61">
                  <c:v>2014</c:v>
                </c:pt>
              </c:numCache>
            </c:numRef>
          </c:cat>
          <c:val>
            <c:numRef>
              <c:f>工作表1!$B$4:$BK$4</c:f>
              <c:numCache>
                <c:formatCode>General</c:formatCode>
                <c:ptCount val="62"/>
                <c:pt idx="0">
                  <c:v>26.2</c:v>
                </c:pt>
                <c:pt idx="1">
                  <c:v>24.7</c:v>
                </c:pt>
                <c:pt idx="2">
                  <c:v>23.5</c:v>
                </c:pt>
                <c:pt idx="3">
                  <c:v>29.6</c:v>
                </c:pt>
                <c:pt idx="4">
                  <c:v>29</c:v>
                </c:pt>
                <c:pt idx="5">
                  <c:v>55.7</c:v>
                </c:pt>
                <c:pt idx="6">
                  <c:v>54.1</c:v>
                </c:pt>
                <c:pt idx="7">
                  <c:v>56.7</c:v>
                </c:pt>
                <c:pt idx="8">
                  <c:v>55</c:v>
                </c:pt>
                <c:pt idx="9">
                  <c:v>38.4</c:v>
                </c:pt>
                <c:pt idx="10">
                  <c:v>42.1</c:v>
                </c:pt>
                <c:pt idx="11">
                  <c:v>42.9</c:v>
                </c:pt>
                <c:pt idx="12">
                  <c:v>38.200000000000003</c:v>
                </c:pt>
                <c:pt idx="13">
                  <c:v>36.9</c:v>
                </c:pt>
                <c:pt idx="14">
                  <c:v>38.6</c:v>
                </c:pt>
                <c:pt idx="15">
                  <c:v>38.700000000000003</c:v>
                </c:pt>
                <c:pt idx="16">
                  <c:v>39.299999999999997</c:v>
                </c:pt>
                <c:pt idx="17">
                  <c:v>41.1</c:v>
                </c:pt>
                <c:pt idx="18">
                  <c:v>40.5</c:v>
                </c:pt>
                <c:pt idx="19">
                  <c:v>43.7</c:v>
                </c:pt>
                <c:pt idx="20">
                  <c:v>44.4</c:v>
                </c:pt>
                <c:pt idx="21">
                  <c:v>49.7</c:v>
                </c:pt>
                <c:pt idx="22">
                  <c:v>50.1</c:v>
                </c:pt>
                <c:pt idx="23">
                  <c:v>53.2</c:v>
                </c:pt>
                <c:pt idx="24">
                  <c:v>53.3</c:v>
                </c:pt>
                <c:pt idx="25">
                  <c:v>52.6</c:v>
                </c:pt>
                <c:pt idx="26">
                  <c:v>48.9</c:v>
                </c:pt>
                <c:pt idx="27">
                  <c:v>45.7</c:v>
                </c:pt>
                <c:pt idx="28">
                  <c:v>45</c:v>
                </c:pt>
                <c:pt idx="29">
                  <c:v>47</c:v>
                </c:pt>
                <c:pt idx="30">
                  <c:v>46.1</c:v>
                </c:pt>
                <c:pt idx="31">
                  <c:v>47.5</c:v>
                </c:pt>
                <c:pt idx="32">
                  <c:v>60.3</c:v>
                </c:pt>
                <c:pt idx="33">
                  <c:v>62.1</c:v>
                </c:pt>
                <c:pt idx="34">
                  <c:v>62.6</c:v>
                </c:pt>
                <c:pt idx="35">
                  <c:v>66.099999999999994</c:v>
                </c:pt>
                <c:pt idx="36">
                  <c:v>68.5</c:v>
                </c:pt>
                <c:pt idx="37">
                  <c:v>67.400000000000006</c:v>
                </c:pt>
                <c:pt idx="38">
                  <c:v>67.8</c:v>
                </c:pt>
                <c:pt idx="39">
                  <c:v>68.7</c:v>
                </c:pt>
                <c:pt idx="40">
                  <c:v>71.7</c:v>
                </c:pt>
                <c:pt idx="41">
                  <c:v>69.7</c:v>
                </c:pt>
                <c:pt idx="42">
                  <c:v>70.8</c:v>
                </c:pt>
                <c:pt idx="43">
                  <c:v>72.900000000000006</c:v>
                </c:pt>
                <c:pt idx="44">
                  <c:v>72.599999999999994</c:v>
                </c:pt>
                <c:pt idx="45">
                  <c:v>71.099999999999994</c:v>
                </c:pt>
                <c:pt idx="46">
                  <c:v>68.5</c:v>
                </c:pt>
                <c:pt idx="47">
                  <c:v>65.3</c:v>
                </c:pt>
                <c:pt idx="48">
                  <c:v>69.5</c:v>
                </c:pt>
                <c:pt idx="49">
                  <c:v>69.3</c:v>
                </c:pt>
                <c:pt idx="50">
                  <c:v>69.900000000000006</c:v>
                </c:pt>
                <c:pt idx="51">
                  <c:v>72.3</c:v>
                </c:pt>
                <c:pt idx="52">
                  <c:v>74.099999999999994</c:v>
                </c:pt>
                <c:pt idx="53">
                  <c:v>75.3</c:v>
                </c:pt>
                <c:pt idx="54">
                  <c:v>77</c:v>
                </c:pt>
                <c:pt idx="55">
                  <c:v>78.7</c:v>
                </c:pt>
                <c:pt idx="56">
                  <c:v>80</c:v>
                </c:pt>
                <c:pt idx="57">
                  <c:v>82.2</c:v>
                </c:pt>
                <c:pt idx="58">
                  <c:v>84.9</c:v>
                </c:pt>
                <c:pt idx="59">
                  <c:v>85.1</c:v>
                </c:pt>
                <c:pt idx="60">
                  <c:v>85.4</c:v>
                </c:pt>
                <c:pt idx="61">
                  <c:v>85.1</c:v>
                </c:pt>
              </c:numCache>
            </c:numRef>
          </c:val>
          <c:smooth val="0"/>
          <c:extLst>
            <c:ext xmlns:c16="http://schemas.microsoft.com/office/drawing/2014/chart" uri="{C3380CC4-5D6E-409C-BE32-E72D297353CC}">
              <c16:uniqueId val="{00000001-1EC4-4FF3-B49D-A67DFF3A77C1}"/>
            </c:ext>
          </c:extLst>
        </c:ser>
        <c:dLbls>
          <c:showLegendKey val="0"/>
          <c:showVal val="0"/>
          <c:showCatName val="0"/>
          <c:showSerName val="0"/>
          <c:showPercent val="0"/>
          <c:showBubbleSize val="0"/>
        </c:dLbls>
        <c:smooth val="0"/>
        <c:axId val="144250368"/>
        <c:axId val="144251904"/>
      </c:lineChart>
      <c:catAx>
        <c:axId val="144250368"/>
        <c:scaling>
          <c:orientation val="minMax"/>
        </c:scaling>
        <c:delete val="0"/>
        <c:axPos val="b"/>
        <c:numFmt formatCode="General" sourceLinked="1"/>
        <c:majorTickMark val="out"/>
        <c:minorTickMark val="none"/>
        <c:tickLblPos val="nextTo"/>
        <c:crossAx val="144251904"/>
        <c:crosses val="autoZero"/>
        <c:auto val="1"/>
        <c:lblAlgn val="ctr"/>
        <c:lblOffset val="100"/>
        <c:noMultiLvlLbl val="0"/>
      </c:catAx>
      <c:valAx>
        <c:axId val="144251904"/>
        <c:scaling>
          <c:orientation val="minMax"/>
        </c:scaling>
        <c:delete val="0"/>
        <c:axPos val="l"/>
        <c:majorGridlines/>
        <c:numFmt formatCode="General" sourceLinked="1"/>
        <c:majorTickMark val="out"/>
        <c:minorTickMark val="none"/>
        <c:tickLblPos val="nextTo"/>
        <c:crossAx val="1442503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Sheet7!$B$21</c:f>
              <c:strCache>
                <c:ptCount val="1"/>
                <c:pt idx="0">
                  <c:v>Real GDP: YoY</c:v>
                </c:pt>
              </c:strCache>
            </c:strRef>
          </c:tx>
          <c:marker>
            <c:symbol val="none"/>
          </c:marker>
          <c:cat>
            <c:numRef>
              <c:f>Sheet7!$A$22:$A$77</c:f>
              <c:numCache>
                <c:formatCode>\!\ [$]yyyy/m</c:formatCode>
                <c:ptCount val="56"/>
                <c:pt idx="0">
                  <c:v>36495</c:v>
                </c:pt>
                <c:pt idx="1">
                  <c:v>36586</c:v>
                </c:pt>
                <c:pt idx="2">
                  <c:v>36678</c:v>
                </c:pt>
                <c:pt idx="3">
                  <c:v>36770</c:v>
                </c:pt>
                <c:pt idx="4">
                  <c:v>36861</c:v>
                </c:pt>
                <c:pt idx="5">
                  <c:v>36951</c:v>
                </c:pt>
                <c:pt idx="6">
                  <c:v>37043</c:v>
                </c:pt>
                <c:pt idx="7">
                  <c:v>37135</c:v>
                </c:pt>
                <c:pt idx="8">
                  <c:v>37226</c:v>
                </c:pt>
                <c:pt idx="9">
                  <c:v>37316</c:v>
                </c:pt>
                <c:pt idx="10">
                  <c:v>37408</c:v>
                </c:pt>
                <c:pt idx="11">
                  <c:v>37500</c:v>
                </c:pt>
                <c:pt idx="12">
                  <c:v>37591</c:v>
                </c:pt>
                <c:pt idx="13">
                  <c:v>37681</c:v>
                </c:pt>
                <c:pt idx="14">
                  <c:v>37773</c:v>
                </c:pt>
                <c:pt idx="15">
                  <c:v>37865</c:v>
                </c:pt>
                <c:pt idx="16">
                  <c:v>37956</c:v>
                </c:pt>
                <c:pt idx="17">
                  <c:v>38047</c:v>
                </c:pt>
                <c:pt idx="18">
                  <c:v>38139</c:v>
                </c:pt>
                <c:pt idx="19">
                  <c:v>38231</c:v>
                </c:pt>
                <c:pt idx="20">
                  <c:v>38322</c:v>
                </c:pt>
                <c:pt idx="21">
                  <c:v>38412</c:v>
                </c:pt>
                <c:pt idx="22">
                  <c:v>38504</c:v>
                </c:pt>
                <c:pt idx="23">
                  <c:v>38596</c:v>
                </c:pt>
                <c:pt idx="24">
                  <c:v>38687</c:v>
                </c:pt>
                <c:pt idx="25">
                  <c:v>38777</c:v>
                </c:pt>
                <c:pt idx="26">
                  <c:v>38869</c:v>
                </c:pt>
                <c:pt idx="27">
                  <c:v>38961</c:v>
                </c:pt>
                <c:pt idx="28">
                  <c:v>39052</c:v>
                </c:pt>
                <c:pt idx="29">
                  <c:v>39142</c:v>
                </c:pt>
                <c:pt idx="30">
                  <c:v>39234</c:v>
                </c:pt>
                <c:pt idx="31">
                  <c:v>39326</c:v>
                </c:pt>
                <c:pt idx="32">
                  <c:v>39417</c:v>
                </c:pt>
                <c:pt idx="33">
                  <c:v>39508</c:v>
                </c:pt>
                <c:pt idx="34">
                  <c:v>39600</c:v>
                </c:pt>
                <c:pt idx="35">
                  <c:v>39692</c:v>
                </c:pt>
                <c:pt idx="36">
                  <c:v>39783</c:v>
                </c:pt>
                <c:pt idx="37">
                  <c:v>39873</c:v>
                </c:pt>
                <c:pt idx="38">
                  <c:v>39965</c:v>
                </c:pt>
                <c:pt idx="39">
                  <c:v>40057</c:v>
                </c:pt>
                <c:pt idx="40">
                  <c:v>40148</c:v>
                </c:pt>
                <c:pt idx="41">
                  <c:v>40238</c:v>
                </c:pt>
                <c:pt idx="42">
                  <c:v>40330</c:v>
                </c:pt>
                <c:pt idx="43">
                  <c:v>40422</c:v>
                </c:pt>
                <c:pt idx="44">
                  <c:v>40513</c:v>
                </c:pt>
                <c:pt idx="45">
                  <c:v>40603</c:v>
                </c:pt>
                <c:pt idx="46">
                  <c:v>40695</c:v>
                </c:pt>
                <c:pt idx="47">
                  <c:v>40787</c:v>
                </c:pt>
                <c:pt idx="48">
                  <c:v>40878</c:v>
                </c:pt>
                <c:pt idx="49">
                  <c:v>40969</c:v>
                </c:pt>
                <c:pt idx="50">
                  <c:v>41061</c:v>
                </c:pt>
                <c:pt idx="51">
                  <c:v>41153</c:v>
                </c:pt>
                <c:pt idx="52">
                  <c:v>41244</c:v>
                </c:pt>
                <c:pt idx="53">
                  <c:v>41334</c:v>
                </c:pt>
                <c:pt idx="54">
                  <c:v>41426</c:v>
                </c:pt>
                <c:pt idx="55">
                  <c:v>41518</c:v>
                </c:pt>
              </c:numCache>
            </c:numRef>
          </c:cat>
          <c:val>
            <c:numRef>
              <c:f>Sheet7!$B$22:$B$77</c:f>
              <c:numCache>
                <c:formatCode>#,##0.000</c:formatCode>
                <c:ptCount val="56"/>
                <c:pt idx="0">
                  <c:v>6.8</c:v>
                </c:pt>
                <c:pt idx="1">
                  <c:v>9</c:v>
                </c:pt>
                <c:pt idx="2">
                  <c:v>8.3000000000000007</c:v>
                </c:pt>
                <c:pt idx="3">
                  <c:v>8.2000000000000011</c:v>
                </c:pt>
                <c:pt idx="4">
                  <c:v>7.3</c:v>
                </c:pt>
                <c:pt idx="5">
                  <c:v>8.5</c:v>
                </c:pt>
                <c:pt idx="6">
                  <c:v>7.8</c:v>
                </c:pt>
                <c:pt idx="7">
                  <c:v>7</c:v>
                </c:pt>
                <c:pt idx="8">
                  <c:v>6.6</c:v>
                </c:pt>
                <c:pt idx="9">
                  <c:v>8.9</c:v>
                </c:pt>
                <c:pt idx="10">
                  <c:v>8</c:v>
                </c:pt>
                <c:pt idx="11">
                  <c:v>8.1</c:v>
                </c:pt>
                <c:pt idx="12">
                  <c:v>8.1</c:v>
                </c:pt>
                <c:pt idx="13">
                  <c:v>10.8</c:v>
                </c:pt>
                <c:pt idx="14">
                  <c:v>7.9</c:v>
                </c:pt>
                <c:pt idx="15">
                  <c:v>9.6</c:v>
                </c:pt>
                <c:pt idx="16">
                  <c:v>9.9</c:v>
                </c:pt>
                <c:pt idx="17">
                  <c:v>10.4</c:v>
                </c:pt>
                <c:pt idx="18">
                  <c:v>9.6</c:v>
                </c:pt>
                <c:pt idx="19">
                  <c:v>9.1</c:v>
                </c:pt>
                <c:pt idx="20">
                  <c:v>9.5</c:v>
                </c:pt>
                <c:pt idx="21">
                  <c:v>11.2</c:v>
                </c:pt>
                <c:pt idx="22">
                  <c:v>10.1</c:v>
                </c:pt>
                <c:pt idx="23">
                  <c:v>9.8000000000000007</c:v>
                </c:pt>
                <c:pt idx="24">
                  <c:v>9.9</c:v>
                </c:pt>
                <c:pt idx="25">
                  <c:v>12.4</c:v>
                </c:pt>
                <c:pt idx="26">
                  <c:v>13.603214210000001</c:v>
                </c:pt>
                <c:pt idx="27">
                  <c:v>12.21025448</c:v>
                </c:pt>
                <c:pt idx="28">
                  <c:v>12.507565319999999</c:v>
                </c:pt>
                <c:pt idx="29">
                  <c:v>14</c:v>
                </c:pt>
                <c:pt idx="30">
                  <c:v>14.842653500000001</c:v>
                </c:pt>
                <c:pt idx="31">
                  <c:v>14.35908319</c:v>
                </c:pt>
                <c:pt idx="32">
                  <c:v>13.58719526</c:v>
                </c:pt>
                <c:pt idx="33">
                  <c:v>11.3</c:v>
                </c:pt>
                <c:pt idx="34">
                  <c:v>10.83389815</c:v>
                </c:pt>
                <c:pt idx="35">
                  <c:v>9.6687989399999985</c:v>
                </c:pt>
                <c:pt idx="36">
                  <c:v>7.6184008999999993</c:v>
                </c:pt>
                <c:pt idx="37">
                  <c:v>6.6148690699999992</c:v>
                </c:pt>
                <c:pt idx="38">
                  <c:v>8.2374358700000005</c:v>
                </c:pt>
                <c:pt idx="39">
                  <c:v>9.6741625900000017</c:v>
                </c:pt>
                <c:pt idx="40">
                  <c:v>11.416834789999999</c:v>
                </c:pt>
                <c:pt idx="41">
                  <c:v>12.08196573</c:v>
                </c:pt>
                <c:pt idx="42">
                  <c:v>10.3</c:v>
                </c:pt>
                <c:pt idx="43">
                  <c:v>9.6</c:v>
                </c:pt>
                <c:pt idx="44">
                  <c:v>9.8000000000000007</c:v>
                </c:pt>
                <c:pt idx="45">
                  <c:v>9.8068790900000007</c:v>
                </c:pt>
                <c:pt idx="46">
                  <c:v>9.5</c:v>
                </c:pt>
                <c:pt idx="47">
                  <c:v>9.2000000000000011</c:v>
                </c:pt>
                <c:pt idx="48">
                  <c:v>8.9</c:v>
                </c:pt>
                <c:pt idx="49">
                  <c:v>7.9322977799999999</c:v>
                </c:pt>
                <c:pt idx="50">
                  <c:v>7.6</c:v>
                </c:pt>
                <c:pt idx="51">
                  <c:v>7.4</c:v>
                </c:pt>
                <c:pt idx="52">
                  <c:v>7.9</c:v>
                </c:pt>
                <c:pt idx="53">
                  <c:v>7.7358175199999986</c:v>
                </c:pt>
                <c:pt idx="54">
                  <c:v>7.5</c:v>
                </c:pt>
                <c:pt idx="55">
                  <c:v>7.8</c:v>
                </c:pt>
              </c:numCache>
            </c:numRef>
          </c:val>
          <c:smooth val="0"/>
          <c:extLst>
            <c:ext xmlns:c16="http://schemas.microsoft.com/office/drawing/2014/chart" uri="{C3380CC4-5D6E-409C-BE32-E72D297353CC}">
              <c16:uniqueId val="{00000000-EE96-4B7C-88A0-F6BE7C1C48B2}"/>
            </c:ext>
          </c:extLst>
        </c:ser>
        <c:dLbls>
          <c:showLegendKey val="0"/>
          <c:showVal val="0"/>
          <c:showCatName val="0"/>
          <c:showSerName val="0"/>
          <c:showPercent val="0"/>
          <c:showBubbleSize val="0"/>
        </c:dLbls>
        <c:smooth val="0"/>
        <c:axId val="127603456"/>
        <c:axId val="127604992"/>
      </c:lineChart>
      <c:dateAx>
        <c:axId val="127603456"/>
        <c:scaling>
          <c:orientation val="minMax"/>
        </c:scaling>
        <c:delete val="0"/>
        <c:axPos val="b"/>
        <c:numFmt formatCode="\!\ [$]yyyy/m" sourceLinked="1"/>
        <c:majorTickMark val="out"/>
        <c:minorTickMark val="none"/>
        <c:tickLblPos val="nextTo"/>
        <c:txPr>
          <a:bodyPr rot="0" vert="eaVert"/>
          <a:lstStyle/>
          <a:p>
            <a:pPr>
              <a:defRPr/>
            </a:pPr>
            <a:endParaRPr lang="en-US"/>
          </a:p>
        </c:txPr>
        <c:crossAx val="127604992"/>
        <c:crosses val="autoZero"/>
        <c:auto val="1"/>
        <c:lblOffset val="100"/>
        <c:baseTimeUnit val="months"/>
      </c:dateAx>
      <c:valAx>
        <c:axId val="127604992"/>
        <c:scaling>
          <c:orientation val="minMax"/>
        </c:scaling>
        <c:delete val="0"/>
        <c:axPos val="l"/>
        <c:majorGridlines>
          <c:spPr>
            <a:ln>
              <a:noFill/>
            </a:ln>
          </c:spPr>
        </c:majorGridlines>
        <c:numFmt formatCode="#,##0" sourceLinked="0"/>
        <c:majorTickMark val="in"/>
        <c:minorTickMark val="none"/>
        <c:tickLblPos val="nextTo"/>
        <c:crossAx val="127603456"/>
        <c:crosses val="autoZero"/>
        <c:crossBetween val="between"/>
      </c:valAx>
      <c:spPr>
        <a:noFill/>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Sheet5!$B$21</c:f>
              <c:strCache>
                <c:ptCount val="1"/>
                <c:pt idx="0">
                  <c:v>France</c:v>
                </c:pt>
              </c:strCache>
            </c:strRef>
          </c:tx>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Sheet5!$B$22:$B$39</c:f>
              <c:numCache>
                <c:formatCode>#,##0.000</c:formatCode>
                <c:ptCount val="18"/>
                <c:pt idx="0">
                  <c:v>55.5</c:v>
                </c:pt>
                <c:pt idx="1">
                  <c:v>58</c:v>
                </c:pt>
                <c:pt idx="2">
                  <c:v>59.2</c:v>
                </c:pt>
                <c:pt idx="3">
                  <c:v>59.4</c:v>
                </c:pt>
                <c:pt idx="4">
                  <c:v>58.9</c:v>
                </c:pt>
                <c:pt idx="5">
                  <c:v>57.3</c:v>
                </c:pt>
                <c:pt idx="6">
                  <c:v>56.9</c:v>
                </c:pt>
                <c:pt idx="7">
                  <c:v>58.8</c:v>
                </c:pt>
                <c:pt idx="8">
                  <c:v>62.9</c:v>
                </c:pt>
                <c:pt idx="9">
                  <c:v>64.900000000000006</c:v>
                </c:pt>
                <c:pt idx="10">
                  <c:v>66.400000000000006</c:v>
                </c:pt>
                <c:pt idx="11">
                  <c:v>63.7</c:v>
                </c:pt>
                <c:pt idx="12">
                  <c:v>64.2</c:v>
                </c:pt>
                <c:pt idx="13">
                  <c:v>68.2</c:v>
                </c:pt>
                <c:pt idx="14">
                  <c:v>79.2</c:v>
                </c:pt>
                <c:pt idx="15">
                  <c:v>82.4</c:v>
                </c:pt>
                <c:pt idx="16">
                  <c:v>85.8</c:v>
                </c:pt>
                <c:pt idx="17">
                  <c:v>90.2</c:v>
                </c:pt>
              </c:numCache>
            </c:numRef>
          </c:val>
          <c:smooth val="0"/>
          <c:extLst>
            <c:ext xmlns:c16="http://schemas.microsoft.com/office/drawing/2014/chart" uri="{C3380CC4-5D6E-409C-BE32-E72D297353CC}">
              <c16:uniqueId val="{00000000-F888-49B1-9C40-963FB37E7663}"/>
            </c:ext>
          </c:extLst>
        </c:ser>
        <c:ser>
          <c:idx val="1"/>
          <c:order val="1"/>
          <c:tx>
            <c:strRef>
              <c:f>Sheet5!$C$21</c:f>
              <c:strCache>
                <c:ptCount val="1"/>
                <c:pt idx="0">
                  <c:v>Germany</c:v>
                </c:pt>
              </c:strCache>
            </c:strRef>
          </c:tx>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Sheet5!$C$22:$C$39</c:f>
              <c:numCache>
                <c:formatCode>#,##0.000</c:formatCode>
                <c:ptCount val="18"/>
                <c:pt idx="0">
                  <c:v>55.6</c:v>
                </c:pt>
                <c:pt idx="1">
                  <c:v>58.5</c:v>
                </c:pt>
                <c:pt idx="2">
                  <c:v>59.8</c:v>
                </c:pt>
                <c:pt idx="3">
                  <c:v>60.5</c:v>
                </c:pt>
                <c:pt idx="4">
                  <c:v>61.3</c:v>
                </c:pt>
                <c:pt idx="5">
                  <c:v>60.2</c:v>
                </c:pt>
                <c:pt idx="6">
                  <c:v>59.1</c:v>
                </c:pt>
                <c:pt idx="7">
                  <c:v>60.7</c:v>
                </c:pt>
                <c:pt idx="8">
                  <c:v>64.400000000000006</c:v>
                </c:pt>
                <c:pt idx="9">
                  <c:v>66.2</c:v>
                </c:pt>
                <c:pt idx="10">
                  <c:v>68.599999999999994</c:v>
                </c:pt>
                <c:pt idx="11">
                  <c:v>68</c:v>
                </c:pt>
                <c:pt idx="12">
                  <c:v>65.2</c:v>
                </c:pt>
                <c:pt idx="13">
                  <c:v>66.8</c:v>
                </c:pt>
                <c:pt idx="14">
                  <c:v>74.5</c:v>
                </c:pt>
                <c:pt idx="15">
                  <c:v>82.5</c:v>
                </c:pt>
                <c:pt idx="16">
                  <c:v>80</c:v>
                </c:pt>
                <c:pt idx="17">
                  <c:v>81</c:v>
                </c:pt>
              </c:numCache>
            </c:numRef>
          </c:val>
          <c:smooth val="0"/>
          <c:extLst>
            <c:ext xmlns:c16="http://schemas.microsoft.com/office/drawing/2014/chart" uri="{C3380CC4-5D6E-409C-BE32-E72D297353CC}">
              <c16:uniqueId val="{00000001-F888-49B1-9C40-963FB37E7663}"/>
            </c:ext>
          </c:extLst>
        </c:ser>
        <c:ser>
          <c:idx val="2"/>
          <c:order val="2"/>
          <c:tx>
            <c:strRef>
              <c:f>Sheet5!$D$21</c:f>
              <c:strCache>
                <c:ptCount val="1"/>
                <c:pt idx="0">
                  <c:v>Greece</c:v>
                </c:pt>
              </c:strCache>
            </c:strRef>
          </c:tx>
          <c:spPr>
            <a:ln>
              <a:solidFill>
                <a:srgbClr val="FF0000"/>
              </a:solidFill>
            </a:ln>
          </c:spPr>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Sheet5!$D$22:$D$39</c:f>
              <c:numCache>
                <c:formatCode>#,##0.000</c:formatCode>
                <c:ptCount val="18"/>
                <c:pt idx="0">
                  <c:v>97</c:v>
                </c:pt>
                <c:pt idx="1">
                  <c:v>99.4</c:v>
                </c:pt>
                <c:pt idx="2">
                  <c:v>96.6</c:v>
                </c:pt>
                <c:pt idx="3">
                  <c:v>94.5</c:v>
                </c:pt>
                <c:pt idx="4">
                  <c:v>94</c:v>
                </c:pt>
                <c:pt idx="5">
                  <c:v>103.4</c:v>
                </c:pt>
                <c:pt idx="6">
                  <c:v>103.7</c:v>
                </c:pt>
                <c:pt idx="7">
                  <c:v>101.7</c:v>
                </c:pt>
                <c:pt idx="8">
                  <c:v>97.4</c:v>
                </c:pt>
                <c:pt idx="9">
                  <c:v>98.6</c:v>
                </c:pt>
                <c:pt idx="10">
                  <c:v>100</c:v>
                </c:pt>
                <c:pt idx="11">
                  <c:v>106.1</c:v>
                </c:pt>
                <c:pt idx="12">
                  <c:v>107.4</c:v>
                </c:pt>
                <c:pt idx="13">
                  <c:v>112.9</c:v>
                </c:pt>
                <c:pt idx="14">
                  <c:v>129.69999999999999</c:v>
                </c:pt>
                <c:pt idx="15">
                  <c:v>148.30000000000001</c:v>
                </c:pt>
                <c:pt idx="16">
                  <c:v>170.3</c:v>
                </c:pt>
                <c:pt idx="17">
                  <c:v>156.9</c:v>
                </c:pt>
              </c:numCache>
            </c:numRef>
          </c:val>
          <c:smooth val="0"/>
          <c:extLst>
            <c:ext xmlns:c16="http://schemas.microsoft.com/office/drawing/2014/chart" uri="{C3380CC4-5D6E-409C-BE32-E72D297353CC}">
              <c16:uniqueId val="{00000002-F888-49B1-9C40-963FB37E7663}"/>
            </c:ext>
          </c:extLst>
        </c:ser>
        <c:ser>
          <c:idx val="3"/>
          <c:order val="3"/>
          <c:tx>
            <c:strRef>
              <c:f>Sheet5!$E$21</c:f>
              <c:strCache>
                <c:ptCount val="1"/>
                <c:pt idx="0">
                  <c:v>Italy</c:v>
                </c:pt>
              </c:strCache>
            </c:strRef>
          </c:tx>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Sheet5!$E$22:$E$39</c:f>
              <c:numCache>
                <c:formatCode>#,##0.000</c:formatCode>
                <c:ptCount val="18"/>
                <c:pt idx="0">
                  <c:v>120.9</c:v>
                </c:pt>
                <c:pt idx="1">
                  <c:v>120.2</c:v>
                </c:pt>
                <c:pt idx="2">
                  <c:v>117.5</c:v>
                </c:pt>
                <c:pt idx="3">
                  <c:v>114.3</c:v>
                </c:pt>
                <c:pt idx="4">
                  <c:v>113.1</c:v>
                </c:pt>
                <c:pt idx="5">
                  <c:v>108.6</c:v>
                </c:pt>
                <c:pt idx="6">
                  <c:v>108.3</c:v>
                </c:pt>
                <c:pt idx="7">
                  <c:v>105.4</c:v>
                </c:pt>
                <c:pt idx="8">
                  <c:v>104.1</c:v>
                </c:pt>
                <c:pt idx="9">
                  <c:v>103.7</c:v>
                </c:pt>
                <c:pt idx="10">
                  <c:v>105.7</c:v>
                </c:pt>
                <c:pt idx="11">
                  <c:v>106.3</c:v>
                </c:pt>
                <c:pt idx="12">
                  <c:v>103.3</c:v>
                </c:pt>
                <c:pt idx="13">
                  <c:v>106.1</c:v>
                </c:pt>
                <c:pt idx="14">
                  <c:v>116.4</c:v>
                </c:pt>
                <c:pt idx="15">
                  <c:v>119.3</c:v>
                </c:pt>
                <c:pt idx="16">
                  <c:v>120.7</c:v>
                </c:pt>
                <c:pt idx="17">
                  <c:v>127</c:v>
                </c:pt>
              </c:numCache>
            </c:numRef>
          </c:val>
          <c:smooth val="0"/>
          <c:extLst>
            <c:ext xmlns:c16="http://schemas.microsoft.com/office/drawing/2014/chart" uri="{C3380CC4-5D6E-409C-BE32-E72D297353CC}">
              <c16:uniqueId val="{00000003-F888-49B1-9C40-963FB37E7663}"/>
            </c:ext>
          </c:extLst>
        </c:ser>
        <c:ser>
          <c:idx val="4"/>
          <c:order val="4"/>
          <c:tx>
            <c:strRef>
              <c:f>Sheet5!$F$21</c:f>
              <c:strCache>
                <c:ptCount val="1"/>
                <c:pt idx="0">
                  <c:v>Japan</c:v>
                </c:pt>
              </c:strCache>
            </c:strRef>
          </c:tx>
          <c:spPr>
            <a:ln>
              <a:solidFill>
                <a:srgbClr val="7030A0"/>
              </a:solidFill>
            </a:ln>
          </c:spPr>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Sheet5!$F$22:$F$39</c:f>
              <c:numCache>
                <c:formatCode>General</c:formatCode>
                <c:ptCount val="18"/>
                <c:pt idx="10" formatCode="#,##0.000">
                  <c:v>144.31211959000001</c:v>
                </c:pt>
                <c:pt idx="11" formatCode="#,##0.000">
                  <c:v>145.15061567000001</c:v>
                </c:pt>
                <c:pt idx="12" formatCode="#,##0.000">
                  <c:v>144.08218955000001</c:v>
                </c:pt>
                <c:pt idx="13" formatCode="#,##0.000">
                  <c:v>153.07640939999999</c:v>
                </c:pt>
                <c:pt idx="14" formatCode="#,##0.000">
                  <c:v>166.81153553999999</c:v>
                </c:pt>
                <c:pt idx="15" formatCode="#,##0.000">
                  <c:v>174.75088332000001</c:v>
                </c:pt>
                <c:pt idx="16" formatCode="#,##0.000">
                  <c:v>189.82799828</c:v>
                </c:pt>
              </c:numCache>
            </c:numRef>
          </c:val>
          <c:smooth val="0"/>
          <c:extLst>
            <c:ext xmlns:c16="http://schemas.microsoft.com/office/drawing/2014/chart" uri="{C3380CC4-5D6E-409C-BE32-E72D297353CC}">
              <c16:uniqueId val="{00000004-F888-49B1-9C40-963FB37E7663}"/>
            </c:ext>
          </c:extLst>
        </c:ser>
        <c:ser>
          <c:idx val="5"/>
          <c:order val="5"/>
          <c:tx>
            <c:strRef>
              <c:f>Sheet5!$G$21</c:f>
              <c:strCache>
                <c:ptCount val="1"/>
                <c:pt idx="0">
                  <c:v>Putugal</c:v>
                </c:pt>
              </c:strCache>
            </c:strRef>
          </c:tx>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Sheet5!$G$22:$G$39</c:f>
              <c:numCache>
                <c:formatCode>#,##0.000</c:formatCode>
                <c:ptCount val="18"/>
                <c:pt idx="0">
                  <c:v>59.2</c:v>
                </c:pt>
                <c:pt idx="1">
                  <c:v>58.2</c:v>
                </c:pt>
                <c:pt idx="2">
                  <c:v>55.5</c:v>
                </c:pt>
                <c:pt idx="3">
                  <c:v>51.8</c:v>
                </c:pt>
                <c:pt idx="4">
                  <c:v>51.4</c:v>
                </c:pt>
                <c:pt idx="5">
                  <c:v>50.7</c:v>
                </c:pt>
                <c:pt idx="6">
                  <c:v>53.8</c:v>
                </c:pt>
                <c:pt idx="7">
                  <c:v>56.8</c:v>
                </c:pt>
                <c:pt idx="8">
                  <c:v>59.4</c:v>
                </c:pt>
                <c:pt idx="9">
                  <c:v>61.9</c:v>
                </c:pt>
                <c:pt idx="10">
                  <c:v>67.7</c:v>
                </c:pt>
                <c:pt idx="11">
                  <c:v>69.400000000000006</c:v>
                </c:pt>
                <c:pt idx="12">
                  <c:v>68.400000000000006</c:v>
                </c:pt>
                <c:pt idx="13">
                  <c:v>71.7</c:v>
                </c:pt>
                <c:pt idx="14">
                  <c:v>83.7</c:v>
                </c:pt>
                <c:pt idx="15">
                  <c:v>94</c:v>
                </c:pt>
                <c:pt idx="16">
                  <c:v>108.2</c:v>
                </c:pt>
                <c:pt idx="17">
                  <c:v>124.1</c:v>
                </c:pt>
              </c:numCache>
            </c:numRef>
          </c:val>
          <c:smooth val="0"/>
          <c:extLst>
            <c:ext xmlns:c16="http://schemas.microsoft.com/office/drawing/2014/chart" uri="{C3380CC4-5D6E-409C-BE32-E72D297353CC}">
              <c16:uniqueId val="{00000005-F888-49B1-9C40-963FB37E7663}"/>
            </c:ext>
          </c:extLst>
        </c:ser>
        <c:ser>
          <c:idx val="6"/>
          <c:order val="6"/>
          <c:tx>
            <c:strRef>
              <c:f>Sheet5!$H$21</c:f>
              <c:strCache>
                <c:ptCount val="1"/>
                <c:pt idx="0">
                  <c:v>USA</c:v>
                </c:pt>
              </c:strCache>
            </c:strRef>
          </c:tx>
          <c:spPr>
            <a:ln>
              <a:solidFill>
                <a:srgbClr val="FFC000"/>
              </a:solidFill>
            </a:ln>
          </c:spPr>
          <c:marker>
            <c:symbol val="none"/>
          </c:marker>
          <c:cat>
            <c:numRef>
              <c:f>Sheet5!$A$22:$A$39</c:f>
              <c:numCache>
                <c:formatCode>@</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Sheet5!$H$22:$H$39</c:f>
              <c:numCache>
                <c:formatCode>#,##0.000</c:formatCode>
                <c:ptCount val="18"/>
                <c:pt idx="0">
                  <c:v>67.099999999999994</c:v>
                </c:pt>
                <c:pt idx="1">
                  <c:v>67.099999999999994</c:v>
                </c:pt>
                <c:pt idx="2">
                  <c:v>65.400000000000006</c:v>
                </c:pt>
                <c:pt idx="3">
                  <c:v>63.2</c:v>
                </c:pt>
                <c:pt idx="4">
                  <c:v>60.9</c:v>
                </c:pt>
                <c:pt idx="5">
                  <c:v>57.3</c:v>
                </c:pt>
                <c:pt idx="6">
                  <c:v>56.4</c:v>
                </c:pt>
                <c:pt idx="7">
                  <c:v>58.8</c:v>
                </c:pt>
                <c:pt idx="8">
                  <c:v>61.6</c:v>
                </c:pt>
                <c:pt idx="9">
                  <c:v>63</c:v>
                </c:pt>
                <c:pt idx="10">
                  <c:v>63.6</c:v>
                </c:pt>
                <c:pt idx="11">
                  <c:v>64</c:v>
                </c:pt>
                <c:pt idx="12">
                  <c:v>64.599999999999994</c:v>
                </c:pt>
                <c:pt idx="13">
                  <c:v>69.7</c:v>
                </c:pt>
                <c:pt idx="14">
                  <c:v>85.1</c:v>
                </c:pt>
                <c:pt idx="15">
                  <c:v>94.3</c:v>
                </c:pt>
                <c:pt idx="16">
                  <c:v>98.9</c:v>
                </c:pt>
                <c:pt idx="17">
                  <c:v>103.2</c:v>
                </c:pt>
              </c:numCache>
            </c:numRef>
          </c:val>
          <c:smooth val="0"/>
          <c:extLst>
            <c:ext xmlns:c16="http://schemas.microsoft.com/office/drawing/2014/chart" uri="{C3380CC4-5D6E-409C-BE32-E72D297353CC}">
              <c16:uniqueId val="{00000006-F888-49B1-9C40-963FB37E7663}"/>
            </c:ext>
          </c:extLst>
        </c:ser>
        <c:dLbls>
          <c:showLegendKey val="0"/>
          <c:showVal val="0"/>
          <c:showCatName val="0"/>
          <c:showSerName val="0"/>
          <c:showPercent val="0"/>
          <c:showBubbleSize val="0"/>
        </c:dLbls>
        <c:smooth val="0"/>
        <c:axId val="135449984"/>
        <c:axId val="135459968"/>
      </c:lineChart>
      <c:catAx>
        <c:axId val="135449984"/>
        <c:scaling>
          <c:orientation val="minMax"/>
        </c:scaling>
        <c:delete val="0"/>
        <c:axPos val="b"/>
        <c:numFmt formatCode="@" sourceLinked="1"/>
        <c:majorTickMark val="out"/>
        <c:minorTickMark val="none"/>
        <c:tickLblPos val="nextTo"/>
        <c:txPr>
          <a:bodyPr rot="0" vert="eaVert"/>
          <a:lstStyle/>
          <a:p>
            <a:pPr>
              <a:defRPr/>
            </a:pPr>
            <a:endParaRPr lang="en-US"/>
          </a:p>
        </c:txPr>
        <c:crossAx val="135459968"/>
        <c:crosses val="autoZero"/>
        <c:auto val="1"/>
        <c:lblAlgn val="ctr"/>
        <c:lblOffset val="100"/>
        <c:noMultiLvlLbl val="0"/>
      </c:catAx>
      <c:valAx>
        <c:axId val="135459968"/>
        <c:scaling>
          <c:orientation val="minMax"/>
        </c:scaling>
        <c:delete val="0"/>
        <c:axPos val="l"/>
        <c:majorGridlines>
          <c:spPr>
            <a:ln>
              <a:noFill/>
            </a:ln>
          </c:spPr>
        </c:majorGridlines>
        <c:numFmt formatCode="#,##0" sourceLinked="0"/>
        <c:majorTickMark val="in"/>
        <c:minorTickMark val="none"/>
        <c:tickLblPos val="nextTo"/>
        <c:txPr>
          <a:bodyPr/>
          <a:lstStyle/>
          <a:p>
            <a:pPr>
              <a:defRPr sz="1100" baseline="0"/>
            </a:pPr>
            <a:endParaRPr lang="en-US"/>
          </a:p>
        </c:txPr>
        <c:crossAx val="135449984"/>
        <c:crosses val="autoZero"/>
        <c:crossBetween val="between"/>
        <c:majorUnit val="20"/>
      </c:valAx>
    </c:plotArea>
    <c:legend>
      <c:legendPos val="b"/>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Sheet1!$B$1</c:f>
              <c:strCache>
                <c:ptCount val="1"/>
                <c:pt idx="0">
                  <c:v>gini</c:v>
                </c:pt>
              </c:strCache>
            </c:strRef>
          </c:tx>
          <c:marker>
            <c:symbol val="none"/>
          </c:marker>
          <c:cat>
            <c:numRef>
              <c:f>Sheet1!$A$2:$A$11</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cat>
          <c:val>
            <c:numRef>
              <c:f>Sheet1!$B$2:$B$11</c:f>
              <c:numCache>
                <c:formatCode>General</c:formatCode>
                <c:ptCount val="10"/>
                <c:pt idx="0">
                  <c:v>0.47899999999999998</c:v>
                </c:pt>
                <c:pt idx="1">
                  <c:v>0.47299999999999998</c:v>
                </c:pt>
                <c:pt idx="2">
                  <c:v>0.48499999999999999</c:v>
                </c:pt>
                <c:pt idx="3">
                  <c:v>0.48699999999999999</c:v>
                </c:pt>
                <c:pt idx="4">
                  <c:v>0.48399999999999999</c:v>
                </c:pt>
                <c:pt idx="5">
                  <c:v>0.49099999999999999</c:v>
                </c:pt>
                <c:pt idx="6">
                  <c:v>0.49</c:v>
                </c:pt>
                <c:pt idx="7">
                  <c:v>0.48099999999999998</c:v>
                </c:pt>
                <c:pt idx="8">
                  <c:v>0.47699999999999998</c:v>
                </c:pt>
                <c:pt idx="9">
                  <c:v>0.47399999999999998</c:v>
                </c:pt>
              </c:numCache>
            </c:numRef>
          </c:val>
          <c:smooth val="0"/>
          <c:extLst>
            <c:ext xmlns:c16="http://schemas.microsoft.com/office/drawing/2014/chart" uri="{C3380CC4-5D6E-409C-BE32-E72D297353CC}">
              <c16:uniqueId val="{00000000-9D2F-4687-8D24-C81C3258C211}"/>
            </c:ext>
          </c:extLst>
        </c:ser>
        <c:dLbls>
          <c:showLegendKey val="0"/>
          <c:showVal val="0"/>
          <c:showCatName val="0"/>
          <c:showSerName val="0"/>
          <c:showPercent val="0"/>
          <c:showBubbleSize val="0"/>
        </c:dLbls>
        <c:smooth val="0"/>
        <c:axId val="135696384"/>
        <c:axId val="135697920"/>
      </c:lineChart>
      <c:catAx>
        <c:axId val="135696384"/>
        <c:scaling>
          <c:orientation val="minMax"/>
        </c:scaling>
        <c:delete val="0"/>
        <c:axPos val="b"/>
        <c:numFmt formatCode="General" sourceLinked="1"/>
        <c:majorTickMark val="out"/>
        <c:minorTickMark val="none"/>
        <c:tickLblPos val="nextTo"/>
        <c:crossAx val="135697920"/>
        <c:crosses val="autoZero"/>
        <c:auto val="1"/>
        <c:lblAlgn val="ctr"/>
        <c:lblOffset val="100"/>
        <c:noMultiLvlLbl val="0"/>
      </c:catAx>
      <c:valAx>
        <c:axId val="135697920"/>
        <c:scaling>
          <c:orientation val="minMax"/>
        </c:scaling>
        <c:delete val="0"/>
        <c:axPos val="l"/>
        <c:majorGridlines>
          <c:spPr>
            <a:ln>
              <a:noFill/>
            </a:ln>
          </c:spPr>
        </c:majorGridlines>
        <c:numFmt formatCode="General" sourceLinked="1"/>
        <c:majorTickMark val="out"/>
        <c:minorTickMark val="none"/>
        <c:tickLblPos val="nextTo"/>
        <c:crossAx val="135696384"/>
        <c:crosses val="autoZero"/>
        <c:crossBetween val="between"/>
      </c:valAx>
    </c:plotArea>
    <c:plotVisOnly val="1"/>
    <c:dispBlanksAs val="gap"/>
    <c:showDLblsOverMax val="0"/>
  </c:chart>
  <c:txPr>
    <a:bodyPr/>
    <a:lstStyle/>
    <a:p>
      <a:pPr>
        <a:defRPr sz="1400" baseline="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70AA2C-1DFF-452A-998A-953BA84D483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zh-CN" altLang="en-US"/>
        </a:p>
      </dgm:t>
    </dgm:pt>
    <dgm:pt modelId="{893E710E-5056-4EAE-9D2D-842AFFBD0A6D}">
      <dgm:prSet phldrT="[文本]"/>
      <dgm:spPr/>
      <dgm:t>
        <a:bodyPr/>
        <a:lstStyle/>
        <a:p>
          <a:r>
            <a:rPr lang="en-US" altLang="zh-CN" dirty="0" smtClean="0"/>
            <a:t>GDP growth rate</a:t>
          </a:r>
          <a:endParaRPr lang="zh-CN" altLang="en-US" dirty="0"/>
        </a:p>
      </dgm:t>
    </dgm:pt>
    <dgm:pt modelId="{D2B9D175-3C2A-4479-8B87-2DCA7411875D}" type="parTrans" cxnId="{8F9D3B84-0CB2-4B55-B484-B5C627234C02}">
      <dgm:prSet/>
      <dgm:spPr/>
      <dgm:t>
        <a:bodyPr/>
        <a:lstStyle/>
        <a:p>
          <a:endParaRPr lang="zh-CN" altLang="en-US"/>
        </a:p>
      </dgm:t>
    </dgm:pt>
    <dgm:pt modelId="{3D5E312B-EC31-4BA8-8055-5F9D4185006D}" type="sibTrans" cxnId="{8F9D3B84-0CB2-4B55-B484-B5C627234C02}">
      <dgm:prSet/>
      <dgm:spPr/>
      <dgm:t>
        <a:bodyPr/>
        <a:lstStyle/>
        <a:p>
          <a:endParaRPr lang="zh-CN" altLang="en-US"/>
        </a:p>
      </dgm:t>
    </dgm:pt>
    <dgm:pt modelId="{FDC59DB5-D968-482C-95F9-F885E936B333}">
      <dgm:prSet phldrT="[文本]"/>
      <dgm:spPr/>
      <dgm:t>
        <a:bodyPr/>
        <a:lstStyle/>
        <a:p>
          <a:r>
            <a:rPr lang="en-US" altLang="zh-CN" dirty="0" smtClean="0"/>
            <a:t>National economic and social plan</a:t>
          </a:r>
        </a:p>
        <a:p>
          <a:r>
            <a:rPr lang="zh-CN" altLang="en-US" dirty="0" smtClean="0"/>
            <a:t>（</a:t>
          </a:r>
          <a:r>
            <a:rPr lang="en-US" altLang="zh-CN" dirty="0" smtClean="0"/>
            <a:t>investment</a:t>
          </a:r>
          <a:r>
            <a:rPr lang="zh-CN" altLang="en-US" dirty="0" smtClean="0"/>
            <a:t>、</a:t>
          </a:r>
          <a:r>
            <a:rPr lang="en-US" altLang="zh-CN" dirty="0" smtClean="0"/>
            <a:t>GDP</a:t>
          </a:r>
          <a:r>
            <a:rPr lang="zh-CN" altLang="en-US" dirty="0" smtClean="0"/>
            <a:t>）</a:t>
          </a:r>
          <a:endParaRPr lang="zh-CN" altLang="en-US" dirty="0"/>
        </a:p>
      </dgm:t>
    </dgm:pt>
    <dgm:pt modelId="{F19373EF-1F95-45FF-9904-9C3926C79972}" type="parTrans" cxnId="{348FE88C-B313-4279-BA8C-AC589CE3AF50}">
      <dgm:prSet/>
      <dgm:spPr/>
      <dgm:t>
        <a:bodyPr/>
        <a:lstStyle/>
        <a:p>
          <a:endParaRPr lang="zh-CN" altLang="en-US"/>
        </a:p>
      </dgm:t>
    </dgm:pt>
    <dgm:pt modelId="{FEA31AFE-CFD6-4C03-8D6C-3E488AAC2AB3}" type="sibTrans" cxnId="{348FE88C-B313-4279-BA8C-AC589CE3AF50}">
      <dgm:prSet/>
      <dgm:spPr/>
      <dgm:t>
        <a:bodyPr/>
        <a:lstStyle/>
        <a:p>
          <a:endParaRPr lang="zh-CN" altLang="en-US"/>
        </a:p>
      </dgm:t>
    </dgm:pt>
    <dgm:pt modelId="{EC2E57C6-4DC0-4454-93A9-F545FF8983D7}" type="pres">
      <dgm:prSet presAssocID="{E770AA2C-1DFF-452A-998A-953BA84D483D}" presName="compositeShape" presStyleCnt="0">
        <dgm:presLayoutVars>
          <dgm:chMax val="2"/>
          <dgm:dir/>
          <dgm:resizeHandles val="exact"/>
        </dgm:presLayoutVars>
      </dgm:prSet>
      <dgm:spPr/>
      <dgm:t>
        <a:bodyPr/>
        <a:lstStyle/>
        <a:p>
          <a:endParaRPr lang="zh-CN" altLang="en-US"/>
        </a:p>
      </dgm:t>
    </dgm:pt>
    <dgm:pt modelId="{F539F42B-16C9-4DE7-A658-4C40795A2154}" type="pres">
      <dgm:prSet presAssocID="{E770AA2C-1DFF-452A-998A-953BA84D483D}" presName="divider" presStyleLbl="fgShp" presStyleIdx="0" presStyleCnt="1"/>
      <dgm:spPr/>
    </dgm:pt>
    <dgm:pt modelId="{0EC4766B-0251-4ADA-8408-381932A59E99}" type="pres">
      <dgm:prSet presAssocID="{893E710E-5056-4EAE-9D2D-842AFFBD0A6D}" presName="downArrow" presStyleLbl="node1" presStyleIdx="0" presStyleCnt="2"/>
      <dgm:spPr/>
    </dgm:pt>
    <dgm:pt modelId="{48D3C640-D519-4379-BF32-3292C5985F60}" type="pres">
      <dgm:prSet presAssocID="{893E710E-5056-4EAE-9D2D-842AFFBD0A6D}" presName="downArrowText" presStyleLbl="revTx" presStyleIdx="0" presStyleCnt="2" custLinFactNeighborX="8748">
        <dgm:presLayoutVars>
          <dgm:bulletEnabled val="1"/>
        </dgm:presLayoutVars>
      </dgm:prSet>
      <dgm:spPr/>
      <dgm:t>
        <a:bodyPr/>
        <a:lstStyle/>
        <a:p>
          <a:endParaRPr lang="zh-CN" altLang="en-US"/>
        </a:p>
      </dgm:t>
    </dgm:pt>
    <dgm:pt modelId="{F20178A2-4021-4FF3-BD27-CC13FF96752D}" type="pres">
      <dgm:prSet presAssocID="{FDC59DB5-D968-482C-95F9-F885E936B333}" presName="upArrow" presStyleLbl="node1" presStyleIdx="1" presStyleCnt="2"/>
      <dgm:spPr/>
    </dgm:pt>
    <dgm:pt modelId="{04541837-54DC-4F65-8CC3-D70A9F605EE8}" type="pres">
      <dgm:prSet presAssocID="{FDC59DB5-D968-482C-95F9-F885E936B333}" presName="upArrowText" presStyleLbl="revTx" presStyleIdx="1" presStyleCnt="2">
        <dgm:presLayoutVars>
          <dgm:bulletEnabled val="1"/>
        </dgm:presLayoutVars>
      </dgm:prSet>
      <dgm:spPr/>
      <dgm:t>
        <a:bodyPr/>
        <a:lstStyle/>
        <a:p>
          <a:endParaRPr lang="zh-CN" altLang="en-US"/>
        </a:p>
      </dgm:t>
    </dgm:pt>
  </dgm:ptLst>
  <dgm:cxnLst>
    <dgm:cxn modelId="{9E1B20BA-2D17-4C3C-867F-2851BEC42EBA}" type="presOf" srcId="{893E710E-5056-4EAE-9D2D-842AFFBD0A6D}" destId="{48D3C640-D519-4379-BF32-3292C5985F60}" srcOrd="0" destOrd="0" presId="urn:microsoft.com/office/officeart/2005/8/layout/arrow3"/>
    <dgm:cxn modelId="{8F133D03-BA33-405B-9AFA-6CBBC488E31C}" type="presOf" srcId="{E770AA2C-1DFF-452A-998A-953BA84D483D}" destId="{EC2E57C6-4DC0-4454-93A9-F545FF8983D7}" srcOrd="0" destOrd="0" presId="urn:microsoft.com/office/officeart/2005/8/layout/arrow3"/>
    <dgm:cxn modelId="{975488F1-EDC8-426F-8CD0-0475708DBA16}" type="presOf" srcId="{FDC59DB5-D968-482C-95F9-F885E936B333}" destId="{04541837-54DC-4F65-8CC3-D70A9F605EE8}" srcOrd="0" destOrd="0" presId="urn:microsoft.com/office/officeart/2005/8/layout/arrow3"/>
    <dgm:cxn modelId="{8F9D3B84-0CB2-4B55-B484-B5C627234C02}" srcId="{E770AA2C-1DFF-452A-998A-953BA84D483D}" destId="{893E710E-5056-4EAE-9D2D-842AFFBD0A6D}" srcOrd="0" destOrd="0" parTransId="{D2B9D175-3C2A-4479-8B87-2DCA7411875D}" sibTransId="{3D5E312B-EC31-4BA8-8055-5F9D4185006D}"/>
    <dgm:cxn modelId="{348FE88C-B313-4279-BA8C-AC589CE3AF50}" srcId="{E770AA2C-1DFF-452A-998A-953BA84D483D}" destId="{FDC59DB5-D968-482C-95F9-F885E936B333}" srcOrd="1" destOrd="0" parTransId="{F19373EF-1F95-45FF-9904-9C3926C79972}" sibTransId="{FEA31AFE-CFD6-4C03-8D6C-3E488AAC2AB3}"/>
    <dgm:cxn modelId="{54E08327-27A3-4D00-B012-BBF85B7E8C34}" type="presParOf" srcId="{EC2E57C6-4DC0-4454-93A9-F545FF8983D7}" destId="{F539F42B-16C9-4DE7-A658-4C40795A2154}" srcOrd="0" destOrd="0" presId="urn:microsoft.com/office/officeart/2005/8/layout/arrow3"/>
    <dgm:cxn modelId="{C544F833-9633-4F43-8265-E8B62FBFD61E}" type="presParOf" srcId="{EC2E57C6-4DC0-4454-93A9-F545FF8983D7}" destId="{0EC4766B-0251-4ADA-8408-381932A59E99}" srcOrd="1" destOrd="0" presId="urn:microsoft.com/office/officeart/2005/8/layout/arrow3"/>
    <dgm:cxn modelId="{7DA43DA4-42E8-404B-A56E-768639610458}" type="presParOf" srcId="{EC2E57C6-4DC0-4454-93A9-F545FF8983D7}" destId="{48D3C640-D519-4379-BF32-3292C5985F60}" srcOrd="2" destOrd="0" presId="urn:microsoft.com/office/officeart/2005/8/layout/arrow3"/>
    <dgm:cxn modelId="{566BDF67-DF12-4F0A-8B74-323DA81993C1}" type="presParOf" srcId="{EC2E57C6-4DC0-4454-93A9-F545FF8983D7}" destId="{F20178A2-4021-4FF3-BD27-CC13FF96752D}" srcOrd="3" destOrd="0" presId="urn:microsoft.com/office/officeart/2005/8/layout/arrow3"/>
    <dgm:cxn modelId="{DDCB9CF6-F7AF-4DCD-83F8-0EB0085D5C93}" type="presParOf" srcId="{EC2E57C6-4DC0-4454-93A9-F545FF8983D7}" destId="{04541837-54DC-4F65-8CC3-D70A9F605EE8}"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70AA2C-1DFF-452A-998A-953BA84D483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zh-CN" altLang="en-US"/>
        </a:p>
      </dgm:t>
    </dgm:pt>
    <dgm:pt modelId="{63598667-2114-4D3D-80AC-7004B4CDD082}">
      <dgm:prSet phldrT="[文本]"/>
      <dgm:spPr/>
      <dgm:t>
        <a:bodyPr/>
        <a:lstStyle/>
        <a:p>
          <a:r>
            <a:rPr lang="en-US" altLang="zh-CN" dirty="0" smtClean="0"/>
            <a:t>National economic and social plan</a:t>
          </a:r>
        </a:p>
        <a:p>
          <a:r>
            <a:rPr lang="zh-CN" altLang="en-US" dirty="0" smtClean="0"/>
            <a:t>（</a:t>
          </a:r>
          <a:r>
            <a:rPr lang="en-US" altLang="zh-CN" dirty="0" smtClean="0"/>
            <a:t>investment</a:t>
          </a:r>
          <a:r>
            <a:rPr lang="zh-CN" altLang="en-US" dirty="0" smtClean="0"/>
            <a:t>、</a:t>
          </a:r>
          <a:r>
            <a:rPr lang="en-US" altLang="zh-CN" dirty="0" smtClean="0"/>
            <a:t>GDP</a:t>
          </a:r>
          <a:r>
            <a:rPr lang="zh-CN" altLang="en-US" dirty="0" smtClean="0"/>
            <a:t>）</a:t>
          </a:r>
          <a:endParaRPr lang="zh-CN" altLang="en-US" dirty="0"/>
        </a:p>
      </dgm:t>
    </dgm:pt>
    <dgm:pt modelId="{8C7FB631-FD1F-48CF-90CA-F023971BE7F3}" type="parTrans" cxnId="{32AC92D1-8F63-449E-B78C-77C0FAFAE35B}">
      <dgm:prSet/>
      <dgm:spPr/>
      <dgm:t>
        <a:bodyPr/>
        <a:lstStyle/>
        <a:p>
          <a:endParaRPr lang="zh-CN" altLang="en-US"/>
        </a:p>
      </dgm:t>
    </dgm:pt>
    <dgm:pt modelId="{7A72D381-B712-4DFD-BA36-193D3EBC6022}" type="sibTrans" cxnId="{32AC92D1-8F63-449E-B78C-77C0FAFAE35B}">
      <dgm:prSet/>
      <dgm:spPr/>
      <dgm:t>
        <a:bodyPr/>
        <a:lstStyle/>
        <a:p>
          <a:endParaRPr lang="zh-CN" altLang="en-US"/>
        </a:p>
      </dgm:t>
    </dgm:pt>
    <dgm:pt modelId="{893E710E-5056-4EAE-9D2D-842AFFBD0A6D}">
      <dgm:prSet phldrT="[文本]"/>
      <dgm:spPr/>
      <dgm:t>
        <a:bodyPr/>
        <a:lstStyle/>
        <a:p>
          <a:r>
            <a:rPr lang="en-US" altLang="zh-CN" dirty="0" smtClean="0"/>
            <a:t>GDP growth rate</a:t>
          </a:r>
          <a:endParaRPr lang="zh-CN" altLang="en-US" dirty="0"/>
        </a:p>
      </dgm:t>
    </dgm:pt>
    <dgm:pt modelId="{3D5E312B-EC31-4BA8-8055-5F9D4185006D}" type="sibTrans" cxnId="{8F9D3B84-0CB2-4B55-B484-B5C627234C02}">
      <dgm:prSet/>
      <dgm:spPr/>
      <dgm:t>
        <a:bodyPr/>
        <a:lstStyle/>
        <a:p>
          <a:endParaRPr lang="zh-CN" altLang="en-US"/>
        </a:p>
      </dgm:t>
    </dgm:pt>
    <dgm:pt modelId="{D2B9D175-3C2A-4479-8B87-2DCA7411875D}" type="parTrans" cxnId="{8F9D3B84-0CB2-4B55-B484-B5C627234C02}">
      <dgm:prSet/>
      <dgm:spPr/>
      <dgm:t>
        <a:bodyPr/>
        <a:lstStyle/>
        <a:p>
          <a:endParaRPr lang="zh-CN" altLang="en-US"/>
        </a:p>
      </dgm:t>
    </dgm:pt>
    <dgm:pt modelId="{EC2E57C6-4DC0-4454-93A9-F545FF8983D7}" type="pres">
      <dgm:prSet presAssocID="{E770AA2C-1DFF-452A-998A-953BA84D483D}" presName="compositeShape" presStyleCnt="0">
        <dgm:presLayoutVars>
          <dgm:chMax val="2"/>
          <dgm:dir/>
          <dgm:resizeHandles val="exact"/>
        </dgm:presLayoutVars>
      </dgm:prSet>
      <dgm:spPr/>
      <dgm:t>
        <a:bodyPr/>
        <a:lstStyle/>
        <a:p>
          <a:endParaRPr lang="zh-CN" altLang="en-US"/>
        </a:p>
      </dgm:t>
    </dgm:pt>
    <dgm:pt modelId="{F539F42B-16C9-4DE7-A658-4C40795A2154}" type="pres">
      <dgm:prSet presAssocID="{E770AA2C-1DFF-452A-998A-953BA84D483D}" presName="divider" presStyleLbl="fgShp" presStyleIdx="0" presStyleCnt="1"/>
      <dgm:spPr/>
    </dgm:pt>
    <dgm:pt modelId="{0EC4766B-0251-4ADA-8408-381932A59E99}" type="pres">
      <dgm:prSet presAssocID="{893E710E-5056-4EAE-9D2D-842AFFBD0A6D}" presName="downArrow" presStyleLbl="node1" presStyleIdx="0" presStyleCnt="2"/>
      <dgm:spPr/>
    </dgm:pt>
    <dgm:pt modelId="{48D3C640-D519-4379-BF32-3292C5985F60}" type="pres">
      <dgm:prSet presAssocID="{893E710E-5056-4EAE-9D2D-842AFFBD0A6D}" presName="downArrowText" presStyleLbl="revTx" presStyleIdx="0" presStyleCnt="2" custLinFactNeighborX="8748">
        <dgm:presLayoutVars>
          <dgm:bulletEnabled val="1"/>
        </dgm:presLayoutVars>
      </dgm:prSet>
      <dgm:spPr/>
      <dgm:t>
        <a:bodyPr/>
        <a:lstStyle/>
        <a:p>
          <a:endParaRPr lang="zh-CN" altLang="en-US"/>
        </a:p>
      </dgm:t>
    </dgm:pt>
    <dgm:pt modelId="{057DA00E-980D-4002-81E2-6D26D130CFC1}" type="pres">
      <dgm:prSet presAssocID="{63598667-2114-4D3D-80AC-7004B4CDD082}" presName="upArrow" presStyleLbl="node1" presStyleIdx="1" presStyleCnt="2"/>
      <dgm:spPr/>
    </dgm:pt>
    <dgm:pt modelId="{9C496AA7-39CB-4612-9199-09C9BE51C5BF}" type="pres">
      <dgm:prSet presAssocID="{63598667-2114-4D3D-80AC-7004B4CDD082}" presName="upArrowText" presStyleLbl="revTx" presStyleIdx="1" presStyleCnt="2">
        <dgm:presLayoutVars>
          <dgm:bulletEnabled val="1"/>
        </dgm:presLayoutVars>
      </dgm:prSet>
      <dgm:spPr/>
      <dgm:t>
        <a:bodyPr/>
        <a:lstStyle/>
        <a:p>
          <a:endParaRPr lang="zh-CN" altLang="en-US"/>
        </a:p>
      </dgm:t>
    </dgm:pt>
  </dgm:ptLst>
  <dgm:cxnLst>
    <dgm:cxn modelId="{8F9D3B84-0CB2-4B55-B484-B5C627234C02}" srcId="{E770AA2C-1DFF-452A-998A-953BA84D483D}" destId="{893E710E-5056-4EAE-9D2D-842AFFBD0A6D}" srcOrd="0" destOrd="0" parTransId="{D2B9D175-3C2A-4479-8B87-2DCA7411875D}" sibTransId="{3D5E312B-EC31-4BA8-8055-5F9D4185006D}"/>
    <dgm:cxn modelId="{1E18EB36-B1EA-4FAA-81D4-A59AF14261EA}" type="presOf" srcId="{893E710E-5056-4EAE-9D2D-842AFFBD0A6D}" destId="{48D3C640-D519-4379-BF32-3292C5985F60}" srcOrd="0" destOrd="0" presId="urn:microsoft.com/office/officeart/2005/8/layout/arrow3"/>
    <dgm:cxn modelId="{B953433E-5C55-4969-8C6A-C4CA2B115A94}" type="presOf" srcId="{63598667-2114-4D3D-80AC-7004B4CDD082}" destId="{9C496AA7-39CB-4612-9199-09C9BE51C5BF}" srcOrd="0" destOrd="0" presId="urn:microsoft.com/office/officeart/2005/8/layout/arrow3"/>
    <dgm:cxn modelId="{117F68D9-ABDB-4537-A081-F99EAFE939FE}" type="presOf" srcId="{E770AA2C-1DFF-452A-998A-953BA84D483D}" destId="{EC2E57C6-4DC0-4454-93A9-F545FF8983D7}" srcOrd="0" destOrd="0" presId="urn:microsoft.com/office/officeart/2005/8/layout/arrow3"/>
    <dgm:cxn modelId="{32AC92D1-8F63-449E-B78C-77C0FAFAE35B}" srcId="{E770AA2C-1DFF-452A-998A-953BA84D483D}" destId="{63598667-2114-4D3D-80AC-7004B4CDD082}" srcOrd="1" destOrd="0" parTransId="{8C7FB631-FD1F-48CF-90CA-F023971BE7F3}" sibTransId="{7A72D381-B712-4DFD-BA36-193D3EBC6022}"/>
    <dgm:cxn modelId="{5F1D6065-94B4-4BE6-9E88-723B1C9F7E33}" type="presParOf" srcId="{EC2E57C6-4DC0-4454-93A9-F545FF8983D7}" destId="{F539F42B-16C9-4DE7-A658-4C40795A2154}" srcOrd="0" destOrd="0" presId="urn:microsoft.com/office/officeart/2005/8/layout/arrow3"/>
    <dgm:cxn modelId="{02934171-88C7-4C65-A465-64925B2D6968}" type="presParOf" srcId="{EC2E57C6-4DC0-4454-93A9-F545FF8983D7}" destId="{0EC4766B-0251-4ADA-8408-381932A59E99}" srcOrd="1" destOrd="0" presId="urn:microsoft.com/office/officeart/2005/8/layout/arrow3"/>
    <dgm:cxn modelId="{414C598A-B0CA-42D7-9A10-C9F22ECD18D9}" type="presParOf" srcId="{EC2E57C6-4DC0-4454-93A9-F545FF8983D7}" destId="{48D3C640-D519-4379-BF32-3292C5985F60}" srcOrd="2" destOrd="0" presId="urn:microsoft.com/office/officeart/2005/8/layout/arrow3"/>
    <dgm:cxn modelId="{C8003F5B-A8B4-4E20-8EED-41CD882660E3}" type="presParOf" srcId="{EC2E57C6-4DC0-4454-93A9-F545FF8983D7}" destId="{057DA00E-980D-4002-81E2-6D26D130CFC1}" srcOrd="3" destOrd="0" presId="urn:microsoft.com/office/officeart/2005/8/layout/arrow3"/>
    <dgm:cxn modelId="{80B639C0-983F-4DE8-9DDA-258CB306EB73}" type="presParOf" srcId="{EC2E57C6-4DC0-4454-93A9-F545FF8983D7}" destId="{9C496AA7-39CB-4612-9199-09C9BE51C5B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70AA2C-1DFF-452A-998A-953BA84D483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zh-CN" altLang="en-US"/>
        </a:p>
      </dgm:t>
    </dgm:pt>
    <dgm:pt modelId="{893E710E-5056-4EAE-9D2D-842AFFBD0A6D}">
      <dgm:prSet phldrT="[文本]"/>
      <dgm:spPr/>
      <dgm:t>
        <a:bodyPr/>
        <a:lstStyle/>
        <a:p>
          <a:r>
            <a:rPr lang="en-US" altLang="zh-CN" dirty="0" smtClean="0"/>
            <a:t>GDP growth rate</a:t>
          </a:r>
          <a:endParaRPr lang="zh-CN" altLang="en-US" dirty="0"/>
        </a:p>
      </dgm:t>
    </dgm:pt>
    <dgm:pt modelId="{D2B9D175-3C2A-4479-8B87-2DCA7411875D}" type="parTrans" cxnId="{8F9D3B84-0CB2-4B55-B484-B5C627234C02}">
      <dgm:prSet/>
      <dgm:spPr/>
      <dgm:t>
        <a:bodyPr/>
        <a:lstStyle/>
        <a:p>
          <a:endParaRPr lang="zh-CN" altLang="en-US"/>
        </a:p>
      </dgm:t>
    </dgm:pt>
    <dgm:pt modelId="{3D5E312B-EC31-4BA8-8055-5F9D4185006D}" type="sibTrans" cxnId="{8F9D3B84-0CB2-4B55-B484-B5C627234C02}">
      <dgm:prSet/>
      <dgm:spPr/>
      <dgm:t>
        <a:bodyPr/>
        <a:lstStyle/>
        <a:p>
          <a:endParaRPr lang="zh-CN" altLang="en-US"/>
        </a:p>
      </dgm:t>
    </dgm:pt>
    <dgm:pt modelId="{ECD86848-DDA9-4F1C-AACA-4F031EDBB31C}">
      <dgm:prSet phldrT="[文本]"/>
      <dgm:spPr/>
      <dgm:t>
        <a:bodyPr/>
        <a:lstStyle/>
        <a:p>
          <a:r>
            <a:rPr lang="en-US" altLang="zh-CN" dirty="0" smtClean="0"/>
            <a:t>National economic and social plan</a:t>
          </a:r>
        </a:p>
        <a:p>
          <a:r>
            <a:rPr lang="zh-CN" altLang="en-US" dirty="0" smtClean="0"/>
            <a:t>（</a:t>
          </a:r>
          <a:r>
            <a:rPr lang="en-US" altLang="zh-CN" dirty="0" smtClean="0"/>
            <a:t>investment</a:t>
          </a:r>
          <a:r>
            <a:rPr lang="zh-CN" altLang="en-US" dirty="0" smtClean="0"/>
            <a:t>、</a:t>
          </a:r>
          <a:r>
            <a:rPr lang="en-US" altLang="zh-CN" dirty="0" smtClean="0"/>
            <a:t>GDP</a:t>
          </a:r>
          <a:r>
            <a:rPr lang="zh-CN" altLang="en-US" dirty="0" smtClean="0"/>
            <a:t>）</a:t>
          </a:r>
          <a:endParaRPr lang="zh-CN" altLang="en-US" dirty="0"/>
        </a:p>
      </dgm:t>
    </dgm:pt>
    <dgm:pt modelId="{0ECD06E1-596A-4FF8-8459-CB7D34D7A4BB}" type="parTrans" cxnId="{7B250FAD-42E6-4ED5-BB27-DDDFAE0DE826}">
      <dgm:prSet/>
      <dgm:spPr/>
      <dgm:t>
        <a:bodyPr/>
        <a:lstStyle/>
        <a:p>
          <a:endParaRPr lang="zh-CN" altLang="en-US"/>
        </a:p>
      </dgm:t>
    </dgm:pt>
    <dgm:pt modelId="{4F4DF99D-2D69-4EDD-8516-96263AEB3C10}" type="sibTrans" cxnId="{7B250FAD-42E6-4ED5-BB27-DDDFAE0DE826}">
      <dgm:prSet/>
      <dgm:spPr/>
      <dgm:t>
        <a:bodyPr/>
        <a:lstStyle/>
        <a:p>
          <a:endParaRPr lang="zh-CN" altLang="en-US"/>
        </a:p>
      </dgm:t>
    </dgm:pt>
    <dgm:pt modelId="{EC2E57C6-4DC0-4454-93A9-F545FF8983D7}" type="pres">
      <dgm:prSet presAssocID="{E770AA2C-1DFF-452A-998A-953BA84D483D}" presName="compositeShape" presStyleCnt="0">
        <dgm:presLayoutVars>
          <dgm:chMax val="2"/>
          <dgm:dir/>
          <dgm:resizeHandles val="exact"/>
        </dgm:presLayoutVars>
      </dgm:prSet>
      <dgm:spPr/>
      <dgm:t>
        <a:bodyPr/>
        <a:lstStyle/>
        <a:p>
          <a:endParaRPr lang="zh-CN" altLang="en-US"/>
        </a:p>
      </dgm:t>
    </dgm:pt>
    <dgm:pt modelId="{F539F42B-16C9-4DE7-A658-4C40795A2154}" type="pres">
      <dgm:prSet presAssocID="{E770AA2C-1DFF-452A-998A-953BA84D483D}" presName="divider" presStyleLbl="fgShp" presStyleIdx="0" presStyleCnt="1"/>
      <dgm:spPr/>
    </dgm:pt>
    <dgm:pt modelId="{0EC4766B-0251-4ADA-8408-381932A59E99}" type="pres">
      <dgm:prSet presAssocID="{893E710E-5056-4EAE-9D2D-842AFFBD0A6D}" presName="downArrow" presStyleLbl="node1" presStyleIdx="0" presStyleCnt="2"/>
      <dgm:spPr/>
    </dgm:pt>
    <dgm:pt modelId="{48D3C640-D519-4379-BF32-3292C5985F60}" type="pres">
      <dgm:prSet presAssocID="{893E710E-5056-4EAE-9D2D-842AFFBD0A6D}" presName="downArrowText" presStyleLbl="revTx" presStyleIdx="0" presStyleCnt="2" custLinFactNeighborX="8748">
        <dgm:presLayoutVars>
          <dgm:bulletEnabled val="1"/>
        </dgm:presLayoutVars>
      </dgm:prSet>
      <dgm:spPr/>
      <dgm:t>
        <a:bodyPr/>
        <a:lstStyle/>
        <a:p>
          <a:endParaRPr lang="zh-CN" altLang="en-US"/>
        </a:p>
      </dgm:t>
    </dgm:pt>
    <dgm:pt modelId="{6C7E303F-5DBB-44ED-ACC5-E8D090FD5D1C}" type="pres">
      <dgm:prSet presAssocID="{ECD86848-DDA9-4F1C-AACA-4F031EDBB31C}" presName="upArrow" presStyleLbl="node1" presStyleIdx="1" presStyleCnt="2"/>
      <dgm:spPr/>
    </dgm:pt>
    <dgm:pt modelId="{2B475554-01C8-4771-8D2F-F36EE46444E7}" type="pres">
      <dgm:prSet presAssocID="{ECD86848-DDA9-4F1C-AACA-4F031EDBB31C}" presName="upArrowText" presStyleLbl="revTx" presStyleIdx="1" presStyleCnt="2">
        <dgm:presLayoutVars>
          <dgm:bulletEnabled val="1"/>
        </dgm:presLayoutVars>
      </dgm:prSet>
      <dgm:spPr/>
      <dgm:t>
        <a:bodyPr/>
        <a:lstStyle/>
        <a:p>
          <a:endParaRPr lang="zh-CN" altLang="en-US"/>
        </a:p>
      </dgm:t>
    </dgm:pt>
  </dgm:ptLst>
  <dgm:cxnLst>
    <dgm:cxn modelId="{15860331-02DE-49A6-8236-9564898EB02F}" type="presOf" srcId="{ECD86848-DDA9-4F1C-AACA-4F031EDBB31C}" destId="{2B475554-01C8-4771-8D2F-F36EE46444E7}" srcOrd="0" destOrd="0" presId="urn:microsoft.com/office/officeart/2005/8/layout/arrow3"/>
    <dgm:cxn modelId="{7B250FAD-42E6-4ED5-BB27-DDDFAE0DE826}" srcId="{E770AA2C-1DFF-452A-998A-953BA84D483D}" destId="{ECD86848-DDA9-4F1C-AACA-4F031EDBB31C}" srcOrd="1" destOrd="0" parTransId="{0ECD06E1-596A-4FF8-8459-CB7D34D7A4BB}" sibTransId="{4F4DF99D-2D69-4EDD-8516-96263AEB3C10}"/>
    <dgm:cxn modelId="{3D6295B4-3095-4942-A193-8E2825F852B5}" type="presOf" srcId="{E770AA2C-1DFF-452A-998A-953BA84D483D}" destId="{EC2E57C6-4DC0-4454-93A9-F545FF8983D7}" srcOrd="0" destOrd="0" presId="urn:microsoft.com/office/officeart/2005/8/layout/arrow3"/>
    <dgm:cxn modelId="{8F9D3B84-0CB2-4B55-B484-B5C627234C02}" srcId="{E770AA2C-1DFF-452A-998A-953BA84D483D}" destId="{893E710E-5056-4EAE-9D2D-842AFFBD0A6D}" srcOrd="0" destOrd="0" parTransId="{D2B9D175-3C2A-4479-8B87-2DCA7411875D}" sibTransId="{3D5E312B-EC31-4BA8-8055-5F9D4185006D}"/>
    <dgm:cxn modelId="{2178906D-8534-42B2-A7A6-04DA20576092}" type="presOf" srcId="{893E710E-5056-4EAE-9D2D-842AFFBD0A6D}" destId="{48D3C640-D519-4379-BF32-3292C5985F60}" srcOrd="0" destOrd="0" presId="urn:microsoft.com/office/officeart/2005/8/layout/arrow3"/>
    <dgm:cxn modelId="{C6D9C314-A277-45CE-8875-9C61BAC6B8FA}" type="presParOf" srcId="{EC2E57C6-4DC0-4454-93A9-F545FF8983D7}" destId="{F539F42B-16C9-4DE7-A658-4C40795A2154}" srcOrd="0" destOrd="0" presId="urn:microsoft.com/office/officeart/2005/8/layout/arrow3"/>
    <dgm:cxn modelId="{B01BB668-50F1-4727-9B6A-33C6A4293322}" type="presParOf" srcId="{EC2E57C6-4DC0-4454-93A9-F545FF8983D7}" destId="{0EC4766B-0251-4ADA-8408-381932A59E99}" srcOrd="1" destOrd="0" presId="urn:microsoft.com/office/officeart/2005/8/layout/arrow3"/>
    <dgm:cxn modelId="{7554D3B7-A00E-468B-A47E-3E05313B6719}" type="presParOf" srcId="{EC2E57C6-4DC0-4454-93A9-F545FF8983D7}" destId="{48D3C640-D519-4379-BF32-3292C5985F60}" srcOrd="2" destOrd="0" presId="urn:microsoft.com/office/officeart/2005/8/layout/arrow3"/>
    <dgm:cxn modelId="{05C26EA6-B40C-4194-BB7F-8301E26475E5}" type="presParOf" srcId="{EC2E57C6-4DC0-4454-93A9-F545FF8983D7}" destId="{6C7E303F-5DBB-44ED-ACC5-E8D090FD5D1C}" srcOrd="3" destOrd="0" presId="urn:microsoft.com/office/officeart/2005/8/layout/arrow3"/>
    <dgm:cxn modelId="{B723AA9A-E066-4E6C-A6E8-4FB76DEEE66A}" type="presParOf" srcId="{EC2E57C6-4DC0-4454-93A9-F545FF8983D7}" destId="{2B475554-01C8-4771-8D2F-F36EE46444E7}"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B71858-FF22-4DE6-9489-806A9238006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zh-CN" altLang="en-US"/>
        </a:p>
      </dgm:t>
    </dgm:pt>
    <dgm:pt modelId="{9CC2D652-255A-466D-BF0E-84B93776E2BF}">
      <dgm:prSet phldrT="[文本]"/>
      <dgm:spPr/>
      <dgm:t>
        <a:bodyPr/>
        <a:lstStyle/>
        <a:p>
          <a:r>
            <a:rPr lang="en-US" altLang="zh-CN" dirty="0" smtClean="0">
              <a:solidFill>
                <a:schemeClr val="tx1"/>
              </a:solidFill>
            </a:rPr>
            <a:t>GDP</a:t>
          </a:r>
          <a:endParaRPr lang="zh-CN" altLang="en-US" dirty="0">
            <a:solidFill>
              <a:schemeClr val="tx1"/>
            </a:solidFill>
          </a:endParaRPr>
        </a:p>
      </dgm:t>
    </dgm:pt>
    <dgm:pt modelId="{309FF79B-F661-46C2-B081-4F70929A8576}" type="parTrans" cxnId="{6F81CE17-9776-4928-926D-DA704768048B}">
      <dgm:prSet/>
      <dgm:spPr/>
      <dgm:t>
        <a:bodyPr/>
        <a:lstStyle/>
        <a:p>
          <a:endParaRPr lang="zh-CN" altLang="en-US"/>
        </a:p>
      </dgm:t>
    </dgm:pt>
    <dgm:pt modelId="{D4C160DA-F703-4126-94C9-2B4B65BC8541}" type="sibTrans" cxnId="{6F81CE17-9776-4928-926D-DA704768048B}">
      <dgm:prSet/>
      <dgm:spPr/>
      <dgm:t>
        <a:bodyPr/>
        <a:lstStyle/>
        <a:p>
          <a:endParaRPr lang="zh-CN" altLang="en-US"/>
        </a:p>
      </dgm:t>
    </dgm:pt>
    <dgm:pt modelId="{B23F9214-5949-4311-ABE7-001AFF48EA0C}">
      <dgm:prSet phldrT="[文本]" custT="1"/>
      <dgm:spPr/>
      <dgm:t>
        <a:bodyPr/>
        <a:lstStyle/>
        <a:p>
          <a:r>
            <a:rPr lang="en-US" altLang="zh-CN" sz="2000" dirty="0" smtClean="0">
              <a:solidFill>
                <a:schemeClr val="tx1"/>
              </a:solidFill>
            </a:rPr>
            <a:t>Total investment</a:t>
          </a:r>
          <a:endParaRPr lang="zh-CN" altLang="en-US" sz="2000" dirty="0">
            <a:solidFill>
              <a:schemeClr val="tx1"/>
            </a:solidFill>
          </a:endParaRPr>
        </a:p>
      </dgm:t>
    </dgm:pt>
    <dgm:pt modelId="{CE52E809-A622-4635-A13C-7F970ED84731}" type="parTrans" cxnId="{B782DA24-B428-4D45-ABEC-4475DB96D5B6}">
      <dgm:prSet/>
      <dgm:spPr/>
      <dgm:t>
        <a:bodyPr/>
        <a:lstStyle/>
        <a:p>
          <a:endParaRPr lang="zh-CN" altLang="en-US"/>
        </a:p>
      </dgm:t>
    </dgm:pt>
    <dgm:pt modelId="{DA3B897A-65DB-4A9C-9125-C132367CDCFF}" type="sibTrans" cxnId="{B782DA24-B428-4D45-ABEC-4475DB96D5B6}">
      <dgm:prSet/>
      <dgm:spPr/>
      <dgm:t>
        <a:bodyPr/>
        <a:lstStyle/>
        <a:p>
          <a:endParaRPr lang="zh-CN" altLang="en-US"/>
        </a:p>
      </dgm:t>
    </dgm:pt>
    <dgm:pt modelId="{FD19F655-C70E-4D91-8A71-3E7D2FD032BB}">
      <dgm:prSet phldrT="[文本]" custT="1"/>
      <dgm:spPr/>
      <dgm:t>
        <a:bodyPr/>
        <a:lstStyle/>
        <a:p>
          <a:r>
            <a:rPr lang="en-US" altLang="zh-CN" sz="2000" dirty="0" smtClean="0">
              <a:solidFill>
                <a:schemeClr val="tx1"/>
              </a:solidFill>
            </a:rPr>
            <a:t>State-owned sector investment </a:t>
          </a:r>
          <a:endParaRPr lang="zh-CN" altLang="en-US" sz="2000" dirty="0">
            <a:solidFill>
              <a:schemeClr val="tx1"/>
            </a:solidFill>
          </a:endParaRPr>
        </a:p>
      </dgm:t>
    </dgm:pt>
    <dgm:pt modelId="{D4FD81B5-C359-4AE1-8AA4-1A1B81F545E4}" type="parTrans" cxnId="{70190F10-FFBE-43C3-9AA1-D66383AC7CF0}">
      <dgm:prSet/>
      <dgm:spPr/>
      <dgm:t>
        <a:bodyPr/>
        <a:lstStyle/>
        <a:p>
          <a:endParaRPr lang="zh-CN" altLang="en-US"/>
        </a:p>
      </dgm:t>
    </dgm:pt>
    <dgm:pt modelId="{D3F643EB-DF79-4AE0-A94E-D54F43598AC2}" type="sibTrans" cxnId="{70190F10-FFBE-43C3-9AA1-D66383AC7CF0}">
      <dgm:prSet/>
      <dgm:spPr/>
      <dgm:t>
        <a:bodyPr/>
        <a:lstStyle/>
        <a:p>
          <a:endParaRPr lang="zh-CN" altLang="en-US"/>
        </a:p>
      </dgm:t>
    </dgm:pt>
    <dgm:pt modelId="{3F780DA9-E08E-4F71-9960-1CA98C8B211D}">
      <dgm:prSet phldrT="[文本]" custT="1"/>
      <dgm:spPr/>
      <dgm:t>
        <a:bodyPr/>
        <a:lstStyle/>
        <a:p>
          <a:r>
            <a:rPr lang="en-US" altLang="zh-CN" sz="2000" dirty="0" smtClean="0">
              <a:solidFill>
                <a:schemeClr val="tx1"/>
              </a:solidFill>
            </a:rPr>
            <a:t>Fiscal investment</a:t>
          </a:r>
          <a:endParaRPr lang="zh-CN" altLang="en-US" sz="2000" dirty="0">
            <a:solidFill>
              <a:schemeClr val="tx1"/>
            </a:solidFill>
          </a:endParaRPr>
        </a:p>
      </dgm:t>
    </dgm:pt>
    <dgm:pt modelId="{AD40F0A0-F396-455F-BE38-D3B29041D5E5}" type="parTrans" cxnId="{992A89FF-D0F8-4A80-BEC0-4EEE2B26CB77}">
      <dgm:prSet/>
      <dgm:spPr/>
      <dgm:t>
        <a:bodyPr/>
        <a:lstStyle/>
        <a:p>
          <a:endParaRPr lang="zh-CN" altLang="en-US"/>
        </a:p>
      </dgm:t>
    </dgm:pt>
    <dgm:pt modelId="{C977B3D0-12B0-4255-9353-51030E36A001}" type="sibTrans" cxnId="{992A89FF-D0F8-4A80-BEC0-4EEE2B26CB77}">
      <dgm:prSet/>
      <dgm:spPr/>
      <dgm:t>
        <a:bodyPr/>
        <a:lstStyle/>
        <a:p>
          <a:endParaRPr lang="zh-CN" altLang="en-US"/>
        </a:p>
      </dgm:t>
    </dgm:pt>
    <dgm:pt modelId="{CDCC8D02-23BE-4B1E-9D02-B68E4C0F5A18}" type="pres">
      <dgm:prSet presAssocID="{FEB71858-FF22-4DE6-9489-806A92380061}" presName="Name0" presStyleCnt="0">
        <dgm:presLayoutVars>
          <dgm:chMax val="7"/>
          <dgm:resizeHandles val="exact"/>
        </dgm:presLayoutVars>
      </dgm:prSet>
      <dgm:spPr/>
      <dgm:t>
        <a:bodyPr/>
        <a:lstStyle/>
        <a:p>
          <a:endParaRPr lang="zh-CN" altLang="en-US"/>
        </a:p>
      </dgm:t>
    </dgm:pt>
    <dgm:pt modelId="{55E9E0B8-5AA1-4BBA-98F9-CBC7E3546AA0}" type="pres">
      <dgm:prSet presAssocID="{FEB71858-FF22-4DE6-9489-806A92380061}" presName="comp1" presStyleCnt="0"/>
      <dgm:spPr/>
    </dgm:pt>
    <dgm:pt modelId="{883172EB-E3BE-4CA4-B524-9FFE648738EE}" type="pres">
      <dgm:prSet presAssocID="{FEB71858-FF22-4DE6-9489-806A92380061}" presName="circle1" presStyleLbl="node1" presStyleIdx="0" presStyleCnt="4"/>
      <dgm:spPr/>
      <dgm:t>
        <a:bodyPr/>
        <a:lstStyle/>
        <a:p>
          <a:endParaRPr lang="zh-CN" altLang="en-US"/>
        </a:p>
      </dgm:t>
    </dgm:pt>
    <dgm:pt modelId="{816C988D-E9E5-48A3-A98B-BEE3D24B4E36}" type="pres">
      <dgm:prSet presAssocID="{FEB71858-FF22-4DE6-9489-806A92380061}" presName="c1text" presStyleLbl="node1" presStyleIdx="0" presStyleCnt="4">
        <dgm:presLayoutVars>
          <dgm:bulletEnabled val="1"/>
        </dgm:presLayoutVars>
      </dgm:prSet>
      <dgm:spPr/>
      <dgm:t>
        <a:bodyPr/>
        <a:lstStyle/>
        <a:p>
          <a:endParaRPr lang="zh-CN" altLang="en-US"/>
        </a:p>
      </dgm:t>
    </dgm:pt>
    <dgm:pt modelId="{79DA3037-EC37-4640-ACB4-B606C4822BAC}" type="pres">
      <dgm:prSet presAssocID="{FEB71858-FF22-4DE6-9489-806A92380061}" presName="comp2" presStyleCnt="0"/>
      <dgm:spPr/>
    </dgm:pt>
    <dgm:pt modelId="{1B12A2D5-2304-4BC5-941D-C3C98D51B028}" type="pres">
      <dgm:prSet presAssocID="{FEB71858-FF22-4DE6-9489-806A92380061}" presName="circle2" presStyleLbl="node1" presStyleIdx="1" presStyleCnt="4" custScaleX="113644"/>
      <dgm:spPr/>
      <dgm:t>
        <a:bodyPr/>
        <a:lstStyle/>
        <a:p>
          <a:endParaRPr lang="zh-CN" altLang="en-US"/>
        </a:p>
      </dgm:t>
    </dgm:pt>
    <dgm:pt modelId="{B161D8CC-AA78-472F-A822-D3C313E2191C}" type="pres">
      <dgm:prSet presAssocID="{FEB71858-FF22-4DE6-9489-806A92380061}" presName="c2text" presStyleLbl="node1" presStyleIdx="1" presStyleCnt="4">
        <dgm:presLayoutVars>
          <dgm:bulletEnabled val="1"/>
        </dgm:presLayoutVars>
      </dgm:prSet>
      <dgm:spPr/>
      <dgm:t>
        <a:bodyPr/>
        <a:lstStyle/>
        <a:p>
          <a:endParaRPr lang="zh-CN" altLang="en-US"/>
        </a:p>
      </dgm:t>
    </dgm:pt>
    <dgm:pt modelId="{85A594F4-4822-4CB7-8E4B-A63B3C531607}" type="pres">
      <dgm:prSet presAssocID="{FEB71858-FF22-4DE6-9489-806A92380061}" presName="comp3" presStyleCnt="0"/>
      <dgm:spPr/>
    </dgm:pt>
    <dgm:pt modelId="{6A6A8914-1C71-442A-B5B3-C6B0BB7029A1}" type="pres">
      <dgm:prSet presAssocID="{FEB71858-FF22-4DE6-9489-806A92380061}" presName="circle3" presStyleLbl="node1" presStyleIdx="2" presStyleCnt="4" custScaleX="140302"/>
      <dgm:spPr/>
      <dgm:t>
        <a:bodyPr/>
        <a:lstStyle/>
        <a:p>
          <a:endParaRPr lang="zh-CN" altLang="en-US"/>
        </a:p>
      </dgm:t>
    </dgm:pt>
    <dgm:pt modelId="{AD014AFB-E012-406F-9BF6-5C27E7AC2D3D}" type="pres">
      <dgm:prSet presAssocID="{FEB71858-FF22-4DE6-9489-806A92380061}" presName="c3text" presStyleLbl="node1" presStyleIdx="2" presStyleCnt="4">
        <dgm:presLayoutVars>
          <dgm:bulletEnabled val="1"/>
        </dgm:presLayoutVars>
      </dgm:prSet>
      <dgm:spPr/>
      <dgm:t>
        <a:bodyPr/>
        <a:lstStyle/>
        <a:p>
          <a:endParaRPr lang="zh-CN" altLang="en-US"/>
        </a:p>
      </dgm:t>
    </dgm:pt>
    <dgm:pt modelId="{84550868-D5CA-46F8-B608-57784F807449}" type="pres">
      <dgm:prSet presAssocID="{FEB71858-FF22-4DE6-9489-806A92380061}" presName="comp4" presStyleCnt="0"/>
      <dgm:spPr/>
    </dgm:pt>
    <dgm:pt modelId="{FBFB4189-E043-4C7F-AEE8-B659F5145933}" type="pres">
      <dgm:prSet presAssocID="{FEB71858-FF22-4DE6-9489-806A92380061}" presName="circle4" presStyleLbl="node1" presStyleIdx="3" presStyleCnt="4" custScaleX="117853"/>
      <dgm:spPr/>
      <dgm:t>
        <a:bodyPr/>
        <a:lstStyle/>
        <a:p>
          <a:endParaRPr lang="zh-CN" altLang="en-US"/>
        </a:p>
      </dgm:t>
    </dgm:pt>
    <dgm:pt modelId="{870C9B81-E3B1-4D4B-8707-3824F5FA9E96}" type="pres">
      <dgm:prSet presAssocID="{FEB71858-FF22-4DE6-9489-806A92380061}" presName="c4text" presStyleLbl="node1" presStyleIdx="3" presStyleCnt="4">
        <dgm:presLayoutVars>
          <dgm:bulletEnabled val="1"/>
        </dgm:presLayoutVars>
      </dgm:prSet>
      <dgm:spPr/>
      <dgm:t>
        <a:bodyPr/>
        <a:lstStyle/>
        <a:p>
          <a:endParaRPr lang="zh-CN" altLang="en-US"/>
        </a:p>
      </dgm:t>
    </dgm:pt>
  </dgm:ptLst>
  <dgm:cxnLst>
    <dgm:cxn modelId="{992A89FF-D0F8-4A80-BEC0-4EEE2B26CB77}" srcId="{FEB71858-FF22-4DE6-9489-806A92380061}" destId="{3F780DA9-E08E-4F71-9960-1CA98C8B211D}" srcOrd="3" destOrd="0" parTransId="{AD40F0A0-F396-455F-BE38-D3B29041D5E5}" sibTransId="{C977B3D0-12B0-4255-9353-51030E36A001}"/>
    <dgm:cxn modelId="{0E722247-71EF-4098-8BE7-E5313CF13B47}" type="presOf" srcId="{3F780DA9-E08E-4F71-9960-1CA98C8B211D}" destId="{870C9B81-E3B1-4D4B-8707-3824F5FA9E96}" srcOrd="1" destOrd="0" presId="urn:microsoft.com/office/officeart/2005/8/layout/venn2"/>
    <dgm:cxn modelId="{FA7382FF-A5C8-4DC1-8384-779502D2DCA6}" type="presOf" srcId="{FD19F655-C70E-4D91-8A71-3E7D2FD032BB}" destId="{AD014AFB-E012-406F-9BF6-5C27E7AC2D3D}" srcOrd="1" destOrd="0" presId="urn:microsoft.com/office/officeart/2005/8/layout/venn2"/>
    <dgm:cxn modelId="{F0BBCCCF-14E8-462D-90F8-17342AFCEC4D}" type="presOf" srcId="{3F780DA9-E08E-4F71-9960-1CA98C8B211D}" destId="{FBFB4189-E043-4C7F-AEE8-B659F5145933}" srcOrd="0" destOrd="0" presId="urn:microsoft.com/office/officeart/2005/8/layout/venn2"/>
    <dgm:cxn modelId="{D98DFE09-3108-43A1-8A61-93F644F861C3}" type="presOf" srcId="{FD19F655-C70E-4D91-8A71-3E7D2FD032BB}" destId="{6A6A8914-1C71-442A-B5B3-C6B0BB7029A1}" srcOrd="0" destOrd="0" presId="urn:microsoft.com/office/officeart/2005/8/layout/venn2"/>
    <dgm:cxn modelId="{70190F10-FFBE-43C3-9AA1-D66383AC7CF0}" srcId="{FEB71858-FF22-4DE6-9489-806A92380061}" destId="{FD19F655-C70E-4D91-8A71-3E7D2FD032BB}" srcOrd="2" destOrd="0" parTransId="{D4FD81B5-C359-4AE1-8AA4-1A1B81F545E4}" sibTransId="{D3F643EB-DF79-4AE0-A94E-D54F43598AC2}"/>
    <dgm:cxn modelId="{6F81CE17-9776-4928-926D-DA704768048B}" srcId="{FEB71858-FF22-4DE6-9489-806A92380061}" destId="{9CC2D652-255A-466D-BF0E-84B93776E2BF}" srcOrd="0" destOrd="0" parTransId="{309FF79B-F661-46C2-B081-4F70929A8576}" sibTransId="{D4C160DA-F703-4126-94C9-2B4B65BC8541}"/>
    <dgm:cxn modelId="{A5CF633C-CD90-4B95-9495-CAEC4C6641BA}" type="presOf" srcId="{9CC2D652-255A-466D-BF0E-84B93776E2BF}" destId="{883172EB-E3BE-4CA4-B524-9FFE648738EE}" srcOrd="0" destOrd="0" presId="urn:microsoft.com/office/officeart/2005/8/layout/venn2"/>
    <dgm:cxn modelId="{264A19A4-433D-42EA-8910-AF3D3C5D0583}" type="presOf" srcId="{9CC2D652-255A-466D-BF0E-84B93776E2BF}" destId="{816C988D-E9E5-48A3-A98B-BEE3D24B4E36}" srcOrd="1" destOrd="0" presId="urn:microsoft.com/office/officeart/2005/8/layout/venn2"/>
    <dgm:cxn modelId="{0D1FE1ED-ED78-427C-B9ED-0258492FCD57}" type="presOf" srcId="{B23F9214-5949-4311-ABE7-001AFF48EA0C}" destId="{1B12A2D5-2304-4BC5-941D-C3C98D51B028}" srcOrd="0" destOrd="0" presId="urn:microsoft.com/office/officeart/2005/8/layout/venn2"/>
    <dgm:cxn modelId="{565EA46B-354D-45D2-B494-60E9630FE07F}" type="presOf" srcId="{B23F9214-5949-4311-ABE7-001AFF48EA0C}" destId="{B161D8CC-AA78-472F-A822-D3C313E2191C}" srcOrd="1" destOrd="0" presId="urn:microsoft.com/office/officeart/2005/8/layout/venn2"/>
    <dgm:cxn modelId="{B782DA24-B428-4D45-ABEC-4475DB96D5B6}" srcId="{FEB71858-FF22-4DE6-9489-806A92380061}" destId="{B23F9214-5949-4311-ABE7-001AFF48EA0C}" srcOrd="1" destOrd="0" parTransId="{CE52E809-A622-4635-A13C-7F970ED84731}" sibTransId="{DA3B897A-65DB-4A9C-9125-C132367CDCFF}"/>
    <dgm:cxn modelId="{8B065706-CBEB-4818-B501-1F1F4D5B6489}" type="presOf" srcId="{FEB71858-FF22-4DE6-9489-806A92380061}" destId="{CDCC8D02-23BE-4B1E-9D02-B68E4C0F5A18}" srcOrd="0" destOrd="0" presId="urn:microsoft.com/office/officeart/2005/8/layout/venn2"/>
    <dgm:cxn modelId="{424D5E42-E3DD-4A8D-8616-73664C2DD668}" type="presParOf" srcId="{CDCC8D02-23BE-4B1E-9D02-B68E4C0F5A18}" destId="{55E9E0B8-5AA1-4BBA-98F9-CBC7E3546AA0}" srcOrd="0" destOrd="0" presId="urn:microsoft.com/office/officeart/2005/8/layout/venn2"/>
    <dgm:cxn modelId="{DF87A625-A155-4FE9-B446-4CCC33786059}" type="presParOf" srcId="{55E9E0B8-5AA1-4BBA-98F9-CBC7E3546AA0}" destId="{883172EB-E3BE-4CA4-B524-9FFE648738EE}" srcOrd="0" destOrd="0" presId="urn:microsoft.com/office/officeart/2005/8/layout/venn2"/>
    <dgm:cxn modelId="{EDB9A1FA-330B-4205-8F95-F95AA6FA280B}" type="presParOf" srcId="{55E9E0B8-5AA1-4BBA-98F9-CBC7E3546AA0}" destId="{816C988D-E9E5-48A3-A98B-BEE3D24B4E36}" srcOrd="1" destOrd="0" presId="urn:microsoft.com/office/officeart/2005/8/layout/venn2"/>
    <dgm:cxn modelId="{97166166-EC2F-4F96-9F17-B061CDBE24F1}" type="presParOf" srcId="{CDCC8D02-23BE-4B1E-9D02-B68E4C0F5A18}" destId="{79DA3037-EC37-4640-ACB4-B606C4822BAC}" srcOrd="1" destOrd="0" presId="urn:microsoft.com/office/officeart/2005/8/layout/venn2"/>
    <dgm:cxn modelId="{83E83AE2-7E23-4EEC-A905-84DA614F3F87}" type="presParOf" srcId="{79DA3037-EC37-4640-ACB4-B606C4822BAC}" destId="{1B12A2D5-2304-4BC5-941D-C3C98D51B028}" srcOrd="0" destOrd="0" presId="urn:microsoft.com/office/officeart/2005/8/layout/venn2"/>
    <dgm:cxn modelId="{D95CBF1D-42A9-4C46-AE80-53AE18C5D8A2}" type="presParOf" srcId="{79DA3037-EC37-4640-ACB4-B606C4822BAC}" destId="{B161D8CC-AA78-472F-A822-D3C313E2191C}" srcOrd="1" destOrd="0" presId="urn:microsoft.com/office/officeart/2005/8/layout/venn2"/>
    <dgm:cxn modelId="{FDE12DE0-26D9-4D4F-8AEB-0E01DF07B6DD}" type="presParOf" srcId="{CDCC8D02-23BE-4B1E-9D02-B68E4C0F5A18}" destId="{85A594F4-4822-4CB7-8E4B-A63B3C531607}" srcOrd="2" destOrd="0" presId="urn:microsoft.com/office/officeart/2005/8/layout/venn2"/>
    <dgm:cxn modelId="{D83DDEC1-3AA7-4C68-A3FF-602EE81EFFF9}" type="presParOf" srcId="{85A594F4-4822-4CB7-8E4B-A63B3C531607}" destId="{6A6A8914-1C71-442A-B5B3-C6B0BB7029A1}" srcOrd="0" destOrd="0" presId="urn:microsoft.com/office/officeart/2005/8/layout/venn2"/>
    <dgm:cxn modelId="{05BC2E16-DE79-4016-9975-9AF95AE70674}" type="presParOf" srcId="{85A594F4-4822-4CB7-8E4B-A63B3C531607}" destId="{AD014AFB-E012-406F-9BF6-5C27E7AC2D3D}" srcOrd="1" destOrd="0" presId="urn:microsoft.com/office/officeart/2005/8/layout/venn2"/>
    <dgm:cxn modelId="{96A4E794-8C31-489B-A616-BA6FB4E97CD6}" type="presParOf" srcId="{CDCC8D02-23BE-4B1E-9D02-B68E4C0F5A18}" destId="{84550868-D5CA-46F8-B608-57784F807449}" srcOrd="3" destOrd="0" presId="urn:microsoft.com/office/officeart/2005/8/layout/venn2"/>
    <dgm:cxn modelId="{AC8EE041-C901-4E4F-A243-FBDB8E32E9DF}" type="presParOf" srcId="{84550868-D5CA-46F8-B608-57784F807449}" destId="{FBFB4189-E043-4C7F-AEE8-B659F5145933}" srcOrd="0" destOrd="0" presId="urn:microsoft.com/office/officeart/2005/8/layout/venn2"/>
    <dgm:cxn modelId="{6AE90857-EFC7-44AD-9727-53703A578D87}" type="presParOf" srcId="{84550868-D5CA-46F8-B608-57784F807449}" destId="{870C9B81-E3B1-4D4B-8707-3824F5FA9E96}"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F42B-16C9-4DE7-A658-4C40795A2154}">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C4766B-0251-4ADA-8408-381932A59E99}">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D3C640-D519-4379-BF32-3292C5985F60}">
      <dsp:nvSpPr>
        <dsp:cNvPr id="0" name=""/>
        <dsp:cNvSpPr/>
      </dsp:nvSpPr>
      <dsp:spPr>
        <a:xfrm>
          <a:off x="3401528"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zh-CN" sz="1800" kern="1200" dirty="0" smtClean="0"/>
            <a:t>GDP growth rate</a:t>
          </a:r>
          <a:endParaRPr lang="zh-CN" altLang="en-US" sz="1800" kern="1200" dirty="0"/>
        </a:p>
      </dsp:txBody>
      <dsp:txXfrm>
        <a:off x="3401528" y="0"/>
        <a:ext cx="1950720" cy="1706880"/>
      </dsp:txXfrm>
    </dsp:sp>
    <dsp:sp modelId="{F20178A2-4021-4FF3-BD27-CC13FF96752D}">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41837-54DC-4F65-8CC3-D70A9F605EE8}">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zh-CN" sz="1800" kern="1200" dirty="0" smtClean="0"/>
            <a:t>National economic and social plan</a:t>
          </a:r>
        </a:p>
        <a:p>
          <a:pPr lvl="0" algn="ctr" defTabSz="800100">
            <a:lnSpc>
              <a:spcPct val="90000"/>
            </a:lnSpc>
            <a:spcBef>
              <a:spcPct val="0"/>
            </a:spcBef>
            <a:spcAft>
              <a:spcPct val="35000"/>
            </a:spcAft>
          </a:pPr>
          <a:r>
            <a:rPr lang="zh-CN" altLang="en-US" sz="1800" kern="1200" dirty="0" smtClean="0"/>
            <a:t>（</a:t>
          </a:r>
          <a:r>
            <a:rPr lang="en-US" altLang="zh-CN" sz="1800" kern="1200" dirty="0" smtClean="0"/>
            <a:t>investment</a:t>
          </a:r>
          <a:r>
            <a:rPr lang="zh-CN" altLang="en-US" sz="1800" kern="1200" dirty="0" smtClean="0"/>
            <a:t>、</a:t>
          </a:r>
          <a:r>
            <a:rPr lang="en-US" altLang="zh-CN" sz="1800" kern="1200" dirty="0" smtClean="0"/>
            <a:t>GDP</a:t>
          </a:r>
          <a:r>
            <a:rPr lang="zh-CN" altLang="en-US" sz="1800" kern="1200" dirty="0" smtClean="0"/>
            <a:t>）</a:t>
          </a:r>
          <a:endParaRPr lang="zh-CN" altLang="en-US" sz="1800" kern="1200" dirty="0"/>
        </a:p>
      </dsp:txBody>
      <dsp:txXfrm>
        <a:off x="914400" y="2357120"/>
        <a:ext cx="1950720" cy="1706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F42B-16C9-4DE7-A658-4C40795A2154}">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C4766B-0251-4ADA-8408-381932A59E99}">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D3C640-D519-4379-BF32-3292C5985F60}">
      <dsp:nvSpPr>
        <dsp:cNvPr id="0" name=""/>
        <dsp:cNvSpPr/>
      </dsp:nvSpPr>
      <dsp:spPr>
        <a:xfrm>
          <a:off x="3401528"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zh-CN" sz="1800" kern="1200" dirty="0" smtClean="0"/>
            <a:t>GDP growth rate</a:t>
          </a:r>
          <a:endParaRPr lang="zh-CN" altLang="en-US" sz="1800" kern="1200" dirty="0"/>
        </a:p>
      </dsp:txBody>
      <dsp:txXfrm>
        <a:off x="3401528" y="0"/>
        <a:ext cx="1950720" cy="1706880"/>
      </dsp:txXfrm>
    </dsp:sp>
    <dsp:sp modelId="{057DA00E-980D-4002-81E2-6D26D130CFC1}">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96AA7-39CB-4612-9199-09C9BE51C5B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zh-CN" sz="1800" kern="1200" dirty="0" smtClean="0"/>
            <a:t>National economic and social plan</a:t>
          </a:r>
        </a:p>
        <a:p>
          <a:pPr lvl="0" algn="ctr" defTabSz="800100">
            <a:lnSpc>
              <a:spcPct val="90000"/>
            </a:lnSpc>
            <a:spcBef>
              <a:spcPct val="0"/>
            </a:spcBef>
            <a:spcAft>
              <a:spcPct val="35000"/>
            </a:spcAft>
          </a:pPr>
          <a:r>
            <a:rPr lang="zh-CN" altLang="en-US" sz="1800" kern="1200" dirty="0" smtClean="0"/>
            <a:t>（</a:t>
          </a:r>
          <a:r>
            <a:rPr lang="en-US" altLang="zh-CN" sz="1800" kern="1200" dirty="0" smtClean="0"/>
            <a:t>investment</a:t>
          </a:r>
          <a:r>
            <a:rPr lang="zh-CN" altLang="en-US" sz="1800" kern="1200" dirty="0" smtClean="0"/>
            <a:t>、</a:t>
          </a:r>
          <a:r>
            <a:rPr lang="en-US" altLang="zh-CN" sz="1800" kern="1200" dirty="0" smtClean="0"/>
            <a:t>GDP</a:t>
          </a:r>
          <a:r>
            <a:rPr lang="zh-CN" altLang="en-US" sz="1800" kern="1200" dirty="0" smtClean="0"/>
            <a:t>）</a:t>
          </a:r>
          <a:endParaRPr lang="zh-CN" altLang="en-US" sz="1800" kern="1200" dirty="0"/>
        </a:p>
      </dsp:txBody>
      <dsp:txXfrm>
        <a:off x="914400" y="2357120"/>
        <a:ext cx="1950720" cy="1706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F42B-16C9-4DE7-A658-4C40795A2154}">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C4766B-0251-4ADA-8408-381932A59E99}">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D3C640-D519-4379-BF32-3292C5985F60}">
      <dsp:nvSpPr>
        <dsp:cNvPr id="0" name=""/>
        <dsp:cNvSpPr/>
      </dsp:nvSpPr>
      <dsp:spPr>
        <a:xfrm>
          <a:off x="3401528"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zh-CN" sz="1800" kern="1200" dirty="0" smtClean="0"/>
            <a:t>GDP growth rate</a:t>
          </a:r>
          <a:endParaRPr lang="zh-CN" altLang="en-US" sz="1800" kern="1200" dirty="0"/>
        </a:p>
      </dsp:txBody>
      <dsp:txXfrm>
        <a:off x="3401528" y="0"/>
        <a:ext cx="1950720" cy="1706880"/>
      </dsp:txXfrm>
    </dsp:sp>
    <dsp:sp modelId="{6C7E303F-5DBB-44ED-ACC5-E8D090FD5D1C}">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475554-01C8-4771-8D2F-F36EE46444E7}">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zh-CN" sz="1800" kern="1200" dirty="0" smtClean="0"/>
            <a:t>National economic and social plan</a:t>
          </a:r>
        </a:p>
        <a:p>
          <a:pPr lvl="0" algn="ctr" defTabSz="800100">
            <a:lnSpc>
              <a:spcPct val="90000"/>
            </a:lnSpc>
            <a:spcBef>
              <a:spcPct val="0"/>
            </a:spcBef>
            <a:spcAft>
              <a:spcPct val="35000"/>
            </a:spcAft>
          </a:pPr>
          <a:r>
            <a:rPr lang="zh-CN" altLang="en-US" sz="1800" kern="1200" dirty="0" smtClean="0"/>
            <a:t>（</a:t>
          </a:r>
          <a:r>
            <a:rPr lang="en-US" altLang="zh-CN" sz="1800" kern="1200" dirty="0" smtClean="0"/>
            <a:t>investment</a:t>
          </a:r>
          <a:r>
            <a:rPr lang="zh-CN" altLang="en-US" sz="1800" kern="1200" dirty="0" smtClean="0"/>
            <a:t>、</a:t>
          </a:r>
          <a:r>
            <a:rPr lang="en-US" altLang="zh-CN" sz="1800" kern="1200" dirty="0" smtClean="0"/>
            <a:t>GDP</a:t>
          </a:r>
          <a:r>
            <a:rPr lang="zh-CN" altLang="en-US" sz="1800" kern="1200" dirty="0" smtClean="0"/>
            <a:t>）</a:t>
          </a:r>
          <a:endParaRPr lang="zh-CN" altLang="en-US" sz="1800" kern="1200" dirty="0"/>
        </a:p>
      </dsp:txBody>
      <dsp:txXfrm>
        <a:off x="914400" y="2357120"/>
        <a:ext cx="1950720" cy="1706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172EB-E3BE-4CA4-B524-9FFE648738EE}">
      <dsp:nvSpPr>
        <dsp:cNvPr id="0" name=""/>
        <dsp:cNvSpPr/>
      </dsp:nvSpPr>
      <dsp:spPr>
        <a:xfrm>
          <a:off x="1851818" y="0"/>
          <a:ext cx="4525963" cy="45259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tx1"/>
              </a:solidFill>
            </a:rPr>
            <a:t>GDP</a:t>
          </a:r>
          <a:endParaRPr lang="zh-CN" altLang="en-US" sz="2400" kern="1200" dirty="0">
            <a:solidFill>
              <a:schemeClr val="tx1"/>
            </a:solidFill>
          </a:endParaRPr>
        </a:p>
      </dsp:txBody>
      <dsp:txXfrm>
        <a:off x="3482070" y="226298"/>
        <a:ext cx="1265459" cy="678894"/>
      </dsp:txXfrm>
    </dsp:sp>
    <dsp:sp modelId="{1B12A2D5-2304-4BC5-941D-C3C98D51B028}">
      <dsp:nvSpPr>
        <dsp:cNvPr id="0" name=""/>
        <dsp:cNvSpPr/>
      </dsp:nvSpPr>
      <dsp:spPr>
        <a:xfrm>
          <a:off x="2057405" y="905192"/>
          <a:ext cx="4114788" cy="36207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solidFill>
                <a:schemeClr val="tx1"/>
              </a:solidFill>
            </a:rPr>
            <a:t>Total investment</a:t>
          </a:r>
          <a:endParaRPr lang="zh-CN" altLang="en-US" sz="2000" kern="1200" dirty="0">
            <a:solidFill>
              <a:schemeClr val="tx1"/>
            </a:solidFill>
          </a:endParaRPr>
        </a:p>
      </dsp:txBody>
      <dsp:txXfrm>
        <a:off x="3395740" y="1122438"/>
        <a:ext cx="1438118" cy="651738"/>
      </dsp:txXfrm>
    </dsp:sp>
    <dsp:sp modelId="{6A6A8914-1C71-442A-B5B3-C6B0BB7029A1}">
      <dsp:nvSpPr>
        <dsp:cNvPr id="0" name=""/>
        <dsp:cNvSpPr/>
      </dsp:nvSpPr>
      <dsp:spPr>
        <a:xfrm>
          <a:off x="2209795" y="1810385"/>
          <a:ext cx="3810009" cy="27155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solidFill>
                <a:schemeClr val="tx1"/>
              </a:solidFill>
            </a:rPr>
            <a:t>State-owned sector investment </a:t>
          </a:r>
          <a:endParaRPr lang="zh-CN" altLang="en-US" sz="2000" kern="1200" dirty="0">
            <a:solidFill>
              <a:schemeClr val="tx1"/>
            </a:solidFill>
          </a:endParaRPr>
        </a:p>
      </dsp:txBody>
      <dsp:txXfrm>
        <a:off x="3227067" y="2014053"/>
        <a:ext cx="1775464" cy="611005"/>
      </dsp:txXfrm>
    </dsp:sp>
    <dsp:sp modelId="{FBFB4189-E043-4C7F-AEE8-B659F5145933}">
      <dsp:nvSpPr>
        <dsp:cNvPr id="0" name=""/>
        <dsp:cNvSpPr/>
      </dsp:nvSpPr>
      <dsp:spPr>
        <a:xfrm>
          <a:off x="3048003" y="2715577"/>
          <a:ext cx="2133593" cy="18103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solidFill>
                <a:schemeClr val="tx1"/>
              </a:solidFill>
            </a:rPr>
            <a:t>Fiscal investment</a:t>
          </a:r>
          <a:endParaRPr lang="zh-CN" altLang="en-US" sz="2000" kern="1200" dirty="0">
            <a:solidFill>
              <a:schemeClr val="tx1"/>
            </a:solidFill>
          </a:endParaRPr>
        </a:p>
      </dsp:txBody>
      <dsp:txXfrm>
        <a:off x="3360460" y="3168174"/>
        <a:ext cx="1508678" cy="905192"/>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71D5B-02A7-45A1-870A-9C7982F9D92B}" type="datetimeFigureOut">
              <a:rPr lang="zh-CN" altLang="en-US" smtClean="0"/>
              <a:t>2015/12/2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09831-98C6-48B4-9DE1-2A137E123FC1}" type="slidenum">
              <a:rPr lang="zh-CN" altLang="en-US" smtClean="0"/>
              <a:t>‹#›</a:t>
            </a:fld>
            <a:endParaRPr lang="zh-CN" altLang="en-US"/>
          </a:p>
        </p:txBody>
      </p:sp>
    </p:spTree>
    <p:extLst>
      <p:ext uri="{BB962C8B-B14F-4D97-AF65-F5344CB8AC3E}">
        <p14:creationId xmlns:p14="http://schemas.microsoft.com/office/powerpoint/2010/main" val="294739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China’s total governmental revenue consists of four</a:t>
            </a:r>
            <a:r>
              <a:rPr lang="en-US" altLang="zh-CN" baseline="0" dirty="0" smtClean="0"/>
              <a:t> parts.</a:t>
            </a:r>
            <a:endParaRPr lang="en-US" altLang="zh-CN" dirty="0" smtClean="0"/>
          </a:p>
          <a:p>
            <a:r>
              <a:rPr lang="en-US" altLang="zh-CN" dirty="0" smtClean="0"/>
              <a:t>Th</a:t>
            </a:r>
            <a:r>
              <a:rPr lang="en-US" altLang="zh-CN" baseline="0" dirty="0" smtClean="0"/>
              <a:t>e main part of general budget ( or public finance) revenue  is tax revenue which can be indicated in next slide. It is the general budget revenue that provides funds for the general budget expenditure such as general public service, education, national defense, health care, etc..</a:t>
            </a:r>
          </a:p>
          <a:p>
            <a:r>
              <a:rPr lang="en-US" altLang="zh-CN" baseline="0" dirty="0" smtClean="0"/>
              <a:t>The main part of governmental fund budget revenue is State-owned land-use rights transfer revenue. In principle, the governmental fund budget revenue can only be used for special purposes and can not cover the general budget expenditure in general public service, education, national defense, etc. The State-owned land-use rights transfer revenue is the most important source of fund for China’s infrastructure construction.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The State capital budget and the social security fund budget have been published only in recent years. The main source of the State capital budget revenue is the dividends distributed by the State-owned or State-invested enterprises from their after-tax profits to the state. The main source of the social security fund budget revenue is the social security contribution. Generally speaking, the State capital budget revenue and the social security fund budget revenue are not collected by the fiscal or tax departments, and the revenue cannot be used to cover the general budget expenditure as well.  </a:t>
            </a:r>
          </a:p>
          <a:p>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Based on the information above, we can see that even if China’s tax-GDP ratio is not high compared with many other countries, the government actually controls much bigger share of GDP.</a:t>
            </a:r>
            <a:endParaRPr lang="en-US" altLang="zh-CN" dirty="0" smtClean="0"/>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pPr>
              <a:defRPr/>
            </a:pPr>
            <a:fld id="{89353B15-17E2-48DA-81D7-2EEE3C5C9877}" type="slidenum">
              <a:rPr lang="en-US" altLang="zh-CN" smtClean="0"/>
              <a:pPr>
                <a:defRPr/>
              </a:pPr>
              <a:t>6</a:t>
            </a:fld>
            <a:endParaRPr lang="en-US" altLang="zh-CN"/>
          </a:p>
        </p:txBody>
      </p:sp>
    </p:spTree>
    <p:extLst>
      <p:ext uri="{BB962C8B-B14F-4D97-AF65-F5344CB8AC3E}">
        <p14:creationId xmlns:p14="http://schemas.microsoft.com/office/powerpoint/2010/main" val="3450602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1BADF8-5F7F-4D8D-B6EB-B8459ED72640}" type="slidenum">
              <a:rPr lang="zh-CN" altLang="en-US" sz="1200">
                <a:solidFill>
                  <a:prstClr val="black"/>
                </a:solidFill>
              </a:rPr>
              <a:pPr eaLnBrk="1" hangingPunct="1"/>
              <a:t>20</a:t>
            </a:fld>
            <a:endParaRPr lang="zh-CN" alt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Rectangle 7"/>
          <p:cNvSpPr>
            <a:spLocks noGrp="1" noChangeArrowheads="1"/>
          </p:cNvSpPr>
          <p:nvPr>
            <p:ph type="sldNum" sz="quarter" idx="5"/>
          </p:nvPr>
        </p:nvSpPr>
        <p:spPr>
          <a:noFill/>
        </p:spPr>
        <p:txBody>
          <a:bodyPr/>
          <a:lstStyle/>
          <a:p>
            <a:fld id="{D80A098D-37A4-44F4-AB67-3E7AD1658D02}" type="slidenum">
              <a:rPr lang="en-US" altLang="zh-CN" smtClean="0">
                <a:solidFill>
                  <a:prstClr val="black"/>
                </a:solidFill>
              </a:rPr>
              <a:pPr/>
              <a:t>25</a:t>
            </a:fld>
            <a:endParaRPr lang="en-US" altLang="zh-CN" smtClean="0">
              <a:solidFill>
                <a:prstClr val="black"/>
              </a:solidFill>
            </a:endParaRPr>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a:xfrm>
            <a:off x="914400" y="4343400"/>
            <a:ext cx="5029200" cy="4114800"/>
          </a:xfrm>
          <a:noFill/>
          <a:ln/>
        </p:spPr>
        <p:txBody>
          <a:bodyPr/>
          <a:lstStyle/>
          <a:p>
            <a:pPr eaLnBrk="1" hangingPunct="1"/>
            <a:endParaRPr lang="zh-CN" altLang="zh-CN" smtClean="0">
              <a:ea typeface="宋体" charset="-122"/>
            </a:endParaRPr>
          </a:p>
        </p:txBody>
      </p:sp>
    </p:spTree>
    <p:extLst>
      <p:ext uri="{BB962C8B-B14F-4D97-AF65-F5344CB8AC3E}">
        <p14:creationId xmlns:p14="http://schemas.microsoft.com/office/powerpoint/2010/main" val="3395424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the recent economic downturn, China expanded the government expenditure and took a series of structural tax cut measures, which contribute much to the economy’s V- shape recovery .</a:t>
            </a:r>
            <a:endParaRPr lang="zh-CN" altLang="en-US" dirty="0"/>
          </a:p>
        </p:txBody>
      </p:sp>
      <p:sp>
        <p:nvSpPr>
          <p:cNvPr id="4" name="灯片编号占位符 3"/>
          <p:cNvSpPr>
            <a:spLocks noGrp="1"/>
          </p:cNvSpPr>
          <p:nvPr>
            <p:ph type="sldNum" sz="quarter" idx="10"/>
          </p:nvPr>
        </p:nvSpPr>
        <p:spPr/>
        <p:txBody>
          <a:bodyPr/>
          <a:lstStyle/>
          <a:p>
            <a:pPr>
              <a:defRPr/>
            </a:pPr>
            <a:fld id="{89353B15-17E2-48DA-81D7-2EEE3C5C9877}" type="slidenum">
              <a:rPr lang="en-US" altLang="zh-CN" smtClean="0">
                <a:solidFill>
                  <a:prstClr val="black"/>
                </a:solidFill>
              </a:rPr>
              <a:pPr>
                <a:defRPr/>
              </a:pPr>
              <a:t>28</a:t>
            </a:fld>
            <a:endParaRPr lang="en-US" altLang="zh-CN">
              <a:solidFill>
                <a:prstClr val="black"/>
              </a:solidFill>
            </a:endParaRPr>
          </a:p>
        </p:txBody>
      </p:sp>
    </p:spTree>
    <p:extLst>
      <p:ext uri="{BB962C8B-B14F-4D97-AF65-F5344CB8AC3E}">
        <p14:creationId xmlns:p14="http://schemas.microsoft.com/office/powerpoint/2010/main" val="3352704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A94BEB-7160-4BBE-920C-3DEBB7A565C2}" type="slidenum">
              <a:rPr lang="zh-CN" altLang="en-US" sz="1200">
                <a:solidFill>
                  <a:prstClr val="black"/>
                </a:solidFill>
              </a:rPr>
              <a:pPr eaLnBrk="1" hangingPunct="1"/>
              <a:t>31</a:t>
            </a:fld>
            <a:endParaRPr lang="zh-CN" alt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
        <p:nvSpPr>
          <p:cNvPr id="8" name="日期占位符 7"/>
          <p:cNvSpPr>
            <a:spLocks noGrp="1"/>
          </p:cNvSpPr>
          <p:nvPr>
            <p:ph type="dt" sz="half" idx="10"/>
          </p:nvPr>
        </p:nvSpPr>
        <p:spPr/>
        <p:txBody>
          <a:bodyPr/>
          <a:lstStyle/>
          <a:p>
            <a:pPr>
              <a:defRPr/>
            </a:pPr>
            <a:fld id="{F93820DA-C512-4132-BC59-D1722D711071}" type="datetime11">
              <a:rPr lang="zh-CN" altLang="en-US">
                <a:solidFill>
                  <a:srgbClr val="FFFFFF"/>
                </a:solidFill>
              </a:rPr>
              <a:pPr>
                <a:defRPr/>
              </a:pPr>
              <a:t>08:18:24</a:t>
            </a:fld>
            <a:endParaRPr lang="en-US" altLang="zh-CN" dirty="0">
              <a:solidFill>
                <a:srgbClr val="FFFFFF"/>
              </a:solidFill>
            </a:endParaRPr>
          </a:p>
        </p:txBody>
      </p:sp>
      <p:sp>
        <p:nvSpPr>
          <p:cNvPr id="9" name="页脚占位符 8"/>
          <p:cNvSpPr>
            <a:spLocks noGrp="1"/>
          </p:cNvSpPr>
          <p:nvPr>
            <p:ph type="ftr" sz="quarter" idx="11"/>
          </p:nvPr>
        </p:nvSpPr>
        <p:spPr/>
        <p:txBody>
          <a:bodyPr/>
          <a:lstStyle/>
          <a:p>
            <a:pPr>
              <a:defRPr/>
            </a:pPr>
            <a:r>
              <a:rPr lang="en-US" altLang="zh-CN" dirty="0" err="1">
                <a:solidFill>
                  <a:srgbClr val="FFFFFF"/>
                </a:solidFill>
              </a:rPr>
              <a:t>Dr.DU</a:t>
            </a:r>
            <a:r>
              <a:rPr lang="en-US" altLang="zh-CN" dirty="0">
                <a:solidFill>
                  <a:srgbClr val="FFFFFF"/>
                </a:solidFill>
              </a:rPr>
              <a:t> </a:t>
            </a:r>
            <a:r>
              <a:rPr lang="en-US" altLang="zh-CN" dirty="0" err="1">
                <a:solidFill>
                  <a:srgbClr val="FFFFFF"/>
                </a:solidFill>
              </a:rPr>
              <a:t>Li,Department</a:t>
            </a:r>
            <a:r>
              <a:rPr lang="en-US" altLang="zh-CN" dirty="0">
                <a:solidFill>
                  <a:srgbClr val="FFFFFF"/>
                </a:solidFill>
              </a:rPr>
              <a:t> of Public </a:t>
            </a:r>
            <a:r>
              <a:rPr lang="en-US" altLang="zh-CN" dirty="0" err="1">
                <a:solidFill>
                  <a:srgbClr val="FFFFFF"/>
                </a:solidFill>
              </a:rPr>
              <a:t>Economics,Fudan</a:t>
            </a:r>
            <a:r>
              <a:rPr lang="en-US" altLang="zh-CN" dirty="0">
                <a:solidFill>
                  <a:srgbClr val="FFFFFF"/>
                </a:solidFill>
              </a:rPr>
              <a:t> University</a:t>
            </a:r>
          </a:p>
        </p:txBody>
      </p:sp>
      <p:sp>
        <p:nvSpPr>
          <p:cNvPr id="10" name="灯片编号占位符 9"/>
          <p:cNvSpPr>
            <a:spLocks noGrp="1"/>
          </p:cNvSpPr>
          <p:nvPr>
            <p:ph type="sldNum" sz="quarter" idx="12"/>
          </p:nvPr>
        </p:nvSpPr>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8068570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xfrm>
            <a:off x="457200" y="6356350"/>
            <a:ext cx="946448" cy="365125"/>
          </a:xfrm>
          <a:ln/>
        </p:spPr>
        <p:txBody>
          <a:bodyPr/>
          <a:lstStyle>
            <a:lvl1pPr>
              <a:defRPr/>
            </a:lvl1pPr>
          </a:lstStyle>
          <a:p>
            <a:pPr>
              <a:defRPr/>
            </a:pPr>
            <a:fld id="{4E6E7D9D-4F88-4737-B8F4-27A16518811C}" type="datetime11">
              <a:rPr lang="zh-CN" altLang="en-US" smtClean="0">
                <a:solidFill>
                  <a:srgbClr val="FFFFFF"/>
                </a:solidFill>
              </a:rPr>
              <a:pPr>
                <a:defRPr/>
              </a:pPr>
              <a:t>08:18:24</a:t>
            </a:fld>
            <a:endParaRPr lang="en-US" altLang="zh-CN">
              <a:solidFill>
                <a:srgbClr val="FFFFFF"/>
              </a:solidFill>
            </a:endParaRPr>
          </a:p>
        </p:txBody>
      </p:sp>
      <p:sp>
        <p:nvSpPr>
          <p:cNvPr id="5" name="页脚占位符 4"/>
          <p:cNvSpPr>
            <a:spLocks noGrp="1" noChangeArrowheads="1"/>
          </p:cNvSpPr>
          <p:nvPr>
            <p:ph type="ftr" sz="quarter" idx="11"/>
          </p:nvPr>
        </p:nvSpPr>
        <p:spPr>
          <a:xfrm>
            <a:off x="1907704" y="6309320"/>
            <a:ext cx="440012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6994354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ln/>
        </p:spPr>
        <p:txBody>
          <a:bodyPr/>
          <a:lstStyle>
            <a:lvl1pPr>
              <a:defRPr/>
            </a:lvl1pPr>
          </a:lstStyle>
          <a:p>
            <a:pPr>
              <a:defRPr/>
            </a:pPr>
            <a:fld id="{36605149-ABCB-4F58-BD1D-CECFC7104B87}" type="datetime11">
              <a:rPr lang="zh-CN" altLang="en-US" smtClean="0">
                <a:solidFill>
                  <a:srgbClr val="FFFFFF"/>
                </a:solidFill>
              </a:rPr>
              <a:pPr>
                <a:defRPr/>
              </a:pPr>
              <a:t>08:18:24</a:t>
            </a:fld>
            <a:endParaRPr lang="en-US" altLang="zh-CN">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44661180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0D67D52-7671-479D-A9AB-B77450189568}" type="datetime11">
              <a:rPr lang="zh-CN" altLang="en-US" smtClean="0">
                <a:solidFill>
                  <a:srgbClr val="FFFFFF"/>
                </a:solidFill>
              </a:rPr>
              <a:pPr>
                <a:defRPr/>
              </a:pPr>
              <a:t>08:18:24</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20759891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42416" y="2136706"/>
            <a:ext cx="3197531" cy="376739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pPr>
              <a:defRPr/>
            </a:pPr>
            <a:fld id="{CBA07C47-DFA2-4AB1-B628-7CF506ABB84E}" type="datetime11">
              <a:rPr lang="zh-CN" altLang="en-US">
                <a:solidFill>
                  <a:srgbClr val="FFFFFF"/>
                </a:solidFill>
              </a:rPr>
              <a:pPr>
                <a:defRPr/>
              </a:pPr>
              <a:t>08:18:24</a:t>
            </a:fld>
            <a:endParaRPr lang="en-US" altLang="zh-CN">
              <a:solidFill>
                <a:srgbClr val="FFFFFF"/>
              </a:solidFill>
            </a:endParaRPr>
          </a:p>
        </p:txBody>
      </p:sp>
      <p:sp>
        <p:nvSpPr>
          <p:cNvPr id="6" name="Footer Placeholder 5"/>
          <p:cNvSpPr>
            <a:spLocks noGrp="1"/>
          </p:cNvSpPr>
          <p:nvPr>
            <p:ph type="ftr" sz="quarter" idx="11"/>
          </p:nvPr>
        </p:nvSpPr>
        <p:spPr>
          <a:xfrm>
            <a:off x="2627784" y="6356350"/>
            <a:ext cx="4680520" cy="365125"/>
          </a:xfrm>
        </p:spPr>
        <p:txBody>
          <a:bodyPr/>
          <a:lstStyle/>
          <a:p>
            <a:pPr>
              <a:defRPr/>
            </a:pPr>
            <a:r>
              <a:rPr lang="en-US" altLang="zh-CN" dirty="0" err="1">
                <a:solidFill>
                  <a:srgbClr val="FFFFFF"/>
                </a:solidFill>
              </a:rPr>
              <a:t>Dr.DU</a:t>
            </a:r>
            <a:r>
              <a:rPr lang="en-US" altLang="zh-CN" dirty="0">
                <a:solidFill>
                  <a:srgbClr val="FFFFFF"/>
                </a:solidFill>
              </a:rPr>
              <a:t> Li, Department of Public Economics, </a:t>
            </a:r>
            <a:r>
              <a:rPr lang="en-US" altLang="zh-CN" dirty="0" err="1">
                <a:solidFill>
                  <a:srgbClr val="FFFFFF"/>
                </a:solidFill>
              </a:rPr>
              <a:t>Fudan</a:t>
            </a:r>
            <a:r>
              <a:rPr lang="en-US" altLang="zh-CN" dirty="0">
                <a:solidFill>
                  <a:srgbClr val="FFFFFF"/>
                </a:solidFill>
              </a:rPr>
              <a:t> University</a:t>
            </a:r>
          </a:p>
        </p:txBody>
      </p:sp>
      <p:sp>
        <p:nvSpPr>
          <p:cNvPr id="10" name="Slide Number Placeholder 5"/>
          <p:cNvSpPr>
            <a:spLocks noGrp="1"/>
          </p:cNvSpPr>
          <p:nvPr>
            <p:ph type="sldNum" sz="quarter" idx="12"/>
          </p:nvPr>
        </p:nvSpPr>
        <p:spPr>
          <a:xfrm>
            <a:off x="8535582" y="6381328"/>
            <a:ext cx="584978" cy="365125"/>
          </a:xfrm>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
        <p:nvSpPr>
          <p:cNvPr id="8" name="Title 7"/>
          <p:cNvSpPr>
            <a:spLocks noGrp="1"/>
          </p:cNvSpPr>
          <p:nvPr>
            <p:ph type="title"/>
          </p:nvPr>
        </p:nvSpPr>
        <p:spPr/>
        <p:txBody>
          <a:bodyPr/>
          <a:lstStyle/>
          <a:p>
            <a:r>
              <a:rPr lang="en-US" altLang="zh-CN" smtClean="0"/>
              <a:t>Click to edit Master title style</a:t>
            </a:r>
            <a:endParaRPr lang="en-US"/>
          </a:p>
        </p:txBody>
      </p:sp>
    </p:spTree>
    <p:extLst>
      <p:ext uri="{BB962C8B-B14F-4D97-AF65-F5344CB8AC3E}">
        <p14:creationId xmlns:p14="http://schemas.microsoft.com/office/powerpoint/2010/main" val="25961683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01625" y="381000"/>
            <a:ext cx="8540750" cy="564197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日期占位符 2"/>
          <p:cNvSpPr>
            <a:spLocks noGrp="1"/>
          </p:cNvSpPr>
          <p:nvPr>
            <p:ph type="dt" sz="half" idx="10"/>
          </p:nvPr>
        </p:nvSpPr>
        <p:spPr>
          <a:xfrm>
            <a:off x="301625" y="6172200"/>
            <a:ext cx="2289175" cy="476250"/>
          </a:xfrm>
        </p:spPr>
        <p:txBody>
          <a:bodyPr/>
          <a:lstStyle>
            <a:lvl1pPr>
              <a:defRPr/>
            </a:lvl1pPr>
          </a:lstStyle>
          <a:p>
            <a:pPr>
              <a:defRPr/>
            </a:pPr>
            <a:fld id="{56F8BDFD-3C42-44D4-89AD-433090C02A29}" type="datetime11">
              <a:rPr lang="zh-CN" altLang="en-US" smtClean="0">
                <a:solidFill>
                  <a:srgbClr val="FFFFFF"/>
                </a:solidFill>
              </a:rPr>
              <a:pPr>
                <a:defRPr/>
              </a:pPr>
              <a:t>08:18:24</a:t>
            </a:fld>
            <a:endParaRPr lang="en-US" altLang="zh-CN">
              <a:solidFill>
                <a:srgbClr val="FFFFFF"/>
              </a:solidFill>
            </a:endParaRPr>
          </a:p>
        </p:txBody>
      </p:sp>
      <p:sp>
        <p:nvSpPr>
          <p:cNvPr id="9" name="页脚占位符 3"/>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0" name="灯片编号占位符 4"/>
          <p:cNvSpPr>
            <a:spLocks noGrp="1"/>
          </p:cNvSpPr>
          <p:nvPr>
            <p:ph type="sldNum" sz="quarter" idx="12"/>
          </p:nvPr>
        </p:nvSpPr>
        <p:spPr>
          <a:xfrm>
            <a:off x="6553200" y="6172200"/>
            <a:ext cx="2289175" cy="476250"/>
          </a:xfrm>
        </p:spPr>
        <p:txBody>
          <a:bodyPr/>
          <a:lstStyle>
            <a:lvl1pPr>
              <a:defRPr/>
            </a:lvl1pPr>
          </a:lstStyle>
          <a:p>
            <a:pPr>
              <a:defRPr/>
            </a:pPr>
            <a:fld id="{BBA62D36-383E-4427-942F-6BBD89BE0F8C}" type="slidenum">
              <a:rPr lang="en-US" altLang="zh-CN"/>
              <a:pPr>
                <a:defRPr/>
              </a:pPr>
              <a:t>‹#›</a:t>
            </a:fld>
            <a:endParaRPr lang="en-US" altLang="zh-CN"/>
          </a:p>
        </p:txBody>
      </p:sp>
    </p:spTree>
    <p:extLst>
      <p:ext uri="{BB962C8B-B14F-4D97-AF65-F5344CB8AC3E}">
        <p14:creationId xmlns:p14="http://schemas.microsoft.com/office/powerpoint/2010/main" val="26369090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left)">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01625" y="1752600"/>
            <a:ext cx="8540750" cy="4270375"/>
          </a:xfrm>
        </p:spPr>
        <p:txBody>
          <a:bodyPr>
            <a:normAutofit/>
          </a:bodyPr>
          <a:lstStyle/>
          <a:p>
            <a:pPr lvl="0"/>
            <a:endParaRPr lang="zh-CN" altLang="en-US" noProof="0" dirty="0"/>
          </a:p>
        </p:txBody>
      </p:sp>
      <p:sp>
        <p:nvSpPr>
          <p:cNvPr id="9" name="日期占位符 3"/>
          <p:cNvSpPr>
            <a:spLocks noGrp="1"/>
          </p:cNvSpPr>
          <p:nvPr>
            <p:ph type="dt" sz="half" idx="10"/>
          </p:nvPr>
        </p:nvSpPr>
        <p:spPr>
          <a:xfrm>
            <a:off x="301625" y="6172200"/>
            <a:ext cx="2289175" cy="476250"/>
          </a:xfrm>
        </p:spPr>
        <p:txBody>
          <a:bodyPr/>
          <a:lstStyle>
            <a:lvl1pPr>
              <a:defRPr/>
            </a:lvl1pPr>
          </a:lstStyle>
          <a:p>
            <a:pPr>
              <a:defRPr/>
            </a:pPr>
            <a:fld id="{DD8049DB-0E7C-491B-8A45-24F0D5D26C0B}" type="datetime11">
              <a:rPr lang="zh-CN" altLang="en-US" smtClean="0">
                <a:solidFill>
                  <a:srgbClr val="FFFFFF"/>
                </a:solidFill>
              </a:rPr>
              <a:pPr>
                <a:defRPr/>
              </a:pPr>
              <a:t>08:18:24</a:t>
            </a:fld>
            <a:endParaRPr lang="en-US" altLang="zh-CN">
              <a:solidFill>
                <a:srgbClr val="FFFFFF"/>
              </a:solidFill>
            </a:endParaRPr>
          </a:p>
        </p:txBody>
      </p:sp>
      <p:sp>
        <p:nvSpPr>
          <p:cNvPr id="10" name="页脚占位符 4"/>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1" name="灯片编号占位符 5"/>
          <p:cNvSpPr>
            <a:spLocks noGrp="1"/>
          </p:cNvSpPr>
          <p:nvPr>
            <p:ph type="sldNum" sz="quarter" idx="12"/>
          </p:nvPr>
        </p:nvSpPr>
        <p:spPr>
          <a:xfrm>
            <a:off x="6553200" y="6172200"/>
            <a:ext cx="2289175" cy="476250"/>
          </a:xfrm>
        </p:spPr>
        <p:txBody>
          <a:bodyPr/>
          <a:lstStyle>
            <a:lvl1pPr>
              <a:defRPr/>
            </a:lvl1pPr>
          </a:lstStyle>
          <a:p>
            <a:pPr>
              <a:defRPr/>
            </a:pPr>
            <a:fld id="{DF6281E1-A7DC-4C10-977F-EB31FC8CCD4B}" type="slidenum">
              <a:rPr lang="en-US" altLang="zh-CN"/>
              <a:pPr>
                <a:defRPr/>
              </a:pPr>
              <a:t>‹#›</a:t>
            </a:fld>
            <a:endParaRPr lang="en-US" altLang="zh-CN"/>
          </a:p>
        </p:txBody>
      </p:sp>
    </p:spTree>
    <p:extLst>
      <p:ext uri="{BB962C8B-B14F-4D97-AF65-F5344CB8AC3E}">
        <p14:creationId xmlns:p14="http://schemas.microsoft.com/office/powerpoint/2010/main" val="22957645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showMasterPhAnim="0"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752600"/>
            <a:ext cx="4194175" cy="427037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752600"/>
            <a:ext cx="4194175" cy="42703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 name="日期占位符 4"/>
          <p:cNvSpPr>
            <a:spLocks noGrp="1"/>
          </p:cNvSpPr>
          <p:nvPr>
            <p:ph type="dt" sz="half" idx="10"/>
          </p:nvPr>
        </p:nvSpPr>
        <p:spPr>
          <a:xfrm>
            <a:off x="301625" y="6172200"/>
            <a:ext cx="2289175" cy="476250"/>
          </a:xfrm>
        </p:spPr>
        <p:txBody>
          <a:bodyPr/>
          <a:lstStyle>
            <a:lvl1pPr>
              <a:defRPr/>
            </a:lvl1pPr>
          </a:lstStyle>
          <a:p>
            <a:pPr>
              <a:defRPr/>
            </a:pPr>
            <a:fld id="{A73E7D31-C14A-4C0B-B695-9EC74D286AF1}" type="datetime11">
              <a:rPr lang="zh-CN" altLang="en-US" smtClean="0">
                <a:solidFill>
                  <a:srgbClr val="FFFFFF"/>
                </a:solidFill>
              </a:rPr>
              <a:pPr>
                <a:defRPr/>
              </a:pPr>
              <a:t>08:18:24</a:t>
            </a:fld>
            <a:endParaRPr lang="en-US" altLang="zh-CN">
              <a:solidFill>
                <a:srgbClr val="FFFFFF"/>
              </a:solidFill>
            </a:endParaRPr>
          </a:p>
        </p:txBody>
      </p:sp>
      <p:sp>
        <p:nvSpPr>
          <p:cNvPr id="11" name="页脚占位符 5"/>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2" name="灯片编号占位符 6"/>
          <p:cNvSpPr>
            <a:spLocks noGrp="1"/>
          </p:cNvSpPr>
          <p:nvPr>
            <p:ph type="sldNum" sz="quarter" idx="12"/>
          </p:nvPr>
        </p:nvSpPr>
        <p:spPr>
          <a:xfrm>
            <a:off x="6553200" y="6172200"/>
            <a:ext cx="2289175" cy="476250"/>
          </a:xfrm>
        </p:spPr>
        <p:txBody>
          <a:bodyPr/>
          <a:lstStyle>
            <a:lvl1pPr>
              <a:defRPr/>
            </a:lvl1pPr>
          </a:lstStyle>
          <a:p>
            <a:pPr>
              <a:defRPr/>
            </a:pPr>
            <a:fld id="{875D381A-1367-4C4E-9BC7-0722B37D436F}" type="slidenum">
              <a:rPr lang="en-US" altLang="zh-CN"/>
              <a:pPr>
                <a:defRPr/>
              </a:pPr>
              <a:t>‹#›</a:t>
            </a:fld>
            <a:endParaRPr lang="en-US" altLang="zh-CN"/>
          </a:p>
        </p:txBody>
      </p:sp>
    </p:spTree>
    <p:extLst>
      <p:ext uri="{BB962C8B-B14F-4D97-AF65-F5344CB8AC3E}">
        <p14:creationId xmlns:p14="http://schemas.microsoft.com/office/powerpoint/2010/main" val="4979070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500"/>
                                        <p:tgtEl>
                                          <p:spTgt spid="4">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wipe(left)">
                                      <p:cBhvr>
                                        <p:cTn id="4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01625" y="381000"/>
            <a:ext cx="854075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301625" y="1752600"/>
            <a:ext cx="4194175" cy="2058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752600"/>
            <a:ext cx="4194175" cy="2058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301625" y="3963988"/>
            <a:ext cx="4194175" cy="20589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63988"/>
            <a:ext cx="4194175" cy="20589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6"/>
          <p:cNvSpPr>
            <a:spLocks noGrp="1"/>
          </p:cNvSpPr>
          <p:nvPr>
            <p:ph type="dt" sz="half" idx="10"/>
          </p:nvPr>
        </p:nvSpPr>
        <p:spPr>
          <a:xfrm>
            <a:off x="301625" y="6172200"/>
            <a:ext cx="2289175" cy="476250"/>
          </a:xfrm>
        </p:spPr>
        <p:txBody>
          <a:bodyPr/>
          <a:lstStyle>
            <a:lvl1pPr>
              <a:defRPr/>
            </a:lvl1pPr>
          </a:lstStyle>
          <a:p>
            <a:pPr>
              <a:defRPr/>
            </a:pPr>
            <a:endParaRPr lang="en-US" altLang="zh-CN">
              <a:solidFill>
                <a:srgbClr val="FFFFFF"/>
              </a:solidFill>
            </a:endParaRPr>
          </a:p>
        </p:txBody>
      </p:sp>
      <p:sp>
        <p:nvSpPr>
          <p:cNvPr id="13" name="页脚占位符 7"/>
          <p:cNvSpPr>
            <a:spLocks noGrp="1"/>
          </p:cNvSpPr>
          <p:nvPr>
            <p:ph type="ftr" sz="quarter" idx="11"/>
          </p:nvPr>
        </p:nvSpPr>
        <p:spPr>
          <a:xfrm>
            <a:off x="3124200" y="6172200"/>
            <a:ext cx="2895600" cy="476250"/>
          </a:xfrm>
        </p:spPr>
        <p:txBody>
          <a:bodyPr/>
          <a:lstStyle>
            <a:lvl1pPr>
              <a:defRPr/>
            </a:lvl1pPr>
          </a:lstStyle>
          <a:p>
            <a:pPr>
              <a:defRPr/>
            </a:pPr>
            <a:endParaRPr lang="en-US" altLang="zh-CN" dirty="0">
              <a:solidFill>
                <a:srgbClr val="FFFFFF"/>
              </a:solidFill>
            </a:endParaRPr>
          </a:p>
        </p:txBody>
      </p:sp>
      <p:sp>
        <p:nvSpPr>
          <p:cNvPr id="14" name="灯片编号占位符 8"/>
          <p:cNvSpPr>
            <a:spLocks noGrp="1"/>
          </p:cNvSpPr>
          <p:nvPr>
            <p:ph type="sldNum" sz="quarter" idx="12"/>
          </p:nvPr>
        </p:nvSpPr>
        <p:spPr>
          <a:xfrm>
            <a:off x="6553200" y="6172200"/>
            <a:ext cx="2289175" cy="476250"/>
          </a:xfrm>
        </p:spPr>
        <p:txBody>
          <a:bodyPr/>
          <a:lstStyle>
            <a:lvl1pPr>
              <a:defRPr/>
            </a:lvl1pPr>
          </a:lstStyle>
          <a:p>
            <a:pPr>
              <a:defRPr/>
            </a:pPr>
            <a:fld id="{3162ACCF-30D7-4531-8DF6-D6DA23358450}" type="slidenum">
              <a:rPr lang="en-US" altLang="zh-CN"/>
              <a:pPr>
                <a:defRPr/>
              </a:pPr>
              <a:t>‹#›</a:t>
            </a:fld>
            <a:endParaRPr lang="en-US" altLang="zh-CN"/>
          </a:p>
        </p:txBody>
      </p:sp>
    </p:spTree>
    <p:extLst>
      <p:ext uri="{BB962C8B-B14F-4D97-AF65-F5344CB8AC3E}">
        <p14:creationId xmlns:p14="http://schemas.microsoft.com/office/powerpoint/2010/main" val="18371136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500"/>
                                        <p:tgtEl>
                                          <p:spTgt spid="4">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wipe(left)">
                                      <p:cBhvr>
                                        <p:cTn id="40" dur="500"/>
                                        <p:tgtEl>
                                          <p:spTgt spid="4">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wipe(left)">
                                      <p:cBhvr>
                                        <p:cTn id="45" dur="500"/>
                                        <p:tgtEl>
                                          <p:spTgt spid="5">
                                            <p:txEl>
                                              <p:pRg st="0" end="0"/>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wipe(left)">
                                      <p:cBhvr>
                                        <p:cTn id="48" dur="500"/>
                                        <p:tgtEl>
                                          <p:spTgt spid="5">
                                            <p:txEl>
                                              <p:pRg st="1" end="1"/>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wipe(left)">
                                      <p:cBhvr>
                                        <p:cTn id="51" dur="500"/>
                                        <p:tgtEl>
                                          <p:spTgt spid="5">
                                            <p:txEl>
                                              <p:pRg st="2" end="2"/>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wipe(left)">
                                      <p:cBhvr>
                                        <p:cTn id="54" dur="500"/>
                                        <p:tgtEl>
                                          <p:spTgt spid="5">
                                            <p:txEl>
                                              <p:pRg st="3" end="3"/>
                                            </p:txEl>
                                          </p:spTgt>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wipe(left)">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wipe(left)">
                                      <p:cBhvr>
                                        <p:cTn id="62" dur="500"/>
                                        <p:tgtEl>
                                          <p:spTgt spid="6">
                                            <p:txEl>
                                              <p:pRg st="0" end="0"/>
                                            </p:txEl>
                                          </p:spTgt>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6">
                                            <p:txEl>
                                              <p:pRg st="1" end="1"/>
                                            </p:txEl>
                                          </p:spTgt>
                                        </p:tgtEl>
                                        <p:attrNameLst>
                                          <p:attrName>style.visibility</p:attrName>
                                        </p:attrNameLst>
                                      </p:cBhvr>
                                      <p:to>
                                        <p:strVal val="visible"/>
                                      </p:to>
                                    </p:set>
                                    <p:animEffect transition="in" filter="wipe(left)">
                                      <p:cBhvr>
                                        <p:cTn id="65" dur="500"/>
                                        <p:tgtEl>
                                          <p:spTgt spid="6">
                                            <p:txEl>
                                              <p:pRg st="1" end="1"/>
                                            </p:txEl>
                                          </p:spTgt>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6">
                                            <p:txEl>
                                              <p:pRg st="2" end="2"/>
                                            </p:txEl>
                                          </p:spTgt>
                                        </p:tgtEl>
                                        <p:attrNameLst>
                                          <p:attrName>style.visibility</p:attrName>
                                        </p:attrNameLst>
                                      </p:cBhvr>
                                      <p:to>
                                        <p:strVal val="visible"/>
                                      </p:to>
                                    </p:set>
                                    <p:animEffect transition="in" filter="wipe(left)">
                                      <p:cBhvr>
                                        <p:cTn id="68" dur="500"/>
                                        <p:tgtEl>
                                          <p:spTgt spid="6">
                                            <p:txEl>
                                              <p:pRg st="2" end="2"/>
                                            </p:tx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
                                            <p:txEl>
                                              <p:pRg st="3" end="3"/>
                                            </p:txEl>
                                          </p:spTgt>
                                        </p:tgtEl>
                                        <p:attrNameLst>
                                          <p:attrName>style.visibility</p:attrName>
                                        </p:attrNameLst>
                                      </p:cBhvr>
                                      <p:to>
                                        <p:strVal val="visible"/>
                                      </p:to>
                                    </p:set>
                                    <p:animEffect transition="in" filter="wipe(left)">
                                      <p:cBhvr>
                                        <p:cTn id="71" dur="500"/>
                                        <p:tgtEl>
                                          <p:spTgt spid="6">
                                            <p:txEl>
                                              <p:pRg st="3" end="3"/>
                                            </p:txEl>
                                          </p:spTgt>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6">
                                            <p:txEl>
                                              <p:pRg st="4" end="4"/>
                                            </p:txEl>
                                          </p:spTgt>
                                        </p:tgtEl>
                                        <p:attrNameLst>
                                          <p:attrName>style.visibility</p:attrName>
                                        </p:attrNameLst>
                                      </p:cBhvr>
                                      <p:to>
                                        <p:strVal val="visible"/>
                                      </p:to>
                                    </p:set>
                                    <p:animEffect transition="in" filter="wipe(left)">
                                      <p:cBhvr>
                                        <p:cTn id="7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P spid="5" grpId="0" build="p" autoUpdateAnimBg="0"/>
      <p:bldP spid="6"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xfrm>
            <a:off x="457200" y="6356350"/>
            <a:ext cx="1162472" cy="365125"/>
          </a:xfrm>
          <a:ln/>
        </p:spPr>
        <p:txBody>
          <a:bodyPr/>
          <a:lstStyle>
            <a:lvl1pPr>
              <a:defRPr baseline="0">
                <a:solidFill>
                  <a:schemeClr val="bg1"/>
                </a:solidFill>
              </a:defRPr>
            </a:lvl1pPr>
          </a:lstStyle>
          <a:p>
            <a:pPr>
              <a:defRPr/>
            </a:pPr>
            <a:fld id="{95C850DB-F0D3-470B-A526-BA5A448123D3}" type="datetime11">
              <a:rPr lang="zh-CN" altLang="en-US" smtClean="0">
                <a:solidFill>
                  <a:srgbClr val="FFFFFF"/>
                </a:solidFill>
              </a:rPr>
              <a:pPr>
                <a:defRPr/>
              </a:pPr>
              <a:t>08:18:24</a:t>
            </a:fld>
            <a:endParaRPr lang="en-US" altLang="zh-CN" dirty="0">
              <a:solidFill>
                <a:srgbClr val="FFFFFF"/>
              </a:solidFill>
            </a:endParaRPr>
          </a:p>
        </p:txBody>
      </p:sp>
      <p:sp>
        <p:nvSpPr>
          <p:cNvPr id="5" name="页脚占位符 4"/>
          <p:cNvSpPr>
            <a:spLocks noGrp="1" noChangeArrowheads="1"/>
          </p:cNvSpPr>
          <p:nvPr>
            <p:ph type="ftr" sz="quarter" idx="11"/>
          </p:nvPr>
        </p:nvSpPr>
        <p:spPr>
          <a:xfrm>
            <a:off x="1907704" y="6356350"/>
            <a:ext cx="4536504" cy="365125"/>
          </a:xfrm>
          <a:ln/>
        </p:spPr>
        <p:txBody>
          <a:bodyPr/>
          <a:lstStyle>
            <a:lvl1pPr>
              <a:defRPr baseline="0">
                <a:solidFill>
                  <a:schemeClr val="bg1"/>
                </a:solidFill>
              </a:defRPr>
            </a:lvl1pPr>
          </a:lstStyle>
          <a:p>
            <a:pPr>
              <a:defRPr/>
            </a:pPr>
            <a:r>
              <a:rPr lang="en-US" altLang="zh-CN" dirty="0" err="1" smtClean="0">
                <a:solidFill>
                  <a:srgbClr val="FFFFFF"/>
                </a:solidFill>
              </a:rPr>
              <a:t>Dr.DU</a:t>
            </a:r>
            <a:r>
              <a:rPr lang="en-US" altLang="zh-CN" dirty="0" smtClean="0">
                <a:solidFill>
                  <a:srgbClr val="FFFFFF"/>
                </a:solidFill>
              </a:rPr>
              <a:t> Li, Department of Public Economics, </a:t>
            </a:r>
            <a:r>
              <a:rPr lang="en-US" altLang="zh-CN" dirty="0" err="1" smtClean="0">
                <a:solidFill>
                  <a:srgbClr val="FFFFFF"/>
                </a:solidFill>
              </a:rPr>
              <a:t>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354558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xfrm>
            <a:off x="457200" y="6356350"/>
            <a:ext cx="1306488" cy="365125"/>
          </a:xfrm>
          <a:ln/>
        </p:spPr>
        <p:txBody>
          <a:bodyPr/>
          <a:lstStyle>
            <a:lvl1pPr>
              <a:defRPr/>
            </a:lvl1pPr>
          </a:lstStyle>
          <a:p>
            <a:pPr>
              <a:defRPr/>
            </a:pPr>
            <a:fld id="{65B04718-57A0-4802-BF6B-0A4D8F2CD1A9}" type="datetime11">
              <a:rPr lang="zh-CN" altLang="en-US" smtClean="0">
                <a:solidFill>
                  <a:srgbClr val="FFFFFF"/>
                </a:solidFill>
              </a:rPr>
              <a:pPr>
                <a:defRPr/>
              </a:pPr>
              <a:t>08:18:24</a:t>
            </a:fld>
            <a:endParaRPr lang="en-US" altLang="zh-CN" dirty="0">
              <a:solidFill>
                <a:srgbClr val="FFFFFF"/>
              </a:solidFill>
            </a:endParaRPr>
          </a:p>
        </p:txBody>
      </p:sp>
      <p:sp>
        <p:nvSpPr>
          <p:cNvPr id="5" name="页脚占位符 4"/>
          <p:cNvSpPr>
            <a:spLocks noGrp="1" noChangeArrowheads="1"/>
          </p:cNvSpPr>
          <p:nvPr>
            <p:ph type="ftr" sz="quarter" idx="11"/>
          </p:nvPr>
        </p:nvSpPr>
        <p:spPr>
          <a:xfrm>
            <a:off x="2123728" y="6356350"/>
            <a:ext cx="439248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Li, Department of Public Economics, </a:t>
            </a:r>
            <a:r>
              <a:rPr lang="en-US" altLang="zh-CN" dirty="0" err="1" smtClean="0">
                <a:solidFill>
                  <a:srgbClr val="FFFFFF"/>
                </a:solidFill>
              </a:rPr>
              <a:t>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4083405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DAE8BECC-263C-4CDA-BE5E-38B3B5883680}" type="datetime11">
              <a:rPr lang="zh-CN" altLang="en-US" smtClean="0">
                <a:solidFill>
                  <a:srgbClr val="FFFFFF"/>
                </a:solidFill>
              </a:rPr>
              <a:pPr>
                <a:defRPr/>
              </a:pPr>
              <a:t>08:18:24</a:t>
            </a:fld>
            <a:endParaRPr lang="en-US" altLang="zh-CN">
              <a:solidFill>
                <a:srgbClr val="FFFFFF"/>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13624598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D890FBB6-C611-49E5-B12C-15349FE4B3B9}" type="datetime11">
              <a:rPr lang="zh-CN" altLang="en-US" smtClean="0">
                <a:solidFill>
                  <a:srgbClr val="FFFFFF"/>
                </a:solidFill>
              </a:rPr>
              <a:pPr>
                <a:defRPr/>
              </a:pPr>
              <a:t>08:18:24</a:t>
            </a:fld>
            <a:endParaRPr lang="en-US" altLang="zh-CN">
              <a:solidFill>
                <a:srgbClr val="FFFFFF"/>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9"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6448212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545BC083-DEE0-4F1F-A5FD-2070DF3D81AF}" type="datetime11">
              <a:rPr lang="zh-CN" altLang="en-US" smtClean="0">
                <a:solidFill>
                  <a:srgbClr val="FFFFFF"/>
                </a:solidFill>
              </a:rPr>
              <a:pPr>
                <a:defRPr/>
              </a:pPr>
              <a:t>08:18:24</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772749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xfrm>
            <a:off x="457200" y="6356350"/>
            <a:ext cx="1090464" cy="365125"/>
          </a:xfrm>
          <a:ln/>
        </p:spPr>
        <p:txBody>
          <a:bodyPr/>
          <a:lstStyle>
            <a:lvl1pPr>
              <a:defRPr/>
            </a:lvl1pPr>
          </a:lstStyle>
          <a:p>
            <a:pPr>
              <a:defRPr/>
            </a:pPr>
            <a:fld id="{D1A26933-F932-4472-8691-C0B886944312}" type="datetime11">
              <a:rPr lang="zh-CN" altLang="en-US" smtClean="0">
                <a:solidFill>
                  <a:srgbClr val="FFFFFF"/>
                </a:solidFill>
              </a:rPr>
              <a:pPr>
                <a:defRPr/>
              </a:pPr>
              <a:t>08:18:24</a:t>
            </a:fld>
            <a:endParaRPr lang="en-US" altLang="zh-CN" dirty="0">
              <a:solidFill>
                <a:srgbClr val="FFFFFF"/>
              </a:solidFill>
            </a:endParaRPr>
          </a:p>
        </p:txBody>
      </p:sp>
      <p:sp>
        <p:nvSpPr>
          <p:cNvPr id="3" name="页脚占位符 4"/>
          <p:cNvSpPr>
            <a:spLocks noGrp="1" noChangeArrowheads="1"/>
          </p:cNvSpPr>
          <p:nvPr>
            <p:ph type="ftr" sz="quarter" idx="11"/>
          </p:nvPr>
        </p:nvSpPr>
        <p:spPr>
          <a:xfrm>
            <a:off x="2051720" y="6356350"/>
            <a:ext cx="4320480"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4"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6542223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5" name="日期占位符 3"/>
          <p:cNvSpPr>
            <a:spLocks noGrp="1" noChangeArrowheads="1"/>
          </p:cNvSpPr>
          <p:nvPr>
            <p:ph type="dt" sz="half" idx="10"/>
          </p:nvPr>
        </p:nvSpPr>
        <p:spPr>
          <a:xfrm>
            <a:off x="457200" y="6356350"/>
            <a:ext cx="1306488" cy="365125"/>
          </a:xfrm>
          <a:ln/>
        </p:spPr>
        <p:txBody>
          <a:bodyPr/>
          <a:lstStyle>
            <a:lvl1pPr>
              <a:defRPr/>
            </a:lvl1pPr>
          </a:lstStyle>
          <a:p>
            <a:pPr>
              <a:defRPr/>
            </a:pPr>
            <a:fld id="{104BD159-ECDF-4C55-BB06-E79F501A88D1}" type="datetime11">
              <a:rPr lang="zh-CN" altLang="en-US" smtClean="0">
                <a:solidFill>
                  <a:srgbClr val="FFFFFF"/>
                </a:solidFill>
              </a:rPr>
              <a:pPr>
                <a:defRPr/>
              </a:pPr>
              <a:t>08:18:24</a:t>
            </a:fld>
            <a:endParaRPr lang="en-US" altLang="zh-CN" dirty="0">
              <a:solidFill>
                <a:srgbClr val="FFFFFF"/>
              </a:solidFill>
            </a:endParaRPr>
          </a:p>
        </p:txBody>
      </p:sp>
      <p:sp>
        <p:nvSpPr>
          <p:cNvPr id="6" name="页脚占位符 4"/>
          <p:cNvSpPr>
            <a:spLocks noGrp="1" noChangeArrowheads="1"/>
          </p:cNvSpPr>
          <p:nvPr>
            <p:ph type="ftr" sz="quarter" idx="11"/>
          </p:nvPr>
        </p:nvSpPr>
        <p:spPr>
          <a:xfrm>
            <a:off x="2267744" y="6356350"/>
            <a:ext cx="4248472"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621269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dirty="0" smtClean="0">
                <a:sym typeface="Calibri" pitchFamily="34" charset="0"/>
              </a:rPr>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xfrm>
            <a:off x="457200" y="6356350"/>
            <a:ext cx="1090464" cy="365125"/>
          </a:xfrm>
          <a:ln/>
        </p:spPr>
        <p:txBody>
          <a:bodyPr/>
          <a:lstStyle>
            <a:lvl1pPr>
              <a:defRPr/>
            </a:lvl1pPr>
          </a:lstStyle>
          <a:p>
            <a:pPr>
              <a:defRPr/>
            </a:pPr>
            <a:fld id="{4F80E586-EC0C-403B-B05C-C41BCC8F51A9}" type="datetime11">
              <a:rPr lang="zh-CN" altLang="en-US" smtClean="0">
                <a:solidFill>
                  <a:srgbClr val="FFFFFF"/>
                </a:solidFill>
              </a:rPr>
              <a:pPr>
                <a:defRPr/>
              </a:pPr>
              <a:t>08:18:24</a:t>
            </a:fld>
            <a:endParaRPr lang="en-US" altLang="zh-CN" dirty="0">
              <a:solidFill>
                <a:srgbClr val="FFFFFF"/>
              </a:solidFill>
            </a:endParaRPr>
          </a:p>
        </p:txBody>
      </p:sp>
      <p:sp>
        <p:nvSpPr>
          <p:cNvPr id="6" name="页脚占位符 4"/>
          <p:cNvSpPr>
            <a:spLocks noGrp="1" noChangeArrowheads="1"/>
          </p:cNvSpPr>
          <p:nvPr>
            <p:ph type="ftr" sz="quarter" idx="11"/>
          </p:nvPr>
        </p:nvSpPr>
        <p:spPr>
          <a:xfrm>
            <a:off x="2051720" y="6356350"/>
            <a:ext cx="439248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798286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dirty="0" smtClean="0">
                <a:sym typeface="Calibri" pitchFamily="34" charset="0"/>
              </a:rPr>
              <a:t>单击此处编辑母版文本样式</a:t>
            </a:r>
          </a:p>
          <a:p>
            <a:pPr lvl="1"/>
            <a:r>
              <a:rPr lang="zh-CN" dirty="0" smtClean="0">
                <a:sym typeface="Calibri" pitchFamily="34" charset="0"/>
              </a:rPr>
              <a:t>第二级</a:t>
            </a:r>
          </a:p>
          <a:p>
            <a:pPr lvl="2"/>
            <a:r>
              <a:rPr lang="zh-CN" dirty="0" smtClean="0">
                <a:sym typeface="Calibri" pitchFamily="34" charset="0"/>
              </a:rPr>
              <a:t>第三级</a:t>
            </a:r>
          </a:p>
          <a:p>
            <a:pPr lvl="3"/>
            <a:r>
              <a:rPr lang="zh-CN" dirty="0" smtClean="0">
                <a:sym typeface="Calibri" pitchFamily="34" charset="0"/>
              </a:rPr>
              <a:t>第四级</a:t>
            </a:r>
          </a:p>
          <a:p>
            <a:pPr lvl="4"/>
            <a:r>
              <a:rPr lang="zh-CN" dirty="0" smtClean="0">
                <a:sym typeface="Calibri"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aseline="0" smtClean="0">
                <a:solidFill>
                  <a:schemeClr val="bg1"/>
                </a:solidFill>
                <a:latin typeface="Arial" pitchFamily="34" charset="0"/>
              </a:defRPr>
            </a:lvl1pPr>
          </a:lstStyle>
          <a:p>
            <a:pPr fontAlgn="base">
              <a:spcBef>
                <a:spcPct val="0"/>
              </a:spcBef>
              <a:spcAft>
                <a:spcPct val="0"/>
              </a:spcAft>
              <a:defRPr/>
            </a:pPr>
            <a:fld id="{F93820DA-C512-4132-BC59-D1722D711071}" type="datetime11">
              <a:rPr lang="zh-CN" altLang="en-US">
                <a:solidFill>
                  <a:srgbClr val="FFFFFF"/>
                </a:solidFill>
              </a:rPr>
              <a:pPr fontAlgn="base">
                <a:spcBef>
                  <a:spcPct val="0"/>
                </a:spcBef>
                <a:spcAft>
                  <a:spcPct val="0"/>
                </a:spcAft>
                <a:defRPr/>
              </a:pPr>
              <a:t>08:18:24</a:t>
            </a:fld>
            <a:endParaRPr lang="en-US" altLang="zh-CN" dirty="0">
              <a:solidFill>
                <a:srgbClr val="FFFFFF"/>
              </a:solidFill>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aseline="0" smtClean="0">
                <a:solidFill>
                  <a:schemeClr val="bg1"/>
                </a:solidFill>
                <a:latin typeface="Arial" pitchFamily="34" charset="0"/>
              </a:defRPr>
            </a:lvl1pPr>
          </a:lstStyle>
          <a:p>
            <a:pPr fontAlgn="base">
              <a:spcBef>
                <a:spcPct val="0"/>
              </a:spcBef>
              <a:spcAft>
                <a:spcPct val="0"/>
              </a:spcAft>
              <a:defRPr/>
            </a:pPr>
            <a:r>
              <a:rPr lang="en-US" altLang="zh-CN" dirty="0" err="1">
                <a:solidFill>
                  <a:srgbClr val="FFFFFF"/>
                </a:solidFill>
              </a:rPr>
              <a:t>Dr.DU</a:t>
            </a:r>
            <a:r>
              <a:rPr lang="en-US" altLang="zh-CN" dirty="0">
                <a:solidFill>
                  <a:srgbClr val="FFFFFF"/>
                </a:solidFill>
              </a:rPr>
              <a:t> Li, Department of Public Economics, </a:t>
            </a:r>
            <a:r>
              <a:rPr lang="en-US" altLang="zh-CN" dirty="0" err="1">
                <a:solidFill>
                  <a:srgbClr val="FFFFFF"/>
                </a:solidFill>
              </a:rPr>
              <a:t>Fudan</a:t>
            </a:r>
            <a:r>
              <a:rPr lang="en-US" altLang="zh-CN" dirty="0">
                <a:solidFill>
                  <a:srgbClr val="FFFFFF"/>
                </a:solidFill>
              </a:rPr>
              <a:t> University</a:t>
            </a: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Arial" pitchFamily="34" charset="0"/>
              </a:defRPr>
            </a:lvl1pPr>
          </a:lstStyle>
          <a:p>
            <a:pPr fontAlgn="base">
              <a:spcBef>
                <a:spcPct val="0"/>
              </a:spcBef>
              <a:spcAft>
                <a:spcPct val="0"/>
              </a:spcAft>
              <a:defRPr/>
            </a:pPr>
            <a:fld id="{72FB60BC-CBB6-4901-994E-BA06FAAE2987}" type="slidenum">
              <a:rPr lang="en-US" altLang="zh-CN"/>
              <a:pPr fontAlgn="base">
                <a:spcBef>
                  <a:spcPct val="0"/>
                </a:spcBef>
                <a:spcAft>
                  <a:spcPct val="0"/>
                </a:spcAft>
                <a:defRPr/>
              </a:pPr>
              <a:t>‹#›</a:t>
            </a:fld>
            <a:endParaRPr lang="en-US" altLang="zh-CN"/>
          </a:p>
        </p:txBody>
      </p:sp>
    </p:spTree>
    <p:extLst>
      <p:ext uri="{BB962C8B-B14F-4D97-AF65-F5344CB8AC3E}">
        <p14:creationId xmlns:p14="http://schemas.microsoft.com/office/powerpoint/2010/main" val="1261549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strVal val="#ppt_w+.3"/>
                                          </p:val>
                                        </p:tav>
                                        <p:tav tm="100000">
                                          <p:val>
                                            <p:strVal val="#ppt_w"/>
                                          </p:val>
                                        </p:tav>
                                      </p:tavLst>
                                    </p:anim>
                                    <p:anim calcmode="lin" valueType="num">
                                      <p:cBhvr>
                                        <p:cTn id="8" dur="500" fill="hold"/>
                                        <p:tgtEl>
                                          <p:spTgt spid="1026"/>
                                        </p:tgtEl>
                                        <p:attrNameLst>
                                          <p:attrName>ppt_h</p:attrName>
                                        </p:attrNameLst>
                                      </p:cBhvr>
                                      <p:tavLst>
                                        <p:tav tm="0">
                                          <p:val>
                                            <p:strVal val="#ppt_h"/>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wipe(left)">
                                      <p:cBhvr>
                                        <p:cTn id="14" dur="500"/>
                                        <p:tgtEl>
                                          <p:spTgt spid="1027">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wipe(left)">
                                      <p:cBhvr>
                                        <p:cTn id="17" dur="500"/>
                                        <p:tgtEl>
                                          <p:spTgt spid="1027">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wipe(left)">
                                      <p:cBhvr>
                                        <p:cTn id="20" dur="500"/>
                                        <p:tgtEl>
                                          <p:spTgt spid="1027">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wipe(left)">
                                      <p:cBhvr>
                                        <p:cTn id="23" dur="500"/>
                                        <p:tgtEl>
                                          <p:spTgt spid="102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wipe(left)">
                                      <p:cBhvr>
                                        <p:cTn id="26"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hf hdr="0"/>
  <p:txStyles>
    <p:titleStyle>
      <a:lvl1pPr marL="914400" indent="-914400" algn="ctr" rtl="0" eaLnBrk="1" fontAlgn="base" hangingPunct="1">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8" name="Rectangle 4"/>
          <p:cNvSpPr>
            <a:spLocks noGrp="1" noRot="1" noChangeArrowheads="1"/>
          </p:cNvSpPr>
          <p:nvPr>
            <p:ph type="title"/>
          </p:nvPr>
        </p:nvSpPr>
        <p:spPr/>
        <p:txBody>
          <a:bodyPr>
            <a:normAutofit fontScale="90000"/>
          </a:bodyPr>
          <a:lstStyle/>
          <a:p>
            <a:pPr fontAlgn="auto">
              <a:spcAft>
                <a:spcPts val="0"/>
              </a:spcAft>
              <a:defRPr/>
            </a:pPr>
            <a:r>
              <a:rPr lang="en-US" altLang="zh-CN" dirty="0">
                <a:solidFill>
                  <a:schemeClr val="tx2">
                    <a:satMod val="130000"/>
                  </a:schemeClr>
                </a:solidFill>
              </a:rPr>
              <a:t>Part </a:t>
            </a:r>
            <a:r>
              <a:rPr lang="en-US" altLang="zh-CN" dirty="0" smtClean="0">
                <a:solidFill>
                  <a:schemeClr val="tx2">
                    <a:satMod val="130000"/>
                  </a:schemeClr>
                </a:solidFill>
              </a:rPr>
              <a:t>VI </a:t>
            </a:r>
            <a:r>
              <a:rPr lang="en-US" altLang="zh-CN" dirty="0">
                <a:solidFill>
                  <a:schemeClr val="tx2">
                    <a:satMod val="130000"/>
                  </a:schemeClr>
                </a:solidFill>
              </a:rPr>
              <a:t>China’s </a:t>
            </a:r>
            <a:r>
              <a:rPr lang="en-US" altLang="zh-CN" dirty="0" smtClean="0">
                <a:solidFill>
                  <a:schemeClr val="tx2">
                    <a:satMod val="130000"/>
                  </a:schemeClr>
                </a:solidFill>
              </a:rPr>
              <a:t>Budget </a:t>
            </a:r>
            <a:r>
              <a:rPr lang="en-US" altLang="zh-CN" dirty="0">
                <a:solidFill>
                  <a:schemeClr val="tx2">
                    <a:satMod val="130000"/>
                  </a:schemeClr>
                </a:solidFill>
              </a:rPr>
              <a:t>system and </a:t>
            </a:r>
            <a:r>
              <a:rPr lang="en-US" altLang="zh-CN" dirty="0" smtClean="0">
                <a:solidFill>
                  <a:schemeClr val="tx2">
                    <a:satMod val="130000"/>
                  </a:schemeClr>
                </a:solidFill>
              </a:rPr>
              <a:t>Fiscal policy</a:t>
            </a:r>
            <a:r>
              <a:rPr lang="en-US" altLang="zh-CN" dirty="0"/>
              <a:t/>
            </a:r>
            <a:br>
              <a:rPr lang="en-US" altLang="zh-CN" dirty="0"/>
            </a:br>
            <a:endParaRPr lang="en-US" altLang="zh-CN" dirty="0">
              <a:solidFill>
                <a:schemeClr val="tx2">
                  <a:satMod val="130000"/>
                </a:schemeClr>
              </a:solidFill>
            </a:endParaRPr>
          </a:p>
        </p:txBody>
      </p:sp>
    </p:spTree>
    <p:extLst>
      <p:ext uri="{BB962C8B-B14F-4D97-AF65-F5344CB8AC3E}">
        <p14:creationId xmlns:p14="http://schemas.microsoft.com/office/powerpoint/2010/main" val="138592209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defRPr/>
            </a:pPr>
            <a:r>
              <a:rPr lang="en-US" altLang="zh-CN" sz="4000" dirty="0" smtClean="0">
                <a:solidFill>
                  <a:schemeClr val="tx2">
                    <a:satMod val="130000"/>
                  </a:schemeClr>
                </a:solidFill>
              </a:rPr>
              <a:t>Four Parallel Budgets</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lstStyle/>
          <a:p>
            <a:pPr fontAlgn="ctr"/>
            <a:r>
              <a:rPr lang="en-US" altLang="zh-CN" dirty="0" smtClean="0"/>
              <a:t>Social security fund budget </a:t>
            </a:r>
          </a:p>
          <a:p>
            <a:pPr marL="612648" lvl="2" indent="-283464">
              <a:spcBef>
                <a:spcPts val="600"/>
              </a:spcBef>
              <a:buSzPct val="80000"/>
              <a:buFont typeface="Wingdings 2"/>
              <a:buChar char=""/>
            </a:pPr>
            <a:r>
              <a:rPr lang="en-US" altLang="zh-CN" dirty="0" smtClean="0"/>
              <a:t>Major revenue</a:t>
            </a:r>
            <a:r>
              <a:rPr lang="en-US" altLang="zh-CN" dirty="0"/>
              <a:t>: </a:t>
            </a:r>
            <a:endParaRPr lang="en-US" altLang="zh-CN" dirty="0" smtClean="0"/>
          </a:p>
          <a:p>
            <a:pPr marL="1069848" lvl="3" indent="-283464">
              <a:spcBef>
                <a:spcPts val="600"/>
              </a:spcBef>
              <a:buSzPct val="80000"/>
              <a:buFont typeface="Wingdings 2"/>
              <a:buChar char=""/>
            </a:pPr>
            <a:r>
              <a:rPr lang="en-US" altLang="zh-CN" dirty="0" smtClean="0"/>
              <a:t>Social </a:t>
            </a:r>
            <a:r>
              <a:rPr lang="en-US" altLang="zh-CN" dirty="0"/>
              <a:t>security </a:t>
            </a:r>
            <a:r>
              <a:rPr lang="en-US" altLang="zh-CN" dirty="0" smtClean="0"/>
              <a:t>contributions paid by individuals and enterprises</a:t>
            </a:r>
          </a:p>
          <a:p>
            <a:pPr marL="612648" lvl="2" indent="-283464">
              <a:spcBef>
                <a:spcPts val="600"/>
              </a:spcBef>
              <a:buSzPct val="80000"/>
              <a:buFont typeface="Wingdings 2"/>
              <a:buChar char=""/>
            </a:pPr>
            <a:r>
              <a:rPr lang="en-US" altLang="zh-CN" dirty="0" smtClean="0"/>
              <a:t>Major expenditure:</a:t>
            </a:r>
          </a:p>
          <a:p>
            <a:pPr marL="1069848" lvl="3" indent="-283464">
              <a:spcBef>
                <a:spcPts val="600"/>
              </a:spcBef>
              <a:buSzPct val="80000"/>
              <a:buFont typeface="Wingdings 2"/>
              <a:buChar char=""/>
            </a:pPr>
            <a:r>
              <a:rPr lang="en-US" altLang="zh-CN" dirty="0" smtClean="0"/>
              <a:t>Payment made by the social security programs</a:t>
            </a:r>
          </a:p>
        </p:txBody>
      </p:sp>
      <p:sp>
        <p:nvSpPr>
          <p:cNvPr id="2" name="日期占位符 1"/>
          <p:cNvSpPr>
            <a:spLocks noGrp="1"/>
          </p:cNvSpPr>
          <p:nvPr>
            <p:ph type="dt" sz="half" idx="10"/>
          </p:nvPr>
        </p:nvSpPr>
        <p:spPr/>
        <p:txBody>
          <a:bodyPr/>
          <a:lstStyle/>
          <a:p>
            <a:pPr>
              <a:defRPr/>
            </a:pPr>
            <a:fld id="{0CF5B75B-208D-485F-91E2-18039E58A760}"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10</a:t>
            </a:fld>
            <a:endParaRPr lang="en-US" altLang="zh-CN">
              <a:solidFill>
                <a:srgbClr val="FFFFFF"/>
              </a:solidFill>
            </a:endParaRPr>
          </a:p>
        </p:txBody>
      </p:sp>
    </p:spTree>
    <p:extLst>
      <p:ext uri="{BB962C8B-B14F-4D97-AF65-F5344CB8AC3E}">
        <p14:creationId xmlns:p14="http://schemas.microsoft.com/office/powerpoint/2010/main" val="82578341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chemeClr val="tx2">
                    <a:satMod val="130000"/>
                  </a:schemeClr>
                </a:solidFill>
              </a:rPr>
              <a:t>China’s Budget System Reform</a:t>
            </a:r>
            <a:endParaRPr lang="zh-CN" altLang="en-US" sz="4000" dirty="0">
              <a:solidFill>
                <a:schemeClr val="tx2">
                  <a:satMod val="130000"/>
                </a:schemeClr>
              </a:solidFill>
            </a:endParaRPr>
          </a:p>
        </p:txBody>
      </p:sp>
      <p:sp>
        <p:nvSpPr>
          <p:cNvPr id="3" name="内容占位符 2"/>
          <p:cNvSpPr>
            <a:spLocks noGrp="1"/>
          </p:cNvSpPr>
          <p:nvPr>
            <p:ph idx="1"/>
          </p:nvPr>
        </p:nvSpPr>
        <p:spPr>
          <a:xfrm>
            <a:off x="533400" y="1295400"/>
            <a:ext cx="8229600" cy="4800600"/>
          </a:xfrm>
        </p:spPr>
        <p:txBody>
          <a:bodyPr/>
          <a:lstStyle/>
          <a:p>
            <a:r>
              <a:rPr lang="en-US" altLang="zh-CN" sz="2800" dirty="0"/>
              <a:t>China is trying to make the fiscal budget more transparent, more performance-oriented and </a:t>
            </a:r>
            <a:r>
              <a:rPr lang="en-US" altLang="zh-CN" sz="2800" dirty="0" smtClean="0"/>
              <a:t>binding.</a:t>
            </a:r>
            <a:endParaRPr lang="en-US" altLang="zh-CN" sz="2800" dirty="0"/>
          </a:p>
          <a:p>
            <a:r>
              <a:rPr lang="en-US" altLang="zh-CN" sz="2800" dirty="0" smtClean="0"/>
              <a:t>The new </a:t>
            </a:r>
            <a:r>
              <a:rPr lang="en-US" altLang="zh-CN" sz="2800" dirty="0"/>
              <a:t>budget law (revised on August 31,2014 and will take effect in Jan 1,2015</a:t>
            </a:r>
            <a:r>
              <a:rPr lang="en-US" altLang="zh-CN" sz="2800" dirty="0" smtClean="0"/>
              <a:t>) emphasizes the following field of reforms:</a:t>
            </a:r>
          </a:p>
          <a:p>
            <a:pPr lvl="1"/>
            <a:r>
              <a:rPr lang="en-US" altLang="zh-CN" dirty="0" smtClean="0"/>
              <a:t>Complete and transparent budget</a:t>
            </a:r>
          </a:p>
          <a:p>
            <a:pPr lvl="1"/>
            <a:r>
              <a:rPr lang="en-US" altLang="zh-CN" dirty="0" smtClean="0"/>
              <a:t>Medium-term budget</a:t>
            </a:r>
          </a:p>
          <a:p>
            <a:pPr lvl="1"/>
            <a:r>
              <a:rPr lang="en-US" altLang="zh-CN" dirty="0" smtClean="0"/>
              <a:t>Performance budget</a:t>
            </a:r>
          </a:p>
          <a:p>
            <a:pPr lvl="1"/>
            <a:r>
              <a:rPr lang="en-US" altLang="zh-CN" dirty="0" smtClean="0"/>
              <a:t>Sustainable local public debts management</a:t>
            </a:r>
          </a:p>
          <a:p>
            <a:pPr lvl="1"/>
            <a:endParaRPr lang="en-US" altLang="zh-CN" dirty="0" smtClean="0"/>
          </a:p>
          <a:p>
            <a:pPr lvl="1"/>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08:18:25</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11</a:t>
            </a:fld>
            <a:endParaRPr lang="en-US" altLang="zh-CN" dirty="0">
              <a:solidFill>
                <a:srgbClr val="FFFFFF"/>
              </a:solidFill>
            </a:endParaRPr>
          </a:p>
        </p:txBody>
      </p:sp>
    </p:spTree>
    <p:extLst>
      <p:ext uri="{BB962C8B-B14F-4D97-AF65-F5344CB8AC3E}">
        <p14:creationId xmlns:p14="http://schemas.microsoft.com/office/powerpoint/2010/main" val="31148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chemeClr val="tx2">
                    <a:satMod val="130000"/>
                  </a:schemeClr>
                </a:solidFill>
              </a:rPr>
              <a:t>About The Budget Transparency</a:t>
            </a:r>
            <a:endParaRPr lang="zh-CN" altLang="en-US" sz="4000" dirty="0">
              <a:solidFill>
                <a:schemeClr val="tx2">
                  <a:satMod val="130000"/>
                </a:schemeClr>
              </a:solidFill>
            </a:endParaRPr>
          </a:p>
        </p:txBody>
      </p:sp>
      <p:sp>
        <p:nvSpPr>
          <p:cNvPr id="7" name="内容占位符 6"/>
          <p:cNvSpPr>
            <a:spLocks noGrp="1"/>
          </p:cNvSpPr>
          <p:nvPr>
            <p:ph idx="1"/>
          </p:nvPr>
        </p:nvSpPr>
        <p:spPr/>
        <p:txBody>
          <a:bodyPr/>
          <a:lstStyle/>
          <a:p>
            <a:r>
              <a:rPr lang="en-US" altLang="zh-CN" dirty="0" smtClean="0"/>
              <a:t>The public is not satisfied with the budget transparency.  </a:t>
            </a:r>
          </a:p>
          <a:p>
            <a:r>
              <a:rPr lang="en-US" altLang="zh-CN" dirty="0" smtClean="0"/>
              <a:t>The new Budget Law requires more details of the budget be published or submitted to the People’s Congress.</a:t>
            </a:r>
          </a:p>
          <a:p>
            <a:r>
              <a:rPr lang="en-US" altLang="zh-CN" dirty="0" smtClean="0"/>
              <a:t>The </a:t>
            </a:r>
            <a:r>
              <a:rPr lang="en-US" altLang="zh-CN" dirty="0"/>
              <a:t>preparation of </a:t>
            </a:r>
            <a:r>
              <a:rPr lang="en-US" altLang="zh-CN" dirty="0">
                <a:solidFill>
                  <a:srgbClr val="FF0000"/>
                </a:solidFill>
              </a:rPr>
              <a:t>financial reports on accrual basis</a:t>
            </a:r>
            <a:r>
              <a:rPr lang="en-US" altLang="zh-CN" dirty="0"/>
              <a:t> indicating </a:t>
            </a:r>
            <a:r>
              <a:rPr lang="en-US" altLang="zh-CN" dirty="0">
                <a:solidFill>
                  <a:srgbClr val="FF0000"/>
                </a:solidFill>
              </a:rPr>
              <a:t>assets and liabilities of the governments</a:t>
            </a:r>
            <a:r>
              <a:rPr lang="en-US" altLang="zh-CN" dirty="0"/>
              <a:t> at various levels is </a:t>
            </a:r>
            <a:r>
              <a:rPr lang="en-US" altLang="zh-CN" dirty="0" smtClean="0"/>
              <a:t>required </a:t>
            </a:r>
            <a:r>
              <a:rPr lang="en-US" altLang="zh-CN" dirty="0"/>
              <a:t>by the Budget Law. </a:t>
            </a:r>
            <a:endParaRPr lang="en-US" altLang="zh-CN" dirty="0" smtClean="0"/>
          </a:p>
          <a:p>
            <a:endParaRPr lang="en-US" altLang="zh-CN" dirty="0" smtClean="0"/>
          </a:p>
          <a:p>
            <a:endParaRPr lang="zh-CN" altLang="en-US" dirty="0"/>
          </a:p>
        </p:txBody>
      </p:sp>
      <p:sp>
        <p:nvSpPr>
          <p:cNvPr id="4" name="日期占位符 3"/>
          <p:cNvSpPr>
            <a:spLocks noGrp="1"/>
          </p:cNvSpPr>
          <p:nvPr>
            <p:ph type="dt" sz="half" idx="10"/>
          </p:nvPr>
        </p:nvSpPr>
        <p:spPr/>
        <p:txBody>
          <a:bodyPr/>
          <a:lstStyle/>
          <a:p>
            <a:pPr>
              <a:defRPr/>
            </a:pPr>
            <a:fld id="{65B04718-57A0-4802-BF6B-0A4D8F2CD1A9}" type="datetime11">
              <a:rPr lang="zh-CN" altLang="en-US" smtClean="0">
                <a:solidFill>
                  <a:srgbClr val="FFFFFF"/>
                </a:solidFill>
              </a:rPr>
              <a:pPr>
                <a:defRPr/>
              </a:pPr>
              <a:t>08:18:25</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12</a:t>
            </a:fld>
            <a:endParaRPr lang="en-US" altLang="zh-CN" dirty="0">
              <a:solidFill>
                <a:srgbClr val="FFFFFF"/>
              </a:solidFill>
            </a:endParaRPr>
          </a:p>
        </p:txBody>
      </p:sp>
    </p:spTree>
    <p:extLst>
      <p:ext uri="{BB962C8B-B14F-4D97-AF65-F5344CB8AC3E}">
        <p14:creationId xmlns:p14="http://schemas.microsoft.com/office/powerpoint/2010/main" val="362221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defRPr/>
            </a:pPr>
            <a:r>
              <a:rPr lang="en-US" altLang="zh-CN" sz="4000" dirty="0" smtClean="0">
                <a:solidFill>
                  <a:schemeClr val="tx2">
                    <a:satMod val="130000"/>
                  </a:schemeClr>
                </a:solidFill>
              </a:rPr>
              <a:t>About Medium-term Budget</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normAutofit/>
          </a:bodyPr>
          <a:lstStyle/>
          <a:p>
            <a:r>
              <a:rPr lang="en-US" altLang="zh-CN" dirty="0" smtClean="0"/>
              <a:t>China’s Budget year is the calendar year.</a:t>
            </a:r>
          </a:p>
          <a:p>
            <a:r>
              <a:rPr lang="en-US" altLang="zh-CN" dirty="0" smtClean="0"/>
              <a:t>Annual budget cannot well match the medium-term economic plan (i.e. the 5-year plan) and adapt to the economic fluctuations.  </a:t>
            </a:r>
          </a:p>
          <a:p>
            <a:r>
              <a:rPr lang="en-US" altLang="zh-CN" dirty="0" smtClean="0"/>
              <a:t>The new Budget Law requires to establish the multiple-year budget balancing mechanism so the </a:t>
            </a:r>
            <a:r>
              <a:rPr lang="en-US" altLang="zh-CN" dirty="0" smtClean="0">
                <a:solidFill>
                  <a:srgbClr val="FF0000"/>
                </a:solidFill>
              </a:rPr>
              <a:t>medium-term budget </a:t>
            </a:r>
            <a:r>
              <a:rPr lang="en-US" altLang="zh-CN" dirty="0" smtClean="0">
                <a:solidFill>
                  <a:srgbClr val="FF0000"/>
                </a:solidFill>
              </a:rPr>
              <a:t>(3-year rolling budget) </a:t>
            </a:r>
            <a:r>
              <a:rPr lang="en-US" altLang="zh-CN" dirty="0" smtClean="0"/>
              <a:t>is </a:t>
            </a:r>
            <a:r>
              <a:rPr lang="en-US" altLang="zh-CN" dirty="0" smtClean="0"/>
              <a:t>under construction.</a:t>
            </a:r>
          </a:p>
          <a:p>
            <a:endParaRPr lang="zh-CN" altLang="en-US" dirty="0"/>
          </a:p>
        </p:txBody>
      </p:sp>
      <p:sp>
        <p:nvSpPr>
          <p:cNvPr id="2" name="日期占位符 1"/>
          <p:cNvSpPr>
            <a:spLocks noGrp="1"/>
          </p:cNvSpPr>
          <p:nvPr>
            <p:ph type="dt" sz="half" idx="10"/>
          </p:nvPr>
        </p:nvSpPr>
        <p:spPr/>
        <p:txBody>
          <a:bodyPr/>
          <a:lstStyle/>
          <a:p>
            <a:pPr>
              <a:defRPr/>
            </a:pPr>
            <a:fld id="{0363A242-00A3-412F-B153-26B4780C293A}"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13</a:t>
            </a:fld>
            <a:endParaRPr lang="en-US" altLang="zh-CN">
              <a:solidFill>
                <a:srgbClr val="FFFFFF"/>
              </a:solidFill>
            </a:endParaRPr>
          </a:p>
        </p:txBody>
      </p:sp>
    </p:spTree>
    <p:extLst>
      <p:ext uri="{BB962C8B-B14F-4D97-AF65-F5344CB8AC3E}">
        <p14:creationId xmlns:p14="http://schemas.microsoft.com/office/powerpoint/2010/main" val="257129122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smtClean="0"/>
              <a:t>A simple medium-term fiscal framework</a:t>
            </a:r>
            <a:endParaRPr lang="zh-CN" altLang="en-US" dirty="0"/>
          </a:p>
        </p:txBody>
      </p:sp>
      <p:sp>
        <p:nvSpPr>
          <p:cNvPr id="7" name="文本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5785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solidFill>
                  <a:schemeClr val="tx2">
                    <a:satMod val="130000"/>
                  </a:schemeClr>
                </a:solidFill>
              </a:rPr>
              <a:t>The relationship of major factors to be considered</a:t>
            </a:r>
            <a:endParaRPr lang="zh-CN" altLang="en-US" sz="3600" dirty="0">
              <a:solidFill>
                <a:schemeClr val="tx2">
                  <a:satMod val="130000"/>
                </a:schemeClr>
              </a:solidFill>
            </a:endParaRPr>
          </a:p>
        </p:txBody>
      </p:sp>
      <p:sp>
        <p:nvSpPr>
          <p:cNvPr id="4" name="灯片编号占位符 3"/>
          <p:cNvSpPr>
            <a:spLocks noGrp="1"/>
          </p:cNvSpPr>
          <p:nvPr>
            <p:ph type="sldNum" sz="quarter" idx="12"/>
          </p:nvPr>
        </p:nvSpPr>
        <p:spPr/>
        <p:txBody>
          <a:bodyPr/>
          <a:lstStyle/>
          <a:p>
            <a:fld id="{115861A7-BFDA-41AE-8167-F198100172AB}" type="slidenum">
              <a:rPr lang="en-US" smtClean="0"/>
              <a:pPr/>
              <a:t>15</a:t>
            </a:fld>
            <a:endParaRPr lang="en-US"/>
          </a:p>
        </p:txBody>
      </p:sp>
      <p:graphicFrame>
        <p:nvGraphicFramePr>
          <p:cNvPr id="6" name="图示 5"/>
          <p:cNvGraphicFramePr/>
          <p:nvPr>
            <p:extLst>
              <p:ext uri="{D42A27DB-BD31-4B8C-83A1-F6EECF244321}">
                <p14:modId xmlns:p14="http://schemas.microsoft.com/office/powerpoint/2010/main" val="287114960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p:cNvSpPr txBox="1"/>
          <p:nvPr/>
        </p:nvSpPr>
        <p:spPr>
          <a:xfrm>
            <a:off x="2514600" y="1700808"/>
            <a:ext cx="1219200" cy="646331"/>
          </a:xfrm>
          <a:prstGeom prst="rect">
            <a:avLst/>
          </a:prstGeom>
          <a:noFill/>
        </p:spPr>
        <p:txBody>
          <a:bodyPr wrap="square" rtlCol="0">
            <a:spAutoFit/>
          </a:bodyPr>
          <a:lstStyle/>
          <a:p>
            <a:pPr algn="ctr"/>
            <a:r>
              <a:rPr lang="en-US" altLang="zh-CN" dirty="0" smtClean="0"/>
              <a:t>Fiscal revenue</a:t>
            </a:r>
            <a:endParaRPr lang="en-US" dirty="0"/>
          </a:p>
        </p:txBody>
      </p:sp>
      <p:sp>
        <p:nvSpPr>
          <p:cNvPr id="9" name="文本框 8"/>
          <p:cNvSpPr txBox="1"/>
          <p:nvPr/>
        </p:nvSpPr>
        <p:spPr>
          <a:xfrm>
            <a:off x="5328068" y="4437112"/>
            <a:ext cx="1377532" cy="646331"/>
          </a:xfrm>
          <a:prstGeom prst="rect">
            <a:avLst/>
          </a:prstGeom>
          <a:noFill/>
        </p:spPr>
        <p:txBody>
          <a:bodyPr wrap="square" rtlCol="0">
            <a:spAutoFit/>
          </a:bodyPr>
          <a:lstStyle/>
          <a:p>
            <a:pPr algn="ctr"/>
            <a:r>
              <a:rPr lang="en-US" altLang="zh-CN" dirty="0" smtClean="0"/>
              <a:t>Fiscal expenditure</a:t>
            </a:r>
            <a:endParaRPr lang="en-US" dirty="0"/>
          </a:p>
        </p:txBody>
      </p:sp>
      <p:sp>
        <p:nvSpPr>
          <p:cNvPr id="8" name="右箭头 7"/>
          <p:cNvSpPr/>
          <p:nvPr/>
        </p:nvSpPr>
        <p:spPr>
          <a:xfrm>
            <a:off x="4110419" y="4274045"/>
            <a:ext cx="965448"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右箭头 12"/>
          <p:cNvSpPr/>
          <p:nvPr/>
        </p:nvSpPr>
        <p:spPr>
          <a:xfrm rot="10800000">
            <a:off x="3945071" y="1816665"/>
            <a:ext cx="965448"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椭圆 13"/>
          <p:cNvSpPr/>
          <p:nvPr/>
        </p:nvSpPr>
        <p:spPr>
          <a:xfrm>
            <a:off x="3779912" y="3101224"/>
            <a:ext cx="1296144" cy="6480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rgbClr val="FF0000"/>
                </a:solidFill>
              </a:rPr>
              <a:t>Deficits(debts)</a:t>
            </a:r>
            <a:endParaRPr lang="en-US" dirty="0">
              <a:solidFill>
                <a:srgbClr val="FF0000"/>
              </a:solidFill>
            </a:endParaRPr>
          </a:p>
        </p:txBody>
      </p:sp>
      <p:sp>
        <p:nvSpPr>
          <p:cNvPr id="15" name="右箭头 14"/>
          <p:cNvSpPr/>
          <p:nvPr/>
        </p:nvSpPr>
        <p:spPr>
          <a:xfrm>
            <a:off x="1676400" y="3284984"/>
            <a:ext cx="1743472" cy="28803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文本框 15"/>
          <p:cNvSpPr txBox="1"/>
          <p:nvPr/>
        </p:nvSpPr>
        <p:spPr>
          <a:xfrm>
            <a:off x="3176" y="2104697"/>
            <a:ext cx="1825624" cy="2031325"/>
          </a:xfrm>
          <a:prstGeom prst="rect">
            <a:avLst/>
          </a:prstGeom>
          <a:noFill/>
        </p:spPr>
        <p:txBody>
          <a:bodyPr wrap="square" rtlCol="0">
            <a:spAutoFit/>
          </a:bodyPr>
          <a:lstStyle/>
          <a:p>
            <a:pPr algn="ctr"/>
            <a:r>
              <a:rPr lang="en-US" altLang="zh-CN" dirty="0" smtClean="0"/>
              <a:t>Ratio of debt to fiscal revenue,</a:t>
            </a:r>
          </a:p>
          <a:p>
            <a:pPr algn="ctr"/>
            <a:r>
              <a:rPr lang="en-US" altLang="zh-CN" dirty="0" smtClean="0"/>
              <a:t>Ratio of debt to GDP,</a:t>
            </a:r>
          </a:p>
          <a:p>
            <a:pPr algn="ctr"/>
            <a:r>
              <a:rPr lang="en-US" altLang="zh-CN" dirty="0" smtClean="0"/>
              <a:t>Ratio of debt service to fiscal revenue</a:t>
            </a:r>
            <a:endParaRPr lang="en-US" dirty="0"/>
          </a:p>
        </p:txBody>
      </p:sp>
      <p:sp>
        <p:nvSpPr>
          <p:cNvPr id="18" name="下箭头 17"/>
          <p:cNvSpPr/>
          <p:nvPr/>
        </p:nvSpPr>
        <p:spPr>
          <a:xfrm rot="17780826">
            <a:off x="5018704" y="3492746"/>
            <a:ext cx="618728" cy="583561"/>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弧形 39"/>
          <p:cNvSpPr/>
          <p:nvPr/>
        </p:nvSpPr>
        <p:spPr>
          <a:xfrm rot="9391660">
            <a:off x="3554106" y="2109820"/>
            <a:ext cx="5772134" cy="3708077"/>
          </a:xfrm>
          <a:prstGeom prst="arc">
            <a:avLst>
              <a:gd name="adj1" fmla="val 6925347"/>
              <a:gd name="adj2" fmla="val 21407387"/>
            </a:avLst>
          </a:prstGeom>
          <a:ln w="38100">
            <a:solidFill>
              <a:schemeClr val="accent6"/>
            </a:solidFill>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41527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500" fill="hold"/>
                                        <p:tgtEl>
                                          <p:spTgt spid="40"/>
                                        </p:tgtEl>
                                        <p:attrNameLst>
                                          <p:attrName>ppt_x</p:attrName>
                                        </p:attrNameLst>
                                      </p:cBhvr>
                                      <p:tavLst>
                                        <p:tav tm="0">
                                          <p:val>
                                            <p:strVal val="#ppt_x"/>
                                          </p:val>
                                        </p:tav>
                                        <p:tav tm="100000">
                                          <p:val>
                                            <p:strVal val="#ppt_x"/>
                                          </p:val>
                                        </p:tav>
                                      </p:tavLst>
                                    </p:anim>
                                    <p:anim calcmode="lin" valueType="num">
                                      <p:cBhvr additive="base">
                                        <p:cTn id="5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9" grpId="0"/>
      <p:bldP spid="8" grpId="0" animBg="1"/>
      <p:bldP spid="13" grpId="0" animBg="1"/>
      <p:bldP spid="14" grpId="0" animBg="1"/>
      <p:bldP spid="15" grpId="0" animBg="1"/>
      <p:bldP spid="16" grpId="0"/>
      <p:bldP spid="18" grpId="0" animBg="1"/>
      <p:bldP spid="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solidFill>
                  <a:schemeClr val="tx2">
                    <a:satMod val="130000"/>
                  </a:schemeClr>
                </a:solidFill>
              </a:rPr>
              <a:t>The determination of the medium-term budget </a:t>
            </a:r>
            <a:br>
              <a:rPr lang="en-US" altLang="zh-CN" sz="3200" dirty="0">
                <a:solidFill>
                  <a:schemeClr val="tx2">
                    <a:satMod val="130000"/>
                  </a:schemeClr>
                </a:solidFill>
              </a:rPr>
            </a:br>
            <a:r>
              <a:rPr lang="en-US" altLang="zh-CN" sz="3200" dirty="0">
                <a:solidFill>
                  <a:schemeClr val="tx2">
                    <a:satMod val="130000"/>
                  </a:schemeClr>
                </a:solidFill>
              </a:rPr>
              <a:t>(based on economic growth target)</a:t>
            </a:r>
            <a:endParaRPr lang="zh-CN" altLang="en-US" sz="3200" dirty="0">
              <a:solidFill>
                <a:schemeClr val="tx2">
                  <a:satMod val="130000"/>
                </a:schemeClr>
              </a:solidFill>
            </a:endParaRPr>
          </a:p>
        </p:txBody>
      </p:sp>
      <p:sp>
        <p:nvSpPr>
          <p:cNvPr id="4" name="灯片编号占位符 3"/>
          <p:cNvSpPr>
            <a:spLocks noGrp="1"/>
          </p:cNvSpPr>
          <p:nvPr>
            <p:ph type="sldNum" sz="quarter" idx="12"/>
          </p:nvPr>
        </p:nvSpPr>
        <p:spPr/>
        <p:txBody>
          <a:bodyPr/>
          <a:lstStyle/>
          <a:p>
            <a:fld id="{115861A7-BFDA-41AE-8167-F198100172AB}" type="slidenum">
              <a:rPr lang="en-US" smtClean="0"/>
              <a:pPr/>
              <a:t>16</a:t>
            </a:fld>
            <a:endParaRPr lang="en-US"/>
          </a:p>
        </p:txBody>
      </p:sp>
      <p:graphicFrame>
        <p:nvGraphicFramePr>
          <p:cNvPr id="6" name="图示 5"/>
          <p:cNvGraphicFramePr/>
          <p:nvPr>
            <p:extLst>
              <p:ext uri="{D42A27DB-BD31-4B8C-83A1-F6EECF244321}">
                <p14:modId xmlns:p14="http://schemas.microsoft.com/office/powerpoint/2010/main" val="21421160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p:cNvSpPr txBox="1"/>
          <p:nvPr/>
        </p:nvSpPr>
        <p:spPr>
          <a:xfrm>
            <a:off x="2551332" y="1700808"/>
            <a:ext cx="1228580" cy="646331"/>
          </a:xfrm>
          <a:prstGeom prst="rect">
            <a:avLst/>
          </a:prstGeom>
          <a:noFill/>
        </p:spPr>
        <p:txBody>
          <a:bodyPr wrap="square" rtlCol="0">
            <a:spAutoFit/>
          </a:bodyPr>
          <a:lstStyle/>
          <a:p>
            <a:pPr algn="ctr"/>
            <a:r>
              <a:rPr lang="en-US" altLang="zh-CN" dirty="0"/>
              <a:t>Fiscal revenue</a:t>
            </a:r>
          </a:p>
        </p:txBody>
      </p:sp>
      <p:sp>
        <p:nvSpPr>
          <p:cNvPr id="9" name="文本框 8"/>
          <p:cNvSpPr txBox="1"/>
          <p:nvPr/>
        </p:nvSpPr>
        <p:spPr>
          <a:xfrm>
            <a:off x="5245315" y="4437112"/>
            <a:ext cx="1536485" cy="646331"/>
          </a:xfrm>
          <a:prstGeom prst="rect">
            <a:avLst/>
          </a:prstGeom>
          <a:noFill/>
        </p:spPr>
        <p:txBody>
          <a:bodyPr wrap="square" rtlCol="0">
            <a:spAutoFit/>
          </a:bodyPr>
          <a:lstStyle/>
          <a:p>
            <a:pPr algn="ctr"/>
            <a:r>
              <a:rPr lang="en-US" altLang="zh-CN" dirty="0"/>
              <a:t>Fiscal expenditure</a:t>
            </a:r>
          </a:p>
        </p:txBody>
      </p:sp>
      <p:sp>
        <p:nvSpPr>
          <p:cNvPr id="13" name="右箭头 12"/>
          <p:cNvSpPr/>
          <p:nvPr/>
        </p:nvSpPr>
        <p:spPr>
          <a:xfrm rot="10800000">
            <a:off x="3945071" y="1816665"/>
            <a:ext cx="965448"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椭圆 13"/>
          <p:cNvSpPr/>
          <p:nvPr/>
        </p:nvSpPr>
        <p:spPr>
          <a:xfrm>
            <a:off x="3779912" y="3101224"/>
            <a:ext cx="1296144" cy="6480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0000"/>
                </a:solidFill>
              </a:rPr>
              <a:t>Deficits(debts)</a:t>
            </a:r>
          </a:p>
        </p:txBody>
      </p:sp>
      <p:sp>
        <p:nvSpPr>
          <p:cNvPr id="40" name="弧形 39"/>
          <p:cNvSpPr/>
          <p:nvPr/>
        </p:nvSpPr>
        <p:spPr>
          <a:xfrm rot="9391660">
            <a:off x="3554106" y="2109820"/>
            <a:ext cx="5772134" cy="3708077"/>
          </a:xfrm>
          <a:prstGeom prst="arc">
            <a:avLst>
              <a:gd name="adj1" fmla="val 6925347"/>
              <a:gd name="adj2" fmla="val 21407387"/>
            </a:avLst>
          </a:prstGeom>
          <a:ln w="38100">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2" name="直接箭头连接符 41"/>
          <p:cNvCxnSpPr/>
          <p:nvPr/>
        </p:nvCxnSpPr>
        <p:spPr>
          <a:xfrm>
            <a:off x="4910519" y="3573016"/>
            <a:ext cx="669593" cy="432048"/>
          </a:xfrm>
          <a:prstGeom prst="straightConnector1">
            <a:avLst/>
          </a:prstGeom>
          <a:ln w="762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右箭头 45"/>
          <p:cNvSpPr/>
          <p:nvPr/>
        </p:nvSpPr>
        <p:spPr>
          <a:xfrm rot="5400000">
            <a:off x="5507700" y="2997356"/>
            <a:ext cx="864904"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直接箭头连接符 46"/>
          <p:cNvCxnSpPr/>
          <p:nvPr/>
        </p:nvCxnSpPr>
        <p:spPr>
          <a:xfrm>
            <a:off x="1828800" y="3415766"/>
            <a:ext cx="1807096" cy="9494"/>
          </a:xfrm>
          <a:prstGeom prst="straightConnector1">
            <a:avLst/>
          </a:prstGeom>
          <a:ln w="762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文本框 15"/>
          <p:cNvSpPr txBox="1"/>
          <p:nvPr/>
        </p:nvSpPr>
        <p:spPr>
          <a:xfrm>
            <a:off x="3176" y="2104697"/>
            <a:ext cx="1825624" cy="2031325"/>
          </a:xfrm>
          <a:prstGeom prst="rect">
            <a:avLst/>
          </a:prstGeom>
          <a:noFill/>
        </p:spPr>
        <p:txBody>
          <a:bodyPr wrap="square" rtlCol="0">
            <a:spAutoFit/>
          </a:bodyPr>
          <a:lstStyle/>
          <a:p>
            <a:pPr algn="ctr"/>
            <a:r>
              <a:rPr lang="en-US" altLang="zh-CN" dirty="0" smtClean="0"/>
              <a:t>Ratio of debt to fiscal revenue,</a:t>
            </a:r>
          </a:p>
          <a:p>
            <a:pPr algn="ctr"/>
            <a:r>
              <a:rPr lang="en-US" altLang="zh-CN" dirty="0" smtClean="0"/>
              <a:t>Ratio of debt to GDP,</a:t>
            </a:r>
          </a:p>
          <a:p>
            <a:pPr algn="ctr"/>
            <a:r>
              <a:rPr lang="en-US" altLang="zh-CN" dirty="0" smtClean="0"/>
              <a:t>Ratio of debt service to fiscal revenue</a:t>
            </a:r>
            <a:endParaRPr lang="en-US" dirty="0"/>
          </a:p>
        </p:txBody>
      </p:sp>
    </p:spTree>
    <p:extLst>
      <p:ext uri="{BB962C8B-B14F-4D97-AF65-F5344CB8AC3E}">
        <p14:creationId xmlns:p14="http://schemas.microsoft.com/office/powerpoint/2010/main" val="392766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0149" y="274638"/>
            <a:ext cx="8496651" cy="1143000"/>
          </a:xfrm>
        </p:spPr>
        <p:txBody>
          <a:bodyPr/>
          <a:lstStyle/>
          <a:p>
            <a:r>
              <a:rPr lang="en-US" altLang="zh-CN" sz="3200" dirty="0">
                <a:solidFill>
                  <a:schemeClr val="tx2">
                    <a:satMod val="130000"/>
                  </a:schemeClr>
                </a:solidFill>
              </a:rPr>
              <a:t>The determination of the medium-term budget </a:t>
            </a:r>
            <a:br>
              <a:rPr lang="en-US" altLang="zh-CN" sz="3200" dirty="0">
                <a:solidFill>
                  <a:schemeClr val="tx2">
                    <a:satMod val="130000"/>
                  </a:schemeClr>
                </a:solidFill>
              </a:rPr>
            </a:br>
            <a:r>
              <a:rPr lang="en-US" altLang="zh-CN" sz="3200" dirty="0">
                <a:solidFill>
                  <a:schemeClr val="tx2">
                    <a:satMod val="130000"/>
                  </a:schemeClr>
                </a:solidFill>
              </a:rPr>
              <a:t>(based on debt constraint)</a:t>
            </a:r>
            <a:endParaRPr lang="zh-CN" altLang="en-US" sz="3200" dirty="0">
              <a:solidFill>
                <a:schemeClr val="tx2">
                  <a:satMod val="130000"/>
                </a:schemeClr>
              </a:solidFill>
            </a:endParaRPr>
          </a:p>
        </p:txBody>
      </p:sp>
      <p:sp>
        <p:nvSpPr>
          <p:cNvPr id="4" name="灯片编号占位符 3"/>
          <p:cNvSpPr>
            <a:spLocks noGrp="1"/>
          </p:cNvSpPr>
          <p:nvPr>
            <p:ph type="sldNum" sz="quarter" idx="12"/>
          </p:nvPr>
        </p:nvSpPr>
        <p:spPr/>
        <p:txBody>
          <a:bodyPr/>
          <a:lstStyle/>
          <a:p>
            <a:fld id="{115861A7-BFDA-41AE-8167-F198100172AB}" type="slidenum">
              <a:rPr lang="en-US" smtClean="0"/>
              <a:pPr/>
              <a:t>17</a:t>
            </a:fld>
            <a:endParaRPr lang="en-US"/>
          </a:p>
        </p:txBody>
      </p:sp>
      <p:graphicFrame>
        <p:nvGraphicFramePr>
          <p:cNvPr id="6" name="图示 5"/>
          <p:cNvGraphicFramePr/>
          <p:nvPr>
            <p:extLst>
              <p:ext uri="{D42A27DB-BD31-4B8C-83A1-F6EECF244321}">
                <p14:modId xmlns:p14="http://schemas.microsoft.com/office/powerpoint/2010/main" val="40267709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p:cNvSpPr txBox="1"/>
          <p:nvPr/>
        </p:nvSpPr>
        <p:spPr>
          <a:xfrm>
            <a:off x="2514600" y="1700808"/>
            <a:ext cx="1265312" cy="646331"/>
          </a:xfrm>
          <a:prstGeom prst="rect">
            <a:avLst/>
          </a:prstGeom>
          <a:noFill/>
        </p:spPr>
        <p:txBody>
          <a:bodyPr wrap="square" rtlCol="0">
            <a:spAutoFit/>
          </a:bodyPr>
          <a:lstStyle/>
          <a:p>
            <a:pPr algn="ctr"/>
            <a:r>
              <a:rPr lang="en-US" altLang="zh-CN" dirty="0"/>
              <a:t>Fiscal revenue</a:t>
            </a:r>
          </a:p>
        </p:txBody>
      </p:sp>
      <p:sp>
        <p:nvSpPr>
          <p:cNvPr id="9" name="文本框 8"/>
          <p:cNvSpPr txBox="1"/>
          <p:nvPr/>
        </p:nvSpPr>
        <p:spPr>
          <a:xfrm>
            <a:off x="5250230" y="4437112"/>
            <a:ext cx="1379170" cy="646331"/>
          </a:xfrm>
          <a:prstGeom prst="rect">
            <a:avLst/>
          </a:prstGeom>
          <a:noFill/>
        </p:spPr>
        <p:txBody>
          <a:bodyPr wrap="square" rtlCol="0">
            <a:spAutoFit/>
          </a:bodyPr>
          <a:lstStyle/>
          <a:p>
            <a:pPr algn="ctr"/>
            <a:r>
              <a:rPr lang="en-US" altLang="zh-CN" dirty="0"/>
              <a:t>Fiscal expenditure</a:t>
            </a:r>
          </a:p>
        </p:txBody>
      </p:sp>
      <p:sp>
        <p:nvSpPr>
          <p:cNvPr id="8" name="右箭头 7"/>
          <p:cNvSpPr/>
          <p:nvPr/>
        </p:nvSpPr>
        <p:spPr>
          <a:xfrm rot="10800000">
            <a:off x="4110419" y="4274045"/>
            <a:ext cx="965448"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右箭头 12"/>
          <p:cNvSpPr/>
          <p:nvPr/>
        </p:nvSpPr>
        <p:spPr>
          <a:xfrm rot="10800000">
            <a:off x="3945071" y="1816665"/>
            <a:ext cx="965448"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椭圆 13"/>
          <p:cNvSpPr/>
          <p:nvPr/>
        </p:nvSpPr>
        <p:spPr>
          <a:xfrm>
            <a:off x="3779912" y="3101224"/>
            <a:ext cx="1296144" cy="6480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0000"/>
                </a:solidFill>
              </a:rPr>
              <a:t>Deficits(debts)</a:t>
            </a:r>
          </a:p>
        </p:txBody>
      </p:sp>
      <p:sp>
        <p:nvSpPr>
          <p:cNvPr id="40" name="弧形 39"/>
          <p:cNvSpPr/>
          <p:nvPr/>
        </p:nvSpPr>
        <p:spPr>
          <a:xfrm rot="9391660">
            <a:off x="3554106" y="2109820"/>
            <a:ext cx="5772134" cy="3708077"/>
          </a:xfrm>
          <a:prstGeom prst="arc">
            <a:avLst>
              <a:gd name="adj1" fmla="val 6925347"/>
              <a:gd name="adj2" fmla="val 21407387"/>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2" name="直接箭头连接符 41"/>
          <p:cNvCxnSpPr/>
          <p:nvPr/>
        </p:nvCxnSpPr>
        <p:spPr>
          <a:xfrm>
            <a:off x="4910519" y="3573016"/>
            <a:ext cx="669593" cy="432048"/>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右箭头 45"/>
          <p:cNvSpPr/>
          <p:nvPr/>
        </p:nvSpPr>
        <p:spPr>
          <a:xfrm rot="16200000">
            <a:off x="5508104" y="2996952"/>
            <a:ext cx="864096" cy="2880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直接箭头连接符 46"/>
          <p:cNvCxnSpPr/>
          <p:nvPr/>
        </p:nvCxnSpPr>
        <p:spPr>
          <a:xfrm>
            <a:off x="1828800" y="3406272"/>
            <a:ext cx="1807096" cy="18988"/>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文本框 15"/>
          <p:cNvSpPr txBox="1"/>
          <p:nvPr/>
        </p:nvSpPr>
        <p:spPr>
          <a:xfrm>
            <a:off x="3176" y="2104697"/>
            <a:ext cx="1825624" cy="2308324"/>
          </a:xfrm>
          <a:prstGeom prst="rect">
            <a:avLst/>
          </a:prstGeom>
          <a:noFill/>
        </p:spPr>
        <p:txBody>
          <a:bodyPr wrap="square" rtlCol="0">
            <a:spAutoFit/>
          </a:bodyPr>
          <a:lstStyle/>
          <a:p>
            <a:pPr algn="ctr"/>
            <a:r>
              <a:rPr lang="en-US" altLang="zh-CN" dirty="0" smtClean="0"/>
              <a:t>Ratio of debt to fiscal revenue(100%),</a:t>
            </a:r>
          </a:p>
          <a:p>
            <a:pPr algn="ctr"/>
            <a:r>
              <a:rPr lang="en-US" altLang="zh-CN" dirty="0" smtClean="0"/>
              <a:t>Ratio of debt to GDP(20%),</a:t>
            </a:r>
          </a:p>
          <a:p>
            <a:pPr algn="ctr"/>
            <a:r>
              <a:rPr lang="en-US" altLang="zh-CN" dirty="0" smtClean="0"/>
              <a:t>Ratio of debt service to fiscal revenue(15%)</a:t>
            </a:r>
            <a:endParaRPr lang="en-US" dirty="0"/>
          </a:p>
        </p:txBody>
      </p:sp>
    </p:spTree>
    <p:extLst>
      <p:ext uri="{BB962C8B-B14F-4D97-AF65-F5344CB8AC3E}">
        <p14:creationId xmlns:p14="http://schemas.microsoft.com/office/powerpoint/2010/main" val="651666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4000" dirty="0" smtClean="0">
                <a:solidFill>
                  <a:schemeClr val="tx2">
                    <a:satMod val="130000"/>
                  </a:schemeClr>
                </a:solidFill>
              </a:rPr>
              <a:t>About Performance</a:t>
            </a:r>
            <a:r>
              <a:rPr lang="en-US" altLang="zh-CN" sz="4000" dirty="0" smtClean="0"/>
              <a:t> </a:t>
            </a:r>
            <a:r>
              <a:rPr lang="en-US" altLang="zh-CN" sz="4000" dirty="0" smtClean="0">
                <a:solidFill>
                  <a:schemeClr val="tx2">
                    <a:satMod val="130000"/>
                  </a:schemeClr>
                </a:solidFill>
              </a:rPr>
              <a:t>Budget</a:t>
            </a:r>
            <a:endParaRPr lang="en-US" altLang="zh-CN" sz="4000" kern="1200" dirty="0">
              <a:solidFill>
                <a:schemeClr val="tx2">
                  <a:satMod val="130000"/>
                </a:schemeClr>
              </a:solidFill>
            </a:endParaRPr>
          </a:p>
        </p:txBody>
      </p:sp>
      <p:sp>
        <p:nvSpPr>
          <p:cNvPr id="5" name="内容占位符 4"/>
          <p:cNvSpPr>
            <a:spLocks noGrp="1"/>
          </p:cNvSpPr>
          <p:nvPr>
            <p:ph idx="1"/>
          </p:nvPr>
        </p:nvSpPr>
        <p:spPr/>
        <p:txBody>
          <a:bodyPr>
            <a:normAutofit/>
          </a:bodyPr>
          <a:lstStyle/>
          <a:p>
            <a:r>
              <a:rPr lang="en-US" altLang="zh-CN" dirty="0" smtClean="0"/>
              <a:t>The performance evaluation of budget expenditure is required by the new Budget Law.  </a:t>
            </a:r>
            <a:endParaRPr lang="zh-CN" altLang="en-US" dirty="0"/>
          </a:p>
        </p:txBody>
      </p:sp>
      <p:sp>
        <p:nvSpPr>
          <p:cNvPr id="2" name="日期占位符 1"/>
          <p:cNvSpPr>
            <a:spLocks noGrp="1"/>
          </p:cNvSpPr>
          <p:nvPr>
            <p:ph type="dt" sz="half" idx="10"/>
          </p:nvPr>
        </p:nvSpPr>
        <p:spPr/>
        <p:txBody>
          <a:bodyPr/>
          <a:lstStyle/>
          <a:p>
            <a:pPr>
              <a:defRPr/>
            </a:pPr>
            <a:fld id="{3072648A-3EBC-4F69-9583-DAD605AA469B}"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18</a:t>
            </a:fld>
            <a:endParaRPr lang="en-US" altLang="zh-CN">
              <a:solidFill>
                <a:srgbClr val="FFFFFF"/>
              </a:solidFill>
            </a:endParaRPr>
          </a:p>
        </p:txBody>
      </p:sp>
    </p:spTree>
    <p:extLst>
      <p:ext uri="{BB962C8B-B14F-4D97-AF65-F5344CB8AC3E}">
        <p14:creationId xmlns:p14="http://schemas.microsoft.com/office/powerpoint/2010/main" val="312652385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defRPr/>
            </a:pPr>
            <a:r>
              <a:rPr lang="en-US" altLang="zh-CN" sz="4000" dirty="0" smtClean="0">
                <a:solidFill>
                  <a:schemeClr val="tx2">
                    <a:satMod val="130000"/>
                  </a:schemeClr>
                </a:solidFill>
              </a:rPr>
              <a:t>About Local Public Debts Management</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normAutofit/>
          </a:bodyPr>
          <a:lstStyle/>
          <a:p>
            <a:r>
              <a:rPr lang="en-US" altLang="zh-CN" sz="2800" dirty="0" smtClean="0"/>
              <a:t>The new Budget Law allows local governments to issue debts </a:t>
            </a:r>
            <a:r>
              <a:rPr lang="en-US" altLang="zh-CN" sz="2800" dirty="0" smtClean="0">
                <a:solidFill>
                  <a:srgbClr val="FF0000"/>
                </a:solidFill>
              </a:rPr>
              <a:t>upon approval of central governments</a:t>
            </a:r>
            <a:r>
              <a:rPr lang="en-US" altLang="zh-CN" sz="2800" dirty="0" smtClean="0"/>
              <a:t>.</a:t>
            </a:r>
          </a:p>
          <a:p>
            <a:r>
              <a:rPr lang="en-US" altLang="zh-CN" sz="2800" dirty="0" smtClean="0"/>
              <a:t> The former </a:t>
            </a:r>
            <a:r>
              <a:rPr lang="en-US" altLang="zh-CN" sz="2800" dirty="0" smtClean="0">
                <a:solidFill>
                  <a:srgbClr val="FF0000"/>
                </a:solidFill>
              </a:rPr>
              <a:t>local financing platform companies </a:t>
            </a:r>
            <a:r>
              <a:rPr lang="en-US" altLang="zh-CN" sz="2800" dirty="0" smtClean="0"/>
              <a:t>shall not raise funds for the local governments in the future.</a:t>
            </a:r>
          </a:p>
          <a:p>
            <a:r>
              <a:rPr lang="en-US" altLang="zh-CN" sz="2800" dirty="0" smtClean="0"/>
              <a:t>But the local governments are encouraged to finance local infrastructure investments through PPP (Public-Private Partnership). </a:t>
            </a:r>
          </a:p>
          <a:p>
            <a:endParaRPr lang="zh-CN" altLang="en-US" dirty="0"/>
          </a:p>
        </p:txBody>
      </p:sp>
      <p:sp>
        <p:nvSpPr>
          <p:cNvPr id="2" name="日期占位符 1"/>
          <p:cNvSpPr>
            <a:spLocks noGrp="1"/>
          </p:cNvSpPr>
          <p:nvPr>
            <p:ph type="dt" sz="half" idx="10"/>
          </p:nvPr>
        </p:nvSpPr>
        <p:spPr/>
        <p:txBody>
          <a:bodyPr/>
          <a:lstStyle/>
          <a:p>
            <a:pPr>
              <a:defRPr/>
            </a:pPr>
            <a:fld id="{171A2E57-F2B0-46D5-B71B-C272541F396F}"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19</a:t>
            </a:fld>
            <a:endParaRPr lang="en-US" altLang="zh-CN">
              <a:solidFill>
                <a:srgbClr val="FFFFFF"/>
              </a:solidFill>
            </a:endParaRPr>
          </a:p>
        </p:txBody>
      </p:sp>
    </p:spTree>
    <p:extLst>
      <p:ext uri="{BB962C8B-B14F-4D97-AF65-F5344CB8AC3E}">
        <p14:creationId xmlns:p14="http://schemas.microsoft.com/office/powerpoint/2010/main" val="191730268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atMod val="130000"/>
                  </a:schemeClr>
                </a:solidFill>
              </a:rPr>
              <a:t>Re</a:t>
            </a:r>
            <a:r>
              <a:rPr lang="en-US" altLang="zh-CN" sz="3600" dirty="0">
                <a:solidFill>
                  <a:schemeClr val="tx2">
                    <a:satMod val="130000"/>
                  </a:schemeClr>
                </a:solidFill>
              </a:rPr>
              <a:t>call the lecture about China public finance system</a:t>
            </a:r>
            <a:endParaRPr lang="en-US" sz="3600" dirty="0">
              <a:solidFill>
                <a:schemeClr val="tx2">
                  <a:satMod val="130000"/>
                </a:schemeClr>
              </a:solidFill>
            </a:endParaRPr>
          </a:p>
        </p:txBody>
      </p:sp>
      <p:sp>
        <p:nvSpPr>
          <p:cNvPr id="4" name="Content Placeholder 3"/>
          <p:cNvSpPr>
            <a:spLocks noGrp="1"/>
          </p:cNvSpPr>
          <p:nvPr>
            <p:ph sz="half" idx="2"/>
          </p:nvPr>
        </p:nvSpPr>
        <p:spPr>
          <a:xfrm>
            <a:off x="762000" y="1376363"/>
            <a:ext cx="8001000" cy="4719637"/>
          </a:xfrm>
        </p:spPr>
        <p:txBody>
          <a:bodyPr/>
          <a:lstStyle/>
          <a:p>
            <a:r>
              <a:rPr lang="en-US" dirty="0" smtClean="0"/>
              <a:t>What are the major characteristics of China’s public finance system</a:t>
            </a:r>
            <a:r>
              <a:rPr lang="en-US" dirty="0" smtClean="0"/>
              <a:t>?</a:t>
            </a:r>
          </a:p>
          <a:p>
            <a:pPr lvl="1"/>
            <a:r>
              <a:rPr lang="en-US" dirty="0" smtClean="0"/>
              <a:t>Revenue and expenditure structure?</a:t>
            </a:r>
          </a:p>
          <a:p>
            <a:pPr lvl="1"/>
            <a:r>
              <a:rPr lang="en-US" dirty="0" smtClean="0"/>
              <a:t>Public sector assets?</a:t>
            </a:r>
          </a:p>
          <a:p>
            <a:pPr lvl="1"/>
            <a:r>
              <a:rPr lang="en-US" dirty="0" smtClean="0"/>
              <a:t>Matching of revenue and expenditure at central and local level?</a:t>
            </a:r>
          </a:p>
          <a:p>
            <a:pPr lvl="1"/>
            <a:r>
              <a:rPr lang="en-US" dirty="0" smtClean="0"/>
              <a:t>Debt management?</a:t>
            </a:r>
          </a:p>
          <a:p>
            <a:pPr lvl="1"/>
            <a:r>
              <a:rPr lang="en-US" dirty="0" smtClean="0"/>
              <a:t>Budget management?</a:t>
            </a:r>
            <a:endParaRPr lang="en-US" dirty="0" smtClean="0"/>
          </a:p>
          <a:p>
            <a:endParaRPr lang="en-US" dirty="0" smtClean="0"/>
          </a:p>
          <a:p>
            <a:endParaRPr lang="en-US" dirty="0"/>
          </a:p>
        </p:txBody>
      </p:sp>
    </p:spTree>
    <p:extLst>
      <p:ext uri="{BB962C8B-B14F-4D97-AF65-F5344CB8AC3E}">
        <p14:creationId xmlns:p14="http://schemas.microsoft.com/office/powerpoint/2010/main" val="1839321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8075" y="32048"/>
            <a:ext cx="8784976" cy="1143000"/>
          </a:xfrm>
        </p:spPr>
        <p:txBody>
          <a:bodyPr>
            <a:normAutofit/>
          </a:bodyPr>
          <a:lstStyle/>
          <a:p>
            <a:pPr>
              <a:defRPr/>
            </a:pPr>
            <a:r>
              <a:rPr lang="en-US" altLang="zh-CN" sz="4000" dirty="0">
                <a:solidFill>
                  <a:schemeClr val="tx2">
                    <a:satMod val="130000"/>
                  </a:schemeClr>
                </a:solidFill>
              </a:rPr>
              <a:t>China’s </a:t>
            </a:r>
            <a:r>
              <a:rPr lang="en-US" altLang="zh-CN" sz="4000" dirty="0" smtClean="0">
                <a:solidFill>
                  <a:schemeClr val="tx2">
                    <a:satMod val="130000"/>
                  </a:schemeClr>
                </a:solidFill>
              </a:rPr>
              <a:t>“Land Related Public Finance”</a:t>
            </a:r>
            <a:endParaRPr lang="zh-CN" altLang="en-US" sz="4000" dirty="0">
              <a:solidFill>
                <a:schemeClr val="tx2">
                  <a:satMod val="130000"/>
                </a:schemeClr>
              </a:solidFill>
            </a:endParaRPr>
          </a:p>
        </p:txBody>
      </p:sp>
      <p:sp>
        <p:nvSpPr>
          <p:cNvPr id="5" name="矩形 4"/>
          <p:cNvSpPr/>
          <p:nvPr/>
        </p:nvSpPr>
        <p:spPr>
          <a:xfrm>
            <a:off x="2123728" y="1844675"/>
            <a:ext cx="4104456" cy="504825"/>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accent4"/>
                </a:solidFill>
              </a:rPr>
              <a:t>Local financing platform</a:t>
            </a:r>
            <a:endParaRPr lang="zh-CN" altLang="en-US" dirty="0">
              <a:solidFill>
                <a:schemeClr val="accent4"/>
              </a:solidFill>
            </a:endParaRPr>
          </a:p>
        </p:txBody>
      </p:sp>
      <p:sp>
        <p:nvSpPr>
          <p:cNvPr id="7" name="矩形 6"/>
          <p:cNvSpPr/>
          <p:nvPr/>
        </p:nvSpPr>
        <p:spPr>
          <a:xfrm>
            <a:off x="2027511" y="2806700"/>
            <a:ext cx="4514304" cy="503238"/>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tx1"/>
                </a:solidFill>
              </a:rPr>
              <a:t>Infrastructure construction</a:t>
            </a:r>
            <a:endParaRPr lang="zh-CN" altLang="en-US" dirty="0">
              <a:solidFill>
                <a:schemeClr val="tx1"/>
              </a:solidFill>
            </a:endParaRPr>
          </a:p>
        </p:txBody>
      </p:sp>
      <p:sp>
        <p:nvSpPr>
          <p:cNvPr id="8" name="矩形 7"/>
          <p:cNvSpPr/>
          <p:nvPr/>
        </p:nvSpPr>
        <p:spPr>
          <a:xfrm>
            <a:off x="2843808" y="3789859"/>
            <a:ext cx="2881312" cy="503237"/>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tx1"/>
                </a:solidFill>
              </a:rPr>
              <a:t>Urbanization</a:t>
            </a:r>
            <a:endParaRPr lang="zh-CN" altLang="en-US" dirty="0">
              <a:solidFill>
                <a:schemeClr val="tx1"/>
              </a:solidFill>
            </a:endParaRPr>
          </a:p>
        </p:txBody>
      </p:sp>
      <p:sp>
        <p:nvSpPr>
          <p:cNvPr id="9" name="矩形 8"/>
          <p:cNvSpPr/>
          <p:nvPr/>
        </p:nvSpPr>
        <p:spPr>
          <a:xfrm>
            <a:off x="2929393" y="4724375"/>
            <a:ext cx="2879725" cy="504825"/>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tx1"/>
                </a:solidFill>
              </a:rPr>
              <a:t>Economic growth</a:t>
            </a:r>
            <a:endParaRPr lang="zh-CN" altLang="en-US" dirty="0">
              <a:solidFill>
                <a:schemeClr val="tx1"/>
              </a:solidFill>
            </a:endParaRPr>
          </a:p>
        </p:txBody>
      </p:sp>
      <p:sp>
        <p:nvSpPr>
          <p:cNvPr id="6" name="下箭头 5"/>
          <p:cNvSpPr/>
          <p:nvPr/>
        </p:nvSpPr>
        <p:spPr>
          <a:xfrm>
            <a:off x="4067175" y="2349500"/>
            <a:ext cx="217488" cy="457200"/>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4" name="矩形 13"/>
          <p:cNvSpPr/>
          <p:nvPr/>
        </p:nvSpPr>
        <p:spPr>
          <a:xfrm>
            <a:off x="2181634" y="836712"/>
            <a:ext cx="4104456" cy="504825"/>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tx1"/>
                </a:solidFill>
              </a:rPr>
              <a:t>Local government</a:t>
            </a:r>
            <a:endParaRPr lang="zh-CN" altLang="en-US" dirty="0">
              <a:solidFill>
                <a:schemeClr val="tx1"/>
              </a:solidFill>
            </a:endParaRPr>
          </a:p>
        </p:txBody>
      </p:sp>
      <p:sp>
        <p:nvSpPr>
          <p:cNvPr id="17" name="下箭头 16"/>
          <p:cNvSpPr/>
          <p:nvPr/>
        </p:nvSpPr>
        <p:spPr>
          <a:xfrm>
            <a:off x="4066480" y="1340768"/>
            <a:ext cx="217488" cy="457200"/>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9" name="矩形 18"/>
          <p:cNvSpPr/>
          <p:nvPr/>
        </p:nvSpPr>
        <p:spPr>
          <a:xfrm>
            <a:off x="1067892" y="5589240"/>
            <a:ext cx="2881312" cy="503237"/>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tx1"/>
                </a:solidFill>
              </a:rPr>
              <a:t>Tax revenue</a:t>
            </a:r>
            <a:endParaRPr lang="zh-CN" altLang="en-US" dirty="0">
              <a:solidFill>
                <a:schemeClr val="tx1"/>
              </a:solidFill>
            </a:endParaRPr>
          </a:p>
        </p:txBody>
      </p:sp>
      <p:sp>
        <p:nvSpPr>
          <p:cNvPr id="20" name="矩形 19"/>
          <p:cNvSpPr/>
          <p:nvPr/>
        </p:nvSpPr>
        <p:spPr>
          <a:xfrm>
            <a:off x="4500562" y="5615384"/>
            <a:ext cx="3095773" cy="503237"/>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r>
              <a:rPr lang="en-US" altLang="zh-CN" dirty="0">
                <a:solidFill>
                  <a:schemeClr val="tx1"/>
                </a:solidFill>
              </a:rPr>
              <a:t>Land-related  proceeds</a:t>
            </a:r>
            <a:endParaRPr lang="zh-CN" altLang="en-US" dirty="0">
              <a:solidFill>
                <a:schemeClr val="tx1"/>
              </a:solidFill>
            </a:endParaRPr>
          </a:p>
        </p:txBody>
      </p:sp>
      <p:sp>
        <p:nvSpPr>
          <p:cNvPr id="21" name="下箭头 20"/>
          <p:cNvSpPr/>
          <p:nvPr/>
        </p:nvSpPr>
        <p:spPr>
          <a:xfrm rot="2700000">
            <a:off x="3141516" y="5168527"/>
            <a:ext cx="215900" cy="457200"/>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22" name="下箭头 21"/>
          <p:cNvSpPr/>
          <p:nvPr/>
        </p:nvSpPr>
        <p:spPr>
          <a:xfrm rot="18993786">
            <a:off x="5492511" y="5228914"/>
            <a:ext cx="241300" cy="404813"/>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cxnSp>
        <p:nvCxnSpPr>
          <p:cNvPr id="29" name="肘形连接符 28"/>
          <p:cNvCxnSpPr/>
          <p:nvPr/>
        </p:nvCxnSpPr>
        <p:spPr>
          <a:xfrm rot="10800000">
            <a:off x="179512" y="5805264"/>
            <a:ext cx="888380" cy="1"/>
          </a:xfrm>
          <a:prstGeom prst="bentConnector3">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179511" y="2132856"/>
            <a:ext cx="0" cy="366213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0481" name="直接箭头连接符 20480"/>
          <p:cNvCxnSpPr/>
          <p:nvPr/>
        </p:nvCxnSpPr>
        <p:spPr>
          <a:xfrm>
            <a:off x="179511" y="2132856"/>
            <a:ext cx="1848000" cy="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35" name="肘形连接符 34"/>
          <p:cNvCxnSpPr/>
          <p:nvPr/>
        </p:nvCxnSpPr>
        <p:spPr>
          <a:xfrm rot="10800000">
            <a:off x="7594499" y="5814862"/>
            <a:ext cx="888380" cy="1"/>
          </a:xfrm>
          <a:prstGeom prst="bentConnector3">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8471442" y="2132856"/>
            <a:ext cx="0" cy="366213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a:off x="6344763" y="2124172"/>
            <a:ext cx="2126679" cy="0"/>
          </a:xfrm>
          <a:prstGeom prst="straightConnector1">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484" name="TextBox 20483"/>
          <p:cNvSpPr txBox="1"/>
          <p:nvPr/>
        </p:nvSpPr>
        <p:spPr>
          <a:xfrm>
            <a:off x="4236142" y="2349500"/>
            <a:ext cx="1824538" cy="400110"/>
          </a:xfrm>
          <a:prstGeom prst="rect">
            <a:avLst/>
          </a:prstGeom>
          <a:noFill/>
        </p:spPr>
        <p:txBody>
          <a:bodyPr wrap="none" rtlCol="0">
            <a:spAutoFit/>
          </a:bodyPr>
          <a:lstStyle/>
          <a:p>
            <a:r>
              <a:rPr lang="en-US" altLang="zh-CN" sz="2000" dirty="0">
                <a:solidFill>
                  <a:srgbClr val="000000"/>
                </a:solidFill>
              </a:rPr>
              <a:t>Debt financing</a:t>
            </a:r>
            <a:endParaRPr lang="zh-CN" altLang="en-US" sz="2000" dirty="0">
              <a:solidFill>
                <a:srgbClr val="000000"/>
              </a:solidFill>
            </a:endParaRPr>
          </a:p>
        </p:txBody>
      </p:sp>
      <p:sp>
        <p:nvSpPr>
          <p:cNvPr id="40" name="TextBox 39"/>
          <p:cNvSpPr txBox="1"/>
          <p:nvPr/>
        </p:nvSpPr>
        <p:spPr>
          <a:xfrm>
            <a:off x="4283968" y="1369313"/>
            <a:ext cx="4804520" cy="400110"/>
          </a:xfrm>
          <a:prstGeom prst="rect">
            <a:avLst/>
          </a:prstGeom>
          <a:noFill/>
        </p:spPr>
        <p:txBody>
          <a:bodyPr wrap="none" rtlCol="0">
            <a:spAutoFit/>
          </a:bodyPr>
          <a:lstStyle/>
          <a:p>
            <a:r>
              <a:rPr lang="en-US" altLang="zh-CN" sz="2000" dirty="0">
                <a:solidFill>
                  <a:srgbClr val="000000"/>
                </a:solidFill>
              </a:rPr>
              <a:t>Capital injection (mainly land-use rights)</a:t>
            </a:r>
            <a:endParaRPr lang="zh-CN" altLang="en-US" sz="2000" dirty="0">
              <a:solidFill>
                <a:srgbClr val="000000"/>
              </a:solidFill>
            </a:endParaRPr>
          </a:p>
        </p:txBody>
      </p:sp>
      <p:sp>
        <p:nvSpPr>
          <p:cNvPr id="41" name="下箭头 40"/>
          <p:cNvSpPr/>
          <p:nvPr/>
        </p:nvSpPr>
        <p:spPr>
          <a:xfrm>
            <a:off x="4064136" y="3309938"/>
            <a:ext cx="217488" cy="457200"/>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42" name="下箭头 41"/>
          <p:cNvSpPr/>
          <p:nvPr/>
        </p:nvSpPr>
        <p:spPr>
          <a:xfrm>
            <a:off x="4064136" y="4267944"/>
            <a:ext cx="217488" cy="457200"/>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cxnSp>
        <p:nvCxnSpPr>
          <p:cNvPr id="43" name="直接箭头连接符 42"/>
          <p:cNvCxnSpPr/>
          <p:nvPr/>
        </p:nvCxnSpPr>
        <p:spPr>
          <a:xfrm>
            <a:off x="6686228" y="3058319"/>
            <a:ext cx="1796651" cy="0"/>
          </a:xfrm>
          <a:prstGeom prst="straightConnector1">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a:off x="179511" y="3058319"/>
            <a:ext cx="1656185" cy="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47049" y="3447067"/>
            <a:ext cx="2965042" cy="1754326"/>
          </a:xfrm>
          <a:prstGeom prst="rect">
            <a:avLst/>
          </a:prstGeom>
          <a:noFill/>
        </p:spPr>
        <p:txBody>
          <a:bodyPr wrap="none" rtlCol="0">
            <a:spAutoFit/>
          </a:bodyPr>
          <a:lstStyle/>
          <a:p>
            <a:r>
              <a:rPr lang="en-US" altLang="zh-CN" dirty="0" smtClean="0"/>
              <a:t>SOEs that raise funds for local</a:t>
            </a:r>
          </a:p>
          <a:p>
            <a:r>
              <a:rPr lang="en-US" altLang="zh-CN" dirty="0" smtClean="0"/>
              <a:t>infrastructure programs but </a:t>
            </a:r>
          </a:p>
          <a:p>
            <a:r>
              <a:rPr lang="en-US" altLang="zh-CN" dirty="0" smtClean="0"/>
              <a:t>cause public debt risks.</a:t>
            </a:r>
          </a:p>
          <a:p>
            <a:r>
              <a:rPr lang="en-US" altLang="zh-CN" dirty="0" smtClean="0"/>
              <a:t>Their financing function has </a:t>
            </a:r>
          </a:p>
          <a:p>
            <a:r>
              <a:rPr lang="en-US" altLang="zh-CN" dirty="0" smtClean="0"/>
              <a:t>been stopped by the new</a:t>
            </a:r>
          </a:p>
          <a:p>
            <a:r>
              <a:rPr lang="en-US" altLang="zh-CN" dirty="0" smtClean="0"/>
              <a:t>Budget Law. </a:t>
            </a:r>
            <a:endParaRPr lang="zh-CN" altLang="en-US" dirty="0"/>
          </a:p>
        </p:txBody>
      </p:sp>
      <p:cxnSp>
        <p:nvCxnSpPr>
          <p:cNvPr id="4" name="直接箭头连接符 3"/>
          <p:cNvCxnSpPr/>
          <p:nvPr/>
        </p:nvCxnSpPr>
        <p:spPr>
          <a:xfrm flipV="1">
            <a:off x="1219200" y="2349501"/>
            <a:ext cx="1066800" cy="11890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57834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1624" y="381000"/>
            <a:ext cx="8613775" cy="1143000"/>
          </a:xfrm>
        </p:spPr>
        <p:txBody>
          <a:bodyPr/>
          <a:lstStyle/>
          <a:p>
            <a:r>
              <a:rPr lang="en-US" altLang="zh-CN" sz="3600" dirty="0">
                <a:solidFill>
                  <a:schemeClr val="tx2">
                    <a:satMod val="130000"/>
                  </a:schemeClr>
                </a:solidFill>
              </a:rPr>
              <a:t>Typical </a:t>
            </a:r>
            <a:r>
              <a:rPr lang="en-US" altLang="zh-CN" sz="3600" dirty="0" smtClean="0">
                <a:solidFill>
                  <a:schemeClr val="tx2">
                    <a:satMod val="130000"/>
                  </a:schemeClr>
                </a:solidFill>
              </a:rPr>
              <a:t>Model </a:t>
            </a:r>
            <a:r>
              <a:rPr lang="en-US" altLang="zh-CN" sz="3600" dirty="0">
                <a:solidFill>
                  <a:schemeClr val="tx2">
                    <a:satMod val="130000"/>
                  </a:schemeClr>
                </a:solidFill>
              </a:rPr>
              <a:t>of Public-Private Partnership</a:t>
            </a:r>
            <a:endParaRPr lang="zh-CN" altLang="en-US" sz="3600" dirty="0">
              <a:solidFill>
                <a:schemeClr val="tx2">
                  <a:satMod val="130000"/>
                </a:schemeClr>
              </a:solidFill>
            </a:endParaRPr>
          </a:p>
        </p:txBody>
      </p:sp>
      <p:sp>
        <p:nvSpPr>
          <p:cNvPr id="4" name="日期占位符 3"/>
          <p:cNvSpPr>
            <a:spLocks noGrp="1"/>
          </p:cNvSpPr>
          <p:nvPr>
            <p:ph type="dt" sz="half" idx="10"/>
          </p:nvPr>
        </p:nvSpPr>
        <p:spPr/>
        <p:txBody>
          <a:bodyPr/>
          <a:lstStyle/>
          <a:p>
            <a:pPr>
              <a:defRPr/>
            </a:pPr>
            <a:fld id="{DD8049DB-0E7C-491B-8A45-24F0D5D26C0B}"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DF6281E1-A7DC-4C10-977F-EB31FC8CCD4B}" type="slidenum">
              <a:rPr lang="en-US" altLang="zh-CN" smtClean="0"/>
              <a:pPr>
                <a:defRPr/>
              </a:pPr>
              <a:t>21</a:t>
            </a:fld>
            <a:endParaRPr lang="en-US" altLang="zh-CN"/>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矩形 8"/>
          <p:cNvSpPr/>
          <p:nvPr/>
        </p:nvSpPr>
        <p:spPr>
          <a:xfrm>
            <a:off x="2362200" y="1752600"/>
            <a:ext cx="1371600" cy="457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Government</a:t>
            </a:r>
            <a:endParaRPr lang="zh-CN" altLang="en-US" dirty="0">
              <a:solidFill>
                <a:schemeClr val="tx1"/>
              </a:solidFill>
            </a:endParaRPr>
          </a:p>
        </p:txBody>
      </p:sp>
      <p:sp>
        <p:nvSpPr>
          <p:cNvPr id="12" name="矩形 11"/>
          <p:cNvSpPr/>
          <p:nvPr/>
        </p:nvSpPr>
        <p:spPr>
          <a:xfrm>
            <a:off x="5504468" y="2670928"/>
            <a:ext cx="1371600" cy="457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Bank</a:t>
            </a:r>
            <a:endParaRPr lang="zh-CN" altLang="en-US" dirty="0">
              <a:solidFill>
                <a:schemeClr val="tx1"/>
              </a:solidFill>
            </a:endParaRPr>
          </a:p>
        </p:txBody>
      </p:sp>
      <p:sp>
        <p:nvSpPr>
          <p:cNvPr id="13" name="矩形 12"/>
          <p:cNvSpPr/>
          <p:nvPr/>
        </p:nvSpPr>
        <p:spPr>
          <a:xfrm>
            <a:off x="2362200" y="2667000"/>
            <a:ext cx="1371600" cy="457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Project company</a:t>
            </a:r>
            <a:endParaRPr lang="zh-CN" altLang="en-US" dirty="0">
              <a:solidFill>
                <a:schemeClr val="tx1"/>
              </a:solidFill>
            </a:endParaRPr>
          </a:p>
        </p:txBody>
      </p:sp>
      <p:cxnSp>
        <p:nvCxnSpPr>
          <p:cNvPr id="16" name="直接箭头连接符 15"/>
          <p:cNvCxnSpPr>
            <a:stCxn id="9" idx="2"/>
            <a:endCxn id="13" idx="0"/>
          </p:cNvCxnSpPr>
          <p:nvPr/>
        </p:nvCxnSpPr>
        <p:spPr>
          <a:xfrm>
            <a:off x="3048000" y="2209800"/>
            <a:ext cx="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348452" y="2253734"/>
            <a:ext cx="1617430" cy="369332"/>
          </a:xfrm>
          <a:prstGeom prst="rect">
            <a:avLst/>
          </a:prstGeom>
          <a:noFill/>
        </p:spPr>
        <p:txBody>
          <a:bodyPr wrap="none" rtlCol="0">
            <a:spAutoFit/>
          </a:bodyPr>
          <a:lstStyle/>
          <a:p>
            <a:r>
              <a:rPr lang="en-US" altLang="zh-CN" dirty="0" smtClean="0"/>
              <a:t>PPP agreement</a:t>
            </a:r>
            <a:endParaRPr lang="zh-CN" altLang="en-US" dirty="0"/>
          </a:p>
        </p:txBody>
      </p:sp>
      <p:cxnSp>
        <p:nvCxnSpPr>
          <p:cNvPr id="18" name="直接箭头连接符 17"/>
          <p:cNvCxnSpPr/>
          <p:nvPr/>
        </p:nvCxnSpPr>
        <p:spPr>
          <a:xfrm>
            <a:off x="3733800" y="2899528"/>
            <a:ext cx="16944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733800" y="2482334"/>
            <a:ext cx="1713611" cy="369332"/>
          </a:xfrm>
          <a:prstGeom prst="rect">
            <a:avLst/>
          </a:prstGeom>
          <a:noFill/>
        </p:spPr>
        <p:txBody>
          <a:bodyPr wrap="none" rtlCol="0">
            <a:spAutoFit/>
          </a:bodyPr>
          <a:lstStyle/>
          <a:p>
            <a:r>
              <a:rPr lang="en-US" altLang="zh-CN" dirty="0" smtClean="0"/>
              <a:t>Loan agreement</a:t>
            </a:r>
            <a:endParaRPr lang="zh-CN" altLang="en-US" dirty="0"/>
          </a:p>
        </p:txBody>
      </p:sp>
      <p:cxnSp>
        <p:nvCxnSpPr>
          <p:cNvPr id="25" name="直接箭头连接符 24"/>
          <p:cNvCxnSpPr/>
          <p:nvPr/>
        </p:nvCxnSpPr>
        <p:spPr>
          <a:xfrm>
            <a:off x="3429000" y="3128128"/>
            <a:ext cx="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3786433" y="4597022"/>
            <a:ext cx="1371600" cy="457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Users</a:t>
            </a:r>
            <a:endParaRPr lang="zh-CN" altLang="en-US" dirty="0">
              <a:solidFill>
                <a:schemeClr val="tx1"/>
              </a:solidFill>
            </a:endParaRPr>
          </a:p>
        </p:txBody>
      </p:sp>
      <p:cxnSp>
        <p:nvCxnSpPr>
          <p:cNvPr id="27" name="直接箭头连接符 26"/>
          <p:cNvCxnSpPr>
            <a:stCxn id="26" idx="0"/>
          </p:cNvCxnSpPr>
          <p:nvPr/>
        </p:nvCxnSpPr>
        <p:spPr>
          <a:xfrm flipH="1" flipV="1">
            <a:off x="3875079" y="4062950"/>
            <a:ext cx="597154" cy="53407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175904" y="4062950"/>
            <a:ext cx="607667" cy="369332"/>
          </a:xfrm>
          <a:prstGeom prst="rect">
            <a:avLst/>
          </a:prstGeom>
          <a:noFill/>
        </p:spPr>
        <p:txBody>
          <a:bodyPr wrap="none" rtlCol="0">
            <a:spAutoFit/>
          </a:bodyPr>
          <a:lstStyle/>
          <a:p>
            <a:r>
              <a:rPr lang="en-US" altLang="zh-CN" dirty="0" smtClean="0"/>
              <a:t>Fees</a:t>
            </a:r>
            <a:endParaRPr lang="zh-CN" altLang="en-US" dirty="0"/>
          </a:p>
        </p:txBody>
      </p:sp>
      <p:sp>
        <p:nvSpPr>
          <p:cNvPr id="30" name="矩形 29"/>
          <p:cNvSpPr/>
          <p:nvPr/>
        </p:nvSpPr>
        <p:spPr>
          <a:xfrm>
            <a:off x="1295400" y="3605750"/>
            <a:ext cx="1371600" cy="457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Investors</a:t>
            </a:r>
            <a:endParaRPr lang="zh-CN" altLang="en-US" dirty="0">
              <a:solidFill>
                <a:schemeClr val="tx1"/>
              </a:solidFill>
            </a:endParaRPr>
          </a:p>
        </p:txBody>
      </p:sp>
      <p:sp>
        <p:nvSpPr>
          <p:cNvPr id="31" name="矩形 30"/>
          <p:cNvSpPr/>
          <p:nvPr/>
        </p:nvSpPr>
        <p:spPr>
          <a:xfrm>
            <a:off x="2785622" y="3605750"/>
            <a:ext cx="1371600" cy="457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Project  operator</a:t>
            </a:r>
            <a:endParaRPr lang="zh-CN" altLang="en-US" dirty="0">
              <a:solidFill>
                <a:schemeClr val="tx1"/>
              </a:solidFill>
            </a:endParaRPr>
          </a:p>
        </p:txBody>
      </p:sp>
      <p:sp>
        <p:nvSpPr>
          <p:cNvPr id="32" name="TextBox 31"/>
          <p:cNvSpPr txBox="1"/>
          <p:nvPr/>
        </p:nvSpPr>
        <p:spPr>
          <a:xfrm>
            <a:off x="3429000" y="3172062"/>
            <a:ext cx="2064219" cy="369332"/>
          </a:xfrm>
          <a:prstGeom prst="rect">
            <a:avLst/>
          </a:prstGeom>
          <a:noFill/>
        </p:spPr>
        <p:txBody>
          <a:bodyPr wrap="none" rtlCol="0">
            <a:spAutoFit/>
          </a:bodyPr>
          <a:lstStyle/>
          <a:p>
            <a:r>
              <a:rPr lang="en-US" altLang="zh-CN" dirty="0" smtClean="0"/>
              <a:t>Contract agreement</a:t>
            </a:r>
            <a:endParaRPr lang="zh-CN" altLang="en-US" dirty="0"/>
          </a:p>
        </p:txBody>
      </p:sp>
      <p:cxnSp>
        <p:nvCxnSpPr>
          <p:cNvPr id="33" name="直接箭头连接符 32"/>
          <p:cNvCxnSpPr/>
          <p:nvPr/>
        </p:nvCxnSpPr>
        <p:spPr>
          <a:xfrm flipV="1">
            <a:off x="2157167" y="3124200"/>
            <a:ext cx="405353" cy="4815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81000" y="5069933"/>
            <a:ext cx="7909794" cy="923330"/>
          </a:xfrm>
          <a:prstGeom prst="rect">
            <a:avLst/>
          </a:prstGeom>
          <a:noFill/>
        </p:spPr>
        <p:txBody>
          <a:bodyPr wrap="none" rtlCol="0">
            <a:spAutoFit/>
          </a:bodyPr>
          <a:lstStyle/>
          <a:p>
            <a:r>
              <a:rPr lang="en-US" altLang="zh-CN" dirty="0" smtClean="0"/>
              <a:t>Under PPP model, the government does not borrow from the private investors but</a:t>
            </a:r>
          </a:p>
          <a:p>
            <a:r>
              <a:rPr lang="en-US" altLang="zh-CN" dirty="0" smtClean="0"/>
              <a:t>share gains, costs and risks with the private investors for the infrastructure</a:t>
            </a:r>
          </a:p>
          <a:p>
            <a:r>
              <a:rPr lang="en-US" altLang="zh-CN" dirty="0" smtClean="0"/>
              <a:t>construction.</a:t>
            </a:r>
            <a:endParaRPr lang="zh-CN" altLang="en-US" dirty="0"/>
          </a:p>
        </p:txBody>
      </p:sp>
    </p:spTree>
    <p:extLst>
      <p:ext uri="{BB962C8B-B14F-4D97-AF65-F5344CB8AC3E}">
        <p14:creationId xmlns:p14="http://schemas.microsoft.com/office/powerpoint/2010/main" val="13281275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52400" y="274638"/>
            <a:ext cx="8534400" cy="1173162"/>
          </a:xfrm>
        </p:spPr>
        <p:txBody>
          <a:bodyPr>
            <a:noAutofit/>
          </a:bodyPr>
          <a:lstStyle/>
          <a:p>
            <a:r>
              <a:rPr lang="en-US" altLang="zh-CN" sz="3200" kern="1200" dirty="0" smtClean="0">
                <a:solidFill>
                  <a:schemeClr val="tx2">
                    <a:satMod val="130000"/>
                  </a:schemeClr>
                </a:solidFill>
              </a:rPr>
              <a:t>China’s Intergovernmental Fiscal Relationship</a:t>
            </a:r>
            <a:endParaRPr lang="zh-CN" altLang="en-US" sz="3200" kern="1200" dirty="0">
              <a:solidFill>
                <a:schemeClr val="tx2">
                  <a:satMod val="130000"/>
                </a:schemeClr>
              </a:solidFill>
            </a:endParaRPr>
          </a:p>
        </p:txBody>
      </p:sp>
      <p:sp>
        <p:nvSpPr>
          <p:cNvPr id="5" name="内容占位符 4"/>
          <p:cNvSpPr>
            <a:spLocks noGrp="1"/>
          </p:cNvSpPr>
          <p:nvPr>
            <p:ph idx="1"/>
          </p:nvPr>
        </p:nvSpPr>
        <p:spPr/>
        <p:txBody>
          <a:bodyPr>
            <a:normAutofit fontScale="92500" lnSpcReduction="10000"/>
          </a:bodyPr>
          <a:lstStyle/>
          <a:p>
            <a:r>
              <a:rPr lang="en-US" altLang="zh-CN" dirty="0" smtClean="0"/>
              <a:t>The 1994 tax-sharing reform</a:t>
            </a:r>
          </a:p>
          <a:p>
            <a:pPr lvl="1"/>
            <a:r>
              <a:rPr lang="en-US" altLang="zh-CN" dirty="0" smtClean="0"/>
              <a:t>Theoretical background:</a:t>
            </a:r>
          </a:p>
          <a:p>
            <a:pPr lvl="2"/>
            <a:r>
              <a:rPr lang="en-US" altLang="zh-CN" dirty="0"/>
              <a:t>T</a:t>
            </a:r>
            <a:r>
              <a:rPr lang="en-US" altLang="zh-CN" dirty="0" smtClean="0"/>
              <a:t>he fiscal federalism: role of the public sector shall be performed by multi-level governments and fiscal revenue shall be allocated among various levels of governments accordingly</a:t>
            </a:r>
          </a:p>
          <a:p>
            <a:pPr lvl="1"/>
            <a:r>
              <a:rPr lang="en-US" altLang="zh-CN" dirty="0" smtClean="0"/>
              <a:t>The practical background:</a:t>
            </a:r>
          </a:p>
          <a:p>
            <a:pPr lvl="2"/>
            <a:r>
              <a:rPr lang="en-US" altLang="zh-CN" dirty="0" smtClean="0"/>
              <a:t>Vertical fiscal disparity before </a:t>
            </a:r>
            <a:r>
              <a:rPr lang="en-US" altLang="zh-CN" dirty="0" smtClean="0"/>
              <a:t>1994 (too small share of central revenue) </a:t>
            </a:r>
            <a:endParaRPr lang="en-US" altLang="zh-CN" dirty="0" smtClean="0"/>
          </a:p>
          <a:p>
            <a:pPr lvl="1"/>
            <a:r>
              <a:rPr lang="en-US" altLang="zh-CN" dirty="0" smtClean="0"/>
              <a:t>The result:</a:t>
            </a:r>
          </a:p>
          <a:p>
            <a:pPr lvl="2"/>
            <a:r>
              <a:rPr lang="en-US" altLang="zh-CN" dirty="0">
                <a:solidFill>
                  <a:srgbClr val="FF0000"/>
                </a:solidFill>
              </a:rPr>
              <a:t>Actually, the 1994 tax-sharing reform just change the direction of vertical fiscal disparity. </a:t>
            </a:r>
            <a:endParaRPr lang="en-US" altLang="zh-CN" dirty="0"/>
          </a:p>
          <a:p>
            <a:endParaRPr lang="zh-CN" altLang="en-US" dirty="0"/>
          </a:p>
        </p:txBody>
      </p:sp>
      <p:sp>
        <p:nvSpPr>
          <p:cNvPr id="2" name="日期占位符 1"/>
          <p:cNvSpPr>
            <a:spLocks noGrp="1"/>
          </p:cNvSpPr>
          <p:nvPr>
            <p:ph type="dt" sz="half" idx="10"/>
          </p:nvPr>
        </p:nvSpPr>
        <p:spPr/>
        <p:txBody>
          <a:bodyPr/>
          <a:lstStyle/>
          <a:p>
            <a:pPr>
              <a:defRPr/>
            </a:pPr>
            <a:fld id="{32BBA7CD-1352-426F-B60E-49C0C47578CF}" type="datetime11">
              <a:rPr lang="zh-CN" altLang="en-US" smtClean="0">
                <a:solidFill>
                  <a:srgbClr val="FFFFFF"/>
                </a:solidFill>
              </a:rPr>
              <a:pPr>
                <a:defRPr/>
              </a:pPr>
              <a:t>09:11:17</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Li,Depertment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22</a:t>
            </a:fld>
            <a:endParaRPr lang="en-US" altLang="zh-CN">
              <a:solidFill>
                <a:srgbClr val="FFFFFF"/>
              </a:solidFill>
            </a:endParaRPr>
          </a:p>
        </p:txBody>
      </p:sp>
    </p:spTree>
    <p:extLst>
      <p:ext uri="{BB962C8B-B14F-4D97-AF65-F5344CB8AC3E}">
        <p14:creationId xmlns:p14="http://schemas.microsoft.com/office/powerpoint/2010/main" val="1154560225"/>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kern="1200" dirty="0">
                <a:solidFill>
                  <a:schemeClr val="tx2">
                    <a:satMod val="130000"/>
                  </a:schemeClr>
                </a:solidFill>
              </a:rPr>
              <a:t>Central vs. </a:t>
            </a:r>
            <a:r>
              <a:rPr lang="en-US" altLang="zh-CN" sz="4000" kern="1200" dirty="0" smtClean="0">
                <a:solidFill>
                  <a:schemeClr val="tx2">
                    <a:satMod val="130000"/>
                  </a:schemeClr>
                </a:solidFill>
              </a:rPr>
              <a:t>Local (Fiscal Revenue)</a:t>
            </a:r>
            <a:endParaRPr lang="zh-CN" altLang="en-US" sz="4000" kern="1200" dirty="0">
              <a:solidFill>
                <a:schemeClr val="tx2">
                  <a:satMod val="130000"/>
                </a:schemeClr>
              </a:solidFill>
            </a:endParaRPr>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09:11:17</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23</a:t>
            </a:fld>
            <a:endParaRPr lang="en-US" altLang="zh-CN">
              <a:solidFill>
                <a:srgbClr val="FFFFFF"/>
              </a:solidFill>
            </a:endParaRPr>
          </a:p>
        </p:txBody>
      </p:sp>
      <p:graphicFrame>
        <p:nvGraphicFramePr>
          <p:cNvPr id="8" name="图表 7"/>
          <p:cNvGraphicFramePr>
            <a:graphicFrameLocks/>
          </p:cNvGraphicFramePr>
          <p:nvPr>
            <p:extLst/>
          </p:nvPr>
        </p:nvGraphicFramePr>
        <p:xfrm>
          <a:off x="381000" y="1295400"/>
          <a:ext cx="83058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8567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74638"/>
            <a:ext cx="9036496" cy="1143000"/>
          </a:xfrm>
        </p:spPr>
        <p:txBody>
          <a:bodyPr/>
          <a:lstStyle/>
          <a:p>
            <a:r>
              <a:rPr lang="en-US" altLang="zh-CN" sz="4000" kern="1200" dirty="0">
                <a:solidFill>
                  <a:schemeClr val="tx2">
                    <a:satMod val="130000"/>
                  </a:schemeClr>
                </a:solidFill>
              </a:rPr>
              <a:t>Central vs. </a:t>
            </a:r>
            <a:r>
              <a:rPr lang="en-US" altLang="zh-CN" sz="4000" kern="1200" dirty="0" smtClean="0">
                <a:solidFill>
                  <a:schemeClr val="tx2">
                    <a:satMod val="130000"/>
                  </a:schemeClr>
                </a:solidFill>
              </a:rPr>
              <a:t>Local (Fiscal Expenditure)</a:t>
            </a:r>
            <a:endParaRPr lang="zh-CN" altLang="en-US" sz="4000" kern="1200" dirty="0">
              <a:solidFill>
                <a:schemeClr val="tx2">
                  <a:satMod val="130000"/>
                </a:schemeClr>
              </a:solidFill>
            </a:endParaRPr>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09:11:17</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24</a:t>
            </a:fld>
            <a:endParaRPr lang="en-US" altLang="zh-CN">
              <a:solidFill>
                <a:srgbClr val="FFFFFF"/>
              </a:solidFill>
            </a:endParaRPr>
          </a:p>
        </p:txBody>
      </p:sp>
      <p:graphicFrame>
        <p:nvGraphicFramePr>
          <p:cNvPr id="7" name="图表 6"/>
          <p:cNvGraphicFramePr>
            <a:graphicFrameLocks/>
          </p:cNvGraphicFramePr>
          <p:nvPr>
            <p:extLst/>
          </p:nvPr>
        </p:nvGraphicFramePr>
        <p:xfrm>
          <a:off x="304800" y="1143000"/>
          <a:ext cx="86106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4959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a:xfrm>
            <a:off x="301625" y="647700"/>
            <a:ext cx="8540750" cy="609600"/>
          </a:xfrm>
        </p:spPr>
        <p:txBody>
          <a:bodyPr>
            <a:normAutofit fontScale="90000"/>
          </a:bodyPr>
          <a:lstStyle/>
          <a:p>
            <a:pPr>
              <a:defRPr/>
            </a:pPr>
            <a:r>
              <a:rPr lang="en-US" altLang="zh-CN" dirty="0" smtClean="0">
                <a:solidFill>
                  <a:schemeClr val="tx2">
                    <a:satMod val="130000"/>
                  </a:schemeClr>
                </a:solidFill>
              </a:rPr>
              <a:t>Tax Sharing </a:t>
            </a:r>
            <a:r>
              <a:rPr lang="en-US" altLang="zh-CN" kern="1200" dirty="0" smtClean="0">
                <a:solidFill>
                  <a:schemeClr val="tx2">
                    <a:satMod val="130000"/>
                  </a:schemeClr>
                </a:solidFill>
              </a:rPr>
              <a:t>Rule</a:t>
            </a:r>
            <a:endParaRPr lang="en-US" altLang="zh-CN" kern="1200" dirty="0">
              <a:solidFill>
                <a:schemeClr val="tx2">
                  <a:satMod val="130000"/>
                </a:schemeClr>
              </a:solidFill>
            </a:endParaRPr>
          </a:p>
        </p:txBody>
      </p:sp>
      <p:sp>
        <p:nvSpPr>
          <p:cNvPr id="253954" name="Rectangle 3"/>
          <p:cNvSpPr>
            <a:spLocks noGrp="1" noRot="1" noChangeArrowheads="1"/>
          </p:cNvSpPr>
          <p:nvPr>
            <p:ph idx="1"/>
          </p:nvPr>
        </p:nvSpPr>
        <p:spPr/>
        <p:txBody>
          <a:bodyPr>
            <a:normAutofit/>
          </a:bodyPr>
          <a:lstStyle/>
          <a:p>
            <a:pPr>
              <a:lnSpc>
                <a:spcPct val="90000"/>
              </a:lnSpc>
            </a:pPr>
            <a:r>
              <a:rPr lang="en-US" altLang="zh-CN" sz="2800" b="1" dirty="0" smtClean="0"/>
              <a:t>Consumption tax: </a:t>
            </a:r>
            <a:r>
              <a:rPr lang="en-US" altLang="zh-CN" sz="2800" dirty="0" smtClean="0"/>
              <a:t>central </a:t>
            </a:r>
            <a:endParaRPr lang="en-US" altLang="zh-CN" sz="2800" b="1" dirty="0" smtClean="0"/>
          </a:p>
          <a:p>
            <a:pPr>
              <a:lnSpc>
                <a:spcPct val="90000"/>
              </a:lnSpc>
            </a:pPr>
            <a:r>
              <a:rPr lang="en-US" altLang="zh-CN" sz="2800" b="1" dirty="0" smtClean="0"/>
              <a:t>Customs duty: </a:t>
            </a:r>
            <a:r>
              <a:rPr lang="en-US" altLang="zh-CN" sz="2800" dirty="0"/>
              <a:t>central </a:t>
            </a:r>
          </a:p>
          <a:p>
            <a:pPr>
              <a:lnSpc>
                <a:spcPct val="90000"/>
              </a:lnSpc>
            </a:pPr>
            <a:r>
              <a:rPr lang="en-US" altLang="zh-CN" sz="2800" b="1" dirty="0" smtClean="0"/>
              <a:t>VAT</a:t>
            </a:r>
            <a:r>
              <a:rPr lang="zh-CN" altLang="en-US" sz="2800" dirty="0" smtClean="0"/>
              <a:t>：</a:t>
            </a:r>
            <a:r>
              <a:rPr lang="en-US" altLang="zh-CN" sz="2800" dirty="0" smtClean="0"/>
              <a:t>central 75%, local 25%                         </a:t>
            </a:r>
          </a:p>
          <a:p>
            <a:pPr>
              <a:lnSpc>
                <a:spcPct val="90000"/>
              </a:lnSpc>
            </a:pPr>
            <a:r>
              <a:rPr lang="en-US" altLang="zh-CN" sz="2800" b="1" dirty="0" smtClean="0"/>
              <a:t>Business Tax</a:t>
            </a:r>
            <a:r>
              <a:rPr lang="zh-CN" altLang="en-US" sz="2800" dirty="0" smtClean="0"/>
              <a:t>： </a:t>
            </a:r>
            <a:r>
              <a:rPr lang="en-US" altLang="zh-CN" sz="2800" dirty="0" smtClean="0"/>
              <a:t>local</a:t>
            </a:r>
            <a:r>
              <a:rPr lang="en-US" altLang="zh-CN" sz="2000" dirty="0" smtClean="0"/>
              <a:t> </a:t>
            </a:r>
            <a:br>
              <a:rPr lang="en-US" altLang="zh-CN" sz="2000" dirty="0" smtClean="0"/>
            </a:br>
            <a:r>
              <a:rPr lang="en-US" altLang="zh-CN" sz="2000" dirty="0" smtClean="0"/>
              <a:t>(But</a:t>
            </a:r>
            <a:r>
              <a:rPr lang="en-US" altLang="zh-CN" sz="2800" dirty="0" smtClean="0"/>
              <a:t> </a:t>
            </a:r>
            <a:r>
              <a:rPr lang="en-US" altLang="zh-CN" sz="2000" dirty="0" smtClean="0"/>
              <a:t>the tax paid by the railway department, the headquarters of banks  and insurance companies goes to central government)</a:t>
            </a:r>
          </a:p>
          <a:p>
            <a:pPr>
              <a:lnSpc>
                <a:spcPct val="90000"/>
              </a:lnSpc>
            </a:pPr>
            <a:r>
              <a:rPr lang="en-US" altLang="zh-CN" sz="2800" b="1" dirty="0" smtClean="0"/>
              <a:t>IIT and </a:t>
            </a:r>
            <a:r>
              <a:rPr lang="en-US" altLang="zh-CN" sz="2800" b="1" dirty="0"/>
              <a:t>EIT</a:t>
            </a:r>
            <a:r>
              <a:rPr lang="zh-CN" altLang="en-US" sz="2800" dirty="0" smtClean="0"/>
              <a:t>：</a:t>
            </a:r>
            <a:r>
              <a:rPr lang="en-US" altLang="zh-CN" sz="2800" dirty="0" smtClean="0"/>
              <a:t> central 60%, local 40%</a:t>
            </a:r>
          </a:p>
          <a:p>
            <a:pPr>
              <a:lnSpc>
                <a:spcPct val="90000"/>
              </a:lnSpc>
            </a:pPr>
            <a:r>
              <a:rPr lang="en-US" altLang="zh-CN" sz="2800" b="1" dirty="0"/>
              <a:t>Other taxes</a:t>
            </a:r>
            <a:r>
              <a:rPr lang="en-US" altLang="zh-CN" sz="2800" dirty="0" smtClean="0"/>
              <a:t>: local</a:t>
            </a:r>
          </a:p>
        </p:txBody>
      </p:sp>
      <p:sp>
        <p:nvSpPr>
          <p:cNvPr id="2" name="日期占位符 1"/>
          <p:cNvSpPr>
            <a:spLocks noGrp="1"/>
          </p:cNvSpPr>
          <p:nvPr>
            <p:ph type="dt" sz="half" idx="10"/>
          </p:nvPr>
        </p:nvSpPr>
        <p:spPr/>
        <p:txBody>
          <a:bodyPr/>
          <a:lstStyle/>
          <a:p>
            <a:pPr>
              <a:defRPr/>
            </a:pPr>
            <a:fld id="{A4A4287D-7F22-4E5E-8B9E-5CA2B572632A}" type="datetime11">
              <a:rPr lang="zh-CN" altLang="en-US" smtClean="0">
                <a:solidFill>
                  <a:srgbClr val="FFFFFF"/>
                </a:solidFill>
              </a:rPr>
              <a:pPr>
                <a:defRPr/>
              </a:pPr>
              <a:t>09:11:17</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25</a:t>
            </a:fld>
            <a:endParaRPr lang="en-US" altLang="zh-CN">
              <a:solidFill>
                <a:srgbClr val="FFFFFF"/>
              </a:solidFill>
            </a:endParaRPr>
          </a:p>
        </p:txBody>
      </p:sp>
    </p:spTree>
    <p:extLst>
      <p:ext uri="{BB962C8B-B14F-4D97-AF65-F5344CB8AC3E}">
        <p14:creationId xmlns:p14="http://schemas.microsoft.com/office/powerpoint/2010/main" val="746503669"/>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en-US" altLang="zh-CN" sz="4000" kern="1200" dirty="0" smtClean="0">
                <a:solidFill>
                  <a:schemeClr val="tx2">
                    <a:satMod val="130000"/>
                  </a:schemeClr>
                </a:solidFill>
              </a:rPr>
              <a:t>Intergovernmental Grants</a:t>
            </a:r>
            <a:endParaRPr lang="zh-CN" altLang="en-US" sz="4000" kern="1200"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Theoretically, the intergovernmental grants shall be designed to correct the fiscal disparity.</a:t>
            </a:r>
          </a:p>
          <a:p>
            <a:pPr lvl="1"/>
            <a:r>
              <a:rPr lang="en-US" altLang="zh-CN" dirty="0" smtClean="0"/>
              <a:t>General grants</a:t>
            </a:r>
          </a:p>
          <a:p>
            <a:pPr lvl="1"/>
            <a:r>
              <a:rPr lang="en-US" altLang="zh-CN" dirty="0" smtClean="0"/>
              <a:t>Special grants based on programs</a:t>
            </a:r>
          </a:p>
          <a:p>
            <a:pPr lvl="2"/>
            <a:r>
              <a:rPr lang="en-US" altLang="zh-CN" dirty="0" smtClean="0"/>
              <a:t>(Matched grants)</a:t>
            </a:r>
          </a:p>
          <a:p>
            <a:r>
              <a:rPr lang="en-US" altLang="zh-CN" dirty="0" smtClean="0"/>
              <a:t>But in practice, the intergovernmental grants are far from effective in correcting the vertical fiscal disparity.</a:t>
            </a:r>
            <a:endParaRPr lang="zh-CN" altLang="en-US" dirty="0"/>
          </a:p>
        </p:txBody>
      </p:sp>
      <p:sp>
        <p:nvSpPr>
          <p:cNvPr id="4" name="日期占位符 3"/>
          <p:cNvSpPr>
            <a:spLocks noGrp="1"/>
          </p:cNvSpPr>
          <p:nvPr>
            <p:ph type="dt" sz="half" idx="10"/>
          </p:nvPr>
        </p:nvSpPr>
        <p:spPr/>
        <p:txBody>
          <a:bodyPr/>
          <a:lstStyle/>
          <a:p>
            <a:pPr>
              <a:defRPr/>
            </a:pPr>
            <a:fld id="{5B52548D-9DB7-40B6-A98D-58513503E387}" type="datetime11">
              <a:rPr lang="zh-CN" altLang="en-US" smtClean="0">
                <a:solidFill>
                  <a:srgbClr val="FFFFFF"/>
                </a:solidFill>
              </a:rPr>
              <a:pPr>
                <a:defRPr/>
              </a:pPr>
              <a:t>09:11:17</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26</a:t>
            </a:fld>
            <a:endParaRPr lang="en-US" altLang="zh-CN">
              <a:solidFill>
                <a:srgbClr val="FFFFFF"/>
              </a:solidFill>
            </a:endParaRPr>
          </a:p>
        </p:txBody>
      </p:sp>
    </p:spTree>
    <p:extLst>
      <p:ext uri="{BB962C8B-B14F-4D97-AF65-F5344CB8AC3E}">
        <p14:creationId xmlns:p14="http://schemas.microsoft.com/office/powerpoint/2010/main" val="3551395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kern="1200" dirty="0">
                <a:solidFill>
                  <a:schemeClr val="tx2">
                    <a:satMod val="130000"/>
                  </a:schemeClr>
                </a:solidFill>
              </a:rPr>
              <a:t>China’s Fiscal Policy</a:t>
            </a:r>
            <a:endParaRPr lang="zh-CN" altLang="en-US" sz="4000" kern="1200"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Policy targets</a:t>
            </a:r>
          </a:p>
          <a:p>
            <a:pPr lvl="1"/>
            <a:r>
              <a:rPr lang="en-US" altLang="zh-CN" dirty="0" smtClean="0"/>
              <a:t>To achieve stable economic growth</a:t>
            </a:r>
          </a:p>
          <a:p>
            <a:pPr lvl="1"/>
            <a:r>
              <a:rPr lang="en-US" altLang="zh-CN" dirty="0" smtClean="0"/>
              <a:t>To promote structural transformation</a:t>
            </a:r>
          </a:p>
          <a:p>
            <a:pPr lvl="1"/>
            <a:r>
              <a:rPr lang="en-US" altLang="zh-CN" dirty="0" smtClean="0"/>
              <a:t>To encourage resource conservation and environmental protection</a:t>
            </a:r>
          </a:p>
          <a:p>
            <a:pPr lvl="1"/>
            <a:r>
              <a:rPr lang="en-US" altLang="zh-CN" dirty="0" smtClean="0"/>
              <a:t>To encourage technological innovation</a:t>
            </a:r>
          </a:p>
          <a:p>
            <a:pPr lvl="1"/>
            <a:r>
              <a:rPr lang="en-US" altLang="zh-CN" dirty="0" smtClean="0"/>
              <a:t>To achieve fairness of distribution</a:t>
            </a:r>
          </a:p>
          <a:p>
            <a:endParaRPr lang="zh-CN" altLang="en-US" dirty="0"/>
          </a:p>
        </p:txBody>
      </p:sp>
      <p:sp>
        <p:nvSpPr>
          <p:cNvPr id="4" name="日期占位符 3"/>
          <p:cNvSpPr>
            <a:spLocks noGrp="1"/>
          </p:cNvSpPr>
          <p:nvPr>
            <p:ph type="dt" sz="half" idx="10"/>
          </p:nvPr>
        </p:nvSpPr>
        <p:spPr/>
        <p:txBody>
          <a:bodyPr/>
          <a:lstStyle/>
          <a:p>
            <a:pPr>
              <a:defRPr/>
            </a:pPr>
            <a:fld id="{24BDF90B-571B-405A-BAAC-C7B4D82C46FA}"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27</a:t>
            </a:fld>
            <a:endParaRPr lang="en-US" altLang="zh-CN">
              <a:solidFill>
                <a:srgbClr val="FFFFFF"/>
              </a:solidFill>
            </a:endParaRPr>
          </a:p>
        </p:txBody>
      </p:sp>
    </p:spTree>
    <p:extLst>
      <p:ext uri="{BB962C8B-B14F-4D97-AF65-F5344CB8AC3E}">
        <p14:creationId xmlns:p14="http://schemas.microsoft.com/office/powerpoint/2010/main" val="570055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kern="1200" dirty="0">
                <a:solidFill>
                  <a:schemeClr val="tx2">
                    <a:satMod val="130000"/>
                  </a:schemeClr>
                </a:solidFill>
              </a:rPr>
              <a:t>China’s </a:t>
            </a:r>
            <a:r>
              <a:rPr lang="en-US" altLang="zh-CN" sz="4000" kern="1200" dirty="0" smtClean="0">
                <a:solidFill>
                  <a:schemeClr val="tx2">
                    <a:satMod val="130000"/>
                  </a:schemeClr>
                </a:solidFill>
              </a:rPr>
              <a:t>Fiscal Policy</a:t>
            </a:r>
            <a:endParaRPr lang="zh-CN" altLang="en-US" sz="4000" kern="1200"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Policy targets </a:t>
            </a:r>
          </a:p>
          <a:p>
            <a:pPr lvl="1"/>
            <a:r>
              <a:rPr lang="en-US" altLang="zh-CN" dirty="0" smtClean="0"/>
              <a:t>To achieve stable economic growth</a:t>
            </a:r>
          </a:p>
          <a:p>
            <a:r>
              <a:rPr lang="en-US" altLang="zh-CN" dirty="0" smtClean="0"/>
              <a:t>Policy measures</a:t>
            </a:r>
          </a:p>
          <a:p>
            <a:pPr lvl="1"/>
            <a:r>
              <a:rPr lang="en-US" altLang="zh-CN" dirty="0" smtClean="0"/>
              <a:t>Government </a:t>
            </a:r>
            <a:r>
              <a:rPr lang="en-US" altLang="zh-CN" dirty="0"/>
              <a:t>expenditure </a:t>
            </a:r>
            <a:r>
              <a:rPr lang="en-US" altLang="zh-CN" dirty="0" smtClean="0"/>
              <a:t>expansion</a:t>
            </a:r>
            <a:br>
              <a:rPr lang="en-US" altLang="zh-CN" dirty="0" smtClean="0"/>
            </a:br>
            <a:r>
              <a:rPr lang="en-US" altLang="zh-CN" dirty="0" smtClean="0"/>
              <a:t>(4 trillion </a:t>
            </a:r>
            <a:r>
              <a:rPr lang="en-US" altLang="zh-CN" dirty="0" err="1" smtClean="0"/>
              <a:t>yuan</a:t>
            </a:r>
            <a:r>
              <a:rPr lang="en-US" altLang="zh-CN" dirty="0" smtClean="0"/>
              <a:t> stimulus package)</a:t>
            </a:r>
          </a:p>
          <a:p>
            <a:pPr lvl="1"/>
            <a:r>
              <a:rPr lang="en-US" altLang="zh-CN" dirty="0" smtClean="0"/>
              <a:t>Structural tax-cut </a:t>
            </a:r>
            <a:endParaRPr lang="zh-CN" altLang="en-US" dirty="0"/>
          </a:p>
          <a:p>
            <a:endParaRPr lang="zh-CN" altLang="en-US" dirty="0"/>
          </a:p>
        </p:txBody>
      </p:sp>
      <p:sp>
        <p:nvSpPr>
          <p:cNvPr id="4" name="日期占位符 3"/>
          <p:cNvSpPr>
            <a:spLocks noGrp="1"/>
          </p:cNvSpPr>
          <p:nvPr>
            <p:ph type="dt" sz="half" idx="10"/>
          </p:nvPr>
        </p:nvSpPr>
        <p:spPr/>
        <p:txBody>
          <a:bodyPr/>
          <a:lstStyle/>
          <a:p>
            <a:pPr>
              <a:defRPr/>
            </a:pPr>
            <a:fld id="{251D951F-C2B3-446E-B27A-EF33F6A45770}"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28</a:t>
            </a:fld>
            <a:endParaRPr lang="en-US" altLang="zh-CN">
              <a:solidFill>
                <a:srgbClr val="FFFFFF"/>
              </a:solidFill>
            </a:endParaRPr>
          </a:p>
        </p:txBody>
      </p:sp>
    </p:spTree>
    <p:extLst>
      <p:ext uri="{BB962C8B-B14F-4D97-AF65-F5344CB8AC3E}">
        <p14:creationId xmlns:p14="http://schemas.microsoft.com/office/powerpoint/2010/main" val="1698361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solidFill>
                  <a:schemeClr val="tx2">
                    <a:satMod val="130000"/>
                  </a:schemeClr>
                </a:solidFill>
              </a:rPr>
              <a:t>Fiscal investment and GDP</a:t>
            </a:r>
            <a:endParaRPr lang="en-US" sz="3600" dirty="0">
              <a:solidFill>
                <a:schemeClr val="tx2">
                  <a:satMod val="130000"/>
                </a:schemeClr>
              </a:solidFill>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27358225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本框 4"/>
          <p:cNvSpPr txBox="1"/>
          <p:nvPr/>
        </p:nvSpPr>
        <p:spPr>
          <a:xfrm>
            <a:off x="464504" y="2463872"/>
            <a:ext cx="1180648" cy="1200329"/>
          </a:xfrm>
          <a:prstGeom prst="rect">
            <a:avLst/>
          </a:prstGeom>
          <a:noFill/>
        </p:spPr>
        <p:txBody>
          <a:bodyPr wrap="square" rtlCol="0">
            <a:spAutoFit/>
          </a:bodyPr>
          <a:lstStyle/>
          <a:p>
            <a:r>
              <a:rPr lang="en-US" altLang="zh-CN" dirty="0" smtClean="0"/>
              <a:t>National economic and social plan</a:t>
            </a:r>
            <a:endParaRPr lang="en-US" dirty="0"/>
          </a:p>
        </p:txBody>
      </p:sp>
      <p:sp>
        <p:nvSpPr>
          <p:cNvPr id="6" name="文本框 5"/>
          <p:cNvSpPr txBox="1"/>
          <p:nvPr/>
        </p:nvSpPr>
        <p:spPr>
          <a:xfrm>
            <a:off x="381000" y="4553150"/>
            <a:ext cx="979161" cy="646331"/>
          </a:xfrm>
          <a:prstGeom prst="rect">
            <a:avLst/>
          </a:prstGeom>
          <a:noFill/>
        </p:spPr>
        <p:txBody>
          <a:bodyPr wrap="square" rtlCol="0">
            <a:spAutoFit/>
          </a:bodyPr>
          <a:lstStyle/>
          <a:p>
            <a:r>
              <a:rPr lang="en-US" altLang="zh-CN" dirty="0" smtClean="0"/>
              <a:t>Budget plan</a:t>
            </a:r>
            <a:endParaRPr lang="en-US" dirty="0"/>
          </a:p>
        </p:txBody>
      </p:sp>
      <p:sp>
        <p:nvSpPr>
          <p:cNvPr id="10" name="燕尾形箭头 9"/>
          <p:cNvSpPr/>
          <p:nvPr/>
        </p:nvSpPr>
        <p:spPr>
          <a:xfrm rot="487569">
            <a:off x="1551086" y="5060852"/>
            <a:ext cx="2292475" cy="211265"/>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燕尾形箭头 10"/>
          <p:cNvSpPr/>
          <p:nvPr/>
        </p:nvSpPr>
        <p:spPr>
          <a:xfrm rot="889504">
            <a:off x="1589072" y="3350177"/>
            <a:ext cx="2292475" cy="211265"/>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燕尾形箭头 11"/>
          <p:cNvSpPr/>
          <p:nvPr/>
        </p:nvSpPr>
        <p:spPr>
          <a:xfrm rot="21025940">
            <a:off x="1617225" y="2425704"/>
            <a:ext cx="2279661" cy="208937"/>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燕尾形箭头 12"/>
          <p:cNvSpPr/>
          <p:nvPr/>
        </p:nvSpPr>
        <p:spPr>
          <a:xfrm>
            <a:off x="1625987" y="2860023"/>
            <a:ext cx="2279661" cy="208937"/>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燕尾形箭头 13"/>
          <p:cNvSpPr/>
          <p:nvPr/>
        </p:nvSpPr>
        <p:spPr>
          <a:xfrm rot="21025940">
            <a:off x="1565814" y="4479378"/>
            <a:ext cx="2279661" cy="208937"/>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591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fontScale="90000"/>
          </a:bodyPr>
          <a:lstStyle/>
          <a:p>
            <a:pPr>
              <a:defRPr/>
            </a:pPr>
            <a:r>
              <a:rPr lang="en-US" altLang="zh-CN" sz="4000" dirty="0" smtClean="0">
                <a:solidFill>
                  <a:schemeClr val="tx2">
                    <a:satMod val="130000"/>
                  </a:schemeClr>
                </a:solidFill>
              </a:rPr>
              <a:t>China’s Budget System and Fiscal Policy</a:t>
            </a:r>
            <a:endParaRPr lang="zh-CN" altLang="en-US" sz="4000" dirty="0">
              <a:solidFill>
                <a:schemeClr val="tx2">
                  <a:satMod val="130000"/>
                </a:schemeClr>
              </a:solidFill>
            </a:endParaRPr>
          </a:p>
        </p:txBody>
      </p:sp>
      <p:sp>
        <p:nvSpPr>
          <p:cNvPr id="5" name="内容占位符 4"/>
          <p:cNvSpPr>
            <a:spLocks noGrp="1"/>
          </p:cNvSpPr>
          <p:nvPr>
            <p:ph idx="1"/>
          </p:nvPr>
        </p:nvSpPr>
        <p:spPr/>
        <p:txBody>
          <a:bodyPr/>
          <a:lstStyle/>
          <a:p>
            <a:r>
              <a:rPr lang="en-US" altLang="zh-CN" dirty="0"/>
              <a:t>China’s budget system </a:t>
            </a:r>
          </a:p>
          <a:p>
            <a:r>
              <a:rPr lang="en-US" altLang="zh-CN" dirty="0"/>
              <a:t>China’s intergovernmental fiscal </a:t>
            </a:r>
            <a:r>
              <a:rPr lang="en-US" altLang="zh-CN" dirty="0" smtClean="0"/>
              <a:t>relationship</a:t>
            </a:r>
          </a:p>
          <a:p>
            <a:r>
              <a:rPr lang="en-US" altLang="zh-CN" dirty="0" smtClean="0"/>
              <a:t>China’s </a:t>
            </a:r>
            <a:r>
              <a:rPr lang="en-US" altLang="zh-CN" dirty="0"/>
              <a:t>fiscal </a:t>
            </a:r>
            <a:r>
              <a:rPr lang="en-US" altLang="zh-CN" dirty="0" smtClean="0"/>
              <a:t>policy: targets and </a:t>
            </a:r>
            <a:r>
              <a:rPr lang="en-US" altLang="zh-CN" dirty="0" smtClean="0"/>
              <a:t>measures </a:t>
            </a:r>
            <a:endParaRPr lang="en-US" altLang="zh-CN" dirty="0" smtClean="0"/>
          </a:p>
        </p:txBody>
      </p:sp>
      <p:sp>
        <p:nvSpPr>
          <p:cNvPr id="2" name="日期占位符 1"/>
          <p:cNvSpPr>
            <a:spLocks noGrp="1"/>
          </p:cNvSpPr>
          <p:nvPr>
            <p:ph type="dt" sz="half" idx="10"/>
          </p:nvPr>
        </p:nvSpPr>
        <p:spPr/>
        <p:txBody>
          <a:bodyPr/>
          <a:lstStyle/>
          <a:p>
            <a:pPr>
              <a:defRPr/>
            </a:pPr>
            <a:fld id="{2E3E5806-B1E9-479D-8C2B-BD6B4F6147AA}"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a:t>
            </a:fld>
            <a:endParaRPr lang="en-US" altLang="zh-CN">
              <a:solidFill>
                <a:srgbClr val="FFFFFF"/>
              </a:solidFill>
            </a:endParaRPr>
          </a:p>
        </p:txBody>
      </p:sp>
    </p:spTree>
    <p:extLst>
      <p:ext uri="{BB962C8B-B14F-4D97-AF65-F5344CB8AC3E}">
        <p14:creationId xmlns:p14="http://schemas.microsoft.com/office/powerpoint/2010/main" val="1513304091"/>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图表 14"/>
          <p:cNvGraphicFramePr>
            <a:graphicFrameLocks/>
          </p:cNvGraphicFramePr>
          <p:nvPr>
            <p:extLst>
              <p:ext uri="{D42A27DB-BD31-4B8C-83A1-F6EECF244321}">
                <p14:modId xmlns:p14="http://schemas.microsoft.com/office/powerpoint/2010/main" val="3442751256"/>
              </p:ext>
            </p:extLst>
          </p:nvPr>
        </p:nvGraphicFramePr>
        <p:xfrm>
          <a:off x="1800202" y="1946399"/>
          <a:ext cx="6081713" cy="3367089"/>
        </p:xfrm>
        <a:graphic>
          <a:graphicData uri="http://schemas.openxmlformats.org/drawingml/2006/chart">
            <c:chart xmlns:c="http://schemas.openxmlformats.org/drawingml/2006/chart" xmlns:r="http://schemas.openxmlformats.org/officeDocument/2006/relationships" r:id="rId2"/>
          </a:graphicData>
        </a:graphic>
      </p:graphicFrame>
      <p:sp>
        <p:nvSpPr>
          <p:cNvPr id="4" name="标题 3"/>
          <p:cNvSpPr>
            <a:spLocks noGrp="1"/>
          </p:cNvSpPr>
          <p:nvPr>
            <p:ph type="title"/>
          </p:nvPr>
        </p:nvSpPr>
        <p:spPr/>
        <p:txBody>
          <a:bodyPr>
            <a:normAutofit/>
          </a:bodyPr>
          <a:lstStyle/>
          <a:p>
            <a:r>
              <a:rPr lang="en-US" altLang="zh-CN" sz="4000" kern="1200" dirty="0">
                <a:solidFill>
                  <a:schemeClr val="tx2">
                    <a:satMod val="130000"/>
                  </a:schemeClr>
                </a:solidFill>
              </a:rPr>
              <a:t>China’s Fiscal Policy</a:t>
            </a:r>
            <a:endParaRPr lang="zh-CN" altLang="en-US" sz="4000" kern="1200" dirty="0">
              <a:solidFill>
                <a:schemeClr val="tx2">
                  <a:satMod val="130000"/>
                </a:schemeClr>
              </a:solidFill>
            </a:endParaRPr>
          </a:p>
        </p:txBody>
      </p:sp>
      <p:sp>
        <p:nvSpPr>
          <p:cNvPr id="2" name="日期占位符 1"/>
          <p:cNvSpPr>
            <a:spLocks noGrp="1"/>
          </p:cNvSpPr>
          <p:nvPr>
            <p:ph type="dt" sz="half" idx="10"/>
          </p:nvPr>
        </p:nvSpPr>
        <p:spPr/>
        <p:txBody>
          <a:bodyPr/>
          <a:lstStyle/>
          <a:p>
            <a:pPr>
              <a:defRPr/>
            </a:pPr>
            <a:fld id="{9BBBC103-59BE-4020-91AC-42FD9363E84D}" type="datetime11">
              <a:rPr lang="zh-CN" altLang="en-US" smtClean="0">
                <a:solidFill>
                  <a:srgbClr val="FFFFFF"/>
                </a:solidFill>
              </a:rPr>
              <a:pPr>
                <a:defRPr/>
              </a:pPr>
              <a:t>08:18:24</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30</a:t>
            </a:fld>
            <a:endParaRPr lang="en-US" altLang="zh-CN">
              <a:solidFill>
                <a:srgbClr val="FFFFFF"/>
              </a:solidFill>
            </a:endParaRPr>
          </a:p>
        </p:txBody>
      </p:sp>
      <p:sp>
        <p:nvSpPr>
          <p:cNvPr id="9" name="TextBox 8"/>
          <p:cNvSpPr txBox="1"/>
          <p:nvPr/>
        </p:nvSpPr>
        <p:spPr>
          <a:xfrm>
            <a:off x="1051079" y="1253951"/>
            <a:ext cx="7579960" cy="461665"/>
          </a:xfrm>
          <a:prstGeom prst="rect">
            <a:avLst/>
          </a:prstGeom>
          <a:noFill/>
        </p:spPr>
        <p:txBody>
          <a:bodyPr wrap="none" rtlCol="0">
            <a:spAutoFit/>
          </a:bodyPr>
          <a:lstStyle/>
          <a:p>
            <a:r>
              <a:rPr lang="en-US" altLang="zh-CN" dirty="0">
                <a:solidFill>
                  <a:srgbClr val="000000"/>
                </a:solidFill>
              </a:rPr>
              <a:t>The recent economic downturn and V-shape recovery </a:t>
            </a:r>
            <a:endParaRPr lang="zh-CN" altLang="en-US" dirty="0">
              <a:solidFill>
                <a:srgbClr val="000000"/>
              </a:solidFill>
            </a:endParaRPr>
          </a:p>
        </p:txBody>
      </p:sp>
      <p:sp>
        <p:nvSpPr>
          <p:cNvPr id="13" name="TextBox 12"/>
          <p:cNvSpPr txBox="1"/>
          <p:nvPr/>
        </p:nvSpPr>
        <p:spPr>
          <a:xfrm>
            <a:off x="2123728" y="1969095"/>
            <a:ext cx="1286506" cy="30777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zh-CN" sz="1400" dirty="0">
                <a:solidFill>
                  <a:srgbClr val="000000"/>
                </a:solidFill>
              </a:rPr>
              <a:t>%, year-on-year</a:t>
            </a:r>
            <a:endParaRPr lang="zh-CN" altLang="en-US" sz="1400" dirty="0">
              <a:solidFill>
                <a:srgbClr val="000000"/>
              </a:solidFill>
            </a:endParaRPr>
          </a:p>
        </p:txBody>
      </p:sp>
      <p:sp>
        <p:nvSpPr>
          <p:cNvPr id="14" name="TextBox 13"/>
          <p:cNvSpPr txBox="1"/>
          <p:nvPr/>
        </p:nvSpPr>
        <p:spPr>
          <a:xfrm>
            <a:off x="3051626" y="5393113"/>
            <a:ext cx="3578865" cy="369332"/>
          </a:xfrm>
          <a:prstGeom prst="rect">
            <a:avLst/>
          </a:prstGeom>
          <a:noFill/>
        </p:spPr>
        <p:txBody>
          <a:bodyPr wrap="none" rtlCol="0">
            <a:spAutoFit/>
          </a:bodyPr>
          <a:lstStyle/>
          <a:p>
            <a:r>
              <a:rPr lang="en-US" altLang="zh-CN" dirty="0">
                <a:solidFill>
                  <a:srgbClr val="000000"/>
                </a:solidFill>
              </a:rPr>
              <a:t>Quarterly GDP growth </a:t>
            </a:r>
            <a:r>
              <a:rPr lang="en-US" altLang="zh-CN" dirty="0" err="1">
                <a:solidFill>
                  <a:srgbClr val="000000"/>
                </a:solidFill>
              </a:rPr>
              <a:t>rate,China</a:t>
            </a:r>
            <a:endParaRPr lang="zh-CN" altLang="en-US" dirty="0">
              <a:solidFill>
                <a:srgbClr val="000000"/>
              </a:solidFill>
            </a:endParaRPr>
          </a:p>
        </p:txBody>
      </p:sp>
      <p:sp>
        <p:nvSpPr>
          <p:cNvPr id="6" name="椭圆 5"/>
          <p:cNvSpPr/>
          <p:nvPr/>
        </p:nvSpPr>
        <p:spPr>
          <a:xfrm>
            <a:off x="5455123" y="2301900"/>
            <a:ext cx="434841" cy="2049264"/>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solidFill>
                <a:srgbClr val="000000"/>
              </a:solidFill>
            </a:endParaRPr>
          </a:p>
        </p:txBody>
      </p:sp>
    </p:spTree>
    <p:extLst>
      <p:ext uri="{BB962C8B-B14F-4D97-AF65-F5344CB8AC3E}">
        <p14:creationId xmlns:p14="http://schemas.microsoft.com/office/powerpoint/2010/main" val="1563543758"/>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altLang="zh-CN" sz="4000" kern="1200" dirty="0">
                <a:solidFill>
                  <a:schemeClr val="tx2">
                    <a:satMod val="130000"/>
                  </a:schemeClr>
                </a:solidFill>
              </a:rPr>
              <a:t>Central and </a:t>
            </a:r>
            <a:r>
              <a:rPr lang="en-US" altLang="zh-CN" sz="4000" kern="1200" dirty="0" smtClean="0">
                <a:solidFill>
                  <a:schemeClr val="tx2">
                    <a:satMod val="130000"/>
                  </a:schemeClr>
                </a:solidFill>
              </a:rPr>
              <a:t>Local </a:t>
            </a:r>
            <a:r>
              <a:rPr lang="en-US" altLang="zh-CN" sz="4000" kern="1200" dirty="0">
                <a:solidFill>
                  <a:schemeClr val="tx2">
                    <a:satMod val="130000"/>
                  </a:schemeClr>
                </a:solidFill>
              </a:rPr>
              <a:t>FA </a:t>
            </a:r>
            <a:r>
              <a:rPr lang="en-US" altLang="zh-CN" sz="4000" kern="1200" dirty="0" smtClean="0">
                <a:solidFill>
                  <a:schemeClr val="tx2">
                    <a:satMod val="130000"/>
                  </a:schemeClr>
                </a:solidFill>
              </a:rPr>
              <a:t>Investment</a:t>
            </a:r>
            <a:r>
              <a:rPr lang="en-US" altLang="zh-CN" b="1" dirty="0" smtClean="0"/>
              <a:t/>
            </a:r>
            <a:br>
              <a:rPr lang="en-US" altLang="zh-CN" b="1" dirty="0" smtClean="0"/>
            </a:br>
            <a:r>
              <a:rPr lang="en-US" altLang="zh-CN" sz="1800" b="1" dirty="0" smtClean="0"/>
              <a:t>(year-on-year growth rate:%</a:t>
            </a:r>
            <a:r>
              <a:rPr lang="zh-CN" altLang="en-US" sz="1800" b="1" dirty="0" smtClean="0"/>
              <a:t>）</a:t>
            </a:r>
            <a:endParaRPr lang="zh-CN" altLang="en-US" sz="1800" b="1" dirty="0"/>
          </a:p>
        </p:txBody>
      </p:sp>
      <p:pic>
        <p:nvPicPr>
          <p:cNvPr id="3" name="图片 2" descr="ChartExport6"/>
          <p:cNvPicPr/>
          <p:nvPr/>
        </p:nvPicPr>
        <p:blipFill rotWithShape="1">
          <a:blip r:embed="rId3"/>
          <a:srcRect t="16611" b="15714"/>
          <a:stretch/>
        </p:blipFill>
        <p:spPr bwMode="auto">
          <a:xfrm>
            <a:off x="778942" y="1655346"/>
            <a:ext cx="8064500" cy="3557116"/>
          </a:xfrm>
          <a:prstGeom prst="rect">
            <a:avLst/>
          </a:prstGeom>
          <a:noFill/>
          <a:ln>
            <a:noFill/>
          </a:ln>
          <a:effectLst>
            <a:outerShdw blurRad="50800" dist="50800" dir="5400000" algn="ctr" rotWithShape="0">
              <a:srgbClr val="000000">
                <a:alpha val="0"/>
              </a:srgbClr>
            </a:outerShdw>
          </a:effectLst>
        </p:spPr>
      </p:pic>
      <p:cxnSp>
        <p:nvCxnSpPr>
          <p:cNvPr id="4" name="直接连接符 3"/>
          <p:cNvCxnSpPr/>
          <p:nvPr/>
        </p:nvCxnSpPr>
        <p:spPr>
          <a:xfrm>
            <a:off x="1619672" y="5382855"/>
            <a:ext cx="648072"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923928" y="5382855"/>
            <a:ext cx="6480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339752" y="5213578"/>
            <a:ext cx="662361" cy="338554"/>
          </a:xfrm>
          <a:prstGeom prst="rect">
            <a:avLst/>
          </a:prstGeom>
          <a:noFill/>
        </p:spPr>
        <p:txBody>
          <a:bodyPr wrap="none" rtlCol="0">
            <a:spAutoFit/>
          </a:bodyPr>
          <a:lstStyle/>
          <a:p>
            <a:r>
              <a:rPr lang="en-US" altLang="zh-CN" sz="1600" dirty="0">
                <a:solidFill>
                  <a:srgbClr val="000000"/>
                </a:solidFill>
              </a:rPr>
              <a:t>local </a:t>
            </a:r>
            <a:endParaRPr lang="zh-CN" altLang="en-US" sz="1600" dirty="0">
              <a:solidFill>
                <a:srgbClr val="000000"/>
              </a:solidFill>
            </a:endParaRPr>
          </a:p>
        </p:txBody>
      </p:sp>
      <p:sp>
        <p:nvSpPr>
          <p:cNvPr id="8" name="TextBox 7"/>
          <p:cNvSpPr txBox="1"/>
          <p:nvPr/>
        </p:nvSpPr>
        <p:spPr>
          <a:xfrm>
            <a:off x="4800948" y="5213578"/>
            <a:ext cx="857927" cy="338554"/>
          </a:xfrm>
          <a:prstGeom prst="rect">
            <a:avLst/>
          </a:prstGeom>
          <a:noFill/>
        </p:spPr>
        <p:txBody>
          <a:bodyPr wrap="none" rtlCol="0">
            <a:spAutoFit/>
          </a:bodyPr>
          <a:lstStyle/>
          <a:p>
            <a:r>
              <a:rPr lang="en-US" altLang="zh-CN" sz="1600" dirty="0">
                <a:solidFill>
                  <a:srgbClr val="000000"/>
                </a:solidFill>
              </a:rPr>
              <a:t>central </a:t>
            </a:r>
            <a:endParaRPr lang="zh-CN" altLang="en-US" sz="1600" dirty="0">
              <a:solidFill>
                <a:srgbClr val="000000"/>
              </a:solidFill>
            </a:endParaRPr>
          </a:p>
        </p:txBody>
      </p:sp>
      <p:sp>
        <p:nvSpPr>
          <p:cNvPr id="2" name="TextBox 1"/>
          <p:cNvSpPr txBox="1"/>
          <p:nvPr/>
        </p:nvSpPr>
        <p:spPr>
          <a:xfrm>
            <a:off x="228600" y="5486400"/>
            <a:ext cx="6965176" cy="646331"/>
          </a:xfrm>
          <a:prstGeom prst="rect">
            <a:avLst/>
          </a:prstGeom>
          <a:noFill/>
        </p:spPr>
        <p:txBody>
          <a:bodyPr wrap="none" rtlCol="0">
            <a:spAutoFit/>
          </a:bodyPr>
          <a:lstStyle/>
          <a:p>
            <a:r>
              <a:rPr lang="en-US" altLang="zh-CN" dirty="0" smtClean="0"/>
              <a:t>Local FA investments play an important role for the V-shape recovery, </a:t>
            </a:r>
            <a:br>
              <a:rPr lang="en-US" altLang="zh-CN" dirty="0" smtClean="0"/>
            </a:br>
            <a:r>
              <a:rPr lang="en-US" altLang="zh-CN" dirty="0" smtClean="0"/>
              <a:t>which are mainly conducted by the local financing platform companies.  </a:t>
            </a:r>
            <a:endParaRPr lang="zh-CN" altLang="en-US" dirty="0"/>
          </a:p>
        </p:txBody>
      </p:sp>
    </p:spTree>
    <p:extLst>
      <p:ext uri="{BB962C8B-B14F-4D97-AF65-F5344CB8AC3E}">
        <p14:creationId xmlns:p14="http://schemas.microsoft.com/office/powerpoint/2010/main" val="181861952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23528" y="188640"/>
            <a:ext cx="8424936" cy="1080120"/>
          </a:xfrm>
        </p:spPr>
        <p:txBody>
          <a:bodyPr>
            <a:noAutofit/>
          </a:bodyPr>
          <a:lstStyle/>
          <a:p>
            <a:r>
              <a:rPr lang="en-US" altLang="zh-CN" sz="3600" kern="1200" dirty="0">
                <a:solidFill>
                  <a:schemeClr val="tx2">
                    <a:satMod val="130000"/>
                  </a:schemeClr>
                </a:solidFill>
              </a:rPr>
              <a:t>Estimation of China’s </a:t>
            </a:r>
            <a:r>
              <a:rPr lang="en-US" altLang="zh-CN" sz="3600" kern="1200" dirty="0" smtClean="0">
                <a:solidFill>
                  <a:schemeClr val="tx2">
                    <a:satMod val="130000"/>
                  </a:schemeClr>
                </a:solidFill>
              </a:rPr>
              <a:t>Government Debts</a:t>
            </a:r>
            <a:endParaRPr lang="zh-CN" altLang="en-US" sz="3600" kern="1200" dirty="0">
              <a:solidFill>
                <a:schemeClr val="tx2">
                  <a:satMod val="130000"/>
                </a:schemeClr>
              </a:solidFill>
            </a:endParaRPr>
          </a:p>
        </p:txBody>
      </p:sp>
      <p:graphicFrame>
        <p:nvGraphicFramePr>
          <p:cNvPr id="6" name="表格 5"/>
          <p:cNvGraphicFramePr>
            <a:graphicFrameLocks noGrp="1"/>
          </p:cNvGraphicFramePr>
          <p:nvPr>
            <p:extLst>
              <p:ext uri="{D42A27DB-BD31-4B8C-83A1-F6EECF244321}">
                <p14:modId xmlns:p14="http://schemas.microsoft.com/office/powerpoint/2010/main" val="1419474276"/>
              </p:ext>
            </p:extLst>
          </p:nvPr>
        </p:nvGraphicFramePr>
        <p:xfrm>
          <a:off x="533400" y="1219200"/>
          <a:ext cx="8136904" cy="4166610"/>
        </p:xfrm>
        <a:graphic>
          <a:graphicData uri="http://schemas.openxmlformats.org/drawingml/2006/table">
            <a:tbl>
              <a:tblPr firstRow="1" firstCol="1" bandRow="1">
                <a:tableStyleId>{EB344D84-9AFB-497E-A393-DC336BA19D2E}</a:tableStyleId>
              </a:tblPr>
              <a:tblGrid>
                <a:gridCol w="2592288">
                  <a:extLst>
                    <a:ext uri="{9D8B030D-6E8A-4147-A177-3AD203B41FA5}">
                      <a16:colId xmlns:a16="http://schemas.microsoft.com/office/drawing/2014/main" val="20000"/>
                    </a:ext>
                  </a:extLst>
                </a:gridCol>
                <a:gridCol w="2133198">
                  <a:extLst>
                    <a:ext uri="{9D8B030D-6E8A-4147-A177-3AD203B41FA5}">
                      <a16:colId xmlns:a16="http://schemas.microsoft.com/office/drawing/2014/main" val="20001"/>
                    </a:ext>
                  </a:extLst>
                </a:gridCol>
                <a:gridCol w="1110072">
                  <a:extLst>
                    <a:ext uri="{9D8B030D-6E8A-4147-A177-3AD203B41FA5}">
                      <a16:colId xmlns:a16="http://schemas.microsoft.com/office/drawing/2014/main" val="20002"/>
                    </a:ext>
                  </a:extLst>
                </a:gridCol>
                <a:gridCol w="2301346">
                  <a:extLst>
                    <a:ext uri="{9D8B030D-6E8A-4147-A177-3AD203B41FA5}">
                      <a16:colId xmlns:a16="http://schemas.microsoft.com/office/drawing/2014/main" val="20003"/>
                    </a:ext>
                  </a:extLst>
                </a:gridCol>
              </a:tblGrid>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b="1" u="none" strike="noStrike" kern="1200" dirty="0" smtClean="0">
                          <a:solidFill>
                            <a:schemeClr val="dk1"/>
                          </a:solidFill>
                          <a:effectLst/>
                          <a:latin typeface="+mn-lt"/>
                          <a:ea typeface="+mn-ea"/>
                          <a:cs typeface="+mn-cs"/>
                        </a:rPr>
                        <a:t>Source</a:t>
                      </a:r>
                      <a:endParaRPr lang="zh-CN" sz="1200" b="1"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b="1" u="none" strike="noStrike" kern="1200" dirty="0" smtClean="0">
                          <a:solidFill>
                            <a:schemeClr val="dk1"/>
                          </a:solidFill>
                          <a:effectLst/>
                          <a:latin typeface="+mn-lt"/>
                          <a:ea typeface="+mn-ea"/>
                          <a:cs typeface="+mn-cs"/>
                        </a:rPr>
                        <a:t>Estimation method</a:t>
                      </a:r>
                      <a:endParaRPr lang="zh-CN" sz="1200" b="1"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b="1" u="none" strike="noStrike" kern="1200" dirty="0" smtClean="0">
                          <a:solidFill>
                            <a:schemeClr val="dk1"/>
                          </a:solidFill>
                          <a:effectLst/>
                          <a:latin typeface="+mn-lt"/>
                          <a:ea typeface="+mn-ea"/>
                          <a:cs typeface="+mn-cs"/>
                        </a:rPr>
                        <a:t>Debt</a:t>
                      </a:r>
                      <a:r>
                        <a:rPr lang="zh-CN" sz="1200" b="1" u="none" strike="noStrike" kern="1200" dirty="0" smtClean="0">
                          <a:solidFill>
                            <a:schemeClr val="dk1"/>
                          </a:solidFill>
                          <a:effectLst/>
                          <a:latin typeface="+mn-lt"/>
                          <a:ea typeface="+mn-ea"/>
                          <a:cs typeface="+mn-cs"/>
                        </a:rPr>
                        <a:t>(</a:t>
                      </a:r>
                      <a:r>
                        <a:rPr lang="en-US" altLang="zh-CN" sz="1200" b="1" u="none" strike="noStrike" kern="1200" dirty="0" smtClean="0">
                          <a:solidFill>
                            <a:schemeClr val="dk1"/>
                          </a:solidFill>
                          <a:effectLst/>
                          <a:latin typeface="+mn-lt"/>
                          <a:ea typeface="+mn-ea"/>
                          <a:cs typeface="+mn-cs"/>
                        </a:rPr>
                        <a:t> billion </a:t>
                      </a:r>
                      <a:r>
                        <a:rPr lang="en-US" altLang="zh-CN" sz="1200" b="1" u="none" strike="noStrike" kern="1200" dirty="0" err="1" smtClean="0">
                          <a:solidFill>
                            <a:schemeClr val="dk1"/>
                          </a:solidFill>
                          <a:effectLst/>
                          <a:latin typeface="+mn-lt"/>
                          <a:ea typeface="+mn-ea"/>
                          <a:cs typeface="+mn-cs"/>
                        </a:rPr>
                        <a:t>yuan</a:t>
                      </a:r>
                      <a:r>
                        <a:rPr lang="zh-CN" sz="1200" b="1" u="none" strike="noStrike" kern="1200" dirty="0" smtClean="0">
                          <a:solidFill>
                            <a:schemeClr val="dk1"/>
                          </a:solidFill>
                          <a:effectLst/>
                          <a:latin typeface="+mn-lt"/>
                          <a:ea typeface="+mn-ea"/>
                          <a:cs typeface="+mn-cs"/>
                        </a:rPr>
                        <a:t>)</a:t>
                      </a:r>
                      <a:endParaRPr lang="zh-CN" sz="1200" b="1"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b="1" u="none" strike="noStrike" kern="1200" dirty="0" smtClean="0">
                          <a:solidFill>
                            <a:schemeClr val="dk1"/>
                          </a:solidFill>
                          <a:effectLst/>
                          <a:latin typeface="+mn-lt"/>
                          <a:ea typeface="+mn-ea"/>
                          <a:cs typeface="+mn-cs"/>
                        </a:rPr>
                        <a:t>Data source</a:t>
                      </a:r>
                      <a:endParaRPr lang="zh-CN" sz="1200" b="1"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b="1" u="none" strike="noStrike" kern="1200" dirty="0" smtClean="0">
                          <a:solidFill>
                            <a:schemeClr val="dk1"/>
                          </a:solidFill>
                          <a:effectLst/>
                          <a:latin typeface="+mn-lt"/>
                          <a:ea typeface="+mn-ea"/>
                          <a:cs typeface="+mn-cs"/>
                        </a:rPr>
                        <a:t>Central government domestic debts</a:t>
                      </a:r>
                      <a:endParaRPr lang="zh-CN" sz="1200" b="1"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sz="1200" b="1"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66,98.8</a:t>
                      </a:r>
                      <a:endParaRPr lang="zh-CN" sz="1200"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Official  data</a:t>
                      </a:r>
                      <a:endParaRPr lang="zh-CN" sz="1200"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Central government foreign debts</a:t>
                      </a:r>
                      <a:endParaRPr lang="zh-CN" altLang="zh-CN"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l" fontAlgn="ctr"/>
                      <a:endParaRPr lang="zh-CN" altLang="zh-CN" sz="1200" b="1" i="0" u="none" strike="noStrike" dirty="0">
                        <a:solidFill>
                          <a:srgbClr val="000000"/>
                        </a:solidFill>
                        <a:effectLst/>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r>
                        <a:rPr lang="en-US" sz="1200" u="none" strike="noStrike" kern="1200" dirty="0" smtClean="0">
                          <a:effectLst/>
                        </a:rPr>
                        <a:t>56.01</a:t>
                      </a:r>
                      <a:endParaRPr 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1200" u="none" strike="noStrike" dirty="0" smtClean="0">
                          <a:effectLst/>
                        </a:rPr>
                        <a:t>Official  data</a:t>
                      </a:r>
                      <a:endParaRPr lang="zh-CN" altLang="zh-CN" sz="1200" b="1" i="0" u="none" strike="noStrike" dirty="0">
                        <a:solidFill>
                          <a:srgbClr val="000000"/>
                        </a:solidFill>
                        <a:effectLst/>
                        <a:latin typeface="宋体"/>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625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Local  government debts</a:t>
                      </a:r>
                      <a:endParaRPr lang="zh-CN"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l" fontAlgn="ctr"/>
                      <a:endParaRPr lang="zh-CN" altLang="zh-CN" sz="1200" b="1" i="0" u="none" strike="noStrike" dirty="0">
                        <a:solidFill>
                          <a:srgbClr val="000000"/>
                        </a:solidFill>
                        <a:effectLst/>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r>
                        <a:rPr lang="en-US" sz="1200" u="none" strike="noStrike" kern="1200" dirty="0" smtClean="0">
                          <a:effectLst/>
                        </a:rPr>
                        <a:t>5730</a:t>
                      </a:r>
                      <a:endParaRPr 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1200" u="none" strike="noStrike" dirty="0" smtClean="0">
                          <a:effectLst/>
                        </a:rPr>
                        <a:t>Official  data</a:t>
                      </a:r>
                      <a:endParaRPr lang="zh-CN" altLang="zh-CN" sz="1200" b="1" i="0" u="none" strike="noStrike" dirty="0">
                        <a:solidFill>
                          <a:srgbClr val="000000"/>
                        </a:solidFill>
                        <a:effectLst/>
                        <a:latin typeface="宋体"/>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625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Local financing platform debts</a:t>
                      </a:r>
                      <a:endParaRPr lang="zh-CN"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endParaRPr 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r>
                        <a:rPr lang="en-US" altLang="zh-CN" sz="1200" u="none" strike="noStrike" kern="1200" dirty="0" smtClean="0">
                          <a:effectLst/>
                        </a:rPr>
                        <a:t>4970</a:t>
                      </a:r>
                      <a:endParaRPr 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1200" u="none" strike="noStrike" dirty="0" smtClean="0">
                          <a:effectLst/>
                        </a:rPr>
                        <a:t>Official  data</a:t>
                      </a:r>
                      <a:endParaRPr lang="zh-CN" altLang="zh-CN" sz="1200" b="1" i="0" u="none" strike="noStrike" dirty="0">
                        <a:solidFill>
                          <a:srgbClr val="000000"/>
                        </a:solidFill>
                        <a:effectLst/>
                        <a:latin typeface="宋体"/>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Former ministry of railway debts</a:t>
                      </a:r>
                      <a:endParaRPr lang="zh-CN" altLang="en-US"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200" u="none" strike="noStrike" kern="1200" dirty="0" smtClean="0">
                          <a:effectLst/>
                        </a:rPr>
                        <a:t> </a:t>
                      </a:r>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effectLst/>
                        </a:rPr>
                        <a:t>1890</a:t>
                      </a:r>
                      <a:endParaRPr lang="en-US" alt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200" u="none" strike="noStrike" kern="1200" dirty="0">
                          <a:effectLst/>
                        </a:rPr>
                        <a:t>　</a:t>
                      </a:r>
                      <a:r>
                        <a:rPr lang="en-US" altLang="zh-CN" sz="1200" u="none" strike="noStrike" kern="1200" dirty="0" smtClean="0">
                          <a:effectLst/>
                        </a:rPr>
                        <a:t>Website</a:t>
                      </a:r>
                      <a:r>
                        <a:rPr lang="en-US" altLang="zh-CN" sz="1200" u="none" strike="noStrike" kern="1200" baseline="0" dirty="0" smtClean="0">
                          <a:effectLst/>
                        </a:rPr>
                        <a:t> data</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Policy banks debts</a:t>
                      </a:r>
                      <a:endParaRPr lang="zh-CN" altLang="en-US"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r>
                        <a:rPr lang="en-US" altLang="zh-CN" sz="1200" u="none" strike="noStrike" kern="1200" dirty="0" smtClean="0">
                          <a:effectLst/>
                        </a:rPr>
                        <a:t>3204</a:t>
                      </a:r>
                      <a:endParaRPr lang="en-US" alt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ctr" defTabSz="914400" rtl="0" eaLnBrk="1" fontAlgn="ctr" latinLnBrk="0" hangingPunct="1"/>
                      <a:r>
                        <a:rPr lang="en-US" altLang="zh-CN" sz="1200" u="none" strike="noStrike" kern="1200" dirty="0" smtClean="0">
                          <a:effectLst/>
                        </a:rPr>
                        <a:t>Published</a:t>
                      </a:r>
                      <a:r>
                        <a:rPr lang="en-US" altLang="zh-CN" sz="1200" u="none" strike="noStrike" kern="1200" baseline="0" dirty="0" smtClean="0">
                          <a:effectLst/>
                        </a:rPr>
                        <a:t> </a:t>
                      </a:r>
                      <a:r>
                        <a:rPr lang="en-US" altLang="zh-CN" sz="1200" u="none" strike="noStrike" kern="1200" dirty="0" smtClean="0">
                          <a:effectLst/>
                        </a:rPr>
                        <a:t>Report</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625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NPLs of state-owned commercial banks</a:t>
                      </a:r>
                      <a:endParaRPr lang="zh-CN" altLang="en-US"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effectLst/>
                        </a:rPr>
                        <a:t>Attribute</a:t>
                      </a:r>
                      <a:r>
                        <a:rPr lang="en-US" altLang="zh-CN" sz="1200" u="none" strike="noStrike" kern="1200" baseline="0" dirty="0" smtClean="0">
                          <a:effectLst/>
                        </a:rPr>
                        <a:t> </a:t>
                      </a:r>
                      <a:r>
                        <a:rPr lang="en-US" altLang="zh-CN" sz="1200" u="none" strike="noStrike" kern="1200" dirty="0" smtClean="0">
                          <a:effectLst/>
                        </a:rPr>
                        <a:t>10% to government</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kern="1200" dirty="0" smtClean="0">
                          <a:effectLst/>
                        </a:rPr>
                        <a:t>30.8</a:t>
                      </a:r>
                      <a:endParaRPr 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dirty="0" smtClean="0">
                          <a:effectLst/>
                        </a:rPr>
                        <a:t>Official</a:t>
                      </a:r>
                      <a:r>
                        <a:rPr lang="en-US" altLang="zh-CN" sz="1200" u="none" strike="noStrike" kern="1200" dirty="0" smtClean="0">
                          <a:effectLst/>
                        </a:rPr>
                        <a:t>  data</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Social security fund deficits</a:t>
                      </a:r>
                      <a:endParaRPr lang="zh-CN" altLang="en-US"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kern="1200" dirty="0" smtClean="0">
                          <a:effectLst/>
                        </a:rPr>
                        <a:t>3700</a:t>
                      </a:r>
                      <a:endParaRPr 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effectLst/>
                        </a:rPr>
                        <a:t>Published</a:t>
                      </a:r>
                      <a:r>
                        <a:rPr lang="en-US" altLang="zh-CN" sz="1200" u="none" strike="noStrike" kern="1200" baseline="0" dirty="0" smtClean="0">
                          <a:effectLst/>
                        </a:rPr>
                        <a:t> report</a:t>
                      </a:r>
                      <a:endParaRPr lang="en-US" alt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Total debts</a:t>
                      </a:r>
                      <a:endParaRPr lang="zh-CN" altLang="en-US"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200" u="none" strike="noStrike" kern="1200" dirty="0" smtClean="0">
                          <a:effectLst/>
                        </a:rPr>
                        <a:t>262,97.11</a:t>
                      </a:r>
                      <a:endParaRPr 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kern="1200" dirty="0">
                          <a:solidFill>
                            <a:schemeClr val="dk1"/>
                          </a:solidFill>
                          <a:effectLst/>
                          <a:latin typeface="+mn-lt"/>
                          <a:ea typeface="+mn-ea"/>
                          <a:cs typeface="+mn-cs"/>
                        </a:rPr>
                        <a:t>GDP</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200" u="none" strike="noStrike" kern="1200" dirty="0" smtClean="0">
                          <a:effectLst/>
                        </a:rPr>
                        <a:t>401,51.28</a:t>
                      </a:r>
                      <a:endParaRPr lang="en-US" altLang="zh-CN"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391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kern="1200" dirty="0" smtClean="0">
                          <a:solidFill>
                            <a:schemeClr val="dk1"/>
                          </a:solidFill>
                          <a:effectLst/>
                          <a:latin typeface="+mn-lt"/>
                          <a:ea typeface="+mn-ea"/>
                          <a:cs typeface="+mn-cs"/>
                        </a:rPr>
                        <a:t>Debt-</a:t>
                      </a:r>
                      <a:r>
                        <a:rPr lang="en-US" sz="1200" u="none" strike="noStrike" kern="1200" dirty="0" smtClean="0">
                          <a:solidFill>
                            <a:schemeClr val="dk1"/>
                          </a:solidFill>
                          <a:effectLst/>
                          <a:latin typeface="+mn-lt"/>
                          <a:ea typeface="+mn-ea"/>
                          <a:cs typeface="+mn-cs"/>
                        </a:rPr>
                        <a:t>GDP ratio</a:t>
                      </a:r>
                      <a:endParaRPr lang="zh-CN" altLang="en-US" sz="1200"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lang="en-US" sz="1200" u="none" strike="noStrike" kern="1200" dirty="0">
                          <a:effectLst/>
                        </a:rPr>
                        <a:t>65.50%</a:t>
                      </a:r>
                      <a:endParaRPr 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200" u="none" strike="noStrike" kern="1200" dirty="0">
                          <a:effectLst/>
                        </a:rPr>
                        <a:t>　</a:t>
                      </a:r>
                      <a:endParaRPr lang="zh-CN" altLang="en-US" sz="1200" b="1" i="0" u="none" strike="noStrike" kern="1200" dirty="0">
                        <a:solidFill>
                          <a:srgbClr val="000000"/>
                        </a:solidFill>
                        <a:effectLst/>
                        <a:latin typeface="宋体"/>
                        <a:ea typeface="+mn-ea"/>
                        <a:cs typeface="+mn-cs"/>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1"/>
                  </a:ext>
                </a:extLst>
              </a:tr>
            </a:tbl>
          </a:graphicData>
        </a:graphic>
      </p:graphicFrame>
      <p:sp>
        <p:nvSpPr>
          <p:cNvPr id="2" name="TextBox 1"/>
          <p:cNvSpPr txBox="1"/>
          <p:nvPr/>
        </p:nvSpPr>
        <p:spPr>
          <a:xfrm>
            <a:off x="304800" y="5486400"/>
            <a:ext cx="7010445" cy="646331"/>
          </a:xfrm>
          <a:prstGeom prst="rect">
            <a:avLst/>
          </a:prstGeom>
          <a:noFill/>
        </p:spPr>
        <p:txBody>
          <a:bodyPr wrap="none" rtlCol="0">
            <a:spAutoFit/>
          </a:bodyPr>
          <a:lstStyle/>
          <a:p>
            <a:r>
              <a:rPr lang="en-US" altLang="zh-CN" dirty="0" smtClean="0"/>
              <a:t>Compared of other major countries, the debt-GDP ratio is not quite high,</a:t>
            </a:r>
          </a:p>
          <a:p>
            <a:r>
              <a:rPr lang="en-US" altLang="zh-CN" dirty="0"/>
              <a:t>b</a:t>
            </a:r>
            <a:r>
              <a:rPr lang="en-US" altLang="zh-CN" dirty="0" smtClean="0"/>
              <a:t>ut some scholars doubt the reliability of the statistics of public debts. </a:t>
            </a:r>
            <a:endParaRPr lang="zh-CN" altLang="en-US" dirty="0"/>
          </a:p>
        </p:txBody>
      </p:sp>
      <p:sp>
        <p:nvSpPr>
          <p:cNvPr id="3" name="TextBox 2"/>
          <p:cNvSpPr txBox="1"/>
          <p:nvPr/>
        </p:nvSpPr>
        <p:spPr>
          <a:xfrm>
            <a:off x="7770043" y="921412"/>
            <a:ext cx="1258165" cy="369332"/>
          </a:xfrm>
          <a:prstGeom prst="rect">
            <a:avLst/>
          </a:prstGeom>
          <a:noFill/>
        </p:spPr>
        <p:txBody>
          <a:bodyPr wrap="none" rtlCol="0">
            <a:spAutoFit/>
          </a:bodyPr>
          <a:lstStyle/>
          <a:p>
            <a:r>
              <a:rPr lang="en-US" altLang="zh-CN" dirty="0" smtClean="0"/>
              <a:t>(Year:2010)</a:t>
            </a:r>
            <a:endParaRPr lang="zh-CN" altLang="en-US" dirty="0"/>
          </a:p>
        </p:txBody>
      </p:sp>
    </p:spTree>
    <p:extLst>
      <p:ext uri="{BB962C8B-B14F-4D97-AF65-F5344CB8AC3E}">
        <p14:creationId xmlns:p14="http://schemas.microsoft.com/office/powerpoint/2010/main" val="749206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kern="1200" dirty="0">
                <a:solidFill>
                  <a:schemeClr val="tx2">
                    <a:satMod val="130000"/>
                  </a:schemeClr>
                </a:solidFill>
              </a:rPr>
              <a:t>Debt-GDP Ratio of Some Countries</a:t>
            </a:r>
            <a:endParaRPr lang="zh-CN" altLang="en-US" sz="4000" kern="1200" dirty="0">
              <a:solidFill>
                <a:schemeClr val="tx2">
                  <a:satMod val="130000"/>
                </a:schemeClr>
              </a:solidFill>
            </a:endParaRPr>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08:18:24</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33</a:t>
            </a:fld>
            <a:endParaRPr lang="en-US" altLang="zh-CN">
              <a:solidFill>
                <a:srgbClr val="FFFFFF"/>
              </a:solidFill>
            </a:endParaRPr>
          </a:p>
        </p:txBody>
      </p:sp>
      <p:graphicFrame>
        <p:nvGraphicFramePr>
          <p:cNvPr id="8" name="图表 7"/>
          <p:cNvGraphicFramePr>
            <a:graphicFrameLocks/>
          </p:cNvGraphicFramePr>
          <p:nvPr>
            <p:extLst>
              <p:ext uri="{D42A27DB-BD31-4B8C-83A1-F6EECF244321}">
                <p14:modId xmlns:p14="http://schemas.microsoft.com/office/powerpoint/2010/main" val="1206389110"/>
              </p:ext>
            </p:extLst>
          </p:nvPr>
        </p:nvGraphicFramePr>
        <p:xfrm>
          <a:off x="1043608" y="1268760"/>
          <a:ext cx="6696743"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7670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kern="1200" dirty="0">
                <a:solidFill>
                  <a:schemeClr val="tx2">
                    <a:satMod val="130000"/>
                  </a:schemeClr>
                </a:solidFill>
              </a:rPr>
              <a:t>China’s Fiscal Policy</a:t>
            </a:r>
            <a:endParaRPr lang="zh-CN" altLang="en-US" sz="4000" kern="1200" dirty="0">
              <a:solidFill>
                <a:schemeClr val="tx2">
                  <a:satMod val="130000"/>
                </a:schemeClr>
              </a:solidFill>
            </a:endParaRPr>
          </a:p>
        </p:txBody>
      </p:sp>
      <p:sp>
        <p:nvSpPr>
          <p:cNvPr id="3" name="内容占位符 2"/>
          <p:cNvSpPr>
            <a:spLocks noGrp="1"/>
          </p:cNvSpPr>
          <p:nvPr>
            <p:ph idx="1"/>
          </p:nvPr>
        </p:nvSpPr>
        <p:spPr/>
        <p:txBody>
          <a:bodyPr>
            <a:normAutofit fontScale="92500" lnSpcReduction="20000"/>
          </a:bodyPr>
          <a:lstStyle/>
          <a:p>
            <a:r>
              <a:rPr lang="en-US" altLang="zh-CN" dirty="0" smtClean="0"/>
              <a:t>Policy targets</a:t>
            </a:r>
          </a:p>
          <a:p>
            <a:pPr lvl="1"/>
            <a:r>
              <a:rPr lang="en-US" altLang="zh-CN" dirty="0" smtClean="0"/>
              <a:t>To promote structural transformation</a:t>
            </a:r>
          </a:p>
          <a:p>
            <a:pPr lvl="2"/>
            <a:r>
              <a:rPr lang="en-US" altLang="zh-CN" dirty="0" smtClean="0"/>
              <a:t>To boost the domestic demand, esp. the household consumption</a:t>
            </a:r>
          </a:p>
          <a:p>
            <a:pPr lvl="2"/>
            <a:r>
              <a:rPr lang="en-US" altLang="zh-CN" dirty="0" smtClean="0"/>
              <a:t>To encourage the development of advanced manufacturing and modern services industry, e.g. IT,R&amp;D…</a:t>
            </a:r>
          </a:p>
          <a:p>
            <a:pPr lvl="2"/>
            <a:r>
              <a:rPr lang="en-US" altLang="zh-CN" dirty="0" smtClean="0"/>
              <a:t>Try to achieve the balanced development of urban-rural areas and east-middle-west areas</a:t>
            </a:r>
          </a:p>
          <a:p>
            <a:pPr lvl="1"/>
            <a:r>
              <a:rPr lang="en-US" altLang="zh-CN" dirty="0" smtClean="0"/>
              <a:t>Policy measures</a:t>
            </a:r>
          </a:p>
          <a:p>
            <a:pPr lvl="2"/>
            <a:r>
              <a:rPr lang="en-US" altLang="zh-CN" dirty="0" smtClean="0"/>
              <a:t>VAT transformation and enlargement</a:t>
            </a:r>
          </a:p>
          <a:p>
            <a:pPr lvl="2"/>
            <a:r>
              <a:rPr lang="en-US" altLang="zh-CN" dirty="0" smtClean="0"/>
              <a:t>Tax incentives, subsidies, transfer to the poor, public housing projects…</a:t>
            </a:r>
          </a:p>
          <a:p>
            <a:pPr lvl="2"/>
            <a:r>
              <a:rPr lang="en-US" altLang="zh-CN" dirty="0" smtClean="0"/>
              <a:t>Intergovernmental grants to the less-developed regions</a:t>
            </a:r>
          </a:p>
          <a:p>
            <a:pPr marL="82296" indent="0">
              <a:buNone/>
            </a:pPr>
            <a:endParaRPr lang="zh-CN" altLang="en-US" dirty="0"/>
          </a:p>
        </p:txBody>
      </p:sp>
      <p:sp>
        <p:nvSpPr>
          <p:cNvPr id="4" name="日期占位符 3"/>
          <p:cNvSpPr>
            <a:spLocks noGrp="1"/>
          </p:cNvSpPr>
          <p:nvPr>
            <p:ph type="dt" sz="half" idx="10"/>
          </p:nvPr>
        </p:nvSpPr>
        <p:spPr/>
        <p:txBody>
          <a:bodyPr/>
          <a:lstStyle/>
          <a:p>
            <a:pPr>
              <a:defRPr/>
            </a:pPr>
            <a:fld id="{CBEB14EC-A057-4B25-B503-AE5295AE628F}"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34</a:t>
            </a:fld>
            <a:endParaRPr lang="en-US" altLang="zh-CN">
              <a:solidFill>
                <a:srgbClr val="FFFFFF"/>
              </a:solidFill>
            </a:endParaRPr>
          </a:p>
        </p:txBody>
      </p:sp>
    </p:spTree>
    <p:extLst>
      <p:ext uri="{BB962C8B-B14F-4D97-AF65-F5344CB8AC3E}">
        <p14:creationId xmlns:p14="http://schemas.microsoft.com/office/powerpoint/2010/main" val="37393555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4000" kern="1200" dirty="0" smtClean="0">
                <a:solidFill>
                  <a:schemeClr val="tx2"/>
                </a:solidFill>
              </a:rPr>
              <a:t>International Comparison of the Final Consumption Rate</a:t>
            </a:r>
            <a:endParaRPr lang="zh-CN" altLang="en-US" sz="4000" kern="1200" dirty="0">
              <a:solidFill>
                <a:schemeClr val="tx2"/>
              </a:solidFill>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1800542658"/>
              </p:ext>
            </p:extLst>
          </p:nvPr>
        </p:nvGraphicFramePr>
        <p:xfrm>
          <a:off x="2123728" y="1700808"/>
          <a:ext cx="4996566" cy="3022957"/>
        </p:xfrm>
        <a:graphic>
          <a:graphicData uri="http://schemas.openxmlformats.org/drawingml/2006/table">
            <a:tbl>
              <a:tblPr>
                <a:tableStyleId>{D27102A9-8310-4765-A935-A1911B00CA55}</a:tableStyleId>
              </a:tblPr>
              <a:tblGrid>
                <a:gridCol w="1255893">
                  <a:extLst>
                    <a:ext uri="{9D8B030D-6E8A-4147-A177-3AD203B41FA5}">
                      <a16:colId xmlns:a16="http://schemas.microsoft.com/office/drawing/2014/main" val="20000"/>
                    </a:ext>
                  </a:extLst>
                </a:gridCol>
                <a:gridCol w="1246891">
                  <a:extLst>
                    <a:ext uri="{9D8B030D-6E8A-4147-A177-3AD203B41FA5}">
                      <a16:colId xmlns:a16="http://schemas.microsoft.com/office/drawing/2014/main" val="20001"/>
                    </a:ext>
                  </a:extLst>
                </a:gridCol>
                <a:gridCol w="1246891">
                  <a:extLst>
                    <a:ext uri="{9D8B030D-6E8A-4147-A177-3AD203B41FA5}">
                      <a16:colId xmlns:a16="http://schemas.microsoft.com/office/drawing/2014/main" val="20002"/>
                    </a:ext>
                  </a:extLst>
                </a:gridCol>
                <a:gridCol w="1246891">
                  <a:extLst>
                    <a:ext uri="{9D8B030D-6E8A-4147-A177-3AD203B41FA5}">
                      <a16:colId xmlns:a16="http://schemas.microsoft.com/office/drawing/2014/main" val="20003"/>
                    </a:ext>
                  </a:extLst>
                </a:gridCol>
              </a:tblGrid>
              <a:tr h="431851">
                <a:tc gridSpan="2">
                  <a:txBody>
                    <a:bodyPr/>
                    <a:lstStyle/>
                    <a:p>
                      <a:pPr algn="ctr">
                        <a:lnSpc>
                          <a:spcPts val="2000"/>
                        </a:lnSpc>
                        <a:spcAft>
                          <a:spcPts val="0"/>
                        </a:spcAft>
                      </a:pPr>
                      <a:r>
                        <a:rPr lang="en-US" altLang="zh-CN" sz="1600" kern="100" dirty="0" smtClean="0">
                          <a:effectLst/>
                        </a:rPr>
                        <a:t>Developed</a:t>
                      </a:r>
                      <a:r>
                        <a:rPr lang="en-US" altLang="zh-CN" sz="1600" kern="100" baseline="0" dirty="0" smtClean="0">
                          <a:effectLst/>
                        </a:rPr>
                        <a:t> countries</a:t>
                      </a:r>
                      <a:endParaRPr lang="zh-CN" sz="1600" kern="100" dirty="0">
                        <a:effectLst/>
                        <a:latin typeface="Calibri"/>
                        <a:ea typeface="宋体"/>
                        <a:cs typeface="Times New Roman"/>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lnSpc>
                          <a:spcPts val="2000"/>
                        </a:lnSpc>
                        <a:spcAft>
                          <a:spcPts val="0"/>
                        </a:spcAft>
                      </a:pPr>
                      <a:r>
                        <a:rPr lang="en-US" altLang="zh-CN" sz="1600" kern="100" dirty="0" smtClean="0">
                          <a:effectLst/>
                        </a:rPr>
                        <a:t>Developing</a:t>
                      </a:r>
                      <a:r>
                        <a:rPr lang="en-US" altLang="zh-CN" sz="1600" kern="100" baseline="0" dirty="0" smtClean="0">
                          <a:effectLst/>
                        </a:rPr>
                        <a:t> countries</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431851">
                <a:tc>
                  <a:txBody>
                    <a:bodyPr/>
                    <a:lstStyle/>
                    <a:p>
                      <a:pPr algn="ctr">
                        <a:lnSpc>
                          <a:spcPts val="2000"/>
                        </a:lnSpc>
                        <a:spcAft>
                          <a:spcPts val="0"/>
                        </a:spcAft>
                      </a:pPr>
                      <a:r>
                        <a:rPr lang="en-US" sz="1600" kern="100" dirty="0" smtClean="0">
                          <a:effectLst/>
                        </a:rPr>
                        <a:t>US2010</a:t>
                      </a:r>
                      <a:endParaRPr lang="zh-CN" sz="1600" kern="100" dirty="0">
                        <a:effectLst/>
                        <a:latin typeface="Calibri"/>
                        <a:ea typeface="宋体"/>
                        <a:cs typeface="Times New Roman"/>
                      </a:endParaRPr>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600" kern="100" dirty="0">
                          <a:effectLst/>
                        </a:rPr>
                        <a:t>88%</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600" kern="100" dirty="0" smtClean="0">
                          <a:effectLst/>
                        </a:rPr>
                        <a:t>INdia2011</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600" kern="100">
                          <a:effectLst/>
                        </a:rPr>
                        <a:t>70%</a:t>
                      </a:r>
                      <a:endParaRPr lang="zh-CN" sz="1600" kern="10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31851">
                <a:tc>
                  <a:txBody>
                    <a:bodyPr/>
                    <a:lstStyle/>
                    <a:p>
                      <a:pPr algn="ctr">
                        <a:lnSpc>
                          <a:spcPts val="2000"/>
                        </a:lnSpc>
                        <a:spcAft>
                          <a:spcPts val="0"/>
                        </a:spcAft>
                      </a:pPr>
                      <a:r>
                        <a:rPr lang="en-US" sz="1600" kern="100" dirty="0" smtClean="0">
                          <a:effectLst/>
                        </a:rPr>
                        <a:t>UK2011</a:t>
                      </a:r>
                      <a:endParaRPr lang="zh-CN" sz="1600" kern="100" dirty="0">
                        <a:effectLst/>
                        <a:latin typeface="Calibri"/>
                        <a:ea typeface="宋体"/>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600" kern="100" dirty="0">
                          <a:effectLst/>
                        </a:rPr>
                        <a:t>87%</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600" kern="100" dirty="0" smtClean="0">
                          <a:effectLst/>
                        </a:rPr>
                        <a:t>Brazil2011</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600" kern="100">
                          <a:effectLst/>
                        </a:rPr>
                        <a:t>81%</a:t>
                      </a:r>
                      <a:endParaRPr lang="zh-CN" sz="1600" kern="10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31851">
                <a:tc>
                  <a:txBody>
                    <a:bodyPr/>
                    <a:lstStyle/>
                    <a:p>
                      <a:pPr algn="ctr">
                        <a:lnSpc>
                          <a:spcPts val="2000"/>
                        </a:lnSpc>
                        <a:spcAft>
                          <a:spcPts val="0"/>
                        </a:spcAft>
                      </a:pPr>
                      <a:r>
                        <a:rPr lang="en-US" sz="1600" kern="100" dirty="0" smtClean="0">
                          <a:effectLst/>
                        </a:rPr>
                        <a:t>Germany2011</a:t>
                      </a:r>
                      <a:endParaRPr lang="zh-CN" sz="1600" kern="100" dirty="0">
                        <a:effectLst/>
                        <a:latin typeface="Calibri"/>
                        <a:ea typeface="宋体"/>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600" kern="100" dirty="0">
                          <a:effectLst/>
                        </a:rPr>
                        <a:t>77%</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600" kern="100" dirty="0" smtClean="0">
                          <a:effectLst/>
                        </a:rPr>
                        <a:t>Russia2011</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600" kern="100">
                          <a:effectLst/>
                        </a:rPr>
                        <a:t>69%</a:t>
                      </a:r>
                      <a:endParaRPr lang="zh-CN" sz="1600" kern="10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31851">
                <a:tc>
                  <a:txBody>
                    <a:bodyPr/>
                    <a:lstStyle/>
                    <a:p>
                      <a:pPr algn="ctr">
                        <a:lnSpc>
                          <a:spcPts val="2000"/>
                        </a:lnSpc>
                        <a:spcAft>
                          <a:spcPts val="0"/>
                        </a:spcAft>
                      </a:pPr>
                      <a:r>
                        <a:rPr lang="en-US" sz="1600" kern="100" dirty="0" smtClean="0">
                          <a:effectLst/>
                        </a:rPr>
                        <a:t>Japan2010</a:t>
                      </a:r>
                      <a:endParaRPr lang="zh-CN" sz="1600" kern="100" dirty="0">
                        <a:effectLst/>
                        <a:latin typeface="Calibri"/>
                        <a:ea typeface="宋体"/>
                        <a:cs typeface="Times New Roman"/>
                      </a:endParaRPr>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2000"/>
                        </a:lnSpc>
                        <a:spcAft>
                          <a:spcPts val="0"/>
                        </a:spcAft>
                      </a:pPr>
                      <a:r>
                        <a:rPr lang="en-US" sz="1600" kern="100">
                          <a:effectLst/>
                        </a:rPr>
                        <a:t>79%</a:t>
                      </a:r>
                      <a:endParaRPr lang="zh-CN" sz="1600" kern="10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2000"/>
                        </a:lnSpc>
                        <a:spcAft>
                          <a:spcPts val="0"/>
                        </a:spcAft>
                      </a:pPr>
                      <a:r>
                        <a:rPr lang="en-US" sz="1600" kern="100" dirty="0" smtClean="0">
                          <a:effectLst/>
                        </a:rPr>
                        <a:t>Argentina2011</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2000"/>
                        </a:lnSpc>
                        <a:spcAft>
                          <a:spcPts val="0"/>
                        </a:spcAft>
                      </a:pPr>
                      <a:r>
                        <a:rPr lang="en-US" sz="1600" kern="100" dirty="0">
                          <a:effectLst/>
                        </a:rPr>
                        <a:t>75%</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31851">
                <a:tc gridSpan="3">
                  <a:txBody>
                    <a:bodyPr/>
                    <a:lstStyle/>
                    <a:p>
                      <a:pPr algn="ctr">
                        <a:lnSpc>
                          <a:spcPts val="2000"/>
                        </a:lnSpc>
                        <a:spcAft>
                          <a:spcPts val="0"/>
                        </a:spcAft>
                      </a:pPr>
                      <a:r>
                        <a:rPr lang="en-US" sz="1600" kern="100" dirty="0" smtClean="0">
                          <a:effectLst/>
                        </a:rPr>
                        <a:t>World</a:t>
                      </a:r>
                      <a:r>
                        <a:rPr lang="en-US" sz="1600" kern="100" baseline="0" dirty="0" smtClean="0">
                          <a:effectLst/>
                        </a:rPr>
                        <a:t> average </a:t>
                      </a:r>
                      <a:r>
                        <a:rPr lang="en-US" sz="1600" kern="100" dirty="0" smtClean="0">
                          <a:effectLst/>
                        </a:rPr>
                        <a:t>2006</a:t>
                      </a:r>
                      <a:endParaRPr lang="zh-CN" sz="1600" kern="100" dirty="0">
                        <a:effectLst/>
                        <a:latin typeface="Calibri"/>
                        <a:ea typeface="宋体"/>
                        <a:cs typeface="Times New Roman"/>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lnSpc>
                          <a:spcPts val="2000"/>
                        </a:lnSpc>
                        <a:spcAft>
                          <a:spcPts val="0"/>
                        </a:spcAft>
                      </a:pPr>
                      <a:r>
                        <a:rPr lang="en-US" sz="1600" kern="100" dirty="0">
                          <a:effectLst/>
                        </a:rPr>
                        <a:t>77%</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31851">
                <a:tc gridSpan="3">
                  <a:txBody>
                    <a:bodyPr/>
                    <a:lstStyle/>
                    <a:p>
                      <a:pPr algn="ctr">
                        <a:lnSpc>
                          <a:spcPts val="2000"/>
                        </a:lnSpc>
                        <a:spcAft>
                          <a:spcPts val="0"/>
                        </a:spcAft>
                      </a:pPr>
                      <a:r>
                        <a:rPr lang="en-US" sz="1600" kern="100" dirty="0" smtClean="0">
                          <a:effectLst/>
                        </a:rPr>
                        <a:t>China </a:t>
                      </a:r>
                      <a:r>
                        <a:rPr lang="en-US" sz="1600" kern="100" dirty="0">
                          <a:effectLst/>
                        </a:rPr>
                        <a:t>2011</a:t>
                      </a:r>
                      <a:endParaRPr lang="zh-CN" sz="1600" kern="100" dirty="0">
                        <a:effectLst/>
                        <a:latin typeface="Calibri"/>
                        <a:ea typeface="宋体"/>
                        <a:cs typeface="Times New Roman"/>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zh-CN" altLang="en-US"/>
                    </a:p>
                  </a:txBody>
                  <a:tcPr/>
                </a:tc>
                <a:tc hMerge="1">
                  <a:txBody>
                    <a:bodyPr/>
                    <a:lstStyle/>
                    <a:p>
                      <a:endParaRPr lang="zh-CN" altLang="en-US"/>
                    </a:p>
                  </a:txBody>
                  <a:tcPr/>
                </a:tc>
                <a:tc>
                  <a:txBody>
                    <a:bodyPr/>
                    <a:lstStyle/>
                    <a:p>
                      <a:pPr algn="ctr">
                        <a:lnSpc>
                          <a:spcPts val="2000"/>
                        </a:lnSpc>
                        <a:spcAft>
                          <a:spcPts val="0"/>
                        </a:spcAft>
                      </a:pPr>
                      <a:r>
                        <a:rPr lang="en-US" sz="1600" kern="100" dirty="0">
                          <a:effectLst/>
                        </a:rPr>
                        <a:t>50%</a:t>
                      </a:r>
                      <a:endParaRPr lang="zh-CN" sz="1600" kern="100" dirty="0">
                        <a:effectLst/>
                        <a:latin typeface="Calibri"/>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
        <p:nvSpPr>
          <p:cNvPr id="3" name="日期占位符 2"/>
          <p:cNvSpPr>
            <a:spLocks noGrp="1"/>
          </p:cNvSpPr>
          <p:nvPr>
            <p:ph type="dt" sz="half" idx="10"/>
          </p:nvPr>
        </p:nvSpPr>
        <p:spPr/>
        <p:txBody>
          <a:bodyPr/>
          <a:lstStyle/>
          <a:p>
            <a:pPr>
              <a:defRPr/>
            </a:pPr>
            <a:fld id="{71873736-AA35-461F-9A38-28BCCA2202D7}"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35</a:t>
            </a:fld>
            <a:endParaRPr lang="en-US" altLang="zh-CN">
              <a:solidFill>
                <a:srgbClr val="FFFFFF"/>
              </a:solidFill>
            </a:endParaRPr>
          </a:p>
        </p:txBody>
      </p:sp>
      <p:sp>
        <p:nvSpPr>
          <p:cNvPr id="7" name="TextBox 6"/>
          <p:cNvSpPr txBox="1"/>
          <p:nvPr/>
        </p:nvSpPr>
        <p:spPr>
          <a:xfrm>
            <a:off x="762000" y="4844534"/>
            <a:ext cx="7832144" cy="923330"/>
          </a:xfrm>
          <a:prstGeom prst="rect">
            <a:avLst/>
          </a:prstGeom>
          <a:noFill/>
        </p:spPr>
        <p:txBody>
          <a:bodyPr wrap="none" rtlCol="0">
            <a:spAutoFit/>
          </a:bodyPr>
          <a:lstStyle/>
          <a:p>
            <a:r>
              <a:rPr lang="en-US" altLang="zh-CN" dirty="0" smtClean="0"/>
              <a:t>China’s high economic growth in the past 30 years is mainly driven by investment,</a:t>
            </a:r>
            <a:br>
              <a:rPr lang="en-US" altLang="zh-CN" dirty="0" smtClean="0"/>
            </a:br>
            <a:r>
              <a:rPr lang="en-US" altLang="zh-CN" dirty="0" smtClean="0"/>
              <a:t>and the consumption rate is particularly high.</a:t>
            </a:r>
          </a:p>
          <a:p>
            <a:r>
              <a:rPr lang="en-US" altLang="zh-CN" dirty="0" smtClean="0"/>
              <a:t> </a:t>
            </a:r>
            <a:endParaRPr lang="zh-CN" altLang="en-US" dirty="0"/>
          </a:p>
        </p:txBody>
      </p:sp>
    </p:spTree>
    <p:extLst>
      <p:ext uri="{BB962C8B-B14F-4D97-AF65-F5344CB8AC3E}">
        <p14:creationId xmlns:p14="http://schemas.microsoft.com/office/powerpoint/2010/main" val="37837752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kern="1200" dirty="0">
                <a:solidFill>
                  <a:schemeClr val="tx2">
                    <a:satMod val="130000"/>
                  </a:schemeClr>
                </a:solidFill>
              </a:rPr>
              <a:t>China’s Fiscal Policy</a:t>
            </a:r>
            <a:endParaRPr lang="zh-CN" altLang="en-US" sz="4000" kern="1200" dirty="0">
              <a:solidFill>
                <a:schemeClr val="tx2">
                  <a:satMod val="130000"/>
                </a:schemeClr>
              </a:solidFill>
            </a:endParaRPr>
          </a:p>
        </p:txBody>
      </p:sp>
      <p:sp>
        <p:nvSpPr>
          <p:cNvPr id="3" name="内容占位符 2"/>
          <p:cNvSpPr>
            <a:spLocks noGrp="1"/>
          </p:cNvSpPr>
          <p:nvPr>
            <p:ph idx="1"/>
          </p:nvPr>
        </p:nvSpPr>
        <p:spPr/>
        <p:txBody>
          <a:bodyPr>
            <a:normAutofit lnSpcReduction="10000"/>
          </a:bodyPr>
          <a:lstStyle/>
          <a:p>
            <a:r>
              <a:rPr lang="en-US" altLang="zh-CN" dirty="0" smtClean="0"/>
              <a:t>Policy targets</a:t>
            </a:r>
          </a:p>
          <a:p>
            <a:pPr lvl="1"/>
            <a:r>
              <a:rPr lang="en-US" altLang="zh-CN" dirty="0" smtClean="0"/>
              <a:t>To achieve fairness of distribution</a:t>
            </a:r>
          </a:p>
          <a:p>
            <a:r>
              <a:rPr lang="en-US" altLang="zh-CN" dirty="0" smtClean="0"/>
              <a:t>Policy measures</a:t>
            </a:r>
          </a:p>
          <a:p>
            <a:pPr lvl="1"/>
            <a:r>
              <a:rPr lang="en-US" altLang="zh-CN" dirty="0" smtClean="0"/>
              <a:t>IIT reform</a:t>
            </a:r>
          </a:p>
          <a:p>
            <a:pPr lvl="1"/>
            <a:r>
              <a:rPr lang="en-US" altLang="zh-CN" dirty="0" smtClean="0"/>
              <a:t>House property tax reform</a:t>
            </a:r>
          </a:p>
          <a:p>
            <a:pPr lvl="1"/>
            <a:r>
              <a:rPr lang="en-US" altLang="zh-CN" dirty="0" smtClean="0"/>
              <a:t>Improvement of the social relief system</a:t>
            </a:r>
          </a:p>
          <a:p>
            <a:pPr lvl="1"/>
            <a:r>
              <a:rPr lang="en-US" altLang="zh-CN" dirty="0" smtClean="0"/>
              <a:t>Improvement of the social insurance system</a:t>
            </a:r>
          </a:p>
          <a:p>
            <a:pPr lvl="1"/>
            <a:r>
              <a:rPr lang="en-US" altLang="zh-CN" dirty="0" smtClean="0"/>
              <a:t>Intergovernmental grants to the </a:t>
            </a:r>
            <a:r>
              <a:rPr lang="en-US" altLang="zh-CN" dirty="0"/>
              <a:t>less-developed </a:t>
            </a:r>
            <a:r>
              <a:rPr lang="en-US" altLang="zh-CN" dirty="0" smtClean="0"/>
              <a:t>areas</a:t>
            </a:r>
          </a:p>
          <a:p>
            <a:endParaRPr lang="zh-CN" altLang="en-US" dirty="0"/>
          </a:p>
        </p:txBody>
      </p:sp>
      <p:sp>
        <p:nvSpPr>
          <p:cNvPr id="4" name="日期占位符 3"/>
          <p:cNvSpPr>
            <a:spLocks noGrp="1"/>
          </p:cNvSpPr>
          <p:nvPr>
            <p:ph type="dt" sz="half" idx="10"/>
          </p:nvPr>
        </p:nvSpPr>
        <p:spPr/>
        <p:txBody>
          <a:bodyPr/>
          <a:lstStyle/>
          <a:p>
            <a:pPr>
              <a:defRPr/>
            </a:pPr>
            <a:fld id="{A2375217-508E-4856-BE48-A36A62C13C0F}"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36</a:t>
            </a:fld>
            <a:endParaRPr lang="en-US" altLang="zh-CN">
              <a:solidFill>
                <a:srgbClr val="FFFFFF"/>
              </a:solidFill>
            </a:endParaRPr>
          </a:p>
        </p:txBody>
      </p:sp>
    </p:spTree>
    <p:extLst>
      <p:ext uri="{BB962C8B-B14F-4D97-AF65-F5344CB8AC3E}">
        <p14:creationId xmlns:p14="http://schemas.microsoft.com/office/powerpoint/2010/main" val="2241243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sz="1800" b="1" i="0" u="none" strike="noStrike" kern="1200" baseline="0">
                <a:solidFill>
                  <a:sysClr val="windowText" lastClr="000000"/>
                </a:solidFill>
                <a:latin typeface="+mn-lt"/>
                <a:ea typeface="+mn-ea"/>
                <a:cs typeface="+mn-cs"/>
              </a:defRPr>
            </a:pPr>
            <a:r>
              <a:rPr lang="en-US" altLang="en-US" sz="4000" kern="1200" dirty="0">
                <a:solidFill>
                  <a:schemeClr val="tx2"/>
                </a:solidFill>
              </a:rPr>
              <a:t>The </a:t>
            </a:r>
            <a:r>
              <a:rPr lang="en-US" altLang="en-US" sz="4000" kern="1200" dirty="0" err="1" smtClean="0">
                <a:solidFill>
                  <a:schemeClr val="tx2"/>
                </a:solidFill>
              </a:rPr>
              <a:t>Gini</a:t>
            </a:r>
            <a:r>
              <a:rPr lang="en-US" altLang="en-US" sz="4000" kern="1200" dirty="0" smtClean="0">
                <a:solidFill>
                  <a:schemeClr val="tx2"/>
                </a:solidFill>
              </a:rPr>
              <a:t> Coefficient </a:t>
            </a:r>
            <a:r>
              <a:rPr lang="en-US" altLang="en-US" sz="4000" kern="1200" dirty="0">
                <a:solidFill>
                  <a:schemeClr val="tx2"/>
                </a:solidFill>
              </a:rPr>
              <a:t>in China</a:t>
            </a:r>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08:18:24</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37</a:t>
            </a:fld>
            <a:endParaRPr lang="en-US" altLang="zh-CN" dirty="0">
              <a:solidFill>
                <a:srgbClr val="FFFFFF"/>
              </a:solidFill>
            </a:endParaRPr>
          </a:p>
        </p:txBody>
      </p:sp>
      <p:graphicFrame>
        <p:nvGraphicFramePr>
          <p:cNvPr id="7" name="图表 6"/>
          <p:cNvGraphicFramePr>
            <a:graphicFrameLocks/>
          </p:cNvGraphicFramePr>
          <p:nvPr>
            <p:extLst>
              <p:ext uri="{D42A27DB-BD31-4B8C-83A1-F6EECF244321}">
                <p14:modId xmlns:p14="http://schemas.microsoft.com/office/powerpoint/2010/main" val="1227966187"/>
              </p:ext>
            </p:extLst>
          </p:nvPr>
        </p:nvGraphicFramePr>
        <p:xfrm>
          <a:off x="1676400" y="1219200"/>
          <a:ext cx="57912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28600" y="4495800"/>
            <a:ext cx="8710077" cy="923330"/>
          </a:xfrm>
          <a:prstGeom prst="rect">
            <a:avLst/>
          </a:prstGeom>
          <a:noFill/>
        </p:spPr>
        <p:txBody>
          <a:bodyPr wrap="none" rtlCol="0">
            <a:spAutoFit/>
          </a:bodyPr>
          <a:lstStyle/>
          <a:p>
            <a:r>
              <a:rPr lang="en-US" altLang="zh-CN" dirty="0" smtClean="0"/>
              <a:t>China has experienced widening income gap in the past 30 years which is indicated by the </a:t>
            </a:r>
            <a:br>
              <a:rPr lang="en-US" altLang="zh-CN" dirty="0" smtClean="0"/>
            </a:br>
            <a:r>
              <a:rPr lang="en-US" altLang="zh-CN" dirty="0" smtClean="0"/>
              <a:t>high level of </a:t>
            </a:r>
            <a:r>
              <a:rPr lang="en-US" altLang="zh-CN" dirty="0" err="1" smtClean="0"/>
              <a:t>Gini</a:t>
            </a:r>
            <a:r>
              <a:rPr lang="en-US" altLang="zh-CN" dirty="0" smtClean="0"/>
              <a:t> coefficient.</a:t>
            </a:r>
          </a:p>
          <a:p>
            <a:r>
              <a:rPr lang="en-US" altLang="zh-CN" dirty="0" smtClean="0"/>
              <a:t>Inequality in distribution is a major concern of China’s sustainable  economic development.</a:t>
            </a:r>
            <a:endParaRPr lang="zh-CN" altLang="en-US" dirty="0"/>
          </a:p>
        </p:txBody>
      </p:sp>
    </p:spTree>
    <p:extLst>
      <p:ext uri="{BB962C8B-B14F-4D97-AF65-F5344CB8AC3E}">
        <p14:creationId xmlns:p14="http://schemas.microsoft.com/office/powerpoint/2010/main" val="2311786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kern="1200" dirty="0" smtClean="0">
                <a:solidFill>
                  <a:schemeClr val="tx2">
                    <a:satMod val="130000"/>
                  </a:schemeClr>
                </a:solidFill>
              </a:rPr>
              <a:t>Regional Disparity of Disposal Income</a:t>
            </a:r>
            <a:endParaRPr lang="zh-CN" altLang="en-US" sz="4000" kern="1200" dirty="0">
              <a:solidFill>
                <a:schemeClr val="tx2">
                  <a:satMod val="130000"/>
                </a:schemeClr>
              </a:solidFill>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2068074561"/>
              </p:ext>
            </p:extLst>
          </p:nvPr>
        </p:nvGraphicFramePr>
        <p:xfrm>
          <a:off x="1259634" y="1772816"/>
          <a:ext cx="6840761" cy="2032000"/>
        </p:xfrm>
        <a:graphic>
          <a:graphicData uri="http://schemas.openxmlformats.org/drawingml/2006/table">
            <a:tbl>
              <a:tblPr firstRow="1" firstCol="1" bandRow="1">
                <a:tableStyleId>{D27102A9-8310-4765-A935-A1911B00CA55}</a:tableStyleId>
              </a:tblPr>
              <a:tblGrid>
                <a:gridCol w="648070">
                  <a:extLst>
                    <a:ext uri="{9D8B030D-6E8A-4147-A177-3AD203B41FA5}">
                      <a16:colId xmlns:a16="http://schemas.microsoft.com/office/drawing/2014/main" val="20000"/>
                    </a:ext>
                  </a:extLst>
                </a:gridCol>
                <a:gridCol w="829131">
                  <a:extLst>
                    <a:ext uri="{9D8B030D-6E8A-4147-A177-3AD203B41FA5}">
                      <a16:colId xmlns:a16="http://schemas.microsoft.com/office/drawing/2014/main" val="20001"/>
                    </a:ext>
                  </a:extLst>
                </a:gridCol>
                <a:gridCol w="1072712">
                  <a:extLst>
                    <a:ext uri="{9D8B030D-6E8A-4147-A177-3AD203B41FA5}">
                      <a16:colId xmlns:a16="http://schemas.microsoft.com/office/drawing/2014/main" val="20002"/>
                    </a:ext>
                  </a:extLst>
                </a:gridCol>
                <a:gridCol w="1072712">
                  <a:extLst>
                    <a:ext uri="{9D8B030D-6E8A-4147-A177-3AD203B41FA5}">
                      <a16:colId xmlns:a16="http://schemas.microsoft.com/office/drawing/2014/main" val="20003"/>
                    </a:ext>
                  </a:extLst>
                </a:gridCol>
                <a:gridCol w="1072712">
                  <a:extLst>
                    <a:ext uri="{9D8B030D-6E8A-4147-A177-3AD203B41FA5}">
                      <a16:colId xmlns:a16="http://schemas.microsoft.com/office/drawing/2014/main" val="20004"/>
                    </a:ext>
                  </a:extLst>
                </a:gridCol>
                <a:gridCol w="1072712">
                  <a:extLst>
                    <a:ext uri="{9D8B030D-6E8A-4147-A177-3AD203B41FA5}">
                      <a16:colId xmlns:a16="http://schemas.microsoft.com/office/drawing/2014/main" val="20005"/>
                    </a:ext>
                  </a:extLst>
                </a:gridCol>
                <a:gridCol w="1072712">
                  <a:extLst>
                    <a:ext uri="{9D8B030D-6E8A-4147-A177-3AD203B41FA5}">
                      <a16:colId xmlns:a16="http://schemas.microsoft.com/office/drawing/2014/main" val="20006"/>
                    </a:ext>
                  </a:extLst>
                </a:gridCol>
              </a:tblGrid>
              <a:tr h="238125">
                <a:tc rowSpan="2">
                  <a:txBody>
                    <a:bodyPr/>
                    <a:lstStyle/>
                    <a:p>
                      <a:pPr algn="ctr">
                        <a:lnSpc>
                          <a:spcPts val="2000"/>
                        </a:lnSpc>
                        <a:spcAft>
                          <a:spcPts val="0"/>
                        </a:spcAft>
                      </a:pPr>
                      <a:r>
                        <a:rPr lang="en-US" altLang="zh-CN" sz="1400" kern="0" dirty="0" smtClean="0">
                          <a:effectLst/>
                        </a:rPr>
                        <a:t>Year</a:t>
                      </a:r>
                      <a:endParaRPr lang="zh-CN" sz="1400" kern="100" dirty="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lnSpc>
                          <a:spcPts val="2000"/>
                        </a:lnSpc>
                        <a:spcAft>
                          <a:spcPts val="0"/>
                        </a:spcAft>
                      </a:pPr>
                      <a:r>
                        <a:rPr lang="en-US" altLang="zh-CN" sz="1400" kern="0" dirty="0" smtClean="0">
                          <a:effectLst/>
                        </a:rPr>
                        <a:t>Urban</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zh-CN" altLang="en-US"/>
                    </a:p>
                  </a:txBody>
                  <a:tcPr/>
                </a:tc>
                <a:tc hMerge="1">
                  <a:txBody>
                    <a:bodyPr/>
                    <a:lstStyle/>
                    <a:p>
                      <a:endParaRPr lang="zh-CN" altLang="en-US"/>
                    </a:p>
                  </a:txBody>
                  <a:tcPr/>
                </a:tc>
                <a:tc gridSpan="3">
                  <a:txBody>
                    <a:bodyPr/>
                    <a:lstStyle/>
                    <a:p>
                      <a:pPr algn="ctr">
                        <a:lnSpc>
                          <a:spcPts val="2000"/>
                        </a:lnSpc>
                        <a:spcAft>
                          <a:spcPts val="0"/>
                        </a:spcAft>
                      </a:pPr>
                      <a:r>
                        <a:rPr lang="en-US" altLang="zh-CN" sz="1400" kern="0" dirty="0" smtClean="0">
                          <a:effectLst/>
                        </a:rPr>
                        <a:t>Rural</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171450">
                <a:tc vMerge="1">
                  <a:txBody>
                    <a:bodyPr/>
                    <a:lstStyle/>
                    <a:p>
                      <a:pPr algn="just"/>
                      <a:endParaRPr lang="zh-CN" sz="1400" dirty="0">
                        <a:effectLst/>
                        <a:latin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2000"/>
                        </a:lnSpc>
                        <a:spcAft>
                          <a:spcPts val="0"/>
                        </a:spcAft>
                      </a:pPr>
                      <a:r>
                        <a:rPr lang="en-US" altLang="zh-CN" sz="1400" kern="0" dirty="0" smtClean="0">
                          <a:effectLst/>
                        </a:rPr>
                        <a:t>east</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ts val="2000"/>
                        </a:lnSpc>
                        <a:spcAft>
                          <a:spcPts val="0"/>
                        </a:spcAft>
                      </a:pPr>
                      <a:r>
                        <a:rPr lang="en-US" altLang="zh-CN" sz="1400" kern="0" dirty="0" smtClean="0">
                          <a:effectLst/>
                        </a:rPr>
                        <a:t>middle</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ts val="2000"/>
                        </a:lnSpc>
                        <a:spcAft>
                          <a:spcPts val="0"/>
                        </a:spcAft>
                      </a:pPr>
                      <a:r>
                        <a:rPr lang="en-US" altLang="zh-CN" sz="1400" kern="0" dirty="0" smtClean="0">
                          <a:effectLst/>
                        </a:rPr>
                        <a:t>west</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ts val="2000"/>
                        </a:lnSpc>
                        <a:spcAft>
                          <a:spcPts val="0"/>
                        </a:spcAft>
                      </a:pPr>
                      <a:r>
                        <a:rPr lang="en-US" altLang="zh-CN" sz="1400" kern="0" dirty="0" smtClean="0">
                          <a:effectLst/>
                        </a:rPr>
                        <a:t>east</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ts val="2000"/>
                        </a:lnSpc>
                        <a:spcAft>
                          <a:spcPts val="0"/>
                        </a:spcAft>
                      </a:pPr>
                      <a:r>
                        <a:rPr lang="en-US" altLang="zh-CN" sz="1400" kern="0" dirty="0" smtClean="0">
                          <a:effectLst/>
                        </a:rPr>
                        <a:t>middle</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ts val="2000"/>
                        </a:lnSpc>
                        <a:spcAft>
                          <a:spcPts val="0"/>
                        </a:spcAft>
                      </a:pPr>
                      <a:r>
                        <a:rPr lang="en-US" altLang="zh-CN" sz="1400" kern="0" dirty="0" smtClean="0">
                          <a:effectLst/>
                        </a:rPr>
                        <a:t>west</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71450">
                <a:tc>
                  <a:txBody>
                    <a:bodyPr/>
                    <a:lstStyle/>
                    <a:p>
                      <a:pPr algn="ctr">
                        <a:lnSpc>
                          <a:spcPts val="2000"/>
                        </a:lnSpc>
                        <a:spcAft>
                          <a:spcPts val="0"/>
                        </a:spcAft>
                      </a:pPr>
                      <a:r>
                        <a:rPr lang="en-US" sz="1400" kern="0">
                          <a:effectLst/>
                        </a:rPr>
                        <a:t>2005</a:t>
                      </a:r>
                      <a:endParaRPr lang="zh-CN" sz="1400" kern="10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400" kern="0" dirty="0">
                          <a:effectLst/>
                        </a:rPr>
                        <a:t>13375</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400" kern="0" dirty="0">
                          <a:effectLst/>
                        </a:rPr>
                        <a:t>8809</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400" kern="0" dirty="0">
                          <a:effectLst/>
                        </a:rPr>
                        <a:t>8783</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400" kern="0">
                          <a:effectLst/>
                        </a:rPr>
                        <a:t>4720</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400" kern="0">
                          <a:effectLst/>
                        </a:rPr>
                        <a:t>2957</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ts val="2000"/>
                        </a:lnSpc>
                        <a:spcAft>
                          <a:spcPts val="0"/>
                        </a:spcAft>
                      </a:pPr>
                      <a:r>
                        <a:rPr lang="en-US" sz="1400" kern="0" dirty="0">
                          <a:effectLst/>
                        </a:rPr>
                        <a:t>2379</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171450">
                <a:tc>
                  <a:txBody>
                    <a:bodyPr/>
                    <a:lstStyle/>
                    <a:p>
                      <a:pPr algn="ctr">
                        <a:lnSpc>
                          <a:spcPts val="2000"/>
                        </a:lnSpc>
                        <a:spcAft>
                          <a:spcPts val="0"/>
                        </a:spcAft>
                      </a:pPr>
                      <a:r>
                        <a:rPr lang="en-US" sz="1400" kern="0">
                          <a:effectLst/>
                        </a:rPr>
                        <a:t>2006</a:t>
                      </a:r>
                      <a:endParaRPr lang="zh-CN" sz="1400" kern="10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14967</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9902</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9728</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5188</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3283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2588</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3"/>
                  </a:ext>
                </a:extLst>
              </a:tr>
              <a:tr h="171450">
                <a:tc>
                  <a:txBody>
                    <a:bodyPr/>
                    <a:lstStyle/>
                    <a:p>
                      <a:pPr algn="ctr">
                        <a:lnSpc>
                          <a:spcPts val="2000"/>
                        </a:lnSpc>
                        <a:spcAft>
                          <a:spcPts val="0"/>
                        </a:spcAft>
                      </a:pPr>
                      <a:r>
                        <a:rPr lang="en-US" sz="1400" kern="0">
                          <a:effectLst/>
                        </a:rPr>
                        <a:t>2007</a:t>
                      </a:r>
                      <a:endParaRPr lang="zh-CN" sz="1400" kern="10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a:effectLst/>
                        </a:rPr>
                        <a:t>16974</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11634</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11309</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5626</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3878</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a:effectLst/>
                        </a:rPr>
                        <a:t>3033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171450">
                <a:tc>
                  <a:txBody>
                    <a:bodyPr/>
                    <a:lstStyle/>
                    <a:p>
                      <a:pPr algn="ctr">
                        <a:lnSpc>
                          <a:spcPts val="2000"/>
                        </a:lnSpc>
                        <a:spcAft>
                          <a:spcPts val="0"/>
                        </a:spcAft>
                      </a:pPr>
                      <a:r>
                        <a:rPr lang="en-US" sz="1400" kern="0">
                          <a:effectLst/>
                        </a:rPr>
                        <a:t>2008</a:t>
                      </a:r>
                      <a:endParaRPr lang="zh-CN" sz="1400" kern="10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19203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13226</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12971</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6598</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4453</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3518</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5"/>
                  </a:ext>
                </a:extLst>
              </a:tr>
              <a:tr h="171450">
                <a:tc>
                  <a:txBody>
                    <a:bodyPr/>
                    <a:lstStyle/>
                    <a:p>
                      <a:pPr algn="ctr">
                        <a:lnSpc>
                          <a:spcPts val="2000"/>
                        </a:lnSpc>
                        <a:spcAft>
                          <a:spcPts val="0"/>
                        </a:spcAft>
                      </a:pPr>
                      <a:r>
                        <a:rPr lang="en-US" sz="1400" kern="0">
                          <a:effectLst/>
                        </a:rPr>
                        <a:t>2009</a:t>
                      </a:r>
                      <a:endParaRPr lang="zh-CN" sz="1400" kern="10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a:effectLst/>
                        </a:rPr>
                        <a:t>20953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a:effectLst/>
                        </a:rPr>
                        <a:t>14367</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a:effectLst/>
                        </a:rPr>
                        <a:t>14213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7156</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4793</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ts val="2000"/>
                        </a:lnSpc>
                        <a:spcAft>
                          <a:spcPts val="0"/>
                        </a:spcAft>
                      </a:pPr>
                      <a:r>
                        <a:rPr lang="en-US" sz="1400" kern="0" dirty="0">
                          <a:effectLst/>
                        </a:rPr>
                        <a:t>3816</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171450">
                <a:tc>
                  <a:txBody>
                    <a:bodyPr/>
                    <a:lstStyle/>
                    <a:p>
                      <a:pPr algn="ctr">
                        <a:lnSpc>
                          <a:spcPts val="2000"/>
                        </a:lnSpc>
                        <a:spcAft>
                          <a:spcPts val="0"/>
                        </a:spcAft>
                      </a:pPr>
                      <a:r>
                        <a:rPr lang="en-US" sz="1400" kern="0">
                          <a:effectLst/>
                        </a:rPr>
                        <a:t>2010</a:t>
                      </a:r>
                      <a:endParaRPr lang="zh-CN" sz="1400" kern="100">
                        <a:effectLst/>
                        <a:latin typeface="Calibri"/>
                        <a:ea typeface="宋体"/>
                        <a:cs typeface="Times New Roman"/>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23273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15962</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15806</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a:effectLst/>
                        </a:rPr>
                        <a:t>8143</a:t>
                      </a:r>
                      <a:endParaRPr lang="zh-CN" sz="1400" kern="10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5510</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lnSpc>
                          <a:spcPts val="2000"/>
                        </a:lnSpc>
                        <a:spcAft>
                          <a:spcPts val="0"/>
                        </a:spcAft>
                      </a:pPr>
                      <a:r>
                        <a:rPr lang="en-US" sz="1400" kern="0" dirty="0">
                          <a:effectLst/>
                        </a:rPr>
                        <a:t>4418</a:t>
                      </a:r>
                      <a:endParaRPr lang="zh-CN" sz="1400" kern="100" dirty="0">
                        <a:effectLst/>
                        <a:latin typeface="Calibri"/>
                        <a:ea typeface="宋体"/>
                        <a:cs typeface="Times New Roman"/>
                      </a:endParaRPr>
                    </a:p>
                  </a:txBody>
                  <a:tcPr marL="68580" marR="68580" marT="0" marB="0"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7"/>
                  </a:ext>
                </a:extLst>
              </a:tr>
            </a:tbl>
          </a:graphicData>
        </a:graphic>
      </p:graphicFrame>
      <p:sp>
        <p:nvSpPr>
          <p:cNvPr id="3" name="日期占位符 2"/>
          <p:cNvSpPr>
            <a:spLocks noGrp="1"/>
          </p:cNvSpPr>
          <p:nvPr>
            <p:ph type="dt" sz="half" idx="10"/>
          </p:nvPr>
        </p:nvSpPr>
        <p:spPr/>
        <p:txBody>
          <a:bodyPr/>
          <a:lstStyle/>
          <a:p>
            <a:pPr>
              <a:defRPr/>
            </a:pPr>
            <a:fld id="{5BADAF15-C110-44FA-8FAF-F9903FDE912E}"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38</a:t>
            </a:fld>
            <a:endParaRPr lang="en-US" altLang="zh-CN">
              <a:solidFill>
                <a:srgbClr val="FFFFFF"/>
              </a:solidFill>
            </a:endParaRPr>
          </a:p>
        </p:txBody>
      </p:sp>
      <p:sp>
        <p:nvSpPr>
          <p:cNvPr id="7" name="TextBox 6"/>
          <p:cNvSpPr txBox="1"/>
          <p:nvPr/>
        </p:nvSpPr>
        <p:spPr>
          <a:xfrm>
            <a:off x="1066800" y="4038600"/>
            <a:ext cx="7342331" cy="646331"/>
          </a:xfrm>
          <a:prstGeom prst="rect">
            <a:avLst/>
          </a:prstGeom>
          <a:noFill/>
        </p:spPr>
        <p:txBody>
          <a:bodyPr wrap="none" rtlCol="0">
            <a:spAutoFit/>
          </a:bodyPr>
          <a:lstStyle/>
          <a:p>
            <a:r>
              <a:rPr lang="en-US" altLang="zh-CN" dirty="0" smtClean="0"/>
              <a:t>The income gap between urban and rural regions contribute the most to the</a:t>
            </a:r>
          </a:p>
          <a:p>
            <a:r>
              <a:rPr lang="en-US" altLang="zh-CN" dirty="0" smtClean="0"/>
              <a:t>overall inequality of income distribution.  </a:t>
            </a:r>
            <a:endParaRPr lang="zh-CN" altLang="en-US" dirty="0"/>
          </a:p>
        </p:txBody>
      </p:sp>
    </p:spTree>
    <p:extLst>
      <p:ext uri="{BB962C8B-B14F-4D97-AF65-F5344CB8AC3E}">
        <p14:creationId xmlns:p14="http://schemas.microsoft.com/office/powerpoint/2010/main" val="776974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404664"/>
            <a:ext cx="7498080" cy="1143000"/>
          </a:xfrm>
        </p:spPr>
        <p:txBody>
          <a:bodyPr>
            <a:noAutofit/>
          </a:bodyPr>
          <a:lstStyle/>
          <a:p>
            <a:r>
              <a:rPr lang="en-US" altLang="zh-CN" sz="4000" kern="1200" dirty="0" err="1" smtClean="0">
                <a:solidFill>
                  <a:schemeClr val="tx2">
                    <a:satMod val="130000"/>
                  </a:schemeClr>
                </a:solidFill>
              </a:rPr>
              <a:t>Gini</a:t>
            </a:r>
            <a:r>
              <a:rPr lang="en-US" altLang="zh-CN" sz="4000" kern="1200" dirty="0" smtClean="0">
                <a:solidFill>
                  <a:schemeClr val="tx2">
                    <a:satMod val="130000"/>
                  </a:schemeClr>
                </a:solidFill>
              </a:rPr>
              <a:t> Coefficient for the Tax Revenue at Provincial Level</a:t>
            </a:r>
            <a:endParaRPr lang="zh-CN" altLang="en-US" sz="4000" kern="1200" dirty="0">
              <a:solidFill>
                <a:schemeClr val="tx2">
                  <a:satMod val="130000"/>
                </a:schemeClr>
              </a:solidFill>
            </a:endParaRPr>
          </a:p>
        </p:txBody>
      </p:sp>
      <p:sp>
        <p:nvSpPr>
          <p:cNvPr id="3" name="日期占位符 2"/>
          <p:cNvSpPr>
            <a:spLocks noGrp="1"/>
          </p:cNvSpPr>
          <p:nvPr>
            <p:ph type="dt" sz="half" idx="10"/>
          </p:nvPr>
        </p:nvSpPr>
        <p:spPr/>
        <p:txBody>
          <a:bodyPr/>
          <a:lstStyle/>
          <a:p>
            <a:pPr>
              <a:defRPr/>
            </a:pPr>
            <a:fld id="{CD9CD266-A988-4FC1-9ED6-4648AF80F6D3}"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39</a:t>
            </a:fld>
            <a:endParaRPr lang="en-US" altLang="zh-CN">
              <a:solidFill>
                <a:srgbClr val="FFFFFF"/>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1809707557"/>
              </p:ext>
            </p:extLst>
          </p:nvPr>
        </p:nvGraphicFramePr>
        <p:xfrm>
          <a:off x="2555776" y="2204864"/>
          <a:ext cx="4268110" cy="2628533"/>
        </p:xfrm>
        <a:graphic>
          <a:graphicData uri="http://schemas.openxmlformats.org/drawingml/2006/table">
            <a:tbl>
              <a:tblPr>
                <a:tableStyleId>{D27102A9-8310-4765-A935-A1911B00CA55}</a:tableStyleId>
              </a:tblPr>
              <a:tblGrid>
                <a:gridCol w="848542">
                  <a:extLst>
                    <a:ext uri="{9D8B030D-6E8A-4147-A177-3AD203B41FA5}">
                      <a16:colId xmlns:a16="http://schemas.microsoft.com/office/drawing/2014/main" val="20000"/>
                    </a:ext>
                  </a:extLst>
                </a:gridCol>
                <a:gridCol w="848542">
                  <a:extLst>
                    <a:ext uri="{9D8B030D-6E8A-4147-A177-3AD203B41FA5}">
                      <a16:colId xmlns:a16="http://schemas.microsoft.com/office/drawing/2014/main" val="20001"/>
                    </a:ext>
                  </a:extLst>
                </a:gridCol>
                <a:gridCol w="848542">
                  <a:extLst>
                    <a:ext uri="{9D8B030D-6E8A-4147-A177-3AD203B41FA5}">
                      <a16:colId xmlns:a16="http://schemas.microsoft.com/office/drawing/2014/main" val="20002"/>
                    </a:ext>
                  </a:extLst>
                </a:gridCol>
                <a:gridCol w="848542">
                  <a:extLst>
                    <a:ext uri="{9D8B030D-6E8A-4147-A177-3AD203B41FA5}">
                      <a16:colId xmlns:a16="http://schemas.microsoft.com/office/drawing/2014/main" val="20003"/>
                    </a:ext>
                  </a:extLst>
                </a:gridCol>
                <a:gridCol w="848542">
                  <a:extLst>
                    <a:ext uri="{9D8B030D-6E8A-4147-A177-3AD203B41FA5}">
                      <a16:colId xmlns:a16="http://schemas.microsoft.com/office/drawing/2014/main" val="20004"/>
                    </a:ext>
                  </a:extLst>
                </a:gridCol>
                <a:gridCol w="25400">
                  <a:extLst>
                    <a:ext uri="{9D8B030D-6E8A-4147-A177-3AD203B41FA5}">
                      <a16:colId xmlns:a16="http://schemas.microsoft.com/office/drawing/2014/main" val="20005"/>
                    </a:ext>
                  </a:extLst>
                </a:gridCol>
              </a:tblGrid>
              <a:tr h="955301">
                <a:tc>
                  <a:txBody>
                    <a:bodyPr/>
                    <a:lstStyle/>
                    <a:p>
                      <a:pPr algn="ctr" fontAlgn="ctr"/>
                      <a:r>
                        <a:rPr lang="en-US" altLang="zh-CN" sz="1600" u="none" strike="noStrike" dirty="0" err="1" smtClean="0"/>
                        <a:t>gini</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total</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Primary </a:t>
                      </a:r>
                    </a:p>
                    <a:p>
                      <a:pPr algn="ctr" fontAlgn="ctr"/>
                      <a:r>
                        <a:rPr lang="en-US" altLang="zh-CN" sz="1600" u="none" strike="noStrike" baseline="0" dirty="0" smtClean="0"/>
                        <a:t>industry</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Secondary</a:t>
                      </a:r>
                      <a:r>
                        <a:rPr lang="en-US" altLang="zh-CN" sz="1600" u="none" strike="noStrike" baseline="0" dirty="0" smtClean="0"/>
                        <a:t> industry</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Tertiary</a:t>
                      </a:r>
                      <a:r>
                        <a:rPr lang="en-US" altLang="zh-CN" sz="1600" u="none" strike="noStrike" baseline="0" dirty="0" smtClean="0"/>
                        <a:t> industry</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0"/>
                  </a:ext>
                </a:extLst>
              </a:tr>
              <a:tr h="278872">
                <a:tc>
                  <a:txBody>
                    <a:bodyPr/>
                    <a:lstStyle/>
                    <a:p>
                      <a:pPr algn="ctr" fontAlgn="ctr"/>
                      <a:r>
                        <a:rPr lang="en-US" altLang="zh-CN" sz="1600" u="none" strike="noStrike" dirty="0"/>
                        <a:t>2003</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t>0.48 </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t>0.73 </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0.44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0.54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endParaRPr lang="zh-CN" altLang="en-US"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1"/>
                  </a:ext>
                </a:extLst>
              </a:tr>
              <a:tr h="278872">
                <a:tc>
                  <a:txBody>
                    <a:bodyPr/>
                    <a:lstStyle/>
                    <a:p>
                      <a:pPr algn="ctr" fontAlgn="ctr"/>
                      <a:r>
                        <a:rPr lang="en-US" altLang="zh-CN" sz="1600" u="none" strike="noStrike"/>
                        <a:t>2004</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0.48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0.74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0.44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a:t>0.55 </a:t>
                      </a:r>
                      <a:endParaRPr lang="en-US" altLang="zh-CN" sz="1600" b="0" i="0" u="none" strike="noStrike">
                        <a:solidFill>
                          <a:srgbClr val="000000"/>
                        </a:solidFill>
                        <a:latin typeface="宋体"/>
                      </a:endParaRPr>
                    </a:p>
                  </a:txBody>
                  <a:tcPr marL="0" marR="0" marT="0" marB="0" anchor="ctr"/>
                </a:tc>
                <a:tc>
                  <a:txBody>
                    <a:bodyPr/>
                    <a:lstStyle/>
                    <a:p>
                      <a:pPr algn="ctr" fontAlgn="ctr"/>
                      <a:endParaRPr lang="zh-CN" altLang="en-US"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2"/>
                  </a:ext>
                </a:extLst>
              </a:tr>
              <a:tr h="278872">
                <a:tc>
                  <a:txBody>
                    <a:bodyPr/>
                    <a:lstStyle/>
                    <a:p>
                      <a:pPr algn="ctr" fontAlgn="ctr"/>
                      <a:r>
                        <a:rPr lang="en-US" altLang="zh-CN" sz="1600" u="none" strike="noStrike"/>
                        <a:t>2005</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0.47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0.71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0.43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0.55 </a:t>
                      </a:r>
                      <a:endParaRPr lang="en-US" altLang="zh-CN" sz="1600" b="0" i="0" u="none" strike="noStrike" dirty="0">
                        <a:solidFill>
                          <a:srgbClr val="000000"/>
                        </a:solidFill>
                        <a:latin typeface="宋体"/>
                      </a:endParaRPr>
                    </a:p>
                  </a:txBody>
                  <a:tcPr marL="0" marR="0" marT="0" marB="0" anchor="ctr"/>
                </a:tc>
                <a:tc>
                  <a:txBody>
                    <a:bodyPr/>
                    <a:lstStyle/>
                    <a:p>
                      <a:pPr algn="ctr" fontAlgn="ctr"/>
                      <a:endParaRPr lang="zh-CN" altLang="en-US"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3"/>
                  </a:ext>
                </a:extLst>
              </a:tr>
              <a:tr h="278872">
                <a:tc>
                  <a:txBody>
                    <a:bodyPr/>
                    <a:lstStyle/>
                    <a:p>
                      <a:pPr algn="ctr" fontAlgn="ctr"/>
                      <a:r>
                        <a:rPr lang="en-US" altLang="zh-CN" sz="1600" u="none" strike="noStrike"/>
                        <a:t>2006</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0.47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0.75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0.43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0.55 </a:t>
                      </a:r>
                      <a:endParaRPr lang="en-US" altLang="zh-CN" sz="1600" b="0" i="0" u="none" strike="noStrike" dirty="0">
                        <a:solidFill>
                          <a:srgbClr val="000000"/>
                        </a:solidFill>
                        <a:latin typeface="宋体"/>
                      </a:endParaRPr>
                    </a:p>
                  </a:txBody>
                  <a:tcPr marL="0" marR="0" marT="0" marB="0" anchor="ctr"/>
                </a:tc>
                <a:tc>
                  <a:txBody>
                    <a:bodyPr/>
                    <a:lstStyle/>
                    <a:p>
                      <a:pPr algn="ctr" fontAlgn="ctr"/>
                      <a:endParaRPr lang="zh-CN" altLang="en-US"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4"/>
                  </a:ext>
                </a:extLst>
              </a:tr>
              <a:tr h="278872">
                <a:tc>
                  <a:txBody>
                    <a:bodyPr/>
                    <a:lstStyle/>
                    <a:p>
                      <a:pPr algn="ctr" fontAlgn="ctr"/>
                      <a:r>
                        <a:rPr lang="en-US" altLang="zh-CN" sz="1600" u="none" strike="noStrike"/>
                        <a:t>2007</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0.49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0.69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0.43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0.58 </a:t>
                      </a:r>
                      <a:endParaRPr lang="en-US" altLang="zh-CN" sz="1600" b="0" i="0" u="none" strike="noStrike" dirty="0">
                        <a:solidFill>
                          <a:srgbClr val="000000"/>
                        </a:solidFill>
                        <a:latin typeface="宋体"/>
                      </a:endParaRPr>
                    </a:p>
                  </a:txBody>
                  <a:tcPr marL="0" marR="0" marT="0" marB="0" anchor="ctr"/>
                </a:tc>
                <a:tc>
                  <a:txBody>
                    <a:bodyPr/>
                    <a:lstStyle/>
                    <a:p>
                      <a:pPr algn="ctr" fontAlgn="ctr"/>
                      <a:endParaRPr lang="zh-CN" altLang="en-US"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5"/>
                  </a:ext>
                </a:extLst>
              </a:tr>
              <a:tr h="278872">
                <a:tc>
                  <a:txBody>
                    <a:bodyPr/>
                    <a:lstStyle/>
                    <a:p>
                      <a:pPr algn="ctr" fontAlgn="ctr"/>
                      <a:r>
                        <a:rPr lang="en-US" altLang="zh-CN" sz="1600" u="none" strike="noStrike"/>
                        <a:t>2008</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0.47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0.65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0.43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0.55 </a:t>
                      </a:r>
                      <a:endParaRPr lang="en-US" altLang="zh-CN" sz="1600" b="0" i="0" u="none" strike="noStrike" dirty="0">
                        <a:solidFill>
                          <a:srgbClr val="000000"/>
                        </a:solidFill>
                        <a:latin typeface="宋体"/>
                      </a:endParaRPr>
                    </a:p>
                  </a:txBody>
                  <a:tcPr marL="0" marR="0" marT="0" marB="0" anchor="ctr"/>
                </a:tc>
                <a:tc>
                  <a:txBody>
                    <a:bodyPr/>
                    <a:lstStyle/>
                    <a:p>
                      <a:pPr algn="ctr" fontAlgn="ctr"/>
                      <a:endParaRPr lang="zh-CN" altLang="en-US"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6"/>
                  </a:ext>
                </a:extLst>
              </a:tr>
            </a:tbl>
          </a:graphicData>
        </a:graphic>
      </p:graphicFrame>
      <p:sp>
        <p:nvSpPr>
          <p:cNvPr id="7" name="TextBox 6"/>
          <p:cNvSpPr txBox="1"/>
          <p:nvPr/>
        </p:nvSpPr>
        <p:spPr>
          <a:xfrm>
            <a:off x="2590800" y="5105400"/>
            <a:ext cx="4413516" cy="369332"/>
          </a:xfrm>
          <a:prstGeom prst="rect">
            <a:avLst/>
          </a:prstGeom>
          <a:noFill/>
        </p:spPr>
        <p:txBody>
          <a:bodyPr wrap="none" rtlCol="0">
            <a:spAutoFit/>
          </a:bodyPr>
          <a:lstStyle/>
          <a:p>
            <a:r>
              <a:rPr lang="en-US" altLang="zh-CN" dirty="0" smtClean="0"/>
              <a:t>The regional income gap is also considerable.</a:t>
            </a:r>
            <a:endParaRPr lang="zh-CN" altLang="en-US" dirty="0"/>
          </a:p>
        </p:txBody>
      </p:sp>
    </p:spTree>
    <p:extLst>
      <p:ext uri="{BB962C8B-B14F-4D97-AF65-F5344CB8AC3E}">
        <p14:creationId xmlns:p14="http://schemas.microsoft.com/office/powerpoint/2010/main" val="2501549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en-US" altLang="zh-CN" sz="4000" dirty="0">
                <a:solidFill>
                  <a:schemeClr val="tx2">
                    <a:satMod val="130000"/>
                  </a:schemeClr>
                </a:solidFill>
              </a:rPr>
              <a:t>China’s </a:t>
            </a:r>
            <a:r>
              <a:rPr lang="en-US" altLang="zh-CN" sz="4000" dirty="0" smtClean="0">
                <a:solidFill>
                  <a:schemeClr val="tx2">
                    <a:satMod val="130000"/>
                  </a:schemeClr>
                </a:solidFill>
              </a:rPr>
              <a:t>Budget System</a:t>
            </a:r>
            <a:endParaRPr lang="zh-CN" altLang="en-US" sz="4000"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Four parallel budgets</a:t>
            </a:r>
          </a:p>
          <a:p>
            <a:r>
              <a:rPr lang="en-US" altLang="zh-CN" dirty="0" smtClean="0"/>
              <a:t>China’s budget system reform</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08:18:25</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a:t>
            </a:fld>
            <a:endParaRPr lang="en-US" altLang="zh-CN" dirty="0">
              <a:solidFill>
                <a:srgbClr val="FFFFFF"/>
              </a:solidFill>
            </a:endParaRPr>
          </a:p>
        </p:txBody>
      </p:sp>
    </p:spTree>
    <p:extLst>
      <p:ext uri="{BB962C8B-B14F-4D97-AF65-F5344CB8AC3E}">
        <p14:creationId xmlns:p14="http://schemas.microsoft.com/office/powerpoint/2010/main" val="856672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0"/>
            <a:ext cx="8002136" cy="1143000"/>
          </a:xfrm>
        </p:spPr>
        <p:txBody>
          <a:bodyPr>
            <a:noAutofit/>
          </a:bodyPr>
          <a:lstStyle/>
          <a:p>
            <a:r>
              <a:rPr lang="en-US" altLang="zh-CN" sz="4000" kern="1200" dirty="0">
                <a:solidFill>
                  <a:schemeClr val="tx2">
                    <a:satMod val="130000"/>
                  </a:schemeClr>
                </a:solidFill>
              </a:rPr>
              <a:t>Contribution of the </a:t>
            </a:r>
            <a:r>
              <a:rPr lang="en-US" altLang="zh-CN" sz="4000" kern="1200" dirty="0" smtClean="0">
                <a:solidFill>
                  <a:schemeClr val="tx2">
                    <a:satMod val="130000"/>
                  </a:schemeClr>
                </a:solidFill>
              </a:rPr>
              <a:t>Industries to the Regional Gap of Tax Revenue</a:t>
            </a:r>
            <a:endParaRPr lang="zh-CN" altLang="en-US" sz="4000" kern="1200" dirty="0">
              <a:solidFill>
                <a:schemeClr val="tx2">
                  <a:satMod val="130000"/>
                </a:schemeClr>
              </a:solidFill>
            </a:endParaRPr>
          </a:p>
        </p:txBody>
      </p:sp>
      <p:sp>
        <p:nvSpPr>
          <p:cNvPr id="3" name="日期占位符 2"/>
          <p:cNvSpPr>
            <a:spLocks noGrp="1"/>
          </p:cNvSpPr>
          <p:nvPr>
            <p:ph type="dt" sz="half" idx="10"/>
          </p:nvPr>
        </p:nvSpPr>
        <p:spPr/>
        <p:txBody>
          <a:bodyPr/>
          <a:lstStyle/>
          <a:p>
            <a:pPr>
              <a:defRPr/>
            </a:pPr>
            <a:fld id="{5FD41859-D5C1-462D-B211-D881A7C7BACF}"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40</a:t>
            </a:fld>
            <a:endParaRPr lang="en-US" altLang="zh-CN">
              <a:solidFill>
                <a:srgbClr val="FFFFFF"/>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3393616634"/>
              </p:ext>
            </p:extLst>
          </p:nvPr>
        </p:nvGraphicFramePr>
        <p:xfrm>
          <a:off x="2514600" y="1219200"/>
          <a:ext cx="4248472" cy="3413760"/>
        </p:xfrm>
        <a:graphic>
          <a:graphicData uri="http://schemas.openxmlformats.org/drawingml/2006/table">
            <a:tbl>
              <a:tblPr>
                <a:tableStyleId>{2A488322-F2BA-4B5B-9748-0D474271808F}</a:tableStyleId>
              </a:tblPr>
              <a:tblGrid>
                <a:gridCol w="1062118">
                  <a:extLst>
                    <a:ext uri="{9D8B030D-6E8A-4147-A177-3AD203B41FA5}">
                      <a16:colId xmlns:a16="http://schemas.microsoft.com/office/drawing/2014/main" val="20000"/>
                    </a:ext>
                  </a:extLst>
                </a:gridCol>
                <a:gridCol w="1062118">
                  <a:extLst>
                    <a:ext uri="{9D8B030D-6E8A-4147-A177-3AD203B41FA5}">
                      <a16:colId xmlns:a16="http://schemas.microsoft.com/office/drawing/2014/main" val="20001"/>
                    </a:ext>
                  </a:extLst>
                </a:gridCol>
                <a:gridCol w="1062118">
                  <a:extLst>
                    <a:ext uri="{9D8B030D-6E8A-4147-A177-3AD203B41FA5}">
                      <a16:colId xmlns:a16="http://schemas.microsoft.com/office/drawing/2014/main" val="20002"/>
                    </a:ext>
                  </a:extLst>
                </a:gridCol>
                <a:gridCol w="1062118">
                  <a:extLst>
                    <a:ext uri="{9D8B030D-6E8A-4147-A177-3AD203B41FA5}">
                      <a16:colId xmlns:a16="http://schemas.microsoft.com/office/drawing/2014/main" val="20003"/>
                    </a:ext>
                  </a:extLst>
                </a:gridCol>
              </a:tblGrid>
              <a:tr h="487680">
                <a:tc>
                  <a:txBody>
                    <a:bodyPr/>
                    <a:lstStyle/>
                    <a:p>
                      <a:pPr algn="ctr" fontAlgn="ctr"/>
                      <a:r>
                        <a:rPr lang="en-US" altLang="zh-CN" sz="1600" u="none" strike="noStrike" dirty="0" err="1" smtClean="0"/>
                        <a:t>Gini</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Primary </a:t>
                      </a:r>
                    </a:p>
                    <a:p>
                      <a:pPr algn="ctr" fontAlgn="ctr"/>
                      <a:r>
                        <a:rPr lang="en-US" altLang="zh-CN" sz="1600" u="none" strike="noStrike" baseline="0" dirty="0" smtClean="0"/>
                        <a:t>industry</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Secondary</a:t>
                      </a:r>
                      <a:r>
                        <a:rPr lang="en-US" altLang="zh-CN" sz="1600" u="none" strike="noStrike" baseline="0" dirty="0" smtClean="0"/>
                        <a:t> industry</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Tertiary</a:t>
                      </a:r>
                      <a:r>
                        <a:rPr lang="en-US" altLang="zh-CN" sz="1600" u="none" strike="noStrike" baseline="0" dirty="0" smtClean="0"/>
                        <a:t> industry</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7680">
                <a:tc>
                  <a:txBody>
                    <a:bodyPr/>
                    <a:lstStyle/>
                    <a:p>
                      <a:pPr algn="ctr" fontAlgn="ctr"/>
                      <a:r>
                        <a:rPr lang="en-US" altLang="zh-CN" sz="1600" u="none" strike="noStrike" dirty="0"/>
                        <a:t>2003</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t>0.04 </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t>55.20 </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46.64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87680">
                <a:tc>
                  <a:txBody>
                    <a:bodyPr/>
                    <a:lstStyle/>
                    <a:p>
                      <a:pPr algn="ctr" fontAlgn="ctr"/>
                      <a:r>
                        <a:rPr lang="en-US" altLang="zh-CN" sz="1600" u="none" strike="noStrike"/>
                        <a:t>2004</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0.03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54.42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46.07 </a:t>
                      </a:r>
                      <a:endParaRPr lang="en-US" altLang="zh-CN"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2"/>
                  </a:ext>
                </a:extLst>
              </a:tr>
              <a:tr h="487680">
                <a:tc>
                  <a:txBody>
                    <a:bodyPr/>
                    <a:lstStyle/>
                    <a:p>
                      <a:pPr algn="ctr" fontAlgn="ctr"/>
                      <a:r>
                        <a:rPr lang="en-US" altLang="zh-CN" sz="1600" u="none" strike="noStrike"/>
                        <a:t>2005</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0.03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54.27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a:t>47.58 </a:t>
                      </a:r>
                      <a:endParaRPr lang="en-US" altLang="zh-CN"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3"/>
                  </a:ext>
                </a:extLst>
              </a:tr>
              <a:tr h="487680">
                <a:tc>
                  <a:txBody>
                    <a:bodyPr/>
                    <a:lstStyle/>
                    <a:p>
                      <a:pPr algn="ctr" fontAlgn="ctr"/>
                      <a:r>
                        <a:rPr lang="en-US" altLang="zh-CN" sz="1600" u="none" strike="noStrike" dirty="0"/>
                        <a:t>2006</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0.06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52.74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49.55 </a:t>
                      </a:r>
                      <a:endParaRPr lang="en-US" altLang="zh-CN"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4"/>
                  </a:ext>
                </a:extLst>
              </a:tr>
              <a:tr h="487680">
                <a:tc>
                  <a:txBody>
                    <a:bodyPr/>
                    <a:lstStyle/>
                    <a:p>
                      <a:pPr algn="ctr" fontAlgn="ctr"/>
                      <a:r>
                        <a:rPr lang="en-US" altLang="zh-CN" sz="1600" u="none" strike="noStrike"/>
                        <a:t>2007</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0.04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47.77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55.04 </a:t>
                      </a:r>
                      <a:endParaRPr lang="en-US" altLang="zh-CN"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5"/>
                  </a:ext>
                </a:extLst>
              </a:tr>
              <a:tr h="487680">
                <a:tc>
                  <a:txBody>
                    <a:bodyPr/>
                    <a:lstStyle/>
                    <a:p>
                      <a:pPr algn="ctr" fontAlgn="ctr"/>
                      <a:r>
                        <a:rPr lang="en-US" altLang="zh-CN" sz="1600" u="none" strike="noStrike"/>
                        <a:t>2008</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0.31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48.53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55.53 </a:t>
                      </a:r>
                      <a:endParaRPr lang="en-US" altLang="zh-CN"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6"/>
                  </a:ext>
                </a:extLst>
              </a:tr>
            </a:tbl>
          </a:graphicData>
        </a:graphic>
      </p:graphicFrame>
      <p:sp>
        <p:nvSpPr>
          <p:cNvPr id="7" name="TextBox 6"/>
          <p:cNvSpPr txBox="1"/>
          <p:nvPr/>
        </p:nvSpPr>
        <p:spPr>
          <a:xfrm>
            <a:off x="1600200" y="4769955"/>
            <a:ext cx="7165680" cy="369332"/>
          </a:xfrm>
          <a:prstGeom prst="rect">
            <a:avLst/>
          </a:prstGeom>
          <a:noFill/>
        </p:spPr>
        <p:txBody>
          <a:bodyPr wrap="none" rtlCol="0">
            <a:spAutoFit/>
          </a:bodyPr>
          <a:lstStyle/>
          <a:p>
            <a:r>
              <a:rPr lang="en-US" altLang="zh-CN" dirty="0" smtClean="0"/>
              <a:t>The service industry contribute much to the variances of regional revenue. </a:t>
            </a:r>
            <a:endParaRPr lang="zh-CN" altLang="en-US" dirty="0"/>
          </a:p>
        </p:txBody>
      </p:sp>
    </p:spTree>
    <p:extLst>
      <p:ext uri="{BB962C8B-B14F-4D97-AF65-F5344CB8AC3E}">
        <p14:creationId xmlns:p14="http://schemas.microsoft.com/office/powerpoint/2010/main" val="2308569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099945676"/>
              </p:ext>
            </p:extLst>
          </p:nvPr>
        </p:nvGraphicFramePr>
        <p:xfrm>
          <a:off x="107504" y="1484785"/>
          <a:ext cx="8820471" cy="3816420"/>
        </p:xfrm>
        <a:graphic>
          <a:graphicData uri="http://schemas.openxmlformats.org/drawingml/2006/table">
            <a:tbl>
              <a:tblPr>
                <a:tableStyleId>{D27102A9-8310-4765-A935-A1911B00CA55}</a:tableStyleId>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936096">
                  <a:extLst>
                    <a:ext uri="{9D8B030D-6E8A-4147-A177-3AD203B41FA5}">
                      <a16:colId xmlns:a16="http://schemas.microsoft.com/office/drawing/2014/main" val="20003"/>
                    </a:ext>
                  </a:extLst>
                </a:gridCol>
                <a:gridCol w="786873">
                  <a:extLst>
                    <a:ext uri="{9D8B030D-6E8A-4147-A177-3AD203B41FA5}">
                      <a16:colId xmlns:a16="http://schemas.microsoft.com/office/drawing/2014/main" val="20004"/>
                    </a:ext>
                  </a:extLst>
                </a:gridCol>
                <a:gridCol w="869319">
                  <a:extLst>
                    <a:ext uri="{9D8B030D-6E8A-4147-A177-3AD203B41FA5}">
                      <a16:colId xmlns:a16="http://schemas.microsoft.com/office/drawing/2014/main" val="20005"/>
                    </a:ext>
                  </a:extLst>
                </a:gridCol>
                <a:gridCol w="792088">
                  <a:extLst>
                    <a:ext uri="{9D8B030D-6E8A-4147-A177-3AD203B41FA5}">
                      <a16:colId xmlns:a16="http://schemas.microsoft.com/office/drawing/2014/main" val="20006"/>
                    </a:ext>
                  </a:extLst>
                </a:gridCol>
                <a:gridCol w="699212">
                  <a:extLst>
                    <a:ext uri="{9D8B030D-6E8A-4147-A177-3AD203B41FA5}">
                      <a16:colId xmlns:a16="http://schemas.microsoft.com/office/drawing/2014/main" val="20007"/>
                    </a:ext>
                  </a:extLst>
                </a:gridCol>
                <a:gridCol w="786873">
                  <a:extLst>
                    <a:ext uri="{9D8B030D-6E8A-4147-A177-3AD203B41FA5}">
                      <a16:colId xmlns:a16="http://schemas.microsoft.com/office/drawing/2014/main" val="20008"/>
                    </a:ext>
                  </a:extLst>
                </a:gridCol>
                <a:gridCol w="786873">
                  <a:extLst>
                    <a:ext uri="{9D8B030D-6E8A-4147-A177-3AD203B41FA5}">
                      <a16:colId xmlns:a16="http://schemas.microsoft.com/office/drawing/2014/main" val="20009"/>
                    </a:ext>
                  </a:extLst>
                </a:gridCol>
                <a:gridCol w="786873">
                  <a:extLst>
                    <a:ext uri="{9D8B030D-6E8A-4147-A177-3AD203B41FA5}">
                      <a16:colId xmlns:a16="http://schemas.microsoft.com/office/drawing/2014/main" val="20010"/>
                    </a:ext>
                  </a:extLst>
                </a:gridCol>
              </a:tblGrid>
              <a:tr h="1481136">
                <a:tc>
                  <a:txBody>
                    <a:bodyPr/>
                    <a:lstStyle/>
                    <a:p>
                      <a:pPr algn="ctr" fontAlgn="ctr"/>
                      <a:r>
                        <a:rPr lang="en-US" altLang="zh-CN" sz="1600" u="none" strike="noStrike" dirty="0" smtClean="0"/>
                        <a:t>year</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mining</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err="1" smtClean="0"/>
                        <a:t>Manufac-turing</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Supply of Electricity,</a:t>
                      </a:r>
                    </a:p>
                    <a:p>
                      <a:pPr algn="ctr" fontAlgn="ctr"/>
                      <a:r>
                        <a:rPr lang="en-US" altLang="zh-CN" sz="1600" u="none" strike="noStrike" dirty="0" smtClean="0"/>
                        <a:t>gas and water </a:t>
                      </a:r>
                      <a:r>
                        <a:rPr lang="en-US" altLang="zh-CN" sz="1600" u="none" strike="noStrike" baseline="0" dirty="0" smtClean="0"/>
                        <a:t> </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err="1" smtClean="0"/>
                        <a:t>Construc-tion</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Transportation,</a:t>
                      </a:r>
                    </a:p>
                    <a:p>
                      <a:pPr algn="ctr" fontAlgn="ctr"/>
                      <a:r>
                        <a:rPr lang="en-US" altLang="zh-CN" sz="1600" u="none" strike="noStrike" dirty="0" smtClean="0"/>
                        <a:t>post and ware-house</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IT, software</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Retail</a:t>
                      </a:r>
                      <a:r>
                        <a:rPr lang="en-US" altLang="zh-CN" sz="1600" u="none" strike="noStrike" baseline="0" dirty="0" smtClean="0"/>
                        <a:t> and whole-sale</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finance</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Real estate</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1600" u="none" strike="noStrike" dirty="0" smtClean="0"/>
                        <a:t>Leasing and business services</a:t>
                      </a:r>
                      <a:endParaRPr lang="zh-CN" altLang="en-US" sz="1600" b="0" i="0" u="none" strike="noStrike" dirty="0">
                        <a:solidFill>
                          <a:srgbClr val="000000"/>
                        </a:solidFill>
                        <a:latin typeface="宋体"/>
                      </a:endParaRP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9214">
                <a:tc>
                  <a:txBody>
                    <a:bodyPr/>
                    <a:lstStyle/>
                    <a:p>
                      <a:pPr algn="ctr" fontAlgn="ctr"/>
                      <a:r>
                        <a:rPr lang="en-US" altLang="zh-CN" sz="1600" u="none" strike="noStrike"/>
                        <a:t>2003</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6.72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solidFill>
                            <a:srgbClr val="FF0000"/>
                          </a:solidFill>
                        </a:rPr>
                        <a:t>44.86 </a:t>
                      </a:r>
                      <a:endParaRPr lang="en-US" altLang="zh-CN" sz="1600" b="0" i="0" u="none" strike="noStrike" dirty="0">
                        <a:solidFill>
                          <a:srgbClr val="FF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t>5.72 </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3.89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2.55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3.12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t>14.67 </a:t>
                      </a:r>
                      <a:endParaRPr lang="en-US" altLang="zh-CN" sz="1600" b="0" i="0" u="none" strike="noStrike" dirty="0">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solidFill>
                            <a:srgbClr val="FF0000"/>
                          </a:solidFill>
                        </a:rPr>
                        <a:t>4.50 </a:t>
                      </a:r>
                      <a:endParaRPr lang="en-US" altLang="zh-CN" sz="1600" b="0" i="0" u="none" strike="noStrike" dirty="0">
                        <a:solidFill>
                          <a:srgbClr val="FF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dirty="0">
                          <a:solidFill>
                            <a:srgbClr val="FF0000"/>
                          </a:solidFill>
                        </a:rPr>
                        <a:t>5.98 </a:t>
                      </a:r>
                      <a:endParaRPr lang="en-US" altLang="zh-CN" sz="1600" b="0" i="0" u="none" strike="noStrike" dirty="0">
                        <a:solidFill>
                          <a:srgbClr val="FF0000"/>
                        </a:solidFill>
                        <a:latin typeface="宋体"/>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600" u="none" strike="noStrike"/>
                        <a:t>4.21 </a:t>
                      </a:r>
                      <a:endParaRPr lang="en-US" altLang="zh-CN" sz="1600" b="0" i="0" u="none" strike="noStrike">
                        <a:solidFill>
                          <a:srgbClr val="000000"/>
                        </a:solidFill>
                        <a:latin typeface="宋体"/>
                      </a:endParaRP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89214">
                <a:tc>
                  <a:txBody>
                    <a:bodyPr/>
                    <a:lstStyle/>
                    <a:p>
                      <a:pPr algn="ctr" fontAlgn="ctr"/>
                      <a:r>
                        <a:rPr lang="en-US" altLang="zh-CN" sz="1600" u="none" strike="noStrike"/>
                        <a:t>2004</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8.50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43.65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5.05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3.98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2.64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2.60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15.02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3.77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solidFill>
                            <a:srgbClr val="FF0000"/>
                          </a:solidFill>
                        </a:rPr>
                        <a:t>6.81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4.04 </a:t>
                      </a:r>
                      <a:endParaRPr lang="en-US" altLang="zh-CN"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2"/>
                  </a:ext>
                </a:extLst>
              </a:tr>
              <a:tr h="389214">
                <a:tc>
                  <a:txBody>
                    <a:bodyPr/>
                    <a:lstStyle/>
                    <a:p>
                      <a:pPr algn="ctr" fontAlgn="ctr"/>
                      <a:r>
                        <a:rPr lang="en-US" altLang="zh-CN" sz="1600" u="none" strike="noStrike"/>
                        <a:t>2005</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10.03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43.46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4.78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4.05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a:t>2.73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2.46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a:t>14.84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6.01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solidFill>
                            <a:srgbClr val="FF0000"/>
                          </a:solidFill>
                        </a:rPr>
                        <a:t>7.45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4.10 </a:t>
                      </a:r>
                      <a:endParaRPr lang="en-US" altLang="zh-CN"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3"/>
                  </a:ext>
                </a:extLst>
              </a:tr>
              <a:tr h="389214">
                <a:tc>
                  <a:txBody>
                    <a:bodyPr/>
                    <a:lstStyle/>
                    <a:p>
                      <a:pPr algn="ctr" fontAlgn="ctr"/>
                      <a:r>
                        <a:rPr lang="en-US" altLang="zh-CN" sz="1600" u="none" strike="noStrike"/>
                        <a:t>2006</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10.52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41.76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5.00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3.94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2.68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2.58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14.65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8.18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solidFill>
                            <a:srgbClr val="FF0000"/>
                          </a:solidFill>
                        </a:rPr>
                        <a:t>7.70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4.15 </a:t>
                      </a:r>
                      <a:endParaRPr lang="en-US" altLang="zh-CN" sz="1600" b="0" i="0" u="none" strike="noStrike">
                        <a:solidFill>
                          <a:srgbClr val="000000"/>
                        </a:solidFill>
                        <a:latin typeface="宋体"/>
                      </a:endParaRPr>
                    </a:p>
                  </a:txBody>
                  <a:tcPr marL="0" marR="0" marT="0" marB="0" anchor="ctr"/>
                </a:tc>
                <a:extLst>
                  <a:ext uri="{0D108BD9-81ED-4DB2-BD59-A6C34878D82A}">
                    <a16:rowId xmlns:a16="http://schemas.microsoft.com/office/drawing/2014/main" val="10004"/>
                  </a:ext>
                </a:extLst>
              </a:tr>
              <a:tr h="389214">
                <a:tc>
                  <a:txBody>
                    <a:bodyPr/>
                    <a:lstStyle/>
                    <a:p>
                      <a:pPr algn="ctr" fontAlgn="ctr"/>
                      <a:r>
                        <a:rPr lang="en-US" altLang="zh-CN" sz="1600" u="none" strike="noStrike"/>
                        <a:t>2007</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8.43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37.98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a:t>4.42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3.49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2.32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2.30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13.65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12.03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solidFill>
                            <a:srgbClr val="FF0000"/>
                          </a:solidFill>
                        </a:rPr>
                        <a:t>8.07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t>3.52 </a:t>
                      </a:r>
                      <a:endParaRPr lang="en-US" altLang="zh-CN"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5"/>
                  </a:ext>
                </a:extLst>
              </a:tr>
              <a:tr h="389214">
                <a:tc>
                  <a:txBody>
                    <a:bodyPr/>
                    <a:lstStyle/>
                    <a:p>
                      <a:pPr algn="ctr" fontAlgn="ctr"/>
                      <a:r>
                        <a:rPr lang="en-US" altLang="zh-CN" sz="1600" u="none" strike="noStrike"/>
                        <a:t>2008</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a:t>9.73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38.90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t>3.96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3.56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t>2.71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a:t>2.47 </a:t>
                      </a:r>
                      <a:endParaRPr lang="en-US" altLang="zh-CN" sz="1600" b="0" i="0" u="none" strike="noStrike">
                        <a:solidFill>
                          <a:srgbClr val="000000"/>
                        </a:solidFill>
                        <a:latin typeface="宋体"/>
                      </a:endParaRPr>
                    </a:p>
                  </a:txBody>
                  <a:tcPr marL="0" marR="0" marT="0" marB="0" anchor="ctr"/>
                </a:tc>
                <a:tc>
                  <a:txBody>
                    <a:bodyPr/>
                    <a:lstStyle/>
                    <a:p>
                      <a:pPr algn="ctr" fontAlgn="ctr"/>
                      <a:r>
                        <a:rPr lang="en-US" altLang="zh-CN" sz="1600" u="none" strike="noStrike" dirty="0"/>
                        <a:t>14.54 </a:t>
                      </a:r>
                      <a:endParaRPr lang="en-US" altLang="zh-CN" sz="1600" b="0" i="0" u="none" strike="noStrike" dirty="0">
                        <a:solidFill>
                          <a:srgbClr val="000000"/>
                        </a:solidFill>
                        <a:latin typeface="宋体"/>
                      </a:endParaRPr>
                    </a:p>
                  </a:txBody>
                  <a:tcPr marL="0" marR="0" marT="0" marB="0" anchor="ctr"/>
                </a:tc>
                <a:tc>
                  <a:txBody>
                    <a:bodyPr/>
                    <a:lstStyle/>
                    <a:p>
                      <a:pPr algn="ctr" fontAlgn="ctr"/>
                      <a:r>
                        <a:rPr lang="en-US" altLang="zh-CN" sz="1600" u="none" strike="noStrike" dirty="0">
                          <a:solidFill>
                            <a:srgbClr val="FF0000"/>
                          </a:solidFill>
                        </a:rPr>
                        <a:t>15.73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solidFill>
                            <a:srgbClr val="FF0000"/>
                          </a:solidFill>
                        </a:rPr>
                        <a:t>7.69 </a:t>
                      </a:r>
                      <a:endParaRPr lang="en-US" altLang="zh-CN" sz="1600" b="0" i="0" u="none" strike="noStrike" dirty="0">
                        <a:solidFill>
                          <a:srgbClr val="FF0000"/>
                        </a:solidFill>
                        <a:latin typeface="宋体"/>
                      </a:endParaRPr>
                    </a:p>
                  </a:txBody>
                  <a:tcPr marL="0" marR="0" marT="0" marB="0" anchor="ctr"/>
                </a:tc>
                <a:tc>
                  <a:txBody>
                    <a:bodyPr/>
                    <a:lstStyle/>
                    <a:p>
                      <a:pPr algn="ctr" fontAlgn="ctr"/>
                      <a:r>
                        <a:rPr lang="en-US" altLang="zh-CN" sz="1600" u="none" strike="noStrike" dirty="0"/>
                        <a:t>3.27 </a:t>
                      </a:r>
                      <a:endParaRPr lang="en-US" altLang="zh-CN" sz="1600" b="0" i="0" u="none" strike="noStrike" dirty="0">
                        <a:solidFill>
                          <a:srgbClr val="000000"/>
                        </a:solidFill>
                        <a:latin typeface="宋体"/>
                      </a:endParaRPr>
                    </a:p>
                  </a:txBody>
                  <a:tcPr marL="0" marR="0" marT="0" marB="0" anchor="ctr"/>
                </a:tc>
                <a:extLst>
                  <a:ext uri="{0D108BD9-81ED-4DB2-BD59-A6C34878D82A}">
                    <a16:rowId xmlns:a16="http://schemas.microsoft.com/office/drawing/2014/main" val="10006"/>
                  </a:ext>
                </a:extLst>
              </a:tr>
            </a:tbl>
          </a:graphicData>
        </a:graphic>
      </p:graphicFrame>
      <p:sp>
        <p:nvSpPr>
          <p:cNvPr id="3" name="日期占位符 2"/>
          <p:cNvSpPr>
            <a:spLocks noGrp="1"/>
          </p:cNvSpPr>
          <p:nvPr>
            <p:ph type="dt" sz="half" idx="10"/>
          </p:nvPr>
        </p:nvSpPr>
        <p:spPr/>
        <p:txBody>
          <a:bodyPr/>
          <a:lstStyle/>
          <a:p>
            <a:pPr>
              <a:defRPr/>
            </a:pPr>
            <a:fld id="{97C56234-A5DC-40C1-AA74-D07B714EDD2E}"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41</a:t>
            </a:fld>
            <a:endParaRPr lang="en-US" altLang="zh-CN">
              <a:solidFill>
                <a:srgbClr val="FFFFFF"/>
              </a:solidFill>
            </a:endParaRPr>
          </a:p>
        </p:txBody>
      </p:sp>
      <p:sp>
        <p:nvSpPr>
          <p:cNvPr id="8" name="标题 1"/>
          <p:cNvSpPr txBox="1">
            <a:spLocks/>
          </p:cNvSpPr>
          <p:nvPr/>
        </p:nvSpPr>
        <p:spPr bwMode="auto">
          <a:xfrm>
            <a:off x="611560" y="188640"/>
            <a:ext cx="800213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914400" indent="-914400" algn="ctr" rtl="0" eaLnBrk="1" fontAlgn="base" hangingPunct="1">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9pPr>
          </a:lstStyle>
          <a:p>
            <a:r>
              <a:rPr lang="en-US" altLang="zh-CN" sz="4000" dirty="0">
                <a:solidFill>
                  <a:srgbClr val="1F497D">
                    <a:satMod val="130000"/>
                  </a:srgbClr>
                </a:solidFill>
              </a:rPr>
              <a:t>Contribution of the Industries to the Regional Gap of Tax Revenue</a:t>
            </a:r>
            <a:endParaRPr lang="zh-CN" altLang="en-US" sz="4000" dirty="0">
              <a:solidFill>
                <a:srgbClr val="1F497D">
                  <a:satMod val="130000"/>
                </a:srgbClr>
              </a:solidFill>
            </a:endParaRPr>
          </a:p>
        </p:txBody>
      </p:sp>
      <p:sp>
        <p:nvSpPr>
          <p:cNvPr id="2" name="TextBox 1"/>
          <p:cNvSpPr txBox="1"/>
          <p:nvPr/>
        </p:nvSpPr>
        <p:spPr>
          <a:xfrm>
            <a:off x="228600" y="5486400"/>
            <a:ext cx="7400487" cy="646331"/>
          </a:xfrm>
          <a:prstGeom prst="rect">
            <a:avLst/>
          </a:prstGeom>
          <a:noFill/>
        </p:spPr>
        <p:txBody>
          <a:bodyPr wrap="none" rtlCol="0">
            <a:spAutoFit/>
          </a:bodyPr>
          <a:lstStyle/>
          <a:p>
            <a:r>
              <a:rPr lang="en-US" altLang="zh-CN" dirty="0" smtClean="0"/>
              <a:t>The importance of manufacturing industry for local tax revenue is falling and </a:t>
            </a:r>
          </a:p>
          <a:p>
            <a:r>
              <a:rPr lang="en-US" altLang="zh-CN" dirty="0" smtClean="0"/>
              <a:t>that of finance and real estate industry is rising.</a:t>
            </a:r>
            <a:endParaRPr lang="zh-CN" altLang="en-US" dirty="0"/>
          </a:p>
        </p:txBody>
      </p:sp>
    </p:spTree>
    <p:extLst>
      <p:ext uri="{BB962C8B-B14F-4D97-AF65-F5344CB8AC3E}">
        <p14:creationId xmlns:p14="http://schemas.microsoft.com/office/powerpoint/2010/main" val="1081440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kern="1200" dirty="0">
                <a:solidFill>
                  <a:schemeClr val="tx2">
                    <a:satMod val="130000"/>
                  </a:schemeClr>
                </a:solidFill>
              </a:rPr>
              <a:t>China’s Fiscal Policy</a:t>
            </a:r>
            <a:endParaRPr lang="zh-CN" altLang="en-US" sz="4000" kern="1200" dirty="0">
              <a:solidFill>
                <a:schemeClr val="tx2">
                  <a:satMod val="130000"/>
                </a:schemeClr>
              </a:solidFill>
            </a:endParaRPr>
          </a:p>
        </p:txBody>
      </p:sp>
      <p:sp>
        <p:nvSpPr>
          <p:cNvPr id="3" name="内容占位符 2"/>
          <p:cNvSpPr>
            <a:spLocks noGrp="1"/>
          </p:cNvSpPr>
          <p:nvPr>
            <p:ph idx="1"/>
          </p:nvPr>
        </p:nvSpPr>
        <p:spPr/>
        <p:txBody>
          <a:bodyPr>
            <a:normAutofit fontScale="92500" lnSpcReduction="10000"/>
          </a:bodyPr>
          <a:lstStyle/>
          <a:p>
            <a:r>
              <a:rPr lang="en-US" altLang="zh-CN" dirty="0" smtClean="0"/>
              <a:t>Policy targets</a:t>
            </a:r>
          </a:p>
          <a:p>
            <a:pPr lvl="1"/>
            <a:r>
              <a:rPr lang="en-US" altLang="zh-CN" dirty="0" smtClean="0"/>
              <a:t>To encourage resource conservation and environmental protection</a:t>
            </a:r>
          </a:p>
          <a:p>
            <a:pPr lvl="1"/>
            <a:r>
              <a:rPr lang="en-US" altLang="zh-CN" dirty="0" smtClean="0"/>
              <a:t>To encourage technological innovation</a:t>
            </a:r>
          </a:p>
          <a:p>
            <a:r>
              <a:rPr lang="en-US" altLang="zh-CN" dirty="0" smtClean="0"/>
              <a:t>Policy measures</a:t>
            </a:r>
          </a:p>
          <a:p>
            <a:pPr lvl="1"/>
            <a:r>
              <a:rPr lang="en-US" altLang="zh-CN" dirty="0" smtClean="0"/>
              <a:t>Incentives in EIT</a:t>
            </a:r>
          </a:p>
          <a:p>
            <a:pPr lvl="1"/>
            <a:r>
              <a:rPr lang="en-US" altLang="zh-CN" dirty="0" smtClean="0"/>
              <a:t>Resource tax reform</a:t>
            </a:r>
          </a:p>
          <a:p>
            <a:pPr lvl="1"/>
            <a:r>
              <a:rPr lang="en-US" altLang="zh-CN" dirty="0" smtClean="0"/>
              <a:t>Consumption tax reform</a:t>
            </a:r>
          </a:p>
          <a:p>
            <a:pPr lvl="1"/>
            <a:r>
              <a:rPr lang="en-US" altLang="zh-CN" dirty="0" smtClean="0"/>
              <a:t>Subsidies to relevant enterprises</a:t>
            </a:r>
          </a:p>
          <a:p>
            <a:pPr lvl="1"/>
            <a:r>
              <a:rPr lang="en-US" altLang="zh-CN" smtClean="0"/>
              <a:t>...</a:t>
            </a:r>
            <a:endParaRPr lang="zh-CN" altLang="en-US" dirty="0"/>
          </a:p>
        </p:txBody>
      </p:sp>
      <p:sp>
        <p:nvSpPr>
          <p:cNvPr id="4" name="日期占位符 3"/>
          <p:cNvSpPr>
            <a:spLocks noGrp="1"/>
          </p:cNvSpPr>
          <p:nvPr>
            <p:ph type="dt" sz="half" idx="10"/>
          </p:nvPr>
        </p:nvSpPr>
        <p:spPr/>
        <p:txBody>
          <a:bodyPr/>
          <a:lstStyle/>
          <a:p>
            <a:pPr>
              <a:defRPr/>
            </a:pPr>
            <a:fld id="{1CD20AEA-C628-4CCB-BBDB-A883E15C606C}"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42</a:t>
            </a:fld>
            <a:endParaRPr lang="en-US" altLang="zh-CN">
              <a:solidFill>
                <a:srgbClr val="FFFFFF"/>
              </a:solidFill>
            </a:endParaRPr>
          </a:p>
        </p:txBody>
      </p:sp>
    </p:spTree>
    <p:extLst>
      <p:ext uri="{BB962C8B-B14F-4D97-AF65-F5344CB8AC3E}">
        <p14:creationId xmlns:p14="http://schemas.microsoft.com/office/powerpoint/2010/main" val="31906463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143000"/>
          </a:xfrm>
        </p:spPr>
        <p:txBody>
          <a:bodyPr>
            <a:normAutofit fontScale="90000"/>
          </a:bodyPr>
          <a:lstStyle/>
          <a:p>
            <a:pPr>
              <a:defRPr/>
            </a:pPr>
            <a:r>
              <a:rPr lang="en-US" altLang="zh-CN" sz="4000" kern="1200" dirty="0" smtClean="0">
                <a:solidFill>
                  <a:schemeClr val="tx2">
                    <a:satMod val="130000"/>
                  </a:schemeClr>
                </a:solidFill>
              </a:rPr>
              <a:t>Local Fiscal Policies</a:t>
            </a:r>
            <a:r>
              <a:rPr lang="en-US" altLang="zh-CN" sz="4000" kern="1200" dirty="0">
                <a:solidFill>
                  <a:schemeClr val="tx2">
                    <a:satMod val="130000"/>
                  </a:schemeClr>
                </a:solidFill>
              </a:rPr>
              <a:t/>
            </a:r>
            <a:br>
              <a:rPr lang="en-US" altLang="zh-CN" sz="4000" kern="1200" dirty="0">
                <a:solidFill>
                  <a:schemeClr val="tx2">
                    <a:satMod val="130000"/>
                  </a:schemeClr>
                </a:solidFill>
              </a:rPr>
            </a:br>
            <a:r>
              <a:rPr lang="en-US" altLang="zh-CN" sz="4000" kern="1200" dirty="0">
                <a:solidFill>
                  <a:schemeClr val="tx2">
                    <a:satMod val="130000"/>
                  </a:schemeClr>
                </a:solidFill>
              </a:rPr>
              <a:t>(Shanghai pilot FTZ)</a:t>
            </a:r>
            <a:endParaRPr lang="zh-CN" altLang="en-US" sz="4000" kern="1200" dirty="0">
              <a:solidFill>
                <a:schemeClr val="tx2">
                  <a:satMod val="130000"/>
                </a:schemeClr>
              </a:solidFill>
            </a:endParaRPr>
          </a:p>
        </p:txBody>
      </p:sp>
      <p:sp>
        <p:nvSpPr>
          <p:cNvPr id="3" name="内容占位符 2"/>
          <p:cNvSpPr>
            <a:spLocks noGrp="1"/>
          </p:cNvSpPr>
          <p:nvPr>
            <p:ph idx="1"/>
          </p:nvPr>
        </p:nvSpPr>
        <p:spPr>
          <a:xfrm>
            <a:off x="467544" y="1268760"/>
            <a:ext cx="8229600" cy="5040560"/>
          </a:xfrm>
        </p:spPr>
        <p:txBody>
          <a:bodyPr/>
          <a:lstStyle/>
          <a:p>
            <a:r>
              <a:rPr lang="en-US" altLang="zh-CN" sz="2000" dirty="0" smtClean="0"/>
              <a:t>Two-year 100% subsidy (</a:t>
            </a:r>
            <a:r>
              <a:rPr lang="en-US" altLang="zh-CN" sz="2000" dirty="0"/>
              <a:t>tax-refund</a:t>
            </a:r>
            <a:r>
              <a:rPr lang="en-US" altLang="zh-CN" sz="2000" dirty="0" smtClean="0"/>
              <a:t>) and 50% subsidy for the rest operating years </a:t>
            </a:r>
            <a:br>
              <a:rPr lang="en-US" altLang="zh-CN" sz="2000" dirty="0" smtClean="0"/>
            </a:br>
            <a:r>
              <a:rPr lang="en-US" altLang="zh-CN" sz="2000" dirty="0" smtClean="0"/>
              <a:t>for the newly-established enterprises in selected industries such as logistics, shipping, storage, foreign trade, financial lease, manufacturing, technological service, etc.</a:t>
            </a:r>
            <a:br>
              <a:rPr lang="en-US" altLang="zh-CN" sz="2000" dirty="0" smtClean="0"/>
            </a:br>
            <a:r>
              <a:rPr lang="en-US" altLang="zh-CN" sz="2000" dirty="0" smtClean="0"/>
              <a:t>on basis of the revenue accrued to the local government</a:t>
            </a:r>
          </a:p>
          <a:p>
            <a:r>
              <a:rPr lang="en-US" altLang="zh-CN" sz="2000" dirty="0" smtClean="0"/>
              <a:t>Three-year </a:t>
            </a:r>
            <a:r>
              <a:rPr lang="en-US" altLang="zh-CN" sz="2000" dirty="0"/>
              <a:t>100% subsidy (tax-refund) and 50% subsidy for the rest operating years</a:t>
            </a:r>
            <a:r>
              <a:rPr lang="en-US" altLang="zh-CN" sz="2000" dirty="0" smtClean="0"/>
              <a:t> </a:t>
            </a:r>
            <a:br>
              <a:rPr lang="en-US" altLang="zh-CN" sz="2000" dirty="0" smtClean="0"/>
            </a:br>
            <a:r>
              <a:rPr lang="en-US" altLang="zh-CN" sz="2000" dirty="0" smtClean="0"/>
              <a:t>for the operational centers (of MNCs)</a:t>
            </a:r>
            <a:br>
              <a:rPr lang="en-US" altLang="zh-CN" sz="2000" dirty="0" smtClean="0"/>
            </a:br>
            <a:r>
              <a:rPr lang="en-US" altLang="zh-CN" sz="2000" dirty="0"/>
              <a:t>on basis of the revenue accrued to the local </a:t>
            </a:r>
            <a:r>
              <a:rPr lang="en-US" altLang="zh-CN" sz="2000" dirty="0" smtClean="0"/>
              <a:t>government</a:t>
            </a:r>
          </a:p>
          <a:p>
            <a:r>
              <a:rPr lang="en-US" altLang="zh-CN" sz="2000" dirty="0" smtClean="0"/>
              <a:t>Awards granted to the management members </a:t>
            </a:r>
          </a:p>
          <a:p>
            <a:r>
              <a:rPr lang="en-US" altLang="zh-CN" sz="2000" dirty="0" smtClean="0"/>
              <a:t>Additional subsidies for the housing rents of the employees</a:t>
            </a:r>
          </a:p>
          <a:p>
            <a:r>
              <a:rPr lang="en-US" altLang="zh-CN" sz="2000" dirty="0"/>
              <a:t>Additional subsidies </a:t>
            </a:r>
            <a:r>
              <a:rPr lang="en-US" altLang="zh-CN" sz="2000" dirty="0" smtClean="0"/>
              <a:t>for  the interests expenses </a:t>
            </a:r>
          </a:p>
          <a:p>
            <a:r>
              <a:rPr lang="en-US" altLang="zh-CN" sz="2000" dirty="0" smtClean="0"/>
              <a:t>Financing guarantees</a:t>
            </a:r>
          </a:p>
          <a:p>
            <a:r>
              <a:rPr lang="en-US" altLang="zh-CN" sz="2000" dirty="0" smtClean="0"/>
              <a:t>……</a:t>
            </a:r>
            <a:endParaRPr lang="en-US" altLang="zh-CN" sz="2000" dirty="0"/>
          </a:p>
          <a:p>
            <a:endParaRPr lang="en-US" altLang="zh-CN" sz="2400" dirty="0" smtClean="0"/>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Li,Depertment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43</a:t>
            </a:fld>
            <a:endParaRPr lang="en-US" altLang="zh-CN">
              <a:solidFill>
                <a:srgbClr val="FFFFFF"/>
              </a:solidFill>
            </a:endParaRPr>
          </a:p>
        </p:txBody>
      </p:sp>
    </p:spTree>
    <p:extLst>
      <p:ext uri="{BB962C8B-B14F-4D97-AF65-F5344CB8AC3E}">
        <p14:creationId xmlns:p14="http://schemas.microsoft.com/office/powerpoint/2010/main" val="24497913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212976"/>
            <a:ext cx="7772400" cy="1362075"/>
          </a:xfrm>
        </p:spPr>
        <p:txBody>
          <a:bodyPr>
            <a:normAutofit fontScale="90000"/>
          </a:bodyPr>
          <a:lstStyle/>
          <a:p>
            <a:pPr algn="ctr"/>
            <a:r>
              <a:rPr lang="en-US" altLang="zh-CN" dirty="0" smtClean="0"/>
              <a:t>Q&amp;A</a:t>
            </a:r>
            <a:br>
              <a:rPr lang="en-US" altLang="zh-CN" dirty="0" smtClean="0"/>
            </a:br>
            <a:r>
              <a:rPr lang="en-US" altLang="zh-CN" dirty="0" smtClean="0"/>
              <a:t/>
            </a:r>
            <a:br>
              <a:rPr lang="en-US" altLang="zh-CN" dirty="0" smtClean="0"/>
            </a:br>
            <a:r>
              <a:rPr lang="en-US" altLang="zh-CN" dirty="0" smtClean="0"/>
              <a:t>Thank you!</a:t>
            </a:r>
            <a:endParaRPr lang="zh-CN" altLang="en-US" dirty="0"/>
          </a:p>
        </p:txBody>
      </p:sp>
      <p:sp>
        <p:nvSpPr>
          <p:cNvPr id="4" name="日期占位符 3"/>
          <p:cNvSpPr>
            <a:spLocks noGrp="1"/>
          </p:cNvSpPr>
          <p:nvPr>
            <p:ph type="dt" sz="half" idx="10"/>
          </p:nvPr>
        </p:nvSpPr>
        <p:spPr/>
        <p:txBody>
          <a:bodyPr/>
          <a:lstStyle/>
          <a:p>
            <a:pPr>
              <a:defRPr/>
            </a:pPr>
            <a:fld id="{27637634-9054-4CAC-979F-6566C47BB988}" type="datetime11">
              <a:rPr lang="zh-CN" altLang="en-US" smtClean="0">
                <a:solidFill>
                  <a:srgbClr val="FFFFFF"/>
                </a:solidFill>
              </a:rPr>
              <a:pPr>
                <a:defRPr/>
              </a:pPr>
              <a:t>08:18:25</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44</a:t>
            </a:fld>
            <a:endParaRPr lang="en-US" altLang="zh-CN">
              <a:solidFill>
                <a:srgbClr val="FFFFFF"/>
              </a:solidFill>
            </a:endParaRPr>
          </a:p>
        </p:txBody>
      </p:sp>
    </p:spTree>
    <p:extLst>
      <p:ext uri="{BB962C8B-B14F-4D97-AF65-F5344CB8AC3E}">
        <p14:creationId xmlns:p14="http://schemas.microsoft.com/office/powerpoint/2010/main" val="42711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defRPr/>
            </a:pPr>
            <a:r>
              <a:rPr lang="en-US" altLang="zh-CN" sz="4000" dirty="0" smtClean="0">
                <a:solidFill>
                  <a:schemeClr val="tx2">
                    <a:satMod val="130000"/>
                  </a:schemeClr>
                </a:solidFill>
              </a:rPr>
              <a:t>Four Parallel Budgets</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lstStyle/>
          <a:p>
            <a:r>
              <a:rPr lang="en-US" altLang="zh-CN" dirty="0" smtClean="0"/>
              <a:t>China has four parallel budgets:</a:t>
            </a:r>
          </a:p>
          <a:p>
            <a:pPr lvl="1" fontAlgn="ctr"/>
            <a:r>
              <a:rPr lang="en-US" altLang="zh-CN" dirty="0"/>
              <a:t>General budget </a:t>
            </a:r>
            <a:endParaRPr lang="en-US" altLang="zh-CN" dirty="0" smtClean="0"/>
          </a:p>
          <a:p>
            <a:pPr lvl="1" fontAlgn="ctr"/>
            <a:r>
              <a:rPr lang="en-US" altLang="zh-CN" dirty="0" smtClean="0"/>
              <a:t>Government </a:t>
            </a:r>
            <a:r>
              <a:rPr lang="en-US" altLang="zh-CN" dirty="0"/>
              <a:t>fund budget</a:t>
            </a:r>
            <a:endParaRPr lang="zh-CN" altLang="zh-CN" dirty="0"/>
          </a:p>
          <a:p>
            <a:pPr lvl="1" fontAlgn="ctr"/>
            <a:r>
              <a:rPr lang="en-US" altLang="zh-CN" dirty="0"/>
              <a:t>State capital </a:t>
            </a:r>
            <a:r>
              <a:rPr lang="en-US" altLang="zh-CN" dirty="0" smtClean="0"/>
              <a:t>budget</a:t>
            </a:r>
            <a:endParaRPr lang="zh-CN" altLang="zh-CN" dirty="0"/>
          </a:p>
          <a:p>
            <a:pPr lvl="1" fontAlgn="ctr"/>
            <a:r>
              <a:rPr lang="en-US" altLang="zh-CN" dirty="0"/>
              <a:t>Social security</a:t>
            </a:r>
            <a:r>
              <a:rPr lang="en-US" altLang="zh-CN" dirty="0" smtClean="0"/>
              <a:t> </a:t>
            </a:r>
            <a:r>
              <a:rPr lang="en-US" altLang="zh-CN" dirty="0"/>
              <a:t>fund </a:t>
            </a:r>
            <a:r>
              <a:rPr lang="en-US" altLang="zh-CN" dirty="0" smtClean="0"/>
              <a:t>budget</a:t>
            </a:r>
          </a:p>
          <a:p>
            <a:endParaRPr lang="zh-CN" altLang="en-US" dirty="0"/>
          </a:p>
        </p:txBody>
      </p:sp>
      <p:sp>
        <p:nvSpPr>
          <p:cNvPr id="2" name="日期占位符 1"/>
          <p:cNvSpPr>
            <a:spLocks noGrp="1"/>
          </p:cNvSpPr>
          <p:nvPr>
            <p:ph type="dt" sz="half" idx="10"/>
          </p:nvPr>
        </p:nvSpPr>
        <p:spPr/>
        <p:txBody>
          <a:bodyPr/>
          <a:lstStyle/>
          <a:p>
            <a:pPr>
              <a:defRPr/>
            </a:pPr>
            <a:fld id="{C8085B8E-A5B6-42FA-8041-E61AFC75EBF3}"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a:t>
            </a:fld>
            <a:endParaRPr lang="en-US" altLang="zh-CN">
              <a:solidFill>
                <a:srgbClr val="FFFFFF"/>
              </a:solidFill>
            </a:endParaRPr>
          </a:p>
        </p:txBody>
      </p:sp>
    </p:spTree>
    <p:extLst>
      <p:ext uri="{BB962C8B-B14F-4D97-AF65-F5344CB8AC3E}">
        <p14:creationId xmlns:p14="http://schemas.microsoft.com/office/powerpoint/2010/main" val="415543318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en-US" altLang="zh-CN" sz="3600" dirty="0">
                <a:solidFill>
                  <a:schemeClr val="tx2">
                    <a:satMod val="130000"/>
                  </a:schemeClr>
                </a:solidFill>
              </a:rPr>
              <a:t>China’s Total Governmental Revenue</a:t>
            </a:r>
            <a:endParaRPr lang="zh-CN" altLang="en-US" sz="3600" dirty="0">
              <a:solidFill>
                <a:schemeClr val="tx2">
                  <a:satMod val="130000"/>
                </a:schemeClr>
              </a:solidFill>
            </a:endParaRPr>
          </a:p>
        </p:txBody>
      </p:sp>
      <p:sp>
        <p:nvSpPr>
          <p:cNvPr id="2" name="日期占位符 1"/>
          <p:cNvSpPr>
            <a:spLocks noGrp="1"/>
          </p:cNvSpPr>
          <p:nvPr>
            <p:ph type="dt" sz="half" idx="10"/>
          </p:nvPr>
        </p:nvSpPr>
        <p:spPr/>
        <p:txBody>
          <a:bodyPr/>
          <a:lstStyle/>
          <a:p>
            <a:pPr>
              <a:defRPr/>
            </a:pPr>
            <a:fld id="{1005E98C-9F10-47EA-BE0A-AC3DDF41FB3E}" type="datetime11">
              <a:rPr lang="zh-CN" altLang="en-US" smtClean="0"/>
              <a:t>08:18:25</a:t>
            </a:fld>
            <a:endParaRPr lang="en-US" altLang="zh-CN"/>
          </a:p>
        </p:txBody>
      </p:sp>
      <p:sp>
        <p:nvSpPr>
          <p:cNvPr id="5" name="页脚占位符 4"/>
          <p:cNvSpPr>
            <a:spLocks noGrp="1"/>
          </p:cNvSpPr>
          <p:nvPr>
            <p:ph type="ftr" sz="quarter" idx="11"/>
          </p:nvPr>
        </p:nvSpPr>
        <p:spPr/>
        <p:txBody>
          <a:bodyPr/>
          <a:lstStyle/>
          <a:p>
            <a:pPr>
              <a:defRPr/>
            </a:pPr>
            <a:r>
              <a:rPr lang="en-US" altLang="zh-CN" smtClean="0"/>
              <a:t>Dr.DU Li,Depertment of Pulbic Economics,Fudan University</a:t>
            </a:r>
            <a:endParaRPr lang="en-US" altLang="zh-CN"/>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pPr>
                <a:defRPr/>
              </a:pPr>
              <a:t>6</a:t>
            </a:fld>
            <a:endParaRPr lang="en-US" altLang="zh-CN"/>
          </a:p>
        </p:txBody>
      </p:sp>
      <p:graphicFrame>
        <p:nvGraphicFramePr>
          <p:cNvPr id="4" name="表格 3"/>
          <p:cNvGraphicFramePr>
            <a:graphicFrameLocks noGrp="1"/>
          </p:cNvGraphicFramePr>
          <p:nvPr>
            <p:extLst>
              <p:ext uri="{D42A27DB-BD31-4B8C-83A1-F6EECF244321}">
                <p14:modId xmlns:p14="http://schemas.microsoft.com/office/powerpoint/2010/main" val="275090144"/>
              </p:ext>
            </p:extLst>
          </p:nvPr>
        </p:nvGraphicFramePr>
        <p:xfrm>
          <a:off x="467545" y="1196753"/>
          <a:ext cx="8064895" cy="4443030"/>
        </p:xfrm>
        <a:graphic>
          <a:graphicData uri="http://schemas.openxmlformats.org/drawingml/2006/table">
            <a:tbl>
              <a:tblPr>
                <a:tableStyleId>{EB9631B5-78F2-41C9-869B-9F39066F8104}</a:tableStyleId>
              </a:tblPr>
              <a:tblGrid>
                <a:gridCol w="1664856">
                  <a:extLst>
                    <a:ext uri="{9D8B030D-6E8A-4147-A177-3AD203B41FA5}">
                      <a16:colId xmlns:a16="http://schemas.microsoft.com/office/drawing/2014/main" val="20000"/>
                    </a:ext>
                  </a:extLst>
                </a:gridCol>
                <a:gridCol w="914291">
                  <a:extLst>
                    <a:ext uri="{9D8B030D-6E8A-4147-A177-3AD203B41FA5}">
                      <a16:colId xmlns:a16="http://schemas.microsoft.com/office/drawing/2014/main" val="20001"/>
                    </a:ext>
                  </a:extLst>
                </a:gridCol>
                <a:gridCol w="653065">
                  <a:extLst>
                    <a:ext uri="{9D8B030D-6E8A-4147-A177-3AD203B41FA5}">
                      <a16:colId xmlns:a16="http://schemas.microsoft.com/office/drawing/2014/main" val="20002"/>
                    </a:ext>
                  </a:extLst>
                </a:gridCol>
                <a:gridCol w="914291">
                  <a:extLst>
                    <a:ext uri="{9D8B030D-6E8A-4147-A177-3AD203B41FA5}">
                      <a16:colId xmlns:a16="http://schemas.microsoft.com/office/drawing/2014/main" val="20003"/>
                    </a:ext>
                  </a:extLst>
                </a:gridCol>
                <a:gridCol w="718372">
                  <a:extLst>
                    <a:ext uri="{9D8B030D-6E8A-4147-A177-3AD203B41FA5}">
                      <a16:colId xmlns:a16="http://schemas.microsoft.com/office/drawing/2014/main" val="20004"/>
                    </a:ext>
                  </a:extLst>
                </a:gridCol>
                <a:gridCol w="914291">
                  <a:extLst>
                    <a:ext uri="{9D8B030D-6E8A-4147-A177-3AD203B41FA5}">
                      <a16:colId xmlns:a16="http://schemas.microsoft.com/office/drawing/2014/main" val="20005"/>
                    </a:ext>
                  </a:extLst>
                </a:gridCol>
                <a:gridCol w="653065">
                  <a:extLst>
                    <a:ext uri="{9D8B030D-6E8A-4147-A177-3AD203B41FA5}">
                      <a16:colId xmlns:a16="http://schemas.microsoft.com/office/drawing/2014/main" val="20006"/>
                    </a:ext>
                  </a:extLst>
                </a:gridCol>
                <a:gridCol w="979599">
                  <a:extLst>
                    <a:ext uri="{9D8B030D-6E8A-4147-A177-3AD203B41FA5}">
                      <a16:colId xmlns:a16="http://schemas.microsoft.com/office/drawing/2014/main" val="20007"/>
                    </a:ext>
                  </a:extLst>
                </a:gridCol>
                <a:gridCol w="653065">
                  <a:extLst>
                    <a:ext uri="{9D8B030D-6E8A-4147-A177-3AD203B41FA5}">
                      <a16:colId xmlns:a16="http://schemas.microsoft.com/office/drawing/2014/main" val="20008"/>
                    </a:ext>
                  </a:extLst>
                </a:gridCol>
              </a:tblGrid>
              <a:tr h="208416">
                <a:tc rowSpan="2">
                  <a:txBody>
                    <a:bodyPr/>
                    <a:lstStyle/>
                    <a:p>
                      <a:pPr algn="ctr" fontAlgn="ctr"/>
                      <a:r>
                        <a:rPr lang="en-US" sz="1800" u="none" strike="noStrike" dirty="0">
                          <a:effectLst/>
                        </a:rPr>
                        <a:t>　          Items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gridSpan="2">
                  <a:txBody>
                    <a:bodyPr/>
                    <a:lstStyle/>
                    <a:p>
                      <a:pPr algn="ctr" fontAlgn="ctr"/>
                      <a:r>
                        <a:rPr lang="en-US" altLang="zh-CN" sz="1400" u="none" strike="noStrike" dirty="0">
                          <a:effectLst/>
                        </a:rPr>
                        <a:t>2011</a:t>
                      </a:r>
                      <a:endParaRPr lang="en-US" altLang="zh-C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pPr algn="ctr" fontAlgn="ctr"/>
                      <a:endParaRPr lang="zh-CN" alt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US" altLang="zh-CN" sz="1400" u="none" strike="noStrike" dirty="0">
                          <a:effectLst/>
                        </a:rPr>
                        <a:t>2012</a:t>
                      </a:r>
                      <a:endParaRPr lang="en-US" altLang="zh-C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pPr algn="ctr" fontAlgn="ctr"/>
                      <a:endParaRPr lang="zh-CN" alt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US" altLang="zh-CN" sz="1400" u="none" strike="noStrike" dirty="0">
                          <a:effectLst/>
                        </a:rPr>
                        <a:t>2013</a:t>
                      </a:r>
                      <a:endParaRPr lang="en-US" altLang="zh-C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zh-CN" altLang="en-US"/>
                    </a:p>
                  </a:txBody>
                  <a:tcPr/>
                </a:tc>
                <a:tc gridSpan="2">
                  <a:txBody>
                    <a:bodyPr/>
                    <a:lstStyle/>
                    <a:p>
                      <a:pPr algn="ctr" fontAlgn="ctr"/>
                      <a:r>
                        <a:rPr lang="en-US" altLang="zh-CN" sz="1400" u="none" strike="noStrike" dirty="0" smtClean="0">
                          <a:effectLst/>
                        </a:rPr>
                        <a:t>2014</a:t>
                      </a:r>
                      <a:endParaRPr lang="en-US" altLang="zh-C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zh-CN" altLang="en-US"/>
                    </a:p>
                  </a:txBody>
                  <a:tcPr/>
                </a:tc>
                <a:extLst>
                  <a:ext uri="{0D108BD9-81ED-4DB2-BD59-A6C34878D82A}">
                    <a16:rowId xmlns:a16="http://schemas.microsoft.com/office/drawing/2014/main" val="10000"/>
                  </a:ext>
                </a:extLst>
              </a:tr>
              <a:tr h="678639">
                <a:tc vMerge="1">
                  <a:txBody>
                    <a:bodyPr/>
                    <a:lstStyle/>
                    <a:p>
                      <a:pPr algn="ctr" fontAlgn="ctr"/>
                      <a:endParaRPr lang="zh-CN" altLang="en-US" sz="1100" b="0" i="0" u="none" strike="noStrike" dirty="0">
                        <a:solidFill>
                          <a:srgbClr val="000000"/>
                        </a:solidFill>
                        <a:effectLst/>
                        <a:latin typeface="宋体"/>
                      </a:endParaRPr>
                    </a:p>
                  </a:txBody>
                  <a:tcPr marL="9525" marR="9525" marT="9525" marB="0" anchor="ctr"/>
                </a:tc>
                <a:tc>
                  <a:txBody>
                    <a:bodyPr/>
                    <a:lstStyle/>
                    <a:p>
                      <a:pPr algn="ctr" fontAlgn="ctr"/>
                      <a:r>
                        <a:rPr lang="en-US" sz="1800" u="none" strike="noStrike" dirty="0">
                          <a:effectLst/>
                        </a:rPr>
                        <a:t>billions of RMB</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 of  GDP</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billions of RMB</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 of  GDP</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billions of RMB</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 of  GDP</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800" u="none" strike="noStrike" dirty="0" smtClean="0">
                          <a:effectLst/>
                        </a:rPr>
                        <a:t>billions of RMB</a:t>
                      </a:r>
                      <a:endParaRPr lang="en-US" altLang="zh-CN"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800" u="none" strike="noStrike" dirty="0" smtClean="0">
                          <a:effectLst/>
                        </a:rPr>
                        <a:t>% of  GDP</a:t>
                      </a:r>
                      <a:endParaRPr lang="en-US" altLang="zh-CN"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8444">
                <a:tc>
                  <a:txBody>
                    <a:bodyPr/>
                    <a:lstStyle/>
                    <a:p>
                      <a:pPr algn="ctr" fontAlgn="ctr"/>
                      <a:r>
                        <a:rPr lang="en-US" sz="1800" u="none" strike="noStrike" dirty="0">
                          <a:effectLst/>
                        </a:rPr>
                        <a:t>General budget </a:t>
                      </a:r>
                      <a:r>
                        <a:rPr lang="en-US" sz="1800" u="none" strike="noStrike" dirty="0" smtClean="0">
                          <a:effectLst/>
                        </a:rPr>
                        <a:t>(Public finance budget)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a:effectLst/>
                        </a:rPr>
                        <a:t>10383.44</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a:effectLst/>
                        </a:rPr>
                        <a:t>22</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a:effectLst/>
                        </a:rPr>
                        <a:t>11725.35</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a:effectLst/>
                        </a:rPr>
                        <a:t>22.6</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a:effectLst/>
                        </a:rPr>
                        <a:t>12920.96</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a:effectLst/>
                        </a:rPr>
                        <a:t>22.7 </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smtClean="0">
                          <a:effectLst/>
                        </a:rPr>
                        <a:t>14034.97</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1800" u="none" strike="noStrike" dirty="0" smtClean="0">
                          <a:effectLst/>
                        </a:rPr>
                        <a:t>22.1</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625512">
                <a:tc>
                  <a:txBody>
                    <a:bodyPr/>
                    <a:lstStyle/>
                    <a:p>
                      <a:pPr algn="ctr" fontAlgn="ctr"/>
                      <a:r>
                        <a:rPr lang="en-US" sz="1800" u="none" strike="noStrike" dirty="0">
                          <a:effectLst/>
                        </a:rPr>
                        <a:t>Government fund budget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4132.23</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8.8</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3753.49</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7.2</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5226.88</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9.2 </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kern="1200" dirty="0" smtClean="0">
                          <a:effectLst/>
                        </a:rPr>
                        <a:t>5409.34</a:t>
                      </a:r>
                      <a:endParaRPr lang="en-US" altLang="zh-CN" sz="180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fontAlgn="ctr"/>
                      <a:r>
                        <a:rPr lang="en-US" altLang="zh-CN" sz="1800" u="none" strike="noStrike" dirty="0" smtClean="0">
                          <a:effectLst/>
                        </a:rPr>
                        <a:t>8.50</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3"/>
                  </a:ext>
                </a:extLst>
              </a:tr>
              <a:tr h="625512">
                <a:tc>
                  <a:txBody>
                    <a:bodyPr/>
                    <a:lstStyle/>
                    <a:p>
                      <a:pPr algn="ctr" fontAlgn="ctr"/>
                      <a:r>
                        <a:rPr lang="en-US" sz="1800" u="none" strike="noStrike" dirty="0">
                          <a:effectLst/>
                        </a:rPr>
                        <a:t>State capital budget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76.5</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0.2</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97.068</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0.2</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105.84</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0.2 </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smtClean="0">
                          <a:effectLst/>
                        </a:rPr>
                        <a:t>157.80</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smtClean="0">
                          <a:effectLst/>
                        </a:rPr>
                        <a:t>0.2</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4"/>
                  </a:ext>
                </a:extLst>
              </a:tr>
              <a:tr h="625512">
                <a:tc>
                  <a:txBody>
                    <a:bodyPr/>
                    <a:lstStyle/>
                    <a:p>
                      <a:pPr algn="ctr" fontAlgn="ctr"/>
                      <a:r>
                        <a:rPr lang="en-US" sz="1800" u="none" strike="noStrike" dirty="0">
                          <a:effectLst/>
                        </a:rPr>
                        <a:t>Social security fund budget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2054.2</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5.5</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2846.53</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5.5</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3451.56</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6.1 </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800" u="none" strike="noStrike" kern="1200" dirty="0" smtClean="0">
                          <a:effectLst/>
                        </a:rPr>
                        <a:t>3766.70</a:t>
                      </a:r>
                      <a:endParaRPr lang="en-US" altLang="zh-CN" sz="1800"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fontAlgn="ctr"/>
                      <a:r>
                        <a:rPr lang="en-US" altLang="zh-CN" sz="1800" u="none" strike="noStrike" dirty="0" smtClean="0">
                          <a:effectLst/>
                        </a:rPr>
                        <a:t>5.9</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5"/>
                  </a:ext>
                </a:extLst>
              </a:tr>
              <a:tr h="778444">
                <a:tc>
                  <a:txBody>
                    <a:bodyPr/>
                    <a:lstStyle/>
                    <a:p>
                      <a:pPr algn="ctr" fontAlgn="ctr"/>
                      <a:r>
                        <a:rPr lang="en-US" sz="1800" u="none" strike="noStrike">
                          <a:effectLst/>
                        </a:rPr>
                        <a:t>Total governmental revenue</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16646.37</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smtClean="0">
                          <a:effectLst/>
                        </a:rPr>
                        <a:t>36.5</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18422.44</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a:effectLst/>
                        </a:rPr>
                        <a:t>35.5</a:t>
                      </a:r>
                      <a:endParaRPr lang="en-US" altLang="zh-C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21705.24</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dirty="0">
                          <a:effectLst/>
                        </a:rPr>
                        <a:t>38.2 </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altLang="zh-CN" sz="1800" u="none" strike="noStrike" kern="1200" dirty="0" smtClean="0">
                          <a:effectLst/>
                        </a:rPr>
                        <a:t>23368.81</a:t>
                      </a:r>
                      <a:endParaRPr lang="en-US" altLang="zh-CN" sz="180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algn="ctr" fontAlgn="ctr"/>
                      <a:r>
                        <a:rPr lang="en-US" altLang="zh-CN" sz="1800" u="none" strike="noStrike" dirty="0" smtClean="0">
                          <a:effectLst/>
                        </a:rPr>
                        <a:t>37.0</a:t>
                      </a:r>
                      <a:endParaRPr lang="en-US" altLang="zh-C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767599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4000" dirty="0" smtClean="0">
                <a:solidFill>
                  <a:schemeClr val="tx2">
                    <a:satMod val="130000"/>
                  </a:schemeClr>
                </a:solidFill>
              </a:rPr>
              <a:t>Four Parallel Budgets</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normAutofit/>
          </a:bodyPr>
          <a:lstStyle/>
          <a:p>
            <a:pPr fontAlgn="ctr"/>
            <a:r>
              <a:rPr lang="en-US" altLang="zh-CN" dirty="0"/>
              <a:t>General budget </a:t>
            </a:r>
            <a:endParaRPr lang="en-US" altLang="zh-CN" dirty="0" smtClean="0"/>
          </a:p>
          <a:p>
            <a:pPr marL="402336" lvl="1" indent="0" fontAlgn="ctr">
              <a:buNone/>
            </a:pPr>
            <a:r>
              <a:rPr lang="zh-CN" altLang="en-US" dirty="0" smtClean="0"/>
              <a:t>（</a:t>
            </a:r>
            <a:r>
              <a:rPr lang="en-US" altLang="zh-CN" dirty="0" smtClean="0"/>
              <a:t>best-developed </a:t>
            </a:r>
            <a:r>
              <a:rPr lang="en-US" altLang="zh-CN" dirty="0"/>
              <a:t>and </a:t>
            </a:r>
            <a:r>
              <a:rPr lang="en-US" altLang="zh-CN" dirty="0" smtClean="0"/>
              <a:t>organized</a:t>
            </a:r>
            <a:r>
              <a:rPr lang="zh-CN" altLang="en-US" dirty="0" smtClean="0"/>
              <a:t>）</a:t>
            </a:r>
            <a:endParaRPr lang="en-US" altLang="zh-CN" dirty="0"/>
          </a:p>
          <a:p>
            <a:pPr marL="612648" lvl="2" indent="-283464">
              <a:spcBef>
                <a:spcPts val="600"/>
              </a:spcBef>
              <a:buSzPct val="80000"/>
              <a:buFont typeface="Wingdings 2"/>
              <a:buChar char=""/>
            </a:pPr>
            <a:r>
              <a:rPr lang="en-US" altLang="zh-CN" dirty="0" smtClean="0"/>
              <a:t>Major revenue: taxes, major fees and charges,… </a:t>
            </a:r>
          </a:p>
          <a:p>
            <a:pPr marL="612648" lvl="2" indent="-283464">
              <a:spcBef>
                <a:spcPts val="600"/>
              </a:spcBef>
              <a:buSzPct val="80000"/>
              <a:buFont typeface="Wingdings 2"/>
              <a:buChar char=""/>
            </a:pPr>
            <a:r>
              <a:rPr lang="en-US" altLang="zh-CN" dirty="0" smtClean="0"/>
              <a:t>Major expenditure(2011): education(14%), general public affairs(10%), social security and </a:t>
            </a:r>
            <a:r>
              <a:rPr lang="en-US" altLang="zh-CN" dirty="0"/>
              <a:t>employment(10%), </a:t>
            </a:r>
            <a:r>
              <a:rPr lang="en-US" altLang="zh-CN" dirty="0" smtClean="0"/>
              <a:t>agricultural affairs(9%), urban and rural community affairs(7%),national </a:t>
            </a:r>
            <a:r>
              <a:rPr lang="en-US" altLang="zh-CN" dirty="0"/>
              <a:t>defense(6%), public security(6%), transportation(6%),health </a:t>
            </a:r>
            <a:r>
              <a:rPr lang="en-US" altLang="zh-CN" dirty="0" smtClean="0"/>
              <a:t>care(5%), science and technology(4%), resource conservation and environmental protection(3%),housing  security(3%)…</a:t>
            </a:r>
            <a:endParaRPr lang="zh-CN" altLang="zh-CN" dirty="0"/>
          </a:p>
          <a:p>
            <a:endParaRPr lang="zh-CN" altLang="en-US" dirty="0"/>
          </a:p>
        </p:txBody>
      </p:sp>
      <p:sp>
        <p:nvSpPr>
          <p:cNvPr id="2" name="日期占位符 1"/>
          <p:cNvSpPr>
            <a:spLocks noGrp="1"/>
          </p:cNvSpPr>
          <p:nvPr>
            <p:ph type="dt" sz="half" idx="10"/>
          </p:nvPr>
        </p:nvSpPr>
        <p:spPr/>
        <p:txBody>
          <a:bodyPr/>
          <a:lstStyle/>
          <a:p>
            <a:pPr>
              <a:defRPr/>
            </a:pPr>
            <a:fld id="{9B42D17E-FBAE-4B5B-859E-68CC9E73770C}"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a:t>
            </a:fld>
            <a:endParaRPr lang="en-US" altLang="zh-CN">
              <a:solidFill>
                <a:srgbClr val="FFFFFF"/>
              </a:solidFill>
            </a:endParaRPr>
          </a:p>
        </p:txBody>
      </p:sp>
    </p:spTree>
    <p:extLst>
      <p:ext uri="{BB962C8B-B14F-4D97-AF65-F5344CB8AC3E}">
        <p14:creationId xmlns:p14="http://schemas.microsoft.com/office/powerpoint/2010/main" val="251339466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4000" dirty="0" smtClean="0">
                <a:solidFill>
                  <a:schemeClr val="tx2">
                    <a:satMod val="130000"/>
                  </a:schemeClr>
                </a:solidFill>
              </a:rPr>
              <a:t>Four Parallel Budgets</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normAutofit/>
          </a:bodyPr>
          <a:lstStyle/>
          <a:p>
            <a:pPr fontAlgn="ctr"/>
            <a:r>
              <a:rPr lang="en-US" altLang="zh-CN" dirty="0" smtClean="0"/>
              <a:t>Government fund budget </a:t>
            </a:r>
          </a:p>
          <a:p>
            <a:pPr marL="612648" lvl="2" indent="-283464">
              <a:spcBef>
                <a:spcPts val="600"/>
              </a:spcBef>
              <a:buSzPct val="80000"/>
              <a:buFont typeface="Wingdings 2"/>
              <a:buChar char=""/>
            </a:pPr>
            <a:r>
              <a:rPr lang="en-US" altLang="zh-CN" dirty="0" smtClean="0"/>
              <a:t>Major revenue:  </a:t>
            </a:r>
          </a:p>
          <a:p>
            <a:pPr marL="822960" lvl="3" indent="-283464">
              <a:spcBef>
                <a:spcPts val="600"/>
              </a:spcBef>
              <a:buSzPct val="80000"/>
              <a:buFont typeface="Wingdings 2"/>
              <a:buChar char=""/>
            </a:pPr>
            <a:r>
              <a:rPr lang="en-US" altLang="zh-CN" dirty="0" smtClean="0"/>
              <a:t>Proceeds from transfer of land-use rights, other government fund revenue</a:t>
            </a:r>
          </a:p>
          <a:p>
            <a:pPr marL="612648" lvl="2" indent="-283464">
              <a:spcBef>
                <a:spcPts val="600"/>
              </a:spcBef>
              <a:buSzPct val="80000"/>
              <a:buFont typeface="Wingdings 2"/>
              <a:buChar char=""/>
            </a:pPr>
            <a:r>
              <a:rPr lang="en-US" altLang="zh-CN" dirty="0" smtClean="0"/>
              <a:t>Major expenditure:  </a:t>
            </a:r>
          </a:p>
          <a:p>
            <a:pPr marL="822960" lvl="3" indent="-283464">
              <a:spcBef>
                <a:spcPts val="600"/>
              </a:spcBef>
              <a:buSzPct val="80000"/>
              <a:buFont typeface="Wingdings 2"/>
              <a:buChar char=""/>
            </a:pPr>
            <a:r>
              <a:rPr lang="en-US" altLang="zh-CN" dirty="0" smtClean="0"/>
              <a:t>Expenditure of each item is limited to its revenue and the specific usage is ruled by  relevant regulation</a:t>
            </a:r>
          </a:p>
          <a:p>
            <a:pPr marL="822960" lvl="3" indent="-283464">
              <a:spcBef>
                <a:spcPts val="600"/>
              </a:spcBef>
              <a:buSzPct val="80000"/>
              <a:buFont typeface="Wingdings 2"/>
              <a:buChar char=""/>
            </a:pPr>
            <a:r>
              <a:rPr lang="en-US" altLang="zh-CN" dirty="0" smtClean="0"/>
              <a:t>E.g. the proceeds </a:t>
            </a:r>
            <a:r>
              <a:rPr lang="en-US" altLang="zh-CN" dirty="0"/>
              <a:t>from transfer of land-use </a:t>
            </a:r>
            <a:r>
              <a:rPr lang="en-US" altLang="zh-CN" dirty="0" smtClean="0"/>
              <a:t>rights should be  spent on urban infrastructure construction,  compensation for dismantled houses, compensation for  acquired land, and preparation of the ground for further development </a:t>
            </a:r>
            <a:endParaRPr lang="zh-CN" altLang="zh-CN" dirty="0"/>
          </a:p>
          <a:p>
            <a:endParaRPr lang="zh-CN" altLang="en-US" dirty="0"/>
          </a:p>
        </p:txBody>
      </p:sp>
      <p:sp>
        <p:nvSpPr>
          <p:cNvPr id="2" name="日期占位符 1"/>
          <p:cNvSpPr>
            <a:spLocks noGrp="1"/>
          </p:cNvSpPr>
          <p:nvPr>
            <p:ph type="dt" sz="half" idx="10"/>
          </p:nvPr>
        </p:nvSpPr>
        <p:spPr/>
        <p:txBody>
          <a:bodyPr/>
          <a:lstStyle/>
          <a:p>
            <a:pPr>
              <a:defRPr/>
            </a:pPr>
            <a:fld id="{632D3081-B419-41D4-BE50-C654BB3CF4AC}"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a:t>
            </a:fld>
            <a:endParaRPr lang="en-US" altLang="zh-CN">
              <a:solidFill>
                <a:srgbClr val="FFFFFF"/>
              </a:solidFill>
            </a:endParaRPr>
          </a:p>
        </p:txBody>
      </p:sp>
    </p:spTree>
    <p:extLst>
      <p:ext uri="{BB962C8B-B14F-4D97-AF65-F5344CB8AC3E}">
        <p14:creationId xmlns:p14="http://schemas.microsoft.com/office/powerpoint/2010/main" val="1217891104"/>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defRPr/>
            </a:pPr>
            <a:r>
              <a:rPr lang="en-US" altLang="zh-CN" sz="4000" dirty="0" smtClean="0">
                <a:solidFill>
                  <a:schemeClr val="tx2">
                    <a:satMod val="130000"/>
                  </a:schemeClr>
                </a:solidFill>
              </a:rPr>
              <a:t>Four Parallel Budgets</a:t>
            </a:r>
            <a:endParaRPr lang="en-US" altLang="zh-CN" sz="4000" dirty="0">
              <a:solidFill>
                <a:schemeClr val="tx2">
                  <a:satMod val="130000"/>
                </a:schemeClr>
              </a:solidFill>
            </a:endParaRPr>
          </a:p>
        </p:txBody>
      </p:sp>
      <p:sp>
        <p:nvSpPr>
          <p:cNvPr id="5" name="内容占位符 4"/>
          <p:cNvSpPr>
            <a:spLocks noGrp="1"/>
          </p:cNvSpPr>
          <p:nvPr>
            <p:ph idx="1"/>
          </p:nvPr>
        </p:nvSpPr>
        <p:spPr/>
        <p:txBody>
          <a:bodyPr>
            <a:normAutofit lnSpcReduction="10000"/>
          </a:bodyPr>
          <a:lstStyle/>
          <a:p>
            <a:pPr fontAlgn="ctr"/>
            <a:r>
              <a:rPr lang="en-US" altLang="zh-CN" dirty="0" smtClean="0"/>
              <a:t>State capital budget</a:t>
            </a:r>
          </a:p>
          <a:p>
            <a:pPr marL="612648" lvl="2" indent="-283464">
              <a:spcBef>
                <a:spcPts val="600"/>
              </a:spcBef>
              <a:buSzPct val="80000"/>
              <a:buFont typeface="Wingdings 2"/>
              <a:buChar char=""/>
            </a:pPr>
            <a:r>
              <a:rPr lang="en-US" altLang="zh-CN" dirty="0" smtClean="0"/>
              <a:t>Major revenue:  </a:t>
            </a:r>
          </a:p>
          <a:p>
            <a:pPr marL="822960" lvl="3" indent="-283464">
              <a:spcBef>
                <a:spcPts val="600"/>
              </a:spcBef>
              <a:buSzPct val="80000"/>
              <a:buFont typeface="Wingdings 2"/>
              <a:buChar char=""/>
            </a:pPr>
            <a:r>
              <a:rPr lang="en-US" altLang="zh-CN" dirty="0" smtClean="0"/>
              <a:t>Dividends or other earnings received from state-owned enterprises</a:t>
            </a:r>
          </a:p>
          <a:p>
            <a:pPr marL="612648" lvl="2" indent="-283464">
              <a:spcBef>
                <a:spcPts val="600"/>
              </a:spcBef>
              <a:buSzPct val="80000"/>
              <a:buFont typeface="Wingdings 2"/>
              <a:buChar char=""/>
            </a:pPr>
            <a:r>
              <a:rPr lang="en-US" altLang="zh-CN" dirty="0" smtClean="0"/>
              <a:t>Major expenditure:  </a:t>
            </a:r>
          </a:p>
          <a:p>
            <a:pPr marL="822960" lvl="3" indent="-283464">
              <a:spcBef>
                <a:spcPts val="600"/>
              </a:spcBef>
              <a:buSzPct val="80000"/>
              <a:buFont typeface="Wingdings 2"/>
              <a:buChar char=""/>
            </a:pPr>
            <a:r>
              <a:rPr lang="en-US" altLang="zh-CN" dirty="0" smtClean="0"/>
              <a:t>Investment made to the </a:t>
            </a:r>
            <a:r>
              <a:rPr lang="en-US" altLang="zh-CN" dirty="0"/>
              <a:t>state-owned enterprises</a:t>
            </a:r>
          </a:p>
          <a:p>
            <a:pPr marL="822960" lvl="3" indent="-283464">
              <a:spcBef>
                <a:spcPts val="600"/>
              </a:spcBef>
              <a:buSzPct val="80000"/>
              <a:buFont typeface="Wingdings 2"/>
              <a:buChar char=""/>
            </a:pPr>
            <a:r>
              <a:rPr lang="en-US" altLang="zh-CN" dirty="0" smtClean="0"/>
              <a:t>Subsidies paid </a:t>
            </a:r>
            <a:r>
              <a:rPr lang="en-US" altLang="zh-CN" dirty="0"/>
              <a:t>the state-owned </a:t>
            </a:r>
            <a:r>
              <a:rPr lang="en-US" altLang="zh-CN" dirty="0" smtClean="0"/>
              <a:t>enterprises</a:t>
            </a:r>
          </a:p>
          <a:p>
            <a:pPr marL="365760" lvl="1" indent="-283464">
              <a:spcBef>
                <a:spcPts val="600"/>
              </a:spcBef>
              <a:buSzPct val="80000"/>
              <a:buFont typeface="Wingdings 2"/>
              <a:buChar char=""/>
            </a:pPr>
            <a:r>
              <a:rPr lang="en-US" altLang="zh-CN" dirty="0" smtClean="0"/>
              <a:t>Now only state-owned enterprises affiliated to central government  need to pay dividend, and this budget is only prepared at the central level.</a:t>
            </a:r>
          </a:p>
          <a:p>
            <a:pPr marL="365760" lvl="1" indent="-283464">
              <a:spcBef>
                <a:spcPts val="600"/>
              </a:spcBef>
              <a:buSzPct val="80000"/>
              <a:buFont typeface="Wingdings 2"/>
              <a:buChar char=""/>
            </a:pPr>
            <a:r>
              <a:rPr lang="en-US" altLang="zh-CN" dirty="0" smtClean="0"/>
              <a:t>The local state capital budget is still under construction.</a:t>
            </a:r>
            <a:endParaRPr lang="zh-CN" altLang="en-US" dirty="0"/>
          </a:p>
        </p:txBody>
      </p:sp>
      <p:sp>
        <p:nvSpPr>
          <p:cNvPr id="2" name="日期占位符 1"/>
          <p:cNvSpPr>
            <a:spLocks noGrp="1"/>
          </p:cNvSpPr>
          <p:nvPr>
            <p:ph type="dt" sz="half" idx="10"/>
          </p:nvPr>
        </p:nvSpPr>
        <p:spPr/>
        <p:txBody>
          <a:bodyPr/>
          <a:lstStyle/>
          <a:p>
            <a:pPr>
              <a:defRPr/>
            </a:pPr>
            <a:fld id="{E5CF1DEF-C41D-425A-ACA5-BFD865D09C26}" type="datetime11">
              <a:rPr lang="zh-CN" altLang="en-US" smtClean="0">
                <a:solidFill>
                  <a:srgbClr val="FFFFFF"/>
                </a:solidFill>
              </a:rPr>
              <a:pPr>
                <a:defRPr/>
              </a:pPr>
              <a:t>08:18:25</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a:t>
            </a:fld>
            <a:endParaRPr lang="en-US" altLang="zh-CN">
              <a:solidFill>
                <a:srgbClr val="FFFFFF"/>
              </a:solidFill>
            </a:endParaRPr>
          </a:p>
        </p:txBody>
      </p:sp>
    </p:spTree>
    <p:extLst>
      <p:ext uri="{BB962C8B-B14F-4D97-AF65-F5344CB8AC3E}">
        <p14:creationId xmlns:p14="http://schemas.microsoft.com/office/powerpoint/2010/main" val="155487454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主题2">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2449</Words>
  <Application>Microsoft Office PowerPoint</Application>
  <PresentationFormat>全屏显示(4:3)</PresentationFormat>
  <Paragraphs>676</Paragraphs>
  <Slides>44</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44</vt:i4>
      </vt:variant>
    </vt:vector>
  </HeadingPairs>
  <TitlesOfParts>
    <vt:vector size="50" baseType="lpstr">
      <vt:lpstr>宋体</vt:lpstr>
      <vt:lpstr>Arial</vt:lpstr>
      <vt:lpstr>Calibri</vt:lpstr>
      <vt:lpstr>Times New Roman</vt:lpstr>
      <vt:lpstr>Wingdings 2</vt:lpstr>
      <vt:lpstr>主题2</vt:lpstr>
      <vt:lpstr>Part VI China’s Budget system and Fiscal policy </vt:lpstr>
      <vt:lpstr>Recall the lecture about China public finance system</vt:lpstr>
      <vt:lpstr>China’s Budget System and Fiscal Policy</vt:lpstr>
      <vt:lpstr>China’s Budget System</vt:lpstr>
      <vt:lpstr>Four Parallel Budgets</vt:lpstr>
      <vt:lpstr>China’s Total Governmental Revenue</vt:lpstr>
      <vt:lpstr>Four Parallel Budgets</vt:lpstr>
      <vt:lpstr>Four Parallel Budgets</vt:lpstr>
      <vt:lpstr>Four Parallel Budgets</vt:lpstr>
      <vt:lpstr>Four Parallel Budgets</vt:lpstr>
      <vt:lpstr>China’s Budget System Reform</vt:lpstr>
      <vt:lpstr>About The Budget Transparency</vt:lpstr>
      <vt:lpstr>About Medium-term Budget</vt:lpstr>
      <vt:lpstr>A simple medium-term fiscal framework</vt:lpstr>
      <vt:lpstr>The relationship of major factors to be considered</vt:lpstr>
      <vt:lpstr>The determination of the medium-term budget  (based on economic growth target)</vt:lpstr>
      <vt:lpstr>The determination of the medium-term budget  (based on debt constraint)</vt:lpstr>
      <vt:lpstr>About Performance Budget</vt:lpstr>
      <vt:lpstr>About Local Public Debts Management</vt:lpstr>
      <vt:lpstr>China’s “Land Related Public Finance”</vt:lpstr>
      <vt:lpstr>Typical Model of Public-Private Partnership</vt:lpstr>
      <vt:lpstr>China’s Intergovernmental Fiscal Relationship</vt:lpstr>
      <vt:lpstr>Central vs. Local (Fiscal Revenue)</vt:lpstr>
      <vt:lpstr>Central vs. Local (Fiscal Expenditure)</vt:lpstr>
      <vt:lpstr>Tax Sharing Rule</vt:lpstr>
      <vt:lpstr>Intergovernmental Grants</vt:lpstr>
      <vt:lpstr>China’s Fiscal Policy</vt:lpstr>
      <vt:lpstr>China’s Fiscal Policy</vt:lpstr>
      <vt:lpstr>Fiscal investment and GDP</vt:lpstr>
      <vt:lpstr>China’s Fiscal Policy</vt:lpstr>
      <vt:lpstr>Central and Local FA Investment (year-on-year growth rate:%）</vt:lpstr>
      <vt:lpstr>Estimation of China’s Government Debts</vt:lpstr>
      <vt:lpstr>Debt-GDP Ratio of Some Countries</vt:lpstr>
      <vt:lpstr>China’s Fiscal Policy</vt:lpstr>
      <vt:lpstr>International Comparison of the Final Consumption Rate</vt:lpstr>
      <vt:lpstr>China’s Fiscal Policy</vt:lpstr>
      <vt:lpstr>The Gini Coefficient in China</vt:lpstr>
      <vt:lpstr>Regional Disparity of Disposal Income</vt:lpstr>
      <vt:lpstr>Gini Coefficient for the Tax Revenue at Provincial Level</vt:lpstr>
      <vt:lpstr>Contribution of the Industries to the Regional Gap of Tax Revenue</vt:lpstr>
      <vt:lpstr>PowerPoint 演示文稿</vt:lpstr>
      <vt:lpstr>China’s Fiscal Policy</vt:lpstr>
      <vt:lpstr>Local Fiscal Policies (Shanghai pilot FTZ)</vt:lpstr>
      <vt:lpstr>Q&amp;A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VI China’s fiscal system and policy</dc:title>
  <dc:creator>admin</dc:creator>
  <cp:lastModifiedBy>admin</cp:lastModifiedBy>
  <cp:revision>32</cp:revision>
  <dcterms:created xsi:type="dcterms:W3CDTF">2014-12-03T05:18:16Z</dcterms:created>
  <dcterms:modified xsi:type="dcterms:W3CDTF">2015-12-02T01:24:22Z</dcterms:modified>
</cp:coreProperties>
</file>