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69" r:id="rId3"/>
    <p:sldId id="258" r:id="rId4"/>
    <p:sldId id="260" r:id="rId5"/>
    <p:sldId id="261" r:id="rId6"/>
    <p:sldId id="268" r:id="rId7"/>
    <p:sldId id="262" r:id="rId8"/>
    <p:sldId id="263" r:id="rId9"/>
    <p:sldId id="264" r:id="rId10"/>
  </p:sldIdLst>
  <p:sldSz cx="9144000" cy="6858000" type="screen4x3"/>
  <p:notesSz cx="6858000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36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36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69EA6FD6-3010-409D-9330-79AB78C0449C}" type="datetimeFigureOut">
              <a:rPr lang="zh-CN" altLang="en-US" smtClean="0"/>
              <a:t>2015/12/21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6724"/>
            <a:ext cx="2972547" cy="49736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3852" y="9446724"/>
            <a:ext cx="2972547" cy="49736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A5F9CC6E-C47B-45CA-934C-DC6566162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605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88B73-DC57-4C4E-8A63-4D5B97B95E5A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5830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7D9D-4F88-4737-B8F4-27A16518811C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784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05149-ABCB-4F58-BD1D-CECFC7104B87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307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7D52-7671-479D-A9AB-B77450189568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279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07C47-DFA2-4AB1-B628-7CF506ABB84E}" type="datetime11">
              <a:rPr lang="zh-CN" altLang="en-US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Dr.DU Li,Depertment of Pulbic Economics,Fudan University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2FB60BC-CBB6-4901-994E-BA06FAAE29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01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381000"/>
            <a:ext cx="8540750" cy="5641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8BDFD-3C42-44D4-89AD-433090C02A29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62D36-383E-4427-942F-6BBD89BE0F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037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1625" y="1752600"/>
            <a:ext cx="8540750" cy="4270375"/>
          </a:xfrm>
        </p:spPr>
        <p:txBody>
          <a:bodyPr>
            <a:normAutofit/>
          </a:bodyPr>
          <a:lstStyle/>
          <a:p>
            <a:pPr lvl="0"/>
            <a:endParaRPr lang="zh-CN" altLang="en-US" noProof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49DB-0E7C-491B-8A45-24F0D5D26C0B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281E1-A7DC-4C10-977F-EB31FC8CCD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6767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7D31-C14A-4C0B-B695-9EC74D286AF1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D381A-1367-4C4E-9BC7-0722B37D43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019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  <p:bldP spid="4" grpId="0" build="p" autoUpdateAnimBg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4194175" cy="2058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4194175" cy="2058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0589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0589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2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2ACCF-30D7-4531-8DF6-D6DA233584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646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850DB-F0D3-470B-A526-BA5A448123D3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15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356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8BECC-263C-4CDA-BE5E-38B3B5883680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87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0FBB6-C611-49E5-B12C-15349FE4B3B9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4376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C083-DEE0-4F1F-A5FD-2070DF3D81AF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72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6933-F932-4472-8691-C0B886944312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86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D159-ECDF-4C55-BB06-E79F501A88D1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243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Calibri" pitchFamily="34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0E586-EC0C-403B-B05C-C41BCC8F51A9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825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Calibri" pitchFamily="34" charset="0"/>
              </a:rPr>
              <a:t>第二级</a:t>
            </a:r>
          </a:p>
          <a:p>
            <a:pPr lvl="2"/>
            <a:r>
              <a:rPr lang="zh-CN" smtClean="0">
                <a:sym typeface="Calibri" pitchFamily="34" charset="0"/>
              </a:rPr>
              <a:t>第三级</a:t>
            </a:r>
          </a:p>
          <a:p>
            <a:pPr lvl="3"/>
            <a:r>
              <a:rPr lang="zh-CN" smtClean="0">
                <a:sym typeface="Calibri" pitchFamily="34" charset="0"/>
              </a:rPr>
              <a:t>第四级</a:t>
            </a:r>
          </a:p>
          <a:p>
            <a:pPr lvl="4"/>
            <a:r>
              <a:rPr lang="zh-CN" smtClean="0">
                <a:sym typeface="Calibri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3820DA-C512-4132-BC59-D1722D711071}" type="datetime11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20:02:03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/>
              <a:t>Dr.DU Li,Depertment of Pulbic Economics,Fudan University</a:t>
            </a: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FB60BC-CBB6-4901-994E-BA06FAAE298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48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hf hdr="0"/>
  <p:txStyles>
    <p:titleStyle>
      <a:lvl1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62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</a:rPr>
              <a:t>Problems in the final exam</a:t>
            </a:r>
            <a:endParaRPr lang="zh-CN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896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1.True or false  (2%×10)</a:t>
            </a:r>
          </a:p>
          <a:p>
            <a:r>
              <a:rPr lang="en-US" altLang="zh-CN" dirty="0" smtClean="0"/>
              <a:t>2.Multiple choice </a:t>
            </a:r>
            <a:r>
              <a:rPr lang="en-US" altLang="zh-CN" dirty="0" smtClean="0">
                <a:solidFill>
                  <a:srgbClr val="FF0000"/>
                </a:solidFill>
              </a:rPr>
              <a:t>(choose only one correct answer</a:t>
            </a:r>
            <a:r>
              <a:rPr lang="en-US" altLang="zh-CN" dirty="0" smtClean="0"/>
              <a:t>, 2%×10)</a:t>
            </a:r>
          </a:p>
          <a:p>
            <a:r>
              <a:rPr lang="en-US" altLang="zh-CN" dirty="0" smtClean="0"/>
              <a:t>3.Brief questions(10%×3)</a:t>
            </a:r>
          </a:p>
          <a:p>
            <a:r>
              <a:rPr lang="en-US" altLang="zh-CN" dirty="0" smtClean="0"/>
              <a:t>4.Calculation(30%)</a:t>
            </a:r>
          </a:p>
          <a:p>
            <a:endParaRPr lang="en-US" altLang="zh-CN" dirty="0"/>
          </a:p>
          <a:p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FF0000"/>
                </a:solidFill>
              </a:rPr>
              <a:t>no laptops and cell phones </a:t>
            </a:r>
            <a:r>
              <a:rPr lang="en-US" altLang="zh-CN" dirty="0" smtClean="0"/>
              <a:t>allowed in the exam classroom)</a:t>
            </a:r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45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I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are the major taxes payable in China ?</a:t>
            </a:r>
          </a:p>
          <a:p>
            <a:r>
              <a:rPr lang="en-US" altLang="zh-CN" dirty="0" smtClean="0"/>
              <a:t>How are they administered and collected?</a:t>
            </a:r>
            <a:br>
              <a:rPr lang="en-US" altLang="zh-CN" dirty="0" smtClean="0"/>
            </a:br>
            <a:r>
              <a:rPr lang="en-US" altLang="zh-CN" dirty="0" smtClean="0"/>
              <a:t>(State and local tax bureaus, taxpayers and withholding agents, different collection modes…)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76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Part II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4896544"/>
          </a:xfrm>
        </p:spPr>
        <p:txBody>
          <a:bodyPr/>
          <a:lstStyle/>
          <a:p>
            <a:r>
              <a:rPr lang="en-US" altLang="zh-CN" dirty="0" smtClean="0"/>
              <a:t>Definition of resident enterprises</a:t>
            </a:r>
            <a:br>
              <a:rPr lang="en-US" altLang="zh-CN" dirty="0" smtClean="0"/>
            </a:br>
            <a:r>
              <a:rPr lang="en-US" altLang="zh-CN" dirty="0" smtClean="0"/>
              <a:t>(effective management test)</a:t>
            </a:r>
          </a:p>
          <a:p>
            <a:r>
              <a:rPr lang="en-US" altLang="zh-CN" dirty="0" smtClean="0"/>
              <a:t>Determination of source of various incomes</a:t>
            </a:r>
          </a:p>
          <a:p>
            <a:r>
              <a:rPr lang="en-US" altLang="zh-CN" dirty="0" smtClean="0"/>
              <a:t>Deduction rules of various expenditure</a:t>
            </a:r>
          </a:p>
          <a:p>
            <a:r>
              <a:rPr lang="en-US" altLang="zh-CN" dirty="0" smtClean="0"/>
              <a:t>Exemption, reduction and other tax incentives</a:t>
            </a:r>
          </a:p>
          <a:p>
            <a:r>
              <a:rPr lang="en-US" altLang="zh-CN" dirty="0" smtClean="0"/>
              <a:t>Special </a:t>
            </a:r>
            <a:r>
              <a:rPr lang="en-US" altLang="zh-CN" dirty="0"/>
              <a:t>terms: </a:t>
            </a:r>
            <a:r>
              <a:rPr lang="en-US" altLang="zh-CN" dirty="0" smtClean="0"/>
              <a:t>GAAR</a:t>
            </a:r>
            <a:r>
              <a:rPr lang="en-US" altLang="zh-CN" dirty="0"/>
              <a:t>, CFC, thin capitalization, transfer </a:t>
            </a:r>
            <a:r>
              <a:rPr lang="en-US" altLang="zh-CN" dirty="0" smtClean="0"/>
              <a:t>pricing, </a:t>
            </a:r>
            <a:r>
              <a:rPr lang="en-US" altLang="zh-CN" dirty="0"/>
              <a:t>FTC</a:t>
            </a:r>
            <a:r>
              <a:rPr lang="en-US" altLang="zh-CN" dirty="0" smtClean="0"/>
              <a:t>,</a:t>
            </a:r>
            <a:r>
              <a:rPr lang="en-US" altLang="zh-CN" dirty="0"/>
              <a:t> country by country limitation, </a:t>
            </a:r>
            <a:r>
              <a:rPr lang="en-US" altLang="zh-CN" dirty="0" smtClean="0"/>
              <a:t>PE, </a:t>
            </a:r>
            <a:r>
              <a:rPr lang="en-US" altLang="zh-CN" dirty="0"/>
              <a:t>tax </a:t>
            </a:r>
            <a:r>
              <a:rPr lang="en-US" altLang="zh-CN" dirty="0" smtClean="0"/>
              <a:t>sparing, treaty </a:t>
            </a:r>
            <a:r>
              <a:rPr lang="en-US" altLang="zh-CN" dirty="0"/>
              <a:t>shopping, </a:t>
            </a:r>
            <a:r>
              <a:rPr lang="en-US" altLang="zh-CN" dirty="0" smtClean="0"/>
              <a:t>beneficial owner…</a:t>
            </a: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49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II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896544"/>
          </a:xfrm>
        </p:spPr>
        <p:txBody>
          <a:bodyPr/>
          <a:lstStyle/>
          <a:p>
            <a:r>
              <a:rPr lang="en-US" altLang="zh-CN" dirty="0"/>
              <a:t>Investment tax </a:t>
            </a:r>
            <a:r>
              <a:rPr lang="en-US" altLang="zh-CN" dirty="0">
                <a:solidFill>
                  <a:srgbClr val="FF0000"/>
                </a:solidFill>
              </a:rPr>
              <a:t>deduction</a:t>
            </a:r>
            <a:r>
              <a:rPr lang="en-US" altLang="zh-CN" dirty="0"/>
              <a:t> vs. investment tax </a:t>
            </a:r>
            <a:r>
              <a:rPr lang="en-US" altLang="zh-CN" dirty="0">
                <a:solidFill>
                  <a:srgbClr val="FF0000"/>
                </a:solidFill>
              </a:rPr>
              <a:t>credit</a:t>
            </a:r>
          </a:p>
          <a:p>
            <a:r>
              <a:rPr lang="en-US" altLang="zh-CN" dirty="0"/>
              <a:t>Doing business through company vs. partnership</a:t>
            </a:r>
          </a:p>
          <a:p>
            <a:r>
              <a:rPr lang="en-US" altLang="zh-CN" dirty="0"/>
              <a:t>Foreign subsidiary vs. foreign branch</a:t>
            </a:r>
          </a:p>
          <a:p>
            <a:r>
              <a:rPr lang="en-US" altLang="zh-CN" dirty="0" smtClean="0"/>
              <a:t>Equity financing vs. debt financing</a:t>
            </a:r>
          </a:p>
          <a:p>
            <a:r>
              <a:rPr lang="en-US" altLang="zh-CN" dirty="0" smtClean="0"/>
              <a:t>Direct FTC vs. indirect FTC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3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II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52528"/>
          </a:xfrm>
        </p:spPr>
        <p:txBody>
          <a:bodyPr/>
          <a:lstStyle/>
          <a:p>
            <a:r>
              <a:rPr lang="en-US" altLang="zh-CN" dirty="0" smtClean="0"/>
              <a:t>The jurisdiction of IIT</a:t>
            </a:r>
            <a:br>
              <a:rPr lang="en-US" altLang="zh-CN" dirty="0" smtClean="0"/>
            </a:br>
            <a:r>
              <a:rPr lang="en-US" altLang="zh-CN" dirty="0" smtClean="0"/>
              <a:t>(China exerts residence and source jurisdiction)</a:t>
            </a:r>
          </a:p>
          <a:p>
            <a:r>
              <a:rPr lang="en-US" altLang="zh-CN" dirty="0" smtClean="0"/>
              <a:t>The treatment for taxpayers without domicile in China </a:t>
            </a:r>
          </a:p>
          <a:p>
            <a:r>
              <a:rPr lang="en-US" altLang="zh-CN" dirty="0" smtClean="0"/>
              <a:t>The deduction rule, rate and taxation basis of different category of taxable income</a:t>
            </a:r>
            <a:br>
              <a:rPr lang="en-US" altLang="zh-CN" dirty="0" smtClean="0"/>
            </a:b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60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III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are the major indirect taxes payable in China ?</a:t>
            </a:r>
            <a:br>
              <a:rPr lang="en-US" altLang="zh-CN" dirty="0" smtClean="0"/>
            </a:br>
            <a:r>
              <a:rPr lang="en-US" altLang="zh-CN" dirty="0" smtClean="0"/>
              <a:t> (BT, VAT, CT +</a:t>
            </a:r>
            <a:r>
              <a:rPr lang="en-US" altLang="zh-CN" dirty="0" smtClean="0">
                <a:solidFill>
                  <a:srgbClr val="FF0000"/>
                </a:solidFill>
              </a:rPr>
              <a:t>City Maintenance And Construction Tax+ education surcharge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Tax-inclusive price based vs. tax-exclusive price based indirect tax?</a:t>
            </a:r>
          </a:p>
          <a:p>
            <a:r>
              <a:rPr lang="en-US" altLang="zh-CN" dirty="0" smtClean="0"/>
              <a:t>VAT refund rule?</a:t>
            </a:r>
          </a:p>
          <a:p>
            <a:r>
              <a:rPr lang="en-US" altLang="zh-CN" dirty="0" smtClean="0"/>
              <a:t>Taxable items and taxable stage? 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53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Part IV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400600"/>
          </a:xfrm>
        </p:spPr>
        <p:txBody>
          <a:bodyPr/>
          <a:lstStyle/>
          <a:p>
            <a:r>
              <a:rPr lang="en-US" altLang="zh-CN" dirty="0" smtClean="0"/>
              <a:t>What are the major measures of China’s tax reform?</a:t>
            </a:r>
          </a:p>
          <a:p>
            <a:r>
              <a:rPr lang="en-US" altLang="zh-CN" dirty="0" smtClean="0"/>
              <a:t>What are the effects of VAT transformation and VAT enlargement?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V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is the budget structure in China?</a:t>
            </a:r>
          </a:p>
          <a:p>
            <a:r>
              <a:rPr lang="en-US" altLang="zh-CN" dirty="0" smtClean="0"/>
              <a:t>What are the measures of China’s budget reform?</a:t>
            </a:r>
          </a:p>
          <a:p>
            <a:r>
              <a:rPr lang="en-US" altLang="zh-CN" dirty="0" smtClean="0"/>
              <a:t>What are major targets and measures of China’s  fiscal policy?</a:t>
            </a:r>
          </a:p>
          <a:p>
            <a:r>
              <a:rPr lang="en-US" altLang="zh-CN" dirty="0" smtClean="0"/>
              <a:t>How is the framework of China’s intergovernmental fiscal relationship?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04718-57A0-4802-BF6B-0A4D8F2CD1A9}" type="datetime11">
              <a:rPr lang="zh-CN" altLang="en-US" smtClean="0"/>
              <a:pPr>
                <a:defRPr/>
              </a:pPr>
              <a:t>20:02:04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Dr.DU Li,Depertment of Pulbic Economics,Fudan University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8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2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250</Words>
  <Application>Microsoft Office PowerPoint</Application>
  <PresentationFormat>全屏显示(4:3)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主题2</vt:lpstr>
      <vt:lpstr>Review</vt:lpstr>
      <vt:lpstr>Problems in the final exam</vt:lpstr>
      <vt:lpstr>Part I</vt:lpstr>
      <vt:lpstr>Part II</vt:lpstr>
      <vt:lpstr>Part II</vt:lpstr>
      <vt:lpstr>Part II</vt:lpstr>
      <vt:lpstr>Part III</vt:lpstr>
      <vt:lpstr>Part IV</vt:lpstr>
      <vt:lpstr>Part 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杜莉</dc:creator>
  <cp:lastModifiedBy>杜莉</cp:lastModifiedBy>
  <cp:revision>12</cp:revision>
  <cp:lastPrinted>2014-12-23T13:45:19Z</cp:lastPrinted>
  <dcterms:created xsi:type="dcterms:W3CDTF">2013-12-17T23:52:48Z</dcterms:created>
  <dcterms:modified xsi:type="dcterms:W3CDTF">2015-12-21T12:02:53Z</dcterms:modified>
</cp:coreProperties>
</file>