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7" r:id="rId2"/>
    <p:sldId id="258" r:id="rId3"/>
    <p:sldId id="289" r:id="rId4"/>
    <p:sldId id="259" r:id="rId5"/>
    <p:sldId id="260" r:id="rId6"/>
    <p:sldId id="261" r:id="rId7"/>
    <p:sldId id="262" r:id="rId8"/>
    <p:sldId id="263" r:id="rId9"/>
    <p:sldId id="264" r:id="rId10"/>
    <p:sldId id="265" r:id="rId11"/>
    <p:sldId id="290" r:id="rId12"/>
    <p:sldId id="266" r:id="rId13"/>
    <p:sldId id="267" r:id="rId14"/>
    <p:sldId id="268" r:id="rId15"/>
    <p:sldId id="291"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92" r:id="rId29"/>
    <p:sldId id="281" r:id="rId30"/>
    <p:sldId id="282" r:id="rId31"/>
    <p:sldId id="283" r:id="rId32"/>
    <p:sldId id="284" r:id="rId33"/>
    <p:sldId id="285" r:id="rId34"/>
    <p:sldId id="286" r:id="rId35"/>
    <p:sldId id="287" r:id="rId36"/>
    <p:sldId id="288" r:id="rId3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276" y="96"/>
      </p:cViewPr>
      <p:guideLst>
        <p:guide orient="horz" pos="2160"/>
        <p:guide pos="2880"/>
      </p:guideLst>
    </p:cSldViewPr>
  </p:slideViewPr>
  <p:notesTextViewPr>
    <p:cViewPr>
      <p:scale>
        <a:sx n="1" d="1"/>
        <a:sy n="1" d="1"/>
      </p:scale>
      <p:origin x="0" y="0"/>
    </p:cViewPr>
  </p:notesTextViewPr>
  <p:sorterViewPr>
    <p:cViewPr>
      <p:scale>
        <a:sx n="100" d="100"/>
        <a:sy n="100" d="100"/>
      </p:scale>
      <p:origin x="0" y="46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CBAFA1-BDA7-47B7-BA9A-96E9037FAE4D}" type="datetimeFigureOut">
              <a:rPr lang="zh-CN" altLang="en-US" smtClean="0"/>
              <a:t>2015/12/15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FC98D1-0429-4D14-81F2-75324891FDF4}" type="slidenum">
              <a:rPr lang="zh-CN" altLang="en-US" smtClean="0"/>
              <a:t>‹#›</a:t>
            </a:fld>
            <a:endParaRPr lang="zh-CN" altLang="en-US"/>
          </a:p>
        </p:txBody>
      </p:sp>
    </p:spTree>
    <p:extLst>
      <p:ext uri="{BB962C8B-B14F-4D97-AF65-F5344CB8AC3E}">
        <p14:creationId xmlns:p14="http://schemas.microsoft.com/office/powerpoint/2010/main" val="3069261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For</a:t>
            </a:r>
            <a:r>
              <a:rPr lang="en-US" altLang="zh-CN" baseline="0" dirty="0" smtClean="0"/>
              <a:t> each sector, total input= middle output+ value-added, total output= intermediate use+ final use.</a:t>
            </a:r>
          </a:p>
          <a:p>
            <a:r>
              <a:rPr lang="en-US" altLang="zh-CN" baseline="0" dirty="0" smtClean="0"/>
              <a:t>Final use= consumption +</a:t>
            </a:r>
            <a:r>
              <a:rPr lang="en-US" altLang="zh-CN" baseline="0" dirty="0" err="1" smtClean="0"/>
              <a:t>investment+exports-imports</a:t>
            </a:r>
            <a:r>
              <a:rPr lang="en-US" altLang="zh-CN" baseline="0" dirty="0" smtClean="0"/>
              <a:t>, value-added=indirect </a:t>
            </a:r>
            <a:r>
              <a:rPr lang="en-US" altLang="zh-CN" baseline="0" dirty="0" err="1" smtClean="0"/>
              <a:t>tax+depreciation+labor</a:t>
            </a:r>
            <a:r>
              <a:rPr lang="en-US" altLang="zh-CN" baseline="0" dirty="0" smtClean="0"/>
              <a:t> compensation+ business earnings</a:t>
            </a:r>
          </a:p>
          <a:p>
            <a:r>
              <a:rPr lang="en-US" altLang="zh-CN" baseline="0" dirty="0" smtClean="0"/>
              <a:t>For the whole economy, if there is no exports and imports, value-added=C+I=GDP</a:t>
            </a:r>
            <a:endParaRPr lang="zh-CN" altLang="en-US" dirty="0"/>
          </a:p>
        </p:txBody>
      </p:sp>
      <p:sp>
        <p:nvSpPr>
          <p:cNvPr id="4" name="灯片编号占位符 3"/>
          <p:cNvSpPr>
            <a:spLocks noGrp="1"/>
          </p:cNvSpPr>
          <p:nvPr>
            <p:ph type="sldNum" sz="quarter" idx="10"/>
          </p:nvPr>
        </p:nvSpPr>
        <p:spPr/>
        <p:txBody>
          <a:bodyPr/>
          <a:lstStyle/>
          <a:p>
            <a:fld id="{53FC98D1-0429-4D14-81F2-75324891FDF4}" type="slidenum">
              <a:rPr lang="zh-CN" altLang="en-US" smtClean="0"/>
              <a:t>18</a:t>
            </a:fld>
            <a:endParaRPr lang="zh-CN" altLang="en-US"/>
          </a:p>
        </p:txBody>
      </p:sp>
    </p:spTree>
    <p:extLst>
      <p:ext uri="{BB962C8B-B14F-4D97-AF65-F5344CB8AC3E}">
        <p14:creationId xmlns:p14="http://schemas.microsoft.com/office/powerpoint/2010/main" val="1350204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7" name="标题 6"/>
          <p:cNvSpPr>
            <a:spLocks noGrp="1"/>
          </p:cNvSpPr>
          <p:nvPr>
            <p:ph type="title"/>
          </p:nvPr>
        </p:nvSpPr>
        <p:spPr/>
        <p:txBody>
          <a:bodyPr/>
          <a:lstStyle/>
          <a:p>
            <a:r>
              <a:rPr lang="zh-CN" altLang="en-US" smtClean="0"/>
              <a:t>单击此处编辑母版标题样式</a:t>
            </a:r>
            <a:endParaRPr lang="zh-CN" altLang="en-US"/>
          </a:p>
        </p:txBody>
      </p:sp>
      <p:sp>
        <p:nvSpPr>
          <p:cNvPr id="8" name="日期占位符 7"/>
          <p:cNvSpPr>
            <a:spLocks noGrp="1"/>
          </p:cNvSpPr>
          <p:nvPr>
            <p:ph type="dt" sz="half" idx="10"/>
          </p:nvPr>
        </p:nvSpPr>
        <p:spPr/>
        <p:txBody>
          <a:bodyPr/>
          <a:lstStyle/>
          <a:p>
            <a:pPr>
              <a:defRPr/>
            </a:pPr>
            <a:fld id="{F93820DA-C512-4132-BC59-D1722D711071}" type="datetime11">
              <a:rPr lang="zh-CN" altLang="en-US">
                <a:solidFill>
                  <a:srgbClr val="FFFFFF"/>
                </a:solidFill>
              </a:rPr>
              <a:pPr>
                <a:defRPr/>
              </a:pPr>
              <a:t>08:03:38</a:t>
            </a:fld>
            <a:endParaRPr lang="en-US" altLang="zh-CN" dirty="0">
              <a:solidFill>
                <a:srgbClr val="FFFFFF"/>
              </a:solidFill>
            </a:endParaRPr>
          </a:p>
        </p:txBody>
      </p:sp>
      <p:sp>
        <p:nvSpPr>
          <p:cNvPr id="9" name="页脚占位符 8"/>
          <p:cNvSpPr>
            <a:spLocks noGrp="1"/>
          </p:cNvSpPr>
          <p:nvPr>
            <p:ph type="ftr" sz="quarter" idx="11"/>
          </p:nvPr>
        </p:nvSpPr>
        <p:spPr/>
        <p:txBody>
          <a:bodyPr/>
          <a:lstStyle/>
          <a:p>
            <a:pPr>
              <a:defRPr/>
            </a:pPr>
            <a:r>
              <a:rPr lang="en-US" altLang="zh-CN" dirty="0" err="1">
                <a:solidFill>
                  <a:srgbClr val="FFFFFF"/>
                </a:solidFill>
              </a:rPr>
              <a:t>Dr.DU</a:t>
            </a:r>
            <a:r>
              <a:rPr lang="en-US" altLang="zh-CN" dirty="0">
                <a:solidFill>
                  <a:srgbClr val="FFFFFF"/>
                </a:solidFill>
              </a:rPr>
              <a:t> </a:t>
            </a:r>
            <a:r>
              <a:rPr lang="en-US" altLang="zh-CN" dirty="0" err="1">
                <a:solidFill>
                  <a:srgbClr val="FFFFFF"/>
                </a:solidFill>
              </a:rPr>
              <a:t>Li,Department</a:t>
            </a:r>
            <a:r>
              <a:rPr lang="en-US" altLang="zh-CN" dirty="0">
                <a:solidFill>
                  <a:srgbClr val="FFFFFF"/>
                </a:solidFill>
              </a:rPr>
              <a:t> of Public </a:t>
            </a:r>
            <a:r>
              <a:rPr lang="en-US" altLang="zh-CN" dirty="0" err="1">
                <a:solidFill>
                  <a:srgbClr val="FFFFFF"/>
                </a:solidFill>
              </a:rPr>
              <a:t>Economics,Fudan</a:t>
            </a:r>
            <a:r>
              <a:rPr lang="en-US" altLang="zh-CN" dirty="0">
                <a:solidFill>
                  <a:srgbClr val="FFFFFF"/>
                </a:solidFill>
              </a:rPr>
              <a:t> University</a:t>
            </a:r>
          </a:p>
        </p:txBody>
      </p:sp>
      <p:sp>
        <p:nvSpPr>
          <p:cNvPr id="10" name="灯片编号占位符 9"/>
          <p:cNvSpPr>
            <a:spLocks noGrp="1"/>
          </p:cNvSpPr>
          <p:nvPr>
            <p:ph type="sldNum" sz="quarter" idx="12"/>
          </p:nvPr>
        </p:nvSpPr>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31176126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noChangeArrowheads="1"/>
          </p:cNvSpPr>
          <p:nvPr>
            <p:ph type="dt" sz="half" idx="10"/>
          </p:nvPr>
        </p:nvSpPr>
        <p:spPr>
          <a:xfrm>
            <a:off x="457200" y="6356350"/>
            <a:ext cx="946448" cy="365125"/>
          </a:xfrm>
          <a:ln/>
        </p:spPr>
        <p:txBody>
          <a:bodyPr/>
          <a:lstStyle>
            <a:lvl1pPr>
              <a:defRPr/>
            </a:lvl1pPr>
          </a:lstStyle>
          <a:p>
            <a:pPr>
              <a:defRPr/>
            </a:pPr>
            <a:fld id="{4E6E7D9D-4F88-4737-B8F4-27A16518811C}" type="datetime11">
              <a:rPr lang="zh-CN" altLang="en-US" smtClean="0">
                <a:solidFill>
                  <a:srgbClr val="FFFFFF"/>
                </a:solidFill>
              </a:rPr>
              <a:pPr>
                <a:defRPr/>
              </a:pPr>
              <a:t>08:03:38</a:t>
            </a:fld>
            <a:endParaRPr lang="en-US" altLang="zh-CN">
              <a:solidFill>
                <a:srgbClr val="FFFFFF"/>
              </a:solidFill>
            </a:endParaRPr>
          </a:p>
        </p:txBody>
      </p:sp>
      <p:sp>
        <p:nvSpPr>
          <p:cNvPr id="5" name="页脚占位符 4"/>
          <p:cNvSpPr>
            <a:spLocks noGrp="1" noChangeArrowheads="1"/>
          </p:cNvSpPr>
          <p:nvPr>
            <p:ph type="ftr" sz="quarter" idx="11"/>
          </p:nvPr>
        </p:nvSpPr>
        <p:spPr>
          <a:xfrm>
            <a:off x="1907704" y="6309320"/>
            <a:ext cx="4400128"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20672708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noChangeArrowheads="1"/>
          </p:cNvSpPr>
          <p:nvPr>
            <p:ph type="dt" sz="half" idx="10"/>
          </p:nvPr>
        </p:nvSpPr>
        <p:spPr>
          <a:ln/>
        </p:spPr>
        <p:txBody>
          <a:bodyPr/>
          <a:lstStyle>
            <a:lvl1pPr>
              <a:defRPr/>
            </a:lvl1pPr>
          </a:lstStyle>
          <a:p>
            <a:pPr>
              <a:defRPr/>
            </a:pPr>
            <a:fld id="{36605149-ABCB-4F58-BD1D-CECFC7104B87}" type="datetime11">
              <a:rPr lang="zh-CN" altLang="en-US" smtClean="0">
                <a:solidFill>
                  <a:srgbClr val="FFFFFF"/>
                </a:solidFill>
              </a:rPr>
              <a:pPr>
                <a:defRPr/>
              </a:pPr>
              <a:t>08:03:38</a:t>
            </a:fld>
            <a:endParaRPr lang="en-US" altLang="zh-CN">
              <a:solidFill>
                <a:srgbClr val="FFFFFF"/>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pPr>
                <a:defRPr/>
              </a:pPr>
              <a:t>‹#›</a:t>
            </a:fld>
            <a:endParaRPr lang="en-US" altLang="zh-CN"/>
          </a:p>
        </p:txBody>
      </p:sp>
    </p:spTree>
    <p:extLst>
      <p:ext uri="{BB962C8B-B14F-4D97-AF65-F5344CB8AC3E}">
        <p14:creationId xmlns:p14="http://schemas.microsoft.com/office/powerpoint/2010/main" val="91390127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60D67D52-7671-479D-A9AB-B77450189568}" type="datetime11">
              <a:rPr lang="zh-CN" altLang="en-US" smtClean="0">
                <a:solidFill>
                  <a:srgbClr val="FFFFFF"/>
                </a:solidFill>
              </a:rPr>
              <a:pPr>
                <a:defRPr/>
              </a:pPr>
              <a:t>08:03:38</a:t>
            </a:fld>
            <a:endParaRPr lang="en-US" altLang="zh-CN">
              <a:solidFill>
                <a:srgbClr val="FFFFFF"/>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5"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pPr>
                <a:defRPr/>
              </a:pPr>
              <a:t>‹#›</a:t>
            </a:fld>
            <a:endParaRPr lang="en-US" altLang="zh-CN"/>
          </a:p>
        </p:txBody>
      </p:sp>
    </p:spTree>
    <p:extLst>
      <p:ext uri="{BB962C8B-B14F-4D97-AF65-F5344CB8AC3E}">
        <p14:creationId xmlns:p14="http://schemas.microsoft.com/office/powerpoint/2010/main" val="25863609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42416" y="2136706"/>
            <a:ext cx="3197531" cy="3767397"/>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pPr>
              <a:defRPr/>
            </a:pPr>
            <a:fld id="{CBA07C47-DFA2-4AB1-B628-7CF506ABB84E}" type="datetime11">
              <a:rPr lang="zh-CN" altLang="en-US">
                <a:solidFill>
                  <a:srgbClr val="FFFFFF"/>
                </a:solidFill>
              </a:rPr>
              <a:pPr>
                <a:defRPr/>
              </a:pPr>
              <a:t>08:03:38</a:t>
            </a:fld>
            <a:endParaRPr lang="en-US" altLang="zh-CN">
              <a:solidFill>
                <a:srgbClr val="FFFFFF"/>
              </a:solidFill>
            </a:endParaRPr>
          </a:p>
        </p:txBody>
      </p:sp>
      <p:sp>
        <p:nvSpPr>
          <p:cNvPr id="6" name="Footer Placeholder 5"/>
          <p:cNvSpPr>
            <a:spLocks noGrp="1"/>
          </p:cNvSpPr>
          <p:nvPr>
            <p:ph type="ftr" sz="quarter" idx="11"/>
          </p:nvPr>
        </p:nvSpPr>
        <p:spPr>
          <a:xfrm>
            <a:off x="2627784" y="6356350"/>
            <a:ext cx="4680520" cy="365125"/>
          </a:xfrm>
        </p:spPr>
        <p:txBody>
          <a:bodyPr/>
          <a:lstStyle/>
          <a:p>
            <a:pPr>
              <a:defRPr/>
            </a:pPr>
            <a:r>
              <a:rPr lang="en-US" altLang="zh-CN" dirty="0" err="1">
                <a:solidFill>
                  <a:srgbClr val="FFFFFF"/>
                </a:solidFill>
              </a:rPr>
              <a:t>Dr.DU</a:t>
            </a:r>
            <a:r>
              <a:rPr lang="en-US" altLang="zh-CN" dirty="0">
                <a:solidFill>
                  <a:srgbClr val="FFFFFF"/>
                </a:solidFill>
              </a:rPr>
              <a:t> Li, Department of Public Economics, </a:t>
            </a:r>
            <a:r>
              <a:rPr lang="en-US" altLang="zh-CN" dirty="0" err="1">
                <a:solidFill>
                  <a:srgbClr val="FFFFFF"/>
                </a:solidFill>
              </a:rPr>
              <a:t>Fudan</a:t>
            </a:r>
            <a:r>
              <a:rPr lang="en-US" altLang="zh-CN" dirty="0">
                <a:solidFill>
                  <a:srgbClr val="FFFFFF"/>
                </a:solidFill>
              </a:rPr>
              <a:t> University</a:t>
            </a:r>
          </a:p>
        </p:txBody>
      </p:sp>
      <p:sp>
        <p:nvSpPr>
          <p:cNvPr id="10" name="Slide Number Placeholder 5"/>
          <p:cNvSpPr>
            <a:spLocks noGrp="1"/>
          </p:cNvSpPr>
          <p:nvPr>
            <p:ph type="sldNum" sz="quarter" idx="12"/>
          </p:nvPr>
        </p:nvSpPr>
        <p:spPr>
          <a:xfrm>
            <a:off x="8535582" y="6381328"/>
            <a:ext cx="584978" cy="365125"/>
          </a:xfrm>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
        <p:nvSpPr>
          <p:cNvPr id="8" name="Title 7"/>
          <p:cNvSpPr>
            <a:spLocks noGrp="1"/>
          </p:cNvSpPr>
          <p:nvPr>
            <p:ph type="title"/>
          </p:nvPr>
        </p:nvSpPr>
        <p:spPr/>
        <p:txBody>
          <a:bodyPr/>
          <a:lstStyle/>
          <a:p>
            <a:r>
              <a:rPr lang="en-US" altLang="zh-CN" smtClean="0"/>
              <a:t>Click to edit Master title style</a:t>
            </a:r>
            <a:endParaRPr lang="en-US"/>
          </a:p>
        </p:txBody>
      </p:sp>
    </p:spTree>
    <p:extLst>
      <p:ext uri="{BB962C8B-B14F-4D97-AF65-F5344CB8AC3E}">
        <p14:creationId xmlns:p14="http://schemas.microsoft.com/office/powerpoint/2010/main" val="68712969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301625" y="381000"/>
            <a:ext cx="8540750" cy="5641975"/>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8" name="日期占位符 2"/>
          <p:cNvSpPr>
            <a:spLocks noGrp="1"/>
          </p:cNvSpPr>
          <p:nvPr>
            <p:ph type="dt" sz="half" idx="10"/>
          </p:nvPr>
        </p:nvSpPr>
        <p:spPr>
          <a:xfrm>
            <a:off x="301625" y="6172200"/>
            <a:ext cx="2289175" cy="476250"/>
          </a:xfrm>
        </p:spPr>
        <p:txBody>
          <a:bodyPr/>
          <a:lstStyle>
            <a:lvl1pPr>
              <a:defRPr/>
            </a:lvl1pPr>
          </a:lstStyle>
          <a:p>
            <a:pPr>
              <a:defRPr/>
            </a:pPr>
            <a:fld id="{56F8BDFD-3C42-44D4-89AD-433090C02A29}" type="datetime11">
              <a:rPr lang="zh-CN" altLang="en-US" smtClean="0">
                <a:solidFill>
                  <a:srgbClr val="FFFFFF"/>
                </a:solidFill>
              </a:rPr>
              <a:pPr>
                <a:defRPr/>
              </a:pPr>
              <a:t>08:03:38</a:t>
            </a:fld>
            <a:endParaRPr lang="en-US" altLang="zh-CN">
              <a:solidFill>
                <a:srgbClr val="FFFFFF"/>
              </a:solidFill>
            </a:endParaRPr>
          </a:p>
        </p:txBody>
      </p:sp>
      <p:sp>
        <p:nvSpPr>
          <p:cNvPr id="9" name="页脚占位符 3"/>
          <p:cNvSpPr>
            <a:spLocks noGrp="1"/>
          </p:cNvSpPr>
          <p:nvPr>
            <p:ph type="ftr" sz="quarter" idx="11"/>
          </p:nvPr>
        </p:nvSpPr>
        <p:spPr>
          <a:xfrm>
            <a:off x="3124200" y="6172200"/>
            <a:ext cx="2895600" cy="476250"/>
          </a:xfrm>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10" name="灯片编号占位符 4"/>
          <p:cNvSpPr>
            <a:spLocks noGrp="1"/>
          </p:cNvSpPr>
          <p:nvPr>
            <p:ph type="sldNum" sz="quarter" idx="12"/>
          </p:nvPr>
        </p:nvSpPr>
        <p:spPr>
          <a:xfrm>
            <a:off x="6553200" y="6172200"/>
            <a:ext cx="2289175" cy="476250"/>
          </a:xfrm>
        </p:spPr>
        <p:txBody>
          <a:bodyPr/>
          <a:lstStyle>
            <a:lvl1pPr>
              <a:defRPr/>
            </a:lvl1pPr>
          </a:lstStyle>
          <a:p>
            <a:pPr>
              <a:defRPr/>
            </a:pPr>
            <a:fld id="{BBA62D36-383E-4427-942F-6BBD89BE0F8C}" type="slidenum">
              <a:rPr lang="en-US" altLang="zh-CN"/>
              <a:pPr>
                <a:defRPr/>
              </a:pPr>
              <a:t>‹#›</a:t>
            </a:fld>
            <a:endParaRPr lang="en-US" altLang="zh-CN"/>
          </a:p>
        </p:txBody>
      </p:sp>
    </p:spTree>
    <p:extLst>
      <p:ext uri="{BB962C8B-B14F-4D97-AF65-F5344CB8AC3E}">
        <p14:creationId xmlns:p14="http://schemas.microsoft.com/office/powerpoint/2010/main" val="25130530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left)">
                                      <p:cBhvr>
                                        <p:cTn id="16" dur="500"/>
                                        <p:tgtEl>
                                          <p:spTgt spid="2">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left)">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showMasterPhAnim="0"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381000"/>
            <a:ext cx="8540750"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301625" y="1752600"/>
            <a:ext cx="8540750" cy="4270375"/>
          </a:xfrm>
        </p:spPr>
        <p:txBody>
          <a:bodyPr>
            <a:normAutofit/>
          </a:bodyPr>
          <a:lstStyle/>
          <a:p>
            <a:pPr lvl="0"/>
            <a:endParaRPr lang="zh-CN" altLang="en-US" noProof="0" dirty="0"/>
          </a:p>
        </p:txBody>
      </p:sp>
      <p:sp>
        <p:nvSpPr>
          <p:cNvPr id="9" name="日期占位符 3"/>
          <p:cNvSpPr>
            <a:spLocks noGrp="1"/>
          </p:cNvSpPr>
          <p:nvPr>
            <p:ph type="dt" sz="half" idx="10"/>
          </p:nvPr>
        </p:nvSpPr>
        <p:spPr>
          <a:xfrm>
            <a:off x="301625" y="6172200"/>
            <a:ext cx="2289175" cy="476250"/>
          </a:xfrm>
        </p:spPr>
        <p:txBody>
          <a:bodyPr/>
          <a:lstStyle>
            <a:lvl1pPr>
              <a:defRPr/>
            </a:lvl1pPr>
          </a:lstStyle>
          <a:p>
            <a:pPr>
              <a:defRPr/>
            </a:pPr>
            <a:fld id="{DD8049DB-0E7C-491B-8A45-24F0D5D26C0B}" type="datetime11">
              <a:rPr lang="zh-CN" altLang="en-US" smtClean="0">
                <a:solidFill>
                  <a:srgbClr val="FFFFFF"/>
                </a:solidFill>
              </a:rPr>
              <a:pPr>
                <a:defRPr/>
              </a:pPr>
              <a:t>08:03:38</a:t>
            </a:fld>
            <a:endParaRPr lang="en-US" altLang="zh-CN">
              <a:solidFill>
                <a:srgbClr val="FFFFFF"/>
              </a:solidFill>
            </a:endParaRPr>
          </a:p>
        </p:txBody>
      </p:sp>
      <p:sp>
        <p:nvSpPr>
          <p:cNvPr id="10" name="页脚占位符 4"/>
          <p:cNvSpPr>
            <a:spLocks noGrp="1"/>
          </p:cNvSpPr>
          <p:nvPr>
            <p:ph type="ftr" sz="quarter" idx="11"/>
          </p:nvPr>
        </p:nvSpPr>
        <p:spPr>
          <a:xfrm>
            <a:off x="3124200" y="6172200"/>
            <a:ext cx="2895600" cy="476250"/>
          </a:xfrm>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11" name="灯片编号占位符 5"/>
          <p:cNvSpPr>
            <a:spLocks noGrp="1"/>
          </p:cNvSpPr>
          <p:nvPr>
            <p:ph type="sldNum" sz="quarter" idx="12"/>
          </p:nvPr>
        </p:nvSpPr>
        <p:spPr>
          <a:xfrm>
            <a:off x="6553200" y="6172200"/>
            <a:ext cx="2289175" cy="476250"/>
          </a:xfrm>
        </p:spPr>
        <p:txBody>
          <a:bodyPr/>
          <a:lstStyle>
            <a:lvl1pPr>
              <a:defRPr/>
            </a:lvl1pPr>
          </a:lstStyle>
          <a:p>
            <a:pPr>
              <a:defRPr/>
            </a:pPr>
            <a:fld id="{DF6281E1-A7DC-4C10-977F-EB31FC8CCD4B}" type="slidenum">
              <a:rPr lang="en-US" altLang="zh-CN"/>
              <a:pPr>
                <a:defRPr/>
              </a:pPr>
              <a:t>‹#›</a:t>
            </a:fld>
            <a:endParaRPr lang="en-US" altLang="zh-CN"/>
          </a:p>
        </p:txBody>
      </p:sp>
    </p:spTree>
    <p:extLst>
      <p:ext uri="{BB962C8B-B14F-4D97-AF65-F5344CB8AC3E}">
        <p14:creationId xmlns:p14="http://schemas.microsoft.com/office/powerpoint/2010/main" val="12491588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showMasterPhAnim="0"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381000"/>
            <a:ext cx="854075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301625" y="1752600"/>
            <a:ext cx="4194175" cy="4270375"/>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752600"/>
            <a:ext cx="4194175" cy="42703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 name="日期占位符 4"/>
          <p:cNvSpPr>
            <a:spLocks noGrp="1"/>
          </p:cNvSpPr>
          <p:nvPr>
            <p:ph type="dt" sz="half" idx="10"/>
          </p:nvPr>
        </p:nvSpPr>
        <p:spPr>
          <a:xfrm>
            <a:off x="301625" y="6172200"/>
            <a:ext cx="2289175" cy="476250"/>
          </a:xfrm>
        </p:spPr>
        <p:txBody>
          <a:bodyPr/>
          <a:lstStyle>
            <a:lvl1pPr>
              <a:defRPr/>
            </a:lvl1pPr>
          </a:lstStyle>
          <a:p>
            <a:pPr>
              <a:defRPr/>
            </a:pPr>
            <a:fld id="{A73E7D31-C14A-4C0B-B695-9EC74D286AF1}" type="datetime11">
              <a:rPr lang="zh-CN" altLang="en-US" smtClean="0">
                <a:solidFill>
                  <a:srgbClr val="FFFFFF"/>
                </a:solidFill>
              </a:rPr>
              <a:pPr>
                <a:defRPr/>
              </a:pPr>
              <a:t>08:03:38</a:t>
            </a:fld>
            <a:endParaRPr lang="en-US" altLang="zh-CN">
              <a:solidFill>
                <a:srgbClr val="FFFFFF"/>
              </a:solidFill>
            </a:endParaRPr>
          </a:p>
        </p:txBody>
      </p:sp>
      <p:sp>
        <p:nvSpPr>
          <p:cNvPr id="11" name="页脚占位符 5"/>
          <p:cNvSpPr>
            <a:spLocks noGrp="1"/>
          </p:cNvSpPr>
          <p:nvPr>
            <p:ph type="ftr" sz="quarter" idx="11"/>
          </p:nvPr>
        </p:nvSpPr>
        <p:spPr>
          <a:xfrm>
            <a:off x="3124200" y="6172200"/>
            <a:ext cx="2895600" cy="476250"/>
          </a:xfrm>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12" name="灯片编号占位符 6"/>
          <p:cNvSpPr>
            <a:spLocks noGrp="1"/>
          </p:cNvSpPr>
          <p:nvPr>
            <p:ph type="sldNum" sz="quarter" idx="12"/>
          </p:nvPr>
        </p:nvSpPr>
        <p:spPr>
          <a:xfrm>
            <a:off x="6553200" y="6172200"/>
            <a:ext cx="2289175" cy="476250"/>
          </a:xfrm>
        </p:spPr>
        <p:txBody>
          <a:bodyPr/>
          <a:lstStyle>
            <a:lvl1pPr>
              <a:defRPr/>
            </a:lvl1pPr>
          </a:lstStyle>
          <a:p>
            <a:pPr>
              <a:defRPr/>
            </a:pPr>
            <a:fld id="{875D381A-1367-4C4E-9BC7-0722B37D436F}" type="slidenum">
              <a:rPr lang="en-US" altLang="zh-CN"/>
              <a:pPr>
                <a:defRPr/>
              </a:pPr>
              <a:t>‹#›</a:t>
            </a:fld>
            <a:endParaRPr lang="en-US" altLang="zh-CN"/>
          </a:p>
        </p:txBody>
      </p:sp>
    </p:spTree>
    <p:extLst>
      <p:ext uri="{BB962C8B-B14F-4D97-AF65-F5344CB8AC3E}">
        <p14:creationId xmlns:p14="http://schemas.microsoft.com/office/powerpoint/2010/main" val="31820415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left)">
                                      <p:cBhvr>
                                        <p:cTn id="14" dur="500"/>
                                        <p:tgtEl>
                                          <p:spTgt spid="3">
                                            <p:txEl>
                                              <p:pRg st="1" end="1"/>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wipe(left)">
                                      <p:cBhvr>
                                        <p:cTn id="28" dur="500"/>
                                        <p:tgtEl>
                                          <p:spTgt spid="4">
                                            <p:txEl>
                                              <p:pRg st="0" end="0"/>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wipe(left)">
                                      <p:cBhvr>
                                        <p:cTn id="31" dur="500"/>
                                        <p:tgtEl>
                                          <p:spTgt spid="4">
                                            <p:txEl>
                                              <p:pRg st="1" end="1"/>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wipe(left)">
                                      <p:cBhvr>
                                        <p:cTn id="34" dur="500"/>
                                        <p:tgtEl>
                                          <p:spTgt spid="4">
                                            <p:txEl>
                                              <p:pRg st="2" end="2"/>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left)">
                                      <p:cBhvr>
                                        <p:cTn id="37" dur="500"/>
                                        <p:tgtEl>
                                          <p:spTgt spid="4">
                                            <p:txEl>
                                              <p:pRg st="3" end="3"/>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wipe(left)">
                                      <p:cBhvr>
                                        <p:cTn id="4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P spid="4" grpId="0" build="p" autoUpdateAnimBg="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showMasterPhAnim="0" type="fourObj">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301625" y="381000"/>
            <a:ext cx="8540750" cy="114300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301625" y="1752600"/>
            <a:ext cx="4194175" cy="2058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752600"/>
            <a:ext cx="4194175" cy="2058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301625" y="3963988"/>
            <a:ext cx="4194175" cy="20589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内容占位符 5"/>
          <p:cNvSpPr>
            <a:spLocks noGrp="1"/>
          </p:cNvSpPr>
          <p:nvPr>
            <p:ph sz="quarter" idx="4"/>
          </p:nvPr>
        </p:nvSpPr>
        <p:spPr>
          <a:xfrm>
            <a:off x="4648200" y="3963988"/>
            <a:ext cx="4194175" cy="20589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2" name="日期占位符 6"/>
          <p:cNvSpPr>
            <a:spLocks noGrp="1"/>
          </p:cNvSpPr>
          <p:nvPr>
            <p:ph type="dt" sz="half" idx="10"/>
          </p:nvPr>
        </p:nvSpPr>
        <p:spPr>
          <a:xfrm>
            <a:off x="301625" y="6172200"/>
            <a:ext cx="2289175" cy="476250"/>
          </a:xfrm>
        </p:spPr>
        <p:txBody>
          <a:bodyPr/>
          <a:lstStyle>
            <a:lvl1pPr>
              <a:defRPr/>
            </a:lvl1pPr>
          </a:lstStyle>
          <a:p>
            <a:pPr>
              <a:defRPr/>
            </a:pPr>
            <a:endParaRPr lang="en-US" altLang="zh-CN">
              <a:solidFill>
                <a:srgbClr val="FFFFFF"/>
              </a:solidFill>
            </a:endParaRPr>
          </a:p>
        </p:txBody>
      </p:sp>
      <p:sp>
        <p:nvSpPr>
          <p:cNvPr id="13" name="页脚占位符 7"/>
          <p:cNvSpPr>
            <a:spLocks noGrp="1"/>
          </p:cNvSpPr>
          <p:nvPr>
            <p:ph type="ftr" sz="quarter" idx="11"/>
          </p:nvPr>
        </p:nvSpPr>
        <p:spPr>
          <a:xfrm>
            <a:off x="3124200" y="6172200"/>
            <a:ext cx="2895600" cy="476250"/>
          </a:xfrm>
        </p:spPr>
        <p:txBody>
          <a:bodyPr/>
          <a:lstStyle>
            <a:lvl1pPr>
              <a:defRPr/>
            </a:lvl1pPr>
          </a:lstStyle>
          <a:p>
            <a:pPr>
              <a:defRPr/>
            </a:pPr>
            <a:endParaRPr lang="en-US" altLang="zh-CN" dirty="0">
              <a:solidFill>
                <a:srgbClr val="FFFFFF"/>
              </a:solidFill>
            </a:endParaRPr>
          </a:p>
        </p:txBody>
      </p:sp>
      <p:sp>
        <p:nvSpPr>
          <p:cNvPr id="14" name="灯片编号占位符 8"/>
          <p:cNvSpPr>
            <a:spLocks noGrp="1"/>
          </p:cNvSpPr>
          <p:nvPr>
            <p:ph type="sldNum" sz="quarter" idx="12"/>
          </p:nvPr>
        </p:nvSpPr>
        <p:spPr>
          <a:xfrm>
            <a:off x="6553200" y="6172200"/>
            <a:ext cx="2289175" cy="476250"/>
          </a:xfrm>
        </p:spPr>
        <p:txBody>
          <a:bodyPr/>
          <a:lstStyle>
            <a:lvl1pPr>
              <a:defRPr/>
            </a:lvl1pPr>
          </a:lstStyle>
          <a:p>
            <a:pPr>
              <a:defRPr/>
            </a:pPr>
            <a:fld id="{3162ACCF-30D7-4531-8DF6-D6DA23358450}" type="slidenum">
              <a:rPr lang="en-US" altLang="zh-CN"/>
              <a:pPr>
                <a:defRPr/>
              </a:pPr>
              <a:t>‹#›</a:t>
            </a:fld>
            <a:endParaRPr lang="en-US" altLang="zh-CN"/>
          </a:p>
        </p:txBody>
      </p:sp>
    </p:spTree>
    <p:extLst>
      <p:ext uri="{BB962C8B-B14F-4D97-AF65-F5344CB8AC3E}">
        <p14:creationId xmlns:p14="http://schemas.microsoft.com/office/powerpoint/2010/main" val="41651480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left)">
                                      <p:cBhvr>
                                        <p:cTn id="14" dur="500"/>
                                        <p:tgtEl>
                                          <p:spTgt spid="3">
                                            <p:txEl>
                                              <p:pRg st="1" end="1"/>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wipe(left)">
                                      <p:cBhvr>
                                        <p:cTn id="28" dur="500"/>
                                        <p:tgtEl>
                                          <p:spTgt spid="4">
                                            <p:txEl>
                                              <p:pRg st="0" end="0"/>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wipe(left)">
                                      <p:cBhvr>
                                        <p:cTn id="31" dur="500"/>
                                        <p:tgtEl>
                                          <p:spTgt spid="4">
                                            <p:txEl>
                                              <p:pRg st="1" end="1"/>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wipe(left)">
                                      <p:cBhvr>
                                        <p:cTn id="34" dur="500"/>
                                        <p:tgtEl>
                                          <p:spTgt spid="4">
                                            <p:txEl>
                                              <p:pRg st="2" end="2"/>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left)">
                                      <p:cBhvr>
                                        <p:cTn id="37" dur="500"/>
                                        <p:tgtEl>
                                          <p:spTgt spid="4">
                                            <p:txEl>
                                              <p:pRg st="3" end="3"/>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wipe(left)">
                                      <p:cBhvr>
                                        <p:cTn id="40" dur="500"/>
                                        <p:tgtEl>
                                          <p:spTgt spid="4">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wipe(left)">
                                      <p:cBhvr>
                                        <p:cTn id="45" dur="500"/>
                                        <p:tgtEl>
                                          <p:spTgt spid="5">
                                            <p:txEl>
                                              <p:pRg st="0" end="0"/>
                                            </p:txEl>
                                          </p:spTgt>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Effect transition="in" filter="wipe(left)">
                                      <p:cBhvr>
                                        <p:cTn id="48" dur="500"/>
                                        <p:tgtEl>
                                          <p:spTgt spid="5">
                                            <p:txEl>
                                              <p:pRg st="1" end="1"/>
                                            </p:txEl>
                                          </p:spTgt>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animEffect transition="in" filter="wipe(left)">
                                      <p:cBhvr>
                                        <p:cTn id="51" dur="500"/>
                                        <p:tgtEl>
                                          <p:spTgt spid="5">
                                            <p:txEl>
                                              <p:pRg st="2" end="2"/>
                                            </p:txEl>
                                          </p:spTgt>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5">
                                            <p:txEl>
                                              <p:pRg st="3" end="3"/>
                                            </p:txEl>
                                          </p:spTgt>
                                        </p:tgtEl>
                                        <p:attrNameLst>
                                          <p:attrName>style.visibility</p:attrName>
                                        </p:attrNameLst>
                                      </p:cBhvr>
                                      <p:to>
                                        <p:strVal val="visible"/>
                                      </p:to>
                                    </p:set>
                                    <p:animEffect transition="in" filter="wipe(left)">
                                      <p:cBhvr>
                                        <p:cTn id="54" dur="500"/>
                                        <p:tgtEl>
                                          <p:spTgt spid="5">
                                            <p:txEl>
                                              <p:pRg st="3" end="3"/>
                                            </p:txEl>
                                          </p:spTgt>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wipe(left)">
                                      <p:cBhvr>
                                        <p:cTn id="57" dur="500"/>
                                        <p:tgtEl>
                                          <p:spTgt spid="5">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
                                            <p:txEl>
                                              <p:pRg st="0" end="0"/>
                                            </p:txEl>
                                          </p:spTgt>
                                        </p:tgtEl>
                                        <p:attrNameLst>
                                          <p:attrName>style.visibility</p:attrName>
                                        </p:attrNameLst>
                                      </p:cBhvr>
                                      <p:to>
                                        <p:strVal val="visible"/>
                                      </p:to>
                                    </p:set>
                                    <p:animEffect transition="in" filter="wipe(left)">
                                      <p:cBhvr>
                                        <p:cTn id="62" dur="500"/>
                                        <p:tgtEl>
                                          <p:spTgt spid="6">
                                            <p:txEl>
                                              <p:pRg st="0" end="0"/>
                                            </p:txEl>
                                          </p:spTgt>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6">
                                            <p:txEl>
                                              <p:pRg st="1" end="1"/>
                                            </p:txEl>
                                          </p:spTgt>
                                        </p:tgtEl>
                                        <p:attrNameLst>
                                          <p:attrName>style.visibility</p:attrName>
                                        </p:attrNameLst>
                                      </p:cBhvr>
                                      <p:to>
                                        <p:strVal val="visible"/>
                                      </p:to>
                                    </p:set>
                                    <p:animEffect transition="in" filter="wipe(left)">
                                      <p:cBhvr>
                                        <p:cTn id="65" dur="500"/>
                                        <p:tgtEl>
                                          <p:spTgt spid="6">
                                            <p:txEl>
                                              <p:pRg st="1" end="1"/>
                                            </p:txEl>
                                          </p:spTgt>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6">
                                            <p:txEl>
                                              <p:pRg st="2" end="2"/>
                                            </p:txEl>
                                          </p:spTgt>
                                        </p:tgtEl>
                                        <p:attrNameLst>
                                          <p:attrName>style.visibility</p:attrName>
                                        </p:attrNameLst>
                                      </p:cBhvr>
                                      <p:to>
                                        <p:strVal val="visible"/>
                                      </p:to>
                                    </p:set>
                                    <p:animEffect transition="in" filter="wipe(left)">
                                      <p:cBhvr>
                                        <p:cTn id="68" dur="500"/>
                                        <p:tgtEl>
                                          <p:spTgt spid="6">
                                            <p:txEl>
                                              <p:pRg st="2" end="2"/>
                                            </p:tx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6">
                                            <p:txEl>
                                              <p:pRg st="3" end="3"/>
                                            </p:txEl>
                                          </p:spTgt>
                                        </p:tgtEl>
                                        <p:attrNameLst>
                                          <p:attrName>style.visibility</p:attrName>
                                        </p:attrNameLst>
                                      </p:cBhvr>
                                      <p:to>
                                        <p:strVal val="visible"/>
                                      </p:to>
                                    </p:set>
                                    <p:animEffect transition="in" filter="wipe(left)">
                                      <p:cBhvr>
                                        <p:cTn id="71" dur="500"/>
                                        <p:tgtEl>
                                          <p:spTgt spid="6">
                                            <p:txEl>
                                              <p:pRg st="3" end="3"/>
                                            </p:txEl>
                                          </p:spTgt>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6">
                                            <p:txEl>
                                              <p:pRg st="4" end="4"/>
                                            </p:txEl>
                                          </p:spTgt>
                                        </p:tgtEl>
                                        <p:attrNameLst>
                                          <p:attrName>style.visibility</p:attrName>
                                        </p:attrNameLst>
                                      </p:cBhvr>
                                      <p:to>
                                        <p:strVal val="visible"/>
                                      </p:to>
                                    </p:set>
                                    <p:animEffect transition="in" filter="wipe(left)">
                                      <p:cBhvr>
                                        <p:cTn id="7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P spid="4" grpId="0" build="p" autoUpdateAnimBg="0"/>
      <p:bldP spid="5" grpId="0" build="p" autoUpdateAnimBg="0"/>
      <p:bldP spid="6" grpId="0" build="p"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noChangeArrowheads="1"/>
          </p:cNvSpPr>
          <p:nvPr>
            <p:ph type="dt" sz="half" idx="10"/>
          </p:nvPr>
        </p:nvSpPr>
        <p:spPr>
          <a:xfrm>
            <a:off x="457200" y="6356350"/>
            <a:ext cx="1162472" cy="365125"/>
          </a:xfrm>
          <a:ln/>
        </p:spPr>
        <p:txBody>
          <a:bodyPr/>
          <a:lstStyle>
            <a:lvl1pPr>
              <a:defRPr baseline="0">
                <a:solidFill>
                  <a:schemeClr val="bg1"/>
                </a:solidFill>
              </a:defRPr>
            </a:lvl1pPr>
          </a:lstStyle>
          <a:p>
            <a:pPr>
              <a:defRPr/>
            </a:pPr>
            <a:fld id="{95C850DB-F0D3-470B-A526-BA5A448123D3}" type="datetime11">
              <a:rPr lang="zh-CN" altLang="en-US" smtClean="0">
                <a:solidFill>
                  <a:srgbClr val="FFFFFF"/>
                </a:solidFill>
              </a:rPr>
              <a:pPr>
                <a:defRPr/>
              </a:pPr>
              <a:t>08:03:38</a:t>
            </a:fld>
            <a:endParaRPr lang="en-US" altLang="zh-CN" dirty="0">
              <a:solidFill>
                <a:srgbClr val="FFFFFF"/>
              </a:solidFill>
            </a:endParaRPr>
          </a:p>
        </p:txBody>
      </p:sp>
      <p:sp>
        <p:nvSpPr>
          <p:cNvPr id="5" name="页脚占位符 4"/>
          <p:cNvSpPr>
            <a:spLocks noGrp="1" noChangeArrowheads="1"/>
          </p:cNvSpPr>
          <p:nvPr>
            <p:ph type="ftr" sz="quarter" idx="11"/>
          </p:nvPr>
        </p:nvSpPr>
        <p:spPr>
          <a:xfrm>
            <a:off x="1907704" y="6356350"/>
            <a:ext cx="4536504" cy="365125"/>
          </a:xfrm>
          <a:ln/>
        </p:spPr>
        <p:txBody>
          <a:bodyPr/>
          <a:lstStyle>
            <a:lvl1pPr>
              <a:defRPr baseline="0">
                <a:solidFill>
                  <a:schemeClr val="bg1"/>
                </a:solidFill>
              </a:defRPr>
            </a:lvl1pPr>
          </a:lstStyle>
          <a:p>
            <a:pPr>
              <a:defRPr/>
            </a:pPr>
            <a:r>
              <a:rPr lang="en-US" altLang="zh-CN" dirty="0" err="1" smtClean="0">
                <a:solidFill>
                  <a:srgbClr val="FFFFFF"/>
                </a:solidFill>
              </a:rPr>
              <a:t>Dr.DU</a:t>
            </a:r>
            <a:r>
              <a:rPr lang="en-US" altLang="zh-CN" dirty="0" smtClean="0">
                <a:solidFill>
                  <a:srgbClr val="FFFFFF"/>
                </a:solidFill>
              </a:rPr>
              <a:t> Li, Department of Public Economics, </a:t>
            </a:r>
            <a:r>
              <a:rPr lang="en-US" altLang="zh-CN" dirty="0" err="1" smtClean="0">
                <a:solidFill>
                  <a:srgbClr val="FFFFFF"/>
                </a:solidFill>
              </a:rPr>
              <a:t>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6767601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xfrm>
            <a:off x="457200" y="6356350"/>
            <a:ext cx="1306488" cy="365125"/>
          </a:xfrm>
          <a:ln/>
        </p:spPr>
        <p:txBody>
          <a:bodyPr/>
          <a:lstStyle>
            <a:lvl1pPr>
              <a:defRPr/>
            </a:lvl1pPr>
          </a:lstStyle>
          <a:p>
            <a:pPr>
              <a:defRPr/>
            </a:pPr>
            <a:fld id="{65B04718-57A0-4802-BF6B-0A4D8F2CD1A9}" type="datetime11">
              <a:rPr lang="zh-CN" altLang="en-US" smtClean="0">
                <a:solidFill>
                  <a:srgbClr val="FFFFFF"/>
                </a:solidFill>
              </a:rPr>
              <a:pPr>
                <a:defRPr/>
              </a:pPr>
              <a:t>08:03:38</a:t>
            </a:fld>
            <a:endParaRPr lang="en-US" altLang="zh-CN" dirty="0">
              <a:solidFill>
                <a:srgbClr val="FFFFFF"/>
              </a:solidFill>
            </a:endParaRPr>
          </a:p>
        </p:txBody>
      </p:sp>
      <p:sp>
        <p:nvSpPr>
          <p:cNvPr id="5" name="页脚占位符 4"/>
          <p:cNvSpPr>
            <a:spLocks noGrp="1" noChangeArrowheads="1"/>
          </p:cNvSpPr>
          <p:nvPr>
            <p:ph type="ftr" sz="quarter" idx="11"/>
          </p:nvPr>
        </p:nvSpPr>
        <p:spPr>
          <a:xfrm>
            <a:off x="2123728" y="6356350"/>
            <a:ext cx="4392488"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Li, Department of Public Economics, </a:t>
            </a:r>
            <a:r>
              <a:rPr lang="en-US" altLang="zh-CN" dirty="0" err="1" smtClean="0">
                <a:solidFill>
                  <a:srgbClr val="FFFFFF"/>
                </a:solidFill>
              </a:rPr>
              <a:t>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5336529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DAE8BECC-263C-4CDA-BE5E-38B3B5883680}" type="datetime11">
              <a:rPr lang="zh-CN" altLang="en-US" smtClean="0">
                <a:solidFill>
                  <a:srgbClr val="FFFFFF"/>
                </a:solidFill>
              </a:rPr>
              <a:pPr>
                <a:defRPr/>
              </a:pPr>
              <a:t>08:03:38</a:t>
            </a:fld>
            <a:endParaRPr lang="en-US" altLang="zh-CN">
              <a:solidFill>
                <a:srgbClr val="FFFFFF"/>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7"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pPr>
                <a:defRPr/>
              </a:pPr>
              <a:t>‹#›</a:t>
            </a:fld>
            <a:endParaRPr lang="en-US" altLang="zh-CN"/>
          </a:p>
        </p:txBody>
      </p:sp>
    </p:spTree>
    <p:extLst>
      <p:ext uri="{BB962C8B-B14F-4D97-AF65-F5344CB8AC3E}">
        <p14:creationId xmlns:p14="http://schemas.microsoft.com/office/powerpoint/2010/main" val="4814923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D890FBB6-C611-49E5-B12C-15349FE4B3B9}" type="datetime11">
              <a:rPr lang="zh-CN" altLang="en-US" smtClean="0">
                <a:solidFill>
                  <a:srgbClr val="FFFFFF"/>
                </a:solidFill>
              </a:rPr>
              <a:pPr>
                <a:defRPr/>
              </a:pPr>
              <a:t>08:03:38</a:t>
            </a:fld>
            <a:endParaRPr lang="en-US" altLang="zh-CN">
              <a:solidFill>
                <a:srgbClr val="FFFFFF"/>
              </a:solidFill>
            </a:endParaRPr>
          </a:p>
        </p:txBody>
      </p:sp>
      <p:sp>
        <p:nvSpPr>
          <p:cNvPr id="8"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a:t>
            </a:r>
            <a:r>
              <a:rPr lang="en-US" altLang="zh-CN" dirty="0" err="1" smtClean="0">
                <a:solidFill>
                  <a:srgbClr val="FFFFFF"/>
                </a:solidFill>
              </a:rPr>
              <a:t>Pulbic</a:t>
            </a:r>
            <a:r>
              <a:rPr lang="en-US" altLang="zh-CN" dirty="0" smtClean="0">
                <a:solidFill>
                  <a:srgbClr val="FFFFFF"/>
                </a:solidFill>
              </a:rPr>
              <a:t>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9"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24158088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545BC083-DEE0-4F1F-A5FD-2070DF3D81AF}" type="datetime11">
              <a:rPr lang="zh-CN" altLang="en-US" smtClean="0">
                <a:solidFill>
                  <a:srgbClr val="FFFFFF"/>
                </a:solidFill>
              </a:rPr>
              <a:pPr>
                <a:defRPr/>
              </a:pPr>
              <a:t>08:03:38</a:t>
            </a:fld>
            <a:endParaRPr lang="en-US" altLang="zh-CN">
              <a:solidFill>
                <a:srgbClr val="FFFFFF"/>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a:t>
            </a:r>
            <a:r>
              <a:rPr lang="en-US" altLang="zh-CN" dirty="0" err="1" smtClean="0">
                <a:solidFill>
                  <a:srgbClr val="FFFFFF"/>
                </a:solidFill>
              </a:rPr>
              <a:t>Pulbic</a:t>
            </a:r>
            <a:r>
              <a:rPr lang="en-US" altLang="zh-CN" dirty="0" smtClean="0">
                <a:solidFill>
                  <a:srgbClr val="FFFFFF"/>
                </a:solidFill>
              </a:rPr>
              <a:t>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5"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7050504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xfrm>
            <a:off x="457200" y="6356350"/>
            <a:ext cx="1090464" cy="365125"/>
          </a:xfrm>
          <a:ln/>
        </p:spPr>
        <p:txBody>
          <a:bodyPr/>
          <a:lstStyle>
            <a:lvl1pPr>
              <a:defRPr/>
            </a:lvl1pPr>
          </a:lstStyle>
          <a:p>
            <a:pPr>
              <a:defRPr/>
            </a:pPr>
            <a:fld id="{D1A26933-F932-4472-8691-C0B886944312}" type="datetime11">
              <a:rPr lang="zh-CN" altLang="en-US" smtClean="0">
                <a:solidFill>
                  <a:srgbClr val="FFFFFF"/>
                </a:solidFill>
              </a:rPr>
              <a:pPr>
                <a:defRPr/>
              </a:pPr>
              <a:t>08:03:38</a:t>
            </a:fld>
            <a:endParaRPr lang="en-US" altLang="zh-CN" dirty="0">
              <a:solidFill>
                <a:srgbClr val="FFFFFF"/>
              </a:solidFill>
            </a:endParaRPr>
          </a:p>
        </p:txBody>
      </p:sp>
      <p:sp>
        <p:nvSpPr>
          <p:cNvPr id="3" name="页脚占位符 4"/>
          <p:cNvSpPr>
            <a:spLocks noGrp="1" noChangeArrowheads="1"/>
          </p:cNvSpPr>
          <p:nvPr>
            <p:ph type="ftr" sz="quarter" idx="11"/>
          </p:nvPr>
        </p:nvSpPr>
        <p:spPr>
          <a:xfrm>
            <a:off x="2051720" y="6356350"/>
            <a:ext cx="4320480"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4"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434630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smtClean="0"/>
              <a:t>单击此处编辑母版文本样式</a:t>
            </a:r>
          </a:p>
        </p:txBody>
      </p:sp>
      <p:sp>
        <p:nvSpPr>
          <p:cNvPr id="5" name="日期占位符 3"/>
          <p:cNvSpPr>
            <a:spLocks noGrp="1" noChangeArrowheads="1"/>
          </p:cNvSpPr>
          <p:nvPr>
            <p:ph type="dt" sz="half" idx="10"/>
          </p:nvPr>
        </p:nvSpPr>
        <p:spPr>
          <a:xfrm>
            <a:off x="457200" y="6356350"/>
            <a:ext cx="1306488" cy="365125"/>
          </a:xfrm>
          <a:ln/>
        </p:spPr>
        <p:txBody>
          <a:bodyPr/>
          <a:lstStyle>
            <a:lvl1pPr>
              <a:defRPr/>
            </a:lvl1pPr>
          </a:lstStyle>
          <a:p>
            <a:pPr>
              <a:defRPr/>
            </a:pPr>
            <a:fld id="{104BD159-ECDF-4C55-BB06-E79F501A88D1}" type="datetime11">
              <a:rPr lang="zh-CN" altLang="en-US" smtClean="0">
                <a:solidFill>
                  <a:srgbClr val="FFFFFF"/>
                </a:solidFill>
              </a:rPr>
              <a:pPr>
                <a:defRPr/>
              </a:pPr>
              <a:t>08:03:38</a:t>
            </a:fld>
            <a:endParaRPr lang="en-US" altLang="zh-CN" dirty="0">
              <a:solidFill>
                <a:srgbClr val="FFFFFF"/>
              </a:solidFill>
            </a:endParaRPr>
          </a:p>
        </p:txBody>
      </p:sp>
      <p:sp>
        <p:nvSpPr>
          <p:cNvPr id="6" name="页脚占位符 4"/>
          <p:cNvSpPr>
            <a:spLocks noGrp="1" noChangeArrowheads="1"/>
          </p:cNvSpPr>
          <p:nvPr>
            <p:ph type="ftr" sz="quarter" idx="11"/>
          </p:nvPr>
        </p:nvSpPr>
        <p:spPr>
          <a:xfrm>
            <a:off x="2267744" y="6356350"/>
            <a:ext cx="4248472"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7"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8605833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dirty="0" smtClean="0">
                <a:sym typeface="Calibri" pitchFamily="34" charset="0"/>
              </a:rPr>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xfrm>
            <a:off x="457200" y="6356350"/>
            <a:ext cx="1090464" cy="365125"/>
          </a:xfrm>
          <a:ln/>
        </p:spPr>
        <p:txBody>
          <a:bodyPr/>
          <a:lstStyle>
            <a:lvl1pPr>
              <a:defRPr/>
            </a:lvl1pPr>
          </a:lstStyle>
          <a:p>
            <a:pPr>
              <a:defRPr/>
            </a:pPr>
            <a:fld id="{4F80E586-EC0C-403B-B05C-C41BCC8F51A9}" type="datetime11">
              <a:rPr lang="zh-CN" altLang="en-US" smtClean="0">
                <a:solidFill>
                  <a:srgbClr val="FFFFFF"/>
                </a:solidFill>
              </a:rPr>
              <a:pPr>
                <a:defRPr/>
              </a:pPr>
              <a:t>08:03:38</a:t>
            </a:fld>
            <a:endParaRPr lang="en-US" altLang="zh-CN" dirty="0">
              <a:solidFill>
                <a:srgbClr val="FFFFFF"/>
              </a:solidFill>
            </a:endParaRPr>
          </a:p>
        </p:txBody>
      </p:sp>
      <p:sp>
        <p:nvSpPr>
          <p:cNvPr id="6" name="页脚占位符 4"/>
          <p:cNvSpPr>
            <a:spLocks noGrp="1" noChangeArrowheads="1"/>
          </p:cNvSpPr>
          <p:nvPr>
            <p:ph type="ftr" sz="quarter" idx="11"/>
          </p:nvPr>
        </p:nvSpPr>
        <p:spPr>
          <a:xfrm>
            <a:off x="2051720" y="6356350"/>
            <a:ext cx="4392488"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7"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7173368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sym typeface="Calibri" pitchFamily="34" charset="0"/>
              </a:rPr>
              <a:t>单击此处编辑母版标题样式</a:t>
            </a:r>
          </a:p>
        </p:txBody>
      </p:sp>
      <p:sp>
        <p:nvSpPr>
          <p:cNvPr id="1027"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dirty="0" smtClean="0">
                <a:sym typeface="Calibri" pitchFamily="34" charset="0"/>
              </a:rPr>
              <a:t>单击此处编辑母版文本样式</a:t>
            </a:r>
          </a:p>
          <a:p>
            <a:pPr lvl="1"/>
            <a:r>
              <a:rPr lang="zh-CN" dirty="0" smtClean="0">
                <a:sym typeface="Calibri" pitchFamily="34" charset="0"/>
              </a:rPr>
              <a:t>第二级</a:t>
            </a:r>
          </a:p>
          <a:p>
            <a:pPr lvl="2"/>
            <a:r>
              <a:rPr lang="zh-CN" dirty="0" smtClean="0">
                <a:sym typeface="Calibri" pitchFamily="34" charset="0"/>
              </a:rPr>
              <a:t>第三级</a:t>
            </a:r>
          </a:p>
          <a:p>
            <a:pPr lvl="3"/>
            <a:r>
              <a:rPr lang="zh-CN" dirty="0" smtClean="0">
                <a:sym typeface="Calibri" pitchFamily="34" charset="0"/>
              </a:rPr>
              <a:t>第四级</a:t>
            </a:r>
          </a:p>
          <a:p>
            <a:pPr lvl="4"/>
            <a:r>
              <a:rPr lang="zh-CN" dirty="0" smtClean="0">
                <a:sym typeface="Calibri" pitchFamily="34" charset="0"/>
              </a:rPr>
              <a:t>第五级</a:t>
            </a:r>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aseline="0" smtClean="0">
                <a:solidFill>
                  <a:schemeClr val="bg1"/>
                </a:solidFill>
                <a:latin typeface="Arial" pitchFamily="34" charset="0"/>
              </a:defRPr>
            </a:lvl1pPr>
          </a:lstStyle>
          <a:p>
            <a:pPr fontAlgn="base">
              <a:spcBef>
                <a:spcPct val="0"/>
              </a:spcBef>
              <a:spcAft>
                <a:spcPct val="0"/>
              </a:spcAft>
              <a:defRPr/>
            </a:pPr>
            <a:fld id="{F93820DA-C512-4132-BC59-D1722D711071}" type="datetime11">
              <a:rPr lang="zh-CN" altLang="en-US">
                <a:solidFill>
                  <a:srgbClr val="FFFFFF"/>
                </a:solidFill>
              </a:rPr>
              <a:pPr fontAlgn="base">
                <a:spcBef>
                  <a:spcPct val="0"/>
                </a:spcBef>
                <a:spcAft>
                  <a:spcPct val="0"/>
                </a:spcAft>
                <a:defRPr/>
              </a:pPr>
              <a:t>08:03:38</a:t>
            </a:fld>
            <a:endParaRPr lang="en-US" altLang="zh-CN" dirty="0">
              <a:solidFill>
                <a:srgbClr val="FFFFFF"/>
              </a:solidFill>
            </a:endParaRPr>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aseline="0" smtClean="0">
                <a:solidFill>
                  <a:schemeClr val="bg1"/>
                </a:solidFill>
                <a:latin typeface="Arial" pitchFamily="34" charset="0"/>
              </a:defRPr>
            </a:lvl1pPr>
          </a:lstStyle>
          <a:p>
            <a:pPr fontAlgn="base">
              <a:spcBef>
                <a:spcPct val="0"/>
              </a:spcBef>
              <a:spcAft>
                <a:spcPct val="0"/>
              </a:spcAft>
              <a:defRPr/>
            </a:pPr>
            <a:r>
              <a:rPr lang="en-US" altLang="zh-CN" dirty="0" err="1">
                <a:solidFill>
                  <a:srgbClr val="FFFFFF"/>
                </a:solidFill>
              </a:rPr>
              <a:t>Dr.DU</a:t>
            </a:r>
            <a:r>
              <a:rPr lang="en-US" altLang="zh-CN" dirty="0">
                <a:solidFill>
                  <a:srgbClr val="FFFFFF"/>
                </a:solidFill>
              </a:rPr>
              <a:t> Li, Department of Public Economics, </a:t>
            </a:r>
            <a:r>
              <a:rPr lang="en-US" altLang="zh-CN" dirty="0" err="1">
                <a:solidFill>
                  <a:srgbClr val="FFFFFF"/>
                </a:solidFill>
              </a:rPr>
              <a:t>Fudan</a:t>
            </a:r>
            <a:r>
              <a:rPr lang="en-US" altLang="zh-CN" dirty="0">
                <a:solidFill>
                  <a:srgbClr val="FFFFFF"/>
                </a:solidFill>
              </a:rPr>
              <a:t> University</a:t>
            </a:r>
          </a:p>
        </p:txBody>
      </p:sp>
      <p:sp>
        <p:nvSpPr>
          <p:cNvPr id="1030" name="灯片编号占位符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Arial" pitchFamily="34" charset="0"/>
              </a:defRPr>
            </a:lvl1pPr>
          </a:lstStyle>
          <a:p>
            <a:pPr fontAlgn="base">
              <a:spcBef>
                <a:spcPct val="0"/>
              </a:spcBef>
              <a:spcAft>
                <a:spcPct val="0"/>
              </a:spcAft>
              <a:defRPr/>
            </a:pPr>
            <a:fld id="{72FB60BC-CBB6-4901-994E-BA06FAAE2987}" type="slidenum">
              <a:rPr lang="en-US" altLang="zh-CN"/>
              <a:pPr fontAlgn="base">
                <a:spcBef>
                  <a:spcPct val="0"/>
                </a:spcBef>
                <a:spcAft>
                  <a:spcPct val="0"/>
                </a:spcAft>
                <a:defRPr/>
              </a:pPr>
              <a:t>‹#›</a:t>
            </a:fld>
            <a:endParaRPr lang="en-US" altLang="zh-CN"/>
          </a:p>
        </p:txBody>
      </p:sp>
    </p:spTree>
    <p:extLst>
      <p:ext uri="{BB962C8B-B14F-4D97-AF65-F5344CB8AC3E}">
        <p14:creationId xmlns:p14="http://schemas.microsoft.com/office/powerpoint/2010/main" val="2638636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strVal val="#ppt_w+.3"/>
                                          </p:val>
                                        </p:tav>
                                        <p:tav tm="100000">
                                          <p:val>
                                            <p:strVal val="#ppt_w"/>
                                          </p:val>
                                        </p:tav>
                                      </p:tavLst>
                                    </p:anim>
                                    <p:anim calcmode="lin" valueType="num">
                                      <p:cBhvr>
                                        <p:cTn id="8" dur="500" fill="hold"/>
                                        <p:tgtEl>
                                          <p:spTgt spid="1026"/>
                                        </p:tgtEl>
                                        <p:attrNameLst>
                                          <p:attrName>ppt_h</p:attrName>
                                        </p:attrNameLst>
                                      </p:cBhvr>
                                      <p:tavLst>
                                        <p:tav tm="0">
                                          <p:val>
                                            <p:strVal val="#ppt_h"/>
                                          </p:val>
                                        </p:tav>
                                        <p:tav tm="100000">
                                          <p:val>
                                            <p:strVal val="#ppt_h"/>
                                          </p:val>
                                        </p:tav>
                                      </p:tavLst>
                                    </p:anim>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wipe(left)">
                                      <p:cBhvr>
                                        <p:cTn id="14" dur="500"/>
                                        <p:tgtEl>
                                          <p:spTgt spid="1027">
                                            <p:txEl>
                                              <p:pRg st="0" end="0"/>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Effect transition="in" filter="wipe(left)">
                                      <p:cBhvr>
                                        <p:cTn id="17" dur="500"/>
                                        <p:tgtEl>
                                          <p:spTgt spid="1027">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027">
                                            <p:txEl>
                                              <p:pRg st="2" end="2"/>
                                            </p:txEl>
                                          </p:spTgt>
                                        </p:tgtEl>
                                        <p:attrNameLst>
                                          <p:attrName>style.visibility</p:attrName>
                                        </p:attrNameLst>
                                      </p:cBhvr>
                                      <p:to>
                                        <p:strVal val="visible"/>
                                      </p:to>
                                    </p:set>
                                    <p:animEffect transition="in" filter="wipe(left)">
                                      <p:cBhvr>
                                        <p:cTn id="20" dur="500"/>
                                        <p:tgtEl>
                                          <p:spTgt spid="1027">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27">
                                            <p:txEl>
                                              <p:pRg st="3" end="3"/>
                                            </p:txEl>
                                          </p:spTgt>
                                        </p:tgtEl>
                                        <p:attrNameLst>
                                          <p:attrName>style.visibility</p:attrName>
                                        </p:attrNameLst>
                                      </p:cBhvr>
                                      <p:to>
                                        <p:strVal val="visible"/>
                                      </p:to>
                                    </p:set>
                                    <p:animEffect transition="in" filter="wipe(left)">
                                      <p:cBhvr>
                                        <p:cTn id="23" dur="500"/>
                                        <p:tgtEl>
                                          <p:spTgt spid="1027">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027">
                                            <p:txEl>
                                              <p:pRg st="4" end="4"/>
                                            </p:txEl>
                                          </p:spTgt>
                                        </p:tgtEl>
                                        <p:attrNameLst>
                                          <p:attrName>style.visibility</p:attrName>
                                        </p:attrNameLst>
                                      </p:cBhvr>
                                      <p:to>
                                        <p:strVal val="visible"/>
                                      </p:to>
                                    </p:set>
                                    <p:animEffect transition="in" filter="wipe(left)">
                                      <p:cBhvr>
                                        <p:cTn id="26"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bldLst>
  </p:timing>
  <p:hf hdr="0"/>
  <p:txStyles>
    <p:titleStyle>
      <a:lvl1pPr marL="914400" indent="-914400" algn="ctr" rtl="0" eaLnBrk="1" fontAlgn="base" hangingPunct="1">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2pPr>
      <a:lvl3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3pPr>
      <a:lvl4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4pPr>
      <a:lvl5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5pPr>
      <a:lvl6pPr marL="13716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6pPr>
      <a:lvl7pPr marL="18288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7pPr>
      <a:lvl8pPr marL="22860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8pPr>
      <a:lvl9pPr marL="27432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8" name="Rectangle 4"/>
          <p:cNvSpPr>
            <a:spLocks noGrp="1" noRot="1" noChangeArrowheads="1"/>
          </p:cNvSpPr>
          <p:nvPr>
            <p:ph type="title"/>
          </p:nvPr>
        </p:nvSpPr>
        <p:spPr/>
        <p:txBody>
          <a:bodyPr/>
          <a:lstStyle/>
          <a:p>
            <a:pPr fontAlgn="auto">
              <a:spcAft>
                <a:spcPts val="0"/>
              </a:spcAft>
              <a:defRPr/>
            </a:pPr>
            <a:r>
              <a:rPr lang="en-US" altLang="zh-CN" dirty="0">
                <a:solidFill>
                  <a:schemeClr val="tx2">
                    <a:satMod val="130000"/>
                  </a:schemeClr>
                </a:solidFill>
              </a:rPr>
              <a:t>Part </a:t>
            </a:r>
            <a:r>
              <a:rPr lang="en-US" altLang="zh-CN" dirty="0" smtClean="0">
                <a:solidFill>
                  <a:schemeClr val="tx2">
                    <a:satMod val="130000"/>
                  </a:schemeClr>
                </a:solidFill>
              </a:rPr>
              <a:t>V </a:t>
            </a:r>
            <a:r>
              <a:rPr lang="en-US" altLang="zh-CN" dirty="0">
                <a:solidFill>
                  <a:schemeClr val="tx2">
                    <a:satMod val="130000"/>
                  </a:schemeClr>
                </a:solidFill>
              </a:rPr>
              <a:t>China’s tax reform</a:t>
            </a:r>
            <a:br>
              <a:rPr lang="en-US" altLang="zh-CN" dirty="0">
                <a:solidFill>
                  <a:schemeClr val="tx2">
                    <a:satMod val="130000"/>
                  </a:schemeClr>
                </a:solidFill>
              </a:rPr>
            </a:br>
            <a:endParaRPr lang="en-US" altLang="zh-CN" dirty="0">
              <a:solidFill>
                <a:schemeClr val="tx2">
                  <a:satMod val="130000"/>
                </a:schemeClr>
              </a:solidFill>
            </a:endParaRPr>
          </a:p>
        </p:txBody>
      </p:sp>
      <p:sp>
        <p:nvSpPr>
          <p:cNvPr id="881669" name="Rectangle 5"/>
          <p:cNvSpPr>
            <a:spLocks noGrp="1" noRot="1" noChangeArrowheads="1"/>
          </p:cNvSpPr>
          <p:nvPr>
            <p:ph type="body" idx="1"/>
          </p:nvPr>
        </p:nvSpPr>
        <p:spPr/>
        <p:txBody>
          <a:bodyPr>
            <a:normAutofit/>
          </a:bodyPr>
          <a:lstStyle/>
          <a:p>
            <a:pPr fontAlgn="auto">
              <a:spcAft>
                <a:spcPts val="0"/>
              </a:spcAft>
              <a:buFont typeface="Wingdings 2"/>
              <a:buNone/>
              <a:defRPr/>
            </a:pPr>
            <a:endParaRPr lang="en-US" altLang="zh-CN" dirty="0"/>
          </a:p>
        </p:txBody>
      </p:sp>
    </p:spTree>
    <p:extLst>
      <p:ext uri="{BB962C8B-B14F-4D97-AF65-F5344CB8AC3E}">
        <p14:creationId xmlns:p14="http://schemas.microsoft.com/office/powerpoint/2010/main" val="2618923537"/>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fontAlgn="auto">
              <a:spcAft>
                <a:spcPts val="0"/>
              </a:spcAft>
              <a:defRPr/>
            </a:pPr>
            <a:r>
              <a:rPr lang="en-US" altLang="zh-CN" sz="4000" dirty="0">
                <a:solidFill>
                  <a:schemeClr val="tx2">
                    <a:satMod val="130000"/>
                  </a:schemeClr>
                </a:solidFill>
              </a:rPr>
              <a:t>Tax Reform </a:t>
            </a:r>
            <a:br>
              <a:rPr lang="en-US" altLang="zh-CN" sz="4000" dirty="0">
                <a:solidFill>
                  <a:schemeClr val="tx2">
                    <a:satMod val="130000"/>
                  </a:schemeClr>
                </a:solidFill>
              </a:rPr>
            </a:br>
            <a:r>
              <a:rPr lang="en-US" altLang="zh-CN" sz="4000" dirty="0">
                <a:solidFill>
                  <a:schemeClr val="tx2">
                    <a:satMod val="130000"/>
                  </a:schemeClr>
                </a:solidFill>
              </a:rPr>
              <a:t>from Late 1970’s to Early 1990’s</a:t>
            </a:r>
          </a:p>
        </p:txBody>
      </p:sp>
      <p:sp>
        <p:nvSpPr>
          <p:cNvPr id="1972226" name="内容占位符 2"/>
          <p:cNvSpPr>
            <a:spLocks noGrp="1"/>
          </p:cNvSpPr>
          <p:nvPr>
            <p:ph idx="1"/>
          </p:nvPr>
        </p:nvSpPr>
        <p:spPr/>
        <p:txBody>
          <a:bodyPr>
            <a:normAutofit/>
          </a:bodyPr>
          <a:lstStyle/>
          <a:p>
            <a:pPr>
              <a:lnSpc>
                <a:spcPct val="90000"/>
              </a:lnSpc>
              <a:buFont typeface="Wingdings" pitchFamily="2" charset="2"/>
              <a:buNone/>
            </a:pPr>
            <a:r>
              <a:rPr lang="en-US" altLang="zh-CN" sz="2800" dirty="0" smtClean="0"/>
              <a:t>   In summary, during this time period, the single tax system adopted in the traditional planning economy had been replaced by a new tax system based mainly on turnover tax and income tax.</a:t>
            </a:r>
          </a:p>
          <a:p>
            <a:pPr>
              <a:lnSpc>
                <a:spcPct val="90000"/>
              </a:lnSpc>
              <a:buFont typeface="Wingdings" pitchFamily="2" charset="2"/>
              <a:buNone/>
            </a:pPr>
            <a:r>
              <a:rPr lang="en-US" altLang="zh-CN" sz="2800" dirty="0" smtClean="0"/>
              <a:t>  But the new tax system got more and more complicated and brought more and more distortions to the economy. In addition, the ratio of  tax revenue to GDP and central government’ share in the total tax revenue kept declining. A fundamental tax reform was inevitable.</a:t>
            </a:r>
          </a:p>
        </p:txBody>
      </p:sp>
      <p:sp>
        <p:nvSpPr>
          <p:cNvPr id="3" name="日期占位符 2"/>
          <p:cNvSpPr>
            <a:spLocks noGrp="1"/>
          </p:cNvSpPr>
          <p:nvPr>
            <p:ph type="dt" sz="half" idx="10"/>
          </p:nvPr>
        </p:nvSpPr>
        <p:spPr/>
        <p:txBody>
          <a:bodyPr/>
          <a:lstStyle/>
          <a:p>
            <a:pPr>
              <a:defRPr/>
            </a:pPr>
            <a:fld id="{ACDE988C-5D0A-4DC5-9CF8-F00040B8A9FC}" type="datetime11">
              <a:rPr lang="zh-CN" altLang="en-US" smtClean="0">
                <a:solidFill>
                  <a:srgbClr val="FFFFFF"/>
                </a:solidFill>
              </a:rPr>
              <a:pPr>
                <a:defRPr/>
              </a:pPr>
              <a:t>08:03:39</a:t>
            </a:fld>
            <a:endParaRPr lang="en-US" altLang="zh-CN">
              <a:solidFill>
                <a:srgbClr val="FFFFFF"/>
              </a:solidFill>
            </a:endParaRPr>
          </a:p>
        </p:txBody>
      </p:sp>
      <p:sp>
        <p:nvSpPr>
          <p:cNvPr id="4" name="页脚占位符 3"/>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10</a:t>
            </a:fld>
            <a:endParaRPr lang="en-US" altLang="zh-CN">
              <a:solidFill>
                <a:srgbClr val="FFFFFF"/>
              </a:solidFill>
            </a:endParaRPr>
          </a:p>
        </p:txBody>
      </p:sp>
    </p:spTree>
    <p:extLst>
      <p:ext uri="{BB962C8B-B14F-4D97-AF65-F5344CB8AC3E}">
        <p14:creationId xmlns:p14="http://schemas.microsoft.com/office/powerpoint/2010/main" val="1060326463"/>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en-US" altLang="zh-CN" dirty="0">
                <a:solidFill>
                  <a:schemeClr val="tx2">
                    <a:satMod val="130000"/>
                  </a:schemeClr>
                </a:solidFill>
                <a:effectLst>
                  <a:outerShdw blurRad="38100" dist="38100" dir="2700000" algn="tl">
                    <a:srgbClr val="C0C0C0"/>
                  </a:outerShdw>
                </a:effectLst>
              </a:rPr>
              <a:t>Tax Reform in 1994</a:t>
            </a:r>
            <a:endParaRPr lang="zh-CN" altLang="en-US" dirty="0"/>
          </a:p>
        </p:txBody>
      </p:sp>
      <p:sp>
        <p:nvSpPr>
          <p:cNvPr id="8" name="文本占位符 7"/>
          <p:cNvSpPr>
            <a:spLocks noGrp="1"/>
          </p:cNvSpPr>
          <p:nvPr>
            <p:ph type="body" idx="1"/>
          </p:nvPr>
        </p:nvSpPr>
        <p:spPr/>
        <p:txBody>
          <a:bodyPr/>
          <a:lstStyle/>
          <a:p>
            <a:endParaRPr lang="zh-CN" altLang="en-US"/>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08:03:39</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11</a:t>
            </a:fld>
            <a:endParaRPr lang="en-US" altLang="zh-CN" dirty="0">
              <a:solidFill>
                <a:srgbClr val="FFFFFF"/>
              </a:solidFill>
            </a:endParaRPr>
          </a:p>
        </p:txBody>
      </p:sp>
    </p:spTree>
    <p:extLst>
      <p:ext uri="{BB962C8B-B14F-4D97-AF65-F5344CB8AC3E}">
        <p14:creationId xmlns:p14="http://schemas.microsoft.com/office/powerpoint/2010/main" val="1901364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sz="3300" dirty="0">
                <a:solidFill>
                  <a:schemeClr val="tx2">
                    <a:satMod val="130000"/>
                  </a:schemeClr>
                </a:solidFill>
                <a:effectLst>
                  <a:outerShdw blurRad="38100" dist="38100" dir="2700000" algn="tl">
                    <a:srgbClr val="C0C0C0"/>
                  </a:outerShdw>
                </a:effectLst>
              </a:rPr>
              <a:t>Tax </a:t>
            </a:r>
            <a:r>
              <a:rPr lang="en-US" altLang="zh-CN" sz="3300" dirty="0" smtClean="0">
                <a:solidFill>
                  <a:schemeClr val="tx2">
                    <a:satMod val="130000"/>
                  </a:schemeClr>
                </a:solidFill>
                <a:effectLst>
                  <a:outerShdw blurRad="38100" dist="38100" dir="2700000" algn="tl">
                    <a:srgbClr val="C0C0C0"/>
                  </a:outerShdw>
                </a:effectLst>
              </a:rPr>
              <a:t>Reform </a:t>
            </a:r>
            <a:r>
              <a:rPr lang="en-US" altLang="zh-CN" sz="3300" dirty="0">
                <a:solidFill>
                  <a:schemeClr val="tx2">
                    <a:satMod val="130000"/>
                  </a:schemeClr>
                </a:solidFill>
                <a:effectLst>
                  <a:outerShdw blurRad="38100" dist="38100" dir="2700000" algn="tl">
                    <a:srgbClr val="C0C0C0"/>
                  </a:outerShdw>
                </a:effectLst>
              </a:rPr>
              <a:t>in 1994</a:t>
            </a:r>
          </a:p>
        </p:txBody>
      </p:sp>
      <p:sp>
        <p:nvSpPr>
          <p:cNvPr id="1973250" name="内容占位符 2"/>
          <p:cNvSpPr>
            <a:spLocks noGrp="1"/>
          </p:cNvSpPr>
          <p:nvPr>
            <p:ph idx="1"/>
          </p:nvPr>
        </p:nvSpPr>
        <p:spPr/>
        <p:txBody>
          <a:bodyPr>
            <a:normAutofit/>
          </a:bodyPr>
          <a:lstStyle/>
          <a:p>
            <a:pPr marL="692150" indent="-609600">
              <a:buFont typeface="Wingdings" pitchFamily="2" charset="2"/>
              <a:buNone/>
            </a:pPr>
            <a:r>
              <a:rPr lang="en-US" altLang="zh-CN" sz="2400" b="1" dirty="0" smtClean="0"/>
              <a:t>Major measures</a:t>
            </a:r>
          </a:p>
          <a:p>
            <a:pPr marL="692150" indent="-609600">
              <a:buFont typeface="Wingdings" pitchFamily="2" charset="2"/>
              <a:buNone/>
            </a:pPr>
            <a:r>
              <a:rPr lang="en-US" altLang="zh-CN" sz="2600" b="1" dirty="0" smtClean="0"/>
              <a:t>Turnover tax reform</a:t>
            </a:r>
            <a:endParaRPr lang="zh-CN" altLang="zh-CN" sz="2600" b="1" dirty="0" smtClean="0"/>
          </a:p>
          <a:p>
            <a:pPr marL="692150" indent="-609600">
              <a:buFont typeface="Wingdings" pitchFamily="2" charset="2"/>
              <a:buNone/>
            </a:pPr>
            <a:r>
              <a:rPr lang="en-US" altLang="zh-CN" sz="2600" dirty="0" smtClean="0"/>
              <a:t>      New VAT ,consumption tax and  business tax was introduced, which would be levied on both domestic and foreign (investment) enterprises. The product tax on domestic enterprises and the industrial and commercial consolidated tax on foreign invested enterprises and foreign enterprises were repealed. </a:t>
            </a:r>
          </a:p>
          <a:p>
            <a:pPr marL="692150" indent="-609600">
              <a:buFont typeface="Wingdings" pitchFamily="2" charset="2"/>
              <a:buNone/>
            </a:pPr>
            <a:endParaRPr lang="zh-CN" altLang="zh-CN" sz="2400" b="1" dirty="0" smtClean="0"/>
          </a:p>
        </p:txBody>
      </p:sp>
      <p:sp>
        <p:nvSpPr>
          <p:cNvPr id="3" name="日期占位符 2"/>
          <p:cNvSpPr>
            <a:spLocks noGrp="1"/>
          </p:cNvSpPr>
          <p:nvPr>
            <p:ph type="dt" sz="half" idx="10"/>
          </p:nvPr>
        </p:nvSpPr>
        <p:spPr/>
        <p:txBody>
          <a:bodyPr/>
          <a:lstStyle/>
          <a:p>
            <a:pPr>
              <a:defRPr/>
            </a:pPr>
            <a:fld id="{21920C11-8EC4-48E8-BA1C-8FF9E63AB2D0}" type="datetime11">
              <a:rPr lang="zh-CN" altLang="en-US" smtClean="0">
                <a:solidFill>
                  <a:srgbClr val="FFFFFF"/>
                </a:solidFill>
              </a:rPr>
              <a:pPr>
                <a:defRPr/>
              </a:pPr>
              <a:t>08:03:39</a:t>
            </a:fld>
            <a:endParaRPr lang="en-US" altLang="zh-CN">
              <a:solidFill>
                <a:srgbClr val="FFFFFF"/>
              </a:solidFill>
            </a:endParaRPr>
          </a:p>
        </p:txBody>
      </p:sp>
      <p:sp>
        <p:nvSpPr>
          <p:cNvPr id="4" name="页脚占位符 3"/>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12</a:t>
            </a:fld>
            <a:endParaRPr lang="en-US" altLang="zh-CN">
              <a:solidFill>
                <a:srgbClr val="FFFFFF"/>
              </a:solidFill>
            </a:endParaRPr>
          </a:p>
        </p:txBody>
      </p:sp>
    </p:spTree>
    <p:extLst>
      <p:ext uri="{BB962C8B-B14F-4D97-AF65-F5344CB8AC3E}">
        <p14:creationId xmlns:p14="http://schemas.microsoft.com/office/powerpoint/2010/main" val="1885386454"/>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6178" name="Rectangle 2"/>
          <p:cNvSpPr>
            <a:spLocks noGrp="1" noRot="1" noChangeArrowheads="1"/>
          </p:cNvSpPr>
          <p:nvPr>
            <p:ph type="title"/>
          </p:nvPr>
        </p:nvSpPr>
        <p:spPr/>
        <p:txBody>
          <a:bodyPr/>
          <a:lstStyle/>
          <a:p>
            <a:pPr fontAlgn="auto">
              <a:spcAft>
                <a:spcPts val="0"/>
              </a:spcAft>
              <a:defRPr/>
            </a:pPr>
            <a:r>
              <a:rPr lang="en-US" altLang="zh-CN" sz="3700" dirty="0">
                <a:solidFill>
                  <a:schemeClr val="tx2">
                    <a:satMod val="130000"/>
                  </a:schemeClr>
                </a:solidFill>
                <a:effectLst>
                  <a:outerShdw blurRad="38100" dist="38100" dir="2700000" algn="tl">
                    <a:srgbClr val="C0C0C0"/>
                  </a:outerShdw>
                </a:effectLst>
              </a:rPr>
              <a:t>Tax </a:t>
            </a:r>
            <a:r>
              <a:rPr lang="en-US" altLang="zh-CN" sz="3700" dirty="0" smtClean="0">
                <a:solidFill>
                  <a:schemeClr val="tx2">
                    <a:satMod val="130000"/>
                  </a:schemeClr>
                </a:solidFill>
                <a:effectLst>
                  <a:outerShdw blurRad="38100" dist="38100" dir="2700000" algn="tl">
                    <a:srgbClr val="C0C0C0"/>
                  </a:outerShdw>
                </a:effectLst>
              </a:rPr>
              <a:t>Reform </a:t>
            </a:r>
            <a:r>
              <a:rPr lang="en-US" altLang="zh-CN" sz="3700" dirty="0">
                <a:solidFill>
                  <a:schemeClr val="tx2">
                    <a:satMod val="130000"/>
                  </a:schemeClr>
                </a:solidFill>
                <a:effectLst>
                  <a:outerShdw blurRad="38100" dist="38100" dir="2700000" algn="tl">
                    <a:srgbClr val="C0C0C0"/>
                  </a:outerShdw>
                </a:effectLst>
              </a:rPr>
              <a:t>in 1994</a:t>
            </a:r>
          </a:p>
        </p:txBody>
      </p:sp>
      <p:sp>
        <p:nvSpPr>
          <p:cNvPr id="1974274" name="Rectangle 3"/>
          <p:cNvSpPr>
            <a:spLocks noGrp="1" noRot="1" noChangeArrowheads="1"/>
          </p:cNvSpPr>
          <p:nvPr>
            <p:ph idx="1"/>
          </p:nvPr>
        </p:nvSpPr>
        <p:spPr>
          <a:xfrm>
            <a:off x="323850" y="1557338"/>
            <a:ext cx="8540750" cy="4845050"/>
          </a:xfrm>
        </p:spPr>
        <p:txBody>
          <a:bodyPr>
            <a:normAutofit/>
          </a:bodyPr>
          <a:lstStyle/>
          <a:p>
            <a:pPr>
              <a:lnSpc>
                <a:spcPct val="90000"/>
              </a:lnSpc>
              <a:buFont typeface="Wingdings" pitchFamily="2" charset="2"/>
              <a:buNone/>
            </a:pPr>
            <a:r>
              <a:rPr lang="en-US" altLang="zh-CN" sz="2400" b="1" dirty="0" smtClean="0"/>
              <a:t>Major measures</a:t>
            </a:r>
            <a:endParaRPr lang="en-US" altLang="zh-CN" sz="2500" b="1" dirty="0" smtClean="0"/>
          </a:p>
          <a:p>
            <a:pPr>
              <a:lnSpc>
                <a:spcPct val="90000"/>
              </a:lnSpc>
              <a:buFont typeface="Wingdings" pitchFamily="2" charset="2"/>
              <a:buNone/>
            </a:pPr>
            <a:r>
              <a:rPr lang="en-US" altLang="zh-CN" sz="2500" b="1" dirty="0" smtClean="0"/>
              <a:t>Income tax reform</a:t>
            </a:r>
            <a:endParaRPr lang="zh-CN" altLang="zh-CN" sz="2500" b="1" dirty="0" smtClean="0"/>
          </a:p>
          <a:p>
            <a:pPr>
              <a:lnSpc>
                <a:spcPct val="90000"/>
              </a:lnSpc>
              <a:buFont typeface="Wingdings" pitchFamily="2" charset="2"/>
              <a:buNone/>
            </a:pPr>
            <a:r>
              <a:rPr lang="en-US" altLang="zh-CN" sz="2500" dirty="0" smtClean="0"/>
              <a:t>   Enterprises income tax was no longer divided on the basis of enterprises’ ownership. </a:t>
            </a:r>
            <a:r>
              <a:rPr lang="en-US" altLang="zh-CN" sz="2500" b="1" u="sng" dirty="0" smtClean="0"/>
              <a:t>State-owned enterprise income tax</a:t>
            </a:r>
            <a:r>
              <a:rPr lang="en-US" altLang="zh-CN" sz="2500" dirty="0" smtClean="0"/>
              <a:t>, </a:t>
            </a:r>
            <a:r>
              <a:rPr lang="en-US" altLang="zh-CN" sz="2500" b="1" u="sng" dirty="0" smtClean="0"/>
              <a:t>collective enterprise income tax </a:t>
            </a:r>
            <a:r>
              <a:rPr lang="en-US" altLang="zh-CN" sz="2500" dirty="0" smtClean="0"/>
              <a:t>and </a:t>
            </a:r>
            <a:r>
              <a:rPr lang="en-US" altLang="zh-CN" sz="2500" b="1" u="sng" dirty="0" smtClean="0"/>
              <a:t>private enterprise income tax</a:t>
            </a:r>
            <a:r>
              <a:rPr lang="en-US" altLang="zh-CN" sz="2500" u="sng" dirty="0" smtClean="0"/>
              <a:t> </a:t>
            </a:r>
            <a:r>
              <a:rPr lang="en-US" altLang="zh-CN" sz="2500" dirty="0" smtClean="0"/>
              <a:t>was merged into “enterprise income tax”</a:t>
            </a:r>
            <a:r>
              <a:rPr lang="zh-CN" altLang="en-US" sz="2500" dirty="0" smtClean="0"/>
              <a:t>，</a:t>
            </a:r>
            <a:r>
              <a:rPr lang="en-US" altLang="zh-CN" sz="2500" dirty="0" smtClean="0"/>
              <a:t>so that unified domestic enterprise income tax system was established. </a:t>
            </a:r>
          </a:p>
          <a:p>
            <a:pPr>
              <a:lnSpc>
                <a:spcPct val="90000"/>
              </a:lnSpc>
              <a:buFont typeface="Wingdings" pitchFamily="2" charset="2"/>
              <a:buNone/>
            </a:pPr>
            <a:r>
              <a:rPr lang="en-US" altLang="zh-CN" sz="2600" dirty="0" smtClean="0"/>
              <a:t>   </a:t>
            </a:r>
            <a:r>
              <a:rPr lang="en-US" altLang="zh-CN" sz="2500" dirty="0" smtClean="0"/>
              <a:t>Meanwhile, the individual income adjustment tax (for national taxpayers), individual income tax (for foreign taxpayers), income tax for individual business households were merged into the unified “individual income tax”.</a:t>
            </a:r>
          </a:p>
        </p:txBody>
      </p:sp>
      <p:sp>
        <p:nvSpPr>
          <p:cNvPr id="2" name="日期占位符 1"/>
          <p:cNvSpPr>
            <a:spLocks noGrp="1"/>
          </p:cNvSpPr>
          <p:nvPr>
            <p:ph type="dt" sz="half" idx="10"/>
          </p:nvPr>
        </p:nvSpPr>
        <p:spPr/>
        <p:txBody>
          <a:bodyPr/>
          <a:lstStyle/>
          <a:p>
            <a:pPr>
              <a:defRPr/>
            </a:pPr>
            <a:fld id="{C59B8F0D-6AE8-411A-ADCC-0ADD9BB6CCD0}" type="datetime11">
              <a:rPr lang="zh-CN" altLang="en-US" smtClean="0">
                <a:solidFill>
                  <a:srgbClr val="FFFFFF"/>
                </a:solidFill>
              </a:rPr>
              <a:pPr>
                <a:defRPr/>
              </a:pPr>
              <a:t>08:03:39</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13</a:t>
            </a:fld>
            <a:endParaRPr lang="en-US" altLang="zh-CN">
              <a:solidFill>
                <a:srgbClr val="FFFFFF"/>
              </a:solidFill>
            </a:endParaRPr>
          </a:p>
        </p:txBody>
      </p:sp>
    </p:spTree>
    <p:extLst>
      <p:ext uri="{BB962C8B-B14F-4D97-AF65-F5344CB8AC3E}">
        <p14:creationId xmlns:p14="http://schemas.microsoft.com/office/powerpoint/2010/main" val="2793005830"/>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sz="3300" dirty="0">
                <a:solidFill>
                  <a:schemeClr val="tx2">
                    <a:satMod val="130000"/>
                  </a:schemeClr>
                </a:solidFill>
                <a:effectLst>
                  <a:outerShdw blurRad="38100" dist="38100" dir="2700000" algn="tl">
                    <a:srgbClr val="C0C0C0"/>
                  </a:outerShdw>
                </a:effectLst>
              </a:rPr>
              <a:t>Tax </a:t>
            </a:r>
            <a:r>
              <a:rPr lang="en-US" altLang="zh-CN" sz="3300" dirty="0" smtClean="0">
                <a:solidFill>
                  <a:schemeClr val="tx2">
                    <a:satMod val="130000"/>
                  </a:schemeClr>
                </a:solidFill>
                <a:effectLst>
                  <a:outerShdw blurRad="38100" dist="38100" dir="2700000" algn="tl">
                    <a:srgbClr val="C0C0C0"/>
                  </a:outerShdw>
                </a:effectLst>
              </a:rPr>
              <a:t>Reform </a:t>
            </a:r>
            <a:r>
              <a:rPr lang="en-US" altLang="zh-CN" sz="3300" dirty="0">
                <a:solidFill>
                  <a:schemeClr val="tx2">
                    <a:satMod val="130000"/>
                  </a:schemeClr>
                </a:solidFill>
                <a:effectLst>
                  <a:outerShdw blurRad="38100" dist="38100" dir="2700000" algn="tl">
                    <a:srgbClr val="C0C0C0"/>
                  </a:outerShdw>
                </a:effectLst>
              </a:rPr>
              <a:t>in 1994</a:t>
            </a:r>
          </a:p>
        </p:txBody>
      </p:sp>
      <p:sp>
        <p:nvSpPr>
          <p:cNvPr id="1975298" name="内容占位符 2"/>
          <p:cNvSpPr>
            <a:spLocks noGrp="1"/>
          </p:cNvSpPr>
          <p:nvPr>
            <p:ph idx="1"/>
          </p:nvPr>
        </p:nvSpPr>
        <p:spPr/>
        <p:txBody>
          <a:bodyPr>
            <a:normAutofit/>
          </a:bodyPr>
          <a:lstStyle/>
          <a:p>
            <a:pPr>
              <a:buFont typeface="Wingdings" pitchFamily="2" charset="2"/>
              <a:buNone/>
            </a:pPr>
            <a:r>
              <a:rPr lang="en-US" altLang="zh-CN" sz="2400" dirty="0" smtClean="0"/>
              <a:t>   It is commonly thought that the tax system after 1994 is more reasonable and better fits the “socialist market economy.” The reform gained breakthrough and was regarded as a  historic success.</a:t>
            </a:r>
          </a:p>
          <a:p>
            <a:pPr>
              <a:buFont typeface="Wingdings" pitchFamily="2" charset="2"/>
              <a:buNone/>
            </a:pPr>
            <a:r>
              <a:rPr lang="en-US" altLang="zh-CN" sz="2800" b="1" dirty="0" smtClean="0"/>
              <a:t>   </a:t>
            </a:r>
          </a:p>
          <a:p>
            <a:pPr>
              <a:buFont typeface="Wingdings" pitchFamily="2" charset="2"/>
              <a:buNone/>
            </a:pPr>
            <a:r>
              <a:rPr lang="en-US" altLang="zh-CN" sz="2800" b="1" dirty="0" smtClean="0"/>
              <a:t>   </a:t>
            </a:r>
            <a:r>
              <a:rPr lang="en-US" altLang="zh-CN" sz="2400" dirty="0" smtClean="0"/>
              <a:t>Since 1994</a:t>
            </a:r>
            <a:r>
              <a:rPr lang="zh-CN" altLang="en-US" sz="2400" dirty="0" smtClean="0"/>
              <a:t>，</a:t>
            </a:r>
            <a:r>
              <a:rPr lang="en-US" altLang="zh-CN" sz="2400" dirty="0" smtClean="0"/>
              <a:t>tax revenues has rapidly jumped in China, from 507.08 billion RMB </a:t>
            </a:r>
            <a:r>
              <a:rPr lang="en-US" altLang="zh-CN" sz="2400" dirty="0" err="1" smtClean="0"/>
              <a:t>yuan</a:t>
            </a:r>
            <a:r>
              <a:rPr lang="en-US" altLang="zh-CN" sz="2400" dirty="0" smtClean="0"/>
              <a:t> in 1994 to </a:t>
            </a:r>
            <a:r>
              <a:rPr lang="en-US" altLang="zh-CN" sz="2400" dirty="0" smtClean="0">
                <a:solidFill>
                  <a:srgbClr val="FF0000"/>
                </a:solidFill>
              </a:rPr>
              <a:t>3763.63</a:t>
            </a:r>
            <a:r>
              <a:rPr lang="en-US" altLang="zh-CN" sz="2400" dirty="0" smtClean="0"/>
              <a:t> billion RMB </a:t>
            </a:r>
            <a:r>
              <a:rPr lang="en-US" altLang="zh-CN" sz="2400" dirty="0" err="1" smtClean="0"/>
              <a:t>yuan</a:t>
            </a:r>
            <a:r>
              <a:rPr lang="en-US" altLang="zh-CN" sz="2400" dirty="0" smtClean="0"/>
              <a:t> in 2010. The ratio of tax revenues to GDP increased from about 10% in 1994 to about 18% at present.</a:t>
            </a:r>
          </a:p>
        </p:txBody>
      </p:sp>
      <p:sp>
        <p:nvSpPr>
          <p:cNvPr id="3" name="日期占位符 2"/>
          <p:cNvSpPr>
            <a:spLocks noGrp="1"/>
          </p:cNvSpPr>
          <p:nvPr>
            <p:ph type="dt" sz="half" idx="10"/>
          </p:nvPr>
        </p:nvSpPr>
        <p:spPr/>
        <p:txBody>
          <a:bodyPr/>
          <a:lstStyle/>
          <a:p>
            <a:pPr>
              <a:defRPr/>
            </a:pPr>
            <a:fld id="{886D495C-6D8E-4171-AF4B-B9D486E23F09}" type="datetime11">
              <a:rPr lang="zh-CN" altLang="en-US" smtClean="0">
                <a:solidFill>
                  <a:srgbClr val="FFFFFF"/>
                </a:solidFill>
              </a:rPr>
              <a:pPr>
                <a:defRPr/>
              </a:pPr>
              <a:t>08:03:39</a:t>
            </a:fld>
            <a:endParaRPr lang="en-US" altLang="zh-CN">
              <a:solidFill>
                <a:srgbClr val="FFFFFF"/>
              </a:solidFill>
            </a:endParaRPr>
          </a:p>
        </p:txBody>
      </p:sp>
      <p:sp>
        <p:nvSpPr>
          <p:cNvPr id="4" name="页脚占位符 3"/>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14</a:t>
            </a:fld>
            <a:endParaRPr lang="en-US" altLang="zh-CN">
              <a:solidFill>
                <a:srgbClr val="FFFFFF"/>
              </a:solidFill>
            </a:endParaRPr>
          </a:p>
        </p:txBody>
      </p:sp>
    </p:spTree>
    <p:extLst>
      <p:ext uri="{BB962C8B-B14F-4D97-AF65-F5344CB8AC3E}">
        <p14:creationId xmlns:p14="http://schemas.microsoft.com/office/powerpoint/2010/main" val="1813200306"/>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pPr algn="ctr" fontAlgn="auto">
              <a:spcAft>
                <a:spcPts val="0"/>
              </a:spcAft>
              <a:defRPr/>
            </a:pPr>
            <a:r>
              <a:rPr lang="en-US" altLang="zh-CN" sz="3600" dirty="0">
                <a:solidFill>
                  <a:schemeClr val="tx2">
                    <a:satMod val="130000"/>
                  </a:schemeClr>
                </a:solidFill>
              </a:rPr>
              <a:t>New round of tax </a:t>
            </a:r>
            <a:r>
              <a:rPr lang="en-US" altLang="zh-CN" sz="3600" dirty="0" smtClean="0">
                <a:solidFill>
                  <a:schemeClr val="tx2">
                    <a:satMod val="130000"/>
                  </a:schemeClr>
                </a:solidFill>
              </a:rPr>
              <a:t>reform</a:t>
            </a:r>
            <a:br>
              <a:rPr lang="en-US" altLang="zh-CN" sz="3600" dirty="0" smtClean="0">
                <a:solidFill>
                  <a:schemeClr val="tx2">
                    <a:satMod val="130000"/>
                  </a:schemeClr>
                </a:solidFill>
              </a:rPr>
            </a:br>
            <a:r>
              <a:rPr lang="en-US" altLang="zh-CN" sz="3600" dirty="0" smtClean="0">
                <a:solidFill>
                  <a:schemeClr val="tx2">
                    <a:satMod val="130000"/>
                  </a:schemeClr>
                </a:solidFill>
              </a:rPr>
              <a:t>(</a:t>
            </a:r>
            <a:r>
              <a:rPr lang="en-US" altLang="zh-CN" sz="3600" dirty="0">
                <a:solidFill>
                  <a:schemeClr val="tx2">
                    <a:satMod val="130000"/>
                  </a:schemeClr>
                </a:solidFill>
              </a:rPr>
              <a:t>Since 2004)</a:t>
            </a:r>
            <a:endParaRPr lang="zh-CN" altLang="en-US" sz="3600" dirty="0">
              <a:solidFill>
                <a:schemeClr val="tx2">
                  <a:satMod val="130000"/>
                </a:schemeClr>
              </a:solidFill>
            </a:endParaRPr>
          </a:p>
        </p:txBody>
      </p:sp>
      <p:sp>
        <p:nvSpPr>
          <p:cNvPr id="8" name="文本占位符 7"/>
          <p:cNvSpPr>
            <a:spLocks noGrp="1"/>
          </p:cNvSpPr>
          <p:nvPr>
            <p:ph type="body" idx="1"/>
          </p:nvPr>
        </p:nvSpPr>
        <p:spPr/>
        <p:txBody>
          <a:bodyPr/>
          <a:lstStyle/>
          <a:p>
            <a:endParaRPr lang="zh-CN" altLang="en-US"/>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08:03:39</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15</a:t>
            </a:fld>
            <a:endParaRPr lang="en-US" altLang="zh-CN" dirty="0">
              <a:solidFill>
                <a:srgbClr val="FFFFFF"/>
              </a:solidFill>
            </a:endParaRPr>
          </a:p>
        </p:txBody>
      </p:sp>
    </p:spTree>
    <p:extLst>
      <p:ext uri="{BB962C8B-B14F-4D97-AF65-F5344CB8AC3E}">
        <p14:creationId xmlns:p14="http://schemas.microsoft.com/office/powerpoint/2010/main" val="3410180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fontAlgn="auto">
              <a:spcAft>
                <a:spcPts val="0"/>
              </a:spcAft>
              <a:defRPr/>
            </a:pPr>
            <a:r>
              <a:rPr lang="en-US" altLang="zh-CN" sz="4000" dirty="0">
                <a:solidFill>
                  <a:schemeClr val="tx2">
                    <a:satMod val="130000"/>
                  </a:schemeClr>
                </a:solidFill>
              </a:rPr>
              <a:t>New Round of Tax </a:t>
            </a:r>
            <a:r>
              <a:rPr lang="en-US" altLang="zh-CN" sz="4000" dirty="0" smtClean="0">
                <a:solidFill>
                  <a:schemeClr val="tx2">
                    <a:satMod val="130000"/>
                  </a:schemeClr>
                </a:solidFill>
              </a:rPr>
              <a:t>Reform</a:t>
            </a:r>
            <a:br>
              <a:rPr lang="en-US" altLang="zh-CN" sz="4000" dirty="0" smtClean="0">
                <a:solidFill>
                  <a:schemeClr val="tx2">
                    <a:satMod val="130000"/>
                  </a:schemeClr>
                </a:solidFill>
              </a:rPr>
            </a:br>
            <a:r>
              <a:rPr lang="en-US" altLang="zh-CN" sz="4000" dirty="0" smtClean="0">
                <a:solidFill>
                  <a:schemeClr val="tx2">
                    <a:satMod val="130000"/>
                  </a:schemeClr>
                </a:solidFill>
              </a:rPr>
              <a:t>(</a:t>
            </a:r>
            <a:r>
              <a:rPr lang="en-US" altLang="zh-CN" sz="4000" dirty="0">
                <a:solidFill>
                  <a:schemeClr val="tx2">
                    <a:satMod val="130000"/>
                  </a:schemeClr>
                </a:solidFill>
              </a:rPr>
              <a:t>Since 2004)</a:t>
            </a:r>
          </a:p>
        </p:txBody>
      </p:sp>
      <p:sp>
        <p:nvSpPr>
          <p:cNvPr id="1976322" name="内容占位符 2"/>
          <p:cNvSpPr>
            <a:spLocks noGrp="1"/>
          </p:cNvSpPr>
          <p:nvPr>
            <p:ph idx="1"/>
          </p:nvPr>
        </p:nvSpPr>
        <p:spPr/>
        <p:txBody>
          <a:bodyPr/>
          <a:lstStyle/>
          <a:p>
            <a:r>
              <a:rPr lang="en-US" altLang="zh-CN" dirty="0" smtClean="0"/>
              <a:t>VAT;</a:t>
            </a:r>
            <a:endParaRPr lang="zh-CN" altLang="zh-CN" dirty="0" smtClean="0"/>
          </a:p>
          <a:p>
            <a:r>
              <a:rPr lang="en-US" altLang="zh-CN" dirty="0" smtClean="0"/>
              <a:t>Consumption tax;</a:t>
            </a:r>
            <a:endParaRPr lang="zh-CN" altLang="zh-CN" dirty="0" smtClean="0"/>
          </a:p>
          <a:p>
            <a:r>
              <a:rPr lang="en-US" altLang="zh-CN" dirty="0" smtClean="0"/>
              <a:t>Enterprise income tax;</a:t>
            </a:r>
          </a:p>
          <a:p>
            <a:r>
              <a:rPr lang="en-US" altLang="zh-CN" dirty="0" smtClean="0"/>
              <a:t>Individual income tax;</a:t>
            </a:r>
            <a:endParaRPr lang="zh-CN" altLang="zh-CN" dirty="0" smtClean="0"/>
          </a:p>
          <a:p>
            <a:r>
              <a:rPr lang="en-US" altLang="zh-CN" dirty="0" smtClean="0"/>
              <a:t>Property tax;</a:t>
            </a:r>
            <a:endParaRPr lang="zh-CN" altLang="zh-CN" dirty="0" smtClean="0"/>
          </a:p>
          <a:p>
            <a:r>
              <a:rPr lang="en-US" altLang="zh-CN" dirty="0" smtClean="0"/>
              <a:t>Resource tax</a:t>
            </a:r>
            <a:r>
              <a:rPr lang="zh-CN" altLang="en-US" dirty="0" smtClean="0"/>
              <a:t>；</a:t>
            </a:r>
            <a:r>
              <a:rPr lang="en-US" altLang="zh-CN" dirty="0" smtClean="0"/>
              <a:t> </a:t>
            </a:r>
          </a:p>
          <a:p>
            <a:r>
              <a:rPr lang="en-US" altLang="zh-CN" dirty="0" smtClean="0"/>
              <a:t>Environmental tax</a:t>
            </a:r>
          </a:p>
        </p:txBody>
      </p:sp>
      <p:sp>
        <p:nvSpPr>
          <p:cNvPr id="3" name="日期占位符 2"/>
          <p:cNvSpPr>
            <a:spLocks noGrp="1"/>
          </p:cNvSpPr>
          <p:nvPr>
            <p:ph type="dt" sz="half" idx="10"/>
          </p:nvPr>
        </p:nvSpPr>
        <p:spPr/>
        <p:txBody>
          <a:bodyPr/>
          <a:lstStyle/>
          <a:p>
            <a:pPr>
              <a:defRPr/>
            </a:pPr>
            <a:fld id="{85B92E9E-A3DE-4597-AD72-BD33200B40E1}" type="datetime11">
              <a:rPr lang="zh-CN" altLang="en-US" smtClean="0">
                <a:solidFill>
                  <a:srgbClr val="FFFFFF"/>
                </a:solidFill>
              </a:rPr>
              <a:pPr>
                <a:defRPr/>
              </a:pPr>
              <a:t>08:03:39</a:t>
            </a:fld>
            <a:endParaRPr lang="en-US" altLang="zh-CN">
              <a:solidFill>
                <a:srgbClr val="FFFFFF"/>
              </a:solidFill>
            </a:endParaRPr>
          </a:p>
        </p:txBody>
      </p:sp>
      <p:sp>
        <p:nvSpPr>
          <p:cNvPr id="4" name="页脚占位符 3"/>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16</a:t>
            </a:fld>
            <a:endParaRPr lang="en-US" altLang="zh-CN">
              <a:solidFill>
                <a:srgbClr val="FFFFFF"/>
              </a:solidFill>
            </a:endParaRPr>
          </a:p>
        </p:txBody>
      </p:sp>
    </p:spTree>
    <p:extLst>
      <p:ext uri="{BB962C8B-B14F-4D97-AF65-F5344CB8AC3E}">
        <p14:creationId xmlns:p14="http://schemas.microsoft.com/office/powerpoint/2010/main" val="493462175"/>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sz="4000" dirty="0">
                <a:solidFill>
                  <a:schemeClr val="tx2">
                    <a:satMod val="130000"/>
                  </a:schemeClr>
                </a:solidFill>
              </a:rPr>
              <a:t>New Round of Tax Reform (Since 2004)</a:t>
            </a:r>
          </a:p>
        </p:txBody>
      </p:sp>
      <p:sp>
        <p:nvSpPr>
          <p:cNvPr id="1977346" name="内容占位符 2"/>
          <p:cNvSpPr>
            <a:spLocks noGrp="1"/>
          </p:cNvSpPr>
          <p:nvPr>
            <p:ph idx="1"/>
          </p:nvPr>
        </p:nvSpPr>
        <p:spPr>
          <a:xfrm>
            <a:off x="179512" y="1484784"/>
            <a:ext cx="8842375" cy="4270375"/>
          </a:xfrm>
        </p:spPr>
        <p:txBody>
          <a:bodyPr/>
          <a:lstStyle/>
          <a:p>
            <a:pPr>
              <a:lnSpc>
                <a:spcPct val="90000"/>
              </a:lnSpc>
              <a:buFont typeface="Wingdings" pitchFamily="2" charset="2"/>
              <a:buNone/>
            </a:pPr>
            <a:r>
              <a:rPr lang="en-US" altLang="zh-CN" b="1" dirty="0" smtClean="0"/>
              <a:t>VAT reform: “Transition” and “Enlargement”</a:t>
            </a:r>
            <a:endParaRPr lang="zh-CN" altLang="zh-CN" b="1" dirty="0" smtClean="0"/>
          </a:p>
          <a:p>
            <a:pPr>
              <a:lnSpc>
                <a:spcPct val="90000"/>
              </a:lnSpc>
              <a:buFont typeface="Wingdings" pitchFamily="2" charset="2"/>
              <a:buNone/>
            </a:pPr>
            <a:r>
              <a:rPr lang="en-US" altLang="zh-CN" dirty="0" smtClean="0">
                <a:solidFill>
                  <a:srgbClr val="FF0000"/>
                </a:solidFill>
              </a:rPr>
              <a:t>Transition of VAT</a:t>
            </a:r>
          </a:p>
          <a:p>
            <a:pPr>
              <a:lnSpc>
                <a:spcPct val="90000"/>
              </a:lnSpc>
              <a:buFont typeface="Wingdings" pitchFamily="2" charset="2"/>
              <a:buNone/>
            </a:pPr>
            <a:r>
              <a:rPr lang="en-US" altLang="zh-CN" dirty="0">
                <a:solidFill>
                  <a:srgbClr val="FF0000"/>
                </a:solidFill>
              </a:rPr>
              <a:t> </a:t>
            </a:r>
            <a:r>
              <a:rPr lang="en-US" altLang="zh-CN" dirty="0" smtClean="0">
                <a:solidFill>
                  <a:srgbClr val="FF0000"/>
                </a:solidFill>
              </a:rPr>
              <a:t>   </a:t>
            </a:r>
            <a:r>
              <a:rPr lang="en-US" altLang="zh-CN" dirty="0"/>
              <a:t>Switch</a:t>
            </a:r>
            <a:r>
              <a:rPr lang="en-US" altLang="zh-CN" dirty="0" smtClean="0">
                <a:solidFill>
                  <a:srgbClr val="FF0000"/>
                </a:solidFill>
              </a:rPr>
              <a:t> </a:t>
            </a:r>
            <a:r>
              <a:rPr lang="en-US" altLang="zh-CN" dirty="0" smtClean="0"/>
              <a:t>from production-type VAT to consumption-type VAT: 2004-2009</a:t>
            </a:r>
            <a:br>
              <a:rPr lang="en-US" altLang="zh-CN" dirty="0" smtClean="0"/>
            </a:br>
            <a:r>
              <a:rPr lang="en-US" altLang="zh-CN" dirty="0" smtClean="0"/>
              <a:t>(Allow input tax credit for purchased fixed assets) </a:t>
            </a:r>
            <a:endParaRPr lang="zh-CN" altLang="zh-CN" dirty="0" smtClean="0"/>
          </a:p>
          <a:p>
            <a:pPr>
              <a:lnSpc>
                <a:spcPct val="90000"/>
              </a:lnSpc>
              <a:buFont typeface="Wingdings" pitchFamily="2" charset="2"/>
              <a:buNone/>
            </a:pPr>
            <a:r>
              <a:rPr lang="en-US" altLang="zh-CN" dirty="0" smtClean="0">
                <a:solidFill>
                  <a:srgbClr val="FF0000"/>
                </a:solidFill>
              </a:rPr>
              <a:t>Enlargement of VAT</a:t>
            </a:r>
          </a:p>
          <a:p>
            <a:pPr>
              <a:lnSpc>
                <a:spcPct val="90000"/>
              </a:lnSpc>
              <a:buFont typeface="Wingdings" pitchFamily="2" charset="2"/>
              <a:buNone/>
            </a:pPr>
            <a:r>
              <a:rPr lang="en-US" altLang="zh-CN" dirty="0"/>
              <a:t> </a:t>
            </a:r>
            <a:r>
              <a:rPr lang="en-US" altLang="zh-CN" dirty="0" smtClean="0"/>
              <a:t>   Subject more services to VAT instead of Business Tax</a:t>
            </a:r>
          </a:p>
        </p:txBody>
      </p:sp>
      <p:sp>
        <p:nvSpPr>
          <p:cNvPr id="3" name="日期占位符 2"/>
          <p:cNvSpPr>
            <a:spLocks noGrp="1"/>
          </p:cNvSpPr>
          <p:nvPr>
            <p:ph type="dt" sz="half" idx="10"/>
          </p:nvPr>
        </p:nvSpPr>
        <p:spPr/>
        <p:txBody>
          <a:bodyPr/>
          <a:lstStyle/>
          <a:p>
            <a:pPr>
              <a:defRPr/>
            </a:pPr>
            <a:fld id="{313929E7-7DBE-4216-891D-8A4D03CF95C2}" type="datetime11">
              <a:rPr lang="zh-CN" altLang="en-US" smtClean="0">
                <a:solidFill>
                  <a:srgbClr val="FFFFFF"/>
                </a:solidFill>
              </a:rPr>
              <a:pPr>
                <a:defRPr/>
              </a:pPr>
              <a:t>08:03:39</a:t>
            </a:fld>
            <a:endParaRPr lang="en-US" altLang="zh-CN">
              <a:solidFill>
                <a:srgbClr val="FFFFFF"/>
              </a:solidFill>
            </a:endParaRPr>
          </a:p>
        </p:txBody>
      </p:sp>
      <p:sp>
        <p:nvSpPr>
          <p:cNvPr id="4" name="页脚占位符 3"/>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17</a:t>
            </a:fld>
            <a:endParaRPr lang="en-US" altLang="zh-CN">
              <a:solidFill>
                <a:srgbClr val="FFFFFF"/>
              </a:solidFill>
            </a:endParaRPr>
          </a:p>
        </p:txBody>
      </p:sp>
    </p:spTree>
    <p:extLst>
      <p:ext uri="{BB962C8B-B14F-4D97-AF65-F5344CB8AC3E}">
        <p14:creationId xmlns:p14="http://schemas.microsoft.com/office/powerpoint/2010/main" val="3822251034"/>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490" name="Rectangle 2"/>
          <p:cNvSpPr>
            <a:spLocks noGrp="1" noRot="1" noChangeArrowheads="1"/>
          </p:cNvSpPr>
          <p:nvPr>
            <p:ph type="title"/>
          </p:nvPr>
        </p:nvSpPr>
        <p:spPr>
          <a:xfrm>
            <a:off x="683568" y="37957"/>
            <a:ext cx="8229600" cy="581030"/>
          </a:xfrm>
        </p:spPr>
        <p:txBody>
          <a:bodyPr>
            <a:normAutofit fontScale="90000"/>
          </a:bodyPr>
          <a:lstStyle/>
          <a:p>
            <a:pPr fontAlgn="auto">
              <a:spcAft>
                <a:spcPts val="0"/>
              </a:spcAft>
              <a:defRPr/>
            </a:pPr>
            <a:r>
              <a:rPr lang="en-US" altLang="zh-CN" sz="4000" dirty="0" smtClean="0">
                <a:solidFill>
                  <a:schemeClr val="tx2">
                    <a:satMod val="130000"/>
                  </a:schemeClr>
                </a:solidFill>
              </a:rPr>
              <a:t>VAT Transition</a:t>
            </a:r>
            <a:endParaRPr lang="en-US" altLang="zh-CN" sz="4000" dirty="0">
              <a:solidFill>
                <a:schemeClr val="tx2">
                  <a:satMod val="130000"/>
                </a:schemeClr>
              </a:solidFill>
            </a:endParaRPr>
          </a:p>
        </p:txBody>
      </p:sp>
      <p:sp>
        <p:nvSpPr>
          <p:cNvPr id="1978370" name="Rectangle 3"/>
          <p:cNvSpPr>
            <a:spLocks noGrp="1" noRot="1" noChangeArrowheads="1"/>
          </p:cNvSpPr>
          <p:nvPr>
            <p:ph idx="1"/>
          </p:nvPr>
        </p:nvSpPr>
        <p:spPr>
          <a:xfrm>
            <a:off x="0" y="4509120"/>
            <a:ext cx="4130216" cy="1584176"/>
          </a:xfrm>
        </p:spPr>
        <p:txBody>
          <a:bodyPr/>
          <a:lstStyle/>
          <a:p>
            <a:pPr>
              <a:lnSpc>
                <a:spcPct val="80000"/>
              </a:lnSpc>
            </a:pPr>
            <a:r>
              <a:rPr lang="en-US" altLang="zh-CN" sz="2200" dirty="0" smtClean="0">
                <a:solidFill>
                  <a:srgbClr val="FF0000"/>
                </a:solidFill>
              </a:rPr>
              <a:t>Production-type VAT</a:t>
            </a:r>
          </a:p>
          <a:p>
            <a:pPr lvl="1">
              <a:lnSpc>
                <a:spcPct val="80000"/>
              </a:lnSpc>
            </a:pPr>
            <a:r>
              <a:rPr lang="en-US" altLang="zh-CN" sz="1800" dirty="0" smtClean="0"/>
              <a:t>Input tax credit only allowed for middle inputs</a:t>
            </a:r>
          </a:p>
          <a:p>
            <a:pPr lvl="1">
              <a:lnSpc>
                <a:spcPct val="80000"/>
              </a:lnSpc>
            </a:pPr>
            <a:r>
              <a:rPr lang="en-US" altLang="zh-CN" sz="1800" dirty="0" smtClean="0"/>
              <a:t>Overall tax base is the total values-added(GDP) of the economy</a:t>
            </a:r>
          </a:p>
        </p:txBody>
      </p:sp>
      <p:sp>
        <p:nvSpPr>
          <p:cNvPr id="2" name="日期占位符 1"/>
          <p:cNvSpPr>
            <a:spLocks noGrp="1"/>
          </p:cNvSpPr>
          <p:nvPr>
            <p:ph type="dt" sz="half" idx="10"/>
          </p:nvPr>
        </p:nvSpPr>
        <p:spPr/>
        <p:txBody>
          <a:bodyPr/>
          <a:lstStyle/>
          <a:p>
            <a:pPr>
              <a:defRPr/>
            </a:pPr>
            <a:fld id="{F8591CB2-834E-4010-BA32-F9369AB4C5C9}" type="datetime11">
              <a:rPr lang="zh-CN" altLang="en-US" smtClean="0">
                <a:solidFill>
                  <a:srgbClr val="FFFFFF"/>
                </a:solidFill>
              </a:rPr>
              <a:pPr>
                <a:defRPr/>
              </a:pPr>
              <a:t>08:03:39</a:t>
            </a:fld>
            <a:endParaRPr lang="en-US" altLang="zh-CN" dirty="0">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18</a:t>
            </a:fld>
            <a:endParaRPr lang="en-US" altLang="zh-CN">
              <a:solidFill>
                <a:srgbClr val="FFFFFF"/>
              </a:solidFill>
            </a:endParaRPr>
          </a:p>
        </p:txBody>
      </p:sp>
      <p:graphicFrame>
        <p:nvGraphicFramePr>
          <p:cNvPr id="5" name="表格 4"/>
          <p:cNvGraphicFramePr>
            <a:graphicFrameLocks noGrp="1"/>
          </p:cNvGraphicFramePr>
          <p:nvPr>
            <p:extLst>
              <p:ext uri="{D42A27DB-BD31-4B8C-83A1-F6EECF244321}">
                <p14:modId xmlns:p14="http://schemas.microsoft.com/office/powerpoint/2010/main" val="2132203676"/>
              </p:ext>
            </p:extLst>
          </p:nvPr>
        </p:nvGraphicFramePr>
        <p:xfrm>
          <a:off x="611560" y="690615"/>
          <a:ext cx="7200796" cy="3708400"/>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672075">
                  <a:extLst>
                    <a:ext uri="{9D8B030D-6E8A-4147-A177-3AD203B41FA5}">
                      <a16:colId xmlns:a16="http://schemas.microsoft.com/office/drawing/2014/main" val="20002"/>
                    </a:ext>
                  </a:extLst>
                </a:gridCol>
                <a:gridCol w="672075">
                  <a:extLst>
                    <a:ext uri="{9D8B030D-6E8A-4147-A177-3AD203B41FA5}">
                      <a16:colId xmlns:a16="http://schemas.microsoft.com/office/drawing/2014/main" val="20003"/>
                    </a:ext>
                  </a:extLst>
                </a:gridCol>
                <a:gridCol w="672075">
                  <a:extLst>
                    <a:ext uri="{9D8B030D-6E8A-4147-A177-3AD203B41FA5}">
                      <a16:colId xmlns:a16="http://schemas.microsoft.com/office/drawing/2014/main" val="20004"/>
                    </a:ext>
                  </a:extLst>
                </a:gridCol>
                <a:gridCol w="576064">
                  <a:extLst>
                    <a:ext uri="{9D8B030D-6E8A-4147-A177-3AD203B41FA5}">
                      <a16:colId xmlns:a16="http://schemas.microsoft.com/office/drawing/2014/main" val="20005"/>
                    </a:ext>
                  </a:extLst>
                </a:gridCol>
                <a:gridCol w="576064">
                  <a:extLst>
                    <a:ext uri="{9D8B030D-6E8A-4147-A177-3AD203B41FA5}">
                      <a16:colId xmlns:a16="http://schemas.microsoft.com/office/drawing/2014/main" val="20006"/>
                    </a:ext>
                  </a:extLst>
                </a:gridCol>
                <a:gridCol w="936099">
                  <a:extLst>
                    <a:ext uri="{9D8B030D-6E8A-4147-A177-3AD203B41FA5}">
                      <a16:colId xmlns:a16="http://schemas.microsoft.com/office/drawing/2014/main" val="20007"/>
                    </a:ext>
                  </a:extLst>
                </a:gridCol>
              </a:tblGrid>
              <a:tr h="370840">
                <a:tc rowSpan="2" gridSpan="2">
                  <a:txBody>
                    <a:bodyPr/>
                    <a:lstStyle/>
                    <a:p>
                      <a:pPr algn="r"/>
                      <a:r>
                        <a:rPr lang="en-US" altLang="zh-CN" dirty="0" smtClean="0"/>
                        <a:t>Output</a:t>
                      </a:r>
                    </a:p>
                    <a:p>
                      <a:pPr algn="l"/>
                      <a:r>
                        <a:rPr lang="en-US" altLang="zh-CN" dirty="0" smtClean="0"/>
                        <a:t>Input</a:t>
                      </a:r>
                      <a:endParaRPr lang="zh-CN" altLang="en-US" dirty="0"/>
                    </a:p>
                  </a:txBody>
                  <a:tcPr anchor="ctr">
                    <a:lnTlToBr w="12700" cap="flat" cmpd="sng" algn="ctr">
                      <a:solidFill>
                        <a:schemeClr val="tx1"/>
                      </a:solidFill>
                      <a:prstDash val="solid"/>
                      <a:round/>
                      <a:headEnd type="none" w="med" len="med"/>
                      <a:tailEnd type="none" w="med" len="med"/>
                    </a:lnTlToBr>
                  </a:tcPr>
                </a:tc>
                <a:tc rowSpan="2" hMerge="1">
                  <a:txBody>
                    <a:bodyPr/>
                    <a:lstStyle/>
                    <a:p>
                      <a:pPr algn="ctr"/>
                      <a:endParaRPr lang="zh-CN" altLang="en-US" dirty="0"/>
                    </a:p>
                  </a:txBody>
                  <a:tcPr anchor="ctr"/>
                </a:tc>
                <a:tc gridSpan="3">
                  <a:txBody>
                    <a:bodyPr/>
                    <a:lstStyle/>
                    <a:p>
                      <a:pPr algn="ctr"/>
                      <a:r>
                        <a:rPr lang="en-US" altLang="zh-CN" dirty="0" smtClean="0"/>
                        <a:t>Intermediate</a:t>
                      </a:r>
                      <a:r>
                        <a:rPr lang="en-US" altLang="zh-CN" baseline="0" dirty="0" smtClean="0"/>
                        <a:t>  use</a:t>
                      </a:r>
                      <a:endParaRPr lang="zh-CN" altLang="en-US" dirty="0"/>
                    </a:p>
                  </a:txBody>
                  <a:tcPr anchor="ctr"/>
                </a:tc>
                <a:tc hMerge="1">
                  <a:txBody>
                    <a:bodyPr/>
                    <a:lstStyle/>
                    <a:p>
                      <a:endParaRPr lang="zh-CN" altLang="en-US" dirty="0"/>
                    </a:p>
                  </a:txBody>
                  <a:tcPr/>
                </a:tc>
                <a:tc hMerge="1">
                  <a:txBody>
                    <a:bodyPr/>
                    <a:lstStyle/>
                    <a:p>
                      <a:endParaRPr lang="zh-CN" altLang="en-US" dirty="0"/>
                    </a:p>
                  </a:txBody>
                  <a:tcPr/>
                </a:tc>
                <a:tc gridSpan="2">
                  <a:txBody>
                    <a:bodyPr/>
                    <a:lstStyle/>
                    <a:p>
                      <a:pPr algn="ctr"/>
                      <a:r>
                        <a:rPr lang="en-US" altLang="zh-CN" dirty="0" smtClean="0"/>
                        <a:t>Final use</a:t>
                      </a:r>
                      <a:endParaRPr lang="zh-CN" altLang="en-US" dirty="0"/>
                    </a:p>
                  </a:txBody>
                  <a:tcPr anchor="ctr"/>
                </a:tc>
                <a:tc hMerge="1">
                  <a:txBody>
                    <a:bodyPr/>
                    <a:lstStyle/>
                    <a:p>
                      <a:endParaRPr lang="zh-CN" altLang="en-US" dirty="0"/>
                    </a:p>
                  </a:txBody>
                  <a:tcPr/>
                </a:tc>
                <a:tc rowSpan="2">
                  <a:txBody>
                    <a:bodyPr/>
                    <a:lstStyle/>
                    <a:p>
                      <a:pPr algn="ctr"/>
                      <a:r>
                        <a:rPr lang="en-US" altLang="zh-CN" dirty="0" smtClean="0"/>
                        <a:t>Total output</a:t>
                      </a:r>
                      <a:endParaRPr lang="zh-CN" altLang="en-US" dirty="0"/>
                    </a:p>
                  </a:txBody>
                  <a:tcPr anchor="ctr"/>
                </a:tc>
                <a:extLst>
                  <a:ext uri="{0D108BD9-81ED-4DB2-BD59-A6C34878D82A}">
                    <a16:rowId xmlns:a16="http://schemas.microsoft.com/office/drawing/2014/main" val="10000"/>
                  </a:ext>
                </a:extLst>
              </a:tr>
              <a:tr h="370840">
                <a:tc gridSpan="2" vMerge="1">
                  <a:txBody>
                    <a:bodyPr/>
                    <a:lstStyle/>
                    <a:p>
                      <a:pPr algn="ctr"/>
                      <a:endParaRPr lang="zh-CN" altLang="en-US" dirty="0"/>
                    </a:p>
                  </a:txBody>
                  <a:tcPr anchor="ctr"/>
                </a:tc>
                <a:tc hMerge="1" vMerge="1">
                  <a:txBody>
                    <a:bodyPr/>
                    <a:lstStyle/>
                    <a:p>
                      <a:pPr algn="ctr"/>
                      <a:endParaRPr lang="zh-CN" altLang="en-US" dirty="0"/>
                    </a:p>
                  </a:txBody>
                  <a:tcPr anchor="ctr"/>
                </a:tc>
                <a:tc>
                  <a:txBody>
                    <a:bodyPr/>
                    <a:lstStyle/>
                    <a:p>
                      <a:pPr algn="ctr"/>
                      <a:r>
                        <a:rPr lang="en-US" altLang="zh-CN" dirty="0" smtClean="0"/>
                        <a:t>s1</a:t>
                      </a:r>
                      <a:endParaRPr lang="zh-CN" altLang="en-US" dirty="0"/>
                    </a:p>
                  </a:txBody>
                  <a:tcPr anchor="ctr"/>
                </a:tc>
                <a:tc>
                  <a:txBody>
                    <a:bodyPr/>
                    <a:lstStyle/>
                    <a:p>
                      <a:pPr algn="ctr"/>
                      <a:r>
                        <a:rPr lang="en-US" altLang="zh-CN" dirty="0" smtClean="0"/>
                        <a:t>s2</a:t>
                      </a:r>
                      <a:endParaRPr lang="zh-CN" altLang="en-US" dirty="0"/>
                    </a:p>
                  </a:txBody>
                  <a:tcPr anchor="ctr"/>
                </a:tc>
                <a:tc>
                  <a:txBody>
                    <a:bodyPr/>
                    <a:lstStyle/>
                    <a:p>
                      <a:pPr algn="ctr"/>
                      <a:r>
                        <a:rPr lang="en-US" altLang="zh-CN" dirty="0" smtClean="0"/>
                        <a:t>…</a:t>
                      </a:r>
                      <a:endParaRPr lang="zh-CN" altLang="en-US" dirty="0"/>
                    </a:p>
                  </a:txBody>
                  <a:tcPr anchor="ctr"/>
                </a:tc>
                <a:tc>
                  <a:txBody>
                    <a:bodyPr/>
                    <a:lstStyle/>
                    <a:p>
                      <a:pPr algn="ctr"/>
                      <a:r>
                        <a:rPr lang="en-US" altLang="zh-CN" dirty="0" smtClean="0"/>
                        <a:t>C</a:t>
                      </a:r>
                      <a:endParaRPr lang="zh-CN" altLang="en-US" dirty="0"/>
                    </a:p>
                  </a:txBody>
                  <a:tcPr anchor="ctr"/>
                </a:tc>
                <a:tc>
                  <a:txBody>
                    <a:bodyPr/>
                    <a:lstStyle/>
                    <a:p>
                      <a:pPr algn="ctr"/>
                      <a:r>
                        <a:rPr lang="en-US" altLang="zh-CN" dirty="0" smtClean="0"/>
                        <a:t>I</a:t>
                      </a:r>
                      <a:endParaRPr lang="zh-CN" altLang="en-US" dirty="0"/>
                    </a:p>
                  </a:txBody>
                  <a:tcPr anchor="ctr"/>
                </a:tc>
                <a:tc vMerge="1">
                  <a:txBody>
                    <a:bodyPr/>
                    <a:lstStyle/>
                    <a:p>
                      <a:endParaRPr lang="zh-CN" altLang="en-US" dirty="0"/>
                    </a:p>
                  </a:txBody>
                  <a:tcPr/>
                </a:tc>
                <a:extLst>
                  <a:ext uri="{0D108BD9-81ED-4DB2-BD59-A6C34878D82A}">
                    <a16:rowId xmlns:a16="http://schemas.microsoft.com/office/drawing/2014/main" val="10001"/>
                  </a:ext>
                </a:extLst>
              </a:tr>
              <a:tr h="370840">
                <a:tc rowSpan="3">
                  <a:txBody>
                    <a:bodyPr/>
                    <a:lstStyle/>
                    <a:p>
                      <a:pPr algn="ctr"/>
                      <a:r>
                        <a:rPr lang="en-US" altLang="zh-CN" dirty="0" smtClean="0"/>
                        <a:t>Middle</a:t>
                      </a:r>
                    </a:p>
                    <a:p>
                      <a:pPr algn="ctr"/>
                      <a:r>
                        <a:rPr lang="en-US" altLang="zh-CN" baseline="0" dirty="0" smtClean="0"/>
                        <a:t>Inputs</a:t>
                      </a:r>
                      <a:endParaRPr lang="zh-CN" altLang="en-US" dirty="0"/>
                    </a:p>
                  </a:txBody>
                  <a:tcPr anchor="ctr"/>
                </a:tc>
                <a:tc>
                  <a:txBody>
                    <a:bodyPr/>
                    <a:lstStyle/>
                    <a:p>
                      <a:pPr algn="ctr"/>
                      <a:r>
                        <a:rPr lang="en-US" altLang="zh-CN" dirty="0" smtClean="0"/>
                        <a:t>Sector 1</a:t>
                      </a:r>
                      <a:endParaRPr lang="zh-CN" altLang="en-US" dirty="0"/>
                    </a:p>
                  </a:txBody>
                  <a:tcPr anchor="ctr"/>
                </a:tc>
                <a:tc>
                  <a:txBody>
                    <a:bodyPr/>
                    <a:lstStyle/>
                    <a:p>
                      <a:pPr algn="ctr"/>
                      <a:endParaRPr lang="zh-CN" altLang="en-US" dirty="0"/>
                    </a:p>
                  </a:txBody>
                  <a:tcPr anchor="ctr"/>
                </a:tc>
                <a:tc>
                  <a:txBody>
                    <a:bodyPr/>
                    <a:lstStyle/>
                    <a:p>
                      <a:pPr algn="ctr"/>
                      <a:endParaRPr lang="zh-CN" altLang="en-US" dirty="0"/>
                    </a:p>
                  </a:txBody>
                  <a:tcPr anchor="ctr"/>
                </a:tc>
                <a:tc>
                  <a:txBody>
                    <a:bodyPr/>
                    <a:lstStyle/>
                    <a:p>
                      <a:pPr algn="ctr"/>
                      <a:endParaRPr lang="zh-CN" altLang="en-US"/>
                    </a:p>
                  </a:txBody>
                  <a:tcPr anchor="ctr"/>
                </a:tc>
                <a:tc>
                  <a:txBody>
                    <a:bodyPr/>
                    <a:lstStyle/>
                    <a:p>
                      <a:pPr algn="ctr"/>
                      <a:endParaRPr lang="zh-CN" altLang="en-US" dirty="0"/>
                    </a:p>
                  </a:txBody>
                  <a:tcPr anchor="ctr">
                    <a:solidFill>
                      <a:srgbClr val="00B050"/>
                    </a:solidFill>
                  </a:tcPr>
                </a:tc>
                <a:tc>
                  <a:txBody>
                    <a:bodyPr/>
                    <a:lstStyle/>
                    <a:p>
                      <a:pPr algn="ctr"/>
                      <a:endParaRPr lang="zh-CN" altLang="en-US" dirty="0"/>
                    </a:p>
                  </a:txBody>
                  <a:tcPr anchor="ctr">
                    <a:solidFill>
                      <a:srgbClr val="00B050"/>
                    </a:solidFill>
                  </a:tcPr>
                </a:tc>
                <a:tc>
                  <a:txBody>
                    <a:bodyPr/>
                    <a:lstStyle/>
                    <a:p>
                      <a:pPr algn="ctr"/>
                      <a:endParaRPr lang="zh-CN" altLang="en-US"/>
                    </a:p>
                  </a:txBody>
                  <a:tcPr anchor="ctr"/>
                </a:tc>
                <a:extLst>
                  <a:ext uri="{0D108BD9-81ED-4DB2-BD59-A6C34878D82A}">
                    <a16:rowId xmlns:a16="http://schemas.microsoft.com/office/drawing/2014/main" val="10002"/>
                  </a:ext>
                </a:extLst>
              </a:tr>
              <a:tr h="370840">
                <a:tc vMerge="1">
                  <a:txBody>
                    <a:bodyPr/>
                    <a:lstStyle/>
                    <a:p>
                      <a:endParaRPr lang="zh-CN" altLang="en-US" dirty="0"/>
                    </a:p>
                  </a:txBody>
                  <a:tcPr/>
                </a:tc>
                <a:tc>
                  <a:txBody>
                    <a:bodyPr/>
                    <a:lstStyle/>
                    <a:p>
                      <a:pPr algn="ctr"/>
                      <a:r>
                        <a:rPr lang="en-US" altLang="zh-CN" dirty="0" smtClean="0"/>
                        <a:t>Sector 2</a:t>
                      </a:r>
                      <a:endParaRPr lang="zh-CN" altLang="en-US" dirty="0"/>
                    </a:p>
                  </a:txBody>
                  <a:tcPr anchor="ctr"/>
                </a:tc>
                <a:tc>
                  <a:txBody>
                    <a:bodyPr/>
                    <a:lstStyle/>
                    <a:p>
                      <a:pPr algn="ctr"/>
                      <a:endParaRPr lang="zh-CN" altLang="en-US"/>
                    </a:p>
                  </a:txBody>
                  <a:tcPr anchor="ctr"/>
                </a:tc>
                <a:tc>
                  <a:txBody>
                    <a:bodyPr/>
                    <a:lstStyle/>
                    <a:p>
                      <a:pPr algn="ctr"/>
                      <a:endParaRPr lang="zh-CN" altLang="en-US" dirty="0"/>
                    </a:p>
                  </a:txBody>
                  <a:tcPr anchor="ctr"/>
                </a:tc>
                <a:tc>
                  <a:txBody>
                    <a:bodyPr/>
                    <a:lstStyle/>
                    <a:p>
                      <a:pPr algn="ctr"/>
                      <a:endParaRPr lang="zh-CN" altLang="en-US" dirty="0"/>
                    </a:p>
                  </a:txBody>
                  <a:tcPr anchor="ctr"/>
                </a:tc>
                <a:tc>
                  <a:txBody>
                    <a:bodyPr/>
                    <a:lstStyle/>
                    <a:p>
                      <a:pPr algn="ctr"/>
                      <a:endParaRPr lang="zh-CN" altLang="en-US" dirty="0"/>
                    </a:p>
                  </a:txBody>
                  <a:tcPr anchor="ctr">
                    <a:solidFill>
                      <a:srgbClr val="00B050"/>
                    </a:solidFill>
                  </a:tcPr>
                </a:tc>
                <a:tc>
                  <a:txBody>
                    <a:bodyPr/>
                    <a:lstStyle/>
                    <a:p>
                      <a:pPr algn="ctr"/>
                      <a:endParaRPr lang="zh-CN" altLang="en-US" dirty="0"/>
                    </a:p>
                  </a:txBody>
                  <a:tcPr anchor="ctr">
                    <a:solidFill>
                      <a:srgbClr val="00B050"/>
                    </a:solidFill>
                  </a:tcPr>
                </a:tc>
                <a:tc>
                  <a:txBody>
                    <a:bodyPr/>
                    <a:lstStyle/>
                    <a:p>
                      <a:pPr algn="ctr"/>
                      <a:endParaRPr lang="zh-CN" altLang="en-US" dirty="0"/>
                    </a:p>
                  </a:txBody>
                  <a:tcPr anchor="ctr"/>
                </a:tc>
                <a:extLst>
                  <a:ext uri="{0D108BD9-81ED-4DB2-BD59-A6C34878D82A}">
                    <a16:rowId xmlns:a16="http://schemas.microsoft.com/office/drawing/2014/main" val="10003"/>
                  </a:ext>
                </a:extLst>
              </a:tr>
              <a:tr h="370840">
                <a:tc vMerge="1">
                  <a:txBody>
                    <a:bodyPr/>
                    <a:lstStyle/>
                    <a:p>
                      <a:endParaRPr lang="zh-CN" altLang="en-US" dirty="0"/>
                    </a:p>
                  </a:txBody>
                  <a:tcPr/>
                </a:tc>
                <a:tc>
                  <a:txBody>
                    <a:bodyPr/>
                    <a:lstStyle/>
                    <a:p>
                      <a:pPr algn="ctr"/>
                      <a:r>
                        <a:rPr lang="en-US" altLang="zh-CN" dirty="0" smtClean="0"/>
                        <a:t>…</a:t>
                      </a:r>
                      <a:endParaRPr lang="zh-CN" altLang="en-US" dirty="0"/>
                    </a:p>
                  </a:txBody>
                  <a:tcPr anchor="ctr"/>
                </a:tc>
                <a:tc>
                  <a:txBody>
                    <a:bodyPr/>
                    <a:lstStyle/>
                    <a:p>
                      <a:pPr algn="ctr"/>
                      <a:endParaRPr lang="zh-CN" altLang="en-US"/>
                    </a:p>
                  </a:txBody>
                  <a:tcPr anchor="ctr"/>
                </a:tc>
                <a:tc>
                  <a:txBody>
                    <a:bodyPr/>
                    <a:lstStyle/>
                    <a:p>
                      <a:pPr algn="ctr"/>
                      <a:endParaRPr lang="zh-CN" altLang="en-US" dirty="0"/>
                    </a:p>
                  </a:txBody>
                  <a:tcPr anchor="ctr"/>
                </a:tc>
                <a:tc>
                  <a:txBody>
                    <a:bodyPr/>
                    <a:lstStyle/>
                    <a:p>
                      <a:pPr algn="ctr"/>
                      <a:endParaRPr lang="zh-CN" altLang="en-US" dirty="0"/>
                    </a:p>
                  </a:txBody>
                  <a:tcPr anchor="ctr"/>
                </a:tc>
                <a:tc>
                  <a:txBody>
                    <a:bodyPr/>
                    <a:lstStyle/>
                    <a:p>
                      <a:pPr algn="ctr"/>
                      <a:endParaRPr lang="zh-CN" altLang="en-US"/>
                    </a:p>
                  </a:txBody>
                  <a:tcPr anchor="ctr">
                    <a:solidFill>
                      <a:srgbClr val="00B050"/>
                    </a:solidFill>
                  </a:tcPr>
                </a:tc>
                <a:tc>
                  <a:txBody>
                    <a:bodyPr/>
                    <a:lstStyle/>
                    <a:p>
                      <a:pPr algn="ctr"/>
                      <a:endParaRPr lang="zh-CN" altLang="en-US" dirty="0"/>
                    </a:p>
                  </a:txBody>
                  <a:tcPr anchor="ctr">
                    <a:solidFill>
                      <a:srgbClr val="00B050"/>
                    </a:solidFill>
                  </a:tcPr>
                </a:tc>
                <a:tc>
                  <a:txBody>
                    <a:bodyPr/>
                    <a:lstStyle/>
                    <a:p>
                      <a:pPr algn="ctr"/>
                      <a:endParaRPr lang="zh-CN" altLang="en-US"/>
                    </a:p>
                  </a:txBody>
                  <a:tcPr anchor="ctr"/>
                </a:tc>
                <a:extLst>
                  <a:ext uri="{0D108BD9-81ED-4DB2-BD59-A6C34878D82A}">
                    <a16:rowId xmlns:a16="http://schemas.microsoft.com/office/drawing/2014/main" val="10004"/>
                  </a:ext>
                </a:extLst>
              </a:tr>
              <a:tr h="370840">
                <a:tc rowSpan="4">
                  <a:txBody>
                    <a:bodyPr/>
                    <a:lstStyle/>
                    <a:p>
                      <a:pPr algn="ctr"/>
                      <a:r>
                        <a:rPr lang="en-US" altLang="zh-CN" dirty="0" smtClean="0"/>
                        <a:t>Value-added</a:t>
                      </a:r>
                      <a:endParaRPr lang="zh-CN" altLang="en-US" dirty="0"/>
                    </a:p>
                  </a:txBody>
                  <a:tcPr anchor="ctr"/>
                </a:tc>
                <a:tc>
                  <a:txBody>
                    <a:bodyPr/>
                    <a:lstStyle/>
                    <a:p>
                      <a:pPr algn="ctr"/>
                      <a:r>
                        <a:rPr lang="en-US" altLang="zh-CN" dirty="0" smtClean="0"/>
                        <a:t>Indirect</a:t>
                      </a:r>
                      <a:r>
                        <a:rPr lang="en-US" altLang="zh-CN" baseline="0" dirty="0" smtClean="0"/>
                        <a:t> tax</a:t>
                      </a:r>
                      <a:endParaRPr lang="zh-CN" altLang="en-US" dirty="0"/>
                    </a:p>
                  </a:txBody>
                  <a:tcPr anchor="ctr"/>
                </a:tc>
                <a:tc>
                  <a:txBody>
                    <a:bodyPr/>
                    <a:lstStyle/>
                    <a:p>
                      <a:pPr algn="ctr"/>
                      <a:endParaRPr lang="zh-CN" altLang="en-US" dirty="0"/>
                    </a:p>
                  </a:txBody>
                  <a:tcPr anchor="ctr">
                    <a:solidFill>
                      <a:srgbClr val="FF0000"/>
                    </a:solidFill>
                  </a:tcPr>
                </a:tc>
                <a:tc>
                  <a:txBody>
                    <a:bodyPr/>
                    <a:lstStyle/>
                    <a:p>
                      <a:pPr algn="ctr"/>
                      <a:endParaRPr lang="zh-CN" altLang="en-US" dirty="0"/>
                    </a:p>
                  </a:txBody>
                  <a:tcPr anchor="ctr">
                    <a:solidFill>
                      <a:srgbClr val="FF0000"/>
                    </a:solidFill>
                  </a:tcPr>
                </a:tc>
                <a:tc>
                  <a:txBody>
                    <a:bodyPr/>
                    <a:lstStyle/>
                    <a:p>
                      <a:pPr algn="ctr"/>
                      <a:endParaRPr lang="zh-CN" altLang="en-US" dirty="0"/>
                    </a:p>
                  </a:txBody>
                  <a:tcPr anchor="ctr">
                    <a:solidFill>
                      <a:srgbClr val="FF0000"/>
                    </a:solidFill>
                  </a:tcPr>
                </a:tc>
                <a:tc>
                  <a:txBody>
                    <a:bodyPr/>
                    <a:lstStyle/>
                    <a:p>
                      <a:pPr algn="ctr"/>
                      <a:endParaRPr lang="zh-CN" altLang="en-US"/>
                    </a:p>
                  </a:txBody>
                  <a:tcPr anchor="ctr"/>
                </a:tc>
                <a:tc>
                  <a:txBody>
                    <a:bodyPr/>
                    <a:lstStyle/>
                    <a:p>
                      <a:pPr algn="ctr"/>
                      <a:endParaRPr lang="zh-CN" altLang="en-US" dirty="0"/>
                    </a:p>
                  </a:txBody>
                  <a:tcPr anchor="ctr"/>
                </a:tc>
                <a:tc>
                  <a:txBody>
                    <a:bodyPr/>
                    <a:lstStyle/>
                    <a:p>
                      <a:pPr algn="ctr"/>
                      <a:endParaRPr lang="zh-CN" altLang="en-US"/>
                    </a:p>
                  </a:txBody>
                  <a:tcPr anchor="ctr"/>
                </a:tc>
                <a:extLst>
                  <a:ext uri="{0D108BD9-81ED-4DB2-BD59-A6C34878D82A}">
                    <a16:rowId xmlns:a16="http://schemas.microsoft.com/office/drawing/2014/main" val="10005"/>
                  </a:ext>
                </a:extLst>
              </a:tr>
              <a:tr h="370840">
                <a:tc vMerge="1">
                  <a:txBody>
                    <a:bodyPr/>
                    <a:lstStyle/>
                    <a:p>
                      <a:endParaRPr lang="zh-CN" altLang="en-US" dirty="0"/>
                    </a:p>
                  </a:txBody>
                  <a:tcPr/>
                </a:tc>
                <a:tc>
                  <a:txBody>
                    <a:bodyPr/>
                    <a:lstStyle/>
                    <a:p>
                      <a:pPr algn="ctr"/>
                      <a:r>
                        <a:rPr lang="en-US" altLang="zh-CN" dirty="0" smtClean="0"/>
                        <a:t>Depreciation of FA</a:t>
                      </a:r>
                      <a:endParaRPr lang="zh-CN" altLang="en-US" dirty="0"/>
                    </a:p>
                  </a:txBody>
                  <a:tcPr anchor="ctr"/>
                </a:tc>
                <a:tc>
                  <a:txBody>
                    <a:bodyPr/>
                    <a:lstStyle/>
                    <a:p>
                      <a:pPr algn="ctr"/>
                      <a:endParaRPr lang="zh-CN" altLang="en-US" dirty="0"/>
                    </a:p>
                  </a:txBody>
                  <a:tcPr anchor="ctr">
                    <a:solidFill>
                      <a:srgbClr val="FF0000"/>
                    </a:solidFill>
                  </a:tcPr>
                </a:tc>
                <a:tc>
                  <a:txBody>
                    <a:bodyPr/>
                    <a:lstStyle/>
                    <a:p>
                      <a:pPr algn="ctr"/>
                      <a:endParaRPr lang="zh-CN" altLang="en-US" dirty="0"/>
                    </a:p>
                  </a:txBody>
                  <a:tcPr anchor="ctr">
                    <a:solidFill>
                      <a:srgbClr val="FF0000"/>
                    </a:solidFill>
                  </a:tcPr>
                </a:tc>
                <a:tc>
                  <a:txBody>
                    <a:bodyPr/>
                    <a:lstStyle/>
                    <a:p>
                      <a:pPr algn="ctr"/>
                      <a:endParaRPr lang="zh-CN" altLang="en-US" dirty="0"/>
                    </a:p>
                  </a:txBody>
                  <a:tcPr anchor="ctr">
                    <a:solidFill>
                      <a:srgbClr val="FF0000"/>
                    </a:solidFill>
                  </a:tcPr>
                </a:tc>
                <a:tc>
                  <a:txBody>
                    <a:bodyPr/>
                    <a:lstStyle/>
                    <a:p>
                      <a:pPr algn="ctr"/>
                      <a:endParaRPr lang="zh-CN" altLang="en-US" dirty="0"/>
                    </a:p>
                  </a:txBody>
                  <a:tcPr anchor="ctr"/>
                </a:tc>
                <a:tc>
                  <a:txBody>
                    <a:bodyPr/>
                    <a:lstStyle/>
                    <a:p>
                      <a:pPr algn="ctr"/>
                      <a:endParaRPr lang="zh-CN" altLang="en-US" dirty="0"/>
                    </a:p>
                  </a:txBody>
                  <a:tcPr anchor="ctr"/>
                </a:tc>
                <a:tc>
                  <a:txBody>
                    <a:bodyPr/>
                    <a:lstStyle/>
                    <a:p>
                      <a:pPr algn="ctr"/>
                      <a:endParaRPr lang="zh-CN" altLang="en-US" dirty="0"/>
                    </a:p>
                  </a:txBody>
                  <a:tcPr anchor="ctr"/>
                </a:tc>
                <a:extLst>
                  <a:ext uri="{0D108BD9-81ED-4DB2-BD59-A6C34878D82A}">
                    <a16:rowId xmlns:a16="http://schemas.microsoft.com/office/drawing/2014/main" val="10006"/>
                  </a:ext>
                </a:extLst>
              </a:tr>
              <a:tr h="370840">
                <a:tc vMerge="1">
                  <a:txBody>
                    <a:bodyPr/>
                    <a:lstStyle/>
                    <a:p>
                      <a:endParaRPr lang="zh-CN" altLang="en-US" dirty="0"/>
                    </a:p>
                  </a:txBody>
                  <a:tcPr/>
                </a:tc>
                <a:tc>
                  <a:txBody>
                    <a:bodyPr/>
                    <a:lstStyle/>
                    <a:p>
                      <a:pPr algn="ctr"/>
                      <a:r>
                        <a:rPr lang="en-US" altLang="zh-CN" dirty="0" smtClean="0"/>
                        <a:t>Labor compensation</a:t>
                      </a:r>
                      <a:endParaRPr lang="zh-CN" altLang="en-US" dirty="0"/>
                    </a:p>
                  </a:txBody>
                  <a:tcPr anchor="ctr"/>
                </a:tc>
                <a:tc>
                  <a:txBody>
                    <a:bodyPr/>
                    <a:lstStyle/>
                    <a:p>
                      <a:pPr algn="ctr"/>
                      <a:endParaRPr lang="zh-CN" altLang="en-US" dirty="0"/>
                    </a:p>
                  </a:txBody>
                  <a:tcPr anchor="ctr">
                    <a:solidFill>
                      <a:srgbClr val="FF0000"/>
                    </a:solidFill>
                  </a:tcPr>
                </a:tc>
                <a:tc>
                  <a:txBody>
                    <a:bodyPr/>
                    <a:lstStyle/>
                    <a:p>
                      <a:pPr algn="ctr"/>
                      <a:endParaRPr lang="zh-CN" altLang="en-US" dirty="0"/>
                    </a:p>
                  </a:txBody>
                  <a:tcPr anchor="ctr">
                    <a:solidFill>
                      <a:srgbClr val="FF0000"/>
                    </a:solidFill>
                  </a:tcPr>
                </a:tc>
                <a:tc>
                  <a:txBody>
                    <a:bodyPr/>
                    <a:lstStyle/>
                    <a:p>
                      <a:pPr algn="ctr"/>
                      <a:endParaRPr lang="zh-CN" altLang="en-US" dirty="0"/>
                    </a:p>
                  </a:txBody>
                  <a:tcPr anchor="ctr">
                    <a:solidFill>
                      <a:srgbClr val="FF0000"/>
                    </a:solidFill>
                  </a:tcPr>
                </a:tc>
                <a:tc>
                  <a:txBody>
                    <a:bodyPr/>
                    <a:lstStyle/>
                    <a:p>
                      <a:pPr algn="ctr"/>
                      <a:endParaRPr lang="zh-CN" altLang="en-US" dirty="0"/>
                    </a:p>
                  </a:txBody>
                  <a:tcPr anchor="ctr"/>
                </a:tc>
                <a:tc>
                  <a:txBody>
                    <a:bodyPr/>
                    <a:lstStyle/>
                    <a:p>
                      <a:pPr algn="ctr"/>
                      <a:endParaRPr lang="zh-CN" altLang="en-US" dirty="0"/>
                    </a:p>
                  </a:txBody>
                  <a:tcPr anchor="ctr"/>
                </a:tc>
                <a:tc>
                  <a:txBody>
                    <a:bodyPr/>
                    <a:lstStyle/>
                    <a:p>
                      <a:pPr algn="ctr"/>
                      <a:endParaRPr lang="zh-CN" altLang="en-US" dirty="0"/>
                    </a:p>
                  </a:txBody>
                  <a:tcPr anchor="ctr"/>
                </a:tc>
                <a:extLst>
                  <a:ext uri="{0D108BD9-81ED-4DB2-BD59-A6C34878D82A}">
                    <a16:rowId xmlns:a16="http://schemas.microsoft.com/office/drawing/2014/main" val="10007"/>
                  </a:ext>
                </a:extLst>
              </a:tr>
              <a:tr h="370840">
                <a:tc vMerge="1">
                  <a:txBody>
                    <a:bodyPr/>
                    <a:lstStyle/>
                    <a:p>
                      <a:endParaRPr lang="zh-CN" altLang="en-US" dirty="0"/>
                    </a:p>
                  </a:txBody>
                  <a:tcPr/>
                </a:tc>
                <a:tc>
                  <a:txBody>
                    <a:bodyPr/>
                    <a:lstStyle/>
                    <a:p>
                      <a:pPr algn="ctr"/>
                      <a:r>
                        <a:rPr lang="en-US" altLang="zh-CN" dirty="0" smtClean="0"/>
                        <a:t>Business earnings</a:t>
                      </a:r>
                      <a:endParaRPr lang="zh-CN" altLang="en-US" dirty="0"/>
                    </a:p>
                  </a:txBody>
                  <a:tcPr anchor="ctr"/>
                </a:tc>
                <a:tc>
                  <a:txBody>
                    <a:bodyPr/>
                    <a:lstStyle/>
                    <a:p>
                      <a:pPr algn="ctr"/>
                      <a:endParaRPr lang="zh-CN" altLang="en-US" dirty="0"/>
                    </a:p>
                  </a:txBody>
                  <a:tcPr anchor="ctr">
                    <a:solidFill>
                      <a:srgbClr val="FF0000"/>
                    </a:solidFill>
                  </a:tcPr>
                </a:tc>
                <a:tc>
                  <a:txBody>
                    <a:bodyPr/>
                    <a:lstStyle/>
                    <a:p>
                      <a:pPr algn="ctr"/>
                      <a:endParaRPr lang="zh-CN" altLang="en-US" dirty="0"/>
                    </a:p>
                  </a:txBody>
                  <a:tcPr anchor="ctr">
                    <a:solidFill>
                      <a:srgbClr val="FF0000"/>
                    </a:solidFill>
                  </a:tcPr>
                </a:tc>
                <a:tc>
                  <a:txBody>
                    <a:bodyPr/>
                    <a:lstStyle/>
                    <a:p>
                      <a:pPr algn="ctr"/>
                      <a:endParaRPr lang="zh-CN" altLang="en-US" dirty="0"/>
                    </a:p>
                  </a:txBody>
                  <a:tcPr anchor="ctr">
                    <a:solidFill>
                      <a:srgbClr val="FF0000"/>
                    </a:solidFill>
                  </a:tcPr>
                </a:tc>
                <a:tc>
                  <a:txBody>
                    <a:bodyPr/>
                    <a:lstStyle/>
                    <a:p>
                      <a:pPr algn="ctr"/>
                      <a:endParaRPr lang="zh-CN" altLang="en-US" dirty="0"/>
                    </a:p>
                  </a:txBody>
                  <a:tcPr anchor="ctr"/>
                </a:tc>
                <a:tc>
                  <a:txBody>
                    <a:bodyPr/>
                    <a:lstStyle/>
                    <a:p>
                      <a:pPr algn="ctr"/>
                      <a:endParaRPr lang="zh-CN" altLang="en-US" dirty="0"/>
                    </a:p>
                  </a:txBody>
                  <a:tcPr anchor="ctr"/>
                </a:tc>
                <a:tc>
                  <a:txBody>
                    <a:bodyPr/>
                    <a:lstStyle/>
                    <a:p>
                      <a:pPr algn="ctr"/>
                      <a:endParaRPr lang="zh-CN" altLang="en-US" dirty="0"/>
                    </a:p>
                  </a:txBody>
                  <a:tcPr anchor="ctr"/>
                </a:tc>
                <a:extLst>
                  <a:ext uri="{0D108BD9-81ED-4DB2-BD59-A6C34878D82A}">
                    <a16:rowId xmlns:a16="http://schemas.microsoft.com/office/drawing/2014/main" val="10008"/>
                  </a:ext>
                </a:extLst>
              </a:tr>
              <a:tr h="370840">
                <a:tc gridSpan="2">
                  <a:txBody>
                    <a:bodyPr/>
                    <a:lstStyle/>
                    <a:p>
                      <a:pPr algn="ctr"/>
                      <a:r>
                        <a:rPr lang="en-US" altLang="zh-CN" dirty="0" smtClean="0"/>
                        <a:t>Total input</a:t>
                      </a:r>
                      <a:endParaRPr lang="zh-CN" altLang="en-US" dirty="0"/>
                    </a:p>
                  </a:txBody>
                  <a:tcPr anchor="ctr"/>
                </a:tc>
                <a:tc hMerge="1">
                  <a:txBody>
                    <a:bodyPr/>
                    <a:lstStyle/>
                    <a:p>
                      <a:endParaRPr lang="zh-CN" altLang="en-US" dirty="0"/>
                    </a:p>
                  </a:txBody>
                  <a:tcPr/>
                </a:tc>
                <a:tc>
                  <a:txBody>
                    <a:bodyPr/>
                    <a:lstStyle/>
                    <a:p>
                      <a:pPr algn="ctr"/>
                      <a:endParaRPr lang="zh-CN" altLang="en-US" dirty="0"/>
                    </a:p>
                  </a:txBody>
                  <a:tcPr anchor="ctr"/>
                </a:tc>
                <a:tc>
                  <a:txBody>
                    <a:bodyPr/>
                    <a:lstStyle/>
                    <a:p>
                      <a:pPr algn="ctr"/>
                      <a:endParaRPr lang="zh-CN" altLang="en-US" dirty="0"/>
                    </a:p>
                  </a:txBody>
                  <a:tcPr anchor="ctr"/>
                </a:tc>
                <a:tc>
                  <a:txBody>
                    <a:bodyPr/>
                    <a:lstStyle/>
                    <a:p>
                      <a:pPr algn="ctr"/>
                      <a:endParaRPr lang="zh-CN" altLang="en-US" dirty="0"/>
                    </a:p>
                  </a:txBody>
                  <a:tcPr anchor="ctr"/>
                </a:tc>
                <a:tc>
                  <a:txBody>
                    <a:bodyPr/>
                    <a:lstStyle/>
                    <a:p>
                      <a:pPr algn="ctr"/>
                      <a:endParaRPr lang="zh-CN" altLang="en-US" dirty="0"/>
                    </a:p>
                  </a:txBody>
                  <a:tcPr anchor="ctr"/>
                </a:tc>
                <a:tc>
                  <a:txBody>
                    <a:bodyPr/>
                    <a:lstStyle/>
                    <a:p>
                      <a:pPr algn="ctr"/>
                      <a:endParaRPr lang="zh-CN" altLang="en-US" dirty="0"/>
                    </a:p>
                  </a:txBody>
                  <a:tcPr anchor="ctr"/>
                </a:tc>
                <a:tc>
                  <a:txBody>
                    <a:bodyPr/>
                    <a:lstStyle/>
                    <a:p>
                      <a:pPr algn="ctr"/>
                      <a:endParaRPr lang="zh-CN" altLang="en-US" dirty="0"/>
                    </a:p>
                  </a:txBody>
                  <a:tcPr anchor="ctr"/>
                </a:tc>
                <a:extLst>
                  <a:ext uri="{0D108BD9-81ED-4DB2-BD59-A6C34878D82A}">
                    <a16:rowId xmlns:a16="http://schemas.microsoft.com/office/drawing/2014/main" val="10009"/>
                  </a:ext>
                </a:extLst>
              </a:tr>
            </a:tbl>
          </a:graphicData>
        </a:graphic>
      </p:graphicFrame>
      <p:sp>
        <p:nvSpPr>
          <p:cNvPr id="6" name="TextBox 5"/>
          <p:cNvSpPr txBox="1"/>
          <p:nvPr/>
        </p:nvSpPr>
        <p:spPr>
          <a:xfrm>
            <a:off x="0" y="-31512"/>
            <a:ext cx="2952328" cy="646331"/>
          </a:xfrm>
          <a:prstGeom prst="rect">
            <a:avLst/>
          </a:prstGeom>
          <a:noFill/>
        </p:spPr>
        <p:txBody>
          <a:bodyPr wrap="square" rtlCol="0">
            <a:spAutoFit/>
          </a:bodyPr>
          <a:lstStyle/>
          <a:p>
            <a:r>
              <a:rPr lang="en-US" altLang="zh-CN" dirty="0" smtClean="0"/>
              <a:t>A simplified input-output model of the economy</a:t>
            </a:r>
            <a:endParaRPr lang="zh-CN" altLang="en-US" dirty="0"/>
          </a:p>
        </p:txBody>
      </p:sp>
      <p:sp>
        <p:nvSpPr>
          <p:cNvPr id="10" name="Rectangle 3"/>
          <p:cNvSpPr txBox="1">
            <a:spLocks noRot="1" noChangeArrowheads="1"/>
          </p:cNvSpPr>
          <p:nvPr/>
        </p:nvSpPr>
        <p:spPr bwMode="auto">
          <a:xfrm>
            <a:off x="3985389" y="4495936"/>
            <a:ext cx="4562264" cy="1338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a:lnSpc>
                <a:spcPct val="80000"/>
              </a:lnSpc>
            </a:pPr>
            <a:r>
              <a:rPr lang="en-US" altLang="zh-CN" sz="2200" kern="0" dirty="0" smtClean="0">
                <a:solidFill>
                  <a:srgbClr val="FF0000"/>
                </a:solidFill>
              </a:rPr>
              <a:t>Consumption-type VAT</a:t>
            </a:r>
          </a:p>
          <a:p>
            <a:pPr lvl="1">
              <a:lnSpc>
                <a:spcPct val="80000"/>
              </a:lnSpc>
            </a:pPr>
            <a:r>
              <a:rPr lang="en-US" altLang="zh-CN" sz="1800" kern="0" dirty="0" smtClean="0"/>
              <a:t>Input tax credit allowed for middle inputs and fixed assets</a:t>
            </a:r>
          </a:p>
          <a:p>
            <a:pPr lvl="1">
              <a:lnSpc>
                <a:spcPct val="80000"/>
              </a:lnSpc>
            </a:pPr>
            <a:r>
              <a:rPr lang="en-US" altLang="zh-CN" sz="1800" kern="0" dirty="0" smtClean="0"/>
              <a:t>Overall tax base is aggregate consumption of the  economy </a:t>
            </a:r>
          </a:p>
        </p:txBody>
      </p:sp>
      <p:sp>
        <p:nvSpPr>
          <p:cNvPr id="11" name="TextBox 10"/>
          <p:cNvSpPr txBox="1"/>
          <p:nvPr/>
        </p:nvSpPr>
        <p:spPr>
          <a:xfrm>
            <a:off x="6824431" y="0"/>
            <a:ext cx="2339752" cy="369332"/>
          </a:xfrm>
          <a:prstGeom prst="rect">
            <a:avLst/>
          </a:prstGeom>
          <a:noFill/>
        </p:spPr>
        <p:txBody>
          <a:bodyPr wrap="square" rtlCol="0">
            <a:spAutoFit/>
          </a:bodyPr>
          <a:lstStyle/>
          <a:p>
            <a:r>
              <a:rPr lang="en-US" altLang="zh-CN" dirty="0" smtClean="0"/>
              <a:t>Value-added=C+I=GDP</a:t>
            </a:r>
            <a:endParaRPr lang="zh-CN" altLang="en-US" dirty="0"/>
          </a:p>
        </p:txBody>
      </p:sp>
      <p:grpSp>
        <p:nvGrpSpPr>
          <p:cNvPr id="12" name="组合 11"/>
          <p:cNvGrpSpPr/>
          <p:nvPr/>
        </p:nvGrpSpPr>
        <p:grpSpPr>
          <a:xfrm>
            <a:off x="7686419" y="275864"/>
            <a:ext cx="990364" cy="369332"/>
            <a:chOff x="7974124" y="1034905"/>
            <a:chExt cx="990364" cy="369332"/>
          </a:xfrm>
        </p:grpSpPr>
        <p:sp>
          <p:nvSpPr>
            <p:cNvPr id="8" name="矩形 7"/>
            <p:cNvSpPr/>
            <p:nvPr/>
          </p:nvSpPr>
          <p:spPr>
            <a:xfrm>
              <a:off x="7974124" y="1111559"/>
              <a:ext cx="432048" cy="21602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8532440" y="1111559"/>
              <a:ext cx="432048" cy="21602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8316416" y="1034905"/>
              <a:ext cx="300082" cy="369332"/>
            </a:xfrm>
            <a:prstGeom prst="rect">
              <a:avLst/>
            </a:prstGeom>
            <a:noFill/>
          </p:spPr>
          <p:txBody>
            <a:bodyPr wrap="none" rtlCol="0">
              <a:spAutoFit/>
            </a:bodyPr>
            <a:lstStyle/>
            <a:p>
              <a:r>
                <a:rPr lang="en-US" altLang="zh-CN" dirty="0" smtClean="0"/>
                <a:t>=</a:t>
              </a:r>
              <a:endParaRPr lang="zh-CN" altLang="en-US" dirty="0"/>
            </a:p>
          </p:txBody>
        </p:sp>
      </p:grpSp>
    </p:spTree>
    <p:extLst>
      <p:ext uri="{BB962C8B-B14F-4D97-AF65-F5344CB8AC3E}">
        <p14:creationId xmlns:p14="http://schemas.microsoft.com/office/powerpoint/2010/main" val="2729440186"/>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p:cNvSpPr>
            <a:spLocks noGrp="1" noRot="1" noChangeArrowheads="1"/>
          </p:cNvSpPr>
          <p:nvPr>
            <p:ph type="title"/>
          </p:nvPr>
        </p:nvSpPr>
        <p:spPr/>
        <p:txBody>
          <a:bodyPr>
            <a:normAutofit/>
          </a:bodyPr>
          <a:lstStyle/>
          <a:p>
            <a:pPr fontAlgn="auto">
              <a:spcAft>
                <a:spcPts val="0"/>
              </a:spcAft>
              <a:defRPr/>
            </a:pPr>
            <a:r>
              <a:rPr lang="en-US" altLang="zh-CN" sz="4000" dirty="0">
                <a:solidFill>
                  <a:schemeClr val="tx2">
                    <a:satMod val="130000"/>
                  </a:schemeClr>
                </a:solidFill>
              </a:rPr>
              <a:t>VAT </a:t>
            </a:r>
            <a:r>
              <a:rPr lang="en-US" altLang="zh-CN" sz="4000" dirty="0" smtClean="0">
                <a:solidFill>
                  <a:schemeClr val="tx2">
                    <a:satMod val="130000"/>
                  </a:schemeClr>
                </a:solidFill>
              </a:rPr>
              <a:t>Transition</a:t>
            </a:r>
            <a:endParaRPr lang="en-US" altLang="zh-CN" sz="4000" dirty="0">
              <a:solidFill>
                <a:schemeClr val="tx2">
                  <a:satMod val="130000"/>
                </a:schemeClr>
              </a:solidFill>
            </a:endParaRPr>
          </a:p>
        </p:txBody>
      </p:sp>
      <p:sp>
        <p:nvSpPr>
          <p:cNvPr id="1979394" name="Rectangle 3"/>
          <p:cNvSpPr>
            <a:spLocks noGrp="1" noRot="1" noChangeArrowheads="1"/>
          </p:cNvSpPr>
          <p:nvPr>
            <p:ph idx="1"/>
          </p:nvPr>
        </p:nvSpPr>
        <p:spPr/>
        <p:txBody>
          <a:bodyPr/>
          <a:lstStyle/>
          <a:p>
            <a:r>
              <a:rPr lang="en-US" altLang="zh-CN" dirty="0"/>
              <a:t>Why China adopted </a:t>
            </a:r>
            <a:r>
              <a:rPr lang="en-US" altLang="zh-CN" dirty="0" smtClean="0"/>
              <a:t>production-type </a:t>
            </a:r>
            <a:r>
              <a:rPr lang="en-US" altLang="zh-CN" dirty="0"/>
              <a:t>VAT in the 1994 tax reform?</a:t>
            </a:r>
            <a:endParaRPr lang="en-US" altLang="zh-CN" dirty="0" smtClean="0"/>
          </a:p>
          <a:p>
            <a:pPr lvl="1"/>
            <a:r>
              <a:rPr lang="en-US" altLang="zh-CN" dirty="0" smtClean="0"/>
              <a:t>To collect more tax revenue</a:t>
            </a:r>
          </a:p>
          <a:p>
            <a:pPr lvl="1"/>
            <a:r>
              <a:rPr lang="en-US" altLang="zh-CN" dirty="0" smtClean="0"/>
              <a:t>To fight the record-high inflation by curbing over-investment</a:t>
            </a:r>
            <a:br>
              <a:rPr lang="en-US" altLang="zh-CN" dirty="0" smtClean="0"/>
            </a:br>
            <a:r>
              <a:rPr lang="en-US" altLang="zh-CN" dirty="0" smtClean="0"/>
              <a:t>(China’s CPI in 1994 was 24.1%)</a:t>
            </a:r>
          </a:p>
        </p:txBody>
      </p:sp>
      <p:sp>
        <p:nvSpPr>
          <p:cNvPr id="2" name="日期占位符 1"/>
          <p:cNvSpPr>
            <a:spLocks noGrp="1"/>
          </p:cNvSpPr>
          <p:nvPr>
            <p:ph type="dt" sz="half" idx="10"/>
          </p:nvPr>
        </p:nvSpPr>
        <p:spPr/>
        <p:txBody>
          <a:bodyPr/>
          <a:lstStyle/>
          <a:p>
            <a:pPr>
              <a:defRPr/>
            </a:pPr>
            <a:fld id="{0D4606EC-6338-4016-BA89-3C4F1184832C}" type="datetime11">
              <a:rPr lang="zh-CN" altLang="en-US" smtClean="0">
                <a:solidFill>
                  <a:srgbClr val="FFFFFF"/>
                </a:solidFill>
              </a:rPr>
              <a:pPr>
                <a:defRPr/>
              </a:pPr>
              <a:t>08:03:39</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19</a:t>
            </a:fld>
            <a:endParaRPr lang="en-US" altLang="zh-CN">
              <a:solidFill>
                <a:srgbClr val="FFFFFF"/>
              </a:solidFill>
            </a:endParaRPr>
          </a:p>
        </p:txBody>
      </p:sp>
    </p:spTree>
    <p:extLst>
      <p:ext uri="{BB962C8B-B14F-4D97-AF65-F5344CB8AC3E}">
        <p14:creationId xmlns:p14="http://schemas.microsoft.com/office/powerpoint/2010/main" val="241690572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b="1" dirty="0">
                <a:solidFill>
                  <a:schemeClr val="tx2">
                    <a:satMod val="130000"/>
                  </a:schemeClr>
                </a:solidFill>
                <a:effectLst>
                  <a:outerShdw blurRad="38100" dist="38100" dir="2700000" algn="tl">
                    <a:srgbClr val="C0C0C0"/>
                  </a:outerShdw>
                </a:effectLst>
              </a:rPr>
              <a:t> </a:t>
            </a:r>
            <a:r>
              <a:rPr lang="en-US" altLang="zh-CN" dirty="0" smtClean="0">
                <a:solidFill>
                  <a:schemeClr val="tx2">
                    <a:satMod val="130000"/>
                  </a:schemeClr>
                </a:solidFill>
                <a:effectLst>
                  <a:outerShdw blurRad="38100" dist="38100" dir="2700000" algn="tl">
                    <a:srgbClr val="C0C0C0"/>
                  </a:outerShdw>
                </a:effectLst>
              </a:rPr>
              <a:t>China’s Tax Reform</a:t>
            </a:r>
            <a:endParaRPr lang="en-US" altLang="zh-CN" dirty="0">
              <a:solidFill>
                <a:schemeClr val="tx2">
                  <a:satMod val="130000"/>
                </a:schemeClr>
              </a:solidFill>
              <a:effectLst>
                <a:outerShdw blurRad="38100" dist="38100" dir="2700000" algn="tl">
                  <a:srgbClr val="C0C0C0"/>
                </a:outerShdw>
              </a:effectLst>
            </a:endParaRPr>
          </a:p>
        </p:txBody>
      </p:sp>
      <p:sp>
        <p:nvSpPr>
          <p:cNvPr id="1965058" name="内容占位符 2"/>
          <p:cNvSpPr>
            <a:spLocks noGrp="1"/>
          </p:cNvSpPr>
          <p:nvPr>
            <p:ph idx="1"/>
          </p:nvPr>
        </p:nvSpPr>
        <p:spPr>
          <a:xfrm>
            <a:off x="1043608" y="1484784"/>
            <a:ext cx="7499176" cy="4525963"/>
          </a:xfrm>
        </p:spPr>
        <p:txBody>
          <a:bodyPr/>
          <a:lstStyle/>
          <a:p>
            <a:r>
              <a:rPr lang="en-US" altLang="zh-CN" sz="2400" dirty="0" smtClean="0"/>
              <a:t>Tax reform from late 1970’s to the beginning of 1990’s</a:t>
            </a:r>
          </a:p>
          <a:p>
            <a:r>
              <a:rPr lang="en-US" altLang="zh-CN" sz="2400" dirty="0" smtClean="0"/>
              <a:t>Tax reform in 1994</a:t>
            </a:r>
          </a:p>
          <a:p>
            <a:r>
              <a:rPr lang="en-US" altLang="zh-CN" sz="2400" dirty="0" smtClean="0"/>
              <a:t>New round of tax reform</a:t>
            </a:r>
          </a:p>
        </p:txBody>
      </p:sp>
      <p:sp>
        <p:nvSpPr>
          <p:cNvPr id="3" name="日期占位符 2"/>
          <p:cNvSpPr>
            <a:spLocks noGrp="1"/>
          </p:cNvSpPr>
          <p:nvPr>
            <p:ph type="dt" sz="half" idx="10"/>
          </p:nvPr>
        </p:nvSpPr>
        <p:spPr/>
        <p:txBody>
          <a:bodyPr/>
          <a:lstStyle/>
          <a:p>
            <a:pPr>
              <a:defRPr/>
            </a:pPr>
            <a:fld id="{DAF8479C-9304-4FA2-93EE-2D95722CA45F}" type="datetime11">
              <a:rPr lang="zh-CN" altLang="en-US" smtClean="0">
                <a:solidFill>
                  <a:srgbClr val="FFFFFF"/>
                </a:solidFill>
              </a:rPr>
              <a:pPr>
                <a:defRPr/>
              </a:pPr>
              <a:t>08:03:39</a:t>
            </a:fld>
            <a:endParaRPr lang="en-US" altLang="zh-CN">
              <a:solidFill>
                <a:srgbClr val="FFFFFF"/>
              </a:solidFill>
            </a:endParaRPr>
          </a:p>
        </p:txBody>
      </p:sp>
      <p:sp>
        <p:nvSpPr>
          <p:cNvPr id="4" name="页脚占位符 3"/>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a:t>
            </a:fld>
            <a:endParaRPr lang="en-US" altLang="zh-CN">
              <a:solidFill>
                <a:srgbClr val="FFFFFF"/>
              </a:solidFill>
            </a:endParaRPr>
          </a:p>
        </p:txBody>
      </p:sp>
    </p:spTree>
    <p:extLst>
      <p:ext uri="{BB962C8B-B14F-4D97-AF65-F5344CB8AC3E}">
        <p14:creationId xmlns:p14="http://schemas.microsoft.com/office/powerpoint/2010/main" val="22064487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65058">
                                            <p:txEl>
                                              <p:pRg st="0" end="0"/>
                                            </p:txEl>
                                          </p:spTgt>
                                        </p:tgtEl>
                                        <p:attrNameLst>
                                          <p:attrName>style.visibility</p:attrName>
                                        </p:attrNameLst>
                                      </p:cBhvr>
                                      <p:to>
                                        <p:strVal val="visible"/>
                                      </p:to>
                                    </p:set>
                                    <p:animEffect transition="in" filter="wipe(left)">
                                      <p:cBhvr>
                                        <p:cTn id="11" dur="500"/>
                                        <p:tgtEl>
                                          <p:spTgt spid="196505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65058">
                                            <p:txEl>
                                              <p:pRg st="1" end="1"/>
                                            </p:txEl>
                                          </p:spTgt>
                                        </p:tgtEl>
                                        <p:attrNameLst>
                                          <p:attrName>style.visibility</p:attrName>
                                        </p:attrNameLst>
                                      </p:cBhvr>
                                      <p:to>
                                        <p:strVal val="visible"/>
                                      </p:to>
                                    </p:set>
                                    <p:animEffect transition="in" filter="wipe(left)">
                                      <p:cBhvr>
                                        <p:cTn id="16" dur="500"/>
                                        <p:tgtEl>
                                          <p:spTgt spid="196505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65058">
                                            <p:txEl>
                                              <p:pRg st="2" end="2"/>
                                            </p:txEl>
                                          </p:spTgt>
                                        </p:tgtEl>
                                        <p:attrNameLst>
                                          <p:attrName>style.visibility</p:attrName>
                                        </p:attrNameLst>
                                      </p:cBhvr>
                                      <p:to>
                                        <p:strVal val="visible"/>
                                      </p:to>
                                    </p:set>
                                    <p:animEffect transition="in" filter="wipe(left)">
                                      <p:cBhvr>
                                        <p:cTn id="21" dur="500"/>
                                        <p:tgtEl>
                                          <p:spTgt spid="19650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1965058"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Rot="1" noChangeArrowheads="1"/>
          </p:cNvSpPr>
          <p:nvPr>
            <p:ph type="title"/>
          </p:nvPr>
        </p:nvSpPr>
        <p:spPr/>
        <p:txBody>
          <a:bodyPr>
            <a:normAutofit/>
          </a:bodyPr>
          <a:lstStyle/>
          <a:p>
            <a:pPr fontAlgn="auto">
              <a:spcAft>
                <a:spcPts val="0"/>
              </a:spcAft>
              <a:defRPr/>
            </a:pPr>
            <a:r>
              <a:rPr lang="en-US" altLang="zh-CN" sz="4000" dirty="0">
                <a:solidFill>
                  <a:schemeClr val="tx2">
                    <a:satMod val="130000"/>
                  </a:schemeClr>
                </a:solidFill>
              </a:rPr>
              <a:t>VAT </a:t>
            </a:r>
            <a:r>
              <a:rPr lang="en-US" altLang="zh-CN" sz="4000" dirty="0" smtClean="0">
                <a:solidFill>
                  <a:schemeClr val="tx2">
                    <a:satMod val="130000"/>
                  </a:schemeClr>
                </a:solidFill>
              </a:rPr>
              <a:t>Transition</a:t>
            </a:r>
            <a:endParaRPr lang="en-US" altLang="zh-CN" sz="4000" dirty="0">
              <a:solidFill>
                <a:schemeClr val="tx2">
                  <a:satMod val="130000"/>
                </a:schemeClr>
              </a:solidFill>
            </a:endParaRPr>
          </a:p>
        </p:txBody>
      </p:sp>
      <p:sp>
        <p:nvSpPr>
          <p:cNvPr id="1980418" name="Rectangle 3"/>
          <p:cNvSpPr>
            <a:spLocks noGrp="1" noRot="1" noChangeArrowheads="1"/>
          </p:cNvSpPr>
          <p:nvPr>
            <p:ph idx="1"/>
          </p:nvPr>
        </p:nvSpPr>
        <p:spPr/>
        <p:txBody>
          <a:bodyPr>
            <a:normAutofit/>
          </a:bodyPr>
          <a:lstStyle/>
          <a:p>
            <a:pPr>
              <a:lnSpc>
                <a:spcPct val="80000"/>
              </a:lnSpc>
            </a:pPr>
            <a:r>
              <a:rPr lang="en-US" altLang="zh-CN" sz="2800" dirty="0"/>
              <a:t>Why China switches to </a:t>
            </a:r>
            <a:r>
              <a:rPr lang="en-US" altLang="zh-CN" sz="2800" dirty="0" smtClean="0"/>
              <a:t>consumption-type </a:t>
            </a:r>
            <a:r>
              <a:rPr lang="en-US" altLang="zh-CN" sz="2800" dirty="0"/>
              <a:t>VAT in 2009</a:t>
            </a:r>
            <a:r>
              <a:rPr lang="en-US" altLang="zh-CN" sz="2800" dirty="0" smtClean="0"/>
              <a:t>?</a:t>
            </a:r>
          </a:p>
          <a:p>
            <a:pPr lvl="1">
              <a:lnSpc>
                <a:spcPct val="80000"/>
              </a:lnSpc>
            </a:pPr>
            <a:r>
              <a:rPr lang="en-US" altLang="zh-CN" sz="2400" dirty="0" smtClean="0"/>
              <a:t>To fight the financial crisis by boosting domestic demand</a:t>
            </a:r>
          </a:p>
          <a:p>
            <a:pPr lvl="1">
              <a:lnSpc>
                <a:spcPct val="80000"/>
              </a:lnSpc>
            </a:pPr>
            <a:r>
              <a:rPr lang="en-US" altLang="zh-CN" sz="2400" dirty="0" smtClean="0"/>
              <a:t>To encourage technological upgrading and industrial restructuring. </a:t>
            </a:r>
          </a:p>
          <a:p>
            <a:pPr lvl="1">
              <a:lnSpc>
                <a:spcPct val="80000"/>
              </a:lnSpc>
            </a:pPr>
            <a:r>
              <a:rPr lang="en-US" altLang="zh-CN" sz="2400" dirty="0" smtClean="0"/>
              <a:t>To improve the efficiency of the tax system</a:t>
            </a:r>
            <a:br>
              <a:rPr lang="en-US" altLang="zh-CN" sz="2400" dirty="0" smtClean="0"/>
            </a:br>
            <a:r>
              <a:rPr lang="en-US" altLang="zh-CN" sz="2400" dirty="0" smtClean="0"/>
              <a:t>Production-type VAT cause great distortions to the economy</a:t>
            </a:r>
            <a:r>
              <a:rPr lang="zh-CN" altLang="en-US" sz="2400" dirty="0" smtClean="0"/>
              <a:t>，</a:t>
            </a:r>
            <a:r>
              <a:rPr lang="en-US" altLang="zh-CN" sz="2400" dirty="0" smtClean="0"/>
              <a:t>especially since China had began the implementation on trial of consumption-type VAT in </a:t>
            </a:r>
            <a:r>
              <a:rPr lang="en-US" altLang="zh-CN" sz="2400" smtClean="0"/>
              <a:t>some provinces </a:t>
            </a:r>
            <a:r>
              <a:rPr lang="en-US" altLang="zh-CN" sz="2400" dirty="0" smtClean="0"/>
              <a:t>in 2004.</a:t>
            </a:r>
          </a:p>
        </p:txBody>
      </p:sp>
      <p:sp>
        <p:nvSpPr>
          <p:cNvPr id="2" name="日期占位符 1"/>
          <p:cNvSpPr>
            <a:spLocks noGrp="1"/>
          </p:cNvSpPr>
          <p:nvPr>
            <p:ph type="dt" sz="half" idx="10"/>
          </p:nvPr>
        </p:nvSpPr>
        <p:spPr/>
        <p:txBody>
          <a:bodyPr/>
          <a:lstStyle/>
          <a:p>
            <a:pPr>
              <a:defRPr/>
            </a:pPr>
            <a:fld id="{798BF9A5-903E-4763-B8C3-FE32AF0D580F}" type="datetime11">
              <a:rPr lang="zh-CN" altLang="en-US" smtClean="0">
                <a:solidFill>
                  <a:srgbClr val="FFFFFF"/>
                </a:solidFill>
              </a:rPr>
              <a:pPr>
                <a:defRPr/>
              </a:pPr>
              <a:t>08:03:39</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20</a:t>
            </a:fld>
            <a:endParaRPr lang="en-US" altLang="zh-CN">
              <a:solidFill>
                <a:srgbClr val="FFFFFF"/>
              </a:solidFill>
            </a:endParaRPr>
          </a:p>
        </p:txBody>
      </p:sp>
    </p:spTree>
    <p:extLst>
      <p:ext uri="{BB962C8B-B14F-4D97-AF65-F5344CB8AC3E}">
        <p14:creationId xmlns:p14="http://schemas.microsoft.com/office/powerpoint/2010/main" val="1432435102"/>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2"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VAT Enlargement</a:t>
            </a:r>
            <a:endParaRPr lang="en-US" altLang="zh-CN" dirty="0">
              <a:solidFill>
                <a:schemeClr val="tx2">
                  <a:satMod val="130000"/>
                </a:schemeClr>
              </a:solidFill>
            </a:endParaRPr>
          </a:p>
        </p:txBody>
      </p:sp>
      <p:sp>
        <p:nvSpPr>
          <p:cNvPr id="962563" name="Rectangle 3"/>
          <p:cNvSpPr>
            <a:spLocks noGrp="1" noRot="1" noChangeArrowheads="1"/>
          </p:cNvSpPr>
          <p:nvPr>
            <p:ph idx="1"/>
          </p:nvPr>
        </p:nvSpPr>
        <p:spPr/>
        <p:txBody>
          <a:bodyPr>
            <a:normAutofit/>
          </a:bodyPr>
          <a:lstStyle/>
          <a:p>
            <a:pPr marL="365760" indent="-283464" fontAlgn="auto">
              <a:spcAft>
                <a:spcPts val="0"/>
              </a:spcAft>
              <a:buFont typeface="Wingdings 2"/>
              <a:buChar char=""/>
              <a:defRPr/>
            </a:pPr>
            <a:r>
              <a:rPr lang="en-US" altLang="zh-CN" dirty="0"/>
              <a:t>To enlarge the scope of VAT by levying VAT on the items currently subject to business tax. So virtually the enlargement of VAT means replacement of business tax by VAT.</a:t>
            </a:r>
          </a:p>
          <a:p>
            <a:pPr marL="365760" indent="-283464" fontAlgn="auto">
              <a:spcAft>
                <a:spcPts val="0"/>
              </a:spcAft>
              <a:buFont typeface="Wingdings 2"/>
              <a:buChar char=""/>
              <a:defRPr/>
            </a:pPr>
            <a:r>
              <a:rPr lang="en-US" altLang="zh-CN" dirty="0"/>
              <a:t>Why is the VAT scope enlargement necessary?</a:t>
            </a:r>
            <a:br>
              <a:rPr lang="en-US" altLang="zh-CN" dirty="0"/>
            </a:br>
            <a:r>
              <a:rPr lang="en-US" altLang="zh-CN" dirty="0"/>
              <a:t>The current system incurs </a:t>
            </a:r>
            <a:r>
              <a:rPr lang="en-US" altLang="zh-CN" dirty="0" smtClean="0"/>
              <a:t>multiple </a:t>
            </a:r>
            <a:r>
              <a:rPr lang="en-US" altLang="zh-CN" dirty="0"/>
              <a:t>taxation for the items subject to business tax.</a:t>
            </a:r>
          </a:p>
        </p:txBody>
      </p:sp>
      <p:sp>
        <p:nvSpPr>
          <p:cNvPr id="2" name="日期占位符 1"/>
          <p:cNvSpPr>
            <a:spLocks noGrp="1"/>
          </p:cNvSpPr>
          <p:nvPr>
            <p:ph type="dt" sz="half" idx="10"/>
          </p:nvPr>
        </p:nvSpPr>
        <p:spPr/>
        <p:txBody>
          <a:bodyPr/>
          <a:lstStyle/>
          <a:p>
            <a:pPr>
              <a:defRPr/>
            </a:pPr>
            <a:fld id="{5C5CA4E6-3893-4A42-85B2-316EE14E681A}" type="datetime11">
              <a:rPr lang="zh-CN" altLang="en-US" smtClean="0">
                <a:solidFill>
                  <a:srgbClr val="FFFFFF"/>
                </a:solidFill>
              </a:rPr>
              <a:pPr>
                <a:defRPr/>
              </a:pPr>
              <a:t>08:03:39</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21</a:t>
            </a:fld>
            <a:endParaRPr lang="en-US" altLang="zh-CN">
              <a:solidFill>
                <a:srgbClr val="FFFFFF"/>
              </a:solidFill>
            </a:endParaRPr>
          </a:p>
        </p:txBody>
      </p:sp>
    </p:spTree>
    <p:extLst>
      <p:ext uri="{BB962C8B-B14F-4D97-AF65-F5344CB8AC3E}">
        <p14:creationId xmlns:p14="http://schemas.microsoft.com/office/powerpoint/2010/main" val="1027261910"/>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2258" name="Rectangle 2"/>
          <p:cNvSpPr>
            <a:spLocks noGrp="1" noRot="1" noChangeArrowheads="1"/>
          </p:cNvSpPr>
          <p:nvPr>
            <p:ph type="title"/>
          </p:nvPr>
        </p:nvSpPr>
        <p:spPr/>
        <p:txBody>
          <a:bodyPr>
            <a:normAutofit fontScale="90000"/>
          </a:bodyPr>
          <a:lstStyle/>
          <a:p>
            <a:pPr fontAlgn="auto">
              <a:spcAft>
                <a:spcPts val="0"/>
              </a:spcAft>
              <a:defRPr/>
            </a:pPr>
            <a:r>
              <a:rPr lang="en-US" altLang="zh-CN" sz="4000" dirty="0" smtClean="0">
                <a:solidFill>
                  <a:schemeClr val="tx2">
                    <a:satMod val="130000"/>
                  </a:schemeClr>
                </a:solidFill>
              </a:rPr>
              <a:t>Reexamine </a:t>
            </a:r>
            <a:r>
              <a:rPr lang="en-US" altLang="zh-CN" sz="4000" dirty="0">
                <a:solidFill>
                  <a:schemeClr val="tx2">
                    <a:satMod val="130000"/>
                  </a:schemeClr>
                </a:solidFill>
              </a:rPr>
              <a:t>the </a:t>
            </a:r>
            <a:r>
              <a:rPr lang="en-US" altLang="zh-CN" sz="4000" dirty="0" smtClean="0">
                <a:solidFill>
                  <a:schemeClr val="tx2">
                    <a:satMod val="130000"/>
                  </a:schemeClr>
                </a:solidFill>
              </a:rPr>
              <a:t>Previous Example</a:t>
            </a:r>
            <a:r>
              <a:rPr lang="en-US" altLang="zh-CN" sz="4000" dirty="0">
                <a:solidFill>
                  <a:schemeClr val="tx2">
                    <a:satMod val="130000"/>
                  </a:schemeClr>
                </a:solidFill>
              </a:rPr>
              <a:t>:</a:t>
            </a:r>
            <a:br>
              <a:rPr lang="en-US" altLang="zh-CN" sz="4000" dirty="0">
                <a:solidFill>
                  <a:schemeClr val="tx2">
                    <a:satMod val="130000"/>
                  </a:schemeClr>
                </a:solidFill>
              </a:rPr>
            </a:br>
            <a:r>
              <a:rPr lang="en-US" altLang="zh-CN" sz="4000" dirty="0">
                <a:solidFill>
                  <a:schemeClr val="tx2">
                    <a:satMod val="130000"/>
                  </a:schemeClr>
                </a:solidFill>
              </a:rPr>
              <a:t>What  if </a:t>
            </a:r>
            <a:r>
              <a:rPr lang="en-US" altLang="zh-CN" sz="4000" dirty="0" smtClean="0">
                <a:solidFill>
                  <a:schemeClr val="tx2">
                    <a:satMod val="130000"/>
                  </a:schemeClr>
                </a:solidFill>
              </a:rPr>
              <a:t>Enterprise </a:t>
            </a:r>
            <a:r>
              <a:rPr lang="en-US" altLang="zh-CN" sz="4000" dirty="0">
                <a:solidFill>
                  <a:schemeClr val="tx2">
                    <a:satMod val="130000"/>
                  </a:schemeClr>
                </a:solidFill>
              </a:rPr>
              <a:t>D is a </a:t>
            </a:r>
            <a:r>
              <a:rPr lang="en-US" altLang="zh-CN" sz="4000" dirty="0" smtClean="0">
                <a:solidFill>
                  <a:schemeClr val="tx2">
                    <a:satMod val="130000"/>
                  </a:schemeClr>
                </a:solidFill>
              </a:rPr>
              <a:t>Restaurant</a:t>
            </a:r>
            <a:r>
              <a:rPr lang="en-US" altLang="zh-CN" sz="4000" dirty="0">
                <a:solidFill>
                  <a:schemeClr val="tx2">
                    <a:satMod val="130000"/>
                  </a:schemeClr>
                </a:solidFill>
              </a:rPr>
              <a:t>?</a:t>
            </a:r>
          </a:p>
        </p:txBody>
      </p:sp>
      <p:graphicFrame>
        <p:nvGraphicFramePr>
          <p:cNvPr id="992398" name="Group 142"/>
          <p:cNvGraphicFramePr>
            <a:graphicFrameLocks noGrp="1"/>
          </p:cNvGraphicFramePr>
          <p:nvPr>
            <p:ph type="tbl" idx="1"/>
            <p:extLst>
              <p:ext uri="{D42A27DB-BD31-4B8C-83A1-F6EECF244321}">
                <p14:modId xmlns:p14="http://schemas.microsoft.com/office/powerpoint/2010/main" val="1790112157"/>
              </p:ext>
            </p:extLst>
          </p:nvPr>
        </p:nvGraphicFramePr>
        <p:xfrm>
          <a:off x="0" y="1628775"/>
          <a:ext cx="9144000" cy="3876041"/>
        </p:xfrm>
        <a:graphic>
          <a:graphicData uri="http://schemas.openxmlformats.org/drawingml/2006/table">
            <a:tbl>
              <a:tblPr>
                <a:tableStyleId>{D27102A9-8310-4765-A935-A1911B00CA55}</a:tableStyleId>
              </a:tblPr>
              <a:tblGrid>
                <a:gridCol w="827088">
                  <a:extLst>
                    <a:ext uri="{9D8B030D-6E8A-4147-A177-3AD203B41FA5}">
                      <a16:colId xmlns:a16="http://schemas.microsoft.com/office/drawing/2014/main" val="20000"/>
                    </a:ext>
                  </a:extLst>
                </a:gridCol>
                <a:gridCol w="1573212">
                  <a:extLst>
                    <a:ext uri="{9D8B030D-6E8A-4147-A177-3AD203B41FA5}">
                      <a16:colId xmlns:a16="http://schemas.microsoft.com/office/drawing/2014/main" val="20001"/>
                    </a:ext>
                  </a:extLst>
                </a:gridCol>
                <a:gridCol w="1130300">
                  <a:extLst>
                    <a:ext uri="{9D8B030D-6E8A-4147-A177-3AD203B41FA5}">
                      <a16:colId xmlns:a16="http://schemas.microsoft.com/office/drawing/2014/main" val="20002"/>
                    </a:ext>
                  </a:extLst>
                </a:gridCol>
                <a:gridCol w="1589088">
                  <a:extLst>
                    <a:ext uri="{9D8B030D-6E8A-4147-A177-3AD203B41FA5}">
                      <a16:colId xmlns:a16="http://schemas.microsoft.com/office/drawing/2014/main" val="20003"/>
                    </a:ext>
                  </a:extLst>
                </a:gridCol>
                <a:gridCol w="974725">
                  <a:extLst>
                    <a:ext uri="{9D8B030D-6E8A-4147-A177-3AD203B41FA5}">
                      <a16:colId xmlns:a16="http://schemas.microsoft.com/office/drawing/2014/main" val="20004"/>
                    </a:ext>
                  </a:extLst>
                </a:gridCol>
                <a:gridCol w="1389062">
                  <a:extLst>
                    <a:ext uri="{9D8B030D-6E8A-4147-A177-3AD203B41FA5}">
                      <a16:colId xmlns:a16="http://schemas.microsoft.com/office/drawing/2014/main" val="20005"/>
                    </a:ext>
                  </a:extLst>
                </a:gridCol>
                <a:gridCol w="823913">
                  <a:extLst>
                    <a:ext uri="{9D8B030D-6E8A-4147-A177-3AD203B41FA5}">
                      <a16:colId xmlns:a16="http://schemas.microsoft.com/office/drawing/2014/main" val="20006"/>
                    </a:ext>
                  </a:extLst>
                </a:gridCol>
                <a:gridCol w="836612">
                  <a:extLst>
                    <a:ext uri="{9D8B030D-6E8A-4147-A177-3AD203B41FA5}">
                      <a16:colId xmlns:a16="http://schemas.microsoft.com/office/drawing/2014/main" val="20007"/>
                    </a:ext>
                  </a:extLst>
                </a:gridCol>
              </a:tblGrid>
              <a:tr h="720725">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Enterprise</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Commodity</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Tax inclusive price</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Tax exclusive  price</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Tax rate</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Output tax</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Input tax</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Tax payable</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1800">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A</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Wheat</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100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100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endParaRPr kumimoji="0" lang="zh-CN"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76263">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B</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Flour</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226</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200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13</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26</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kern="1200" cap="none" normalizeH="0" baseline="0" dirty="0" smtClean="0">
                          <a:ln>
                            <a:noFill/>
                          </a:ln>
                          <a:solidFill>
                            <a:schemeClr val="tx1"/>
                          </a:solidFill>
                          <a:effectLst/>
                          <a:latin typeface="+mn-lt"/>
                          <a:ea typeface="+mn-ea"/>
                          <a:cs typeface="+mn-cs"/>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kern="1200" cap="none" normalizeH="0" baseline="0" dirty="0" smtClean="0">
                          <a:ln>
                            <a:noFill/>
                          </a:ln>
                          <a:solidFill>
                            <a:schemeClr val="tx1"/>
                          </a:solidFill>
                          <a:effectLst/>
                          <a:latin typeface="+mn-lt"/>
                          <a:ea typeface="+mn-ea"/>
                          <a:cs typeface="+mn-cs"/>
                        </a:rPr>
                        <a:t>13</a:t>
                      </a:r>
                    </a:p>
                  </a:txBody>
                  <a:tcPr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03238">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C</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Cake</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936</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800</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17</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136</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26</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110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04825">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D1</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Cake</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1170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1000</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17</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170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136</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34</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54075">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D2</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restaurant</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1170</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endParaRPr kumimoji="0" lang="zh-CN"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5%</a:t>
                      </a:r>
                    </a:p>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(BT)</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58.5</a:t>
                      </a:r>
                    </a:p>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(BT)</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0</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58.5</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10005"/>
                  </a:ext>
                </a:extLst>
              </a:tr>
            </a:tbl>
          </a:graphicData>
        </a:graphic>
      </p:graphicFrame>
      <p:sp>
        <p:nvSpPr>
          <p:cNvPr id="2" name="日期占位符 1"/>
          <p:cNvSpPr>
            <a:spLocks noGrp="1"/>
          </p:cNvSpPr>
          <p:nvPr>
            <p:ph type="dt" sz="half" idx="10"/>
          </p:nvPr>
        </p:nvSpPr>
        <p:spPr/>
        <p:txBody>
          <a:bodyPr/>
          <a:lstStyle/>
          <a:p>
            <a:pPr>
              <a:defRPr/>
            </a:pPr>
            <a:fld id="{C23DA2DE-FA19-4AA1-A295-24A658D3A39F}" type="datetime11">
              <a:rPr lang="zh-CN" altLang="en-US" smtClean="0">
                <a:solidFill>
                  <a:srgbClr val="FFFFFF"/>
                </a:solidFill>
              </a:rPr>
              <a:pPr>
                <a:defRPr/>
              </a:pPr>
              <a:t>08:03:39</a:t>
            </a:fld>
            <a:endParaRPr lang="en-US" altLang="zh-CN" dirty="0">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DF6281E1-A7DC-4C10-977F-EB31FC8CCD4B}" type="slidenum">
              <a:rPr lang="en-US" altLang="zh-CN" smtClean="0"/>
              <a:pPr>
                <a:defRPr/>
              </a:pPr>
              <a:t>22</a:t>
            </a:fld>
            <a:endParaRPr lang="en-US" altLang="zh-CN"/>
          </a:p>
        </p:txBody>
      </p:sp>
      <p:sp>
        <p:nvSpPr>
          <p:cNvPr id="1982531" name="Text Box 144"/>
          <p:cNvSpPr txBox="1">
            <a:spLocks noChangeArrowheads="1"/>
          </p:cNvSpPr>
          <p:nvPr/>
        </p:nvSpPr>
        <p:spPr bwMode="auto">
          <a:xfrm>
            <a:off x="0" y="5589240"/>
            <a:ext cx="9144000" cy="457200"/>
          </a:xfrm>
          <a:prstGeom prst="rect">
            <a:avLst/>
          </a:prstGeom>
          <a:noFill/>
          <a:ln w="9525" algn="ctr">
            <a:noFill/>
            <a:miter lim="800000"/>
            <a:headEnd/>
            <a:tailEnd/>
          </a:ln>
        </p:spPr>
        <p:txBody>
          <a:bodyPr>
            <a:spAutoFit/>
          </a:bodyPr>
          <a:lstStyle/>
          <a:p>
            <a:pPr marL="342900" indent="-342900" fontAlgn="base">
              <a:spcBef>
                <a:spcPct val="50000"/>
              </a:spcBef>
              <a:spcAft>
                <a:spcPct val="0"/>
              </a:spcAft>
              <a:buClr>
                <a:srgbClr val="800080"/>
              </a:buClr>
              <a:buFont typeface="Wingdings" pitchFamily="2" charset="2"/>
              <a:buNone/>
            </a:pPr>
            <a:r>
              <a:rPr lang="en-US" altLang="zh-CN" sz="2400" dirty="0">
                <a:solidFill>
                  <a:srgbClr val="000000"/>
                </a:solidFill>
                <a:latin typeface="Arial" charset="0"/>
              </a:rPr>
              <a:t>C might be a food factory and D1 might be a supermarket.</a:t>
            </a:r>
          </a:p>
        </p:txBody>
      </p:sp>
    </p:spTree>
    <p:extLst>
      <p:ext uri="{BB962C8B-B14F-4D97-AF65-F5344CB8AC3E}">
        <p14:creationId xmlns:p14="http://schemas.microsoft.com/office/powerpoint/2010/main" val="383483130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Rectangle 2"/>
          <p:cNvSpPr>
            <a:spLocks noGrp="1" noRot="1" noChangeArrowheads="1"/>
          </p:cNvSpPr>
          <p:nvPr>
            <p:ph type="title"/>
          </p:nvPr>
        </p:nvSpPr>
        <p:spPr/>
        <p:txBody>
          <a:bodyPr>
            <a:normAutofit fontScale="90000"/>
          </a:bodyPr>
          <a:lstStyle/>
          <a:p>
            <a:pPr fontAlgn="auto">
              <a:spcAft>
                <a:spcPts val="0"/>
              </a:spcAft>
              <a:defRPr/>
            </a:pPr>
            <a:r>
              <a:rPr lang="en-US" altLang="zh-CN" sz="4000" dirty="0">
                <a:solidFill>
                  <a:schemeClr val="tx2">
                    <a:satMod val="130000"/>
                  </a:schemeClr>
                </a:solidFill>
              </a:rPr>
              <a:t>Reexamine the Previous Example:</a:t>
            </a:r>
            <a:br>
              <a:rPr lang="en-US" altLang="zh-CN" sz="4000" dirty="0">
                <a:solidFill>
                  <a:schemeClr val="tx2">
                    <a:satMod val="130000"/>
                  </a:schemeClr>
                </a:solidFill>
              </a:rPr>
            </a:br>
            <a:r>
              <a:rPr lang="en-US" altLang="zh-CN" sz="4000" dirty="0">
                <a:solidFill>
                  <a:schemeClr val="tx2">
                    <a:satMod val="130000"/>
                  </a:schemeClr>
                </a:solidFill>
              </a:rPr>
              <a:t>What  if Enterprise D is a Restaurant?</a:t>
            </a:r>
          </a:p>
        </p:txBody>
      </p:sp>
      <p:sp>
        <p:nvSpPr>
          <p:cNvPr id="1983490" name="Rectangle 3"/>
          <p:cNvSpPr>
            <a:spLocks noGrp="1" noRot="1" noChangeArrowheads="1"/>
          </p:cNvSpPr>
          <p:nvPr>
            <p:ph idx="1"/>
          </p:nvPr>
        </p:nvSpPr>
        <p:spPr/>
        <p:txBody>
          <a:bodyPr/>
          <a:lstStyle/>
          <a:p>
            <a:r>
              <a:rPr lang="en-US" altLang="zh-CN" dirty="0" smtClean="0"/>
              <a:t>As a restaurant, D2 is not a VAT taxpayer and is denied VAT input tax credit  so that its tax burden is eventually higher even though the business tax rate is lower.</a:t>
            </a:r>
          </a:p>
        </p:txBody>
      </p:sp>
      <p:sp>
        <p:nvSpPr>
          <p:cNvPr id="2" name="日期占位符 1"/>
          <p:cNvSpPr>
            <a:spLocks noGrp="1"/>
          </p:cNvSpPr>
          <p:nvPr>
            <p:ph type="dt" sz="half" idx="10"/>
          </p:nvPr>
        </p:nvSpPr>
        <p:spPr/>
        <p:txBody>
          <a:bodyPr/>
          <a:lstStyle/>
          <a:p>
            <a:pPr>
              <a:defRPr/>
            </a:pPr>
            <a:fld id="{09B371D2-803E-43C8-AEFC-34A2CC5B6A69}" type="datetime11">
              <a:rPr lang="zh-CN" altLang="en-US" smtClean="0">
                <a:solidFill>
                  <a:srgbClr val="FFFFFF"/>
                </a:solidFill>
              </a:rPr>
              <a:pPr>
                <a:defRPr/>
              </a:pPr>
              <a:t>08:03:39</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23</a:t>
            </a:fld>
            <a:endParaRPr lang="en-US" altLang="zh-CN">
              <a:solidFill>
                <a:srgbClr val="FFFFFF"/>
              </a:solidFill>
            </a:endParaRPr>
          </a:p>
        </p:txBody>
      </p:sp>
    </p:spTree>
    <p:extLst>
      <p:ext uri="{BB962C8B-B14F-4D97-AF65-F5344CB8AC3E}">
        <p14:creationId xmlns:p14="http://schemas.microsoft.com/office/powerpoint/2010/main" val="3003700481"/>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solidFill>
                  <a:schemeClr val="tx2">
                    <a:satMod val="130000"/>
                  </a:schemeClr>
                </a:solidFill>
              </a:rPr>
              <a:t>VAT Enlargement</a:t>
            </a:r>
            <a:endParaRPr lang="zh-CN" altLang="en-US" dirty="0"/>
          </a:p>
        </p:txBody>
      </p:sp>
      <p:sp>
        <p:nvSpPr>
          <p:cNvPr id="3" name="内容占位符 2"/>
          <p:cNvSpPr>
            <a:spLocks noGrp="1"/>
          </p:cNvSpPr>
          <p:nvPr>
            <p:ph idx="1"/>
          </p:nvPr>
        </p:nvSpPr>
        <p:spPr/>
        <p:txBody>
          <a:bodyPr>
            <a:normAutofit/>
          </a:bodyPr>
          <a:lstStyle/>
          <a:p>
            <a:r>
              <a:rPr lang="en-US" altLang="zh-CN" sz="2800" dirty="0"/>
              <a:t>T</a:t>
            </a:r>
            <a:r>
              <a:rPr lang="en-US" altLang="zh-CN" sz="2800" dirty="0" smtClean="0"/>
              <a:t>o </a:t>
            </a:r>
            <a:r>
              <a:rPr lang="en-US" altLang="zh-CN" sz="2800" dirty="0"/>
              <a:t>mitigate the multiple taxation issue associated with goods and services and to support the development of “modern service industries” </a:t>
            </a:r>
            <a:endParaRPr lang="en-US" altLang="zh-CN" sz="2800" dirty="0" smtClean="0"/>
          </a:p>
          <a:p>
            <a:r>
              <a:rPr lang="en-US" altLang="zh-CN" sz="2800" dirty="0" smtClean="0"/>
              <a:t>State </a:t>
            </a:r>
            <a:r>
              <a:rPr lang="en-US" altLang="zh-CN" sz="2800" dirty="0"/>
              <a:t>Council has resolved in early 2011 that a Pilot Program will be formally introduced in selected locations and for selected industries to </a:t>
            </a:r>
            <a:r>
              <a:rPr lang="en-US" altLang="zh-CN" sz="2800" dirty="0">
                <a:solidFill>
                  <a:srgbClr val="FF0000"/>
                </a:solidFill>
              </a:rPr>
              <a:t>gradually expand the scope of Value Added Tax (“VAT”) to cover industries that are currently subject to Business Tax (“BT</a:t>
            </a:r>
            <a:r>
              <a:rPr lang="en-US" altLang="zh-CN" sz="2800" dirty="0" smtClean="0">
                <a:solidFill>
                  <a:srgbClr val="FF0000"/>
                </a:solidFill>
              </a:rPr>
              <a:t>”)</a:t>
            </a:r>
            <a:endParaRPr lang="zh-CN" altLang="zh-CN" sz="2800" dirty="0">
              <a:solidFill>
                <a:srgbClr val="FF0000"/>
              </a:solidFill>
            </a:endParaRPr>
          </a:p>
          <a:p>
            <a:endParaRPr lang="zh-CN" altLang="en-US" dirty="0"/>
          </a:p>
        </p:txBody>
      </p:sp>
      <p:sp>
        <p:nvSpPr>
          <p:cNvPr id="4" name="日期占位符 3"/>
          <p:cNvSpPr>
            <a:spLocks noGrp="1"/>
          </p:cNvSpPr>
          <p:nvPr>
            <p:ph type="dt" sz="half" idx="10"/>
          </p:nvPr>
        </p:nvSpPr>
        <p:spPr/>
        <p:txBody>
          <a:bodyPr/>
          <a:lstStyle/>
          <a:p>
            <a:pPr>
              <a:defRPr/>
            </a:pPr>
            <a:fld id="{2FACBBF8-BE20-483A-9882-CFF42957F8F8}" type="datetime11">
              <a:rPr lang="zh-CN" altLang="en-US" smtClean="0">
                <a:solidFill>
                  <a:srgbClr val="FFFFFF"/>
                </a:solidFill>
              </a:rPr>
              <a:pPr>
                <a:defRPr/>
              </a:pPr>
              <a:t>08:03:39</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24</a:t>
            </a:fld>
            <a:endParaRPr lang="en-US" altLang="zh-CN">
              <a:solidFill>
                <a:srgbClr val="FFFFFF"/>
              </a:solidFill>
            </a:endParaRPr>
          </a:p>
        </p:txBody>
      </p:sp>
    </p:spTree>
    <p:extLst>
      <p:ext uri="{BB962C8B-B14F-4D97-AF65-F5344CB8AC3E}">
        <p14:creationId xmlns:p14="http://schemas.microsoft.com/office/powerpoint/2010/main" val="3412601187"/>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74638"/>
            <a:ext cx="8538914" cy="1426170"/>
          </a:xfrm>
        </p:spPr>
        <p:txBody>
          <a:bodyPr>
            <a:normAutofit fontScale="90000"/>
          </a:bodyPr>
          <a:lstStyle/>
          <a:p>
            <a:r>
              <a:rPr lang="en-US" altLang="zh-CN" dirty="0" smtClean="0">
                <a:solidFill>
                  <a:schemeClr val="tx2">
                    <a:satMod val="130000"/>
                  </a:schemeClr>
                </a:solidFill>
              </a:rPr>
              <a:t>VAT Enlargement</a:t>
            </a:r>
            <a:r>
              <a:rPr lang="en-US" altLang="zh-CN" dirty="0">
                <a:solidFill>
                  <a:schemeClr val="tx2">
                    <a:satMod val="130000"/>
                  </a:schemeClr>
                </a:solidFill>
              </a:rPr>
              <a:t>: </a:t>
            </a:r>
            <a:r>
              <a:rPr lang="en-US" altLang="zh-CN" dirty="0" smtClean="0">
                <a:solidFill>
                  <a:schemeClr val="tx2">
                    <a:satMod val="130000"/>
                  </a:schemeClr>
                </a:solidFill>
              </a:rPr>
              <a:t/>
            </a:r>
            <a:br>
              <a:rPr lang="en-US" altLang="zh-CN" dirty="0" smtClean="0">
                <a:solidFill>
                  <a:schemeClr val="tx2">
                    <a:satMod val="130000"/>
                  </a:schemeClr>
                </a:solidFill>
              </a:rPr>
            </a:br>
            <a:r>
              <a:rPr lang="en-US" altLang="zh-CN" dirty="0" smtClean="0">
                <a:solidFill>
                  <a:schemeClr val="tx2">
                    <a:satMod val="130000"/>
                  </a:schemeClr>
                </a:solidFill>
              </a:rPr>
              <a:t>Pilot Program in Shanghai (2012)</a:t>
            </a:r>
            <a:endParaRPr lang="zh-CN" altLang="en-US" dirty="0"/>
          </a:p>
        </p:txBody>
      </p:sp>
      <p:sp>
        <p:nvSpPr>
          <p:cNvPr id="3" name="日期占位符 2"/>
          <p:cNvSpPr>
            <a:spLocks noGrp="1"/>
          </p:cNvSpPr>
          <p:nvPr>
            <p:ph type="dt" sz="half" idx="10"/>
          </p:nvPr>
        </p:nvSpPr>
        <p:spPr/>
        <p:txBody>
          <a:bodyPr/>
          <a:lstStyle/>
          <a:p>
            <a:pPr>
              <a:defRPr/>
            </a:pPr>
            <a:fld id="{A26C6801-0D14-4C1A-BE4D-DDFFD401F369}" type="datetime11">
              <a:rPr lang="zh-CN" altLang="en-US" smtClean="0">
                <a:solidFill>
                  <a:srgbClr val="FFFFFF"/>
                </a:solidFill>
              </a:rPr>
              <a:pPr>
                <a:defRPr/>
              </a:pPr>
              <a:t>08:03:39</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25</a:t>
            </a:fld>
            <a:endParaRPr lang="en-US" altLang="zh-CN">
              <a:solidFill>
                <a:srgbClr val="FFFFFF"/>
              </a:solidFill>
            </a:endParaRPr>
          </a:p>
        </p:txBody>
      </p:sp>
      <p:graphicFrame>
        <p:nvGraphicFramePr>
          <p:cNvPr id="4" name="表格 3"/>
          <p:cNvGraphicFramePr>
            <a:graphicFrameLocks noGrp="1"/>
          </p:cNvGraphicFramePr>
          <p:nvPr>
            <p:extLst>
              <p:ext uri="{D42A27DB-BD31-4B8C-83A1-F6EECF244321}">
                <p14:modId xmlns:p14="http://schemas.microsoft.com/office/powerpoint/2010/main" val="3205114015"/>
              </p:ext>
            </p:extLst>
          </p:nvPr>
        </p:nvGraphicFramePr>
        <p:xfrm>
          <a:off x="755576" y="1700808"/>
          <a:ext cx="7499351" cy="4264497"/>
        </p:xfrm>
        <a:graphic>
          <a:graphicData uri="http://schemas.openxmlformats.org/drawingml/2006/table">
            <a:tbl>
              <a:tblPr firstRow="1" firstCol="1" bandRow="1">
                <a:tableStyleId>{EB344D84-9AFB-497E-A393-DC336BA19D2E}</a:tableStyleId>
              </a:tblPr>
              <a:tblGrid>
                <a:gridCol w="4132423">
                  <a:extLst>
                    <a:ext uri="{9D8B030D-6E8A-4147-A177-3AD203B41FA5}">
                      <a16:colId xmlns:a16="http://schemas.microsoft.com/office/drawing/2014/main" val="20000"/>
                    </a:ext>
                  </a:extLst>
                </a:gridCol>
                <a:gridCol w="1683464">
                  <a:extLst>
                    <a:ext uri="{9D8B030D-6E8A-4147-A177-3AD203B41FA5}">
                      <a16:colId xmlns:a16="http://schemas.microsoft.com/office/drawing/2014/main" val="20001"/>
                    </a:ext>
                  </a:extLst>
                </a:gridCol>
                <a:gridCol w="1683464">
                  <a:extLst>
                    <a:ext uri="{9D8B030D-6E8A-4147-A177-3AD203B41FA5}">
                      <a16:colId xmlns:a16="http://schemas.microsoft.com/office/drawing/2014/main" val="20002"/>
                    </a:ext>
                  </a:extLst>
                </a:gridCol>
              </a:tblGrid>
              <a:tr h="473833">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Pilot Industries</a:t>
                      </a:r>
                      <a:endParaRPr lang="zh-CN" sz="2000" kern="100" dirty="0">
                        <a:solidFill>
                          <a:schemeClr val="dk1"/>
                        </a:solidFill>
                        <a:effectLst/>
                        <a:latin typeface="+mn-lt"/>
                        <a:ea typeface="+mn-ea"/>
                        <a:cs typeface="+mn-cs"/>
                      </a:endParaRPr>
                    </a:p>
                  </a:txBody>
                  <a:tcPr marL="0" marR="0" marT="0" marB="0" anchor="ctr">
                    <a:noFill/>
                  </a:tcPr>
                </a:tc>
                <a:tc>
                  <a:txBody>
                    <a:bodyPr/>
                    <a:lstStyle/>
                    <a:p>
                      <a:pPr marL="0" algn="ctr" defTabSz="914400" rtl="0" eaLnBrk="1" latinLnBrk="0" hangingPunct="1">
                        <a:lnSpc>
                          <a:spcPts val="1350"/>
                        </a:lnSpc>
                        <a:spcBef>
                          <a:spcPts val="1020"/>
                        </a:spcBef>
                        <a:spcAft>
                          <a:spcPts val="1020"/>
                        </a:spcAft>
                      </a:pPr>
                      <a:r>
                        <a:rPr lang="en-US" sz="2000" kern="100">
                          <a:solidFill>
                            <a:schemeClr val="dk1"/>
                          </a:solidFill>
                          <a:effectLst/>
                          <a:latin typeface="+mn-lt"/>
                          <a:ea typeface="+mn-ea"/>
                          <a:cs typeface="+mn-cs"/>
                        </a:rPr>
                        <a:t>Applicable VAT rate</a:t>
                      </a:r>
                      <a:endParaRPr lang="zh-CN" sz="2000" kern="100">
                        <a:solidFill>
                          <a:schemeClr val="dk1"/>
                        </a:solidFill>
                        <a:effectLst/>
                        <a:latin typeface="+mn-lt"/>
                        <a:ea typeface="+mn-ea"/>
                        <a:cs typeface="+mn-cs"/>
                      </a:endParaRPr>
                    </a:p>
                  </a:txBody>
                  <a:tcPr marL="0" marR="0" marT="0" marB="0" anchor="ctr">
                    <a:noFill/>
                  </a:tcPr>
                </a:tc>
                <a:tc>
                  <a:txBody>
                    <a:bodyPr/>
                    <a:lstStyle/>
                    <a:p>
                      <a:pPr marL="0" algn="ctr" defTabSz="914400" rtl="0" eaLnBrk="1" latinLnBrk="0" hangingPunct="1">
                        <a:lnSpc>
                          <a:spcPts val="1350"/>
                        </a:lnSpc>
                        <a:spcBef>
                          <a:spcPts val="1020"/>
                        </a:spcBef>
                        <a:spcAft>
                          <a:spcPts val="1020"/>
                        </a:spcAft>
                      </a:pPr>
                      <a:r>
                        <a:rPr lang="en-US" altLang="zh-CN" sz="2000" kern="100" dirty="0" smtClean="0">
                          <a:solidFill>
                            <a:schemeClr val="dk1"/>
                          </a:solidFill>
                          <a:effectLst/>
                          <a:latin typeface="+mn-lt"/>
                          <a:ea typeface="+mn-ea"/>
                          <a:cs typeface="+mn-cs"/>
                        </a:rPr>
                        <a:t>Former BT rate</a:t>
                      </a:r>
                      <a:endParaRPr lang="zh-CN" sz="2000" kern="100" dirty="0">
                        <a:solidFill>
                          <a:schemeClr val="dk1"/>
                        </a:solidFill>
                        <a:effectLst/>
                        <a:latin typeface="+mn-lt"/>
                        <a:ea typeface="+mn-ea"/>
                        <a:cs typeface="+mn-cs"/>
                      </a:endParaRPr>
                    </a:p>
                  </a:txBody>
                  <a:tcPr marL="0" marR="0" marT="0" marB="0" anchor="ctr">
                    <a:noFill/>
                  </a:tcPr>
                </a:tc>
                <a:extLst>
                  <a:ext uri="{0D108BD9-81ED-4DB2-BD59-A6C34878D82A}">
                    <a16:rowId xmlns:a16="http://schemas.microsoft.com/office/drawing/2014/main" val="10000"/>
                  </a:ext>
                </a:extLst>
              </a:tr>
              <a:tr h="473833">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Transportation service industry</a:t>
                      </a:r>
                      <a:endParaRPr lang="zh-CN" sz="2000" kern="100" dirty="0">
                        <a:solidFill>
                          <a:schemeClr val="dk1"/>
                        </a:solidFill>
                        <a:effectLst/>
                        <a:latin typeface="+mn-lt"/>
                        <a:ea typeface="+mn-ea"/>
                        <a:cs typeface="+mn-cs"/>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11%</a:t>
                      </a:r>
                      <a:endParaRPr lang="zh-CN" sz="2000" kern="100" dirty="0">
                        <a:solidFill>
                          <a:schemeClr val="dk1"/>
                        </a:solidFill>
                        <a:effectLst/>
                        <a:latin typeface="+mn-lt"/>
                        <a:ea typeface="+mn-ea"/>
                        <a:cs typeface="+mn-cs"/>
                      </a:endParaRPr>
                    </a:p>
                  </a:txBody>
                  <a:tcPr marL="0" marR="0" marT="0" marB="0" anchor="ctr">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r>
                        <a:rPr lang="en-US" altLang="zh-CN" sz="2000" kern="100" dirty="0" smtClean="0">
                          <a:solidFill>
                            <a:schemeClr val="dk1"/>
                          </a:solidFill>
                          <a:effectLst/>
                          <a:latin typeface="+mn-lt"/>
                          <a:ea typeface="+mn-ea"/>
                          <a:cs typeface="+mn-cs"/>
                        </a:rPr>
                        <a:t>3%</a:t>
                      </a:r>
                      <a:endParaRPr lang="zh-CN" sz="2000" kern="100" dirty="0">
                        <a:solidFill>
                          <a:schemeClr val="dk1"/>
                        </a:solidFill>
                        <a:effectLst/>
                        <a:latin typeface="+mn-lt"/>
                        <a:ea typeface="+mn-ea"/>
                        <a:cs typeface="+mn-cs"/>
                      </a:endParaRPr>
                    </a:p>
                  </a:txBody>
                  <a:tcPr marL="0" marR="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73833">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Certain Modern Service Industries</a:t>
                      </a:r>
                      <a:endParaRPr lang="zh-CN" sz="2000" kern="100" dirty="0">
                        <a:solidFill>
                          <a:schemeClr val="dk1"/>
                        </a:solidFill>
                        <a:effectLst/>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 </a:t>
                      </a:r>
                      <a:endParaRPr lang="zh-CN" sz="2000" kern="100" dirty="0">
                        <a:solidFill>
                          <a:schemeClr val="dk1"/>
                        </a:solidFill>
                        <a:effectLst/>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endParaRPr lang="zh-CN" sz="2000" kern="100">
                        <a:solidFill>
                          <a:schemeClr val="dk1"/>
                        </a:solidFill>
                        <a:effectLst/>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473833">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1. Research, development and technical services</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6%</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r>
                        <a:rPr lang="en-US" altLang="zh-CN" sz="2000" kern="100" dirty="0" smtClean="0">
                          <a:solidFill>
                            <a:schemeClr val="dk1"/>
                          </a:solidFill>
                          <a:effectLst/>
                          <a:latin typeface="+mn-lt"/>
                          <a:ea typeface="+mn-ea"/>
                          <a:cs typeface="+mn-cs"/>
                        </a:rPr>
                        <a:t>5%</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3"/>
                  </a:ext>
                </a:extLst>
              </a:tr>
              <a:tr h="473833">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2.Information technology services</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6%</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r>
                        <a:rPr lang="en-US" altLang="zh-CN" sz="2000" kern="100" dirty="0" smtClean="0">
                          <a:solidFill>
                            <a:schemeClr val="dk1"/>
                          </a:solidFill>
                          <a:effectLst/>
                          <a:latin typeface="+mn-lt"/>
                          <a:ea typeface="+mn-ea"/>
                          <a:cs typeface="+mn-cs"/>
                        </a:rPr>
                        <a:t>5%</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4"/>
                  </a:ext>
                </a:extLst>
              </a:tr>
              <a:tr h="473833">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3.Cultural creative services</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6%</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r>
                        <a:rPr lang="en-US" altLang="zh-CN" sz="2000" kern="100" dirty="0" smtClean="0">
                          <a:solidFill>
                            <a:schemeClr val="dk1"/>
                          </a:solidFill>
                          <a:effectLst/>
                          <a:latin typeface="+mn-lt"/>
                          <a:ea typeface="+mn-ea"/>
                          <a:cs typeface="+mn-cs"/>
                        </a:rPr>
                        <a:t>5%</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473833">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4.Logistic Auxiliary services</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6%</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r>
                        <a:rPr lang="en-US" altLang="zh-CN" sz="2000" kern="100" dirty="0" smtClean="0">
                          <a:solidFill>
                            <a:schemeClr val="dk1"/>
                          </a:solidFill>
                          <a:effectLst/>
                          <a:latin typeface="+mn-lt"/>
                          <a:ea typeface="+mn-ea"/>
                          <a:cs typeface="+mn-cs"/>
                        </a:rPr>
                        <a:t>3%</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6"/>
                  </a:ext>
                </a:extLst>
              </a:tr>
              <a:tr h="473833">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5.Certification and consulting services</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6%</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lnSpc>
                          <a:spcPts val="1350"/>
                        </a:lnSpc>
                        <a:spcBef>
                          <a:spcPts val="1020"/>
                        </a:spcBef>
                        <a:spcAft>
                          <a:spcPts val="1020"/>
                        </a:spcAft>
                      </a:pPr>
                      <a:r>
                        <a:rPr lang="en-US" altLang="zh-CN" sz="2000" kern="100" dirty="0" smtClean="0">
                          <a:solidFill>
                            <a:schemeClr val="dk1"/>
                          </a:solidFill>
                          <a:effectLst/>
                          <a:latin typeface="+mn-lt"/>
                          <a:ea typeface="+mn-ea"/>
                          <a:cs typeface="+mn-cs"/>
                        </a:rPr>
                        <a:t>5%</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7"/>
                  </a:ext>
                </a:extLst>
              </a:tr>
              <a:tr h="473833">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6</a:t>
                      </a:r>
                      <a:r>
                        <a:rPr lang="en-US" sz="2000" kern="100" dirty="0" smtClean="0">
                          <a:solidFill>
                            <a:schemeClr val="dk1"/>
                          </a:solidFill>
                          <a:effectLst/>
                          <a:latin typeface="+mn-lt"/>
                          <a:ea typeface="+mn-ea"/>
                          <a:cs typeface="+mn-cs"/>
                        </a:rPr>
                        <a:t>. Tangible </a:t>
                      </a:r>
                      <a:r>
                        <a:rPr lang="en-US" sz="2000" kern="100" dirty="0">
                          <a:solidFill>
                            <a:schemeClr val="dk1"/>
                          </a:solidFill>
                          <a:effectLst/>
                          <a:latin typeface="+mn-lt"/>
                          <a:ea typeface="+mn-ea"/>
                          <a:cs typeface="+mn-cs"/>
                        </a:rPr>
                        <a:t>movable property leasing services</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noFill/>
                  </a:tcPr>
                </a:tc>
                <a:tc>
                  <a:txBody>
                    <a:bodyPr/>
                    <a:lstStyle/>
                    <a:p>
                      <a:pPr marL="0" algn="ctr" defTabSz="914400" rtl="0" eaLnBrk="1" latinLnBrk="0" hangingPunct="1">
                        <a:lnSpc>
                          <a:spcPts val="1350"/>
                        </a:lnSpc>
                        <a:spcBef>
                          <a:spcPts val="1020"/>
                        </a:spcBef>
                        <a:spcAft>
                          <a:spcPts val="1020"/>
                        </a:spcAft>
                      </a:pPr>
                      <a:r>
                        <a:rPr lang="en-US" sz="2000" kern="100" dirty="0">
                          <a:solidFill>
                            <a:schemeClr val="dk1"/>
                          </a:solidFill>
                          <a:effectLst/>
                          <a:latin typeface="+mn-lt"/>
                          <a:ea typeface="+mn-ea"/>
                          <a:cs typeface="+mn-cs"/>
                        </a:rPr>
                        <a:t>17%</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noFill/>
                  </a:tcPr>
                </a:tc>
                <a:tc>
                  <a:txBody>
                    <a:bodyPr/>
                    <a:lstStyle/>
                    <a:p>
                      <a:pPr marL="0" algn="ctr" defTabSz="914400" rtl="0" eaLnBrk="1" latinLnBrk="0" hangingPunct="1">
                        <a:lnSpc>
                          <a:spcPts val="1350"/>
                        </a:lnSpc>
                        <a:spcBef>
                          <a:spcPts val="1020"/>
                        </a:spcBef>
                        <a:spcAft>
                          <a:spcPts val="1020"/>
                        </a:spcAft>
                      </a:pPr>
                      <a:r>
                        <a:rPr lang="en-US" altLang="zh-CN" sz="2000" kern="100" dirty="0" smtClean="0">
                          <a:solidFill>
                            <a:schemeClr val="dk1"/>
                          </a:solidFill>
                          <a:effectLst/>
                          <a:latin typeface="+mn-lt"/>
                          <a:ea typeface="+mn-ea"/>
                          <a:cs typeface="+mn-cs"/>
                        </a:rPr>
                        <a:t>5%</a:t>
                      </a:r>
                      <a:endParaRPr lang="zh-CN" sz="2000" kern="100" dirty="0">
                        <a:solidFill>
                          <a:schemeClr val="dk1"/>
                        </a:solidFill>
                        <a:effectLst/>
                        <a:latin typeface="+mn-lt"/>
                        <a:ea typeface="+mn-ea"/>
                        <a:cs typeface="+mn-cs"/>
                      </a:endParaRPr>
                    </a:p>
                  </a:txBody>
                  <a:tcPr marL="0" marR="0" marT="0" marB="0" anchor="ctr">
                    <a:lnT w="12700" cap="flat" cmpd="sng" algn="ctr">
                      <a:noFill/>
                      <a:prstDash val="solid"/>
                      <a:round/>
                      <a:headEnd type="none" w="med" len="med"/>
                      <a:tailEnd type="none" w="med" len="med"/>
                    </a:lnT>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707716354"/>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7849"/>
            <a:ext cx="7772400" cy="828863"/>
          </a:xfrm>
        </p:spPr>
        <p:txBody>
          <a:bodyPr/>
          <a:lstStyle/>
          <a:p>
            <a:r>
              <a:rPr lang="en-US" altLang="zh-CN" sz="4000" dirty="0">
                <a:solidFill>
                  <a:schemeClr val="tx2">
                    <a:satMod val="130000"/>
                  </a:schemeClr>
                </a:solidFill>
              </a:rPr>
              <a:t>Estimation of the </a:t>
            </a:r>
            <a:r>
              <a:rPr lang="en-US" altLang="zh-CN" sz="4000" dirty="0" smtClean="0">
                <a:solidFill>
                  <a:schemeClr val="tx2">
                    <a:satMod val="130000"/>
                  </a:schemeClr>
                </a:solidFill>
              </a:rPr>
              <a:t>Tax-cut Effect </a:t>
            </a:r>
            <a:endParaRPr lang="zh-CN" altLang="en-US" sz="4000" dirty="0">
              <a:solidFill>
                <a:schemeClr val="tx2">
                  <a:satMod val="130000"/>
                </a:schemeClr>
              </a:solidFill>
            </a:endParaRPr>
          </a:p>
        </p:txBody>
      </p:sp>
      <p:graphicFrame>
        <p:nvGraphicFramePr>
          <p:cNvPr id="4" name="表格 3"/>
          <p:cNvGraphicFramePr>
            <a:graphicFrameLocks noGrp="1"/>
          </p:cNvGraphicFramePr>
          <p:nvPr>
            <p:extLst>
              <p:ext uri="{D42A27DB-BD31-4B8C-83A1-F6EECF244321}">
                <p14:modId xmlns:p14="http://schemas.microsoft.com/office/powerpoint/2010/main" val="3730930515"/>
              </p:ext>
            </p:extLst>
          </p:nvPr>
        </p:nvGraphicFramePr>
        <p:xfrm>
          <a:off x="395536" y="836712"/>
          <a:ext cx="8532440" cy="5236456"/>
        </p:xfrm>
        <a:graphic>
          <a:graphicData uri="http://schemas.openxmlformats.org/drawingml/2006/table">
            <a:tbl>
              <a:tblPr>
                <a:tableStyleId>{EB344D84-9AFB-497E-A393-DC336BA19D2E}</a:tableStyleId>
              </a:tblPr>
              <a:tblGrid>
                <a:gridCol w="463299">
                  <a:extLst>
                    <a:ext uri="{9D8B030D-6E8A-4147-A177-3AD203B41FA5}">
                      <a16:colId xmlns:a16="http://schemas.microsoft.com/office/drawing/2014/main" val="20000"/>
                    </a:ext>
                  </a:extLst>
                </a:gridCol>
                <a:gridCol w="2504506">
                  <a:extLst>
                    <a:ext uri="{9D8B030D-6E8A-4147-A177-3AD203B41FA5}">
                      <a16:colId xmlns:a16="http://schemas.microsoft.com/office/drawing/2014/main" val="20001"/>
                    </a:ext>
                  </a:extLst>
                </a:gridCol>
                <a:gridCol w="1856731">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2483768">
                  <a:extLst>
                    <a:ext uri="{9D8B030D-6E8A-4147-A177-3AD203B41FA5}">
                      <a16:colId xmlns:a16="http://schemas.microsoft.com/office/drawing/2014/main" val="20004"/>
                    </a:ext>
                  </a:extLst>
                </a:gridCol>
              </a:tblGrid>
              <a:tr h="420046">
                <a:tc>
                  <a:txBody>
                    <a:bodyPr/>
                    <a:lstStyle/>
                    <a:p>
                      <a:pPr algn="ctr" fontAlgn="ctr"/>
                      <a:r>
                        <a:rPr lang="en-US" sz="2000" u="none" strike="noStrike" dirty="0">
                          <a:effectLst/>
                        </a:rPr>
                        <a:t>No.</a:t>
                      </a:r>
                      <a:endParaRPr lang="en-US" sz="2000" b="0" i="0" u="none" strike="noStrike" dirty="0">
                        <a:solidFill>
                          <a:srgbClr val="000000"/>
                        </a:solidFill>
                        <a:effectLst/>
                        <a:latin typeface="宋体"/>
                      </a:endParaRPr>
                    </a:p>
                  </a:txBody>
                  <a:tcPr marL="6350" marR="6350" marT="635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altLang="zh-CN" sz="2000" u="none" strike="noStrike" kern="1200" dirty="0" smtClean="0">
                          <a:effectLst/>
                        </a:rPr>
                        <a:t>item</a:t>
                      </a:r>
                      <a:endParaRPr lang="en-US" sz="2000" u="none" strike="noStrike" kern="1200" dirty="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altLang="zh-CN" sz="2000" u="none" strike="noStrike" kern="1200" dirty="0" smtClean="0">
                          <a:effectLst/>
                        </a:rPr>
                        <a:t>Transportation</a:t>
                      </a:r>
                      <a:endParaRPr lang="en-US" sz="2000" u="none" strike="noStrike" kern="1200" dirty="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altLang="zh-CN" sz="2000" u="none" strike="noStrike" kern="1200" dirty="0" smtClean="0">
                          <a:effectLst/>
                        </a:rPr>
                        <a:t>Modern service</a:t>
                      </a:r>
                      <a:endParaRPr lang="en-US" sz="2000" u="none" strike="noStrike" kern="1200" dirty="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altLang="zh-CN" sz="2000" u="none" strike="noStrike" kern="1200" dirty="0" smtClean="0">
                          <a:effectLst/>
                        </a:rPr>
                        <a:t>Note</a:t>
                      </a:r>
                      <a:endParaRPr lang="en-US" sz="2000" u="none" strike="noStrike" kern="1200" dirty="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0046">
                <a:tc>
                  <a:txBody>
                    <a:bodyPr/>
                    <a:lstStyle/>
                    <a:p>
                      <a:pPr algn="ctr" fontAlgn="ctr"/>
                      <a:r>
                        <a:rPr lang="en-US" altLang="zh-CN" sz="2000" u="none" strike="noStrike" dirty="0">
                          <a:effectLst/>
                        </a:rPr>
                        <a:t>1</a:t>
                      </a:r>
                      <a:endParaRPr lang="en-US" altLang="zh-CN" sz="2000" b="0" i="0" u="none" strike="noStrike" dirty="0">
                        <a:solidFill>
                          <a:srgbClr val="000000"/>
                        </a:solidFill>
                        <a:effectLst/>
                        <a:latin typeface="宋体"/>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ctr"/>
                      <a:r>
                        <a:rPr lang="en-US" sz="2000" u="none" strike="noStrike" dirty="0" smtClean="0">
                          <a:effectLst/>
                        </a:rPr>
                        <a:t>Revenue</a:t>
                      </a:r>
                      <a:r>
                        <a:rPr lang="en-US" altLang="zh-CN" sz="2000" u="none" strike="noStrike" dirty="0" smtClean="0">
                          <a:effectLst/>
                        </a:rPr>
                        <a:t>(</a:t>
                      </a:r>
                      <a:r>
                        <a:rPr lang="en-US" sz="2000" u="none" strike="noStrike" dirty="0" smtClean="0">
                          <a:effectLst/>
                        </a:rPr>
                        <a:t>billion </a:t>
                      </a:r>
                      <a:r>
                        <a:rPr lang="en-US" sz="2000" u="none" strike="noStrike" dirty="0" err="1" smtClean="0">
                          <a:effectLst/>
                        </a:rPr>
                        <a:t>yuan</a:t>
                      </a:r>
                      <a:r>
                        <a:rPr lang="en-US" sz="2000" u="none" strike="noStrike" dirty="0" smtClean="0">
                          <a:effectLst/>
                        </a:rPr>
                        <a:t>)  </a:t>
                      </a:r>
                      <a:endParaRPr lang="en-US"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altLang="zh-CN" sz="2000" u="none" strike="noStrike" dirty="0" smtClean="0">
                          <a:effectLst/>
                        </a:rPr>
                        <a:t>5328</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altLang="zh-CN" sz="2000" u="none" strike="noStrike" dirty="0" smtClean="0">
                          <a:effectLst/>
                        </a:rPr>
                        <a:t>5232</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endParaRPr lang="zh-CN" altLang="en-US" sz="2000" b="0" i="0" u="none" strike="noStrike">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420046">
                <a:tc>
                  <a:txBody>
                    <a:bodyPr/>
                    <a:lstStyle/>
                    <a:p>
                      <a:pPr algn="ctr" fontAlgn="ctr"/>
                      <a:r>
                        <a:rPr lang="en-US" altLang="zh-CN" sz="2000" u="none" strike="noStrike">
                          <a:effectLst/>
                        </a:rPr>
                        <a:t>2</a:t>
                      </a:r>
                      <a:endParaRPr lang="en-US" altLang="zh-CN" sz="2000" b="0" i="0" u="none" strike="noStrike">
                        <a:solidFill>
                          <a:srgbClr val="000000"/>
                        </a:solidFill>
                        <a:effectLst/>
                        <a:latin typeface="宋体"/>
                      </a:endParaRPr>
                    </a:p>
                  </a:txBody>
                  <a:tcPr marL="6350" marR="6350" marT="6350" marB="0" anchor="ctr">
                    <a:lnR w="12700" cap="flat" cmpd="sng" algn="ctr">
                      <a:solidFill>
                        <a:schemeClr val="tx1"/>
                      </a:solidFill>
                      <a:prstDash val="solid"/>
                      <a:round/>
                      <a:headEnd type="none" w="med" len="med"/>
                      <a:tailEnd type="none" w="med" len="med"/>
                    </a:lnR>
                  </a:tcPr>
                </a:tc>
                <a:tc>
                  <a:txBody>
                    <a:bodyPr/>
                    <a:lstStyle/>
                    <a:p>
                      <a:pPr algn="l" fontAlgn="ctr"/>
                      <a:r>
                        <a:rPr lang="en-US" altLang="zh-CN" sz="2000" u="none" strike="noStrike" dirty="0" smtClean="0">
                          <a:effectLst/>
                        </a:rPr>
                        <a:t>Costs(</a:t>
                      </a:r>
                      <a:r>
                        <a:rPr lang="en-US" altLang="zh-CN" sz="2000" u="none" strike="noStrike" baseline="0" dirty="0" smtClean="0">
                          <a:effectLst/>
                        </a:rPr>
                        <a:t> billion </a:t>
                      </a:r>
                      <a:r>
                        <a:rPr lang="en-US" altLang="zh-CN" sz="2000" u="none" strike="noStrike" baseline="0" dirty="0" err="1" smtClean="0">
                          <a:effectLst/>
                        </a:rPr>
                        <a:t>yuan</a:t>
                      </a:r>
                      <a:r>
                        <a:rPr lang="en-US" altLang="zh-CN" sz="2000" u="none" strike="noStrike" baseline="0" dirty="0" smtClean="0">
                          <a:effectLst/>
                        </a:rPr>
                        <a:t>)</a:t>
                      </a:r>
                      <a:endParaRPr lang="en-US"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smtClean="0">
                          <a:effectLst/>
                        </a:rPr>
                        <a:t>3330</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smtClean="0">
                          <a:effectLst/>
                        </a:rPr>
                        <a:t>3482</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endParaRPr lang="zh-CN" altLang="en-US" sz="2000" b="0" i="0" u="none" strike="noStrike">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420046">
                <a:tc>
                  <a:txBody>
                    <a:bodyPr/>
                    <a:lstStyle/>
                    <a:p>
                      <a:pPr algn="ctr" fontAlgn="ctr"/>
                      <a:r>
                        <a:rPr lang="en-US" altLang="zh-CN" sz="2000" u="none" strike="noStrike">
                          <a:effectLst/>
                        </a:rPr>
                        <a:t>3</a:t>
                      </a:r>
                      <a:endParaRPr lang="en-US" altLang="zh-CN" sz="2000" b="0" i="0" u="none" strike="noStrike">
                        <a:solidFill>
                          <a:srgbClr val="000000"/>
                        </a:solidFill>
                        <a:effectLst/>
                        <a:latin typeface="宋体"/>
                      </a:endParaRPr>
                    </a:p>
                  </a:txBody>
                  <a:tcPr marL="6350" marR="6350" marT="6350" marB="0" anchor="ctr">
                    <a:lnR w="12700" cap="flat" cmpd="sng" algn="ctr">
                      <a:solidFill>
                        <a:schemeClr val="tx1"/>
                      </a:solidFill>
                      <a:prstDash val="solid"/>
                      <a:round/>
                      <a:headEnd type="none" w="med" len="med"/>
                      <a:tailEnd type="none" w="med" len="med"/>
                    </a:lnR>
                  </a:tcPr>
                </a:tc>
                <a:tc>
                  <a:txBody>
                    <a:bodyPr/>
                    <a:lstStyle/>
                    <a:p>
                      <a:pPr algn="l" fontAlgn="ctr"/>
                      <a:r>
                        <a:rPr lang="en-US" altLang="zh-CN" sz="2000" u="none" strike="noStrike" kern="1200" dirty="0" smtClean="0">
                          <a:effectLst/>
                        </a:rPr>
                        <a:t>Credit rate of costs</a:t>
                      </a:r>
                      <a:endParaRPr lang="en-US" sz="2000" u="none" strike="noStrike" kern="1200" dirty="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a:effectLst/>
                        </a:rPr>
                        <a:t>80%</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a:effectLst/>
                        </a:rPr>
                        <a:t>30%</a:t>
                      </a:r>
                      <a:endParaRPr lang="en-US" altLang="zh-CN" sz="2000" b="0" i="0" u="none" strike="noStrike">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endParaRPr lang="zh-CN" altLang="en-US" sz="2000" b="0" i="0" u="none" strike="noStrike">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420046">
                <a:tc>
                  <a:txBody>
                    <a:bodyPr/>
                    <a:lstStyle/>
                    <a:p>
                      <a:pPr algn="ctr" fontAlgn="ctr"/>
                      <a:r>
                        <a:rPr lang="en-US" altLang="zh-CN" sz="2000" u="none" strike="noStrike">
                          <a:effectLst/>
                        </a:rPr>
                        <a:t>4</a:t>
                      </a:r>
                      <a:endParaRPr lang="en-US" altLang="zh-CN" sz="2000" b="0" i="0" u="none" strike="noStrike">
                        <a:solidFill>
                          <a:srgbClr val="000000"/>
                        </a:solidFill>
                        <a:effectLst/>
                        <a:latin typeface="宋体"/>
                      </a:endParaRPr>
                    </a:p>
                  </a:txBody>
                  <a:tcPr marL="6350" marR="6350" marT="6350" marB="0" anchor="ctr">
                    <a:lnR w="12700" cap="flat" cmpd="sng" algn="ctr">
                      <a:solidFill>
                        <a:schemeClr val="tx1"/>
                      </a:solidFill>
                      <a:prstDash val="solid"/>
                      <a:round/>
                      <a:headEnd type="none" w="med" len="med"/>
                      <a:tailEnd type="none" w="med" len="med"/>
                    </a:lnR>
                  </a:tcPr>
                </a:tc>
                <a:tc>
                  <a:txBody>
                    <a:bodyPr/>
                    <a:lstStyle/>
                    <a:p>
                      <a:pPr marL="0" algn="l" defTabSz="914400" rtl="0" eaLnBrk="1" fontAlgn="ctr" latinLnBrk="0" hangingPunct="1"/>
                      <a:r>
                        <a:rPr lang="en-US" altLang="zh-CN" sz="2000" u="none" strike="noStrike" kern="1200" dirty="0" smtClean="0">
                          <a:effectLst/>
                        </a:rPr>
                        <a:t>BT rate</a:t>
                      </a:r>
                      <a:endParaRPr lang="en-US" sz="2000" u="none" strike="noStrike" kern="1200" dirty="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a:effectLst/>
                        </a:rPr>
                        <a:t>3%</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a:effectLst/>
                        </a:rPr>
                        <a:t>5%</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endParaRPr lang="zh-CN" altLang="en-US" sz="2000" b="0" i="0" u="none" strike="noStrike">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420046">
                <a:tc>
                  <a:txBody>
                    <a:bodyPr/>
                    <a:lstStyle/>
                    <a:p>
                      <a:pPr algn="ctr" fontAlgn="ctr"/>
                      <a:r>
                        <a:rPr lang="en-US" altLang="zh-CN" sz="2000" u="none" strike="noStrike">
                          <a:effectLst/>
                        </a:rPr>
                        <a:t>5</a:t>
                      </a:r>
                      <a:endParaRPr lang="en-US" altLang="zh-CN" sz="2000" b="0" i="0" u="none" strike="noStrike">
                        <a:solidFill>
                          <a:srgbClr val="000000"/>
                        </a:solidFill>
                        <a:effectLst/>
                        <a:latin typeface="宋体"/>
                      </a:endParaRPr>
                    </a:p>
                  </a:txBody>
                  <a:tcPr marL="6350" marR="6350" marT="6350" marB="0" anchor="ctr">
                    <a:lnR w="12700" cap="flat" cmpd="sng" algn="ctr">
                      <a:solidFill>
                        <a:schemeClr val="tx1"/>
                      </a:solidFill>
                      <a:prstDash val="solid"/>
                      <a:round/>
                      <a:headEnd type="none" w="med" len="med"/>
                      <a:tailEnd type="none" w="med" len="med"/>
                    </a:lnR>
                  </a:tcPr>
                </a:tc>
                <a:tc>
                  <a:txBody>
                    <a:bodyPr/>
                    <a:lstStyle/>
                    <a:p>
                      <a:pPr marL="0" algn="l" defTabSz="914400" rtl="0" eaLnBrk="1" fontAlgn="ctr" latinLnBrk="0" hangingPunct="1"/>
                      <a:r>
                        <a:rPr lang="en-US" sz="2000" u="none" strike="noStrike" kern="1200" dirty="0" smtClean="0">
                          <a:effectLst/>
                        </a:rPr>
                        <a:t>VAT(output rate)</a:t>
                      </a:r>
                      <a:endParaRPr lang="en-US" sz="2000" u="none" strike="noStrike" kern="1200" dirty="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a:effectLst/>
                        </a:rPr>
                        <a:t>11%</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a:effectLst/>
                        </a:rPr>
                        <a:t>6%</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endParaRPr lang="zh-CN" altLang="en-US" sz="2000" b="0" i="0" u="none" strike="noStrike">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420046">
                <a:tc>
                  <a:txBody>
                    <a:bodyPr/>
                    <a:lstStyle/>
                    <a:p>
                      <a:pPr algn="ctr" fontAlgn="ctr"/>
                      <a:r>
                        <a:rPr lang="en-US" altLang="zh-CN" sz="2000" u="none" strike="noStrike">
                          <a:effectLst/>
                        </a:rPr>
                        <a:t>6</a:t>
                      </a:r>
                      <a:endParaRPr lang="en-US" altLang="zh-CN" sz="2000" b="0" i="0" u="none" strike="noStrike">
                        <a:solidFill>
                          <a:srgbClr val="000000"/>
                        </a:solidFill>
                        <a:effectLst/>
                        <a:latin typeface="宋体"/>
                      </a:endParaRPr>
                    </a:p>
                  </a:txBody>
                  <a:tcPr marL="6350" marR="6350" marT="6350" marB="0" anchor="ctr">
                    <a:lnR w="12700" cap="flat" cmpd="sng" algn="ctr">
                      <a:solidFill>
                        <a:schemeClr val="tx1"/>
                      </a:solidFill>
                      <a:prstDash val="solid"/>
                      <a:round/>
                      <a:headEnd type="none" w="med" len="med"/>
                      <a:tailEnd type="none" w="med" len="med"/>
                    </a:lnR>
                  </a:tcPr>
                </a:tc>
                <a:tc>
                  <a:txBody>
                    <a:bodyPr/>
                    <a:lstStyle/>
                    <a:p>
                      <a:pPr marL="0" algn="l" defTabSz="914400" rtl="0" eaLnBrk="1" fontAlgn="ctr" latinLnBrk="0" hangingPunct="1"/>
                      <a:r>
                        <a:rPr lang="en-US" sz="2000" u="none" strike="noStrike" kern="1200" dirty="0" smtClean="0">
                          <a:effectLst/>
                        </a:rPr>
                        <a:t>VAT(</a:t>
                      </a:r>
                      <a:r>
                        <a:rPr lang="en-US" altLang="zh-CN" sz="2000" u="none" strike="noStrike" kern="1200" dirty="0" smtClean="0">
                          <a:effectLst/>
                        </a:rPr>
                        <a:t>input rate</a:t>
                      </a:r>
                      <a:r>
                        <a:rPr lang="en-US" sz="2000" u="none" strike="noStrike" kern="1200" dirty="0" smtClean="0">
                          <a:effectLst/>
                        </a:rPr>
                        <a:t>)</a:t>
                      </a:r>
                      <a:endParaRPr lang="en-US" sz="2000" u="none" strike="noStrike" kern="1200" dirty="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a:effectLst/>
                        </a:rPr>
                        <a:t>17%</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a:effectLst/>
                        </a:rPr>
                        <a:t>17%</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endParaRPr lang="zh-CN" altLang="en-US"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420046">
                <a:tc>
                  <a:txBody>
                    <a:bodyPr/>
                    <a:lstStyle/>
                    <a:p>
                      <a:pPr algn="ctr" fontAlgn="ctr"/>
                      <a:r>
                        <a:rPr lang="en-US" altLang="zh-CN" sz="2000" u="none" strike="noStrike">
                          <a:effectLst/>
                        </a:rPr>
                        <a:t>7</a:t>
                      </a:r>
                      <a:endParaRPr lang="en-US" altLang="zh-CN" sz="2000" b="0" i="0" u="none" strike="noStrike">
                        <a:solidFill>
                          <a:srgbClr val="000000"/>
                        </a:solidFill>
                        <a:effectLst/>
                        <a:latin typeface="宋体"/>
                      </a:endParaRPr>
                    </a:p>
                  </a:txBody>
                  <a:tcPr marL="6350" marR="6350" marT="6350" marB="0" anchor="ctr">
                    <a:lnR w="12700" cap="flat" cmpd="sng" algn="ctr">
                      <a:solidFill>
                        <a:schemeClr val="tx1"/>
                      </a:solidFill>
                      <a:prstDash val="solid"/>
                      <a:round/>
                      <a:headEnd type="none" w="med" len="med"/>
                      <a:tailEnd type="none" w="med" len="med"/>
                    </a:lnR>
                  </a:tcPr>
                </a:tc>
                <a:tc>
                  <a:txBody>
                    <a:bodyPr/>
                    <a:lstStyle/>
                    <a:p>
                      <a:pPr marL="0" algn="l" defTabSz="914400" rtl="0" eaLnBrk="1" fontAlgn="ctr" latinLnBrk="0" hangingPunct="1"/>
                      <a:r>
                        <a:rPr lang="en-US" altLang="zh-CN" sz="2000" u="none" strike="noStrike" kern="1200" dirty="0" smtClean="0">
                          <a:effectLst/>
                        </a:rPr>
                        <a:t>BT payable</a:t>
                      </a:r>
                      <a:endParaRPr lang="en-US" sz="2000" u="none" strike="noStrike" kern="1200" dirty="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smtClean="0">
                          <a:effectLst/>
                        </a:rPr>
                        <a:t>159.8</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smtClean="0">
                          <a:effectLst/>
                        </a:rPr>
                        <a:t>261.6</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a:effectLst/>
                        </a:rPr>
                        <a:t>(1)×(4)</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420046">
                <a:tc>
                  <a:txBody>
                    <a:bodyPr/>
                    <a:lstStyle/>
                    <a:p>
                      <a:pPr algn="ctr" fontAlgn="ctr"/>
                      <a:r>
                        <a:rPr lang="en-US" altLang="zh-CN" sz="2000" u="none" strike="noStrike">
                          <a:effectLst/>
                        </a:rPr>
                        <a:t>8</a:t>
                      </a:r>
                      <a:endParaRPr lang="en-US" altLang="zh-CN" sz="2000" b="0" i="0" u="none" strike="noStrike">
                        <a:solidFill>
                          <a:srgbClr val="000000"/>
                        </a:solidFill>
                        <a:effectLst/>
                        <a:latin typeface="宋体"/>
                      </a:endParaRPr>
                    </a:p>
                  </a:txBody>
                  <a:tcPr marL="6350" marR="6350" marT="6350" marB="0" anchor="ctr">
                    <a:lnR w="12700" cap="flat" cmpd="sng" algn="ctr">
                      <a:solidFill>
                        <a:schemeClr val="tx1"/>
                      </a:solidFill>
                      <a:prstDash val="solid"/>
                      <a:round/>
                      <a:headEnd type="none" w="med" len="med"/>
                      <a:tailEnd type="none" w="med" len="med"/>
                    </a:lnR>
                  </a:tcPr>
                </a:tc>
                <a:tc>
                  <a:txBody>
                    <a:bodyPr/>
                    <a:lstStyle/>
                    <a:p>
                      <a:pPr marL="0" algn="l" defTabSz="914400" rtl="0" eaLnBrk="1" fontAlgn="ctr" latinLnBrk="0" hangingPunct="1"/>
                      <a:r>
                        <a:rPr lang="en-US" sz="2000" u="none" strike="noStrike" kern="1200" dirty="0">
                          <a:effectLst/>
                        </a:rPr>
                        <a:t>VAT </a:t>
                      </a:r>
                      <a:r>
                        <a:rPr lang="en-US" sz="2000" u="none" strike="noStrike" kern="1200" dirty="0" smtClean="0">
                          <a:effectLst/>
                        </a:rPr>
                        <a:t>output tax</a:t>
                      </a:r>
                      <a:endParaRPr lang="en-US" sz="2000" u="none" strike="noStrike" kern="1200" dirty="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smtClean="0">
                          <a:effectLst/>
                        </a:rPr>
                        <a:t>528.0</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smtClean="0">
                          <a:effectLst/>
                        </a:rPr>
                        <a:t>296.2</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a:effectLst/>
                        </a:rPr>
                        <a:t>(1)÷[1+(5)]×(5)</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420046">
                <a:tc>
                  <a:txBody>
                    <a:bodyPr/>
                    <a:lstStyle/>
                    <a:p>
                      <a:pPr algn="ctr" fontAlgn="ctr"/>
                      <a:r>
                        <a:rPr lang="en-US" altLang="zh-CN" sz="2000" u="none" strike="noStrike">
                          <a:effectLst/>
                        </a:rPr>
                        <a:t>9</a:t>
                      </a:r>
                      <a:endParaRPr lang="en-US" altLang="zh-CN" sz="2000" b="0" i="0" u="none" strike="noStrike">
                        <a:solidFill>
                          <a:srgbClr val="000000"/>
                        </a:solidFill>
                        <a:effectLst/>
                        <a:latin typeface="宋体"/>
                      </a:endParaRPr>
                    </a:p>
                  </a:txBody>
                  <a:tcPr marL="6350" marR="6350" marT="6350" marB="0" anchor="ctr">
                    <a:lnR w="12700" cap="flat" cmpd="sng" algn="ctr">
                      <a:solidFill>
                        <a:schemeClr val="tx1"/>
                      </a:solidFill>
                      <a:prstDash val="solid"/>
                      <a:round/>
                      <a:headEnd type="none" w="med" len="med"/>
                      <a:tailEnd type="none" w="med" len="med"/>
                    </a:lnR>
                  </a:tcPr>
                </a:tc>
                <a:tc>
                  <a:txBody>
                    <a:bodyPr/>
                    <a:lstStyle/>
                    <a:p>
                      <a:pPr marL="0" algn="l" defTabSz="914400" rtl="0" eaLnBrk="1" fontAlgn="ctr" latinLnBrk="0" hangingPunct="1"/>
                      <a:r>
                        <a:rPr lang="en-US" sz="2000" u="none" strike="noStrike" kern="1200" dirty="0">
                          <a:effectLst/>
                        </a:rPr>
                        <a:t>VAT </a:t>
                      </a:r>
                      <a:r>
                        <a:rPr lang="en-US" altLang="zh-CN" sz="2000" u="none" strike="noStrike" kern="1200" dirty="0" smtClean="0">
                          <a:effectLst/>
                        </a:rPr>
                        <a:t>input tax</a:t>
                      </a:r>
                      <a:endParaRPr lang="en-US" sz="2000" u="none" strike="noStrike" kern="1200" dirty="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smtClean="0">
                          <a:effectLst/>
                        </a:rPr>
                        <a:t>387.1</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smtClean="0">
                          <a:effectLst/>
                        </a:rPr>
                        <a:t>151.8</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ctr"/>
                      <a:r>
                        <a:rPr lang="en-US" altLang="zh-CN" sz="2000" u="none" strike="noStrike" dirty="0">
                          <a:effectLst/>
                        </a:rPr>
                        <a:t>(2)÷[1+(6)]×(6)×(3)</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420046">
                <a:tc>
                  <a:txBody>
                    <a:bodyPr/>
                    <a:lstStyle/>
                    <a:p>
                      <a:pPr algn="ctr" fontAlgn="ctr"/>
                      <a:r>
                        <a:rPr lang="en-US" altLang="zh-CN" sz="2000" u="none" strike="noStrike">
                          <a:effectLst/>
                        </a:rPr>
                        <a:t>10</a:t>
                      </a:r>
                      <a:endParaRPr lang="en-US" altLang="zh-CN" sz="2000" b="0" i="0" u="none" strike="noStrike">
                        <a:solidFill>
                          <a:srgbClr val="000000"/>
                        </a:solidFill>
                        <a:effectLst/>
                        <a:latin typeface="宋体"/>
                      </a:endParaRPr>
                    </a:p>
                  </a:txBody>
                  <a:tcPr marL="6350" marR="6350" marT="635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l" defTabSz="914400" rtl="0" eaLnBrk="1" fontAlgn="ctr" latinLnBrk="0" hangingPunct="1"/>
                      <a:r>
                        <a:rPr lang="en-US" sz="2000" u="none" strike="noStrike" kern="1200" dirty="0">
                          <a:effectLst/>
                        </a:rPr>
                        <a:t>VAT </a:t>
                      </a:r>
                      <a:r>
                        <a:rPr lang="en-US" altLang="zh-CN" sz="2000" u="none" strike="noStrike" kern="1200" dirty="0" smtClean="0">
                          <a:effectLst/>
                        </a:rPr>
                        <a:t>payable</a:t>
                      </a:r>
                      <a:endParaRPr lang="en-US" sz="2000" u="none" strike="noStrike" kern="1200" dirty="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smtClean="0">
                          <a:effectLst/>
                        </a:rPr>
                        <a:t>140.9</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smtClean="0">
                          <a:effectLst/>
                        </a:rPr>
                        <a:t>144.4</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a:effectLst/>
                        </a:rPr>
                        <a:t>(8)-(9)</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420046">
                <a:tc>
                  <a:txBody>
                    <a:bodyPr/>
                    <a:lstStyle/>
                    <a:p>
                      <a:pPr algn="ctr" fontAlgn="ctr"/>
                      <a:r>
                        <a:rPr lang="en-US" altLang="zh-CN" sz="2000" u="none" strike="noStrike" dirty="0">
                          <a:effectLst/>
                        </a:rPr>
                        <a:t>11</a:t>
                      </a:r>
                      <a:endParaRPr lang="en-US" altLang="zh-CN" sz="2000" b="0" i="0" u="none" strike="noStrike" dirty="0">
                        <a:solidFill>
                          <a:srgbClr val="000000"/>
                        </a:solidFill>
                        <a:effectLst/>
                        <a:latin typeface="宋体"/>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l" defTabSz="914400" rtl="0" eaLnBrk="1" fontAlgn="ctr" latinLnBrk="0" hangingPunct="1"/>
                      <a:r>
                        <a:rPr lang="en-US" altLang="zh-CN" sz="2000" u="none" strike="noStrike" kern="1200" dirty="0" smtClean="0">
                          <a:effectLst/>
                        </a:rPr>
                        <a:t>Tax-cut(billion </a:t>
                      </a:r>
                      <a:r>
                        <a:rPr lang="en-US" altLang="zh-CN" sz="2000" u="none" strike="noStrike" kern="1200" dirty="0" err="1" smtClean="0">
                          <a:effectLst/>
                        </a:rPr>
                        <a:t>yuan</a:t>
                      </a:r>
                      <a:r>
                        <a:rPr lang="en-US" sz="2000" u="none" strike="noStrike" kern="1200" dirty="0" smtClean="0">
                          <a:effectLst/>
                        </a:rPr>
                        <a:t>)</a:t>
                      </a:r>
                      <a:endParaRPr lang="en-US" sz="2000" u="none" strike="noStrike" kern="1200" dirty="0">
                        <a:solidFill>
                          <a:schemeClr val="dk1"/>
                        </a:solidFill>
                        <a:effectLst/>
                        <a:latin typeface="+mn-lt"/>
                        <a:ea typeface="+mn-ea"/>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altLang="zh-CN" sz="2000" u="none" strike="noStrike" dirty="0" smtClean="0">
                          <a:effectLst/>
                        </a:rPr>
                        <a:t>18.9</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altLang="zh-CN" sz="2000" u="none" strike="noStrike" dirty="0" smtClean="0">
                          <a:effectLst/>
                        </a:rPr>
                        <a:t>117.2</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altLang="zh-CN" sz="2000" u="none" strike="noStrike" dirty="0">
                          <a:effectLst/>
                        </a:rPr>
                        <a:t>(7)-(10)</a:t>
                      </a:r>
                      <a:endParaRPr lang="en-US" altLang="zh-CN" sz="2000" b="0" i="0" u="none" strike="noStrike" dirty="0">
                        <a:solidFill>
                          <a:srgbClr val="000000"/>
                        </a:solidFill>
                        <a:effectLst/>
                        <a:latin typeface="宋体"/>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097912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defRPr/>
            </a:pPr>
            <a:r>
              <a:rPr lang="en-US" altLang="zh-CN" dirty="0" smtClean="0">
                <a:solidFill>
                  <a:schemeClr val="tx2">
                    <a:satMod val="130000"/>
                  </a:schemeClr>
                </a:solidFill>
              </a:rPr>
              <a:t>Further Expansion of  </a:t>
            </a:r>
            <a:r>
              <a:rPr lang="en-US" altLang="zh-CN" dirty="0">
                <a:solidFill>
                  <a:schemeClr val="tx2">
                    <a:satMod val="130000"/>
                  </a:schemeClr>
                </a:solidFill>
              </a:rPr>
              <a:t>the VAT </a:t>
            </a:r>
            <a:r>
              <a:rPr lang="en-US" altLang="zh-CN" dirty="0" smtClean="0">
                <a:solidFill>
                  <a:schemeClr val="tx2">
                    <a:satMod val="130000"/>
                  </a:schemeClr>
                </a:solidFill>
              </a:rPr>
              <a:t>Enlargement</a:t>
            </a:r>
            <a:endParaRPr lang="zh-CN" altLang="en-US" dirty="0">
              <a:solidFill>
                <a:schemeClr val="tx2">
                  <a:satMod val="130000"/>
                </a:schemeClr>
              </a:solidFill>
            </a:endParaRPr>
          </a:p>
        </p:txBody>
      </p:sp>
      <p:sp>
        <p:nvSpPr>
          <p:cNvPr id="3" name="内容占位符 2"/>
          <p:cNvSpPr>
            <a:spLocks noGrp="1"/>
          </p:cNvSpPr>
          <p:nvPr>
            <p:ph sz="half" idx="1"/>
          </p:nvPr>
        </p:nvSpPr>
        <p:spPr/>
        <p:txBody>
          <a:bodyPr/>
          <a:lstStyle/>
          <a:p>
            <a:r>
              <a:rPr lang="en-US" altLang="zh-CN" sz="2400" dirty="0" smtClean="0"/>
              <a:t>Beijing  </a:t>
            </a:r>
          </a:p>
          <a:p>
            <a:pPr lvl="1"/>
            <a:r>
              <a:rPr lang="en-US" altLang="zh-CN" sz="2400" dirty="0" smtClean="0"/>
              <a:t>2012,9</a:t>
            </a:r>
          </a:p>
          <a:p>
            <a:r>
              <a:rPr lang="en-US" altLang="zh-CN" sz="2400" dirty="0" err="1" smtClean="0"/>
              <a:t>Jiangsu,Anhui</a:t>
            </a:r>
            <a:r>
              <a:rPr lang="en-US" altLang="zh-CN" sz="2400" dirty="0" smtClean="0"/>
              <a:t> </a:t>
            </a:r>
          </a:p>
          <a:p>
            <a:pPr lvl="1"/>
            <a:r>
              <a:rPr lang="en-US" altLang="zh-CN" sz="2400" dirty="0" smtClean="0"/>
              <a:t>2012,10</a:t>
            </a:r>
          </a:p>
          <a:p>
            <a:r>
              <a:rPr lang="en-US" altLang="zh-CN" sz="2400" dirty="0" smtClean="0"/>
              <a:t>Fujian(Xiamen),Guangdong(Shenzhen)</a:t>
            </a:r>
          </a:p>
          <a:p>
            <a:pPr lvl="1"/>
            <a:r>
              <a:rPr lang="en-US" altLang="zh-CN" sz="2400" dirty="0" smtClean="0"/>
              <a:t>2012,11</a:t>
            </a:r>
          </a:p>
          <a:p>
            <a:r>
              <a:rPr lang="en-US" altLang="zh-CN" sz="2400" dirty="0" smtClean="0"/>
              <a:t>Tianjin, Zhejiang(Ningbo),Hubei</a:t>
            </a:r>
          </a:p>
          <a:p>
            <a:pPr lvl="1"/>
            <a:r>
              <a:rPr lang="en-US" altLang="zh-CN" sz="2400" dirty="0" smtClean="0"/>
              <a:t>2012,12</a:t>
            </a:r>
          </a:p>
          <a:p>
            <a:endParaRPr lang="zh-CN" altLang="en-US" dirty="0"/>
          </a:p>
        </p:txBody>
      </p:sp>
      <p:sp>
        <p:nvSpPr>
          <p:cNvPr id="7" name="内容占位符 6"/>
          <p:cNvSpPr>
            <a:spLocks noGrp="1"/>
          </p:cNvSpPr>
          <p:nvPr>
            <p:ph sz="half" idx="2"/>
          </p:nvPr>
        </p:nvSpPr>
        <p:spPr/>
        <p:txBody>
          <a:bodyPr/>
          <a:lstStyle/>
          <a:p>
            <a:r>
              <a:rPr lang="en-US" altLang="zh-CN" sz="2400" dirty="0" smtClean="0">
                <a:solidFill>
                  <a:srgbClr val="FF0000"/>
                </a:solidFill>
              </a:rPr>
              <a:t>Nationwide</a:t>
            </a:r>
            <a:endParaRPr lang="en-US" altLang="zh-CN" sz="2400" dirty="0">
              <a:solidFill>
                <a:srgbClr val="FF0000"/>
              </a:solidFill>
            </a:endParaRPr>
          </a:p>
          <a:p>
            <a:pPr lvl="1"/>
            <a:r>
              <a:rPr lang="en-US" altLang="zh-CN" dirty="0"/>
              <a:t>2013,8</a:t>
            </a:r>
          </a:p>
          <a:p>
            <a:r>
              <a:rPr lang="en-US" altLang="zh-CN" dirty="0" smtClean="0"/>
              <a:t>Add </a:t>
            </a:r>
            <a:br>
              <a:rPr lang="en-US" altLang="zh-CN" dirty="0" smtClean="0"/>
            </a:br>
            <a:r>
              <a:rPr lang="en-US" altLang="zh-CN" dirty="0" smtClean="0">
                <a:solidFill>
                  <a:srgbClr val="FF0000"/>
                </a:solidFill>
              </a:rPr>
              <a:t>railway transportation </a:t>
            </a:r>
            <a:r>
              <a:rPr lang="en-US" altLang="zh-CN" dirty="0" smtClean="0"/>
              <a:t>and </a:t>
            </a:r>
            <a:r>
              <a:rPr lang="en-US" altLang="zh-CN" dirty="0" smtClean="0">
                <a:solidFill>
                  <a:srgbClr val="FF0000"/>
                </a:solidFill>
              </a:rPr>
              <a:t>post</a:t>
            </a:r>
            <a:r>
              <a:rPr lang="en-US" altLang="zh-CN" dirty="0" smtClean="0"/>
              <a:t> industry</a:t>
            </a:r>
          </a:p>
          <a:p>
            <a:r>
              <a:rPr lang="en-US" altLang="zh-CN" dirty="0" smtClean="0"/>
              <a:t>Add </a:t>
            </a:r>
            <a:r>
              <a:rPr lang="en-US" altLang="zh-CN" dirty="0" smtClean="0">
                <a:solidFill>
                  <a:srgbClr val="FF0000"/>
                </a:solidFill>
              </a:rPr>
              <a:t>telecommunications</a:t>
            </a:r>
            <a:r>
              <a:rPr lang="en-US" altLang="zh-CN" dirty="0" smtClean="0"/>
              <a:t> industry</a:t>
            </a:r>
          </a:p>
          <a:p>
            <a:endParaRPr lang="zh-CN" altLang="en-US" dirty="0"/>
          </a:p>
        </p:txBody>
      </p:sp>
      <p:sp>
        <p:nvSpPr>
          <p:cNvPr id="4" name="日期占位符 3"/>
          <p:cNvSpPr>
            <a:spLocks noGrp="1"/>
          </p:cNvSpPr>
          <p:nvPr>
            <p:ph type="dt" sz="half" idx="10"/>
          </p:nvPr>
        </p:nvSpPr>
        <p:spPr/>
        <p:txBody>
          <a:bodyPr/>
          <a:lstStyle/>
          <a:p>
            <a:pPr>
              <a:defRPr/>
            </a:pPr>
            <a:fld id="{49AC226A-D7D4-457D-A9AE-4791E52C6067}" type="datetime11">
              <a:rPr lang="zh-CN" altLang="en-US" smtClean="0">
                <a:solidFill>
                  <a:srgbClr val="FFFFFF"/>
                </a:solidFill>
              </a:rPr>
              <a:pPr>
                <a:defRPr/>
              </a:pPr>
              <a:t>08:03:39</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27</a:t>
            </a:fld>
            <a:endParaRPr lang="en-US" altLang="zh-CN">
              <a:solidFill>
                <a:srgbClr val="FFFFFF"/>
              </a:solidFill>
            </a:endParaRPr>
          </a:p>
        </p:txBody>
      </p:sp>
    </p:spTree>
    <p:extLst>
      <p:ext uri="{BB962C8B-B14F-4D97-AF65-F5344CB8AC3E}">
        <p14:creationId xmlns:p14="http://schemas.microsoft.com/office/powerpoint/2010/main" val="1411294980"/>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7849"/>
            <a:ext cx="7772400" cy="828863"/>
          </a:xfrm>
        </p:spPr>
        <p:txBody>
          <a:bodyPr/>
          <a:lstStyle/>
          <a:p>
            <a:r>
              <a:rPr lang="en-US" altLang="zh-CN" sz="4000" dirty="0">
                <a:solidFill>
                  <a:schemeClr val="tx2">
                    <a:satMod val="130000"/>
                  </a:schemeClr>
                </a:solidFill>
              </a:rPr>
              <a:t>Estimation of the </a:t>
            </a:r>
            <a:r>
              <a:rPr lang="en-US" altLang="zh-CN" sz="4000" dirty="0" smtClean="0">
                <a:solidFill>
                  <a:schemeClr val="tx2">
                    <a:satMod val="130000"/>
                  </a:schemeClr>
                </a:solidFill>
              </a:rPr>
              <a:t>Tax-cut Effect </a:t>
            </a:r>
            <a:endParaRPr lang="zh-CN" altLang="en-US" sz="4000" dirty="0">
              <a:solidFill>
                <a:schemeClr val="tx2">
                  <a:satMod val="130000"/>
                </a:schemeClr>
              </a:solidFill>
            </a:endParaRP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187" y="700087"/>
            <a:ext cx="5381625" cy="5457825"/>
          </a:xfrm>
          <a:prstGeom prst="rect">
            <a:avLst/>
          </a:prstGeom>
        </p:spPr>
      </p:pic>
    </p:spTree>
    <p:extLst>
      <p:ext uri="{BB962C8B-B14F-4D97-AF65-F5344CB8AC3E}">
        <p14:creationId xmlns:p14="http://schemas.microsoft.com/office/powerpoint/2010/main" val="58082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solidFill>
                  <a:schemeClr val="tx2">
                    <a:satMod val="130000"/>
                  </a:schemeClr>
                </a:solidFill>
              </a:rPr>
              <a:t>VAT Reform</a:t>
            </a:r>
            <a:endParaRPr lang="zh-CN" altLang="en-US" sz="4000" dirty="0">
              <a:solidFill>
                <a:schemeClr val="tx2">
                  <a:satMod val="130000"/>
                </a:schemeClr>
              </a:solidFill>
            </a:endParaRPr>
          </a:p>
        </p:txBody>
      </p:sp>
      <p:sp>
        <p:nvSpPr>
          <p:cNvPr id="3" name="内容占位符 2"/>
          <p:cNvSpPr>
            <a:spLocks noGrp="1"/>
          </p:cNvSpPr>
          <p:nvPr>
            <p:ph idx="1"/>
          </p:nvPr>
        </p:nvSpPr>
        <p:spPr>
          <a:xfrm>
            <a:off x="457200" y="1268760"/>
            <a:ext cx="8229600" cy="4525963"/>
          </a:xfrm>
        </p:spPr>
        <p:txBody>
          <a:bodyPr/>
          <a:lstStyle/>
          <a:p>
            <a:r>
              <a:rPr lang="en-US" altLang="zh-CN" dirty="0" smtClean="0">
                <a:solidFill>
                  <a:srgbClr val="FF0000"/>
                </a:solidFill>
              </a:rPr>
              <a:t>Further measures during the 13</a:t>
            </a:r>
            <a:r>
              <a:rPr lang="en-US" altLang="zh-CN" baseline="30000" dirty="0" smtClean="0">
                <a:solidFill>
                  <a:srgbClr val="FF0000"/>
                </a:solidFill>
              </a:rPr>
              <a:t>th</a:t>
            </a:r>
            <a:r>
              <a:rPr lang="en-US" altLang="zh-CN" dirty="0" smtClean="0">
                <a:solidFill>
                  <a:srgbClr val="FF0000"/>
                </a:solidFill>
              </a:rPr>
              <a:t> 5-year plan period</a:t>
            </a:r>
            <a:r>
              <a:rPr lang="en-US" altLang="zh-CN" dirty="0">
                <a:solidFill>
                  <a:srgbClr val="FF0000"/>
                </a:solidFill>
              </a:rPr>
              <a:t>:</a:t>
            </a:r>
          </a:p>
          <a:p>
            <a:pPr lvl="1"/>
            <a:r>
              <a:rPr lang="en-US" altLang="zh-CN" dirty="0" smtClean="0"/>
              <a:t>Continue the VAT enlargement :</a:t>
            </a:r>
          </a:p>
          <a:p>
            <a:pPr lvl="2"/>
            <a:r>
              <a:rPr lang="en-US" altLang="zh-CN" dirty="0" smtClean="0"/>
              <a:t>Banking and insurance industry</a:t>
            </a:r>
          </a:p>
          <a:p>
            <a:pPr lvl="2"/>
            <a:r>
              <a:rPr lang="en-US" altLang="zh-CN" dirty="0" smtClean="0"/>
              <a:t>Construction industry</a:t>
            </a:r>
          </a:p>
          <a:p>
            <a:pPr lvl="2"/>
            <a:r>
              <a:rPr lang="en-US" altLang="zh-CN" dirty="0" smtClean="0"/>
              <a:t>Real estate industry</a:t>
            </a:r>
          </a:p>
          <a:p>
            <a:pPr lvl="2"/>
            <a:r>
              <a:rPr lang="en-US" altLang="zh-CN" dirty="0" smtClean="0"/>
              <a:t>Household service industry</a:t>
            </a:r>
          </a:p>
          <a:p>
            <a:pPr lvl="2"/>
            <a:r>
              <a:rPr lang="en-US" altLang="zh-CN" dirty="0" smtClean="0"/>
              <a:t>……</a:t>
            </a:r>
          </a:p>
          <a:p>
            <a:pPr lvl="1"/>
            <a:r>
              <a:rPr lang="en-US" altLang="zh-CN" dirty="0" smtClean="0"/>
              <a:t>Reduce the standard rate?</a:t>
            </a:r>
          </a:p>
          <a:p>
            <a:pPr lvl="1"/>
            <a:r>
              <a:rPr lang="en-US" altLang="zh-CN" dirty="0" smtClean="0"/>
              <a:t>Streamline the rate structure?</a:t>
            </a:r>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08:03:39</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29</a:t>
            </a:fld>
            <a:endParaRPr lang="en-US" altLang="zh-CN">
              <a:solidFill>
                <a:srgbClr val="FFFFFF"/>
              </a:solidFill>
            </a:endParaRPr>
          </a:p>
        </p:txBody>
      </p:sp>
    </p:spTree>
    <p:extLst>
      <p:ext uri="{BB962C8B-B14F-4D97-AF65-F5344CB8AC3E}">
        <p14:creationId xmlns:p14="http://schemas.microsoft.com/office/powerpoint/2010/main" val="1967855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pPr algn="ctr" fontAlgn="auto">
              <a:spcAft>
                <a:spcPts val="0"/>
              </a:spcAft>
              <a:defRPr/>
            </a:pPr>
            <a:r>
              <a:rPr lang="en-US" altLang="zh-CN" dirty="0">
                <a:solidFill>
                  <a:schemeClr val="tx2">
                    <a:satMod val="130000"/>
                  </a:schemeClr>
                </a:solidFill>
              </a:rPr>
              <a:t>Tax reform from late 1970’s to the beginning of 1990’s</a:t>
            </a:r>
            <a:br>
              <a:rPr lang="en-US" altLang="zh-CN" dirty="0">
                <a:solidFill>
                  <a:schemeClr val="tx2">
                    <a:satMod val="130000"/>
                  </a:schemeClr>
                </a:solidFill>
              </a:rPr>
            </a:br>
            <a:endParaRPr lang="zh-CN" altLang="en-US" dirty="0">
              <a:solidFill>
                <a:schemeClr val="tx2">
                  <a:satMod val="130000"/>
                </a:schemeClr>
              </a:solidFill>
            </a:endParaRPr>
          </a:p>
        </p:txBody>
      </p:sp>
      <p:sp>
        <p:nvSpPr>
          <p:cNvPr id="6" name="文本占位符 5"/>
          <p:cNvSpPr>
            <a:spLocks noGrp="1"/>
          </p:cNvSpPr>
          <p:nvPr>
            <p:ph type="body" idx="1"/>
          </p:nvPr>
        </p:nvSpPr>
        <p:spPr/>
        <p:txBody>
          <a:bodyPr/>
          <a:lstStyle/>
          <a:p>
            <a:endParaRPr lang="zh-CN" altLang="en-US"/>
          </a:p>
        </p:txBody>
      </p:sp>
      <p:sp>
        <p:nvSpPr>
          <p:cNvPr id="2" name="日期占位符 1"/>
          <p:cNvSpPr>
            <a:spLocks noGrp="1"/>
          </p:cNvSpPr>
          <p:nvPr>
            <p:ph type="dt" sz="half" idx="10"/>
          </p:nvPr>
        </p:nvSpPr>
        <p:spPr/>
        <p:txBody>
          <a:bodyPr/>
          <a:lstStyle/>
          <a:p>
            <a:pPr>
              <a:defRPr/>
            </a:pPr>
            <a:fld id="{D1A26933-F932-4472-8691-C0B886944312}" type="datetime11">
              <a:rPr lang="zh-CN" altLang="en-US" smtClean="0">
                <a:solidFill>
                  <a:srgbClr val="FFFFFF"/>
                </a:solidFill>
              </a:rPr>
              <a:pPr>
                <a:defRPr/>
              </a:pPr>
              <a:t>08:03:39</a:t>
            </a:fld>
            <a:endParaRPr lang="en-US" altLang="zh-CN" dirty="0">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a:t>
            </a:fld>
            <a:endParaRPr lang="en-US" altLang="zh-CN" dirty="0">
              <a:solidFill>
                <a:srgbClr val="FFFFFF"/>
              </a:solidFill>
            </a:endParaRPr>
          </a:p>
        </p:txBody>
      </p:sp>
    </p:spTree>
    <p:extLst>
      <p:ext uri="{BB962C8B-B14F-4D97-AF65-F5344CB8AC3E}">
        <p14:creationId xmlns:p14="http://schemas.microsoft.com/office/powerpoint/2010/main" val="373495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pPr>
              <a:defRPr/>
            </a:pPr>
            <a:endParaRPr lang="en-US">
              <a:solidFill>
                <a:srgbClr val="FFFFFF"/>
              </a:solidFill>
            </a:endParaRPr>
          </a:p>
        </p:txBody>
      </p:sp>
      <p:pic>
        <p:nvPicPr>
          <p:cNvPr id="2129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48680"/>
            <a:ext cx="8584747"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783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solidFill>
                  <a:schemeClr val="tx2">
                    <a:satMod val="130000"/>
                  </a:schemeClr>
                </a:solidFill>
                <a:effectLst>
                  <a:outerShdw blurRad="38100" dist="38100" dir="2700000" algn="tl">
                    <a:srgbClr val="C0C0C0"/>
                  </a:outerShdw>
                </a:effectLst>
              </a:rPr>
              <a:t>New Round of Tax Reform (Since 2004)</a:t>
            </a:r>
            <a:endParaRPr lang="zh-CN" altLang="en-US" sz="4000" dirty="0">
              <a:solidFill>
                <a:schemeClr val="tx2">
                  <a:satMod val="130000"/>
                </a:schemeClr>
              </a:solidFill>
            </a:endParaRPr>
          </a:p>
        </p:txBody>
      </p:sp>
      <p:sp>
        <p:nvSpPr>
          <p:cNvPr id="3" name="内容占位符 2"/>
          <p:cNvSpPr>
            <a:spLocks noGrp="1"/>
          </p:cNvSpPr>
          <p:nvPr>
            <p:ph idx="1"/>
          </p:nvPr>
        </p:nvSpPr>
        <p:spPr/>
        <p:txBody>
          <a:bodyPr>
            <a:normAutofit fontScale="92500" lnSpcReduction="10000"/>
          </a:bodyPr>
          <a:lstStyle/>
          <a:p>
            <a:r>
              <a:rPr lang="en-US" altLang="zh-CN" dirty="0"/>
              <a:t>Consumption Tax </a:t>
            </a:r>
            <a:endParaRPr lang="zh-CN" altLang="en-US" dirty="0"/>
          </a:p>
          <a:p>
            <a:pPr lvl="1"/>
            <a:r>
              <a:rPr lang="en-US" altLang="zh-CN" dirty="0" smtClean="0"/>
              <a:t>Adjust the taxable items and tax rates</a:t>
            </a:r>
          </a:p>
          <a:p>
            <a:pPr lvl="2"/>
            <a:r>
              <a:rPr lang="en-US" altLang="zh-CN" dirty="0" smtClean="0"/>
              <a:t>Add </a:t>
            </a:r>
            <a:r>
              <a:rPr lang="en-US" altLang="zh-CN" dirty="0"/>
              <a:t>such taxable items as refined oil products, yachts, disposable wood chopsticks, golf and tools, wood floor, and high-class watches in </a:t>
            </a:r>
            <a:r>
              <a:rPr lang="en-US" altLang="zh-CN" dirty="0" smtClean="0"/>
              <a:t>2006</a:t>
            </a:r>
          </a:p>
          <a:p>
            <a:pPr lvl="2"/>
            <a:r>
              <a:rPr lang="en-US" altLang="zh-CN" dirty="0" smtClean="0"/>
              <a:t>Adjust the rates for oil products, motorcycles, etc. in 2014</a:t>
            </a:r>
          </a:p>
          <a:p>
            <a:pPr lvl="2"/>
            <a:r>
              <a:rPr lang="en-US" altLang="zh-CN" dirty="0" smtClean="0"/>
              <a:t>……</a:t>
            </a:r>
          </a:p>
          <a:p>
            <a:r>
              <a:rPr lang="en-US" altLang="zh-CN" dirty="0">
                <a:solidFill>
                  <a:srgbClr val="FF0000"/>
                </a:solidFill>
              </a:rPr>
              <a:t>Further measures during the 13</a:t>
            </a:r>
            <a:r>
              <a:rPr lang="en-US" altLang="zh-CN" baseline="30000" dirty="0">
                <a:solidFill>
                  <a:srgbClr val="FF0000"/>
                </a:solidFill>
              </a:rPr>
              <a:t>th</a:t>
            </a:r>
            <a:r>
              <a:rPr lang="en-US" altLang="zh-CN" dirty="0">
                <a:solidFill>
                  <a:srgbClr val="FF0000"/>
                </a:solidFill>
              </a:rPr>
              <a:t> 5-year plan period:</a:t>
            </a:r>
          </a:p>
          <a:p>
            <a:pPr lvl="2"/>
            <a:r>
              <a:rPr lang="en-US" altLang="zh-CN" dirty="0" smtClean="0"/>
              <a:t>Change the taxable stage from the production or importation stage to retail stage?</a:t>
            </a:r>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08:03:39</a:t>
            </a:fld>
            <a:endParaRPr lang="en-US" altLang="zh-CN">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31</a:t>
            </a:fld>
            <a:endParaRPr lang="en-US" altLang="zh-CN">
              <a:solidFill>
                <a:srgbClr val="FFFFFF"/>
              </a:solidFill>
            </a:endParaRPr>
          </a:p>
        </p:txBody>
      </p:sp>
    </p:spTree>
    <p:extLst>
      <p:ext uri="{BB962C8B-B14F-4D97-AF65-F5344CB8AC3E}">
        <p14:creationId xmlns:p14="http://schemas.microsoft.com/office/powerpoint/2010/main" val="4220478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8" name="Rectangle 2"/>
          <p:cNvSpPr>
            <a:spLocks noGrp="1" noRot="1" noChangeArrowheads="1"/>
          </p:cNvSpPr>
          <p:nvPr>
            <p:ph type="title"/>
          </p:nvPr>
        </p:nvSpPr>
        <p:spPr/>
        <p:txBody>
          <a:bodyPr>
            <a:normAutofit/>
          </a:bodyPr>
          <a:lstStyle/>
          <a:p>
            <a:pPr>
              <a:defRPr/>
            </a:pPr>
            <a:r>
              <a:rPr lang="en-US" altLang="zh-CN" sz="4000" dirty="0">
                <a:solidFill>
                  <a:schemeClr val="tx2">
                    <a:satMod val="130000"/>
                  </a:schemeClr>
                </a:solidFill>
                <a:effectLst>
                  <a:outerShdw blurRad="38100" dist="38100" dir="2700000" algn="tl">
                    <a:srgbClr val="C0C0C0"/>
                  </a:outerShdw>
                </a:effectLst>
              </a:rPr>
              <a:t>New Round of Tax Reform (Since 2004)</a:t>
            </a:r>
            <a:endParaRPr lang="en-US" altLang="zh-CN" sz="4000" dirty="0">
              <a:solidFill>
                <a:schemeClr val="tx2">
                  <a:satMod val="130000"/>
                </a:schemeClr>
              </a:solidFill>
            </a:endParaRPr>
          </a:p>
        </p:txBody>
      </p:sp>
      <p:sp>
        <p:nvSpPr>
          <p:cNvPr id="1984514" name="Rectangle 3"/>
          <p:cNvSpPr>
            <a:spLocks noGrp="1" noRot="1" noChangeArrowheads="1"/>
          </p:cNvSpPr>
          <p:nvPr>
            <p:ph idx="1"/>
          </p:nvPr>
        </p:nvSpPr>
        <p:spPr>
          <a:xfrm>
            <a:off x="473940" y="1196752"/>
            <a:ext cx="8229600" cy="5040560"/>
          </a:xfrm>
        </p:spPr>
        <p:txBody>
          <a:bodyPr/>
          <a:lstStyle/>
          <a:p>
            <a:r>
              <a:rPr lang="en-US" altLang="zh-CN" dirty="0" smtClean="0"/>
              <a:t>Enterprise income tax</a:t>
            </a:r>
            <a:br>
              <a:rPr lang="en-US" altLang="zh-CN" dirty="0" smtClean="0"/>
            </a:br>
            <a:r>
              <a:rPr lang="en-US" altLang="zh-CN" dirty="0" smtClean="0"/>
              <a:t>Unify domestic and foreign (investment )enterprise income tax</a:t>
            </a:r>
            <a:br>
              <a:rPr lang="en-US" altLang="zh-CN" dirty="0" smtClean="0"/>
            </a:br>
            <a:r>
              <a:rPr lang="en-US" altLang="zh-CN" dirty="0" smtClean="0"/>
              <a:t>Streamline the tax incentives</a:t>
            </a:r>
            <a:br>
              <a:rPr lang="en-US" altLang="zh-CN" dirty="0" smtClean="0"/>
            </a:br>
            <a:r>
              <a:rPr lang="en-US" altLang="zh-CN" dirty="0" smtClean="0"/>
              <a:t>Introduce new anti-avoidance measures</a:t>
            </a:r>
            <a:br>
              <a:rPr lang="en-US" altLang="zh-CN" dirty="0" smtClean="0"/>
            </a:br>
            <a:r>
              <a:rPr lang="en-US" altLang="zh-CN" dirty="0">
                <a:solidFill>
                  <a:srgbClr val="FF0000"/>
                </a:solidFill>
              </a:rPr>
              <a:t>Further measures during the 13</a:t>
            </a:r>
            <a:r>
              <a:rPr lang="en-US" altLang="zh-CN" baseline="30000" dirty="0">
                <a:solidFill>
                  <a:srgbClr val="FF0000"/>
                </a:solidFill>
              </a:rPr>
              <a:t>th</a:t>
            </a:r>
            <a:r>
              <a:rPr lang="en-US" altLang="zh-CN" dirty="0">
                <a:solidFill>
                  <a:srgbClr val="FF0000"/>
                </a:solidFill>
              </a:rPr>
              <a:t> 5-year plan period:</a:t>
            </a:r>
          </a:p>
          <a:p>
            <a:r>
              <a:rPr lang="en-US" altLang="zh-CN" dirty="0" smtClean="0"/>
              <a:t>Strengthen the anti-avoidance system esp. for cross-border transactions under BEPS framework</a:t>
            </a:r>
          </a:p>
        </p:txBody>
      </p:sp>
      <p:sp>
        <p:nvSpPr>
          <p:cNvPr id="2" name="日期占位符 1"/>
          <p:cNvSpPr>
            <a:spLocks noGrp="1"/>
          </p:cNvSpPr>
          <p:nvPr>
            <p:ph type="dt" sz="half" idx="10"/>
          </p:nvPr>
        </p:nvSpPr>
        <p:spPr/>
        <p:txBody>
          <a:bodyPr/>
          <a:lstStyle/>
          <a:p>
            <a:pPr>
              <a:defRPr/>
            </a:pPr>
            <a:fld id="{88B23ADB-7C2B-4451-8E9B-A73B41A2C402}" type="datetime11">
              <a:rPr lang="zh-CN" altLang="en-US" smtClean="0">
                <a:solidFill>
                  <a:srgbClr val="FFFFFF"/>
                </a:solidFill>
              </a:rPr>
              <a:pPr>
                <a:defRPr/>
              </a:pPr>
              <a:t>08:03:39</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32</a:t>
            </a:fld>
            <a:endParaRPr lang="en-US" altLang="zh-CN">
              <a:solidFill>
                <a:srgbClr val="FFFFFF"/>
              </a:solidFill>
            </a:endParaRPr>
          </a:p>
        </p:txBody>
      </p:sp>
    </p:spTree>
    <p:extLst>
      <p:ext uri="{BB962C8B-B14F-4D97-AF65-F5344CB8AC3E}">
        <p14:creationId xmlns:p14="http://schemas.microsoft.com/office/powerpoint/2010/main" val="36595278"/>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2"/>
          <p:cNvSpPr>
            <a:spLocks noGrp="1" noRot="1" noChangeArrowheads="1"/>
          </p:cNvSpPr>
          <p:nvPr>
            <p:ph type="title"/>
          </p:nvPr>
        </p:nvSpPr>
        <p:spPr/>
        <p:txBody>
          <a:bodyPr>
            <a:normAutofit/>
          </a:bodyPr>
          <a:lstStyle/>
          <a:p>
            <a:pPr>
              <a:defRPr/>
            </a:pPr>
            <a:r>
              <a:rPr lang="en-US" altLang="zh-CN" sz="4000" dirty="0">
                <a:solidFill>
                  <a:schemeClr val="tx2">
                    <a:satMod val="130000"/>
                  </a:schemeClr>
                </a:solidFill>
                <a:effectLst>
                  <a:outerShdw blurRad="38100" dist="38100" dir="2700000" algn="tl">
                    <a:srgbClr val="C0C0C0"/>
                  </a:outerShdw>
                </a:effectLst>
              </a:rPr>
              <a:t>New Round of Tax Reform (Since 2004)</a:t>
            </a:r>
            <a:endParaRPr lang="en-US" altLang="zh-CN" sz="4000" dirty="0">
              <a:solidFill>
                <a:schemeClr val="tx2">
                  <a:satMod val="130000"/>
                </a:schemeClr>
              </a:solidFill>
            </a:endParaRPr>
          </a:p>
        </p:txBody>
      </p:sp>
      <p:sp>
        <p:nvSpPr>
          <p:cNvPr id="1985538" name="Rectangle 3"/>
          <p:cNvSpPr>
            <a:spLocks noGrp="1" noRot="1" noChangeArrowheads="1"/>
          </p:cNvSpPr>
          <p:nvPr>
            <p:ph idx="1"/>
          </p:nvPr>
        </p:nvSpPr>
        <p:spPr/>
        <p:txBody>
          <a:bodyPr>
            <a:normAutofit/>
          </a:bodyPr>
          <a:lstStyle/>
          <a:p>
            <a:pPr>
              <a:lnSpc>
                <a:spcPct val="90000"/>
              </a:lnSpc>
            </a:pPr>
            <a:r>
              <a:rPr lang="en-US" altLang="zh-CN" sz="2800" dirty="0" smtClean="0"/>
              <a:t>Individual income tax</a:t>
            </a:r>
            <a:br>
              <a:rPr lang="en-US" altLang="zh-CN" sz="2800" dirty="0" smtClean="0"/>
            </a:br>
            <a:r>
              <a:rPr lang="en-US" altLang="zh-CN" sz="2800" dirty="0" smtClean="0"/>
              <a:t>Increase the standard deduction from 1600 to 2000(2007) and 3500(2011) and adjust the rate schedule</a:t>
            </a:r>
            <a:br>
              <a:rPr lang="en-US" altLang="zh-CN" sz="2800" dirty="0" smtClean="0"/>
            </a:br>
            <a:r>
              <a:rPr lang="en-US" altLang="zh-CN" sz="2800" dirty="0" smtClean="0"/>
              <a:t>R</a:t>
            </a:r>
            <a:r>
              <a:rPr lang="zh-CN" altLang="zh-CN" sz="2800" dirty="0" smtClean="0"/>
              <a:t>equire taxpayers in the high income bracket to do self-assessment and file their income tax returns(2007)</a:t>
            </a:r>
            <a:endParaRPr lang="en-US" altLang="zh-CN" sz="2800" dirty="0" smtClean="0"/>
          </a:p>
          <a:p>
            <a:pPr>
              <a:lnSpc>
                <a:spcPct val="90000"/>
              </a:lnSpc>
            </a:pPr>
            <a:r>
              <a:rPr lang="en-US" altLang="zh-CN" sz="2800" dirty="0">
                <a:solidFill>
                  <a:srgbClr val="FF0000"/>
                </a:solidFill>
              </a:rPr>
              <a:t>Further measures during the 13</a:t>
            </a:r>
            <a:r>
              <a:rPr lang="en-US" altLang="zh-CN" sz="2800" baseline="30000" dirty="0">
                <a:solidFill>
                  <a:srgbClr val="FF0000"/>
                </a:solidFill>
              </a:rPr>
              <a:t>th</a:t>
            </a:r>
            <a:r>
              <a:rPr lang="en-US" altLang="zh-CN" sz="2800" dirty="0">
                <a:solidFill>
                  <a:srgbClr val="FF0000"/>
                </a:solidFill>
              </a:rPr>
              <a:t> 5-year plan period:</a:t>
            </a:r>
          </a:p>
          <a:p>
            <a:pPr>
              <a:lnSpc>
                <a:spcPct val="90000"/>
              </a:lnSpc>
            </a:pPr>
            <a:r>
              <a:rPr lang="en-US" altLang="zh-CN" sz="2800" dirty="0" smtClean="0"/>
              <a:t>Implement the individual income tax system combining the global and </a:t>
            </a:r>
            <a:r>
              <a:rPr lang="en-US" altLang="zh-CN" sz="2800" dirty="0" err="1" smtClean="0"/>
              <a:t>schedular</a:t>
            </a:r>
            <a:r>
              <a:rPr lang="en-US" altLang="zh-CN" sz="2800" dirty="0" smtClean="0"/>
              <a:t> features?</a:t>
            </a:r>
          </a:p>
        </p:txBody>
      </p:sp>
      <p:sp>
        <p:nvSpPr>
          <p:cNvPr id="2" name="日期占位符 1"/>
          <p:cNvSpPr>
            <a:spLocks noGrp="1"/>
          </p:cNvSpPr>
          <p:nvPr>
            <p:ph type="dt" sz="half" idx="10"/>
          </p:nvPr>
        </p:nvSpPr>
        <p:spPr/>
        <p:txBody>
          <a:bodyPr/>
          <a:lstStyle/>
          <a:p>
            <a:pPr>
              <a:defRPr/>
            </a:pPr>
            <a:fld id="{4D74EEA3-F296-413E-9A07-1547DB2D38C4}" type="datetime11">
              <a:rPr lang="zh-CN" altLang="en-US" smtClean="0">
                <a:solidFill>
                  <a:srgbClr val="FFFFFF"/>
                </a:solidFill>
              </a:rPr>
              <a:pPr>
                <a:defRPr/>
              </a:pPr>
              <a:t>08:03:39</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33</a:t>
            </a:fld>
            <a:endParaRPr lang="en-US" altLang="zh-CN">
              <a:solidFill>
                <a:srgbClr val="FFFFFF"/>
              </a:solidFill>
            </a:endParaRPr>
          </a:p>
        </p:txBody>
      </p:sp>
    </p:spTree>
    <p:extLst>
      <p:ext uri="{BB962C8B-B14F-4D97-AF65-F5344CB8AC3E}">
        <p14:creationId xmlns:p14="http://schemas.microsoft.com/office/powerpoint/2010/main" val="2780332872"/>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Rectangle 2"/>
          <p:cNvSpPr>
            <a:spLocks noGrp="1" noRot="1" noChangeArrowheads="1"/>
          </p:cNvSpPr>
          <p:nvPr>
            <p:ph type="title"/>
          </p:nvPr>
        </p:nvSpPr>
        <p:spPr>
          <a:xfrm>
            <a:off x="457200" y="274638"/>
            <a:ext cx="8229600" cy="922114"/>
          </a:xfrm>
        </p:spPr>
        <p:txBody>
          <a:bodyPr>
            <a:normAutofit/>
          </a:bodyPr>
          <a:lstStyle/>
          <a:p>
            <a:pPr fontAlgn="auto">
              <a:spcAft>
                <a:spcPts val="0"/>
              </a:spcAft>
              <a:defRPr/>
            </a:pPr>
            <a:r>
              <a:rPr lang="en-US" altLang="zh-CN" sz="4000" dirty="0">
                <a:solidFill>
                  <a:schemeClr val="tx2">
                    <a:satMod val="130000"/>
                  </a:schemeClr>
                </a:solidFill>
                <a:effectLst>
                  <a:outerShdw blurRad="38100" dist="38100" dir="2700000" algn="tl">
                    <a:srgbClr val="C0C0C0"/>
                  </a:outerShdw>
                </a:effectLst>
              </a:rPr>
              <a:t>New Round of Tax Reform (Since 2004)</a:t>
            </a:r>
            <a:endParaRPr lang="en-US" altLang="zh-CN" sz="4100" b="1" dirty="0">
              <a:solidFill>
                <a:schemeClr val="tx1"/>
              </a:solidFill>
              <a:effectLst>
                <a:outerShdw blurRad="38100" dist="38100" dir="2700000" algn="tl">
                  <a:srgbClr val="C0C0C0"/>
                </a:outerShdw>
              </a:effectLst>
            </a:endParaRPr>
          </a:p>
        </p:txBody>
      </p:sp>
      <p:sp>
        <p:nvSpPr>
          <p:cNvPr id="1986562" name="Rectangle 3"/>
          <p:cNvSpPr>
            <a:spLocks noGrp="1" noRot="1" noChangeArrowheads="1"/>
          </p:cNvSpPr>
          <p:nvPr>
            <p:ph idx="1"/>
          </p:nvPr>
        </p:nvSpPr>
        <p:spPr>
          <a:xfrm>
            <a:off x="395536" y="1196752"/>
            <a:ext cx="8507462" cy="5472608"/>
          </a:xfrm>
        </p:spPr>
        <p:txBody>
          <a:bodyPr/>
          <a:lstStyle/>
          <a:p>
            <a:r>
              <a:rPr lang="en-US" altLang="zh-CN" sz="2800" dirty="0" smtClean="0"/>
              <a:t>House property tax</a:t>
            </a:r>
          </a:p>
          <a:p>
            <a:pPr lvl="1"/>
            <a:r>
              <a:rPr lang="en-US" altLang="zh-CN" sz="2400" dirty="0"/>
              <a:t>Unify the </a:t>
            </a:r>
            <a:r>
              <a:rPr lang="en-US" altLang="zh-CN" sz="2400" dirty="0" smtClean="0"/>
              <a:t>house property </a:t>
            </a:r>
            <a:r>
              <a:rPr lang="en-US" altLang="zh-CN" sz="2400" dirty="0"/>
              <a:t>tax levied on domestic and foreign taxpayers in </a:t>
            </a:r>
            <a:r>
              <a:rPr lang="en-US" altLang="zh-CN" sz="2400" dirty="0" smtClean="0"/>
              <a:t>2009</a:t>
            </a:r>
          </a:p>
          <a:p>
            <a:pPr lvl="1"/>
            <a:r>
              <a:rPr lang="en-US" altLang="zh-CN" sz="2400" dirty="0"/>
              <a:t>In 2011,pilot program in Shanghai and Chongqing to levy </a:t>
            </a:r>
            <a:r>
              <a:rPr lang="en-US" altLang="zh-CN" sz="2400" dirty="0" smtClean="0"/>
              <a:t>house property </a:t>
            </a:r>
            <a:r>
              <a:rPr lang="en-US" altLang="zh-CN" sz="2400" dirty="0"/>
              <a:t>tax on residential properties</a:t>
            </a:r>
          </a:p>
          <a:p>
            <a:pPr lvl="2"/>
            <a:r>
              <a:rPr lang="en-US" altLang="zh-CN" sz="2000" dirty="0" smtClean="0"/>
              <a:t>In </a:t>
            </a:r>
            <a:r>
              <a:rPr lang="en-US" altLang="zh-CN" sz="2000" dirty="0"/>
              <a:t>Shanghai, buyers will pay between 0.4% and 0.6% tax on their new second homes. </a:t>
            </a:r>
            <a:endParaRPr lang="zh-CN" altLang="zh-CN" sz="2000" dirty="0"/>
          </a:p>
          <a:p>
            <a:pPr lvl="2"/>
            <a:r>
              <a:rPr lang="en-US" altLang="zh-CN" sz="2000" dirty="0"/>
              <a:t>In </a:t>
            </a:r>
            <a:r>
              <a:rPr lang="en-US" altLang="zh-CN" sz="2000" dirty="0" smtClean="0"/>
              <a:t> </a:t>
            </a:r>
            <a:r>
              <a:rPr lang="en-US" altLang="zh-CN" sz="2000" dirty="0"/>
              <a:t>Chongqing, the tax </a:t>
            </a:r>
            <a:r>
              <a:rPr lang="en-US" altLang="zh-CN" sz="2000" dirty="0" smtClean="0"/>
              <a:t>is levied </a:t>
            </a:r>
            <a:r>
              <a:rPr lang="zh-CN" altLang="zh-CN" sz="2000" dirty="0" smtClean="0"/>
              <a:t>on </a:t>
            </a:r>
            <a:r>
              <a:rPr lang="zh-CN" altLang="zh-CN" sz="2000" dirty="0"/>
              <a:t>villas and newly purchased high-end </a:t>
            </a:r>
            <a:r>
              <a:rPr lang="zh-CN" altLang="zh-CN" sz="2000" dirty="0" smtClean="0"/>
              <a:t>homes</a:t>
            </a:r>
            <a:r>
              <a:rPr lang="en-US" altLang="zh-CN" sz="2000" dirty="0" smtClean="0"/>
              <a:t> </a:t>
            </a:r>
            <a:r>
              <a:rPr lang="zh-CN" altLang="zh-CN" sz="2000" dirty="0" smtClean="0"/>
              <a:t>at </a:t>
            </a:r>
            <a:r>
              <a:rPr lang="zh-CN" altLang="zh-CN" sz="2000" dirty="0"/>
              <a:t>three rates: 0.5%, 1%, and 1.2%, depending on market transaction prices</a:t>
            </a:r>
            <a:r>
              <a:rPr lang="zh-CN" altLang="zh-CN" sz="2000" dirty="0" smtClean="0"/>
              <a:t>.</a:t>
            </a:r>
            <a:endParaRPr lang="en-US" altLang="zh-CN" sz="2000" dirty="0" smtClean="0"/>
          </a:p>
          <a:p>
            <a:r>
              <a:rPr lang="en-US" altLang="zh-CN" sz="2800" dirty="0">
                <a:solidFill>
                  <a:srgbClr val="FF0000"/>
                </a:solidFill>
              </a:rPr>
              <a:t>Further measures during the 13</a:t>
            </a:r>
            <a:r>
              <a:rPr lang="en-US" altLang="zh-CN" sz="2800" baseline="30000" dirty="0">
                <a:solidFill>
                  <a:srgbClr val="FF0000"/>
                </a:solidFill>
              </a:rPr>
              <a:t>th</a:t>
            </a:r>
            <a:r>
              <a:rPr lang="en-US" altLang="zh-CN" sz="2800" dirty="0">
                <a:solidFill>
                  <a:srgbClr val="FF0000"/>
                </a:solidFill>
              </a:rPr>
              <a:t> 5-year plan period</a:t>
            </a:r>
            <a:r>
              <a:rPr lang="en-US" altLang="zh-CN" sz="2800" dirty="0" smtClean="0">
                <a:solidFill>
                  <a:srgbClr val="FF0000"/>
                </a:solidFill>
              </a:rPr>
              <a:t>:</a:t>
            </a:r>
            <a:r>
              <a:rPr lang="en-US" altLang="zh-CN" sz="2800" dirty="0" smtClean="0"/>
              <a:t>:</a:t>
            </a:r>
          </a:p>
          <a:p>
            <a:pPr lvl="1"/>
            <a:r>
              <a:rPr lang="en-US" altLang="zh-CN" sz="2400" dirty="0" smtClean="0"/>
              <a:t>Speed up the lawmaking procedure</a:t>
            </a:r>
          </a:p>
        </p:txBody>
      </p:sp>
      <p:sp>
        <p:nvSpPr>
          <p:cNvPr id="2" name="日期占位符 1"/>
          <p:cNvSpPr>
            <a:spLocks noGrp="1"/>
          </p:cNvSpPr>
          <p:nvPr>
            <p:ph type="dt" sz="half" idx="10"/>
          </p:nvPr>
        </p:nvSpPr>
        <p:spPr/>
        <p:txBody>
          <a:bodyPr/>
          <a:lstStyle/>
          <a:p>
            <a:pPr>
              <a:defRPr/>
            </a:pPr>
            <a:fld id="{31A1E761-1970-4D08-9E5D-69B2DFA4F54A}" type="datetime11">
              <a:rPr lang="zh-CN" altLang="en-US" smtClean="0">
                <a:solidFill>
                  <a:srgbClr val="FFFFFF"/>
                </a:solidFill>
              </a:rPr>
              <a:pPr>
                <a:defRPr/>
              </a:pPr>
              <a:t>08:03:39</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34</a:t>
            </a:fld>
            <a:endParaRPr lang="en-US" altLang="zh-CN">
              <a:solidFill>
                <a:srgbClr val="FFFFFF"/>
              </a:solidFill>
            </a:endParaRPr>
          </a:p>
        </p:txBody>
      </p:sp>
    </p:spTree>
    <p:extLst>
      <p:ext uri="{BB962C8B-B14F-4D97-AF65-F5344CB8AC3E}">
        <p14:creationId xmlns:p14="http://schemas.microsoft.com/office/powerpoint/2010/main" val="2678377746"/>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4370" name="Rectangle 2"/>
          <p:cNvSpPr>
            <a:spLocks noGrp="1" noRot="1" noChangeArrowheads="1"/>
          </p:cNvSpPr>
          <p:nvPr>
            <p:ph type="title"/>
          </p:nvPr>
        </p:nvSpPr>
        <p:spPr/>
        <p:txBody>
          <a:bodyPr>
            <a:normAutofit/>
          </a:bodyPr>
          <a:lstStyle/>
          <a:p>
            <a:pPr fontAlgn="auto">
              <a:spcAft>
                <a:spcPts val="0"/>
              </a:spcAft>
              <a:defRPr/>
            </a:pPr>
            <a:r>
              <a:rPr lang="en-US" altLang="zh-CN" sz="4000" dirty="0">
                <a:solidFill>
                  <a:schemeClr val="tx2">
                    <a:satMod val="130000"/>
                  </a:schemeClr>
                </a:solidFill>
                <a:effectLst>
                  <a:outerShdw blurRad="38100" dist="38100" dir="2700000" algn="tl">
                    <a:srgbClr val="C0C0C0"/>
                  </a:outerShdw>
                </a:effectLst>
              </a:rPr>
              <a:t>New Round of Tax Reform (Since 2004)</a:t>
            </a:r>
            <a:endParaRPr lang="en-US" altLang="zh-CN" sz="4100" b="1" dirty="0">
              <a:solidFill>
                <a:schemeClr val="tx1"/>
              </a:solidFill>
              <a:effectLst>
                <a:outerShdw blurRad="38100" dist="38100" dir="2700000" algn="tl">
                  <a:srgbClr val="C0C0C0"/>
                </a:outerShdw>
              </a:effectLst>
            </a:endParaRPr>
          </a:p>
        </p:txBody>
      </p:sp>
      <p:sp>
        <p:nvSpPr>
          <p:cNvPr id="1987586" name="Rectangle 3"/>
          <p:cNvSpPr>
            <a:spLocks noGrp="1" noRot="1" noChangeArrowheads="1"/>
          </p:cNvSpPr>
          <p:nvPr>
            <p:ph idx="1"/>
          </p:nvPr>
        </p:nvSpPr>
        <p:spPr/>
        <p:txBody>
          <a:bodyPr>
            <a:normAutofit fontScale="85000" lnSpcReduction="10000"/>
          </a:bodyPr>
          <a:lstStyle/>
          <a:p>
            <a:r>
              <a:rPr lang="en-US" altLang="zh-CN" dirty="0" smtClean="0"/>
              <a:t>Resource  tax </a:t>
            </a:r>
            <a:br>
              <a:rPr lang="en-US" altLang="zh-CN" dirty="0" smtClean="0"/>
            </a:br>
            <a:r>
              <a:rPr lang="en-US" altLang="zh-CN" dirty="0" smtClean="0"/>
              <a:t>China </a:t>
            </a:r>
            <a:r>
              <a:rPr lang="zh-CN" altLang="zh-CN" dirty="0" smtClean="0"/>
              <a:t>is campaigning for energy </a:t>
            </a:r>
            <a:r>
              <a:rPr lang="en-US" altLang="zh-CN" dirty="0" smtClean="0"/>
              <a:t> and resource </a:t>
            </a:r>
            <a:r>
              <a:rPr lang="zh-CN" altLang="zh-CN" dirty="0" smtClean="0"/>
              <a:t>conservation </a:t>
            </a:r>
            <a:endParaRPr lang="en-US" altLang="zh-CN" dirty="0" smtClean="0"/>
          </a:p>
          <a:p>
            <a:pPr lvl="1"/>
            <a:r>
              <a:rPr lang="en-US" altLang="zh-CN" dirty="0" smtClean="0"/>
              <a:t>Switch from unit tax to ad valorem tax </a:t>
            </a:r>
          </a:p>
          <a:p>
            <a:pPr lvl="2"/>
            <a:r>
              <a:rPr lang="en-US" altLang="zh-CN" dirty="0" smtClean="0"/>
              <a:t>Oil and natural gas</a:t>
            </a:r>
          </a:p>
          <a:p>
            <a:pPr lvl="3"/>
            <a:r>
              <a:rPr lang="en-US" altLang="zh-CN" dirty="0" smtClean="0"/>
              <a:t>2010.6 </a:t>
            </a:r>
            <a:r>
              <a:rPr lang="en-US" altLang="zh-CN" dirty="0"/>
              <a:t>Xinjiang </a:t>
            </a:r>
            <a:r>
              <a:rPr lang="en-US" altLang="zh-CN" dirty="0" smtClean="0"/>
              <a:t>trial, 2010.12,expanded to 12 western provinces</a:t>
            </a:r>
          </a:p>
          <a:p>
            <a:pPr lvl="3"/>
            <a:r>
              <a:rPr lang="en-US" altLang="zh-CN" dirty="0" smtClean="0"/>
              <a:t>2011.11 nationwide</a:t>
            </a:r>
            <a:endParaRPr lang="en-US" altLang="zh-CN" dirty="0"/>
          </a:p>
          <a:p>
            <a:pPr lvl="2"/>
            <a:r>
              <a:rPr lang="en-US" altLang="zh-CN" dirty="0" smtClean="0"/>
              <a:t>Coal</a:t>
            </a:r>
          </a:p>
          <a:p>
            <a:pPr lvl="3"/>
            <a:r>
              <a:rPr lang="en-US" altLang="zh-CN" dirty="0" smtClean="0"/>
              <a:t>Dec. 1, 2014</a:t>
            </a:r>
          </a:p>
          <a:p>
            <a:r>
              <a:rPr lang="en-US" altLang="zh-CN" dirty="0">
                <a:solidFill>
                  <a:srgbClr val="FF0000"/>
                </a:solidFill>
              </a:rPr>
              <a:t>Further measures during the 13</a:t>
            </a:r>
            <a:r>
              <a:rPr lang="en-US" altLang="zh-CN" baseline="30000" dirty="0">
                <a:solidFill>
                  <a:srgbClr val="FF0000"/>
                </a:solidFill>
              </a:rPr>
              <a:t>th</a:t>
            </a:r>
            <a:r>
              <a:rPr lang="en-US" altLang="zh-CN" dirty="0">
                <a:solidFill>
                  <a:srgbClr val="FF0000"/>
                </a:solidFill>
              </a:rPr>
              <a:t> 5-year plan period:</a:t>
            </a:r>
          </a:p>
          <a:p>
            <a:pPr marL="742950" lvl="2" indent="-342900"/>
            <a:r>
              <a:rPr lang="en-US" altLang="zh-CN" dirty="0" smtClean="0"/>
              <a:t>Switch </a:t>
            </a:r>
            <a:r>
              <a:rPr lang="en-US" altLang="zh-CN" dirty="0"/>
              <a:t>from unit tax to ad valorem </a:t>
            </a:r>
            <a:r>
              <a:rPr lang="en-US" altLang="zh-CN" dirty="0" smtClean="0"/>
              <a:t>tax for other taxable items </a:t>
            </a:r>
            <a:r>
              <a:rPr lang="en-US" altLang="zh-CN" dirty="0"/>
              <a:t/>
            </a:r>
            <a:br>
              <a:rPr lang="en-US" altLang="zh-CN" dirty="0"/>
            </a:br>
            <a:endParaRPr lang="en-US" altLang="zh-CN" dirty="0"/>
          </a:p>
          <a:p>
            <a:pPr lvl="1"/>
            <a:endParaRPr lang="en-US" altLang="zh-CN" dirty="0" smtClean="0"/>
          </a:p>
          <a:p>
            <a:endParaRPr lang="en-US" altLang="zh-CN" dirty="0" smtClean="0"/>
          </a:p>
        </p:txBody>
      </p:sp>
      <p:sp>
        <p:nvSpPr>
          <p:cNvPr id="2" name="日期占位符 1"/>
          <p:cNvSpPr>
            <a:spLocks noGrp="1"/>
          </p:cNvSpPr>
          <p:nvPr>
            <p:ph type="dt" sz="half" idx="10"/>
          </p:nvPr>
        </p:nvSpPr>
        <p:spPr/>
        <p:txBody>
          <a:bodyPr/>
          <a:lstStyle/>
          <a:p>
            <a:pPr>
              <a:defRPr/>
            </a:pPr>
            <a:fld id="{0875ED58-D184-4F6A-8948-1A15F3A3EDC4}" type="datetime11">
              <a:rPr lang="zh-CN" altLang="en-US" smtClean="0">
                <a:solidFill>
                  <a:srgbClr val="FFFFFF"/>
                </a:solidFill>
              </a:rPr>
              <a:pPr>
                <a:defRPr/>
              </a:pPr>
              <a:t>08:03:39</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35</a:t>
            </a:fld>
            <a:endParaRPr lang="en-US" altLang="zh-CN">
              <a:solidFill>
                <a:srgbClr val="FFFFFF"/>
              </a:solidFill>
            </a:endParaRPr>
          </a:p>
        </p:txBody>
      </p:sp>
    </p:spTree>
    <p:extLst>
      <p:ext uri="{BB962C8B-B14F-4D97-AF65-F5344CB8AC3E}">
        <p14:creationId xmlns:p14="http://schemas.microsoft.com/office/powerpoint/2010/main" val="36389776"/>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4370" name="Rectangle 2"/>
          <p:cNvSpPr>
            <a:spLocks noGrp="1" noRot="1" noChangeArrowheads="1"/>
          </p:cNvSpPr>
          <p:nvPr>
            <p:ph type="title"/>
          </p:nvPr>
        </p:nvSpPr>
        <p:spPr/>
        <p:txBody>
          <a:bodyPr>
            <a:normAutofit/>
          </a:bodyPr>
          <a:lstStyle/>
          <a:p>
            <a:pPr fontAlgn="auto">
              <a:spcAft>
                <a:spcPts val="0"/>
              </a:spcAft>
              <a:defRPr/>
            </a:pPr>
            <a:r>
              <a:rPr lang="en-US" altLang="zh-CN" sz="4000" dirty="0">
                <a:solidFill>
                  <a:schemeClr val="tx2">
                    <a:satMod val="130000"/>
                  </a:schemeClr>
                </a:solidFill>
                <a:effectLst>
                  <a:outerShdw blurRad="38100" dist="38100" dir="2700000" algn="tl">
                    <a:srgbClr val="C0C0C0"/>
                  </a:outerShdw>
                </a:effectLst>
              </a:rPr>
              <a:t>New Round of Tax Reform (Since 2004)</a:t>
            </a:r>
            <a:endParaRPr lang="en-US" altLang="zh-CN" sz="4100" b="1" dirty="0">
              <a:solidFill>
                <a:schemeClr val="tx1"/>
              </a:solidFill>
              <a:effectLst>
                <a:outerShdw blurRad="38100" dist="38100" dir="2700000" algn="tl">
                  <a:srgbClr val="C0C0C0"/>
                </a:outerShdw>
              </a:effectLst>
            </a:endParaRPr>
          </a:p>
        </p:txBody>
      </p:sp>
      <p:sp>
        <p:nvSpPr>
          <p:cNvPr id="1987586" name="Rectangle 3"/>
          <p:cNvSpPr>
            <a:spLocks noGrp="1" noRot="1" noChangeArrowheads="1"/>
          </p:cNvSpPr>
          <p:nvPr>
            <p:ph idx="1"/>
          </p:nvPr>
        </p:nvSpPr>
        <p:spPr/>
        <p:txBody>
          <a:bodyPr/>
          <a:lstStyle/>
          <a:p>
            <a:r>
              <a:rPr lang="en-US" altLang="zh-CN" dirty="0" smtClean="0"/>
              <a:t>Environmental tax</a:t>
            </a:r>
            <a:br>
              <a:rPr lang="en-US" altLang="zh-CN" dirty="0" smtClean="0"/>
            </a:br>
            <a:r>
              <a:rPr lang="zh-CN" altLang="zh-CN" dirty="0" smtClean="0"/>
              <a:t>Chin</a:t>
            </a:r>
            <a:r>
              <a:rPr lang="en-US" altLang="zh-CN" dirty="0" smtClean="0"/>
              <a:t>a</a:t>
            </a:r>
            <a:r>
              <a:rPr lang="zh-CN" altLang="zh-CN" dirty="0" smtClean="0"/>
              <a:t> </a:t>
            </a:r>
            <a:r>
              <a:rPr lang="en-US" altLang="zh-CN" dirty="0" smtClean="0"/>
              <a:t>is to strengthen the environmental protection system</a:t>
            </a:r>
            <a:r>
              <a:rPr lang="zh-CN" altLang="zh-CN" dirty="0" smtClean="0"/>
              <a:t>, </a:t>
            </a:r>
            <a:r>
              <a:rPr lang="en-US" altLang="zh-CN" dirty="0" smtClean="0"/>
              <a:t>tax measures are under discussion</a:t>
            </a:r>
          </a:p>
          <a:p>
            <a:r>
              <a:rPr lang="en-US" altLang="zh-CN" dirty="0">
                <a:solidFill>
                  <a:srgbClr val="FF0000"/>
                </a:solidFill>
              </a:rPr>
              <a:t>Further measures during the 13</a:t>
            </a:r>
            <a:r>
              <a:rPr lang="en-US" altLang="zh-CN" baseline="30000" dirty="0">
                <a:solidFill>
                  <a:srgbClr val="FF0000"/>
                </a:solidFill>
              </a:rPr>
              <a:t>th</a:t>
            </a:r>
            <a:r>
              <a:rPr lang="en-US" altLang="zh-CN" dirty="0">
                <a:solidFill>
                  <a:srgbClr val="FF0000"/>
                </a:solidFill>
              </a:rPr>
              <a:t> 5-year plan period:</a:t>
            </a:r>
          </a:p>
          <a:p>
            <a:r>
              <a:rPr lang="en-US" altLang="zh-CN" dirty="0" smtClean="0"/>
              <a:t>Emission tax for emission fee reform</a:t>
            </a:r>
            <a:br>
              <a:rPr lang="en-US" altLang="zh-CN" dirty="0" smtClean="0"/>
            </a:br>
            <a:endParaRPr lang="en-US" altLang="zh-CN" dirty="0" smtClean="0"/>
          </a:p>
        </p:txBody>
      </p:sp>
      <p:sp>
        <p:nvSpPr>
          <p:cNvPr id="2" name="日期占位符 1"/>
          <p:cNvSpPr>
            <a:spLocks noGrp="1"/>
          </p:cNvSpPr>
          <p:nvPr>
            <p:ph type="dt" sz="half" idx="10"/>
          </p:nvPr>
        </p:nvSpPr>
        <p:spPr/>
        <p:txBody>
          <a:bodyPr/>
          <a:lstStyle/>
          <a:p>
            <a:pPr>
              <a:defRPr/>
            </a:pPr>
            <a:fld id="{CA7D01D4-E35B-480B-A9D2-DBB89098CD5B}" type="datetime11">
              <a:rPr lang="zh-CN" altLang="en-US" smtClean="0">
                <a:solidFill>
                  <a:srgbClr val="FFFFFF"/>
                </a:solidFill>
              </a:rPr>
              <a:pPr>
                <a:defRPr/>
              </a:pPr>
              <a:t>08:03:39</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36</a:t>
            </a:fld>
            <a:endParaRPr lang="en-US" altLang="zh-CN">
              <a:solidFill>
                <a:srgbClr val="FFFFFF"/>
              </a:solidFill>
            </a:endParaRPr>
          </a:p>
        </p:txBody>
      </p:sp>
    </p:spTree>
    <p:extLst>
      <p:ext uri="{BB962C8B-B14F-4D97-AF65-F5344CB8AC3E}">
        <p14:creationId xmlns:p14="http://schemas.microsoft.com/office/powerpoint/2010/main" val="981727434"/>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fontAlgn="auto">
              <a:spcAft>
                <a:spcPts val="0"/>
              </a:spcAft>
              <a:defRPr/>
            </a:pPr>
            <a:r>
              <a:rPr lang="en-US" altLang="zh-CN" sz="4000" dirty="0" smtClean="0">
                <a:solidFill>
                  <a:schemeClr val="tx2">
                    <a:satMod val="130000"/>
                  </a:schemeClr>
                </a:solidFill>
              </a:rPr>
              <a:t>Tax Reform </a:t>
            </a:r>
            <a:br>
              <a:rPr lang="en-US" altLang="zh-CN" sz="4000" dirty="0" smtClean="0">
                <a:solidFill>
                  <a:schemeClr val="tx2">
                    <a:satMod val="130000"/>
                  </a:schemeClr>
                </a:solidFill>
              </a:rPr>
            </a:br>
            <a:r>
              <a:rPr lang="en-US" altLang="zh-CN" sz="4000" dirty="0" smtClean="0">
                <a:solidFill>
                  <a:schemeClr val="tx2">
                    <a:satMod val="130000"/>
                  </a:schemeClr>
                </a:solidFill>
              </a:rPr>
              <a:t>from Late 1970’s to Early 1990’s</a:t>
            </a:r>
            <a:endParaRPr lang="en-US" altLang="zh-CN" sz="4000" dirty="0">
              <a:solidFill>
                <a:schemeClr val="tx2">
                  <a:satMod val="130000"/>
                </a:schemeClr>
              </a:solidFill>
            </a:endParaRPr>
          </a:p>
        </p:txBody>
      </p:sp>
      <p:sp>
        <p:nvSpPr>
          <p:cNvPr id="1966082" name="内容占位符 2"/>
          <p:cNvSpPr>
            <a:spLocks noGrp="1"/>
          </p:cNvSpPr>
          <p:nvPr>
            <p:ph idx="1"/>
          </p:nvPr>
        </p:nvSpPr>
        <p:spPr/>
        <p:txBody>
          <a:bodyPr/>
          <a:lstStyle/>
          <a:p>
            <a:pPr>
              <a:lnSpc>
                <a:spcPct val="90000"/>
              </a:lnSpc>
              <a:buFont typeface="Wingdings" pitchFamily="2" charset="2"/>
              <a:buNone/>
            </a:pPr>
            <a:r>
              <a:rPr lang="en-US" altLang="zh-CN" dirty="0" smtClean="0"/>
              <a:t>  The background:</a:t>
            </a:r>
            <a:br>
              <a:rPr lang="en-US" altLang="zh-CN" dirty="0" smtClean="0"/>
            </a:br>
            <a:r>
              <a:rPr lang="en-US" altLang="zh-CN" dirty="0" smtClean="0"/>
              <a:t>Before 1979, under the traditional economic system, Chinese tax system was extremely simplified. </a:t>
            </a:r>
          </a:p>
          <a:p>
            <a:pPr>
              <a:lnSpc>
                <a:spcPct val="90000"/>
              </a:lnSpc>
              <a:buFont typeface="Wingdings" pitchFamily="2" charset="2"/>
              <a:buNone/>
            </a:pPr>
            <a:r>
              <a:rPr lang="en-US" altLang="zh-CN" dirty="0" smtClean="0"/>
              <a:t>   Namely, as the result of the 1973 tax reform, the tax system was nearly a single tax system.</a:t>
            </a:r>
          </a:p>
          <a:p>
            <a:pPr>
              <a:lnSpc>
                <a:spcPct val="90000"/>
              </a:lnSpc>
              <a:buFont typeface="Wingdings" pitchFamily="2" charset="2"/>
              <a:buNone/>
            </a:pPr>
            <a:r>
              <a:rPr lang="en-US" altLang="zh-CN" dirty="0" smtClean="0"/>
              <a:t>  Profits from the state-owned enterprise are major source of fiscal revenue.</a:t>
            </a:r>
          </a:p>
        </p:txBody>
      </p:sp>
      <p:sp>
        <p:nvSpPr>
          <p:cNvPr id="3" name="日期占位符 2"/>
          <p:cNvSpPr>
            <a:spLocks noGrp="1"/>
          </p:cNvSpPr>
          <p:nvPr>
            <p:ph type="dt" sz="half" idx="10"/>
          </p:nvPr>
        </p:nvSpPr>
        <p:spPr/>
        <p:txBody>
          <a:bodyPr/>
          <a:lstStyle/>
          <a:p>
            <a:pPr>
              <a:defRPr/>
            </a:pPr>
            <a:fld id="{584E85F0-E1C3-4194-BD54-1F90D35C783F}" type="datetime11">
              <a:rPr lang="zh-CN" altLang="en-US" smtClean="0">
                <a:solidFill>
                  <a:srgbClr val="FFFFFF"/>
                </a:solidFill>
              </a:rPr>
              <a:pPr>
                <a:defRPr/>
              </a:pPr>
              <a:t>08:03:39</a:t>
            </a:fld>
            <a:endParaRPr lang="en-US" altLang="zh-CN">
              <a:solidFill>
                <a:srgbClr val="FFFFFF"/>
              </a:solidFill>
            </a:endParaRPr>
          </a:p>
        </p:txBody>
      </p:sp>
      <p:sp>
        <p:nvSpPr>
          <p:cNvPr id="4" name="页脚占位符 3"/>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a:t>
            </a:fld>
            <a:endParaRPr lang="en-US" altLang="zh-CN">
              <a:solidFill>
                <a:srgbClr val="FFFFFF"/>
              </a:solidFill>
            </a:endParaRPr>
          </a:p>
        </p:txBody>
      </p:sp>
    </p:spTree>
    <p:extLst>
      <p:ext uri="{BB962C8B-B14F-4D97-AF65-F5344CB8AC3E}">
        <p14:creationId xmlns:p14="http://schemas.microsoft.com/office/powerpoint/2010/main" val="2991510934"/>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fontAlgn="auto">
              <a:spcAft>
                <a:spcPts val="0"/>
              </a:spcAft>
              <a:defRPr/>
            </a:pPr>
            <a:r>
              <a:rPr lang="en-US" altLang="zh-CN" sz="4000" dirty="0">
                <a:solidFill>
                  <a:schemeClr val="tx2">
                    <a:satMod val="130000"/>
                  </a:schemeClr>
                </a:solidFill>
              </a:rPr>
              <a:t>Tax Reform </a:t>
            </a:r>
            <a:br>
              <a:rPr lang="en-US" altLang="zh-CN" sz="4000" dirty="0">
                <a:solidFill>
                  <a:schemeClr val="tx2">
                    <a:satMod val="130000"/>
                  </a:schemeClr>
                </a:solidFill>
              </a:rPr>
            </a:br>
            <a:r>
              <a:rPr lang="en-US" altLang="zh-CN" sz="4000" dirty="0">
                <a:solidFill>
                  <a:schemeClr val="tx2">
                    <a:satMod val="130000"/>
                  </a:schemeClr>
                </a:solidFill>
              </a:rPr>
              <a:t>from Late 1970’s to Early 1990’s</a:t>
            </a:r>
          </a:p>
        </p:txBody>
      </p:sp>
      <p:sp>
        <p:nvSpPr>
          <p:cNvPr id="1967106" name="内容占位符 2"/>
          <p:cNvSpPr>
            <a:spLocks noGrp="1"/>
          </p:cNvSpPr>
          <p:nvPr>
            <p:ph idx="1"/>
          </p:nvPr>
        </p:nvSpPr>
        <p:spPr>
          <a:xfrm>
            <a:off x="755576" y="1412777"/>
            <a:ext cx="7499350" cy="4176464"/>
          </a:xfrm>
        </p:spPr>
        <p:txBody>
          <a:bodyPr>
            <a:normAutofit fontScale="92500"/>
          </a:bodyPr>
          <a:lstStyle/>
          <a:p>
            <a:pPr>
              <a:lnSpc>
                <a:spcPct val="80000"/>
              </a:lnSpc>
              <a:buFont typeface="Wingdings" pitchFamily="2" charset="2"/>
              <a:buNone/>
            </a:pPr>
            <a:r>
              <a:rPr lang="en-US" altLang="zh-CN" sz="1800" dirty="0" smtClean="0"/>
              <a:t>     </a:t>
            </a:r>
            <a:r>
              <a:rPr lang="en-US" altLang="zh-CN" sz="2400" dirty="0" smtClean="0"/>
              <a:t>In 1980’s, China took various measures to set up a new tax system which would better fit  the market-oriented economic reform.</a:t>
            </a:r>
          </a:p>
          <a:p>
            <a:pPr>
              <a:lnSpc>
                <a:spcPct val="80000"/>
              </a:lnSpc>
              <a:buFont typeface="Wingdings" pitchFamily="2" charset="2"/>
              <a:buNone/>
            </a:pPr>
            <a:r>
              <a:rPr lang="en-US" altLang="zh-CN" sz="2400" dirty="0" smtClean="0"/>
              <a:t>   As a result of the economic reform, foreign (investment) enterprises and private enterprises played more and more important role in the economy. New income taxes were introduced to collect revenue from these enterprises.</a:t>
            </a:r>
          </a:p>
          <a:p>
            <a:pPr>
              <a:lnSpc>
                <a:spcPct val="80000"/>
              </a:lnSpc>
              <a:buFont typeface="Wingdings" pitchFamily="2" charset="2"/>
              <a:buNone/>
            </a:pPr>
            <a:r>
              <a:rPr lang="en-US" altLang="zh-CN" sz="2400" dirty="0"/>
              <a:t> </a:t>
            </a:r>
            <a:r>
              <a:rPr lang="en-US" altLang="zh-CN" sz="2400" dirty="0" smtClean="0"/>
              <a:t>    </a:t>
            </a:r>
            <a:r>
              <a:rPr lang="en-US" altLang="zh-CN" sz="2400" dirty="0" smtClean="0">
                <a:solidFill>
                  <a:srgbClr val="FF0000"/>
                </a:solidFill>
              </a:rPr>
              <a:t>Sino-foreign joint investment enterprise income tax 1980</a:t>
            </a:r>
          </a:p>
          <a:p>
            <a:pPr>
              <a:lnSpc>
                <a:spcPct val="80000"/>
              </a:lnSpc>
              <a:buFont typeface="Wingdings" pitchFamily="2" charset="2"/>
              <a:buNone/>
            </a:pPr>
            <a:r>
              <a:rPr lang="en-US" altLang="zh-CN" sz="2400" dirty="0">
                <a:solidFill>
                  <a:srgbClr val="FF0000"/>
                </a:solidFill>
              </a:rPr>
              <a:t> </a:t>
            </a:r>
            <a:r>
              <a:rPr lang="en-US" altLang="zh-CN" sz="2400" dirty="0" smtClean="0">
                <a:solidFill>
                  <a:srgbClr val="FF0000"/>
                </a:solidFill>
              </a:rPr>
              <a:t>    Foreign enterprise </a:t>
            </a:r>
            <a:r>
              <a:rPr lang="en-US" altLang="zh-CN" sz="2400" dirty="0">
                <a:solidFill>
                  <a:srgbClr val="FF0000"/>
                </a:solidFill>
              </a:rPr>
              <a:t>income </a:t>
            </a:r>
            <a:r>
              <a:rPr lang="en-US" altLang="zh-CN" sz="2400" dirty="0" smtClean="0">
                <a:solidFill>
                  <a:srgbClr val="FF0000"/>
                </a:solidFill>
              </a:rPr>
              <a:t>tax 1981</a:t>
            </a:r>
          </a:p>
          <a:p>
            <a:pPr>
              <a:lnSpc>
                <a:spcPct val="80000"/>
              </a:lnSpc>
              <a:buFont typeface="Wingdings" pitchFamily="2" charset="2"/>
              <a:buNone/>
            </a:pPr>
            <a:r>
              <a:rPr lang="en-US" altLang="zh-CN" sz="2400" dirty="0">
                <a:solidFill>
                  <a:srgbClr val="FF0000"/>
                </a:solidFill>
              </a:rPr>
              <a:t> </a:t>
            </a:r>
            <a:r>
              <a:rPr lang="en-US" altLang="zh-CN" sz="2400" dirty="0" smtClean="0">
                <a:solidFill>
                  <a:srgbClr val="FF0000"/>
                </a:solidFill>
              </a:rPr>
              <a:t>    Collective enterprise income tax 1985</a:t>
            </a:r>
          </a:p>
          <a:p>
            <a:pPr>
              <a:lnSpc>
                <a:spcPct val="80000"/>
              </a:lnSpc>
              <a:buFont typeface="Wingdings" pitchFamily="2" charset="2"/>
              <a:buNone/>
            </a:pPr>
            <a:r>
              <a:rPr lang="en-US" altLang="zh-CN" sz="2400" dirty="0">
                <a:solidFill>
                  <a:srgbClr val="FF0000"/>
                </a:solidFill>
              </a:rPr>
              <a:t> </a:t>
            </a:r>
            <a:r>
              <a:rPr lang="en-US" altLang="zh-CN" sz="2400" dirty="0" smtClean="0">
                <a:solidFill>
                  <a:srgbClr val="FF0000"/>
                </a:solidFill>
              </a:rPr>
              <a:t>    Private enterprise income tax  1988</a:t>
            </a:r>
          </a:p>
          <a:p>
            <a:pPr>
              <a:lnSpc>
                <a:spcPct val="80000"/>
              </a:lnSpc>
              <a:buFont typeface="Wingdings" pitchFamily="2" charset="2"/>
              <a:buNone/>
            </a:pPr>
            <a:r>
              <a:rPr lang="en-US" altLang="zh-CN" sz="2400" dirty="0"/>
              <a:t> </a:t>
            </a:r>
            <a:r>
              <a:rPr lang="en-US" altLang="zh-CN" sz="2400" dirty="0" smtClean="0"/>
              <a:t>    </a:t>
            </a:r>
          </a:p>
          <a:p>
            <a:pPr>
              <a:lnSpc>
                <a:spcPct val="80000"/>
              </a:lnSpc>
              <a:buFont typeface="Wingdings" pitchFamily="2" charset="2"/>
              <a:buNone/>
            </a:pPr>
            <a:r>
              <a:rPr lang="en-US" altLang="zh-CN" sz="2400" dirty="0" smtClean="0"/>
              <a:t>   </a:t>
            </a:r>
          </a:p>
        </p:txBody>
      </p:sp>
      <p:sp>
        <p:nvSpPr>
          <p:cNvPr id="3" name="日期占位符 2"/>
          <p:cNvSpPr>
            <a:spLocks noGrp="1"/>
          </p:cNvSpPr>
          <p:nvPr>
            <p:ph type="dt" sz="half" idx="10"/>
          </p:nvPr>
        </p:nvSpPr>
        <p:spPr/>
        <p:txBody>
          <a:bodyPr/>
          <a:lstStyle/>
          <a:p>
            <a:pPr>
              <a:defRPr/>
            </a:pPr>
            <a:fld id="{3CD2CDD0-C67C-45B0-B041-DA8D27458BCE}" type="datetime11">
              <a:rPr lang="zh-CN" altLang="en-US" smtClean="0">
                <a:solidFill>
                  <a:srgbClr val="FFFFFF"/>
                </a:solidFill>
              </a:rPr>
              <a:pPr>
                <a:defRPr/>
              </a:pPr>
              <a:t>08:03:39</a:t>
            </a:fld>
            <a:endParaRPr lang="en-US" altLang="zh-CN">
              <a:solidFill>
                <a:srgbClr val="FFFFFF"/>
              </a:solidFill>
            </a:endParaRPr>
          </a:p>
        </p:txBody>
      </p:sp>
      <p:sp>
        <p:nvSpPr>
          <p:cNvPr id="4" name="页脚占位符 3"/>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5</a:t>
            </a:fld>
            <a:endParaRPr lang="en-US" altLang="zh-CN">
              <a:solidFill>
                <a:srgbClr val="FFFFFF"/>
              </a:solidFill>
            </a:endParaRPr>
          </a:p>
        </p:txBody>
      </p:sp>
    </p:spTree>
    <p:extLst>
      <p:ext uri="{BB962C8B-B14F-4D97-AF65-F5344CB8AC3E}">
        <p14:creationId xmlns:p14="http://schemas.microsoft.com/office/powerpoint/2010/main" val="336295412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fontAlgn="auto">
              <a:spcAft>
                <a:spcPts val="0"/>
              </a:spcAft>
              <a:defRPr/>
            </a:pPr>
            <a:r>
              <a:rPr lang="en-US" altLang="zh-CN" sz="4000" dirty="0">
                <a:solidFill>
                  <a:schemeClr val="tx2">
                    <a:satMod val="130000"/>
                  </a:schemeClr>
                </a:solidFill>
              </a:rPr>
              <a:t>Tax Reform </a:t>
            </a:r>
            <a:br>
              <a:rPr lang="en-US" altLang="zh-CN" sz="4000" dirty="0">
                <a:solidFill>
                  <a:schemeClr val="tx2">
                    <a:satMod val="130000"/>
                  </a:schemeClr>
                </a:solidFill>
              </a:rPr>
            </a:br>
            <a:r>
              <a:rPr lang="en-US" altLang="zh-CN" sz="4000" dirty="0">
                <a:solidFill>
                  <a:schemeClr val="tx2">
                    <a:satMod val="130000"/>
                  </a:schemeClr>
                </a:solidFill>
              </a:rPr>
              <a:t>from Late 1970’s to Early 1990’s</a:t>
            </a:r>
          </a:p>
        </p:txBody>
      </p:sp>
      <p:sp>
        <p:nvSpPr>
          <p:cNvPr id="1968130" name="内容占位符 2"/>
          <p:cNvSpPr>
            <a:spLocks noGrp="1"/>
          </p:cNvSpPr>
          <p:nvPr>
            <p:ph idx="1"/>
          </p:nvPr>
        </p:nvSpPr>
        <p:spPr/>
        <p:txBody>
          <a:bodyPr>
            <a:normAutofit lnSpcReduction="10000"/>
          </a:bodyPr>
          <a:lstStyle/>
          <a:p>
            <a:pPr>
              <a:buFont typeface="Wingdings" pitchFamily="2" charset="2"/>
              <a:buNone/>
            </a:pPr>
            <a:r>
              <a:rPr lang="en-US" altLang="zh-CN" sz="2800" dirty="0"/>
              <a:t>In addition, China changed the way to collect revenue from the SOEs.</a:t>
            </a:r>
            <a:r>
              <a:rPr lang="en-US" altLang="zh-CN" sz="2800" b="1" dirty="0" smtClean="0"/>
              <a:t>  </a:t>
            </a:r>
          </a:p>
          <a:p>
            <a:pPr>
              <a:buFont typeface="Wingdings" pitchFamily="2" charset="2"/>
              <a:buNone/>
            </a:pPr>
            <a:r>
              <a:rPr lang="en-US" altLang="zh-CN" sz="2800" b="1" dirty="0" smtClean="0"/>
              <a:t>The introduction of </a:t>
            </a:r>
            <a:r>
              <a:rPr lang="en-US" altLang="zh-CN" sz="2800" b="1" dirty="0">
                <a:solidFill>
                  <a:srgbClr val="FF0000"/>
                </a:solidFill>
              </a:rPr>
              <a:t>state-owned </a:t>
            </a:r>
            <a:r>
              <a:rPr lang="en-US" altLang="zh-CN" sz="2800" b="1" dirty="0" smtClean="0">
                <a:solidFill>
                  <a:srgbClr val="FF0000"/>
                </a:solidFill>
              </a:rPr>
              <a:t>enterprise income tax</a:t>
            </a:r>
            <a:r>
              <a:rPr lang="en-US" altLang="zh-CN" sz="2800" b="1" dirty="0" smtClean="0"/>
              <a:t> .</a:t>
            </a:r>
            <a:endParaRPr lang="zh-CN" altLang="zh-CN" sz="2800" dirty="0" smtClean="0"/>
          </a:p>
          <a:p>
            <a:pPr>
              <a:buFont typeface="Wingdings" pitchFamily="2" charset="2"/>
              <a:buNone/>
            </a:pPr>
            <a:r>
              <a:rPr lang="en-US" altLang="zh-CN" sz="2400" dirty="0" smtClean="0"/>
              <a:t>    I</a:t>
            </a:r>
            <a:r>
              <a:rPr lang="en-US" altLang="zh-CN" sz="2800" dirty="0" smtClean="0"/>
              <a:t>n 1983, China began to levy 55% enterprise income tax on state-owned enterprises. Previously the state-owned enterprise need not pay income tax. They just had to transfer nearly all the profits to the government.</a:t>
            </a:r>
          </a:p>
          <a:p>
            <a:pPr>
              <a:buFont typeface="Wingdings" pitchFamily="2" charset="2"/>
              <a:buNone/>
            </a:pPr>
            <a:r>
              <a:rPr lang="en-US" altLang="zh-CN" sz="2800" dirty="0" smtClean="0"/>
              <a:t>  </a:t>
            </a:r>
          </a:p>
        </p:txBody>
      </p:sp>
      <p:sp>
        <p:nvSpPr>
          <p:cNvPr id="3" name="日期占位符 2"/>
          <p:cNvSpPr>
            <a:spLocks noGrp="1"/>
          </p:cNvSpPr>
          <p:nvPr>
            <p:ph type="dt" sz="half" idx="10"/>
          </p:nvPr>
        </p:nvSpPr>
        <p:spPr/>
        <p:txBody>
          <a:bodyPr/>
          <a:lstStyle/>
          <a:p>
            <a:pPr>
              <a:defRPr/>
            </a:pPr>
            <a:fld id="{1E947642-10B3-4D72-9B92-D402B9FE00AA}" type="datetime11">
              <a:rPr lang="zh-CN" altLang="en-US" smtClean="0">
                <a:solidFill>
                  <a:srgbClr val="FFFFFF"/>
                </a:solidFill>
              </a:rPr>
              <a:pPr>
                <a:defRPr/>
              </a:pPr>
              <a:t>08:03:39</a:t>
            </a:fld>
            <a:endParaRPr lang="en-US" altLang="zh-CN">
              <a:solidFill>
                <a:srgbClr val="FFFFFF"/>
              </a:solidFill>
            </a:endParaRPr>
          </a:p>
        </p:txBody>
      </p:sp>
      <p:sp>
        <p:nvSpPr>
          <p:cNvPr id="4" name="页脚占位符 3"/>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6</a:t>
            </a:fld>
            <a:endParaRPr lang="en-US" altLang="zh-CN">
              <a:solidFill>
                <a:srgbClr val="FFFFFF"/>
              </a:solidFill>
            </a:endParaRPr>
          </a:p>
        </p:txBody>
      </p:sp>
    </p:spTree>
    <p:extLst>
      <p:ext uri="{BB962C8B-B14F-4D97-AF65-F5344CB8AC3E}">
        <p14:creationId xmlns:p14="http://schemas.microsoft.com/office/powerpoint/2010/main" val="89176913"/>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fontAlgn="auto">
              <a:spcAft>
                <a:spcPts val="0"/>
              </a:spcAft>
              <a:defRPr/>
            </a:pPr>
            <a:r>
              <a:rPr lang="en-US" altLang="zh-CN" sz="4000" dirty="0">
                <a:solidFill>
                  <a:schemeClr val="tx2">
                    <a:satMod val="130000"/>
                  </a:schemeClr>
                </a:solidFill>
              </a:rPr>
              <a:t>Tax Reform </a:t>
            </a:r>
            <a:br>
              <a:rPr lang="en-US" altLang="zh-CN" sz="4000" dirty="0">
                <a:solidFill>
                  <a:schemeClr val="tx2">
                    <a:satMod val="130000"/>
                  </a:schemeClr>
                </a:solidFill>
              </a:rPr>
            </a:br>
            <a:r>
              <a:rPr lang="en-US" altLang="zh-CN" sz="4000" dirty="0">
                <a:solidFill>
                  <a:schemeClr val="tx2">
                    <a:satMod val="130000"/>
                  </a:schemeClr>
                </a:solidFill>
              </a:rPr>
              <a:t>from Late 1970’s to Early 1990’s</a:t>
            </a:r>
          </a:p>
        </p:txBody>
      </p:sp>
      <p:sp>
        <p:nvSpPr>
          <p:cNvPr id="1969154" name="内容占位符 2"/>
          <p:cNvSpPr>
            <a:spLocks noGrp="1"/>
          </p:cNvSpPr>
          <p:nvPr>
            <p:ph idx="1"/>
          </p:nvPr>
        </p:nvSpPr>
        <p:spPr/>
        <p:txBody>
          <a:bodyPr>
            <a:normAutofit/>
          </a:bodyPr>
          <a:lstStyle/>
          <a:p>
            <a:pPr>
              <a:buFont typeface="Wingdings" pitchFamily="2" charset="2"/>
              <a:buNone/>
            </a:pPr>
            <a:r>
              <a:rPr lang="en-US" altLang="zh-CN" sz="2800" dirty="0" smtClean="0"/>
              <a:t>In addition to enterprise income tax, during this stage, China  also introduced :</a:t>
            </a:r>
          </a:p>
          <a:p>
            <a:pPr>
              <a:buFont typeface="Wingdings" pitchFamily="2" charset="2"/>
              <a:buNone/>
            </a:pPr>
            <a:r>
              <a:rPr lang="en-US" altLang="zh-CN" sz="2800" dirty="0" smtClean="0">
                <a:solidFill>
                  <a:srgbClr val="FF0000"/>
                </a:solidFill>
              </a:rPr>
              <a:t>   </a:t>
            </a:r>
            <a:r>
              <a:rPr lang="zh-CN" altLang="en-US" sz="2800" dirty="0">
                <a:solidFill>
                  <a:srgbClr val="FF0000"/>
                </a:solidFill>
              </a:rPr>
              <a:t> </a:t>
            </a:r>
            <a:r>
              <a:rPr lang="zh-CN" altLang="en-US" sz="2800" dirty="0" smtClean="0">
                <a:solidFill>
                  <a:srgbClr val="FF0000"/>
                </a:solidFill>
              </a:rPr>
              <a:t> </a:t>
            </a:r>
            <a:r>
              <a:rPr lang="en-US" altLang="zh-CN" sz="2800" dirty="0" smtClean="0">
                <a:solidFill>
                  <a:srgbClr val="FF0000"/>
                </a:solidFill>
              </a:rPr>
              <a:t>Individual income tax  </a:t>
            </a:r>
            <a:r>
              <a:rPr lang="en-US" altLang="zh-CN" sz="2800" dirty="0" smtClean="0"/>
              <a:t>(introduced in 1980,levied on  foreign nationals deriving taxable income in China) , </a:t>
            </a:r>
            <a:r>
              <a:rPr lang="en-US" altLang="zh-CN" sz="2800" dirty="0" smtClean="0">
                <a:solidFill>
                  <a:srgbClr val="FF0000"/>
                </a:solidFill>
              </a:rPr>
              <a:t>Individual income adjustment tax </a:t>
            </a:r>
            <a:r>
              <a:rPr lang="en-US" altLang="zh-CN" sz="2800" dirty="0" smtClean="0"/>
              <a:t>(introduced in 1988 levied on Chinese nationals) </a:t>
            </a:r>
            <a:r>
              <a:rPr lang="en-US" altLang="zh-CN" sz="2800" dirty="0"/>
              <a:t>, </a:t>
            </a:r>
            <a:r>
              <a:rPr lang="en-US" altLang="zh-CN" sz="2800" dirty="0">
                <a:solidFill>
                  <a:srgbClr val="FF0000"/>
                </a:solidFill>
              </a:rPr>
              <a:t>income tax for individual business households </a:t>
            </a:r>
            <a:r>
              <a:rPr lang="en-US" altLang="zh-CN" sz="2800" dirty="0" smtClean="0">
                <a:solidFill>
                  <a:srgbClr val="FF0000"/>
                </a:solidFill>
              </a:rPr>
              <a:t> </a:t>
            </a:r>
            <a:r>
              <a:rPr lang="en-US" altLang="zh-CN" sz="2800" dirty="0" smtClean="0"/>
              <a:t>(introduced </a:t>
            </a:r>
            <a:r>
              <a:rPr lang="en-US" altLang="zh-CN" sz="2800" dirty="0"/>
              <a:t>in </a:t>
            </a:r>
            <a:r>
              <a:rPr lang="en-US" altLang="zh-CN" sz="2800" dirty="0" smtClean="0"/>
              <a:t>1986).</a:t>
            </a:r>
            <a:endParaRPr lang="en-US" altLang="zh-CN" dirty="0" smtClean="0"/>
          </a:p>
        </p:txBody>
      </p:sp>
      <p:sp>
        <p:nvSpPr>
          <p:cNvPr id="3" name="日期占位符 2"/>
          <p:cNvSpPr>
            <a:spLocks noGrp="1"/>
          </p:cNvSpPr>
          <p:nvPr>
            <p:ph type="dt" sz="half" idx="10"/>
          </p:nvPr>
        </p:nvSpPr>
        <p:spPr/>
        <p:txBody>
          <a:bodyPr/>
          <a:lstStyle/>
          <a:p>
            <a:pPr>
              <a:defRPr/>
            </a:pPr>
            <a:fld id="{E308B8E4-DF30-4D30-B49E-92C38F633856}" type="datetime11">
              <a:rPr lang="zh-CN" altLang="en-US" smtClean="0">
                <a:solidFill>
                  <a:srgbClr val="FFFFFF"/>
                </a:solidFill>
              </a:rPr>
              <a:pPr>
                <a:defRPr/>
              </a:pPr>
              <a:t>08:03:39</a:t>
            </a:fld>
            <a:endParaRPr lang="en-US" altLang="zh-CN">
              <a:solidFill>
                <a:srgbClr val="FFFFFF"/>
              </a:solidFill>
            </a:endParaRPr>
          </a:p>
        </p:txBody>
      </p:sp>
      <p:sp>
        <p:nvSpPr>
          <p:cNvPr id="4" name="页脚占位符 3"/>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7</a:t>
            </a:fld>
            <a:endParaRPr lang="en-US" altLang="zh-CN">
              <a:solidFill>
                <a:srgbClr val="FFFFFF"/>
              </a:solidFill>
            </a:endParaRPr>
          </a:p>
        </p:txBody>
      </p:sp>
    </p:spTree>
    <p:extLst>
      <p:ext uri="{BB962C8B-B14F-4D97-AF65-F5344CB8AC3E}">
        <p14:creationId xmlns:p14="http://schemas.microsoft.com/office/powerpoint/2010/main" val="4247468831"/>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fontAlgn="auto">
              <a:spcAft>
                <a:spcPts val="0"/>
              </a:spcAft>
              <a:defRPr/>
            </a:pPr>
            <a:r>
              <a:rPr lang="en-US" altLang="zh-CN" sz="4000" dirty="0">
                <a:solidFill>
                  <a:schemeClr val="tx2">
                    <a:satMod val="130000"/>
                  </a:schemeClr>
                </a:solidFill>
              </a:rPr>
              <a:t>Tax Reform </a:t>
            </a:r>
            <a:br>
              <a:rPr lang="en-US" altLang="zh-CN" sz="4000" dirty="0">
                <a:solidFill>
                  <a:schemeClr val="tx2">
                    <a:satMod val="130000"/>
                  </a:schemeClr>
                </a:solidFill>
              </a:rPr>
            </a:br>
            <a:r>
              <a:rPr lang="en-US" altLang="zh-CN" sz="4000" dirty="0">
                <a:solidFill>
                  <a:schemeClr val="tx2">
                    <a:satMod val="130000"/>
                  </a:schemeClr>
                </a:solidFill>
              </a:rPr>
              <a:t>from Late 1970’s to Early 1990’s</a:t>
            </a:r>
          </a:p>
        </p:txBody>
      </p:sp>
      <p:sp>
        <p:nvSpPr>
          <p:cNvPr id="1970178" name="内容占位符 2"/>
          <p:cNvSpPr>
            <a:spLocks noGrp="1"/>
          </p:cNvSpPr>
          <p:nvPr>
            <p:ph idx="1"/>
          </p:nvPr>
        </p:nvSpPr>
        <p:spPr/>
        <p:txBody>
          <a:bodyPr/>
          <a:lstStyle/>
          <a:p>
            <a:pPr>
              <a:buFont typeface="Wingdings" pitchFamily="2" charset="2"/>
              <a:buNone/>
            </a:pPr>
            <a:r>
              <a:rPr lang="en-US" altLang="zh-CN" sz="2800" dirty="0" smtClean="0"/>
              <a:t> In 1984,China introduced new turnover tax:</a:t>
            </a:r>
            <a:br>
              <a:rPr lang="en-US" altLang="zh-CN" sz="2800" dirty="0" smtClean="0"/>
            </a:br>
            <a:r>
              <a:rPr lang="en-US" altLang="zh-CN" sz="2800" dirty="0" smtClean="0"/>
              <a:t>product tax, business tax, Value-added tax .</a:t>
            </a:r>
          </a:p>
        </p:txBody>
      </p:sp>
      <p:sp>
        <p:nvSpPr>
          <p:cNvPr id="3" name="日期占位符 2"/>
          <p:cNvSpPr>
            <a:spLocks noGrp="1"/>
          </p:cNvSpPr>
          <p:nvPr>
            <p:ph type="dt" sz="half" idx="10"/>
          </p:nvPr>
        </p:nvSpPr>
        <p:spPr/>
        <p:txBody>
          <a:bodyPr/>
          <a:lstStyle/>
          <a:p>
            <a:pPr>
              <a:defRPr/>
            </a:pPr>
            <a:fld id="{3F9F034B-14A2-4E10-8FE8-BF58F8400157}" type="datetime11">
              <a:rPr lang="zh-CN" altLang="en-US" smtClean="0">
                <a:solidFill>
                  <a:srgbClr val="FFFFFF"/>
                </a:solidFill>
              </a:rPr>
              <a:pPr>
                <a:defRPr/>
              </a:pPr>
              <a:t>08:03:39</a:t>
            </a:fld>
            <a:endParaRPr lang="en-US" altLang="zh-CN">
              <a:solidFill>
                <a:srgbClr val="FFFFFF"/>
              </a:solidFill>
            </a:endParaRPr>
          </a:p>
        </p:txBody>
      </p:sp>
      <p:sp>
        <p:nvSpPr>
          <p:cNvPr id="4" name="页脚占位符 3"/>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8</a:t>
            </a:fld>
            <a:endParaRPr lang="en-US" altLang="zh-CN">
              <a:solidFill>
                <a:srgbClr val="FFFFFF"/>
              </a:solidFill>
            </a:endParaRPr>
          </a:p>
        </p:txBody>
      </p:sp>
    </p:spTree>
    <p:extLst>
      <p:ext uri="{BB962C8B-B14F-4D97-AF65-F5344CB8AC3E}">
        <p14:creationId xmlns:p14="http://schemas.microsoft.com/office/powerpoint/2010/main" val="415867915"/>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fontAlgn="auto">
              <a:spcAft>
                <a:spcPts val="0"/>
              </a:spcAft>
              <a:defRPr/>
            </a:pPr>
            <a:r>
              <a:rPr lang="en-US" altLang="zh-CN" sz="4000" dirty="0">
                <a:solidFill>
                  <a:schemeClr val="tx2">
                    <a:satMod val="130000"/>
                  </a:schemeClr>
                </a:solidFill>
              </a:rPr>
              <a:t>Tax Reform </a:t>
            </a:r>
            <a:br>
              <a:rPr lang="en-US" altLang="zh-CN" sz="4000" dirty="0">
                <a:solidFill>
                  <a:schemeClr val="tx2">
                    <a:satMod val="130000"/>
                  </a:schemeClr>
                </a:solidFill>
              </a:rPr>
            </a:br>
            <a:r>
              <a:rPr lang="en-US" altLang="zh-CN" sz="4000" dirty="0">
                <a:solidFill>
                  <a:schemeClr val="tx2">
                    <a:satMod val="130000"/>
                  </a:schemeClr>
                </a:solidFill>
              </a:rPr>
              <a:t>from Late 1970’s to Early 1990’s</a:t>
            </a:r>
          </a:p>
        </p:txBody>
      </p:sp>
      <p:sp>
        <p:nvSpPr>
          <p:cNvPr id="1971202" name="内容占位符 2"/>
          <p:cNvSpPr>
            <a:spLocks noGrp="1"/>
          </p:cNvSpPr>
          <p:nvPr>
            <p:ph idx="1"/>
          </p:nvPr>
        </p:nvSpPr>
        <p:spPr/>
        <p:txBody>
          <a:bodyPr>
            <a:normAutofit/>
          </a:bodyPr>
          <a:lstStyle/>
          <a:p>
            <a:pPr>
              <a:lnSpc>
                <a:spcPct val="90000"/>
              </a:lnSpc>
              <a:buFont typeface="Wingdings" pitchFamily="2" charset="2"/>
              <a:buNone/>
            </a:pPr>
            <a:r>
              <a:rPr lang="en-US" altLang="zh-CN" sz="2400" b="1" dirty="0" smtClean="0"/>
              <a:t>    </a:t>
            </a:r>
            <a:r>
              <a:rPr lang="en-US" altLang="zh-CN" sz="2400" dirty="0" smtClean="0"/>
              <a:t>About the  foreign-related tax system:</a:t>
            </a:r>
            <a:endParaRPr lang="zh-CN" altLang="zh-CN" sz="2400" dirty="0" smtClean="0"/>
          </a:p>
          <a:p>
            <a:pPr>
              <a:lnSpc>
                <a:spcPct val="90000"/>
              </a:lnSpc>
              <a:buFont typeface="Wingdings" pitchFamily="2" charset="2"/>
              <a:buNone/>
            </a:pPr>
            <a:r>
              <a:rPr lang="en-US" altLang="zh-CN" sz="2400" i="1" dirty="0" smtClean="0"/>
              <a:t>   </a:t>
            </a:r>
            <a:r>
              <a:rPr lang="en-US" altLang="zh-CN" sz="2400" dirty="0" smtClean="0"/>
              <a:t> Introduction of  individual income tax in 1980</a:t>
            </a:r>
          </a:p>
          <a:p>
            <a:pPr>
              <a:lnSpc>
                <a:spcPct val="90000"/>
              </a:lnSpc>
              <a:buFont typeface="Wingdings" pitchFamily="2" charset="2"/>
              <a:buNone/>
            </a:pPr>
            <a:r>
              <a:rPr lang="en-US" altLang="zh-CN" sz="2400" dirty="0" smtClean="0"/>
              <a:t>    Introduction of </a:t>
            </a:r>
            <a:r>
              <a:rPr lang="en-US" altLang="zh-CN" sz="2400" dirty="0"/>
              <a:t>Sino-foreign joint investment enterprise income tax in 1980</a:t>
            </a:r>
            <a:r>
              <a:rPr lang="en-US" altLang="zh-CN" sz="2400" dirty="0" smtClean="0"/>
              <a:t>, foreign enterprises income tax  in 1981</a:t>
            </a:r>
            <a:r>
              <a:rPr lang="zh-CN" altLang="en-US" sz="2400" dirty="0" smtClean="0"/>
              <a:t>，</a:t>
            </a:r>
            <a:r>
              <a:rPr lang="en-US" altLang="zh-CN" sz="2400" dirty="0" smtClean="0"/>
              <a:t>which was replaced by the foreign invested enterprises and foreign enterprises Income tax</a:t>
            </a:r>
            <a:r>
              <a:rPr lang="en-US" altLang="zh-CN" sz="2000" i="1" dirty="0" smtClean="0"/>
              <a:t> </a:t>
            </a:r>
            <a:r>
              <a:rPr lang="en-US" altLang="zh-CN" sz="2400" dirty="0" smtClean="0"/>
              <a:t> in 1992. </a:t>
            </a:r>
          </a:p>
          <a:p>
            <a:pPr>
              <a:lnSpc>
                <a:spcPct val="90000"/>
              </a:lnSpc>
              <a:buFont typeface="Wingdings" pitchFamily="2" charset="2"/>
              <a:buNone/>
            </a:pPr>
            <a:r>
              <a:rPr lang="en-US" altLang="zh-CN" sz="2400" dirty="0" smtClean="0"/>
              <a:t>    Turnover tax applied to enterprises with foreign investment: </a:t>
            </a:r>
          </a:p>
          <a:p>
            <a:pPr>
              <a:lnSpc>
                <a:spcPct val="90000"/>
              </a:lnSpc>
              <a:buFont typeface="Wingdings" pitchFamily="2" charset="2"/>
              <a:buNone/>
            </a:pPr>
            <a:r>
              <a:rPr lang="en-US" altLang="zh-CN" sz="2400" dirty="0" smtClean="0"/>
              <a:t>    Industrial and commercial consolidated tax(5%)</a:t>
            </a:r>
          </a:p>
        </p:txBody>
      </p:sp>
      <p:sp>
        <p:nvSpPr>
          <p:cNvPr id="3" name="日期占位符 2"/>
          <p:cNvSpPr>
            <a:spLocks noGrp="1"/>
          </p:cNvSpPr>
          <p:nvPr>
            <p:ph type="dt" sz="half" idx="10"/>
          </p:nvPr>
        </p:nvSpPr>
        <p:spPr/>
        <p:txBody>
          <a:bodyPr/>
          <a:lstStyle/>
          <a:p>
            <a:pPr>
              <a:defRPr/>
            </a:pPr>
            <a:fld id="{BF715EDC-4280-40CE-8F48-5E24B858C97C}" type="datetime11">
              <a:rPr lang="zh-CN" altLang="en-US" smtClean="0">
                <a:solidFill>
                  <a:srgbClr val="FFFFFF"/>
                </a:solidFill>
              </a:rPr>
              <a:pPr>
                <a:defRPr/>
              </a:pPr>
              <a:t>08:03:39</a:t>
            </a:fld>
            <a:endParaRPr lang="en-US" altLang="zh-CN">
              <a:solidFill>
                <a:srgbClr val="FFFFFF"/>
              </a:solidFill>
            </a:endParaRPr>
          </a:p>
        </p:txBody>
      </p:sp>
      <p:sp>
        <p:nvSpPr>
          <p:cNvPr id="4" name="页脚占位符 3"/>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9</a:t>
            </a:fld>
            <a:endParaRPr lang="en-US" altLang="zh-CN">
              <a:solidFill>
                <a:srgbClr val="FFFFFF"/>
              </a:solidFill>
            </a:endParaRPr>
          </a:p>
        </p:txBody>
      </p:sp>
    </p:spTree>
    <p:extLst>
      <p:ext uri="{BB962C8B-B14F-4D97-AF65-F5344CB8AC3E}">
        <p14:creationId xmlns:p14="http://schemas.microsoft.com/office/powerpoint/2010/main" val="165539124"/>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主题2">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1931</Words>
  <Application>Microsoft Office PowerPoint</Application>
  <PresentationFormat>全屏显示(4:3)</PresentationFormat>
  <Paragraphs>408</Paragraphs>
  <Slides>36</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36</vt:i4>
      </vt:variant>
    </vt:vector>
  </HeadingPairs>
  <TitlesOfParts>
    <vt:vector size="42" baseType="lpstr">
      <vt:lpstr>宋体</vt:lpstr>
      <vt:lpstr>Arial</vt:lpstr>
      <vt:lpstr>Calibri</vt:lpstr>
      <vt:lpstr>Wingdings</vt:lpstr>
      <vt:lpstr>Wingdings 2</vt:lpstr>
      <vt:lpstr>主题2</vt:lpstr>
      <vt:lpstr>Part V China’s tax reform </vt:lpstr>
      <vt:lpstr> China’s Tax Reform</vt:lpstr>
      <vt:lpstr>Tax reform from late 1970’s to the beginning of 1990’s </vt:lpstr>
      <vt:lpstr>Tax Reform  from Late 1970’s to Early 1990’s</vt:lpstr>
      <vt:lpstr>Tax Reform  from Late 1970’s to Early 1990’s</vt:lpstr>
      <vt:lpstr>Tax Reform  from Late 1970’s to Early 1990’s</vt:lpstr>
      <vt:lpstr>Tax Reform  from Late 1970’s to Early 1990’s</vt:lpstr>
      <vt:lpstr>Tax Reform  from Late 1970’s to Early 1990’s</vt:lpstr>
      <vt:lpstr>Tax Reform  from Late 1970’s to Early 1990’s</vt:lpstr>
      <vt:lpstr>Tax Reform  from Late 1970’s to Early 1990’s</vt:lpstr>
      <vt:lpstr>Tax Reform in 1994</vt:lpstr>
      <vt:lpstr>Tax Reform in 1994</vt:lpstr>
      <vt:lpstr>Tax Reform in 1994</vt:lpstr>
      <vt:lpstr>Tax Reform in 1994</vt:lpstr>
      <vt:lpstr>New round of tax reform (Since 2004)</vt:lpstr>
      <vt:lpstr>New Round of Tax Reform (Since 2004)</vt:lpstr>
      <vt:lpstr>New Round of Tax Reform (Since 2004)</vt:lpstr>
      <vt:lpstr>VAT Transition</vt:lpstr>
      <vt:lpstr>VAT Transition</vt:lpstr>
      <vt:lpstr>VAT Transition</vt:lpstr>
      <vt:lpstr>VAT Enlargement</vt:lpstr>
      <vt:lpstr>Reexamine the Previous Example: What  if Enterprise D is a Restaurant?</vt:lpstr>
      <vt:lpstr>Reexamine the Previous Example: What  if Enterprise D is a Restaurant?</vt:lpstr>
      <vt:lpstr>VAT Enlargement</vt:lpstr>
      <vt:lpstr>VAT Enlargement:  Pilot Program in Shanghai (2012)</vt:lpstr>
      <vt:lpstr>Estimation of the Tax-cut Effect </vt:lpstr>
      <vt:lpstr>Further Expansion of  the VAT Enlargement</vt:lpstr>
      <vt:lpstr>Estimation of the Tax-cut Effect </vt:lpstr>
      <vt:lpstr>VAT Reform</vt:lpstr>
      <vt:lpstr>PowerPoint 演示文稿</vt:lpstr>
      <vt:lpstr>New Round of Tax Reform (Since 2004)</vt:lpstr>
      <vt:lpstr>New Round of Tax Reform (Since 2004)</vt:lpstr>
      <vt:lpstr>New Round of Tax Reform (Since 2004)</vt:lpstr>
      <vt:lpstr>New Round of Tax Reform (Since 2004)</vt:lpstr>
      <vt:lpstr>New Round of Tax Reform (Since 2004)</vt:lpstr>
      <vt:lpstr>New Round of Tax Reform (Since 2004)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V China’s tax reform</dc:title>
  <dc:creator>杜莉</dc:creator>
  <cp:lastModifiedBy>admin</cp:lastModifiedBy>
  <cp:revision>19</cp:revision>
  <dcterms:created xsi:type="dcterms:W3CDTF">2014-10-08T13:18:04Z</dcterms:created>
  <dcterms:modified xsi:type="dcterms:W3CDTF">2015-12-15T00:04:14Z</dcterms:modified>
</cp:coreProperties>
</file>