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 id="2147483690" r:id="rId3"/>
  </p:sldMasterIdLst>
  <p:notesMasterIdLst>
    <p:notesMasterId r:id="rId98"/>
  </p:notesMasterIdLst>
  <p:sldIdLst>
    <p:sldId id="394" r:id="rId4"/>
    <p:sldId id="257" r:id="rId5"/>
    <p:sldId id="258" r:id="rId6"/>
    <p:sldId id="475" r:id="rId7"/>
    <p:sldId id="259" r:id="rId8"/>
    <p:sldId id="260" r:id="rId9"/>
    <p:sldId id="261" r:id="rId10"/>
    <p:sldId id="262" r:id="rId11"/>
    <p:sldId id="263" r:id="rId12"/>
    <p:sldId id="264" r:id="rId13"/>
    <p:sldId id="265" r:id="rId14"/>
    <p:sldId id="266" r:id="rId15"/>
    <p:sldId id="267" r:id="rId16"/>
    <p:sldId id="474" r:id="rId17"/>
    <p:sldId id="268" r:id="rId18"/>
    <p:sldId id="269" r:id="rId19"/>
    <p:sldId id="270" r:id="rId20"/>
    <p:sldId id="274" r:id="rId21"/>
    <p:sldId id="276" r:id="rId22"/>
    <p:sldId id="271" r:id="rId23"/>
    <p:sldId id="272" r:id="rId24"/>
    <p:sldId id="273" r:id="rId25"/>
    <p:sldId id="275" r:id="rId26"/>
    <p:sldId id="278" r:id="rId27"/>
    <p:sldId id="279" r:id="rId28"/>
    <p:sldId id="522" r:id="rId29"/>
    <p:sldId id="536" r:id="rId30"/>
    <p:sldId id="537" r:id="rId31"/>
    <p:sldId id="538" r:id="rId32"/>
    <p:sldId id="539" r:id="rId33"/>
    <p:sldId id="521" r:id="rId34"/>
    <p:sldId id="534" r:id="rId35"/>
    <p:sldId id="526" r:id="rId36"/>
    <p:sldId id="527" r:id="rId37"/>
    <p:sldId id="533" r:id="rId38"/>
    <p:sldId id="532" r:id="rId39"/>
    <p:sldId id="531" r:id="rId40"/>
    <p:sldId id="528" r:id="rId41"/>
    <p:sldId id="530" r:id="rId42"/>
    <p:sldId id="280" r:id="rId43"/>
    <p:sldId id="477" r:id="rId44"/>
    <p:sldId id="281" r:id="rId45"/>
    <p:sldId id="498" r:id="rId46"/>
    <p:sldId id="282" r:id="rId47"/>
    <p:sldId id="287" r:id="rId48"/>
    <p:sldId id="283" r:id="rId49"/>
    <p:sldId id="286" r:id="rId50"/>
    <p:sldId id="284" r:id="rId51"/>
    <p:sldId id="510" r:id="rId52"/>
    <p:sldId id="478" r:id="rId53"/>
    <p:sldId id="285" r:id="rId54"/>
    <p:sldId id="288" r:id="rId55"/>
    <p:sldId id="479" r:id="rId56"/>
    <p:sldId id="289" r:id="rId57"/>
    <p:sldId id="290" r:id="rId58"/>
    <p:sldId id="291" r:id="rId59"/>
    <p:sldId id="292" r:id="rId60"/>
    <p:sldId id="480" r:id="rId61"/>
    <p:sldId id="293" r:id="rId62"/>
    <p:sldId id="481" r:id="rId63"/>
    <p:sldId id="294" r:id="rId64"/>
    <p:sldId id="295" r:id="rId65"/>
    <p:sldId id="482" r:id="rId66"/>
    <p:sldId id="296" r:id="rId67"/>
    <p:sldId id="298" r:id="rId68"/>
    <p:sldId id="499" r:id="rId69"/>
    <p:sldId id="504" r:id="rId70"/>
    <p:sldId id="503" r:id="rId71"/>
    <p:sldId id="502" r:id="rId72"/>
    <p:sldId id="505" r:id="rId73"/>
    <p:sldId id="511" r:id="rId74"/>
    <p:sldId id="512" r:id="rId75"/>
    <p:sldId id="506" r:id="rId76"/>
    <p:sldId id="535" r:id="rId77"/>
    <p:sldId id="507" r:id="rId78"/>
    <p:sldId id="300" r:id="rId79"/>
    <p:sldId id="301" r:id="rId80"/>
    <p:sldId id="302" r:id="rId81"/>
    <p:sldId id="303" r:id="rId82"/>
    <p:sldId id="304" r:id="rId83"/>
    <p:sldId id="305" r:id="rId84"/>
    <p:sldId id="306" r:id="rId85"/>
    <p:sldId id="307" r:id="rId86"/>
    <p:sldId id="308" r:id="rId87"/>
    <p:sldId id="309" r:id="rId88"/>
    <p:sldId id="310" r:id="rId89"/>
    <p:sldId id="311" r:id="rId90"/>
    <p:sldId id="312" r:id="rId91"/>
    <p:sldId id="509" r:id="rId92"/>
    <p:sldId id="540" r:id="rId93"/>
    <p:sldId id="313" r:id="rId94"/>
    <p:sldId id="541" r:id="rId95"/>
    <p:sldId id="314" r:id="rId96"/>
    <p:sldId id="315" r:id="rId97"/>
  </p:sldIdLst>
  <p:sldSz cx="9144000" cy="6858000" type="screen4x3"/>
  <p:notesSz cx="6669088"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50" autoAdjust="0"/>
  </p:normalViewPr>
  <p:slideViewPr>
    <p:cSldViewPr>
      <p:cViewPr varScale="1">
        <p:scale>
          <a:sx n="91" d="100"/>
          <a:sy n="91" d="100"/>
        </p:scale>
        <p:origin x="-48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2125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slide" Target="slides/slide94.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B761F0E-6BF3-46C3-823E-5985C5B690E5}" type="datetimeFigureOut">
              <a:rPr lang="zh-CN" altLang="en-US" smtClean="0"/>
              <a:t>2015/12/21 Monday</a:t>
            </a:fld>
            <a:endParaRPr lang="zh-CN" altLang="en-US"/>
          </a:p>
        </p:txBody>
      </p:sp>
      <p:sp>
        <p:nvSpPr>
          <p:cNvPr id="4" name="幻灯片图像占位符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42C68973-0A36-40ED-A298-049319E91224}" type="slidenum">
              <a:rPr lang="zh-CN" altLang="en-US" smtClean="0"/>
              <a:t>‹#›</a:t>
            </a:fld>
            <a:endParaRPr lang="zh-CN" altLang="en-US"/>
          </a:p>
        </p:txBody>
      </p:sp>
    </p:spTree>
    <p:extLst>
      <p:ext uri="{BB962C8B-B14F-4D97-AF65-F5344CB8AC3E}">
        <p14:creationId xmlns:p14="http://schemas.microsoft.com/office/powerpoint/2010/main" val="3477695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a:t>
            </a:fld>
            <a:endParaRPr lang="zh-CN" altLang="en-US"/>
          </a:p>
        </p:txBody>
      </p:sp>
    </p:spTree>
    <p:extLst>
      <p:ext uri="{BB962C8B-B14F-4D97-AF65-F5344CB8AC3E}">
        <p14:creationId xmlns:p14="http://schemas.microsoft.com/office/powerpoint/2010/main" val="1667470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11</a:t>
            </a:fld>
            <a:endParaRPr lang="zh-CN" altLang="en-US"/>
          </a:p>
        </p:txBody>
      </p:sp>
    </p:spTree>
    <p:extLst>
      <p:ext uri="{BB962C8B-B14F-4D97-AF65-F5344CB8AC3E}">
        <p14:creationId xmlns:p14="http://schemas.microsoft.com/office/powerpoint/2010/main" val="709975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12</a:t>
            </a:fld>
            <a:endParaRPr lang="zh-CN" altLang="en-US"/>
          </a:p>
        </p:txBody>
      </p:sp>
    </p:spTree>
    <p:extLst>
      <p:ext uri="{BB962C8B-B14F-4D97-AF65-F5344CB8AC3E}">
        <p14:creationId xmlns:p14="http://schemas.microsoft.com/office/powerpoint/2010/main" val="3342537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13</a:t>
            </a:fld>
            <a:endParaRPr lang="zh-CN" altLang="en-US"/>
          </a:p>
        </p:txBody>
      </p:sp>
    </p:spTree>
    <p:extLst>
      <p:ext uri="{BB962C8B-B14F-4D97-AF65-F5344CB8AC3E}">
        <p14:creationId xmlns:p14="http://schemas.microsoft.com/office/powerpoint/2010/main" val="1699487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14</a:t>
            </a:fld>
            <a:endParaRPr lang="zh-CN" altLang="en-US"/>
          </a:p>
        </p:txBody>
      </p:sp>
    </p:spTree>
    <p:extLst>
      <p:ext uri="{BB962C8B-B14F-4D97-AF65-F5344CB8AC3E}">
        <p14:creationId xmlns:p14="http://schemas.microsoft.com/office/powerpoint/2010/main" val="1644429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8977" name="Rectangle 7"/>
          <p:cNvSpPr>
            <a:spLocks noGrp="1" noChangeArrowheads="1"/>
          </p:cNvSpPr>
          <p:nvPr>
            <p:ph type="sldNum" sz="quarter" idx="5"/>
          </p:nvPr>
        </p:nvSpPr>
        <p:spPr>
          <a:noFill/>
        </p:spPr>
        <p:txBody>
          <a:bodyPr/>
          <a:lstStyle/>
          <a:p>
            <a:fld id="{6CA1A61B-8680-48F5-BF44-83E48BD5BFA5}" type="slidenum">
              <a:rPr lang="en-US" altLang="zh-CN" smtClean="0">
                <a:solidFill>
                  <a:prstClr val="black"/>
                </a:solidFill>
              </a:rPr>
              <a:pPr/>
              <a:t>15</a:t>
            </a:fld>
            <a:endParaRPr lang="en-US" altLang="zh-CN" smtClean="0">
              <a:solidFill>
                <a:prstClr val="black"/>
              </a:solidFill>
            </a:endParaRPr>
          </a:p>
        </p:txBody>
      </p:sp>
      <p:sp>
        <p:nvSpPr>
          <p:cNvPr id="1918978" name="Rectangle 7"/>
          <p:cNvSpPr txBox="1">
            <a:spLocks noGrp="1" noChangeArrowheads="1"/>
          </p:cNvSpPr>
          <p:nvPr/>
        </p:nvSpPr>
        <p:spPr bwMode="auto">
          <a:xfrm>
            <a:off x="3777607" y="9428583"/>
            <a:ext cx="2889938" cy="496332"/>
          </a:xfrm>
          <a:prstGeom prst="rect">
            <a:avLst/>
          </a:prstGeom>
          <a:noFill/>
          <a:ln w="9525">
            <a:noFill/>
            <a:miter lim="800000"/>
            <a:headEnd/>
            <a:tailEnd/>
          </a:ln>
        </p:spPr>
        <p:txBody>
          <a:bodyPr anchor="b"/>
          <a:lstStyle/>
          <a:p>
            <a:pPr algn="r" fontAlgn="base">
              <a:spcBef>
                <a:spcPct val="0"/>
              </a:spcBef>
              <a:spcAft>
                <a:spcPct val="0"/>
              </a:spcAft>
            </a:pPr>
            <a:fld id="{F38434C2-28DA-4EA6-BE34-AE319738C1C0}" type="slidenum">
              <a:rPr lang="en-US" altLang="zh-CN" sz="1200">
                <a:solidFill>
                  <a:prstClr val="black"/>
                </a:solidFill>
                <a:latin typeface="Arial" charset="0"/>
              </a:rPr>
              <a:pPr algn="r" fontAlgn="base">
                <a:spcBef>
                  <a:spcPct val="0"/>
                </a:spcBef>
                <a:spcAft>
                  <a:spcPct val="0"/>
                </a:spcAft>
              </a:pPr>
              <a:t>15</a:t>
            </a:fld>
            <a:endParaRPr lang="en-US" altLang="zh-CN" sz="1200">
              <a:solidFill>
                <a:prstClr val="black"/>
              </a:solidFill>
              <a:latin typeface="Arial" charset="0"/>
            </a:endParaRPr>
          </a:p>
        </p:txBody>
      </p:sp>
      <p:sp>
        <p:nvSpPr>
          <p:cNvPr id="1918979" name="Rectangle 2"/>
          <p:cNvSpPr>
            <a:spLocks noGrp="1" noRot="1" noChangeAspect="1" noChangeArrowheads="1" noTextEdit="1"/>
          </p:cNvSpPr>
          <p:nvPr>
            <p:ph type="sldImg"/>
          </p:nvPr>
        </p:nvSpPr>
        <p:spPr>
          <a:ln/>
        </p:spPr>
      </p:sp>
      <p:sp>
        <p:nvSpPr>
          <p:cNvPr id="1918980" name="Rectangle 3"/>
          <p:cNvSpPr>
            <a:spLocks noGrp="1" noChangeArrowheads="1"/>
          </p:cNvSpPr>
          <p:nvPr>
            <p:ph type="body" idx="1"/>
          </p:nvPr>
        </p:nvSpPr>
        <p:spPr>
          <a:noFill/>
          <a:ln/>
        </p:spPr>
        <p:txBody>
          <a:bodyPr/>
          <a:lstStyle/>
          <a:p>
            <a:pPr eaLnBrk="1" hangingPunct="1"/>
            <a:r>
              <a:rPr lang="en-US" altLang="zh-CN" smtClean="0">
                <a:ea typeface="宋体" charset="-122"/>
              </a:rPr>
              <a:t> </a:t>
            </a:r>
          </a:p>
        </p:txBody>
      </p:sp>
    </p:spTree>
    <p:extLst>
      <p:ext uri="{BB962C8B-B14F-4D97-AF65-F5344CB8AC3E}">
        <p14:creationId xmlns:p14="http://schemas.microsoft.com/office/powerpoint/2010/main" val="2955427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16</a:t>
            </a:fld>
            <a:endParaRPr lang="zh-CN" altLang="en-US"/>
          </a:p>
        </p:txBody>
      </p:sp>
    </p:spTree>
    <p:extLst>
      <p:ext uri="{BB962C8B-B14F-4D97-AF65-F5344CB8AC3E}">
        <p14:creationId xmlns:p14="http://schemas.microsoft.com/office/powerpoint/2010/main" val="207667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17</a:t>
            </a:fld>
            <a:endParaRPr lang="zh-CN" altLang="en-US"/>
          </a:p>
        </p:txBody>
      </p:sp>
    </p:spTree>
    <p:extLst>
      <p:ext uri="{BB962C8B-B14F-4D97-AF65-F5344CB8AC3E}">
        <p14:creationId xmlns:p14="http://schemas.microsoft.com/office/powerpoint/2010/main" val="2532358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18</a:t>
            </a:fld>
            <a:endParaRPr lang="zh-CN" altLang="en-US"/>
          </a:p>
        </p:txBody>
      </p:sp>
    </p:spTree>
    <p:extLst>
      <p:ext uri="{BB962C8B-B14F-4D97-AF65-F5344CB8AC3E}">
        <p14:creationId xmlns:p14="http://schemas.microsoft.com/office/powerpoint/2010/main" val="393276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19</a:t>
            </a:fld>
            <a:endParaRPr lang="zh-CN" altLang="en-US"/>
          </a:p>
        </p:txBody>
      </p:sp>
    </p:spTree>
    <p:extLst>
      <p:ext uri="{BB962C8B-B14F-4D97-AF65-F5344CB8AC3E}">
        <p14:creationId xmlns:p14="http://schemas.microsoft.com/office/powerpoint/2010/main" val="1874728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20</a:t>
            </a:fld>
            <a:endParaRPr lang="zh-CN" altLang="en-US"/>
          </a:p>
        </p:txBody>
      </p:sp>
    </p:spTree>
    <p:extLst>
      <p:ext uri="{BB962C8B-B14F-4D97-AF65-F5344CB8AC3E}">
        <p14:creationId xmlns:p14="http://schemas.microsoft.com/office/powerpoint/2010/main" val="388835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3</a:t>
            </a:fld>
            <a:endParaRPr lang="zh-CN" altLang="en-US"/>
          </a:p>
        </p:txBody>
      </p:sp>
    </p:spTree>
    <p:extLst>
      <p:ext uri="{BB962C8B-B14F-4D97-AF65-F5344CB8AC3E}">
        <p14:creationId xmlns:p14="http://schemas.microsoft.com/office/powerpoint/2010/main" val="4265106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21</a:t>
            </a:fld>
            <a:endParaRPr lang="zh-CN" altLang="en-US"/>
          </a:p>
        </p:txBody>
      </p:sp>
    </p:spTree>
    <p:extLst>
      <p:ext uri="{BB962C8B-B14F-4D97-AF65-F5344CB8AC3E}">
        <p14:creationId xmlns:p14="http://schemas.microsoft.com/office/powerpoint/2010/main" val="1451800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22</a:t>
            </a:fld>
            <a:endParaRPr lang="zh-CN" altLang="en-US"/>
          </a:p>
        </p:txBody>
      </p:sp>
    </p:spTree>
    <p:extLst>
      <p:ext uri="{BB962C8B-B14F-4D97-AF65-F5344CB8AC3E}">
        <p14:creationId xmlns:p14="http://schemas.microsoft.com/office/powerpoint/2010/main" val="1084702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23</a:t>
            </a:fld>
            <a:endParaRPr lang="zh-CN" altLang="en-US"/>
          </a:p>
        </p:txBody>
      </p:sp>
    </p:spTree>
    <p:extLst>
      <p:ext uri="{BB962C8B-B14F-4D97-AF65-F5344CB8AC3E}">
        <p14:creationId xmlns:p14="http://schemas.microsoft.com/office/powerpoint/2010/main" val="3923572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24</a:t>
            </a:fld>
            <a:endParaRPr lang="zh-CN" altLang="en-US"/>
          </a:p>
        </p:txBody>
      </p:sp>
    </p:spTree>
    <p:extLst>
      <p:ext uri="{BB962C8B-B14F-4D97-AF65-F5344CB8AC3E}">
        <p14:creationId xmlns:p14="http://schemas.microsoft.com/office/powerpoint/2010/main" val="3206213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25</a:t>
            </a:fld>
            <a:endParaRPr lang="zh-CN" altLang="en-US"/>
          </a:p>
        </p:txBody>
      </p:sp>
    </p:spTree>
    <p:extLst>
      <p:ext uri="{BB962C8B-B14F-4D97-AF65-F5344CB8AC3E}">
        <p14:creationId xmlns:p14="http://schemas.microsoft.com/office/powerpoint/2010/main" val="2316070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According</a:t>
            </a:r>
            <a:r>
              <a:rPr lang="en-US" altLang="zh-CN" baseline="0" dirty="0" smtClean="0"/>
              <a:t> to </a:t>
            </a:r>
            <a:r>
              <a:rPr lang="en-US" altLang="zh-CN" dirty="0" smtClean="0"/>
              <a:t>China’s VAT rules,</a:t>
            </a:r>
            <a:r>
              <a:rPr lang="en-US" altLang="zh-CN" baseline="0" dirty="0" smtClean="0"/>
              <a:t> the rate for exported goods is zero, which means the exported goods can enjoy export refund and the refund rate is the levying rate. </a:t>
            </a:r>
          </a:p>
          <a:p>
            <a:endParaRPr lang="en-US" altLang="zh-CN" baseline="0" dirty="0" smtClean="0"/>
          </a:p>
          <a:p>
            <a:r>
              <a:rPr lang="en-US" altLang="zh-CN" baseline="0" dirty="0" smtClean="0"/>
              <a:t>But for a number of goods, the refund rate is not equal to levying rate. And part of the inputs of the exported goods are imported goods, which are exempt from VAT. In addition, some exporting enterprises sell goods both to the overseas and domestic customers, so for the convenience of tax administration, their refundable VAT shall first offset the VAT payable for the goods sold domestically. All these factors give rise to the complexity of the export tax refund system in practice.</a:t>
            </a:r>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26</a:t>
            </a:fld>
            <a:endParaRPr lang="zh-CN" altLang="en-US"/>
          </a:p>
        </p:txBody>
      </p:sp>
    </p:spTree>
    <p:extLst>
      <p:ext uri="{BB962C8B-B14F-4D97-AF65-F5344CB8AC3E}">
        <p14:creationId xmlns:p14="http://schemas.microsoft.com/office/powerpoint/2010/main" val="2061892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27</a:t>
            </a:fld>
            <a:endParaRPr lang="zh-CN" altLang="en-US"/>
          </a:p>
        </p:txBody>
      </p:sp>
    </p:spTree>
    <p:extLst>
      <p:ext uri="{BB962C8B-B14F-4D97-AF65-F5344CB8AC3E}">
        <p14:creationId xmlns:p14="http://schemas.microsoft.com/office/powerpoint/2010/main" val="811603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1588" marR="0" lvl="2"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the</a:t>
            </a:r>
            <a:r>
              <a:rPr lang="en-US" altLang="zh-CN" baseline="0" dirty="0" smtClean="0"/>
              <a:t> sum of </a:t>
            </a:r>
            <a:r>
              <a:rPr lang="en-US" altLang="zh-CN" dirty="0" smtClean="0"/>
              <a:t>“</a:t>
            </a:r>
            <a:r>
              <a:rPr lang="en-US" altLang="zh-CN" b="1" u="none" dirty="0" smtClean="0"/>
              <a:t>VAT for exports” </a:t>
            </a:r>
            <a:r>
              <a:rPr lang="en-US" altLang="zh-CN" b="0" u="none" dirty="0" smtClean="0"/>
              <a:t>and</a:t>
            </a:r>
            <a:r>
              <a:rPr lang="en-US" altLang="zh-CN" b="1" u="none" dirty="0" smtClean="0"/>
              <a:t> “VAT for domestic sales </a:t>
            </a:r>
            <a:r>
              <a:rPr lang="en-US" altLang="zh-CN" b="1" u="none" dirty="0" smtClean="0">
                <a:latin typeface="Times New Roman"/>
                <a:cs typeface="Times New Roman"/>
              </a:rPr>
              <a:t>-</a:t>
            </a:r>
            <a:r>
              <a:rPr lang="en-US" altLang="zh-CN" b="1" u="none" dirty="0" smtClean="0"/>
              <a:t>carried-over input tax” </a:t>
            </a:r>
            <a:r>
              <a:rPr lang="en-US" altLang="zh-CN" b="0" u="none" dirty="0" smtClean="0"/>
              <a:t>is higher</a:t>
            </a:r>
            <a:r>
              <a:rPr lang="en-US" altLang="zh-CN" b="0" u="none" baseline="0" dirty="0" smtClean="0"/>
              <a:t> than </a:t>
            </a:r>
            <a:r>
              <a:rPr lang="en-US" altLang="zh-CN" b="1" u="none" baseline="0" dirty="0" smtClean="0"/>
              <a:t>“</a:t>
            </a:r>
            <a:r>
              <a:rPr lang="en-US" altLang="zh-CN" b="1" u="none" dirty="0" smtClean="0">
                <a:solidFill>
                  <a:srgbClr val="FF0000"/>
                </a:solidFill>
                <a:latin typeface="Times New Roman"/>
                <a:cs typeface="Times New Roman"/>
              </a:rPr>
              <a:t>relief for </a:t>
            </a:r>
            <a:r>
              <a:rPr lang="en-US" altLang="zh-CN" b="1" u="none" dirty="0" err="1" smtClean="0">
                <a:solidFill>
                  <a:srgbClr val="FF0000"/>
                </a:solidFill>
                <a:latin typeface="Times New Roman"/>
                <a:cs typeface="Times New Roman"/>
              </a:rPr>
              <a:t>exports</a:t>
            </a:r>
            <a:r>
              <a:rPr lang="en-US" altLang="zh-CN" b="0" u="none" dirty="0" err="1" smtClean="0">
                <a:solidFill>
                  <a:srgbClr val="FF0000"/>
                </a:solidFill>
                <a:latin typeface="Times New Roman"/>
                <a:cs typeface="Times New Roman"/>
              </a:rPr>
              <a:t>”,so</a:t>
            </a:r>
            <a:r>
              <a:rPr lang="en-US" altLang="zh-CN" b="0" u="none" dirty="0" smtClean="0">
                <a:solidFill>
                  <a:srgbClr val="FF0000"/>
                </a:solidFill>
                <a:latin typeface="Times New Roman"/>
                <a:cs typeface="Times New Roman"/>
              </a:rPr>
              <a:t> that “</a:t>
            </a:r>
            <a:r>
              <a:rPr lang="en-US" altLang="zh-CN" sz="1200" u="none" dirty="0" smtClean="0"/>
              <a:t>VAT payable &gt; 0”,firstly, the “</a:t>
            </a:r>
            <a:r>
              <a:rPr lang="en-US" altLang="zh-CN" sz="1200" u="none" dirty="0" smtClean="0">
                <a:solidFill>
                  <a:srgbClr val="000000"/>
                </a:solidFill>
                <a:latin typeface="Arial" charset="0"/>
              </a:rPr>
              <a:t>VAT for exports” shall</a:t>
            </a:r>
            <a:r>
              <a:rPr lang="en-US" altLang="zh-CN" sz="1200" u="none" baseline="0" dirty="0" smtClean="0">
                <a:solidFill>
                  <a:srgbClr val="000000"/>
                </a:solidFill>
                <a:latin typeface="Arial" charset="0"/>
              </a:rPr>
              <a:t> be exempt, then the </a:t>
            </a:r>
            <a:r>
              <a:rPr lang="en-US" altLang="zh-CN" sz="1200" u="none" dirty="0" smtClean="0"/>
              <a:t>part of “</a:t>
            </a:r>
            <a:r>
              <a:rPr lang="en-US" altLang="zh-CN" sz="2000" u="none" dirty="0" smtClean="0"/>
              <a:t>Relief for exports” higher</a:t>
            </a:r>
            <a:r>
              <a:rPr lang="en-US" altLang="zh-CN" sz="2000" u="none" baseline="0" dirty="0" smtClean="0"/>
              <a:t> than the </a:t>
            </a:r>
            <a:r>
              <a:rPr lang="en-US" altLang="zh-CN" sz="1200" u="none" dirty="0" smtClean="0"/>
              <a:t>“</a:t>
            </a:r>
            <a:r>
              <a:rPr lang="en-US" altLang="zh-CN" sz="1200" u="none" dirty="0" smtClean="0">
                <a:solidFill>
                  <a:srgbClr val="000000"/>
                </a:solidFill>
                <a:latin typeface="Arial" charset="0"/>
              </a:rPr>
              <a:t>VAT for exports” shall b</a:t>
            </a:r>
            <a:r>
              <a:rPr lang="en-US" altLang="zh-CN" sz="1200" dirty="0" smtClean="0">
                <a:solidFill>
                  <a:srgbClr val="000000"/>
                </a:solidFill>
                <a:latin typeface="Arial" charset="0"/>
              </a:rPr>
              <a:t>e </a:t>
            </a:r>
            <a:r>
              <a:rPr lang="en-US" altLang="zh-CN" sz="1200" baseline="0" dirty="0" smtClean="0">
                <a:solidFill>
                  <a:srgbClr val="000000"/>
                </a:solidFill>
                <a:latin typeface="Arial" charset="0"/>
              </a:rPr>
              <a:t>credited against the “</a:t>
            </a:r>
            <a:r>
              <a:rPr lang="en-US" altLang="zh-CN" sz="1200" dirty="0" smtClean="0">
                <a:solidFill>
                  <a:srgbClr val="000000"/>
                </a:solidFill>
                <a:latin typeface="Arial" charset="0"/>
              </a:rPr>
              <a:t>VAT for domestic sale–carried-over  input </a:t>
            </a:r>
            <a:r>
              <a:rPr lang="en-US" altLang="zh-CN" sz="1200" dirty="0" err="1" smtClean="0">
                <a:solidFill>
                  <a:srgbClr val="000000"/>
                </a:solidFill>
                <a:latin typeface="Arial" charset="0"/>
              </a:rPr>
              <a:t>tax”,and</a:t>
            </a:r>
            <a:r>
              <a:rPr lang="en-US" altLang="zh-CN" sz="1200" dirty="0" smtClean="0">
                <a:solidFill>
                  <a:srgbClr val="000000"/>
                </a:solidFill>
                <a:latin typeface="Arial" charset="0"/>
              </a:rPr>
              <a:t> the part of “ </a:t>
            </a:r>
            <a:r>
              <a:rPr lang="en-US" altLang="zh-CN" sz="1200" dirty="0" smtClean="0"/>
              <a:t>VAT payable” higher than the </a:t>
            </a:r>
            <a:r>
              <a:rPr lang="en-US" altLang="zh-CN" sz="900" dirty="0" smtClean="0"/>
              <a:t>“</a:t>
            </a:r>
            <a:r>
              <a:rPr lang="en-US" altLang="zh-CN" sz="1200" dirty="0" smtClean="0"/>
              <a:t>Relief for exports”  </a:t>
            </a:r>
            <a:r>
              <a:rPr lang="en-US" altLang="zh-CN" sz="1200" dirty="0" smtClean="0">
                <a:solidFill>
                  <a:srgbClr val="000000"/>
                </a:solidFill>
                <a:latin typeface="Arial" charset="0"/>
              </a:rPr>
              <a:t>shall</a:t>
            </a:r>
            <a:r>
              <a:rPr lang="en-US" altLang="zh-CN" sz="1200" baseline="0" dirty="0" smtClean="0">
                <a:solidFill>
                  <a:srgbClr val="000000"/>
                </a:solidFill>
                <a:latin typeface="Arial" charset="0"/>
              </a:rPr>
              <a:t> be paid to the tax authority as additional VAT.</a:t>
            </a:r>
            <a:r>
              <a:rPr lang="en-US" altLang="zh-CN" baseline="0" dirty="0" smtClean="0"/>
              <a:t> </a:t>
            </a:r>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28</a:t>
            </a:fld>
            <a:endParaRPr lang="zh-CN" altLang="en-US"/>
          </a:p>
        </p:txBody>
      </p:sp>
    </p:spTree>
    <p:extLst>
      <p:ext uri="{BB962C8B-B14F-4D97-AF65-F5344CB8AC3E}">
        <p14:creationId xmlns:p14="http://schemas.microsoft.com/office/powerpoint/2010/main" val="30766856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a:t>
            </a:r>
            <a:r>
              <a:rPr lang="en-US" altLang="zh-CN" dirty="0" err="1" smtClean="0"/>
              <a:t>the</a:t>
            </a:r>
            <a:r>
              <a:rPr lang="en-US" altLang="zh-CN" b="1" u="none" baseline="0" dirty="0" err="1" smtClean="0"/>
              <a:t>“</a:t>
            </a:r>
            <a:r>
              <a:rPr lang="en-US" altLang="zh-CN" b="1" u="none" dirty="0" err="1" smtClean="0">
                <a:solidFill>
                  <a:srgbClr val="FF0000"/>
                </a:solidFill>
                <a:latin typeface="Times New Roman"/>
                <a:cs typeface="Times New Roman"/>
              </a:rPr>
              <a:t>relief</a:t>
            </a:r>
            <a:r>
              <a:rPr lang="en-US" altLang="zh-CN" b="1" u="none" dirty="0" smtClean="0">
                <a:solidFill>
                  <a:srgbClr val="FF0000"/>
                </a:solidFill>
                <a:latin typeface="Times New Roman"/>
                <a:cs typeface="Times New Roman"/>
              </a:rPr>
              <a:t> for exports</a:t>
            </a:r>
            <a:r>
              <a:rPr lang="en-US" altLang="zh-CN" b="0" u="none" dirty="0" smtClean="0">
                <a:solidFill>
                  <a:srgbClr val="FF0000"/>
                </a:solidFill>
                <a:latin typeface="Times New Roman"/>
                <a:cs typeface="Times New Roman"/>
              </a:rPr>
              <a:t>”</a:t>
            </a:r>
            <a:r>
              <a:rPr lang="en-US" altLang="zh-CN" b="0" u="none" dirty="0" smtClean="0"/>
              <a:t> is higher</a:t>
            </a:r>
            <a:r>
              <a:rPr lang="en-US" altLang="zh-CN" b="0" u="none" baseline="0" dirty="0" smtClean="0"/>
              <a:t> than </a:t>
            </a:r>
            <a:r>
              <a:rPr lang="en-US" altLang="zh-CN" dirty="0" smtClean="0"/>
              <a:t>the</a:t>
            </a:r>
            <a:r>
              <a:rPr lang="en-US" altLang="zh-CN" baseline="0" dirty="0" smtClean="0"/>
              <a:t> sum of </a:t>
            </a:r>
            <a:r>
              <a:rPr lang="en-US" altLang="zh-CN" dirty="0" smtClean="0"/>
              <a:t>“</a:t>
            </a:r>
            <a:r>
              <a:rPr lang="en-US" altLang="zh-CN" b="1" u="none" dirty="0" smtClean="0"/>
              <a:t>VAT for exports” </a:t>
            </a:r>
            <a:r>
              <a:rPr lang="en-US" altLang="zh-CN" b="0" u="none" dirty="0" smtClean="0"/>
              <a:t>and</a:t>
            </a:r>
            <a:r>
              <a:rPr lang="en-US" altLang="zh-CN" b="1" u="none" dirty="0" smtClean="0"/>
              <a:t> “VAT for domestic sales </a:t>
            </a:r>
            <a:r>
              <a:rPr lang="en-US" altLang="zh-CN" b="1" u="none" dirty="0" smtClean="0">
                <a:latin typeface="Times New Roman"/>
                <a:cs typeface="Times New Roman"/>
              </a:rPr>
              <a:t>-</a:t>
            </a:r>
            <a:r>
              <a:rPr lang="en-US" altLang="zh-CN" b="1" u="none" dirty="0" smtClean="0"/>
              <a:t>carried-over input tax” </a:t>
            </a:r>
            <a:r>
              <a:rPr lang="en-US" altLang="zh-CN" b="0" u="none" dirty="0" smtClean="0">
                <a:solidFill>
                  <a:srgbClr val="FF0000"/>
                </a:solidFill>
                <a:latin typeface="Times New Roman"/>
                <a:cs typeface="Times New Roman"/>
              </a:rPr>
              <a:t>so that “</a:t>
            </a:r>
            <a:r>
              <a:rPr lang="en-US" altLang="zh-CN" sz="1200" u="none" dirty="0" smtClean="0"/>
              <a:t>VAT payable &lt; 0”,again, the “</a:t>
            </a:r>
            <a:r>
              <a:rPr lang="en-US" altLang="zh-CN" sz="1200" u="none" dirty="0" smtClean="0">
                <a:solidFill>
                  <a:srgbClr val="000000"/>
                </a:solidFill>
                <a:latin typeface="Arial" charset="0"/>
              </a:rPr>
              <a:t>VAT for exports” shall</a:t>
            </a:r>
            <a:r>
              <a:rPr lang="en-US" altLang="zh-CN" sz="1200" u="none" baseline="0" dirty="0" smtClean="0">
                <a:solidFill>
                  <a:srgbClr val="000000"/>
                </a:solidFill>
                <a:latin typeface="Arial" charset="0"/>
              </a:rPr>
              <a:t> be exempt </a:t>
            </a:r>
            <a:r>
              <a:rPr lang="en-US" altLang="zh-CN" sz="1200" u="none" dirty="0" smtClean="0"/>
              <a:t>firstly</a:t>
            </a:r>
            <a:r>
              <a:rPr lang="en-US" altLang="zh-CN" sz="1200" u="none" baseline="0" dirty="0" smtClean="0">
                <a:solidFill>
                  <a:srgbClr val="000000"/>
                </a:solidFill>
                <a:latin typeface="Arial" charset="0"/>
              </a:rPr>
              <a:t>, then the </a:t>
            </a:r>
            <a:r>
              <a:rPr lang="en-US" altLang="zh-CN" sz="1200" u="none" dirty="0" smtClean="0"/>
              <a:t>part of “</a:t>
            </a:r>
            <a:r>
              <a:rPr lang="en-US" altLang="zh-CN" sz="2000" u="none" dirty="0" smtClean="0"/>
              <a:t>Relief for exports” higher than</a:t>
            </a:r>
            <a:r>
              <a:rPr lang="en-US" altLang="zh-CN" sz="2000" u="none" baseline="0" dirty="0" smtClean="0"/>
              <a:t> the </a:t>
            </a:r>
            <a:r>
              <a:rPr lang="en-US" altLang="zh-CN" sz="2000" u="none" dirty="0" smtClean="0"/>
              <a:t>“</a:t>
            </a:r>
            <a:r>
              <a:rPr lang="en-US" altLang="zh-CN" sz="2000" u="none" dirty="0" smtClean="0">
                <a:solidFill>
                  <a:srgbClr val="000000"/>
                </a:solidFill>
                <a:latin typeface="Arial" charset="0"/>
              </a:rPr>
              <a:t>VAT for exports” and </a:t>
            </a:r>
            <a:r>
              <a:rPr lang="en-US" altLang="zh-CN" sz="2000" u="none" dirty="0" smtClean="0"/>
              <a:t>equivalent</a:t>
            </a:r>
            <a:r>
              <a:rPr lang="en-US" altLang="zh-CN" sz="2000" u="none" baseline="0" dirty="0" smtClean="0"/>
              <a:t> to </a:t>
            </a:r>
            <a:r>
              <a:rPr lang="en-US" altLang="zh-CN" sz="2000" baseline="0" dirty="0" smtClean="0">
                <a:solidFill>
                  <a:srgbClr val="000000"/>
                </a:solidFill>
                <a:latin typeface="Arial" charset="0"/>
              </a:rPr>
              <a:t>the “</a:t>
            </a:r>
            <a:r>
              <a:rPr lang="en-US" altLang="zh-CN" sz="2000" dirty="0" smtClean="0">
                <a:solidFill>
                  <a:srgbClr val="000000"/>
                </a:solidFill>
                <a:latin typeface="Arial" charset="0"/>
              </a:rPr>
              <a:t>VAT for domestic sale–carried-over  input tax”</a:t>
            </a:r>
            <a:r>
              <a:rPr lang="en-US" altLang="zh-CN" sz="2000" u="none" dirty="0" smtClean="0">
                <a:solidFill>
                  <a:srgbClr val="000000"/>
                </a:solidFill>
                <a:latin typeface="Arial" charset="0"/>
              </a:rPr>
              <a:t> shall b</a:t>
            </a:r>
            <a:r>
              <a:rPr lang="en-US" altLang="zh-CN" sz="2000" dirty="0" smtClean="0">
                <a:solidFill>
                  <a:srgbClr val="000000"/>
                </a:solidFill>
                <a:latin typeface="Arial" charset="0"/>
              </a:rPr>
              <a:t>e </a:t>
            </a:r>
            <a:r>
              <a:rPr lang="en-US" altLang="zh-CN" sz="2000" baseline="0" dirty="0" smtClean="0">
                <a:solidFill>
                  <a:srgbClr val="000000"/>
                </a:solidFill>
                <a:latin typeface="Arial" charset="0"/>
              </a:rPr>
              <a:t>credited against the “</a:t>
            </a:r>
            <a:r>
              <a:rPr lang="en-US" altLang="zh-CN" sz="2000" dirty="0" smtClean="0">
                <a:solidFill>
                  <a:srgbClr val="000000"/>
                </a:solidFill>
                <a:latin typeface="Arial" charset="0"/>
              </a:rPr>
              <a:t>VAT for domestic sale–carried-over  input tax”,</a:t>
            </a:r>
            <a:r>
              <a:rPr lang="en-US" altLang="zh-CN" sz="2000" u="none" dirty="0" smtClean="0"/>
              <a:t> </a:t>
            </a:r>
            <a:r>
              <a:rPr lang="en-US" altLang="zh-CN" sz="1200" dirty="0" smtClean="0">
                <a:solidFill>
                  <a:srgbClr val="000000"/>
                </a:solidFill>
                <a:latin typeface="Arial" charset="0"/>
              </a:rPr>
              <a:t>and the rest of</a:t>
            </a:r>
            <a:r>
              <a:rPr lang="en-US" altLang="zh-CN" sz="1200" baseline="0" dirty="0" smtClean="0">
                <a:solidFill>
                  <a:srgbClr val="000000"/>
                </a:solidFill>
                <a:latin typeface="Arial" charset="0"/>
              </a:rPr>
              <a:t> </a:t>
            </a:r>
            <a:r>
              <a:rPr lang="en-US" altLang="zh-CN" sz="1200" dirty="0" smtClean="0"/>
              <a:t>the </a:t>
            </a:r>
            <a:r>
              <a:rPr lang="en-US" altLang="zh-CN" sz="900" dirty="0" smtClean="0"/>
              <a:t>“</a:t>
            </a:r>
            <a:r>
              <a:rPr lang="en-US" altLang="zh-CN" sz="1200" dirty="0" smtClean="0"/>
              <a:t>Relief for exports”  </a:t>
            </a:r>
            <a:r>
              <a:rPr lang="en-US" altLang="zh-CN" sz="1200" dirty="0" smtClean="0">
                <a:solidFill>
                  <a:srgbClr val="000000"/>
                </a:solidFill>
                <a:latin typeface="Arial" charset="0"/>
              </a:rPr>
              <a:t>shall</a:t>
            </a:r>
            <a:r>
              <a:rPr lang="en-US" altLang="zh-CN" sz="1200" baseline="0" dirty="0" smtClean="0">
                <a:solidFill>
                  <a:srgbClr val="000000"/>
                </a:solidFill>
                <a:latin typeface="Arial" charset="0"/>
              </a:rPr>
              <a:t> be refunded to the taxpayer.</a:t>
            </a:r>
            <a:r>
              <a:rPr lang="en-US" altLang="zh-CN" baseline="0" dirty="0" smtClean="0"/>
              <a:t> </a:t>
            </a:r>
            <a:endParaRPr lang="zh-CN" altLang="en-US" dirty="0" smtClean="0"/>
          </a:p>
          <a:p>
            <a:r>
              <a:rPr lang="en-US" altLang="zh-CN" dirty="0" smtClean="0"/>
              <a:t>In this case, the refundable</a:t>
            </a:r>
            <a:r>
              <a:rPr lang="en-US" altLang="zh-CN" baseline="0" dirty="0" smtClean="0"/>
              <a:t> VAT is the absolute value of VAT payable.</a:t>
            </a:r>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29</a:t>
            </a:fld>
            <a:endParaRPr lang="zh-CN" altLang="en-US"/>
          </a:p>
        </p:txBody>
      </p:sp>
    </p:spTree>
    <p:extLst>
      <p:ext uri="{BB962C8B-B14F-4D97-AF65-F5344CB8AC3E}">
        <p14:creationId xmlns:p14="http://schemas.microsoft.com/office/powerpoint/2010/main" val="541306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a:t>
            </a:r>
            <a:r>
              <a:rPr lang="en-US" altLang="zh-CN" b="0" u="none" dirty="0" smtClean="0">
                <a:solidFill>
                  <a:srgbClr val="FF0000"/>
                </a:solidFill>
                <a:latin typeface="Times New Roman"/>
                <a:cs typeface="Times New Roman"/>
              </a:rPr>
              <a:t>“</a:t>
            </a:r>
            <a:r>
              <a:rPr lang="en-US" altLang="zh-CN" sz="1200" u="none" dirty="0" smtClean="0"/>
              <a:t>VAT payable &lt; 0” and </a:t>
            </a:r>
            <a:r>
              <a:rPr lang="en-US" altLang="zh-CN" dirty="0" smtClean="0"/>
              <a:t>the</a:t>
            </a:r>
            <a:r>
              <a:rPr lang="en-US" altLang="zh-CN" baseline="0" dirty="0" smtClean="0"/>
              <a:t> sum of </a:t>
            </a:r>
            <a:r>
              <a:rPr lang="en-US" altLang="zh-CN" dirty="0" smtClean="0"/>
              <a:t>“</a:t>
            </a:r>
            <a:r>
              <a:rPr lang="en-US" altLang="zh-CN" b="1" u="none" dirty="0" smtClean="0"/>
              <a:t>VAT for exports” </a:t>
            </a:r>
            <a:r>
              <a:rPr lang="en-US" altLang="zh-CN" b="0" u="none" dirty="0" smtClean="0"/>
              <a:t>and</a:t>
            </a:r>
            <a:r>
              <a:rPr lang="en-US" altLang="zh-CN" b="1" u="none" dirty="0" smtClean="0"/>
              <a:t> “VAT for domestic sales </a:t>
            </a:r>
            <a:r>
              <a:rPr lang="en-US" altLang="zh-CN" b="1" u="none" dirty="0" smtClean="0">
                <a:latin typeface="Times New Roman"/>
                <a:cs typeface="Times New Roman"/>
              </a:rPr>
              <a:t>-</a:t>
            </a:r>
            <a:r>
              <a:rPr lang="en-US" altLang="zh-CN" b="1" u="none" dirty="0" smtClean="0"/>
              <a:t>carried-over input tax” </a:t>
            </a:r>
            <a:r>
              <a:rPr lang="en-US" altLang="zh-CN" b="0" u="none" dirty="0" smtClean="0"/>
              <a:t>is negative, all</a:t>
            </a:r>
            <a:r>
              <a:rPr lang="en-US" altLang="zh-CN" b="0" u="none" baseline="0" dirty="0" smtClean="0"/>
              <a:t> the </a:t>
            </a:r>
            <a:r>
              <a:rPr lang="en-US" altLang="zh-CN" b="1" u="none" baseline="0" dirty="0" smtClean="0"/>
              <a:t>“</a:t>
            </a:r>
            <a:r>
              <a:rPr lang="en-US" altLang="zh-CN" b="1" u="none" dirty="0" smtClean="0">
                <a:solidFill>
                  <a:srgbClr val="FF0000"/>
                </a:solidFill>
                <a:latin typeface="Times New Roman"/>
                <a:cs typeface="Times New Roman"/>
              </a:rPr>
              <a:t>relief for exports</a:t>
            </a:r>
            <a:r>
              <a:rPr lang="en-US" altLang="zh-CN" b="0" u="none" dirty="0" smtClean="0">
                <a:solidFill>
                  <a:srgbClr val="FF0000"/>
                </a:solidFill>
                <a:latin typeface="Times New Roman"/>
                <a:cs typeface="Times New Roman"/>
              </a:rPr>
              <a:t>”</a:t>
            </a:r>
            <a:r>
              <a:rPr lang="en-US" altLang="zh-CN" b="0" u="none" dirty="0" smtClean="0"/>
              <a:t> can </a:t>
            </a:r>
            <a:r>
              <a:rPr lang="en-US" altLang="zh-CN" sz="1200" baseline="0" dirty="0" smtClean="0">
                <a:solidFill>
                  <a:srgbClr val="000000"/>
                </a:solidFill>
                <a:latin typeface="Arial" charset="0"/>
              </a:rPr>
              <a:t>be refunded to the taxpayer and </a:t>
            </a:r>
            <a:r>
              <a:rPr lang="en-US" altLang="zh-CN" b="0" u="none" baseline="0" dirty="0" smtClean="0"/>
              <a:t>the </a:t>
            </a:r>
            <a:r>
              <a:rPr lang="en-US" altLang="zh-CN" b="1" u="none" baseline="0" dirty="0" smtClean="0"/>
              <a:t>“</a:t>
            </a:r>
            <a:r>
              <a:rPr lang="en-US" altLang="zh-CN" b="1" u="none" dirty="0" smtClean="0">
                <a:solidFill>
                  <a:srgbClr val="FF0000"/>
                </a:solidFill>
                <a:latin typeface="Times New Roman"/>
                <a:cs typeface="Times New Roman"/>
              </a:rPr>
              <a:t>relief for exports</a:t>
            </a:r>
            <a:r>
              <a:rPr lang="en-US" altLang="zh-CN" b="0" u="none" dirty="0" smtClean="0">
                <a:solidFill>
                  <a:srgbClr val="FF0000"/>
                </a:solidFill>
                <a:latin typeface="Times New Roman"/>
                <a:cs typeface="Times New Roman"/>
              </a:rPr>
              <a:t>”</a:t>
            </a:r>
            <a:r>
              <a:rPr lang="en-US" altLang="zh-CN" sz="1200" baseline="0" dirty="0" smtClean="0">
                <a:solidFill>
                  <a:srgbClr val="000000"/>
                </a:solidFill>
                <a:latin typeface="Arial" charset="0"/>
              </a:rPr>
              <a:t> is the maximum refund the taxpayer can get.</a:t>
            </a:r>
            <a:r>
              <a:rPr lang="en-US" altLang="zh-CN" baseline="0" dirty="0" smtClean="0"/>
              <a:t> The </a:t>
            </a:r>
            <a:r>
              <a:rPr lang="en-US" altLang="zh-CN" b="1" u="none" dirty="0" smtClean="0"/>
              <a:t>“VAT for domestic sales </a:t>
            </a:r>
            <a:r>
              <a:rPr lang="en-US" altLang="zh-CN" b="1" u="none" dirty="0" smtClean="0">
                <a:latin typeface="Times New Roman"/>
                <a:cs typeface="Times New Roman"/>
              </a:rPr>
              <a:t>-</a:t>
            </a:r>
            <a:r>
              <a:rPr lang="en-US" altLang="zh-CN" b="1" u="none" dirty="0" smtClean="0"/>
              <a:t>carried-over input tax” </a:t>
            </a:r>
            <a:r>
              <a:rPr lang="en-US" altLang="zh-CN" b="0" u="none" dirty="0" smtClean="0"/>
              <a:t>can be carried</a:t>
            </a:r>
            <a:r>
              <a:rPr lang="en-US" altLang="zh-CN" b="0" u="none" baseline="0" dirty="0" smtClean="0"/>
              <a:t> forward to the following tax period.</a:t>
            </a:r>
            <a:r>
              <a:rPr lang="en-US" altLang="zh-CN" b="1" u="none" baseline="0" dirty="0" smtClean="0"/>
              <a:t> </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30</a:t>
            </a:fld>
            <a:endParaRPr lang="zh-CN" altLang="en-US"/>
          </a:p>
        </p:txBody>
      </p:sp>
    </p:spTree>
    <p:extLst>
      <p:ext uri="{BB962C8B-B14F-4D97-AF65-F5344CB8AC3E}">
        <p14:creationId xmlns:p14="http://schemas.microsoft.com/office/powerpoint/2010/main" val="2466603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a:t>
            </a:fld>
            <a:endParaRPr lang="zh-CN" altLang="en-US"/>
          </a:p>
        </p:txBody>
      </p:sp>
    </p:spTree>
    <p:extLst>
      <p:ext uri="{BB962C8B-B14F-4D97-AF65-F5344CB8AC3E}">
        <p14:creationId xmlns:p14="http://schemas.microsoft.com/office/powerpoint/2010/main" val="3119842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there is no export tax refund, the VAT payable for the exporting enterprises shall be the sum of VAT for exports and VAT for domestic sales minus the input VAT carried over from preceding tax period, which is equal to the total output tax (</a:t>
            </a:r>
            <a:r>
              <a:rPr lang="en-US" altLang="zh-CN" sz="1200" u="sng" dirty="0" smtClean="0"/>
              <a:t>Output</a:t>
            </a:r>
            <a:r>
              <a:rPr lang="en-US" altLang="zh-CN" sz="1200" u="sng" dirty="0" smtClean="0">
                <a:latin typeface="Times New Roman"/>
                <a:cs typeface="Times New Roman"/>
              </a:rPr>
              <a:t>×</a:t>
            </a:r>
            <a:r>
              <a:rPr lang="en-US" altLang="zh-CN" sz="1200" u="sng" dirty="0" smtClean="0"/>
              <a:t>17%</a:t>
            </a:r>
            <a:r>
              <a:rPr lang="en-US" altLang="zh-CN" sz="1200" dirty="0" smtClean="0"/>
              <a:t>)</a:t>
            </a:r>
            <a:r>
              <a:rPr lang="en-US" altLang="zh-CN" baseline="0" dirty="0" smtClean="0"/>
              <a:t> minus the sum of the total input tax of the current period (</a:t>
            </a:r>
            <a:r>
              <a:rPr lang="en-US" altLang="zh-CN" sz="1200" u="sng" dirty="0" smtClean="0"/>
              <a:t>input</a:t>
            </a:r>
            <a:r>
              <a:rPr lang="en-US" altLang="zh-CN" sz="1200" u="sng" dirty="0" smtClean="0">
                <a:latin typeface="Times New Roman"/>
                <a:cs typeface="Times New Roman"/>
              </a:rPr>
              <a:t>×</a:t>
            </a:r>
            <a:r>
              <a:rPr lang="en-US" altLang="zh-CN" sz="1200" u="sng" dirty="0" smtClean="0"/>
              <a:t>17%</a:t>
            </a:r>
            <a:r>
              <a:rPr lang="en-US" altLang="zh-CN" sz="1200" dirty="0" smtClean="0"/>
              <a:t>)</a:t>
            </a:r>
            <a:r>
              <a:rPr lang="en-US" altLang="zh-CN" baseline="0" dirty="0" smtClean="0"/>
              <a:t> and the input tax carried over from the preceding period(</a:t>
            </a:r>
            <a:r>
              <a:rPr lang="en-US" altLang="zh-CN" sz="2000" u="sng" dirty="0" smtClean="0"/>
              <a:t>CO</a:t>
            </a:r>
            <a:r>
              <a:rPr lang="en-US" altLang="zh-CN" sz="2000" dirty="0" smtClean="0"/>
              <a:t>)</a:t>
            </a:r>
            <a:r>
              <a:rPr lang="en-US" altLang="zh-CN" baseline="0" dirty="0" smtClean="0"/>
              <a:t>.</a:t>
            </a:r>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31</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there is no export tax refund, the total tax burden of the exports shall be the sum of the tax levied on the value-added and the tax levied on the inputs, or value of the exports times the levying rate </a:t>
            </a:r>
            <a:r>
              <a:rPr lang="en-US" altLang="zh-CN" sz="2000" dirty="0" smtClean="0">
                <a:solidFill>
                  <a:srgbClr val="FF0000"/>
                </a:solidFill>
              </a:rPr>
              <a:t>(</a:t>
            </a:r>
            <a:r>
              <a:rPr lang="en-US" altLang="zh-CN" sz="2000" dirty="0" err="1" smtClean="0">
                <a:solidFill>
                  <a:srgbClr val="FF0000"/>
                </a:solidFill>
              </a:rPr>
              <a:t>Output_ex</a:t>
            </a:r>
            <a:r>
              <a:rPr lang="en-US" altLang="zh-CN" sz="2000" dirty="0" smtClean="0">
                <a:solidFill>
                  <a:srgbClr val="FF0000"/>
                </a:solidFill>
              </a:rPr>
              <a:t> </a:t>
            </a:r>
            <a:r>
              <a:rPr lang="en-US" altLang="zh-CN" sz="2000" dirty="0" smtClean="0">
                <a:solidFill>
                  <a:srgbClr val="FF0000"/>
                </a:solidFill>
                <a:latin typeface="Times New Roman"/>
                <a:cs typeface="Times New Roman"/>
              </a:rPr>
              <a:t>×</a:t>
            </a:r>
            <a:r>
              <a:rPr lang="en-US" altLang="zh-CN" sz="2000" dirty="0" smtClean="0">
                <a:solidFill>
                  <a:srgbClr val="FF0000"/>
                </a:solidFill>
              </a:rPr>
              <a:t>17%).</a:t>
            </a:r>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32</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export VAT refund</a:t>
            </a:r>
            <a:r>
              <a:rPr lang="en-US" altLang="zh-CN" baseline="0" dirty="0" smtClean="0"/>
              <a:t> is introduced, the total tax relief shall be the value of exports times the refund rate (</a:t>
            </a:r>
            <a:r>
              <a:rPr lang="en-US" altLang="zh-CN" u="sng" dirty="0" smtClean="0"/>
              <a:t>Output_ex×17%</a:t>
            </a:r>
            <a:r>
              <a:rPr lang="en-US" altLang="zh-CN" baseline="0" dirty="0" smtClean="0"/>
              <a:t>).</a:t>
            </a: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 refund rate(17%)  is equal to the levying rate (17%) , the VAT payable shall be the domestic output tax ( </a:t>
            </a:r>
            <a:r>
              <a:rPr lang="en-US" altLang="zh-CN" sz="1200" u="sng" dirty="0" smtClean="0"/>
              <a:t>Output_ds</a:t>
            </a:r>
            <a:r>
              <a:rPr lang="en-US" altLang="zh-CN" sz="1200" u="sng" dirty="0" smtClean="0">
                <a:latin typeface="Times New Roman"/>
                <a:cs typeface="Times New Roman"/>
              </a:rPr>
              <a:t>×</a:t>
            </a:r>
            <a:r>
              <a:rPr lang="en-US" altLang="zh-CN" sz="1200" u="sng" dirty="0" smtClean="0"/>
              <a:t>17%</a:t>
            </a:r>
            <a:r>
              <a:rPr lang="en-US" altLang="zh-CN" sz="1200" dirty="0" smtClean="0"/>
              <a:t>)</a:t>
            </a:r>
            <a:r>
              <a:rPr lang="en-US" altLang="zh-CN" baseline="0" dirty="0" smtClean="0"/>
              <a:t> minus the sum of total current input tax (</a:t>
            </a:r>
            <a:r>
              <a:rPr lang="en-US" altLang="zh-CN" sz="1200" dirty="0" smtClean="0"/>
              <a:t>input</a:t>
            </a:r>
            <a:r>
              <a:rPr lang="en-US" altLang="zh-CN" sz="1200" dirty="0" smtClean="0">
                <a:latin typeface="Times New Roman"/>
                <a:cs typeface="Times New Roman"/>
              </a:rPr>
              <a:t>×</a:t>
            </a:r>
            <a:r>
              <a:rPr lang="en-US" altLang="zh-CN" sz="1200" dirty="0" smtClean="0"/>
              <a:t>17%)</a:t>
            </a:r>
            <a:r>
              <a:rPr lang="en-US" altLang="zh-CN" baseline="0" dirty="0" smtClean="0"/>
              <a:t> and the input tax carried over from preceding period(</a:t>
            </a:r>
            <a:r>
              <a:rPr lang="en-US" altLang="zh-CN" sz="2000" dirty="0" smtClean="0"/>
              <a:t>CO</a:t>
            </a:r>
            <a:r>
              <a:rPr lang="en-US" altLang="zh-CN" baseline="0" dirty="0" smtClean="0"/>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33</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 refund rate(13%)  is not equal to the levying rate (17%) , by replacing the exports relief with the new “</a:t>
            </a:r>
            <a:r>
              <a:rPr lang="en-US" altLang="zh-CN" sz="1200" dirty="0" smtClean="0">
                <a:solidFill>
                  <a:srgbClr val="FF0000"/>
                </a:solidFill>
              </a:rPr>
              <a:t>output_ex</a:t>
            </a:r>
            <a:r>
              <a:rPr lang="en-US" altLang="zh-CN" sz="1200" dirty="0" smtClean="0">
                <a:solidFill>
                  <a:srgbClr val="FF0000"/>
                </a:solidFill>
                <a:latin typeface="Times New Roman"/>
                <a:cs typeface="Times New Roman"/>
              </a:rPr>
              <a:t>×</a:t>
            </a:r>
            <a:r>
              <a:rPr lang="en-US" altLang="zh-CN" sz="1200" dirty="0" smtClean="0">
                <a:solidFill>
                  <a:srgbClr val="FF0000"/>
                </a:solidFill>
              </a:rPr>
              <a:t>13%”, we can derive</a:t>
            </a:r>
            <a:r>
              <a:rPr lang="en-US" altLang="zh-CN" sz="1200" baseline="0" dirty="0" smtClean="0">
                <a:solidFill>
                  <a:srgbClr val="FF0000"/>
                </a:solidFill>
              </a:rPr>
              <a:t> the new “</a:t>
            </a:r>
            <a:r>
              <a:rPr lang="en-US" altLang="zh-CN" dirty="0" smtClean="0"/>
              <a:t>VAT payable”, we find now the </a:t>
            </a:r>
            <a:r>
              <a:rPr lang="en-US" altLang="zh-CN" baseline="0" dirty="0" smtClean="0"/>
              <a:t>total current input tax can not fully be subtracted from the domestic output tax, an item called </a:t>
            </a:r>
            <a:r>
              <a:rPr lang="en-US" altLang="zh-CN" baseline="0" dirty="0" err="1" smtClean="0"/>
              <a:t>unrefundable</a:t>
            </a:r>
            <a:r>
              <a:rPr lang="en-US" altLang="zh-CN" baseline="0" dirty="0" smtClean="0"/>
              <a:t> VAT (</a:t>
            </a:r>
            <a:r>
              <a:rPr lang="en-US" altLang="zh-CN" sz="1200" dirty="0" err="1" smtClean="0"/>
              <a:t>output_ex</a:t>
            </a:r>
            <a:r>
              <a:rPr lang="en-US" altLang="zh-CN" sz="1200" dirty="0" smtClean="0">
                <a:latin typeface="Times New Roman"/>
                <a:cs typeface="Times New Roman"/>
              </a:rPr>
              <a:t>× </a:t>
            </a:r>
            <a:r>
              <a:rPr lang="en-US" altLang="zh-CN" sz="1200" dirty="0" smtClean="0"/>
              <a:t>(17%</a:t>
            </a:r>
            <a:r>
              <a:rPr lang="en-US" altLang="zh-CN" sz="1200" dirty="0" smtClean="0">
                <a:latin typeface="Times New Roman"/>
                <a:cs typeface="Times New Roman"/>
              </a:rPr>
              <a:t>–</a:t>
            </a:r>
            <a:r>
              <a:rPr lang="en-US" altLang="zh-CN" sz="1200" dirty="0" smtClean="0"/>
              <a:t>13%)) </a:t>
            </a:r>
            <a:r>
              <a:rPr lang="en-US" altLang="zh-CN" baseline="0" dirty="0" smtClean="0"/>
              <a:t>shall be subtracted from the total current input tax.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34</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there is no export tax refund, the VAT payable for the exporting enterprises shall be the sum of VAT for exports and VAT for domestic sales minus the input VAT carried over from preceding tax period, which is equal to the total output tax (</a:t>
            </a:r>
            <a:r>
              <a:rPr lang="en-US" altLang="zh-CN" sz="1200" u="sng" dirty="0" smtClean="0"/>
              <a:t>Output</a:t>
            </a:r>
            <a:r>
              <a:rPr lang="en-US" altLang="zh-CN" sz="1200" u="sng" dirty="0" smtClean="0">
                <a:latin typeface="Times New Roman"/>
                <a:cs typeface="Times New Roman"/>
              </a:rPr>
              <a:t>×</a:t>
            </a:r>
            <a:r>
              <a:rPr lang="en-US" altLang="zh-CN" sz="1200" u="sng" dirty="0" smtClean="0"/>
              <a:t>17%</a:t>
            </a:r>
            <a:r>
              <a:rPr lang="en-US" altLang="zh-CN" sz="1200" dirty="0" smtClean="0"/>
              <a:t>)</a:t>
            </a:r>
            <a:r>
              <a:rPr lang="en-US" altLang="zh-CN" baseline="0" dirty="0" smtClean="0"/>
              <a:t> minus the sum of the total input tax of the current period (</a:t>
            </a:r>
            <a:r>
              <a:rPr lang="en-US" altLang="zh-CN" sz="1200" u="sng" dirty="0" smtClean="0"/>
              <a:t>input</a:t>
            </a:r>
            <a:r>
              <a:rPr lang="en-US" altLang="zh-CN" sz="1200" u="sng" dirty="0" smtClean="0">
                <a:latin typeface="Times New Roman"/>
                <a:cs typeface="Times New Roman"/>
              </a:rPr>
              <a:t>×</a:t>
            </a:r>
            <a:r>
              <a:rPr lang="en-US" altLang="zh-CN" sz="1200" u="sng" dirty="0" smtClean="0"/>
              <a:t>17%</a:t>
            </a:r>
            <a:r>
              <a:rPr lang="en-US" altLang="zh-CN" sz="1200" dirty="0" smtClean="0"/>
              <a:t>)</a:t>
            </a:r>
            <a:r>
              <a:rPr lang="en-US" altLang="zh-CN" baseline="0" dirty="0" smtClean="0"/>
              <a:t> and the input tax carried over from the preceding period(</a:t>
            </a:r>
            <a:r>
              <a:rPr lang="en-US" altLang="zh-CN" sz="2000" u="sng" dirty="0" smtClean="0"/>
              <a:t>CO</a:t>
            </a:r>
            <a:r>
              <a:rPr lang="en-US" altLang="zh-CN" sz="2000" dirty="0" smtClean="0"/>
              <a:t>)</a:t>
            </a:r>
            <a:r>
              <a:rPr lang="en-US" altLang="zh-CN" baseline="0" dirty="0" smtClean="0"/>
              <a:t>.</a:t>
            </a:r>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36</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If there is no export tax refund, the total tax burden of the exports shall be the sum of the tax levied on the value-added and the tax levied on the inputs, or value of the exports times the levying rate </a:t>
            </a:r>
            <a:r>
              <a:rPr lang="en-US" altLang="zh-CN" sz="2000" dirty="0" smtClean="0">
                <a:solidFill>
                  <a:srgbClr val="FF0000"/>
                </a:solidFill>
              </a:rPr>
              <a:t>(</a:t>
            </a:r>
            <a:r>
              <a:rPr lang="en-US" altLang="zh-CN" sz="2000" dirty="0" err="1" smtClean="0">
                <a:solidFill>
                  <a:srgbClr val="FF0000"/>
                </a:solidFill>
              </a:rPr>
              <a:t>Output_ex</a:t>
            </a:r>
            <a:r>
              <a:rPr lang="en-US" altLang="zh-CN" sz="2000" dirty="0" smtClean="0">
                <a:solidFill>
                  <a:srgbClr val="FF0000"/>
                </a:solidFill>
              </a:rPr>
              <a:t> </a:t>
            </a:r>
            <a:r>
              <a:rPr lang="en-US" altLang="zh-CN" sz="2000" dirty="0" smtClean="0">
                <a:solidFill>
                  <a:srgbClr val="FF0000"/>
                </a:solidFill>
                <a:latin typeface="Times New Roman"/>
                <a:cs typeface="Times New Roman"/>
              </a:rPr>
              <a:t>×</a:t>
            </a:r>
            <a:r>
              <a:rPr lang="en-US" altLang="zh-CN" sz="2000" dirty="0" smtClean="0">
                <a:solidFill>
                  <a:srgbClr val="FF0000"/>
                </a:solidFill>
              </a:rPr>
              <a:t>17%).</a:t>
            </a:r>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37</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If the exported goods are manufactured by using imported duty-free raw materials. The above “</a:t>
            </a:r>
            <a:r>
              <a:rPr lang="en-US" altLang="zh-CN" dirty="0" err="1" smtClean="0"/>
              <a:t>output_ex</a:t>
            </a:r>
            <a:r>
              <a:rPr lang="en-US" altLang="zh-CN" dirty="0" smtClean="0"/>
              <a:t>” shall be replace by “</a:t>
            </a:r>
            <a:r>
              <a:rPr lang="en-US" altLang="zh-CN" sz="1200" dirty="0" smtClean="0"/>
              <a:t>(</a:t>
            </a:r>
            <a:r>
              <a:rPr lang="en-US" altLang="zh-CN" sz="1200" dirty="0" err="1" smtClean="0"/>
              <a:t>output_ex</a:t>
            </a:r>
            <a:r>
              <a:rPr lang="en-US" altLang="zh-CN" sz="1200" dirty="0" smtClean="0"/>
              <a:t> </a:t>
            </a:r>
            <a:r>
              <a:rPr lang="en-US" altLang="zh-CN" sz="1200" dirty="0" smtClean="0">
                <a:solidFill>
                  <a:srgbClr val="FF0000"/>
                </a:solidFill>
                <a:latin typeface="Times New Roman"/>
                <a:cs typeface="Times New Roman"/>
              </a:rPr>
              <a:t>–</a:t>
            </a:r>
            <a:r>
              <a:rPr lang="en-US" altLang="zh-CN" sz="1200" dirty="0" err="1" smtClean="0">
                <a:solidFill>
                  <a:srgbClr val="FF0000"/>
                </a:solidFill>
                <a:latin typeface="Times New Roman"/>
                <a:cs typeface="Times New Roman"/>
              </a:rPr>
              <a:t>imported_taxfree_raws</a:t>
            </a:r>
            <a:r>
              <a:rPr lang="en-US" altLang="zh-CN" sz="1200" dirty="0" smtClean="0">
                <a:latin typeface="Times New Roman"/>
                <a:cs typeface="Times New Roman"/>
              </a:rPr>
              <a:t>)”. </a:t>
            </a:r>
            <a:r>
              <a:rPr lang="en-US" altLang="zh-CN" dirty="0" smtClean="0"/>
              <a:t>The above “input” shall be replace by “</a:t>
            </a:r>
            <a:r>
              <a:rPr lang="en-US" altLang="zh-CN" sz="1200" dirty="0" smtClean="0"/>
              <a:t>(input </a:t>
            </a:r>
            <a:r>
              <a:rPr lang="en-US" altLang="zh-CN" sz="1200" dirty="0" smtClean="0">
                <a:solidFill>
                  <a:srgbClr val="FF0000"/>
                </a:solidFill>
                <a:latin typeface="Times New Roman"/>
                <a:cs typeface="Times New Roman"/>
              </a:rPr>
              <a:t>–</a:t>
            </a:r>
            <a:r>
              <a:rPr lang="en-US" altLang="zh-CN" sz="1200" dirty="0" err="1" smtClean="0">
                <a:solidFill>
                  <a:srgbClr val="FF0000"/>
                </a:solidFill>
                <a:latin typeface="Times New Roman"/>
                <a:cs typeface="Times New Roman"/>
              </a:rPr>
              <a:t>imported_taxfree_raws</a:t>
            </a:r>
            <a:r>
              <a:rPr lang="en-US" altLang="zh-CN" sz="1200" dirty="0" smtClean="0">
                <a:latin typeface="Times New Roman"/>
                <a:cs typeface="Times New Roman"/>
              </a:rPr>
              <a:t>)”. </a:t>
            </a:r>
            <a:endParaRPr lang="zh-CN" altLang="en-US" dirty="0" smtClean="0"/>
          </a:p>
          <a:p>
            <a:endParaRPr lang="zh-CN" alt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38</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See Devonshire-Ellis, C., Scott, A., &amp; </a:t>
            </a:r>
            <a:r>
              <a:rPr lang="en-US" altLang="zh-CN" dirty="0" err="1" smtClean="0"/>
              <a:t>Woollard</a:t>
            </a:r>
            <a:r>
              <a:rPr lang="en-US" altLang="zh-CN" dirty="0" smtClean="0"/>
              <a:t>, S. (2011). The China tax guide. Springer.P17</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this case, we</a:t>
            </a:r>
            <a:r>
              <a:rPr lang="en-US" altLang="zh-CN" baseline="0" dirty="0" smtClean="0"/>
              <a:t> don’t consider the carried over input tax. VAT without relief is simply total output tax minus total input tax.</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The total tax relief is the export (excluding the value of imported raw materials) times the refund rate.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Since VAT payable is negative, and the absolute value of the VAT payable is less than the VAT relief, the VAT refundable shall be the VAT payable.</a:t>
            </a:r>
            <a:endParaRPr lang="en-US" altLang="zh-CN" dirty="0" smtClean="0"/>
          </a:p>
          <a:p>
            <a:endParaRPr lang="zh-CN" alt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endParaRPr lang="zh-CN" altLang="en-US" dirty="0"/>
          </a:p>
        </p:txBody>
      </p:sp>
      <p:sp>
        <p:nvSpPr>
          <p:cNvPr id="4" name="灯片编号占位符 3"/>
          <p:cNvSpPr>
            <a:spLocks noGrp="1"/>
          </p:cNvSpPr>
          <p:nvPr>
            <p:ph type="sldNum" sz="quarter" idx="10"/>
          </p:nvPr>
        </p:nvSpPr>
        <p:spPr/>
        <p:txBody>
          <a:bodyPr/>
          <a:lstStyle/>
          <a:p>
            <a:fld id="{42C68973-0A36-40ED-A298-049319E91224}" type="slidenum">
              <a:rPr lang="zh-CN" altLang="en-US" smtClean="0"/>
              <a:t>39</a:t>
            </a:fld>
            <a:endParaRPr lang="zh-CN" altLang="en-US"/>
          </a:p>
        </p:txBody>
      </p:sp>
    </p:spTree>
    <p:extLst>
      <p:ext uri="{BB962C8B-B14F-4D97-AF65-F5344CB8AC3E}">
        <p14:creationId xmlns:p14="http://schemas.microsoft.com/office/powerpoint/2010/main" val="15251888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40</a:t>
            </a:fld>
            <a:endParaRPr lang="zh-CN" altLang="en-US"/>
          </a:p>
        </p:txBody>
      </p:sp>
    </p:spTree>
    <p:extLst>
      <p:ext uri="{BB962C8B-B14F-4D97-AF65-F5344CB8AC3E}">
        <p14:creationId xmlns:p14="http://schemas.microsoft.com/office/powerpoint/2010/main" val="10747923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41</a:t>
            </a:fld>
            <a:endParaRPr lang="zh-CN" altLang="en-US"/>
          </a:p>
        </p:txBody>
      </p:sp>
    </p:spTree>
    <p:extLst>
      <p:ext uri="{BB962C8B-B14F-4D97-AF65-F5344CB8AC3E}">
        <p14:creationId xmlns:p14="http://schemas.microsoft.com/office/powerpoint/2010/main" val="3531872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5</a:t>
            </a:fld>
            <a:endParaRPr lang="zh-CN" altLang="en-US"/>
          </a:p>
        </p:txBody>
      </p:sp>
    </p:spTree>
    <p:extLst>
      <p:ext uri="{BB962C8B-B14F-4D97-AF65-F5344CB8AC3E}">
        <p14:creationId xmlns:p14="http://schemas.microsoft.com/office/powerpoint/2010/main" val="41217415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42</a:t>
            </a:fld>
            <a:endParaRPr lang="zh-CN" altLang="en-US"/>
          </a:p>
        </p:txBody>
      </p:sp>
    </p:spTree>
    <p:extLst>
      <p:ext uri="{BB962C8B-B14F-4D97-AF65-F5344CB8AC3E}">
        <p14:creationId xmlns:p14="http://schemas.microsoft.com/office/powerpoint/2010/main" val="1417077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43</a:t>
            </a:fld>
            <a:endParaRPr lang="zh-CN" altLang="en-US"/>
          </a:p>
        </p:txBody>
      </p:sp>
    </p:spTree>
    <p:extLst>
      <p:ext uri="{BB962C8B-B14F-4D97-AF65-F5344CB8AC3E}">
        <p14:creationId xmlns:p14="http://schemas.microsoft.com/office/powerpoint/2010/main" val="11644522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44</a:t>
            </a:fld>
            <a:endParaRPr lang="zh-CN" altLang="en-US"/>
          </a:p>
        </p:txBody>
      </p:sp>
    </p:spTree>
    <p:extLst>
      <p:ext uri="{BB962C8B-B14F-4D97-AF65-F5344CB8AC3E}">
        <p14:creationId xmlns:p14="http://schemas.microsoft.com/office/powerpoint/2010/main" val="27755276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45</a:t>
            </a:fld>
            <a:endParaRPr lang="zh-CN" altLang="en-US"/>
          </a:p>
        </p:txBody>
      </p:sp>
    </p:spTree>
    <p:extLst>
      <p:ext uri="{BB962C8B-B14F-4D97-AF65-F5344CB8AC3E}">
        <p14:creationId xmlns:p14="http://schemas.microsoft.com/office/powerpoint/2010/main" val="2793980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46</a:t>
            </a:fld>
            <a:endParaRPr lang="zh-CN" altLang="en-US"/>
          </a:p>
        </p:txBody>
      </p:sp>
    </p:spTree>
    <p:extLst>
      <p:ext uri="{BB962C8B-B14F-4D97-AF65-F5344CB8AC3E}">
        <p14:creationId xmlns:p14="http://schemas.microsoft.com/office/powerpoint/2010/main" val="6657403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47</a:t>
            </a:fld>
            <a:endParaRPr lang="zh-CN" altLang="en-US"/>
          </a:p>
        </p:txBody>
      </p:sp>
    </p:spTree>
    <p:extLst>
      <p:ext uri="{BB962C8B-B14F-4D97-AF65-F5344CB8AC3E}">
        <p14:creationId xmlns:p14="http://schemas.microsoft.com/office/powerpoint/2010/main" val="110893725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48</a:t>
            </a:fld>
            <a:endParaRPr lang="zh-CN" altLang="en-US"/>
          </a:p>
        </p:txBody>
      </p:sp>
    </p:spTree>
    <p:extLst>
      <p:ext uri="{BB962C8B-B14F-4D97-AF65-F5344CB8AC3E}">
        <p14:creationId xmlns:p14="http://schemas.microsoft.com/office/powerpoint/2010/main" val="30959382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49</a:t>
            </a:fld>
            <a:endParaRPr lang="zh-CN" altLang="en-US"/>
          </a:p>
        </p:txBody>
      </p:sp>
    </p:spTree>
    <p:extLst>
      <p:ext uri="{BB962C8B-B14F-4D97-AF65-F5344CB8AC3E}">
        <p14:creationId xmlns:p14="http://schemas.microsoft.com/office/powerpoint/2010/main" val="10171064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50</a:t>
            </a:fld>
            <a:endParaRPr lang="zh-CN" altLang="en-US"/>
          </a:p>
        </p:txBody>
      </p:sp>
    </p:spTree>
    <p:extLst>
      <p:ext uri="{BB962C8B-B14F-4D97-AF65-F5344CB8AC3E}">
        <p14:creationId xmlns:p14="http://schemas.microsoft.com/office/powerpoint/2010/main" val="250517677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51</a:t>
            </a:fld>
            <a:endParaRPr lang="zh-CN" altLang="en-US"/>
          </a:p>
        </p:txBody>
      </p:sp>
    </p:spTree>
    <p:extLst>
      <p:ext uri="{BB962C8B-B14F-4D97-AF65-F5344CB8AC3E}">
        <p14:creationId xmlns:p14="http://schemas.microsoft.com/office/powerpoint/2010/main" val="4285310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6</a:t>
            </a:fld>
            <a:endParaRPr lang="zh-CN" altLang="en-US"/>
          </a:p>
        </p:txBody>
      </p:sp>
    </p:spTree>
    <p:extLst>
      <p:ext uri="{BB962C8B-B14F-4D97-AF65-F5344CB8AC3E}">
        <p14:creationId xmlns:p14="http://schemas.microsoft.com/office/powerpoint/2010/main" val="96552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7</a:t>
            </a:fld>
            <a:endParaRPr lang="zh-CN" altLang="en-US"/>
          </a:p>
        </p:txBody>
      </p:sp>
    </p:spTree>
    <p:extLst>
      <p:ext uri="{BB962C8B-B14F-4D97-AF65-F5344CB8AC3E}">
        <p14:creationId xmlns:p14="http://schemas.microsoft.com/office/powerpoint/2010/main" val="3478845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8</a:t>
            </a:fld>
            <a:endParaRPr lang="zh-CN" altLang="en-US"/>
          </a:p>
        </p:txBody>
      </p:sp>
    </p:spTree>
    <p:extLst>
      <p:ext uri="{BB962C8B-B14F-4D97-AF65-F5344CB8AC3E}">
        <p14:creationId xmlns:p14="http://schemas.microsoft.com/office/powerpoint/2010/main" val="2052195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9</a:t>
            </a:fld>
            <a:endParaRPr lang="zh-CN" altLang="en-US"/>
          </a:p>
        </p:txBody>
      </p:sp>
    </p:spTree>
    <p:extLst>
      <p:ext uri="{BB962C8B-B14F-4D97-AF65-F5344CB8AC3E}">
        <p14:creationId xmlns:p14="http://schemas.microsoft.com/office/powerpoint/2010/main" val="420462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2C68973-0A36-40ED-A298-049319E91224}" type="slidenum">
              <a:rPr lang="zh-CN" altLang="en-US" smtClean="0"/>
              <a:t>10</a:t>
            </a:fld>
            <a:endParaRPr lang="zh-CN" altLang="en-US"/>
          </a:p>
        </p:txBody>
      </p:sp>
    </p:spTree>
    <p:extLst>
      <p:ext uri="{BB962C8B-B14F-4D97-AF65-F5344CB8AC3E}">
        <p14:creationId xmlns:p14="http://schemas.microsoft.com/office/powerpoint/2010/main" val="149511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
        <p:nvSpPr>
          <p:cNvPr id="8" name="日期占位符 7"/>
          <p:cNvSpPr>
            <a:spLocks noGrp="1"/>
          </p:cNvSpPr>
          <p:nvPr>
            <p:ph type="dt" sz="half" idx="10"/>
          </p:nvPr>
        </p:nvSpPr>
        <p:spPr/>
        <p:txBody>
          <a:bodyPr/>
          <a:lstStyle/>
          <a:p>
            <a:pPr>
              <a:defRPr/>
            </a:pPr>
            <a:fld id="{F93820DA-C512-4132-BC59-D1722D711071}" type="datetime11">
              <a:rPr lang="zh-CN" altLang="en-US">
                <a:solidFill>
                  <a:srgbClr val="FFFFFF"/>
                </a:solidFill>
              </a:rPr>
              <a:pPr>
                <a:defRPr/>
              </a:pPr>
              <a:t>19:51:59</a:t>
            </a:fld>
            <a:endParaRPr lang="en-US" altLang="zh-CN" dirty="0">
              <a:solidFill>
                <a:srgbClr val="FFFFFF"/>
              </a:solidFill>
            </a:endParaRPr>
          </a:p>
        </p:txBody>
      </p:sp>
      <p:sp>
        <p:nvSpPr>
          <p:cNvPr id="9" name="页脚占位符 8"/>
          <p:cNvSpPr>
            <a:spLocks noGrp="1"/>
          </p:cNvSpPr>
          <p:nvPr>
            <p:ph type="ftr" sz="quarter" idx="11"/>
          </p:nvPr>
        </p:nvSpPr>
        <p:spPr/>
        <p:txBody>
          <a:bodyPr/>
          <a:lstStyle/>
          <a:p>
            <a:pPr>
              <a:defRPr/>
            </a:pPr>
            <a:r>
              <a:rPr lang="en-US" altLang="zh-CN" dirty="0" err="1">
                <a:solidFill>
                  <a:srgbClr val="FFFFFF"/>
                </a:solidFill>
              </a:rPr>
              <a:t>Dr.DU</a:t>
            </a:r>
            <a:r>
              <a:rPr lang="en-US" altLang="zh-CN" dirty="0">
                <a:solidFill>
                  <a:srgbClr val="FFFFFF"/>
                </a:solidFill>
              </a:rPr>
              <a:t> </a:t>
            </a:r>
            <a:r>
              <a:rPr lang="en-US" altLang="zh-CN" dirty="0" err="1">
                <a:solidFill>
                  <a:srgbClr val="FFFFFF"/>
                </a:solidFill>
              </a:rPr>
              <a:t>Li,Department</a:t>
            </a:r>
            <a:r>
              <a:rPr lang="en-US" altLang="zh-CN" dirty="0">
                <a:solidFill>
                  <a:srgbClr val="FFFFFF"/>
                </a:solidFill>
              </a:rPr>
              <a:t> of Public </a:t>
            </a:r>
            <a:r>
              <a:rPr lang="en-US" altLang="zh-CN" dirty="0" err="1">
                <a:solidFill>
                  <a:srgbClr val="FFFFFF"/>
                </a:solidFill>
              </a:rPr>
              <a:t>Economics,Fudan</a:t>
            </a:r>
            <a:r>
              <a:rPr lang="en-US" altLang="zh-CN" dirty="0">
                <a:solidFill>
                  <a:srgbClr val="FFFFFF"/>
                </a:solidFill>
              </a:rPr>
              <a:t> University</a:t>
            </a:r>
          </a:p>
        </p:txBody>
      </p:sp>
      <p:sp>
        <p:nvSpPr>
          <p:cNvPr id="10" name="灯片编号占位符 9"/>
          <p:cNvSpPr>
            <a:spLocks noGrp="1"/>
          </p:cNvSpPr>
          <p:nvPr>
            <p:ph type="sldNum" sz="quarter" idx="12"/>
          </p:nvPr>
        </p:nvSpPr>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41568164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946448" cy="365125"/>
          </a:xfrm>
          <a:ln/>
        </p:spPr>
        <p:txBody>
          <a:bodyPr/>
          <a:lstStyle>
            <a:lvl1pPr>
              <a:defRPr/>
            </a:lvl1pPr>
          </a:lstStyle>
          <a:p>
            <a:pPr>
              <a:defRPr/>
            </a:pPr>
            <a:fld id="{4E6E7D9D-4F88-4737-B8F4-27A16518811C}" type="datetime11">
              <a:rPr lang="zh-CN" altLang="en-US" smtClean="0">
                <a:solidFill>
                  <a:srgbClr val="FFFFFF"/>
                </a:solidFill>
              </a:rPr>
              <a:pPr>
                <a:defRPr/>
              </a:pPr>
              <a:t>19:51:59</a:t>
            </a:fld>
            <a:endParaRPr lang="en-US" altLang="zh-CN">
              <a:solidFill>
                <a:srgbClr val="FFFFFF"/>
              </a:solidFill>
            </a:endParaRPr>
          </a:p>
        </p:txBody>
      </p:sp>
      <p:sp>
        <p:nvSpPr>
          <p:cNvPr id="5" name="页脚占位符 4"/>
          <p:cNvSpPr>
            <a:spLocks noGrp="1" noChangeArrowheads="1"/>
          </p:cNvSpPr>
          <p:nvPr>
            <p:ph type="ftr" sz="quarter" idx="11"/>
          </p:nvPr>
        </p:nvSpPr>
        <p:spPr>
          <a:xfrm>
            <a:off x="1907704" y="6309320"/>
            <a:ext cx="440012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0137669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ln/>
        </p:spPr>
        <p:txBody>
          <a:bodyPr/>
          <a:lstStyle>
            <a:lvl1pPr>
              <a:defRPr/>
            </a:lvl1pPr>
          </a:lstStyle>
          <a:p>
            <a:pPr>
              <a:defRPr/>
            </a:pPr>
            <a:fld id="{36605149-ABCB-4F58-BD1D-CECFC7104B87}" type="datetime11">
              <a:rPr lang="zh-CN" altLang="en-US" smtClean="0">
                <a:solidFill>
                  <a:srgbClr val="FFFFFF"/>
                </a:solidFill>
              </a:rPr>
              <a:pPr>
                <a:defRPr/>
              </a:pPr>
              <a:t>19:51:59</a:t>
            </a:fld>
            <a:endParaRPr lang="en-US" altLang="zh-CN">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1643451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0D67D52-7671-479D-A9AB-B77450189568}" type="datetime11">
              <a:rPr lang="zh-CN" altLang="en-US" smtClean="0">
                <a:solidFill>
                  <a:srgbClr val="FFFFFF"/>
                </a:solidFill>
              </a:rPr>
              <a:pPr>
                <a:defRPr/>
              </a:pPr>
              <a:t>19:51:59</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34987884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942416" y="2136706"/>
            <a:ext cx="3197531"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5" name="Date Placeholder 4"/>
          <p:cNvSpPr>
            <a:spLocks noGrp="1"/>
          </p:cNvSpPr>
          <p:nvPr>
            <p:ph type="dt" sz="half" idx="10"/>
          </p:nvPr>
        </p:nvSpPr>
        <p:spPr/>
        <p:txBody>
          <a:bodyPr/>
          <a:lstStyle/>
          <a:p>
            <a:pPr>
              <a:defRPr/>
            </a:pPr>
            <a:fld id="{CBA07C47-DFA2-4AB1-B628-7CF506ABB84E}" type="datetime11">
              <a:rPr lang="zh-CN" altLang="en-US">
                <a:solidFill>
                  <a:srgbClr val="FFFFFF"/>
                </a:solidFill>
              </a:rPr>
              <a:pPr>
                <a:defRPr/>
              </a:pPr>
              <a:t>19:51:59</a:t>
            </a:fld>
            <a:endParaRPr lang="en-US" altLang="zh-CN">
              <a:solidFill>
                <a:srgbClr val="FFFFFF"/>
              </a:solidFill>
            </a:endParaRPr>
          </a:p>
        </p:txBody>
      </p:sp>
      <p:sp>
        <p:nvSpPr>
          <p:cNvPr id="6" name="Footer Placeholder 5"/>
          <p:cNvSpPr>
            <a:spLocks noGrp="1"/>
          </p:cNvSpPr>
          <p:nvPr>
            <p:ph type="ftr" sz="quarter" idx="11"/>
          </p:nvPr>
        </p:nvSpPr>
        <p:spPr>
          <a:xfrm>
            <a:off x="2627784" y="6356350"/>
            <a:ext cx="4680520" cy="365125"/>
          </a:xfrm>
        </p:spPr>
        <p:txBody>
          <a:bodyPr/>
          <a:lstStyle/>
          <a:p>
            <a:pPr>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 name="Slide Number Placeholder 5"/>
          <p:cNvSpPr>
            <a:spLocks noGrp="1"/>
          </p:cNvSpPr>
          <p:nvPr>
            <p:ph type="sldNum" sz="quarter" idx="12"/>
          </p:nvPr>
        </p:nvSpPr>
        <p:spPr>
          <a:xfrm>
            <a:off x="8535582" y="6381328"/>
            <a:ext cx="584978" cy="365125"/>
          </a:xfrm>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
        <p:nvSpPr>
          <p:cNvPr id="8" name="Title 7"/>
          <p:cNvSpPr>
            <a:spLocks noGrp="1"/>
          </p:cNvSpPr>
          <p:nvPr>
            <p:ph type="title"/>
          </p:nvPr>
        </p:nvSpPr>
        <p:spPr/>
        <p:txBody>
          <a:bodyPr/>
          <a:lstStyle/>
          <a:p>
            <a:r>
              <a:rPr lang="en-US" altLang="zh-CN" smtClean="0"/>
              <a:t>Click to edit Master title style</a:t>
            </a:r>
            <a:endParaRPr lang="en-US"/>
          </a:p>
        </p:txBody>
      </p:sp>
    </p:spTree>
    <p:extLst>
      <p:ext uri="{BB962C8B-B14F-4D97-AF65-F5344CB8AC3E}">
        <p14:creationId xmlns:p14="http://schemas.microsoft.com/office/powerpoint/2010/main" val="16109956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01625" y="381000"/>
            <a:ext cx="8540750" cy="56419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日期占位符 2"/>
          <p:cNvSpPr>
            <a:spLocks noGrp="1"/>
          </p:cNvSpPr>
          <p:nvPr>
            <p:ph type="dt" sz="half" idx="10"/>
          </p:nvPr>
        </p:nvSpPr>
        <p:spPr>
          <a:xfrm>
            <a:off x="301625" y="6172200"/>
            <a:ext cx="2289175" cy="476250"/>
          </a:xfrm>
        </p:spPr>
        <p:txBody>
          <a:bodyPr/>
          <a:lstStyle>
            <a:lvl1pPr>
              <a:defRPr/>
            </a:lvl1pPr>
          </a:lstStyle>
          <a:p>
            <a:pPr>
              <a:defRPr/>
            </a:pPr>
            <a:fld id="{56F8BDFD-3C42-44D4-89AD-433090C02A29}" type="datetime11">
              <a:rPr lang="zh-CN" altLang="en-US" smtClean="0">
                <a:solidFill>
                  <a:srgbClr val="FFFFFF"/>
                </a:solidFill>
              </a:rPr>
              <a:pPr>
                <a:defRPr/>
              </a:pPr>
              <a:t>19:51:59</a:t>
            </a:fld>
            <a:endParaRPr lang="en-US" altLang="zh-CN">
              <a:solidFill>
                <a:srgbClr val="FFFFFF"/>
              </a:solidFill>
            </a:endParaRPr>
          </a:p>
        </p:txBody>
      </p:sp>
      <p:sp>
        <p:nvSpPr>
          <p:cNvPr id="9" name="页脚占位符 3"/>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0" name="灯片编号占位符 4"/>
          <p:cNvSpPr>
            <a:spLocks noGrp="1"/>
          </p:cNvSpPr>
          <p:nvPr>
            <p:ph type="sldNum" sz="quarter" idx="12"/>
          </p:nvPr>
        </p:nvSpPr>
        <p:spPr>
          <a:xfrm>
            <a:off x="6553200" y="6172200"/>
            <a:ext cx="2289175" cy="476250"/>
          </a:xfrm>
        </p:spPr>
        <p:txBody>
          <a:bodyPr/>
          <a:lstStyle>
            <a:lvl1pPr>
              <a:defRPr/>
            </a:lvl1pPr>
          </a:lstStyle>
          <a:p>
            <a:pPr>
              <a:defRPr/>
            </a:pPr>
            <a:fld id="{BBA62D36-383E-4427-942F-6BBD89BE0F8C}" type="slidenum">
              <a:rPr lang="en-US" altLang="zh-CN"/>
              <a:pPr>
                <a:defRPr/>
              </a:pPr>
              <a:t>‹#›</a:t>
            </a:fld>
            <a:endParaRPr lang="en-US" altLang="zh-CN"/>
          </a:p>
        </p:txBody>
      </p:sp>
    </p:spTree>
    <p:extLst>
      <p:ext uri="{BB962C8B-B14F-4D97-AF65-F5344CB8AC3E}">
        <p14:creationId xmlns:p14="http://schemas.microsoft.com/office/powerpoint/2010/main" val="34608082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01625" y="1752600"/>
            <a:ext cx="8540750" cy="4270375"/>
          </a:xfrm>
        </p:spPr>
        <p:txBody>
          <a:bodyPr>
            <a:normAutofit/>
          </a:bodyPr>
          <a:lstStyle/>
          <a:p>
            <a:pPr lvl="0"/>
            <a:endParaRPr lang="zh-CN" altLang="en-US" noProof="0" dirty="0"/>
          </a:p>
        </p:txBody>
      </p:sp>
      <p:sp>
        <p:nvSpPr>
          <p:cNvPr id="9" name="日期占位符 3"/>
          <p:cNvSpPr>
            <a:spLocks noGrp="1"/>
          </p:cNvSpPr>
          <p:nvPr>
            <p:ph type="dt" sz="half" idx="10"/>
          </p:nvPr>
        </p:nvSpPr>
        <p:spPr>
          <a:xfrm>
            <a:off x="301625" y="6172200"/>
            <a:ext cx="2289175" cy="476250"/>
          </a:xfrm>
        </p:spPr>
        <p:txBody>
          <a:bodyPr/>
          <a:lstStyle>
            <a:lvl1pPr>
              <a:defRPr/>
            </a:lvl1pPr>
          </a:lstStyle>
          <a:p>
            <a:pPr>
              <a:defRPr/>
            </a:pPr>
            <a:fld id="{DD8049DB-0E7C-491B-8A45-24F0D5D26C0B}" type="datetime11">
              <a:rPr lang="zh-CN" altLang="en-US" smtClean="0">
                <a:solidFill>
                  <a:srgbClr val="FFFFFF"/>
                </a:solidFill>
              </a:rPr>
              <a:pPr>
                <a:defRPr/>
              </a:pPr>
              <a:t>19:51:59</a:t>
            </a:fld>
            <a:endParaRPr lang="en-US" altLang="zh-CN">
              <a:solidFill>
                <a:srgbClr val="FFFFFF"/>
              </a:solidFill>
            </a:endParaRPr>
          </a:p>
        </p:txBody>
      </p:sp>
      <p:sp>
        <p:nvSpPr>
          <p:cNvPr id="10" name="页脚占位符 4"/>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1" name="灯片编号占位符 5"/>
          <p:cNvSpPr>
            <a:spLocks noGrp="1"/>
          </p:cNvSpPr>
          <p:nvPr>
            <p:ph type="sldNum" sz="quarter" idx="12"/>
          </p:nvPr>
        </p:nvSpPr>
        <p:spPr>
          <a:xfrm>
            <a:off x="6553200" y="6172200"/>
            <a:ext cx="2289175" cy="476250"/>
          </a:xfrm>
        </p:spPr>
        <p:txBody>
          <a:bodyPr/>
          <a:lstStyle>
            <a:lvl1pPr>
              <a:defRPr/>
            </a:lvl1pPr>
          </a:lstStyle>
          <a:p>
            <a:pPr>
              <a:defRPr/>
            </a:pPr>
            <a:fld id="{DF6281E1-A7DC-4C10-977F-EB31FC8CCD4B}" type="slidenum">
              <a:rPr lang="en-US" altLang="zh-CN"/>
              <a:pPr>
                <a:defRPr/>
              </a:pPr>
              <a:t>‹#›</a:t>
            </a:fld>
            <a:endParaRPr lang="en-US" altLang="zh-CN"/>
          </a:p>
        </p:txBody>
      </p:sp>
    </p:spTree>
    <p:extLst>
      <p:ext uri="{BB962C8B-B14F-4D97-AF65-F5344CB8AC3E}">
        <p14:creationId xmlns:p14="http://schemas.microsoft.com/office/powerpoint/2010/main" val="1585709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752600"/>
            <a:ext cx="4194175" cy="427037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752600"/>
            <a:ext cx="4194175" cy="42703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 name="日期占位符 4"/>
          <p:cNvSpPr>
            <a:spLocks noGrp="1"/>
          </p:cNvSpPr>
          <p:nvPr>
            <p:ph type="dt" sz="half" idx="10"/>
          </p:nvPr>
        </p:nvSpPr>
        <p:spPr>
          <a:xfrm>
            <a:off x="301625" y="6172200"/>
            <a:ext cx="2289175" cy="476250"/>
          </a:xfrm>
        </p:spPr>
        <p:txBody>
          <a:bodyPr/>
          <a:lstStyle>
            <a:lvl1pPr>
              <a:defRPr/>
            </a:lvl1pPr>
          </a:lstStyle>
          <a:p>
            <a:pPr>
              <a:defRPr/>
            </a:pPr>
            <a:fld id="{A73E7D31-C14A-4C0B-B695-9EC74D286AF1}" type="datetime11">
              <a:rPr lang="zh-CN" altLang="en-US" smtClean="0">
                <a:solidFill>
                  <a:srgbClr val="FFFFFF"/>
                </a:solidFill>
              </a:rPr>
              <a:pPr>
                <a:defRPr/>
              </a:pPr>
              <a:t>19:51:59</a:t>
            </a:fld>
            <a:endParaRPr lang="en-US" altLang="zh-CN">
              <a:solidFill>
                <a:srgbClr val="FFFFFF"/>
              </a:solidFill>
            </a:endParaRPr>
          </a:p>
        </p:txBody>
      </p:sp>
      <p:sp>
        <p:nvSpPr>
          <p:cNvPr id="11" name="页脚占位符 5"/>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2" name="灯片编号占位符 6"/>
          <p:cNvSpPr>
            <a:spLocks noGrp="1"/>
          </p:cNvSpPr>
          <p:nvPr>
            <p:ph type="sldNum" sz="quarter" idx="12"/>
          </p:nvPr>
        </p:nvSpPr>
        <p:spPr>
          <a:xfrm>
            <a:off x="6553200" y="6172200"/>
            <a:ext cx="2289175" cy="476250"/>
          </a:xfrm>
        </p:spPr>
        <p:txBody>
          <a:bodyPr/>
          <a:lstStyle>
            <a:lvl1pPr>
              <a:defRPr/>
            </a:lvl1pPr>
          </a:lstStyle>
          <a:p>
            <a:pPr>
              <a:defRPr/>
            </a:pPr>
            <a:fld id="{875D381A-1367-4C4E-9BC7-0722B37D436F}" type="slidenum">
              <a:rPr lang="en-US" altLang="zh-CN"/>
              <a:pPr>
                <a:defRPr/>
              </a:pPr>
              <a:t>‹#›</a:t>
            </a:fld>
            <a:endParaRPr lang="en-US" altLang="zh-CN"/>
          </a:p>
        </p:txBody>
      </p:sp>
    </p:spTree>
    <p:extLst>
      <p:ext uri="{BB962C8B-B14F-4D97-AF65-F5344CB8AC3E}">
        <p14:creationId xmlns:p14="http://schemas.microsoft.com/office/powerpoint/2010/main" val="1950837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01625" y="381000"/>
            <a:ext cx="854075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301625"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752600"/>
            <a:ext cx="4194175" cy="2058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301625"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63988"/>
            <a:ext cx="4194175" cy="205898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2" name="日期占位符 6"/>
          <p:cNvSpPr>
            <a:spLocks noGrp="1"/>
          </p:cNvSpPr>
          <p:nvPr>
            <p:ph type="dt" sz="half" idx="10"/>
          </p:nvPr>
        </p:nvSpPr>
        <p:spPr>
          <a:xfrm>
            <a:off x="301625" y="6172200"/>
            <a:ext cx="2289175" cy="476250"/>
          </a:xfrm>
        </p:spPr>
        <p:txBody>
          <a:bodyPr/>
          <a:lstStyle>
            <a:lvl1pPr>
              <a:defRPr/>
            </a:lvl1pPr>
          </a:lstStyle>
          <a:p>
            <a:pPr>
              <a:defRPr/>
            </a:pPr>
            <a:endParaRPr lang="en-US" altLang="zh-CN">
              <a:solidFill>
                <a:srgbClr val="FFFFFF"/>
              </a:solidFill>
            </a:endParaRPr>
          </a:p>
        </p:txBody>
      </p:sp>
      <p:sp>
        <p:nvSpPr>
          <p:cNvPr id="13" name="页脚占位符 7"/>
          <p:cNvSpPr>
            <a:spLocks noGrp="1"/>
          </p:cNvSpPr>
          <p:nvPr>
            <p:ph type="ftr" sz="quarter" idx="11"/>
          </p:nvPr>
        </p:nvSpPr>
        <p:spPr>
          <a:xfrm>
            <a:off x="3124200" y="6172200"/>
            <a:ext cx="2895600" cy="476250"/>
          </a:xfrm>
        </p:spPr>
        <p:txBody>
          <a:bodyPr/>
          <a:lstStyle>
            <a:lvl1pPr>
              <a:defRPr/>
            </a:lvl1pPr>
          </a:lstStyle>
          <a:p>
            <a:pPr>
              <a:defRPr/>
            </a:pPr>
            <a:endParaRPr lang="en-US" altLang="zh-CN" dirty="0">
              <a:solidFill>
                <a:srgbClr val="FFFFFF"/>
              </a:solidFill>
            </a:endParaRPr>
          </a:p>
        </p:txBody>
      </p:sp>
      <p:sp>
        <p:nvSpPr>
          <p:cNvPr id="14" name="灯片编号占位符 8"/>
          <p:cNvSpPr>
            <a:spLocks noGrp="1"/>
          </p:cNvSpPr>
          <p:nvPr>
            <p:ph type="sldNum" sz="quarter" idx="12"/>
          </p:nvPr>
        </p:nvSpPr>
        <p:spPr>
          <a:xfrm>
            <a:off x="6553200" y="6172200"/>
            <a:ext cx="2289175" cy="476250"/>
          </a:xfrm>
        </p:spPr>
        <p:txBody>
          <a:bodyPr/>
          <a:lstStyle>
            <a:lvl1pPr>
              <a:defRPr/>
            </a:lvl1pPr>
          </a:lstStyle>
          <a:p>
            <a:pPr>
              <a:defRPr/>
            </a:pPr>
            <a:fld id="{3162ACCF-30D7-4531-8DF6-D6DA23358450}" type="slidenum">
              <a:rPr lang="en-US" altLang="zh-CN"/>
              <a:pPr>
                <a:defRPr/>
              </a:pPr>
              <a:t>‹#›</a:t>
            </a:fld>
            <a:endParaRPr lang="en-US" altLang="zh-CN"/>
          </a:p>
        </p:txBody>
      </p:sp>
    </p:spTree>
    <p:extLst>
      <p:ext uri="{BB962C8B-B14F-4D97-AF65-F5344CB8AC3E}">
        <p14:creationId xmlns:p14="http://schemas.microsoft.com/office/powerpoint/2010/main" val="1982489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500"/>
                                        <p:tgtEl>
                                          <p:spTgt spid="3">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wipe(left)">
                                      <p:cBhvr>
                                        <p:cTn id="28" dur="500"/>
                                        <p:tgtEl>
                                          <p:spTgt spid="4">
                                            <p:txEl>
                                              <p:pRg st="0" end="0"/>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wipe(left)">
                                      <p:cBhvr>
                                        <p:cTn id="31" dur="500"/>
                                        <p:tgtEl>
                                          <p:spTgt spid="4">
                                            <p:txEl>
                                              <p:pRg st="1" end="1"/>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wipe(left)">
                                      <p:cBhvr>
                                        <p:cTn id="40" dur="500"/>
                                        <p:tgtEl>
                                          <p:spTgt spid="4">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wipe(left)">
                                      <p:cBhvr>
                                        <p:cTn id="45" dur="500"/>
                                        <p:tgtEl>
                                          <p:spTgt spid="5">
                                            <p:txEl>
                                              <p:pRg st="0" end="0"/>
                                            </p:tx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wipe(left)">
                                      <p:cBhvr>
                                        <p:cTn id="48" dur="500"/>
                                        <p:tgtEl>
                                          <p:spTgt spid="5">
                                            <p:txEl>
                                              <p:pRg st="1" end="1"/>
                                            </p:txEl>
                                          </p:spTgt>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animEffect transition="in" filter="wipe(left)">
                                      <p:cBhvr>
                                        <p:cTn id="51" dur="500"/>
                                        <p:tgtEl>
                                          <p:spTgt spid="5">
                                            <p:txEl>
                                              <p:pRg st="2" end="2"/>
                                            </p:txEl>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5">
                                            <p:txEl>
                                              <p:pRg st="3" end="3"/>
                                            </p:txEl>
                                          </p:spTgt>
                                        </p:tgtEl>
                                        <p:attrNameLst>
                                          <p:attrName>style.visibility</p:attrName>
                                        </p:attrNameLst>
                                      </p:cBhvr>
                                      <p:to>
                                        <p:strVal val="visible"/>
                                      </p:to>
                                    </p:set>
                                    <p:animEffect transition="in" filter="wipe(left)">
                                      <p:cBhvr>
                                        <p:cTn id="54" dur="500"/>
                                        <p:tgtEl>
                                          <p:spTgt spid="5">
                                            <p:txEl>
                                              <p:pRg st="3" end="3"/>
                                            </p:txEl>
                                          </p:spTgt>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wipe(left)">
                                      <p:cBhvr>
                                        <p:cTn id="57" dur="5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wipe(left)">
                                      <p:cBhvr>
                                        <p:cTn id="62" dur="500"/>
                                        <p:tgtEl>
                                          <p:spTgt spid="6">
                                            <p:txEl>
                                              <p:pRg st="0" end="0"/>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6">
                                            <p:txEl>
                                              <p:pRg st="1" end="1"/>
                                            </p:txEl>
                                          </p:spTgt>
                                        </p:tgtEl>
                                        <p:attrNameLst>
                                          <p:attrName>style.visibility</p:attrName>
                                        </p:attrNameLst>
                                      </p:cBhvr>
                                      <p:to>
                                        <p:strVal val="visible"/>
                                      </p:to>
                                    </p:set>
                                    <p:animEffect transition="in" filter="wipe(left)">
                                      <p:cBhvr>
                                        <p:cTn id="65" dur="500"/>
                                        <p:tgtEl>
                                          <p:spTgt spid="6">
                                            <p:txEl>
                                              <p:pRg st="1" end="1"/>
                                            </p:txEl>
                                          </p:spTgt>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
                                            <p:txEl>
                                              <p:pRg st="2" end="2"/>
                                            </p:txEl>
                                          </p:spTgt>
                                        </p:tgtEl>
                                        <p:attrNameLst>
                                          <p:attrName>style.visibility</p:attrName>
                                        </p:attrNameLst>
                                      </p:cBhvr>
                                      <p:to>
                                        <p:strVal val="visible"/>
                                      </p:to>
                                    </p:set>
                                    <p:animEffect transition="in" filter="wipe(left)">
                                      <p:cBhvr>
                                        <p:cTn id="68" dur="500"/>
                                        <p:tgtEl>
                                          <p:spTgt spid="6">
                                            <p:txEl>
                                              <p:pRg st="2" end="2"/>
                                            </p:tx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
                                            <p:txEl>
                                              <p:pRg st="3" end="3"/>
                                            </p:txEl>
                                          </p:spTgt>
                                        </p:tgtEl>
                                        <p:attrNameLst>
                                          <p:attrName>style.visibility</p:attrName>
                                        </p:attrNameLst>
                                      </p:cBhvr>
                                      <p:to>
                                        <p:strVal val="visible"/>
                                      </p:to>
                                    </p:set>
                                    <p:animEffect transition="in" filter="wipe(left)">
                                      <p:cBhvr>
                                        <p:cTn id="71" dur="500"/>
                                        <p:tgtEl>
                                          <p:spTgt spid="6">
                                            <p:txEl>
                                              <p:pRg st="3" end="3"/>
                                            </p:txEl>
                                          </p:spTgt>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
                                            <p:txEl>
                                              <p:pRg st="4" end="4"/>
                                            </p:txEl>
                                          </p:spTgt>
                                        </p:tgtEl>
                                        <p:attrNameLst>
                                          <p:attrName>style.visibility</p:attrName>
                                        </p:attrNameLst>
                                      </p:cBhvr>
                                      <p:to>
                                        <p:strVal val="visible"/>
                                      </p:to>
                                    </p:set>
                                    <p:animEffect transition="in" filter="wipe(left)">
                                      <p:cBhvr>
                                        <p:cTn id="7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P spid="5" grpId="0" build="p" autoUpdateAnimBg="0"/>
      <p:bldP spid="6" grpId="0" build="p" autoUpdateAnimBg="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F93820DA-C512-4132-BC59-D1722D711071}" type="datetime11">
              <a:rPr lang="zh-CN" altLang="en-US" smtClean="0">
                <a:solidFill>
                  <a:srgbClr val="FFFFFF"/>
                </a:solidFill>
              </a:rPr>
              <a:pPr>
                <a:defRPr/>
              </a:pPr>
              <a:t>19:51:59</a:t>
            </a:fld>
            <a:endParaRPr lang="en-US" altLang="zh-CN" dirty="0">
              <a:solidFill>
                <a:srgbClr val="FFFFFF"/>
              </a:solidFill>
            </a:endParaRP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19:51:59</a:t>
            </a:fld>
            <a:endParaRPr lang="en-US" altLang="zh-CN" dirty="0">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Slide Number Placeholder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noChangeArrowheads="1"/>
          </p:cNvSpPr>
          <p:nvPr>
            <p:ph type="dt" sz="half" idx="10"/>
          </p:nvPr>
        </p:nvSpPr>
        <p:spPr>
          <a:xfrm>
            <a:off x="457200" y="6356350"/>
            <a:ext cx="1162472" cy="365125"/>
          </a:xfrm>
          <a:ln/>
        </p:spPr>
        <p:txBody>
          <a:bodyPr/>
          <a:lstStyle>
            <a:lvl1pPr>
              <a:defRPr baseline="0">
                <a:solidFill>
                  <a:schemeClr val="bg1"/>
                </a:solidFill>
              </a:defRPr>
            </a:lvl1pPr>
          </a:lstStyle>
          <a:p>
            <a:pPr>
              <a:defRPr/>
            </a:pPr>
            <a:fld id="{95C850DB-F0D3-470B-A526-BA5A448123D3}" type="datetime11">
              <a:rPr lang="zh-CN" altLang="en-US" smtClean="0">
                <a:solidFill>
                  <a:srgbClr val="FFFFFF"/>
                </a:solidFill>
              </a:rPr>
              <a:pPr>
                <a:defRPr/>
              </a:pPr>
              <a:t>19:51:59</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1907704" y="6356350"/>
            <a:ext cx="4536504" cy="365125"/>
          </a:xfrm>
          <a:ln/>
        </p:spPr>
        <p:txBody>
          <a:bodyPr/>
          <a:lstStyle>
            <a:lvl1pPr>
              <a:defRPr baseline="0">
                <a:solidFill>
                  <a:schemeClr val="bg1"/>
                </a:solidFill>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61175107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65B04718-57A0-4802-BF6B-0A4D8F2CD1A9}" type="datetime11">
              <a:rPr lang="zh-CN" altLang="en-US" smtClean="0">
                <a:solidFill>
                  <a:srgbClr val="FFFFFF"/>
                </a:solidFill>
              </a:rPr>
              <a:pPr>
                <a:defRPr/>
              </a:pPr>
              <a:t>19:51:59</a:t>
            </a:fld>
            <a:endParaRPr lang="en-US" altLang="zh-CN" dirty="0">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Slide Number Placeholder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pPr>
              <a:defRPr/>
            </a:pPr>
            <a:fld id="{DAE8BECC-263C-4CDA-BE5E-38B3B5883680}" type="datetime11">
              <a:rPr lang="zh-CN" altLang="en-US" smtClean="0">
                <a:solidFill>
                  <a:srgbClr val="FFFFFF"/>
                </a:solidFill>
              </a:rPr>
              <a:pPr>
                <a:defRPr/>
              </a:pPr>
              <a:t>19:51:59</a:t>
            </a:fld>
            <a:endParaRPr lang="en-US" altLang="zh-CN">
              <a:solidFill>
                <a:srgbClr val="FFFFFF"/>
              </a:solidFill>
            </a:endParaRPr>
          </a:p>
        </p:txBody>
      </p:sp>
      <p:sp>
        <p:nvSpPr>
          <p:cNvPr id="6" name="Footer Placeholder 5"/>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7" name="Slide Number Placeholder 6"/>
          <p:cNvSpPr>
            <a:spLocks noGrp="1"/>
          </p:cNvSpPr>
          <p:nvPr>
            <p:ph type="sldNum" sz="quarter" idx="12"/>
          </p:nvPr>
        </p:nvSpPr>
        <p:spPr/>
        <p:txBody>
          <a:bodyPr/>
          <a:lstStyle/>
          <a:p>
            <a:pPr>
              <a:defRPr/>
            </a:pPr>
            <a:fld id="{72FB60BC-CBB6-4901-994E-BA06FAAE2987}" type="slidenum">
              <a:rPr lang="en-US" altLang="zh-CN" smtClean="0"/>
              <a:pPr>
                <a:defRPr/>
              </a:pPr>
              <a:t>‹#›</a:t>
            </a:fld>
            <a:endParaRPr lang="en-US" altLang="zh-CN"/>
          </a:p>
        </p:txBody>
      </p:sp>
      <p:sp>
        <p:nvSpPr>
          <p:cNvPr id="9" name="Content Placeholder 8"/>
          <p:cNvSpPr>
            <a:spLocks noGrp="1"/>
          </p:cNvSpPr>
          <p:nvPr>
            <p:ph sz="quarter" idx="13"/>
          </p:nvPr>
        </p:nvSpPr>
        <p:spPr>
          <a:xfrm>
            <a:off x="1042416" y="2313432"/>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D890FBB6-C611-49E5-B12C-15349FE4B3B9}" type="datetime11">
              <a:rPr lang="zh-CN" altLang="en-US" smtClean="0">
                <a:solidFill>
                  <a:srgbClr val="FFFFFF"/>
                </a:solidFill>
              </a:rPr>
              <a:pPr>
                <a:defRPr/>
              </a:pPr>
              <a:t>19:51:59</a:t>
            </a:fld>
            <a:endParaRPr lang="en-US" altLang="zh-CN">
              <a:solidFill>
                <a:srgbClr val="FFFFFF"/>
              </a:solidFill>
            </a:endParaRPr>
          </a:p>
        </p:txBody>
      </p:sp>
      <p:sp>
        <p:nvSpPr>
          <p:cNvPr id="8" name="Footer Placeholder 7"/>
          <p:cNvSpPr>
            <a:spLocks noGrp="1"/>
          </p:cNvSpPr>
          <p:nvPr>
            <p:ph type="ftr" sz="quarter" idx="11"/>
          </p:nvPr>
        </p:nvSpPr>
        <p:spPr/>
        <p:txBody>
          <a:bodyPr/>
          <a:lstStyle/>
          <a:p>
            <a:pPr>
              <a:defRPr/>
            </a:pPr>
            <a:r>
              <a:rPr lang="en-US" altLang="zh-CN" smtClean="0">
                <a:solidFill>
                  <a:srgbClr val="FFFFFF"/>
                </a:solidFill>
              </a:rPr>
              <a:t>Dr.DU Li,Department of Pulbic Economics,Fudan University</a:t>
            </a:r>
            <a:endParaRPr lang="en-US" altLang="zh-CN" dirty="0">
              <a:solidFill>
                <a:srgbClr val="FFFFFF"/>
              </a:solidFill>
            </a:endParaRPr>
          </a:p>
        </p:txBody>
      </p:sp>
      <p:sp>
        <p:nvSpPr>
          <p:cNvPr id="9" name="Slide Number Placeholder 8"/>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pPr>
              <a:defRPr/>
            </a:pPr>
            <a:fld id="{545BC083-DEE0-4F1F-A5FD-2070DF3D81AF}" type="datetime11">
              <a:rPr lang="zh-CN" altLang="en-US" smtClean="0">
                <a:solidFill>
                  <a:srgbClr val="FFFFFF"/>
                </a:solidFill>
              </a:rPr>
              <a:pPr>
                <a:defRPr/>
              </a:pPr>
              <a:t>19:51:59</a:t>
            </a:fld>
            <a:endParaRPr lang="en-US" altLang="zh-CN">
              <a:solidFill>
                <a:srgbClr val="FFFFFF"/>
              </a:solidFill>
            </a:endParaRPr>
          </a:p>
        </p:txBody>
      </p:sp>
      <p:sp>
        <p:nvSpPr>
          <p:cNvPr id="4" name="Footer Placeholder 3"/>
          <p:cNvSpPr>
            <a:spLocks noGrp="1"/>
          </p:cNvSpPr>
          <p:nvPr>
            <p:ph type="ftr" sz="quarter" idx="11"/>
          </p:nvPr>
        </p:nvSpPr>
        <p:spPr/>
        <p:txBody>
          <a:bodyPr/>
          <a:lstStyle/>
          <a:p>
            <a:pPr>
              <a:defRPr/>
            </a:pPr>
            <a:r>
              <a:rPr lang="en-US" altLang="zh-CN" smtClean="0">
                <a:solidFill>
                  <a:srgbClr val="FFFFFF"/>
                </a:solidFill>
              </a:rPr>
              <a:t>Dr.DU Li,Department of Pulbic Economics,Fudan University</a:t>
            </a:r>
            <a:endParaRPr lang="en-US" altLang="zh-CN" dirty="0">
              <a:solidFill>
                <a:srgbClr val="FFFFFF"/>
              </a:solidFill>
            </a:endParaRPr>
          </a:p>
        </p:txBody>
      </p:sp>
      <p:sp>
        <p:nvSpPr>
          <p:cNvPr id="5" name="Slide Number Placeholder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26933-F932-4472-8691-C0B886944312}" type="datetime11">
              <a:rPr lang="zh-CN" altLang="en-US" smtClean="0">
                <a:solidFill>
                  <a:srgbClr val="FFFFFF"/>
                </a:solidFill>
              </a:rPr>
              <a:pPr>
                <a:defRPr/>
              </a:pPr>
              <a:t>19:51:59</a:t>
            </a:fld>
            <a:endParaRPr lang="en-US" altLang="zh-CN" dirty="0">
              <a:solidFill>
                <a:srgbClr val="FFFFFF"/>
              </a:solidFill>
            </a:endParaRPr>
          </a:p>
        </p:txBody>
      </p:sp>
      <p:sp>
        <p:nvSpPr>
          <p:cNvPr id="3" name="Footer Placeholder 2"/>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4" name="Slide Number Placeholder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104BD159-ECDF-4C55-BB06-E79F501A88D1}" type="datetime11">
              <a:rPr lang="zh-CN" altLang="en-US" smtClean="0">
                <a:solidFill>
                  <a:srgbClr val="FFFFFF"/>
                </a:solidFill>
              </a:rPr>
              <a:pPr>
                <a:defRPr/>
              </a:pPr>
              <a:t>19:51:59</a:t>
            </a:fld>
            <a:endParaRPr lang="en-US" altLang="zh-CN" dirty="0">
              <a:solidFill>
                <a:srgbClr val="FFFFFF"/>
              </a:solidFill>
            </a:endParaRPr>
          </a:p>
        </p:txBody>
      </p:sp>
      <p:sp>
        <p:nvSpPr>
          <p:cNvPr id="7" name="Slide Number Placeholder 6"/>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4F80E586-EC0C-403B-B05C-C41BCC8F51A9}" type="datetime11">
              <a:rPr lang="zh-CN" altLang="en-US" smtClean="0">
                <a:solidFill>
                  <a:srgbClr val="FFFFFF"/>
                </a:solidFill>
              </a:rPr>
              <a:pPr>
                <a:defRPr/>
              </a:pPr>
              <a:t>19:51:59</a:t>
            </a:fld>
            <a:endParaRPr lang="en-US" altLang="zh-CN" dirty="0">
              <a:solidFill>
                <a:srgbClr val="FFFFFF"/>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7" name="Slide Number Placeholder 6"/>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pPr>
              <a:defRPr/>
            </a:pPr>
            <a:fld id="{4E6E7D9D-4F88-4737-B8F4-27A16518811C}" type="datetime11">
              <a:rPr lang="zh-CN" altLang="en-US" smtClean="0">
                <a:solidFill>
                  <a:srgbClr val="FFFFFF"/>
                </a:solidFill>
              </a:rPr>
              <a:pPr>
                <a:defRPr/>
              </a:pPr>
              <a:t>19:51:59</a:t>
            </a:fld>
            <a:endParaRPr lang="en-US" altLang="zh-CN">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Slide Number Placeholder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pPr>
              <a:defRPr/>
            </a:pPr>
            <a:fld id="{36605149-ABCB-4F58-BD1D-CECFC7104B87}" type="datetime11">
              <a:rPr lang="zh-CN" altLang="en-US" smtClean="0">
                <a:solidFill>
                  <a:srgbClr val="FFFFFF"/>
                </a:solidFill>
              </a:rPr>
              <a:pPr>
                <a:defRPr/>
              </a:pPr>
              <a:t>19:51:59</a:t>
            </a:fld>
            <a:endParaRPr lang="en-US" altLang="zh-CN">
              <a:solidFill>
                <a:srgbClr val="FFFFFF"/>
              </a:solidFill>
            </a:endParaRPr>
          </a:p>
        </p:txBody>
      </p:sp>
      <p:sp>
        <p:nvSpPr>
          <p:cNvPr id="5" name="Footer Placeholder 4"/>
          <p:cNvSpPr>
            <a:spLocks noGrp="1"/>
          </p:cNvSpPr>
          <p:nvPr>
            <p:ph type="ftr" sz="quarter" idx="11"/>
          </p:nvPr>
        </p:nvSpPr>
        <p:spPr/>
        <p:txBody>
          <a:body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Slide Number Placeholder 5"/>
          <p:cNvSpPr>
            <a:spLocks noGrp="1"/>
          </p:cNvSpPr>
          <p:nvPr>
            <p:ph type="sldNum" sz="quarter" idx="12"/>
          </p:nvPr>
        </p:nvSpPr>
        <p:spPr/>
        <p:txBody>
          <a:bodyPr/>
          <a:lstStyle/>
          <a:p>
            <a:pPr>
              <a:defRPr/>
            </a:pPr>
            <a:fld id="{72FB60BC-CBB6-4901-994E-BA06FAAE2987}" type="slidenum">
              <a:rPr lang="en-US" altLang="zh-CN" smtClean="0"/>
              <a:pPr>
                <a:defRPr/>
              </a:pPr>
              <a:t>‹#›</a:t>
            </a:fld>
            <a:endParaRPr lang="en-US" altLang="zh-CN"/>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单击以编辑母版副标题样式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93820DA-C512-4132-BC59-D1722D711071}" type="datetime11">
              <a:rPr lang="zh-CN" altLang="en-US" smtClean="0">
                <a:solidFill>
                  <a:srgbClr val="FFFFFF"/>
                </a:solidFill>
              </a:rPr>
              <a:pPr>
                <a:defRPr/>
              </a:pPr>
              <a:t>19:51:59</a:t>
            </a:fld>
            <a:endParaRPr lang="en-US" altLang="zh-CN" dirty="0">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7387456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65B04718-57A0-4802-BF6B-0A4D8F2CD1A9}" type="datetime11">
              <a:rPr lang="zh-CN" altLang="en-US" smtClean="0">
                <a:solidFill>
                  <a:srgbClr val="FFFFFF"/>
                </a:solidFill>
              </a:rPr>
              <a:pPr>
                <a:defRPr/>
              </a:pPr>
              <a:t>19:51:59</a:t>
            </a:fld>
            <a:endParaRPr lang="en-US" altLang="zh-CN" dirty="0">
              <a:solidFill>
                <a:srgbClr val="FFFFFF"/>
              </a:solidFill>
            </a:endParaRPr>
          </a:p>
        </p:txBody>
      </p:sp>
      <p:sp>
        <p:nvSpPr>
          <p:cNvPr id="5" name="页脚占位符 4"/>
          <p:cNvSpPr>
            <a:spLocks noGrp="1" noChangeArrowheads="1"/>
          </p:cNvSpPr>
          <p:nvPr>
            <p:ph type="ftr" sz="quarter" idx="11"/>
          </p:nvPr>
        </p:nvSpPr>
        <p:spPr>
          <a:xfrm>
            <a:off x="2123728"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Li, Department of Public Economics, </a:t>
            </a:r>
            <a:r>
              <a:rPr lang="en-US" altLang="zh-CN" dirty="0" err="1" smtClean="0">
                <a:solidFill>
                  <a:srgbClr val="FFFFFF"/>
                </a:solidFill>
              </a:rPr>
              <a:t>Fudan</a:t>
            </a:r>
            <a:r>
              <a:rPr lang="en-US" altLang="zh-CN" dirty="0" smtClean="0">
                <a:solidFill>
                  <a:srgbClr val="FFFFFF"/>
                </a:solidFill>
              </a:rPr>
              <a:t>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21827189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5C850DB-F0D3-470B-A526-BA5A448123D3}" type="datetime11">
              <a:rPr lang="zh-CN" altLang="en-US" smtClean="0">
                <a:solidFill>
                  <a:srgbClr val="FFFFFF"/>
                </a:solidFill>
              </a:rPr>
              <a:pPr>
                <a:defRPr/>
              </a:pPr>
              <a:t>19:51:59</a:t>
            </a:fld>
            <a:endParaRPr lang="en-US" altLang="zh-CN" dirty="0">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51937549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65B04718-57A0-4802-BF6B-0A4D8F2CD1A9}" type="datetime11">
              <a:rPr lang="zh-CN" altLang="en-US" smtClean="0">
                <a:solidFill>
                  <a:srgbClr val="FFFFFF"/>
                </a:solidFill>
              </a:rPr>
              <a:pPr>
                <a:defRPr/>
              </a:pPr>
              <a:t>19:51:59</a:t>
            </a:fld>
            <a:endParaRPr lang="en-US" altLang="zh-CN" dirty="0">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237110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DAE8BECC-263C-4CDA-BE5E-38B3B5883680}" type="datetime11">
              <a:rPr lang="zh-CN" altLang="en-US" smtClean="0">
                <a:solidFill>
                  <a:srgbClr val="FFFFFF"/>
                </a:solidFill>
              </a:rPr>
              <a:pPr>
                <a:defRPr/>
              </a:pPr>
              <a:t>19:51:59</a:t>
            </a:fld>
            <a:endParaRPr lang="en-US" altLang="zh-CN">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85240356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D890FBB6-C611-49E5-B12C-15349FE4B3B9}" type="datetime11">
              <a:rPr lang="zh-CN" altLang="en-US" smtClean="0">
                <a:solidFill>
                  <a:srgbClr val="FFFFFF"/>
                </a:solidFill>
              </a:rPr>
              <a:pPr>
                <a:defRPr/>
              </a:pPr>
              <a:t>19:51:59</a:t>
            </a:fld>
            <a:endParaRPr lang="en-US" altLang="zh-CN">
              <a:solidFill>
                <a:srgbClr val="FFFFFF"/>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Pulbic Economics,Fudan University</a:t>
            </a:r>
            <a:endParaRPr lang="en-US" altLang="zh-CN" dirty="0">
              <a:solidFill>
                <a:srgbClr val="FFFFFF"/>
              </a:solidFill>
            </a:endParaRPr>
          </a:p>
        </p:txBody>
      </p:sp>
      <p:sp>
        <p:nvSpPr>
          <p:cNvPr id="9"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73553942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45BC083-DEE0-4F1F-A5FD-2070DF3D81AF}" type="datetime11">
              <a:rPr lang="zh-CN" altLang="en-US" smtClean="0">
                <a:solidFill>
                  <a:srgbClr val="FFFFFF"/>
                </a:solidFill>
              </a:rPr>
              <a:pPr>
                <a:defRPr/>
              </a:pPr>
              <a:t>19:51:59</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Pulbic Economics,Fudan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377884715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D1A26933-F932-4472-8691-C0B886944312}" type="datetime11">
              <a:rPr lang="zh-CN" altLang="en-US" smtClean="0">
                <a:solidFill>
                  <a:srgbClr val="FFFFFF"/>
                </a:solidFill>
              </a:rPr>
              <a:pPr>
                <a:defRPr/>
              </a:pPr>
              <a:t>19:51:59</a:t>
            </a:fld>
            <a:endParaRPr lang="en-US" altLang="zh-CN" dirty="0">
              <a:solidFill>
                <a:srgbClr val="FFFFFF"/>
              </a:solidFill>
            </a:endParaRPr>
          </a:p>
        </p:txBody>
      </p:sp>
      <p:sp>
        <p:nvSpPr>
          <p:cNvPr id="3"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4"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409382173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04BD159-ECDF-4C55-BB06-E79F501A88D1}" type="datetime11">
              <a:rPr lang="zh-CN" altLang="en-US" smtClean="0">
                <a:solidFill>
                  <a:srgbClr val="FFFFFF"/>
                </a:solidFill>
              </a:rPr>
              <a:pPr>
                <a:defRPr/>
              </a:pPr>
              <a:t>19:51:59</a:t>
            </a:fld>
            <a:endParaRPr lang="en-US" altLang="zh-CN" dirty="0">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12321792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sym typeface="Calibri" pitchFamily="34" charset="0"/>
              </a:rPr>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4F80E586-EC0C-403B-B05C-C41BCC8F51A9}" type="datetime11">
              <a:rPr lang="zh-CN" altLang="en-US" smtClean="0">
                <a:solidFill>
                  <a:srgbClr val="FFFFFF"/>
                </a:solidFill>
              </a:rPr>
              <a:pPr>
                <a:defRPr/>
              </a:pPr>
              <a:t>19:51:59</a:t>
            </a:fld>
            <a:endParaRPr lang="en-US" altLang="zh-CN" dirty="0">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284582030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4E6E7D9D-4F88-4737-B8F4-27A16518811C}" type="datetime11">
              <a:rPr lang="zh-CN" altLang="en-US" smtClean="0">
                <a:solidFill>
                  <a:srgbClr val="FFFFFF"/>
                </a:solidFill>
              </a:rPr>
              <a:pPr>
                <a:defRPr/>
              </a:pPr>
              <a:t>19:51:59</a:t>
            </a:fld>
            <a:endParaRPr lang="en-US" altLang="zh-CN">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22968210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6605149-ABCB-4F58-BD1D-CECFC7104B87}" type="datetime11">
              <a:rPr lang="zh-CN" altLang="en-US" smtClean="0">
                <a:solidFill>
                  <a:srgbClr val="FFFFFF"/>
                </a:solidFill>
              </a:rPr>
              <a:pPr>
                <a:defRPr/>
              </a:pPr>
              <a:t>19:51:59</a:t>
            </a:fld>
            <a:endParaRPr lang="en-US" altLang="zh-CN">
              <a:solidFill>
                <a:srgbClr val="FFFFFF"/>
              </a:solidFill>
            </a:endParaRPr>
          </a:p>
        </p:txBody>
      </p:sp>
      <p:sp>
        <p:nvSpPr>
          <p:cNvPr id="5"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6"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3743736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DAE8BECC-263C-4CDA-BE5E-38B3B5883680}" type="datetime11">
              <a:rPr lang="zh-CN" altLang="en-US" smtClean="0">
                <a:solidFill>
                  <a:srgbClr val="FFFFFF"/>
                </a:solidFill>
              </a:rPr>
              <a:pPr>
                <a:defRPr/>
              </a:pPr>
              <a:t>19:51:59</a:t>
            </a:fld>
            <a:endParaRPr lang="en-US" altLang="zh-CN">
              <a:solidFill>
                <a:srgbClr val="FFFFFF"/>
              </a:solidFill>
            </a:endParaRPr>
          </a:p>
        </p:txBody>
      </p:sp>
      <p:sp>
        <p:nvSpPr>
          <p:cNvPr id="6"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52901582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0D67D52-7671-479D-A9AB-B77450189568}" type="datetime11">
              <a:rPr lang="zh-CN" altLang="en-US" smtClean="0">
                <a:solidFill>
                  <a:srgbClr val="FFFFFF"/>
                </a:solidFill>
              </a:rPr>
              <a:pPr>
                <a:defRPr/>
              </a:pPr>
              <a:t>19:51:59</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smtClean="0">
                <a:solidFill>
                  <a:srgbClr val="FFFFFF"/>
                </a:solidFill>
              </a:rPr>
              <a:t>Dr.DU Li,Department of Public Economics,Fudan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a:lvl1pPr>
          </a:lstStyle>
          <a:p>
            <a:pPr>
              <a:defRPr/>
            </a:pPr>
            <a:fld id="{72FB60BC-CBB6-4901-994E-BA06FAAE2987}" type="slidenum">
              <a:rPr lang="en-US" altLang="zh-CN" smtClean="0"/>
              <a:pPr>
                <a:defRPr/>
              </a:pPr>
              <a:t>‹#›</a:t>
            </a:fld>
            <a:endParaRPr lang="en-US" altLang="zh-CN"/>
          </a:p>
        </p:txBody>
      </p:sp>
    </p:spTree>
    <p:extLst>
      <p:ext uri="{BB962C8B-B14F-4D97-AF65-F5344CB8AC3E}">
        <p14:creationId xmlns:p14="http://schemas.microsoft.com/office/powerpoint/2010/main" val="251517375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showMasterPhAnim="0"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1625" y="381000"/>
            <a:ext cx="854075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01625" y="1752600"/>
            <a:ext cx="8540750" cy="4270375"/>
          </a:xfrm>
        </p:spPr>
        <p:txBody>
          <a:bodyPr>
            <a:normAutofit/>
          </a:bodyPr>
          <a:lstStyle/>
          <a:p>
            <a:pPr lvl="0"/>
            <a:endParaRPr lang="zh-CN" altLang="en-US" noProof="0" dirty="0"/>
          </a:p>
        </p:txBody>
      </p:sp>
      <p:sp>
        <p:nvSpPr>
          <p:cNvPr id="9" name="日期占位符 3"/>
          <p:cNvSpPr>
            <a:spLocks noGrp="1"/>
          </p:cNvSpPr>
          <p:nvPr>
            <p:ph type="dt" sz="half" idx="10"/>
          </p:nvPr>
        </p:nvSpPr>
        <p:spPr>
          <a:xfrm>
            <a:off x="301625" y="6172200"/>
            <a:ext cx="2289175" cy="476250"/>
          </a:xfrm>
        </p:spPr>
        <p:txBody>
          <a:bodyPr/>
          <a:lstStyle>
            <a:lvl1pPr>
              <a:defRPr/>
            </a:lvl1pPr>
          </a:lstStyle>
          <a:p>
            <a:pPr>
              <a:defRPr/>
            </a:pPr>
            <a:fld id="{DD8049DB-0E7C-491B-8A45-24F0D5D26C0B}" type="datetime11">
              <a:rPr lang="zh-CN" altLang="en-US" smtClean="0">
                <a:solidFill>
                  <a:srgbClr val="FFFFFF"/>
                </a:solidFill>
              </a:rPr>
              <a:pPr>
                <a:defRPr/>
              </a:pPr>
              <a:t>19:51:59</a:t>
            </a:fld>
            <a:endParaRPr lang="en-US" altLang="zh-CN">
              <a:solidFill>
                <a:srgbClr val="FFFFFF"/>
              </a:solidFill>
            </a:endParaRPr>
          </a:p>
        </p:txBody>
      </p:sp>
      <p:sp>
        <p:nvSpPr>
          <p:cNvPr id="10" name="页脚占位符 4"/>
          <p:cNvSpPr>
            <a:spLocks noGrp="1"/>
          </p:cNvSpPr>
          <p:nvPr>
            <p:ph type="ftr" sz="quarter" idx="11"/>
          </p:nvPr>
        </p:nvSpPr>
        <p:spPr>
          <a:xfrm>
            <a:off x="3124200" y="6172200"/>
            <a:ext cx="2895600" cy="476250"/>
          </a:xfrm>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11" name="灯片编号占位符 5"/>
          <p:cNvSpPr>
            <a:spLocks noGrp="1"/>
          </p:cNvSpPr>
          <p:nvPr>
            <p:ph type="sldNum" sz="quarter" idx="12"/>
          </p:nvPr>
        </p:nvSpPr>
        <p:spPr>
          <a:xfrm>
            <a:off x="6553200" y="6172200"/>
            <a:ext cx="2289175" cy="476250"/>
          </a:xfrm>
        </p:spPr>
        <p:txBody>
          <a:bodyPr/>
          <a:lstStyle>
            <a:lvl1pPr>
              <a:defRPr/>
            </a:lvl1pPr>
          </a:lstStyle>
          <a:p>
            <a:pPr>
              <a:defRPr/>
            </a:pPr>
            <a:fld id="{DF6281E1-A7DC-4C10-977F-EB31FC8CCD4B}" type="slidenum">
              <a:rPr lang="en-US" altLang="zh-CN"/>
              <a:pPr>
                <a:defRPr/>
              </a:pPr>
              <a:t>‹#›</a:t>
            </a:fld>
            <a:endParaRPr lang="en-US" altLang="zh-CN"/>
          </a:p>
        </p:txBody>
      </p:sp>
    </p:spTree>
    <p:extLst>
      <p:ext uri="{BB962C8B-B14F-4D97-AF65-F5344CB8AC3E}">
        <p14:creationId xmlns:p14="http://schemas.microsoft.com/office/powerpoint/2010/main" val="3191742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D890FBB6-C611-49E5-B12C-15349FE4B3B9}" type="datetime11">
              <a:rPr lang="zh-CN" altLang="en-US" smtClean="0">
                <a:solidFill>
                  <a:srgbClr val="FFFFFF"/>
                </a:solidFill>
              </a:rPr>
              <a:pPr>
                <a:defRPr/>
              </a:pPr>
              <a:t>19:51:59</a:t>
            </a:fld>
            <a:endParaRPr lang="en-US" altLang="zh-CN">
              <a:solidFill>
                <a:srgbClr val="FFFFFF"/>
              </a:solidFill>
            </a:endParaRPr>
          </a:p>
        </p:txBody>
      </p:sp>
      <p:sp>
        <p:nvSpPr>
          <p:cNvPr id="8"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9"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7646119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45BC083-DEE0-4F1F-A5FD-2070DF3D81AF}" type="datetime11">
              <a:rPr lang="zh-CN" altLang="en-US" smtClean="0">
                <a:solidFill>
                  <a:srgbClr val="FFFFFF"/>
                </a:solidFill>
              </a:rPr>
              <a:pPr>
                <a:defRPr/>
              </a:pPr>
              <a:t>19:51:59</a:t>
            </a:fld>
            <a:endParaRPr lang="en-US" altLang="zh-CN">
              <a:solidFill>
                <a:srgbClr val="FFFFFF"/>
              </a:solidFill>
            </a:endParaRPr>
          </a:p>
        </p:txBody>
      </p:sp>
      <p:sp>
        <p:nvSpPr>
          <p:cNvPr id="4" name="页脚占位符 4"/>
          <p:cNvSpPr>
            <a:spLocks noGrp="1" noChangeArrowheads="1"/>
          </p:cNvSpPr>
          <p:nvPr>
            <p:ph type="ftr" sz="quarter" idx="11"/>
          </p:nvPr>
        </p:nvSpPr>
        <p:spPr>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a:t>
            </a:r>
            <a:r>
              <a:rPr lang="en-US" altLang="zh-CN" dirty="0" err="1" smtClean="0">
                <a:solidFill>
                  <a:srgbClr val="FFFFFF"/>
                </a:solidFill>
              </a:rPr>
              <a:t>Pulbic</a:t>
            </a:r>
            <a:r>
              <a:rPr lang="en-US" altLang="zh-CN" dirty="0" smtClean="0">
                <a:solidFill>
                  <a:srgbClr val="FFFFFF"/>
                </a:solidFill>
              </a:rPr>
              <a:t>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5"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4636876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D1A26933-F932-4472-8691-C0B886944312}" type="datetime11">
              <a:rPr lang="zh-CN" altLang="en-US" smtClean="0">
                <a:solidFill>
                  <a:srgbClr val="FFFFFF"/>
                </a:solidFill>
              </a:rPr>
              <a:pPr>
                <a:defRPr/>
              </a:pPr>
              <a:t>19:51:59</a:t>
            </a:fld>
            <a:endParaRPr lang="en-US" altLang="zh-CN" dirty="0">
              <a:solidFill>
                <a:srgbClr val="FFFFFF"/>
              </a:solidFill>
            </a:endParaRPr>
          </a:p>
        </p:txBody>
      </p:sp>
      <p:sp>
        <p:nvSpPr>
          <p:cNvPr id="3" name="页脚占位符 4"/>
          <p:cNvSpPr>
            <a:spLocks noGrp="1" noChangeArrowheads="1"/>
          </p:cNvSpPr>
          <p:nvPr>
            <p:ph type="ftr" sz="quarter" idx="11"/>
          </p:nvPr>
        </p:nvSpPr>
        <p:spPr>
          <a:xfrm>
            <a:off x="2051720" y="6356350"/>
            <a:ext cx="4320480"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4"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4257770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5" name="日期占位符 3"/>
          <p:cNvSpPr>
            <a:spLocks noGrp="1" noChangeArrowheads="1"/>
          </p:cNvSpPr>
          <p:nvPr>
            <p:ph type="dt" sz="half" idx="10"/>
          </p:nvPr>
        </p:nvSpPr>
        <p:spPr>
          <a:xfrm>
            <a:off x="457200" y="6356350"/>
            <a:ext cx="1306488" cy="365125"/>
          </a:xfrm>
          <a:ln/>
        </p:spPr>
        <p:txBody>
          <a:bodyPr/>
          <a:lstStyle>
            <a:lvl1pPr>
              <a:defRPr/>
            </a:lvl1pPr>
          </a:lstStyle>
          <a:p>
            <a:pPr>
              <a:defRPr/>
            </a:pPr>
            <a:fld id="{104BD159-ECDF-4C55-BB06-E79F501A88D1}" type="datetime11">
              <a:rPr lang="zh-CN" altLang="en-US" smtClean="0">
                <a:solidFill>
                  <a:srgbClr val="FFFFFF"/>
                </a:solidFill>
              </a:rPr>
              <a:pPr>
                <a:defRPr/>
              </a:pPr>
              <a:t>19:51:59</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267744" y="6356350"/>
            <a:ext cx="4248472"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1081416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dirty="0" smtClean="0">
                <a:sym typeface="Calibri" pitchFamily="34" charset="0"/>
              </a:rPr>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xfrm>
            <a:off x="457200" y="6356350"/>
            <a:ext cx="1090464" cy="365125"/>
          </a:xfrm>
          <a:ln/>
        </p:spPr>
        <p:txBody>
          <a:bodyPr/>
          <a:lstStyle>
            <a:lvl1pPr>
              <a:defRPr/>
            </a:lvl1pPr>
          </a:lstStyle>
          <a:p>
            <a:pPr>
              <a:defRPr/>
            </a:pPr>
            <a:fld id="{4F80E586-EC0C-403B-B05C-C41BCC8F51A9}" type="datetime11">
              <a:rPr lang="zh-CN" altLang="en-US" smtClean="0">
                <a:solidFill>
                  <a:srgbClr val="FFFFFF"/>
                </a:solidFill>
              </a:rPr>
              <a:pPr>
                <a:defRPr/>
              </a:pPr>
              <a:t>19:51:59</a:t>
            </a:fld>
            <a:endParaRPr lang="en-US" altLang="zh-CN" dirty="0">
              <a:solidFill>
                <a:srgbClr val="FFFFFF"/>
              </a:solidFill>
            </a:endParaRPr>
          </a:p>
        </p:txBody>
      </p:sp>
      <p:sp>
        <p:nvSpPr>
          <p:cNvPr id="6" name="页脚占位符 4"/>
          <p:cNvSpPr>
            <a:spLocks noGrp="1" noChangeArrowheads="1"/>
          </p:cNvSpPr>
          <p:nvPr>
            <p:ph type="ftr" sz="quarter" idx="11"/>
          </p:nvPr>
        </p:nvSpPr>
        <p:spPr>
          <a:xfrm>
            <a:off x="2051720" y="6356350"/>
            <a:ext cx="4392488" cy="365125"/>
          </a:xfrm>
          <a:ln/>
        </p:spPr>
        <p:txBody>
          <a:bodyPr/>
          <a:lstStyle>
            <a:lvl1pPr>
              <a:defRPr/>
            </a:lvl1pPr>
          </a:lstStyle>
          <a:p>
            <a:pPr>
              <a:defRPr/>
            </a:pPr>
            <a:r>
              <a:rPr lang="en-US" altLang="zh-CN" dirty="0" err="1" smtClean="0">
                <a:solidFill>
                  <a:srgbClr val="FFFFFF"/>
                </a:solidFill>
              </a:rPr>
              <a:t>Dr.DU</a:t>
            </a:r>
            <a:r>
              <a:rPr lang="en-US" altLang="zh-CN" dirty="0" smtClean="0">
                <a:solidFill>
                  <a:srgbClr val="FFFFFF"/>
                </a:solidFill>
              </a:rPr>
              <a:t> </a:t>
            </a:r>
            <a:r>
              <a:rPr lang="en-US" altLang="zh-CN" dirty="0" err="1" smtClean="0">
                <a:solidFill>
                  <a:srgbClr val="FFFFFF"/>
                </a:solidFill>
              </a:rPr>
              <a:t>Li,Department</a:t>
            </a:r>
            <a:r>
              <a:rPr lang="en-US" altLang="zh-CN" dirty="0" smtClean="0">
                <a:solidFill>
                  <a:srgbClr val="FFFFFF"/>
                </a:solidFill>
              </a:rPr>
              <a:t> of Public </a:t>
            </a:r>
            <a:r>
              <a:rPr lang="en-US" altLang="zh-CN" dirty="0" err="1" smtClean="0">
                <a:solidFill>
                  <a:srgbClr val="FFFFFF"/>
                </a:solidFill>
              </a:rPr>
              <a:t>Economics,Fudan</a:t>
            </a:r>
            <a:r>
              <a:rPr lang="en-US" altLang="zh-CN" dirty="0" smtClean="0">
                <a:solidFill>
                  <a:srgbClr val="FFFFFF"/>
                </a:solidFill>
              </a:rPr>
              <a:t> University</a:t>
            </a:r>
            <a:endParaRPr lang="en-US" altLang="zh-CN" dirty="0">
              <a:solidFill>
                <a:srgbClr val="FFFFFF"/>
              </a:solidFill>
            </a:endParaRPr>
          </a:p>
        </p:txBody>
      </p:sp>
      <p:sp>
        <p:nvSpPr>
          <p:cNvPr id="7" name="灯片编号占位符 5"/>
          <p:cNvSpPr>
            <a:spLocks noGrp="1" noChangeArrowheads="1"/>
          </p:cNvSpPr>
          <p:nvPr>
            <p:ph type="sldNum" sz="quarter" idx="12"/>
          </p:nvPr>
        </p:nvSpPr>
        <p:spPr>
          <a:ln/>
        </p:spPr>
        <p:txBody>
          <a:bodyPr/>
          <a:lstStyle>
            <a:lvl1pPr>
              <a:defRPr baseline="0">
                <a:solidFill>
                  <a:schemeClr val="bg1"/>
                </a:solidFill>
              </a:defRPr>
            </a:lvl1pPr>
          </a:lstStyle>
          <a:p>
            <a:pPr>
              <a:defRPr/>
            </a:pPr>
            <a:fld id="{72FB60BC-CBB6-4901-994E-BA06FAAE2987}" type="slidenum">
              <a:rPr lang="en-US" altLang="zh-CN" smtClean="0">
                <a:solidFill>
                  <a:srgbClr val="FFFFFF"/>
                </a:solidFill>
              </a:rPr>
              <a:pPr>
                <a:defRPr/>
              </a:pPr>
              <a:t>‹#›</a:t>
            </a:fld>
            <a:endParaRPr lang="en-US" altLang="zh-CN" dirty="0">
              <a:solidFill>
                <a:srgbClr val="FFFFFF"/>
              </a:solidFill>
            </a:endParaRPr>
          </a:p>
        </p:txBody>
      </p:sp>
    </p:spTree>
    <p:extLst>
      <p:ext uri="{BB962C8B-B14F-4D97-AF65-F5344CB8AC3E}">
        <p14:creationId xmlns:p14="http://schemas.microsoft.com/office/powerpoint/2010/main" val="10910718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1.jpeg"/><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dirty="0" smtClean="0">
                <a:sym typeface="Calibri" pitchFamily="34" charset="0"/>
              </a:rPr>
              <a:t>单击此处编辑母版文本样式</a:t>
            </a:r>
          </a:p>
          <a:p>
            <a:pPr lvl="1"/>
            <a:r>
              <a:rPr lang="zh-CN" dirty="0" smtClean="0">
                <a:sym typeface="Calibri" pitchFamily="34" charset="0"/>
              </a:rPr>
              <a:t>第二级</a:t>
            </a:r>
          </a:p>
          <a:p>
            <a:pPr lvl="2"/>
            <a:r>
              <a:rPr lang="zh-CN" dirty="0" smtClean="0">
                <a:sym typeface="Calibri" pitchFamily="34" charset="0"/>
              </a:rPr>
              <a:t>第三级</a:t>
            </a:r>
          </a:p>
          <a:p>
            <a:pPr lvl="3"/>
            <a:r>
              <a:rPr lang="zh-CN" dirty="0" smtClean="0">
                <a:sym typeface="Calibri" pitchFamily="34" charset="0"/>
              </a:rPr>
              <a:t>第四级</a:t>
            </a:r>
          </a:p>
          <a:p>
            <a:pPr lvl="4"/>
            <a:r>
              <a:rPr lang="zh-CN" dirty="0"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aseline="0" smtClean="0">
                <a:solidFill>
                  <a:schemeClr val="bg1"/>
                </a:solidFill>
                <a:latin typeface="Arial" pitchFamily="34" charset="0"/>
              </a:defRPr>
            </a:lvl1pPr>
          </a:lstStyle>
          <a:p>
            <a:pPr fontAlgn="base">
              <a:spcBef>
                <a:spcPct val="0"/>
              </a:spcBef>
              <a:spcAft>
                <a:spcPct val="0"/>
              </a:spcAft>
              <a:defRPr/>
            </a:pPr>
            <a:fld id="{F93820DA-C512-4132-BC59-D1722D711071}" type="datetime11">
              <a:rPr lang="zh-CN" altLang="en-US">
                <a:solidFill>
                  <a:srgbClr val="FFFFFF"/>
                </a:solidFill>
              </a:rPr>
              <a:pPr fontAlgn="base">
                <a:spcBef>
                  <a:spcPct val="0"/>
                </a:spcBef>
                <a:spcAft>
                  <a:spcPct val="0"/>
                </a:spcAft>
                <a:defRPr/>
              </a:pPr>
              <a:t>19:51:59</a:t>
            </a:fld>
            <a:endParaRPr lang="en-US" altLang="zh-CN" dirty="0">
              <a:solidFill>
                <a:srgbClr val="FFFFFF"/>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aseline="0" smtClean="0">
                <a:solidFill>
                  <a:schemeClr val="bg1"/>
                </a:solidFill>
                <a:latin typeface="Arial" pitchFamily="34" charset="0"/>
              </a:defRPr>
            </a:lvl1pPr>
          </a:lstStyle>
          <a:p>
            <a:pPr fontAlgn="base">
              <a:spcBef>
                <a:spcPct val="0"/>
              </a:spcBef>
              <a:spcAft>
                <a:spcPct val="0"/>
              </a:spcAft>
              <a:defRPr/>
            </a:pPr>
            <a:r>
              <a:rPr lang="en-US" altLang="zh-CN" dirty="0" err="1">
                <a:solidFill>
                  <a:srgbClr val="FFFFFF"/>
                </a:solidFill>
              </a:rPr>
              <a:t>Dr.DU</a:t>
            </a:r>
            <a:r>
              <a:rPr lang="en-US" altLang="zh-CN" dirty="0">
                <a:solidFill>
                  <a:srgbClr val="FFFFFF"/>
                </a:solidFill>
              </a:rPr>
              <a:t> Li, Department of Public Economics, </a:t>
            </a:r>
            <a:r>
              <a:rPr lang="en-US" altLang="zh-CN" dirty="0" err="1">
                <a:solidFill>
                  <a:srgbClr val="FFFFFF"/>
                </a:solidFill>
              </a:rPr>
              <a:t>Fudan</a:t>
            </a:r>
            <a:r>
              <a:rPr lang="en-US" altLang="zh-CN" dirty="0">
                <a:solidFill>
                  <a:srgbClr val="FFFFFF"/>
                </a:solidFill>
              </a:rPr>
              <a:t> University</a:t>
            </a: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Arial" pitchFamily="34" charset="0"/>
              </a:defRPr>
            </a:lvl1pPr>
          </a:lstStyle>
          <a:p>
            <a:pPr fontAlgn="base">
              <a:spcBef>
                <a:spcPct val="0"/>
              </a:spcBef>
              <a:spcAft>
                <a:spcPct val="0"/>
              </a:spcAft>
              <a:defRPr/>
            </a:pPr>
            <a:fld id="{72FB60BC-CBB6-4901-994E-BA06FAAE2987}" type="slidenum">
              <a:rPr lang="en-US" altLang="zh-CN"/>
              <a:pPr fontAlgn="base">
                <a:spcBef>
                  <a:spcPct val="0"/>
                </a:spcBef>
                <a:spcAft>
                  <a:spcPct val="0"/>
                </a:spcAft>
                <a:defRPr/>
              </a:pPr>
              <a:t>‹#›</a:t>
            </a:fld>
            <a:endParaRPr lang="en-US" altLang="zh-CN"/>
          </a:p>
        </p:txBody>
      </p:sp>
    </p:spTree>
    <p:extLst>
      <p:ext uri="{BB962C8B-B14F-4D97-AF65-F5344CB8AC3E}">
        <p14:creationId xmlns:p14="http://schemas.microsoft.com/office/powerpoint/2010/main" val="317228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strVal val="#ppt_w+.3"/>
                                          </p:val>
                                        </p:tav>
                                        <p:tav tm="100000">
                                          <p:val>
                                            <p:strVal val="#ppt_w"/>
                                          </p:val>
                                        </p:tav>
                                      </p:tavLst>
                                    </p:anim>
                                    <p:anim calcmode="lin" valueType="num">
                                      <p:cBhvr>
                                        <p:cTn id="8" dur="500" fill="hold"/>
                                        <p:tgtEl>
                                          <p:spTgt spid="1026"/>
                                        </p:tgtEl>
                                        <p:attrNameLst>
                                          <p:attrName>ppt_h</p:attrName>
                                        </p:attrNameLst>
                                      </p:cBhvr>
                                      <p:tavLst>
                                        <p:tav tm="0">
                                          <p:val>
                                            <p:strVal val="#ppt_h"/>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wipe(left)">
                                      <p:cBhvr>
                                        <p:cTn id="14" dur="500"/>
                                        <p:tgtEl>
                                          <p:spTgt spid="1027">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wipe(left)">
                                      <p:cBhvr>
                                        <p:cTn id="17" dur="500"/>
                                        <p:tgtEl>
                                          <p:spTgt spid="1027">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wipe(left)">
                                      <p:cBhvr>
                                        <p:cTn id="20" dur="500"/>
                                        <p:tgtEl>
                                          <p:spTgt spid="102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500"/>
                                        <p:tgtEl>
                                          <p:spTgt spid="102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wipe(left)">
                                      <p:cBhvr>
                                        <p:cTn id="26"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hdr="0"/>
  <p:txStyles>
    <p:title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fontAlgn="base">
              <a:spcBef>
                <a:spcPct val="0"/>
              </a:spcBef>
              <a:spcAft>
                <a:spcPct val="0"/>
              </a:spcAft>
              <a:defRPr/>
            </a:pPr>
            <a:fld id="{F93820DA-C512-4132-BC59-D1722D711071}" type="datetime11">
              <a:rPr lang="zh-CN" altLang="en-US" smtClean="0">
                <a:solidFill>
                  <a:srgbClr val="FFFFFF"/>
                </a:solidFill>
              </a:rPr>
              <a:pPr fontAlgn="base">
                <a:spcBef>
                  <a:spcPct val="0"/>
                </a:spcBef>
                <a:spcAft>
                  <a:spcPct val="0"/>
                </a:spcAft>
                <a:defRPr/>
              </a:pPr>
              <a:t>19:51:59</a:t>
            </a:fld>
            <a:endParaRPr lang="en-US" altLang="zh-CN" dirty="0">
              <a:solidFill>
                <a:srgbClr val="FFFFFF"/>
              </a:solidFill>
            </a:endParaRP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fontAlgn="base">
              <a:spcBef>
                <a:spcPct val="0"/>
              </a:spcBef>
              <a:spcAft>
                <a:spcPct val="0"/>
              </a:spcAft>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fontAlgn="base">
              <a:spcBef>
                <a:spcPct val="0"/>
              </a:spcBef>
              <a:spcAft>
                <a:spcPct val="0"/>
              </a:spcAft>
              <a:defRPr/>
            </a:pPr>
            <a:fld id="{72FB60BC-CBB6-4901-994E-BA06FAAE2987}" type="slidenum">
              <a:rPr lang="en-US" altLang="zh-CN" smtClean="0"/>
              <a:pPr fontAlgn="base">
                <a:spcBef>
                  <a:spcPct val="0"/>
                </a:spcBef>
                <a:spcAft>
                  <a:spcPct val="0"/>
                </a:spcAft>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3"/>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sym typeface="Calibri" pitchFamily="34" charset="0"/>
              </a:rPr>
              <a:t>单击此处编辑母版文本样式</a:t>
            </a:r>
          </a:p>
          <a:p>
            <a:pPr lvl="1"/>
            <a:r>
              <a:rPr lang="zh-CN" smtClean="0">
                <a:sym typeface="Calibri" pitchFamily="34" charset="0"/>
              </a:rPr>
              <a:t>第二级</a:t>
            </a:r>
          </a:p>
          <a:p>
            <a:pPr lvl="2"/>
            <a:r>
              <a:rPr lang="zh-CN" smtClean="0">
                <a:sym typeface="Calibri" pitchFamily="34" charset="0"/>
              </a:rPr>
              <a:t>第三级</a:t>
            </a:r>
          </a:p>
          <a:p>
            <a:pPr lvl="3"/>
            <a:r>
              <a:rPr lang="zh-CN" smtClean="0">
                <a:sym typeface="Calibri" pitchFamily="34" charset="0"/>
              </a:rPr>
              <a:t>第四级</a:t>
            </a:r>
          </a:p>
          <a:p>
            <a:pPr lvl="4"/>
            <a:r>
              <a:rPr lang="zh-CN"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fontAlgn="base">
              <a:spcBef>
                <a:spcPct val="0"/>
              </a:spcBef>
              <a:spcAft>
                <a:spcPct val="0"/>
              </a:spcAft>
              <a:defRPr/>
            </a:pPr>
            <a:fld id="{F93820DA-C512-4132-BC59-D1722D711071}" type="datetime11">
              <a:rPr lang="zh-CN" altLang="en-US" smtClean="0">
                <a:solidFill>
                  <a:srgbClr val="FFFFFF"/>
                </a:solidFill>
              </a:rPr>
              <a:pPr fontAlgn="base">
                <a:spcBef>
                  <a:spcPct val="0"/>
                </a:spcBef>
                <a:spcAft>
                  <a:spcPct val="0"/>
                </a:spcAft>
                <a:defRPr/>
              </a:pPr>
              <a:t>19:51:59</a:t>
            </a:fld>
            <a:endParaRPr lang="en-US" altLang="zh-CN" dirty="0">
              <a:solidFill>
                <a:srgbClr val="FFFFFF"/>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fontAlgn="base">
              <a:spcBef>
                <a:spcPct val="0"/>
              </a:spcBef>
              <a:spcAft>
                <a:spcPct val="0"/>
              </a:spcAft>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fontAlgn="base">
              <a:spcBef>
                <a:spcPct val="0"/>
              </a:spcBef>
              <a:spcAft>
                <a:spcPct val="0"/>
              </a:spcAft>
              <a:defRPr/>
            </a:pPr>
            <a:fld id="{72FB60BC-CBB6-4901-994E-BA06FAAE2987}" type="slidenum">
              <a:rPr lang="en-US" altLang="zh-CN" smtClean="0"/>
              <a:pPr fontAlgn="base">
                <a:spcBef>
                  <a:spcPct val="0"/>
                </a:spcBef>
                <a:spcAft>
                  <a:spcPct val="0"/>
                </a:spcAft>
                <a:defRPr/>
              </a:pPr>
              <a:t>‹#›</a:t>
            </a:fld>
            <a:endParaRPr lang="en-US" altLang="zh-CN"/>
          </a:p>
        </p:txBody>
      </p:sp>
    </p:spTree>
    <p:extLst>
      <p:ext uri="{BB962C8B-B14F-4D97-AF65-F5344CB8AC3E}">
        <p14:creationId xmlns:p14="http://schemas.microsoft.com/office/powerpoint/2010/main" val="307030307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strVal val="#ppt_w+.3"/>
                                          </p:val>
                                        </p:tav>
                                        <p:tav tm="100000">
                                          <p:val>
                                            <p:strVal val="#ppt_w"/>
                                          </p:val>
                                        </p:tav>
                                      </p:tavLst>
                                    </p:anim>
                                    <p:anim calcmode="lin" valueType="num">
                                      <p:cBhvr>
                                        <p:cTn id="8" dur="500" fill="hold"/>
                                        <p:tgtEl>
                                          <p:spTgt spid="1026"/>
                                        </p:tgtEl>
                                        <p:attrNameLst>
                                          <p:attrName>ppt_h</p:attrName>
                                        </p:attrNameLst>
                                      </p:cBhvr>
                                      <p:tavLst>
                                        <p:tav tm="0">
                                          <p:val>
                                            <p:strVal val="#ppt_h"/>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wipe(left)">
                                      <p:cBhvr>
                                        <p:cTn id="14" dur="500"/>
                                        <p:tgtEl>
                                          <p:spTgt spid="1027">
                                            <p:txEl>
                                              <p:pRg st="0" end="0"/>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wipe(left)">
                                      <p:cBhvr>
                                        <p:cTn id="17" dur="500"/>
                                        <p:tgtEl>
                                          <p:spTgt spid="1027">
                                            <p:txEl>
                                              <p:pRg st="1" end="1"/>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wipe(left)">
                                      <p:cBhvr>
                                        <p:cTn id="20" dur="500"/>
                                        <p:tgtEl>
                                          <p:spTgt spid="1027">
                                            <p:txEl>
                                              <p:pRg st="2" end="2"/>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wipe(left)">
                                      <p:cBhvr>
                                        <p:cTn id="23" dur="500"/>
                                        <p:tgtEl>
                                          <p:spTgt spid="102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wipe(left)">
                                      <p:cBhvr>
                                        <p:cTn id="26"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hdr="0"/>
  <p:txStyles>
    <p:titleStyle>
      <a:lvl1pPr marL="914400" indent="-914400" algn="ctr" rtl="0" eaLnBrk="1" fontAlgn="base" hangingPunct="1">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eaLnBrk="1" fontAlgn="base" hangingPunct="1">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pitchFamily="34"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pitchFamily="34"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406004" y="836712"/>
            <a:ext cx="8712968" cy="822325"/>
          </a:xfrm>
        </p:spPr>
        <p:txBody>
          <a:bodyPr>
            <a:normAutofit/>
          </a:bodyPr>
          <a:lstStyle/>
          <a:p>
            <a:r>
              <a:rPr lang="en-US" altLang="zh-CN" sz="4000" dirty="0">
                <a:solidFill>
                  <a:schemeClr val="tx2"/>
                </a:solidFill>
              </a:rPr>
              <a:t>China’s </a:t>
            </a:r>
            <a:r>
              <a:rPr lang="en-US" altLang="zh-CN" sz="4000" dirty="0" smtClean="0">
                <a:solidFill>
                  <a:schemeClr val="tx2"/>
                </a:solidFill>
              </a:rPr>
              <a:t>Taxation </a:t>
            </a:r>
            <a:r>
              <a:rPr lang="en-US" altLang="zh-CN" sz="4000" dirty="0">
                <a:solidFill>
                  <a:schemeClr val="tx2"/>
                </a:solidFill>
              </a:rPr>
              <a:t>S</a:t>
            </a:r>
            <a:r>
              <a:rPr lang="en-US" altLang="zh-CN" sz="4000" dirty="0" smtClean="0">
                <a:solidFill>
                  <a:schemeClr val="tx2"/>
                </a:solidFill>
              </a:rPr>
              <a:t>ystem and Fiscal Policy</a:t>
            </a:r>
            <a:endParaRPr lang="en-US" altLang="zh-CN" sz="4000" dirty="0">
              <a:solidFill>
                <a:schemeClr val="tx2"/>
              </a:solidFill>
            </a:endParaRPr>
          </a:p>
        </p:txBody>
      </p:sp>
      <p:sp>
        <p:nvSpPr>
          <p:cNvPr id="2051" name="Rectangle 3"/>
          <p:cNvSpPr>
            <a:spLocks noGrp="1" noRot="1" noChangeArrowheads="1"/>
          </p:cNvSpPr>
          <p:nvPr>
            <p:ph type="subTitle" idx="1"/>
          </p:nvPr>
        </p:nvSpPr>
        <p:spPr>
          <a:xfrm>
            <a:off x="1187624" y="1988840"/>
            <a:ext cx="7448550" cy="2951162"/>
          </a:xfrm>
        </p:spPr>
        <p:txBody>
          <a:bodyPr>
            <a:normAutofit/>
          </a:bodyPr>
          <a:lstStyle/>
          <a:p>
            <a:pPr>
              <a:lnSpc>
                <a:spcPct val="90000"/>
              </a:lnSpc>
            </a:pPr>
            <a:endParaRPr lang="en-US" altLang="zh-CN" sz="2400" dirty="0"/>
          </a:p>
          <a:p>
            <a:pPr>
              <a:lnSpc>
                <a:spcPct val="90000"/>
              </a:lnSpc>
            </a:pPr>
            <a:r>
              <a:rPr lang="en-US" altLang="zh-CN" sz="2800" dirty="0">
                <a:solidFill>
                  <a:schemeClr val="tx2"/>
                </a:solidFill>
              </a:rPr>
              <a:t>Instructed by Dr. </a:t>
            </a:r>
            <a:r>
              <a:rPr lang="en-US" altLang="zh-CN" sz="2800" u="sng" dirty="0" smtClean="0">
                <a:solidFill>
                  <a:schemeClr val="tx2"/>
                </a:solidFill>
              </a:rPr>
              <a:t>DU</a:t>
            </a:r>
            <a:r>
              <a:rPr lang="en-US" altLang="zh-CN" sz="2800" dirty="0" smtClean="0">
                <a:solidFill>
                  <a:schemeClr val="tx2"/>
                </a:solidFill>
              </a:rPr>
              <a:t>  Li </a:t>
            </a:r>
            <a:endParaRPr lang="en-US" altLang="zh-CN" sz="2800" u="sng" dirty="0">
              <a:solidFill>
                <a:schemeClr val="tx2"/>
              </a:solidFill>
            </a:endParaRPr>
          </a:p>
          <a:p>
            <a:pPr>
              <a:lnSpc>
                <a:spcPct val="90000"/>
              </a:lnSpc>
            </a:pPr>
            <a:r>
              <a:rPr lang="en-US" altLang="zh-CN" sz="2800" dirty="0">
                <a:solidFill>
                  <a:schemeClr val="tx2"/>
                </a:solidFill>
              </a:rPr>
              <a:t>Email</a:t>
            </a:r>
            <a:r>
              <a:rPr lang="en-US" altLang="zh-CN" sz="2800" dirty="0" smtClean="0">
                <a:solidFill>
                  <a:schemeClr val="tx2"/>
                </a:solidFill>
              </a:rPr>
              <a:t>: lidu@fudan.edu.cn</a:t>
            </a:r>
            <a:endParaRPr lang="en-US" altLang="zh-CN" sz="2800" dirty="0">
              <a:solidFill>
                <a:schemeClr val="tx2"/>
              </a:solidFill>
            </a:endParaRPr>
          </a:p>
          <a:p>
            <a:pPr>
              <a:lnSpc>
                <a:spcPct val="90000"/>
              </a:lnSpc>
            </a:pPr>
            <a:r>
              <a:rPr lang="en-US" altLang="zh-CN" sz="2800" dirty="0">
                <a:solidFill>
                  <a:schemeClr val="tx2"/>
                </a:solidFill>
              </a:rPr>
              <a:t>Office</a:t>
            </a:r>
            <a:r>
              <a:rPr lang="en-US" altLang="zh-CN" sz="2800" dirty="0" smtClean="0">
                <a:solidFill>
                  <a:schemeClr val="tx2"/>
                </a:solidFill>
              </a:rPr>
              <a:t>: Room </a:t>
            </a:r>
            <a:r>
              <a:rPr lang="en-US" altLang="zh-CN" sz="2800" dirty="0">
                <a:solidFill>
                  <a:schemeClr val="tx2"/>
                </a:solidFill>
              </a:rPr>
              <a:t>418</a:t>
            </a:r>
          </a:p>
          <a:p>
            <a:pPr>
              <a:lnSpc>
                <a:spcPct val="90000"/>
              </a:lnSpc>
            </a:pPr>
            <a:r>
              <a:rPr lang="en-US" altLang="zh-CN" sz="2800" dirty="0">
                <a:solidFill>
                  <a:schemeClr val="tx2"/>
                </a:solidFill>
              </a:rPr>
              <a:t>Office tel:65643530</a:t>
            </a:r>
          </a:p>
          <a:p>
            <a:pPr>
              <a:lnSpc>
                <a:spcPct val="90000"/>
              </a:lnSpc>
            </a:pPr>
            <a:r>
              <a:rPr lang="en-US" altLang="zh-CN" sz="2800" dirty="0">
                <a:solidFill>
                  <a:schemeClr val="tx2"/>
                </a:solidFill>
              </a:rPr>
              <a:t>Office hours: </a:t>
            </a:r>
            <a:r>
              <a:rPr lang="en-US" altLang="zh-CN" sz="2800" dirty="0" smtClean="0">
                <a:solidFill>
                  <a:schemeClr val="tx2"/>
                </a:solidFill>
              </a:rPr>
              <a:t>Wednesday,15:30-17:00pm</a:t>
            </a:r>
            <a:endParaRPr lang="en-US" altLang="zh-CN" sz="2800" dirty="0">
              <a:solidFill>
                <a:schemeClr val="tx2"/>
              </a:solidFill>
            </a:endParaRPr>
          </a:p>
        </p:txBody>
      </p:sp>
    </p:spTree>
    <p:extLst>
      <p:ext uri="{BB962C8B-B14F-4D97-AF65-F5344CB8AC3E}">
        <p14:creationId xmlns:p14="http://schemas.microsoft.com/office/powerpoint/2010/main" val="31888836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98AE2D06-8F0D-4F2E-8F0A-DAB65D25DB6B}"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10</a:t>
            </a:fld>
            <a:endParaRPr lang="en-US" altLang="zh-CN">
              <a:solidFill>
                <a:srgbClr val="FFFFFF"/>
              </a:solidFill>
            </a:endParaRPr>
          </a:p>
        </p:txBody>
      </p:sp>
      <p:sp>
        <p:nvSpPr>
          <p:cNvPr id="591874" name="Rectangle 2"/>
          <p:cNvSpPr>
            <a:spLocks noGrp="1" noRot="1" noChangeArrowheads="1"/>
          </p:cNvSpPr>
          <p:nvPr>
            <p:ph type="title" idx="4294967295"/>
          </p:nvPr>
        </p:nvSpPr>
        <p:spPr>
          <a:xfrm>
            <a:off x="625475" y="381000"/>
            <a:ext cx="8518525" cy="1176338"/>
          </a:xfrm>
        </p:spPr>
        <p:txBody>
          <a:bodyPr/>
          <a:lstStyle/>
          <a:p>
            <a:pPr algn="l" fontAlgn="auto">
              <a:spcAft>
                <a:spcPts val="0"/>
              </a:spcAft>
              <a:defRPr/>
            </a:pPr>
            <a:r>
              <a:rPr lang="en-US" altLang="zh-CN" b="1" dirty="0">
                <a:solidFill>
                  <a:schemeClr val="tx2">
                    <a:satMod val="130000"/>
                  </a:schemeClr>
                </a:solidFill>
              </a:rPr>
              <a:t> </a:t>
            </a:r>
            <a:r>
              <a:rPr lang="en-US" altLang="zh-CN" dirty="0">
                <a:solidFill>
                  <a:schemeClr val="tx2">
                    <a:satMod val="130000"/>
                  </a:schemeClr>
                </a:solidFill>
              </a:rPr>
              <a:t>Taxable Items: Imports</a:t>
            </a:r>
            <a:r>
              <a:rPr lang="en-US" altLang="zh-CN" b="1" dirty="0" smtClean="0">
                <a:solidFill>
                  <a:schemeClr val="tx2">
                    <a:satMod val="130000"/>
                  </a:schemeClr>
                </a:solidFill>
              </a:rPr>
              <a:t> </a:t>
            </a:r>
            <a:endParaRPr lang="zh-CN" altLang="zh-CN" dirty="0">
              <a:solidFill>
                <a:schemeClr val="tx2">
                  <a:satMod val="130000"/>
                </a:schemeClr>
              </a:solidFill>
            </a:endParaRPr>
          </a:p>
        </p:txBody>
      </p:sp>
      <p:sp>
        <p:nvSpPr>
          <p:cNvPr id="1911810" name="Rectangle 3"/>
          <p:cNvSpPr>
            <a:spLocks noGrp="1" noRot="1" noChangeArrowheads="1"/>
          </p:cNvSpPr>
          <p:nvPr>
            <p:ph type="body" idx="4294967295"/>
          </p:nvPr>
        </p:nvSpPr>
        <p:spPr>
          <a:xfrm>
            <a:off x="935038" y="1628775"/>
            <a:ext cx="8208962" cy="4394200"/>
          </a:xfrm>
        </p:spPr>
        <p:txBody>
          <a:bodyPr/>
          <a:lstStyle/>
          <a:p>
            <a:r>
              <a:rPr lang="en-US" altLang="zh-CN" sz="2400" dirty="0" smtClean="0"/>
              <a:t> The imports of foreign goods is taxable, the consignee of imported goods, or the one who has to handle the customs declaration procedures, is liable to pay the VAT. </a:t>
            </a:r>
          </a:p>
          <a:p>
            <a:endParaRPr lang="en-US" altLang="zh-CN" sz="2400" dirty="0" smtClean="0"/>
          </a:p>
          <a:p>
            <a:r>
              <a:rPr lang="en-US" altLang="zh-CN" sz="2400" dirty="0" smtClean="0"/>
              <a:t>Foreign companies without an establishment in China, which provide taxable services to Chinese customers, are required to appoint their agents to pay VAT. If there are no such agents, </a:t>
            </a:r>
            <a:r>
              <a:rPr lang="en-US" altLang="zh-CN" sz="2400" dirty="0" smtClean="0">
                <a:solidFill>
                  <a:srgbClr val="FF0000"/>
                </a:solidFill>
              </a:rPr>
              <a:t>the purchaser </a:t>
            </a:r>
            <a:r>
              <a:rPr lang="en-US" altLang="zh-CN" sz="2400" dirty="0" smtClean="0"/>
              <a:t>will be required to withhold VAT. </a:t>
            </a:r>
          </a:p>
        </p:txBody>
      </p:sp>
    </p:spTree>
    <p:extLst>
      <p:ext uri="{BB962C8B-B14F-4D97-AF65-F5344CB8AC3E}">
        <p14:creationId xmlns:p14="http://schemas.microsoft.com/office/powerpoint/2010/main" val="30973050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18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11810">
                                            <p:txEl>
                                              <p:pRg st="0" end="0"/>
                                            </p:txEl>
                                          </p:spTgt>
                                        </p:tgtEl>
                                        <p:attrNameLst>
                                          <p:attrName>style.visibility</p:attrName>
                                        </p:attrNameLst>
                                      </p:cBhvr>
                                      <p:to>
                                        <p:strVal val="visible"/>
                                      </p:to>
                                    </p:set>
                                    <p:animEffect transition="in" filter="wipe(left)">
                                      <p:cBhvr>
                                        <p:cTn id="11" dur="500"/>
                                        <p:tgtEl>
                                          <p:spTgt spid="19118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11810">
                                            <p:txEl>
                                              <p:pRg st="2" end="2"/>
                                            </p:txEl>
                                          </p:spTgt>
                                        </p:tgtEl>
                                        <p:attrNameLst>
                                          <p:attrName>style.visibility</p:attrName>
                                        </p:attrNameLst>
                                      </p:cBhvr>
                                      <p:to>
                                        <p:strVal val="visible"/>
                                      </p:to>
                                    </p:set>
                                    <p:animEffect transition="in" filter="wipe(left)">
                                      <p:cBhvr>
                                        <p:cTn id="16" dur="500"/>
                                        <p:tgtEl>
                                          <p:spTgt spid="19118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4" grpId="0" autoUpdateAnimBg="0"/>
      <p:bldP spid="191181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75053895-7033-4D7D-A00B-3DF12FB62F91}"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11</a:t>
            </a:fld>
            <a:endParaRPr lang="en-US" altLang="zh-CN">
              <a:solidFill>
                <a:srgbClr val="FFFFFF"/>
              </a:solidFill>
            </a:endParaRPr>
          </a:p>
        </p:txBody>
      </p:sp>
      <p:sp>
        <p:nvSpPr>
          <p:cNvPr id="593922"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smtClean="0">
                <a:solidFill>
                  <a:schemeClr val="tx2">
                    <a:satMod val="130000"/>
                  </a:schemeClr>
                </a:solidFill>
              </a:rPr>
              <a:t>Exemptions </a:t>
            </a:r>
            <a:endParaRPr lang="zh-CN" altLang="zh-CN" dirty="0">
              <a:solidFill>
                <a:schemeClr val="tx2">
                  <a:satMod val="130000"/>
                </a:schemeClr>
              </a:solidFill>
            </a:endParaRPr>
          </a:p>
        </p:txBody>
      </p:sp>
      <p:sp>
        <p:nvSpPr>
          <p:cNvPr id="1913858" name="Rectangle 3"/>
          <p:cNvSpPr>
            <a:spLocks noGrp="1" noRot="1" noChangeArrowheads="1"/>
          </p:cNvSpPr>
          <p:nvPr>
            <p:ph type="body" idx="4294967295"/>
          </p:nvPr>
        </p:nvSpPr>
        <p:spPr>
          <a:xfrm>
            <a:off x="1798638" y="1752600"/>
            <a:ext cx="7345362" cy="4270375"/>
          </a:xfrm>
        </p:spPr>
        <p:txBody>
          <a:bodyPr/>
          <a:lstStyle/>
          <a:p>
            <a:r>
              <a:rPr lang="en-US" altLang="zh-CN" sz="2400" b="1" dirty="0" smtClean="0"/>
              <a:t>Self-produced primary agricultural products;  </a:t>
            </a:r>
            <a:endParaRPr lang="zh-CN" altLang="zh-CN" sz="2400" b="1" dirty="0" smtClean="0"/>
          </a:p>
          <a:p>
            <a:r>
              <a:rPr lang="en-US" altLang="zh-CN" sz="2400" b="1" dirty="0" smtClean="0"/>
              <a:t>Exported goods under contract processing; </a:t>
            </a:r>
          </a:p>
          <a:p>
            <a:r>
              <a:rPr lang="en-US" altLang="zh-CN" sz="2400" b="1" dirty="0" smtClean="0"/>
              <a:t>Antique books; </a:t>
            </a:r>
            <a:endParaRPr lang="zh-CN" altLang="zh-CN" sz="2400" b="1" dirty="0" smtClean="0"/>
          </a:p>
          <a:p>
            <a:r>
              <a:rPr lang="en-US" altLang="zh-CN" sz="2400" b="1" dirty="0" smtClean="0"/>
              <a:t>Used goods sold by the individuals;</a:t>
            </a:r>
          </a:p>
          <a:p>
            <a:r>
              <a:rPr lang="en-US" altLang="zh-CN" sz="2400" b="1" dirty="0" smtClean="0"/>
              <a:t>Contraceptive medicines and devices;</a:t>
            </a:r>
          </a:p>
          <a:p>
            <a:r>
              <a:rPr lang="en-US" altLang="zh-CN" sz="2400" b="1" dirty="0" smtClean="0"/>
              <a:t>…</a:t>
            </a:r>
          </a:p>
          <a:p>
            <a:pPr marL="0" lvl="1" indent="0">
              <a:buNone/>
            </a:pPr>
            <a:r>
              <a:rPr lang="en-US" altLang="zh-CN" sz="2400" b="1" dirty="0" smtClean="0"/>
              <a:t>(</a:t>
            </a:r>
            <a:r>
              <a:rPr lang="en-US" altLang="zh-CN" dirty="0" err="1"/>
              <a:t>Liu,Z</a:t>
            </a:r>
            <a:r>
              <a:rPr lang="en-US" altLang="zh-CN" dirty="0"/>
              <a:t>. &amp; Du, L. (2013). China tax guide 2012 (in Chinese and English) .China Law Press. </a:t>
            </a:r>
            <a:r>
              <a:rPr lang="en-US" altLang="zh-CN" dirty="0" smtClean="0">
                <a:solidFill>
                  <a:srgbClr val="FF0000"/>
                </a:solidFill>
              </a:rPr>
              <a:t>p373</a:t>
            </a:r>
            <a:r>
              <a:rPr lang="en-US" altLang="zh-CN" sz="2400" b="1" dirty="0" smtClean="0"/>
              <a:t>)</a:t>
            </a:r>
          </a:p>
        </p:txBody>
      </p:sp>
    </p:spTree>
    <p:extLst>
      <p:ext uri="{BB962C8B-B14F-4D97-AF65-F5344CB8AC3E}">
        <p14:creationId xmlns:p14="http://schemas.microsoft.com/office/powerpoint/2010/main" val="23417178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39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13858">
                                            <p:txEl>
                                              <p:pRg st="0" end="0"/>
                                            </p:txEl>
                                          </p:spTgt>
                                        </p:tgtEl>
                                        <p:attrNameLst>
                                          <p:attrName>style.visibility</p:attrName>
                                        </p:attrNameLst>
                                      </p:cBhvr>
                                      <p:to>
                                        <p:strVal val="visible"/>
                                      </p:to>
                                    </p:set>
                                    <p:animEffect transition="in" filter="wipe(left)">
                                      <p:cBhvr>
                                        <p:cTn id="11" dur="500"/>
                                        <p:tgtEl>
                                          <p:spTgt spid="191385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13858">
                                            <p:txEl>
                                              <p:pRg st="1" end="1"/>
                                            </p:txEl>
                                          </p:spTgt>
                                        </p:tgtEl>
                                        <p:attrNameLst>
                                          <p:attrName>style.visibility</p:attrName>
                                        </p:attrNameLst>
                                      </p:cBhvr>
                                      <p:to>
                                        <p:strVal val="visible"/>
                                      </p:to>
                                    </p:set>
                                    <p:animEffect transition="in" filter="wipe(left)">
                                      <p:cBhvr>
                                        <p:cTn id="16" dur="500"/>
                                        <p:tgtEl>
                                          <p:spTgt spid="191385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13858">
                                            <p:txEl>
                                              <p:pRg st="2" end="2"/>
                                            </p:txEl>
                                          </p:spTgt>
                                        </p:tgtEl>
                                        <p:attrNameLst>
                                          <p:attrName>style.visibility</p:attrName>
                                        </p:attrNameLst>
                                      </p:cBhvr>
                                      <p:to>
                                        <p:strVal val="visible"/>
                                      </p:to>
                                    </p:set>
                                    <p:animEffect transition="in" filter="wipe(left)">
                                      <p:cBhvr>
                                        <p:cTn id="21" dur="500"/>
                                        <p:tgtEl>
                                          <p:spTgt spid="191385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13858">
                                            <p:txEl>
                                              <p:pRg st="3" end="3"/>
                                            </p:txEl>
                                          </p:spTgt>
                                        </p:tgtEl>
                                        <p:attrNameLst>
                                          <p:attrName>style.visibility</p:attrName>
                                        </p:attrNameLst>
                                      </p:cBhvr>
                                      <p:to>
                                        <p:strVal val="visible"/>
                                      </p:to>
                                    </p:set>
                                    <p:animEffect transition="in" filter="wipe(left)">
                                      <p:cBhvr>
                                        <p:cTn id="26" dur="500"/>
                                        <p:tgtEl>
                                          <p:spTgt spid="1913858">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913858">
                                            <p:txEl>
                                              <p:pRg st="4" end="4"/>
                                            </p:txEl>
                                          </p:spTgt>
                                        </p:tgtEl>
                                        <p:attrNameLst>
                                          <p:attrName>style.visibility</p:attrName>
                                        </p:attrNameLst>
                                      </p:cBhvr>
                                      <p:to>
                                        <p:strVal val="visible"/>
                                      </p:to>
                                    </p:set>
                                    <p:animEffect transition="in" filter="wipe(left)">
                                      <p:cBhvr>
                                        <p:cTn id="31" dur="500"/>
                                        <p:tgtEl>
                                          <p:spTgt spid="1913858">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913858">
                                            <p:txEl>
                                              <p:pRg st="5" end="5"/>
                                            </p:txEl>
                                          </p:spTgt>
                                        </p:tgtEl>
                                        <p:attrNameLst>
                                          <p:attrName>style.visibility</p:attrName>
                                        </p:attrNameLst>
                                      </p:cBhvr>
                                      <p:to>
                                        <p:strVal val="visible"/>
                                      </p:to>
                                    </p:set>
                                    <p:animEffect transition="in" filter="wipe(left)">
                                      <p:cBhvr>
                                        <p:cTn id="36" dur="500"/>
                                        <p:tgtEl>
                                          <p:spTgt spid="1913858">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913858">
                                            <p:txEl>
                                              <p:pRg st="6" end="6"/>
                                            </p:txEl>
                                          </p:spTgt>
                                        </p:tgtEl>
                                        <p:attrNameLst>
                                          <p:attrName>style.visibility</p:attrName>
                                        </p:attrNameLst>
                                      </p:cBhvr>
                                      <p:to>
                                        <p:strVal val="visible"/>
                                      </p:to>
                                    </p:set>
                                    <p:animEffect transition="in" filter="wipe(left)">
                                      <p:cBhvr>
                                        <p:cTn id="41" dur="500"/>
                                        <p:tgtEl>
                                          <p:spTgt spid="19138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2" grpId="0" autoUpdateAnimBg="0"/>
      <p:bldP spid="191385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964ABDD6-95DA-458A-9E5A-E65E839BF4EF}"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12</a:t>
            </a:fld>
            <a:endParaRPr lang="en-US" altLang="zh-CN">
              <a:solidFill>
                <a:srgbClr val="FFFFFF"/>
              </a:solidFill>
            </a:endParaRPr>
          </a:p>
        </p:txBody>
      </p:sp>
      <p:sp>
        <p:nvSpPr>
          <p:cNvPr id="594946"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a:solidFill>
                  <a:schemeClr val="tx2">
                    <a:satMod val="130000"/>
                  </a:schemeClr>
                </a:solidFill>
              </a:rPr>
              <a:t>Rates </a:t>
            </a:r>
          </a:p>
        </p:txBody>
      </p:sp>
      <p:sp>
        <p:nvSpPr>
          <p:cNvPr id="1914882" name="Rectangle 3"/>
          <p:cNvSpPr>
            <a:spLocks noGrp="1" noRot="1" noChangeArrowheads="1"/>
          </p:cNvSpPr>
          <p:nvPr>
            <p:ph type="body" idx="4294967295"/>
          </p:nvPr>
        </p:nvSpPr>
        <p:spPr>
          <a:xfrm>
            <a:off x="1358900" y="1341438"/>
            <a:ext cx="7785100" cy="4681537"/>
          </a:xfrm>
        </p:spPr>
        <p:txBody>
          <a:bodyPr/>
          <a:lstStyle/>
          <a:p>
            <a:pPr>
              <a:buFont typeface="Wingdings" pitchFamily="2" charset="2"/>
              <a:buNone/>
            </a:pPr>
            <a:r>
              <a:rPr lang="en-US" altLang="zh-CN" sz="2800" b="1" dirty="0" smtClean="0"/>
              <a:t>Standard rate </a:t>
            </a:r>
            <a:r>
              <a:rPr lang="en-US" altLang="zh-CN" sz="2800" dirty="0" smtClean="0"/>
              <a:t> is 17%.</a:t>
            </a:r>
          </a:p>
          <a:p>
            <a:pPr>
              <a:buFont typeface="Wingdings" pitchFamily="2" charset="2"/>
              <a:buNone/>
            </a:pPr>
            <a:r>
              <a:rPr lang="en-US" altLang="zh-CN" sz="2800" b="1" dirty="0" smtClean="0"/>
              <a:t>Zero rate </a:t>
            </a:r>
            <a:r>
              <a:rPr lang="en-US" altLang="zh-CN" sz="2800" dirty="0" smtClean="0"/>
              <a:t>generally applies to exports. </a:t>
            </a:r>
            <a:endParaRPr lang="zh-CN" altLang="zh-CN" sz="2800" dirty="0" smtClean="0"/>
          </a:p>
          <a:p>
            <a:pPr>
              <a:buFont typeface="Wingdings" pitchFamily="2" charset="2"/>
              <a:buNone/>
            </a:pPr>
            <a:r>
              <a:rPr lang="en-US" altLang="zh-CN" sz="2800" dirty="0" smtClean="0"/>
              <a:t>   Where the final product is zero-rated, all VAT charged at the interim stages in the production chain shall be refunded in full. </a:t>
            </a:r>
            <a:br>
              <a:rPr lang="en-US" altLang="zh-CN" sz="2800" dirty="0" smtClean="0"/>
            </a:br>
            <a:r>
              <a:rPr lang="en-US" altLang="zh-CN" sz="2800" dirty="0" smtClean="0"/>
              <a:t>But in practice, since the refund rate might be lower than the levy rate, input </a:t>
            </a:r>
            <a:r>
              <a:rPr lang="en-US" altLang="zh-CN" sz="2800" dirty="0"/>
              <a:t>tax on export goods is not fully refundable </a:t>
            </a:r>
            <a:endParaRPr lang="en-US" altLang="zh-CN" sz="2800" dirty="0" smtClean="0"/>
          </a:p>
          <a:p>
            <a:pPr>
              <a:buFont typeface="Wingdings" pitchFamily="2" charset="2"/>
              <a:buNone/>
            </a:pPr>
            <a:r>
              <a:rPr lang="en-US" altLang="zh-CN" sz="2800" b="1" dirty="0" smtClean="0"/>
              <a:t> Non-standard rates </a:t>
            </a:r>
            <a:r>
              <a:rPr lang="en-US" altLang="zh-CN" sz="2800" dirty="0" smtClean="0"/>
              <a:t>A lower rate of 13% for necessities, and 3% for small-scale taxpayers</a:t>
            </a:r>
            <a:endParaRPr lang="en-US" altLang="zh-CN" sz="2800" b="1" dirty="0" smtClean="0"/>
          </a:p>
          <a:p>
            <a:r>
              <a:rPr lang="en-US" altLang="zh-CN" sz="2800" dirty="0" smtClean="0"/>
              <a:t>.</a:t>
            </a:r>
            <a:endParaRPr lang="en-US" altLang="zh-CN" sz="2800" dirty="0"/>
          </a:p>
          <a:p>
            <a:pPr>
              <a:buFont typeface="Wingdings" pitchFamily="2" charset="2"/>
              <a:buNone/>
            </a:pPr>
            <a:endParaRPr lang="en-US" altLang="zh-CN" sz="2800" dirty="0" smtClean="0"/>
          </a:p>
        </p:txBody>
      </p:sp>
    </p:spTree>
    <p:extLst>
      <p:ext uri="{BB962C8B-B14F-4D97-AF65-F5344CB8AC3E}">
        <p14:creationId xmlns:p14="http://schemas.microsoft.com/office/powerpoint/2010/main" val="13488263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49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14882">
                                            <p:txEl>
                                              <p:pRg st="0" end="0"/>
                                            </p:txEl>
                                          </p:spTgt>
                                        </p:tgtEl>
                                        <p:attrNameLst>
                                          <p:attrName>style.visibility</p:attrName>
                                        </p:attrNameLst>
                                      </p:cBhvr>
                                      <p:to>
                                        <p:strVal val="visible"/>
                                      </p:to>
                                    </p:set>
                                    <p:animEffect transition="in" filter="wipe(left)">
                                      <p:cBhvr>
                                        <p:cTn id="11" dur="500"/>
                                        <p:tgtEl>
                                          <p:spTgt spid="191488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14882">
                                            <p:txEl>
                                              <p:pRg st="1" end="1"/>
                                            </p:txEl>
                                          </p:spTgt>
                                        </p:tgtEl>
                                        <p:attrNameLst>
                                          <p:attrName>style.visibility</p:attrName>
                                        </p:attrNameLst>
                                      </p:cBhvr>
                                      <p:to>
                                        <p:strVal val="visible"/>
                                      </p:to>
                                    </p:set>
                                    <p:animEffect transition="in" filter="wipe(left)">
                                      <p:cBhvr>
                                        <p:cTn id="16" dur="500"/>
                                        <p:tgtEl>
                                          <p:spTgt spid="191488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14882">
                                            <p:txEl>
                                              <p:pRg st="2" end="2"/>
                                            </p:txEl>
                                          </p:spTgt>
                                        </p:tgtEl>
                                        <p:attrNameLst>
                                          <p:attrName>style.visibility</p:attrName>
                                        </p:attrNameLst>
                                      </p:cBhvr>
                                      <p:to>
                                        <p:strVal val="visible"/>
                                      </p:to>
                                    </p:set>
                                    <p:animEffect transition="in" filter="wipe(left)">
                                      <p:cBhvr>
                                        <p:cTn id="21" dur="500"/>
                                        <p:tgtEl>
                                          <p:spTgt spid="191488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914882">
                                            <p:txEl>
                                              <p:pRg st="3" end="3"/>
                                            </p:txEl>
                                          </p:spTgt>
                                        </p:tgtEl>
                                        <p:attrNameLst>
                                          <p:attrName>style.visibility</p:attrName>
                                        </p:attrNameLst>
                                      </p:cBhvr>
                                      <p:to>
                                        <p:strVal val="visible"/>
                                      </p:to>
                                    </p:set>
                                    <p:animEffect transition="in" filter="wipe(left)">
                                      <p:cBhvr>
                                        <p:cTn id="26" dur="500"/>
                                        <p:tgtEl>
                                          <p:spTgt spid="191488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914882">
                                            <p:txEl>
                                              <p:pRg st="4" end="4"/>
                                            </p:txEl>
                                          </p:spTgt>
                                        </p:tgtEl>
                                        <p:attrNameLst>
                                          <p:attrName>style.visibility</p:attrName>
                                        </p:attrNameLst>
                                      </p:cBhvr>
                                      <p:to>
                                        <p:strVal val="visible"/>
                                      </p:to>
                                    </p:set>
                                    <p:animEffect transition="in" filter="wipe(left)">
                                      <p:cBhvr>
                                        <p:cTn id="31" dur="500"/>
                                        <p:tgtEl>
                                          <p:spTgt spid="19148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6" grpId="0" autoUpdateAnimBg="0"/>
      <p:bldP spid="191488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964ABDD6-95DA-458A-9E5A-E65E839BF4EF}"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13</a:t>
            </a:fld>
            <a:endParaRPr lang="en-US" altLang="zh-CN">
              <a:solidFill>
                <a:srgbClr val="FFFFFF"/>
              </a:solidFill>
            </a:endParaRPr>
          </a:p>
        </p:txBody>
      </p:sp>
      <p:sp>
        <p:nvSpPr>
          <p:cNvPr id="594946" name="Rectangle 2"/>
          <p:cNvSpPr>
            <a:spLocks noGrp="1" noRot="1" noChangeArrowheads="1"/>
          </p:cNvSpPr>
          <p:nvPr>
            <p:ph type="title" idx="4294967295"/>
          </p:nvPr>
        </p:nvSpPr>
        <p:spPr>
          <a:xfrm>
            <a:off x="603250" y="304800"/>
            <a:ext cx="8540750" cy="1143000"/>
          </a:xfrm>
        </p:spPr>
        <p:txBody>
          <a:bodyPr/>
          <a:lstStyle/>
          <a:p>
            <a:pPr fontAlgn="auto">
              <a:spcAft>
                <a:spcPts val="0"/>
              </a:spcAft>
              <a:defRPr/>
            </a:pPr>
            <a:r>
              <a:rPr lang="en-US" altLang="zh-CN" sz="3600" dirty="0" smtClean="0">
                <a:solidFill>
                  <a:schemeClr val="tx2">
                    <a:satMod val="130000"/>
                  </a:schemeClr>
                </a:solidFill>
              </a:rPr>
              <a:t>Rates for the VAT Enlargement </a:t>
            </a:r>
            <a:r>
              <a:rPr lang="en-US" altLang="zh-CN" sz="3600" dirty="0">
                <a:solidFill>
                  <a:schemeClr val="tx2">
                    <a:satMod val="130000"/>
                  </a:schemeClr>
                </a:solidFill>
              </a:rPr>
              <a:t>I</a:t>
            </a:r>
            <a:r>
              <a:rPr lang="en-US" altLang="zh-CN" sz="3600" dirty="0" smtClean="0">
                <a:solidFill>
                  <a:schemeClr val="tx2">
                    <a:satMod val="130000"/>
                  </a:schemeClr>
                </a:solidFill>
              </a:rPr>
              <a:t>ndustries  </a:t>
            </a:r>
            <a:endParaRPr lang="en-US" altLang="zh-CN" sz="3600" dirty="0">
              <a:solidFill>
                <a:schemeClr val="tx2">
                  <a:satMod val="130000"/>
                </a:schemeClr>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852878953"/>
              </p:ext>
            </p:extLst>
          </p:nvPr>
        </p:nvGraphicFramePr>
        <p:xfrm>
          <a:off x="611560" y="1628800"/>
          <a:ext cx="7560840" cy="3790664"/>
        </p:xfrm>
        <a:graphic>
          <a:graphicData uri="http://schemas.openxmlformats.org/drawingml/2006/table">
            <a:tbl>
              <a:tblPr firstRow="1" firstCol="1" bandRow="1">
                <a:tableStyleId>{D27102A9-8310-4765-A935-A1911B00CA55}</a:tableStyleId>
              </a:tblPr>
              <a:tblGrid>
                <a:gridCol w="3402507">
                  <a:extLst>
                    <a:ext uri="{9D8B030D-6E8A-4147-A177-3AD203B41FA5}">
                      <a16:colId xmlns="" xmlns:a16="http://schemas.microsoft.com/office/drawing/2014/main" val="20000"/>
                    </a:ext>
                  </a:extLst>
                </a:gridCol>
                <a:gridCol w="1061989">
                  <a:extLst>
                    <a:ext uri="{9D8B030D-6E8A-4147-A177-3AD203B41FA5}">
                      <a16:colId xmlns="" xmlns:a16="http://schemas.microsoft.com/office/drawing/2014/main" val="20001"/>
                    </a:ext>
                  </a:extLst>
                </a:gridCol>
                <a:gridCol w="2016224">
                  <a:extLst>
                    <a:ext uri="{9D8B030D-6E8A-4147-A177-3AD203B41FA5}">
                      <a16:colId xmlns="" xmlns:a16="http://schemas.microsoft.com/office/drawing/2014/main" val="20002"/>
                    </a:ext>
                  </a:extLst>
                </a:gridCol>
                <a:gridCol w="1080120">
                  <a:extLst>
                    <a:ext uri="{9D8B030D-6E8A-4147-A177-3AD203B41FA5}">
                      <a16:colId xmlns="" xmlns:a16="http://schemas.microsoft.com/office/drawing/2014/main" val="20003"/>
                    </a:ext>
                  </a:extLst>
                </a:gridCol>
              </a:tblGrid>
              <a:tr h="473833">
                <a:tc>
                  <a:txBody>
                    <a:bodyPr/>
                    <a:lstStyle/>
                    <a:p>
                      <a:pPr marL="0" algn="ctr" defTabSz="914400" rtl="0" eaLnBrk="1" latinLnBrk="0" hangingPunct="1">
                        <a:lnSpc>
                          <a:spcPts val="1350"/>
                        </a:lnSpc>
                        <a:spcBef>
                          <a:spcPts val="1020"/>
                        </a:spcBef>
                        <a:spcAft>
                          <a:spcPts val="1020"/>
                        </a:spcAft>
                      </a:pPr>
                      <a:r>
                        <a:rPr lang="en-US" sz="2000" kern="100" dirty="0">
                          <a:effectLst/>
                        </a:rPr>
                        <a:t>Pilot Industries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smtClean="0">
                          <a:effectLst/>
                        </a:rPr>
                        <a:t>Rate</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Pilot Industries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smtClean="0">
                          <a:effectLst/>
                        </a:rPr>
                        <a:t>Rate</a:t>
                      </a: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0"/>
                  </a:ext>
                </a:extLst>
              </a:tr>
              <a:tr h="473833">
                <a:tc>
                  <a:txBody>
                    <a:bodyPr/>
                    <a:lstStyle/>
                    <a:p>
                      <a:pPr marL="0" algn="ctr" defTabSz="914400" rtl="0" eaLnBrk="1" latinLnBrk="0" hangingPunct="1">
                        <a:lnSpc>
                          <a:spcPts val="1350"/>
                        </a:lnSpc>
                        <a:spcBef>
                          <a:spcPts val="1020"/>
                        </a:spcBef>
                        <a:spcAft>
                          <a:spcPts val="1020"/>
                        </a:spcAft>
                      </a:pPr>
                      <a:r>
                        <a:rPr lang="en-US" sz="2000" kern="100" dirty="0">
                          <a:effectLst/>
                        </a:rPr>
                        <a:t>Transportation service industry</a:t>
                      </a:r>
                      <a:endParaRPr lang="zh-CN" sz="2000" kern="100" dirty="0">
                        <a:solidFill>
                          <a:schemeClr val="dk1"/>
                        </a:solidFill>
                        <a:effectLst/>
                        <a:latin typeface="+mn-lt"/>
                        <a:ea typeface="+mn-ea"/>
                        <a:cs typeface="+mn-cs"/>
                      </a:endParaRPr>
                    </a:p>
                  </a:txBody>
                  <a:tcPr marL="0" marR="0" marT="0" marB="0" anchor="ctr"/>
                </a:tc>
                <a:tc>
                  <a:txBody>
                    <a:bodyPr/>
                    <a:lstStyle/>
                    <a:p>
                      <a:pPr marL="0" indent="0" algn="ctr" defTabSz="914400" rtl="0" eaLnBrk="1" latinLnBrk="0" hangingPunct="1">
                        <a:lnSpc>
                          <a:spcPts val="1350"/>
                        </a:lnSpc>
                        <a:spcBef>
                          <a:spcPts val="1020"/>
                        </a:spcBef>
                        <a:spcAft>
                          <a:spcPts val="1020"/>
                        </a:spcAft>
                      </a:pPr>
                      <a:r>
                        <a:rPr lang="en-US" sz="2000" kern="100" dirty="0">
                          <a:effectLst/>
                        </a:rPr>
                        <a:t>11%</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altLang="zh-CN" sz="2000" b="1" kern="100" dirty="0" smtClean="0">
                          <a:solidFill>
                            <a:schemeClr val="tx1"/>
                          </a:solidFill>
                          <a:effectLst/>
                          <a:latin typeface="+mn-lt"/>
                          <a:ea typeface="+mn-ea"/>
                          <a:cs typeface="+mn-cs"/>
                        </a:rPr>
                        <a:t>Postal Services</a:t>
                      </a:r>
                      <a:endParaRPr lang="zh-CN" sz="2000" b="1" kern="100" dirty="0">
                        <a:solidFill>
                          <a:schemeClr val="tx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altLang="zh-CN" sz="2000" kern="100" dirty="0" smtClean="0">
                          <a:effectLst/>
                        </a:rPr>
                        <a:t>11%</a:t>
                      </a: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1"/>
                  </a:ext>
                </a:extLst>
              </a:tr>
              <a:tr h="473833">
                <a:tc>
                  <a:txBody>
                    <a:bodyPr/>
                    <a:lstStyle/>
                    <a:p>
                      <a:pPr marL="0" algn="ctr" defTabSz="914400" rtl="0" eaLnBrk="1" latinLnBrk="0" hangingPunct="1">
                        <a:lnSpc>
                          <a:spcPts val="1350"/>
                        </a:lnSpc>
                        <a:spcBef>
                          <a:spcPts val="1020"/>
                        </a:spcBef>
                        <a:spcAft>
                          <a:spcPts val="1020"/>
                        </a:spcAft>
                      </a:pPr>
                      <a:r>
                        <a:rPr lang="en-US" sz="2000" kern="100" dirty="0" smtClean="0">
                          <a:effectLst/>
                        </a:rPr>
                        <a:t>Research</a:t>
                      </a:r>
                      <a:r>
                        <a:rPr lang="en-US" sz="2000" kern="100" dirty="0">
                          <a:effectLst/>
                        </a:rPr>
                        <a:t>, development and technical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ts val="1350"/>
                        </a:lnSpc>
                        <a:spcBef>
                          <a:spcPts val="1020"/>
                        </a:spcBef>
                        <a:spcAft>
                          <a:spcPts val="1020"/>
                        </a:spcAft>
                        <a:buClrTx/>
                        <a:buSzTx/>
                        <a:buFontTx/>
                        <a:buNone/>
                        <a:tabLst/>
                        <a:defRPr/>
                      </a:pPr>
                      <a:r>
                        <a:rPr lang="en-US" altLang="zh-CN" sz="2000" b="1" kern="100" dirty="0" smtClean="0">
                          <a:solidFill>
                            <a:schemeClr val="tx1"/>
                          </a:solidFill>
                          <a:effectLst/>
                          <a:latin typeface="+mn-lt"/>
                          <a:ea typeface="+mn-ea"/>
                          <a:cs typeface="+mn-cs"/>
                        </a:rPr>
                        <a:t>Tangible movable property leasing</a:t>
                      </a:r>
                      <a:endParaRPr lang="zh-CN" sz="2000" b="1" kern="100" dirty="0">
                        <a:solidFill>
                          <a:schemeClr val="tx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altLang="zh-CN" sz="2000" kern="100" dirty="0" smtClean="0">
                          <a:effectLst/>
                        </a:rPr>
                        <a:t>17%</a:t>
                      </a: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2"/>
                  </a:ext>
                </a:extLst>
              </a:tr>
              <a:tr h="473833">
                <a:tc>
                  <a:txBody>
                    <a:bodyPr/>
                    <a:lstStyle/>
                    <a:p>
                      <a:pPr marL="0" algn="ctr" defTabSz="914400" rtl="0" eaLnBrk="1" latinLnBrk="0" hangingPunct="1">
                        <a:lnSpc>
                          <a:spcPts val="1350"/>
                        </a:lnSpc>
                        <a:spcBef>
                          <a:spcPts val="1020"/>
                        </a:spcBef>
                        <a:spcAft>
                          <a:spcPts val="1020"/>
                        </a:spcAft>
                      </a:pPr>
                      <a:r>
                        <a:rPr lang="en-US" sz="2000" kern="100" dirty="0" smtClean="0">
                          <a:effectLst/>
                        </a:rPr>
                        <a:t>Information </a:t>
                      </a:r>
                      <a:r>
                        <a:rPr lang="en-US" sz="2000" kern="100" dirty="0">
                          <a:effectLst/>
                        </a:rPr>
                        <a:t>technology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ts val="1350"/>
                        </a:lnSpc>
                        <a:spcBef>
                          <a:spcPts val="1020"/>
                        </a:spcBef>
                        <a:spcAft>
                          <a:spcPts val="1020"/>
                        </a:spcAft>
                        <a:buClrTx/>
                        <a:buSzTx/>
                        <a:buFontTx/>
                        <a:buNone/>
                        <a:tabLst/>
                        <a:defRPr/>
                      </a:pPr>
                      <a:endParaRPr lang="zh-CN" sz="2000" b="1" kern="100" dirty="0">
                        <a:solidFill>
                          <a:schemeClr val="tx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3"/>
                  </a:ext>
                </a:extLst>
              </a:tr>
              <a:tr h="473833">
                <a:tc>
                  <a:txBody>
                    <a:bodyPr/>
                    <a:lstStyle/>
                    <a:p>
                      <a:pPr marL="0" algn="ctr" defTabSz="914400" rtl="0" eaLnBrk="1" latinLnBrk="0" hangingPunct="1">
                        <a:lnSpc>
                          <a:spcPts val="1350"/>
                        </a:lnSpc>
                        <a:spcBef>
                          <a:spcPts val="1020"/>
                        </a:spcBef>
                        <a:spcAft>
                          <a:spcPts val="1020"/>
                        </a:spcAft>
                      </a:pPr>
                      <a:r>
                        <a:rPr lang="en-US" sz="2000" kern="100" dirty="0" smtClean="0">
                          <a:effectLst/>
                        </a:rPr>
                        <a:t>Cultural </a:t>
                      </a:r>
                      <a:r>
                        <a:rPr lang="en-US" sz="2000" kern="100" dirty="0">
                          <a:effectLst/>
                        </a:rPr>
                        <a:t>creative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4"/>
                  </a:ext>
                </a:extLst>
              </a:tr>
              <a:tr h="473833">
                <a:tc>
                  <a:txBody>
                    <a:bodyPr/>
                    <a:lstStyle/>
                    <a:p>
                      <a:pPr marL="0" algn="ctr" defTabSz="914400" rtl="0" eaLnBrk="1" latinLnBrk="0" hangingPunct="1">
                        <a:lnSpc>
                          <a:spcPts val="1350"/>
                        </a:lnSpc>
                        <a:spcBef>
                          <a:spcPts val="1020"/>
                        </a:spcBef>
                        <a:spcAft>
                          <a:spcPts val="1020"/>
                        </a:spcAft>
                      </a:pPr>
                      <a:r>
                        <a:rPr lang="en-US" sz="2000" kern="100" dirty="0" smtClean="0">
                          <a:effectLst/>
                        </a:rPr>
                        <a:t>Logistic </a:t>
                      </a:r>
                      <a:r>
                        <a:rPr lang="en-US" sz="2000" kern="100" dirty="0">
                          <a:effectLst/>
                        </a:rPr>
                        <a:t>Auxiliary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5"/>
                  </a:ext>
                </a:extLst>
              </a:tr>
              <a:tr h="473833">
                <a:tc>
                  <a:txBody>
                    <a:bodyPr/>
                    <a:lstStyle/>
                    <a:p>
                      <a:pPr marL="0" algn="ctr" defTabSz="914400" rtl="0" eaLnBrk="1" latinLnBrk="0" hangingPunct="1">
                        <a:lnSpc>
                          <a:spcPts val="1350"/>
                        </a:lnSpc>
                        <a:spcBef>
                          <a:spcPts val="1020"/>
                        </a:spcBef>
                        <a:spcAft>
                          <a:spcPts val="1020"/>
                        </a:spcAft>
                      </a:pPr>
                      <a:r>
                        <a:rPr lang="en-US" sz="2000" kern="100" dirty="0" smtClean="0">
                          <a:effectLst/>
                        </a:rPr>
                        <a:t>Certification </a:t>
                      </a:r>
                      <a:r>
                        <a:rPr lang="en-US" sz="2000" kern="100" dirty="0">
                          <a:effectLst/>
                        </a:rPr>
                        <a:t>and consulting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6"/>
                  </a:ext>
                </a:extLst>
              </a:tr>
              <a:tr h="473833">
                <a:tc>
                  <a:txBody>
                    <a:bodyPr/>
                    <a:lstStyle/>
                    <a:p>
                      <a:pPr marL="0" algn="ctr" defTabSz="914400" rtl="0" eaLnBrk="1" latinLnBrk="0" hangingPunct="1">
                        <a:lnSpc>
                          <a:spcPts val="1350"/>
                        </a:lnSpc>
                        <a:spcBef>
                          <a:spcPts val="1020"/>
                        </a:spcBef>
                        <a:spcAft>
                          <a:spcPts val="1020"/>
                        </a:spcAft>
                      </a:pPr>
                      <a:r>
                        <a:rPr lang="en-US" altLang="zh-CN" sz="2000" kern="100" dirty="0" smtClean="0">
                          <a:effectLst/>
                        </a:rPr>
                        <a:t>Broadcasting,</a:t>
                      </a:r>
                      <a:r>
                        <a:rPr lang="en-US" altLang="zh-CN" sz="2000" kern="100" baseline="0" dirty="0" smtClean="0">
                          <a:effectLst/>
                        </a:rPr>
                        <a:t> movie and television services</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r>
                        <a:rPr lang="en-US" sz="2000" kern="100" dirty="0" smtClean="0">
                          <a:effectLst/>
                        </a:rPr>
                        <a:t>6%</a:t>
                      </a: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tc>
                  <a:txBody>
                    <a:bodyPr/>
                    <a:lstStyle/>
                    <a:p>
                      <a:pPr marL="0" algn="ctr" defTabSz="914400" rtl="0" eaLnBrk="1" latinLnBrk="0" hangingPunct="1">
                        <a:lnSpc>
                          <a:spcPts val="1350"/>
                        </a:lnSpc>
                        <a:spcBef>
                          <a:spcPts val="1020"/>
                        </a:spcBef>
                        <a:spcAft>
                          <a:spcPts val="1020"/>
                        </a:spcAft>
                      </a:pPr>
                      <a:endParaRPr lang="zh-CN" sz="2000" kern="100" dirty="0">
                        <a:solidFill>
                          <a:schemeClr val="dk1"/>
                        </a:solidFill>
                        <a:effectLst/>
                        <a:latin typeface="+mn-lt"/>
                        <a:ea typeface="+mn-ea"/>
                        <a:cs typeface="+mn-cs"/>
                      </a:endParaRPr>
                    </a:p>
                  </a:txBody>
                  <a:tcPr marL="0" marR="0" marT="0" marB="0"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8167948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4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FBFBE6D8-40A5-4A0D-94F5-1146E6DBA5DA}"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14</a:t>
            </a:fld>
            <a:endParaRPr lang="en-US" altLang="zh-CN">
              <a:solidFill>
                <a:srgbClr val="FFFFFF"/>
              </a:solidFill>
            </a:endParaRPr>
          </a:p>
        </p:txBody>
      </p:sp>
      <p:sp>
        <p:nvSpPr>
          <p:cNvPr id="598018"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smtClean="0">
                <a:solidFill>
                  <a:schemeClr val="tx2">
                    <a:satMod val="130000"/>
                  </a:schemeClr>
                </a:solidFill>
              </a:rPr>
              <a:t>Lower Rate for Essential Goods</a:t>
            </a:r>
            <a:endParaRPr lang="en-US" altLang="zh-CN" dirty="0">
              <a:solidFill>
                <a:schemeClr val="tx2">
                  <a:satMod val="130000"/>
                </a:schemeClr>
              </a:solidFill>
            </a:endParaRPr>
          </a:p>
        </p:txBody>
      </p:sp>
      <p:sp>
        <p:nvSpPr>
          <p:cNvPr id="1928194" name="Rectangle 3"/>
          <p:cNvSpPr>
            <a:spLocks noGrp="1" noRot="1" noChangeArrowheads="1"/>
          </p:cNvSpPr>
          <p:nvPr>
            <p:ph type="body" idx="4294967295"/>
          </p:nvPr>
        </p:nvSpPr>
        <p:spPr>
          <a:xfrm>
            <a:off x="0" y="1412875"/>
            <a:ext cx="8540750" cy="4610100"/>
          </a:xfrm>
        </p:spPr>
        <p:txBody>
          <a:bodyPr/>
          <a:lstStyle/>
          <a:p>
            <a:r>
              <a:rPr lang="en-US" altLang="zh-CN" sz="2400" dirty="0" smtClean="0"/>
              <a:t>A lower rate of 13% applies to the sale and import of goods that are considered to be essential, being: </a:t>
            </a:r>
            <a:endParaRPr lang="zh-CN" altLang="zh-CN" sz="2400" dirty="0" smtClean="0"/>
          </a:p>
          <a:p>
            <a:pPr lvl="1"/>
            <a:r>
              <a:rPr lang="en-US" altLang="zh-CN" sz="2000" dirty="0" smtClean="0"/>
              <a:t>Grain and edible oil; </a:t>
            </a:r>
            <a:endParaRPr lang="zh-CN" altLang="zh-CN" sz="2000" dirty="0" smtClean="0"/>
          </a:p>
          <a:p>
            <a:pPr lvl="1"/>
            <a:r>
              <a:rPr lang="en-US" altLang="zh-CN" sz="2000" dirty="0" smtClean="0"/>
              <a:t>Tap water, hot water, gas, residential coal products, air-conditioning and central heating; </a:t>
            </a:r>
            <a:endParaRPr lang="zh-CN" altLang="zh-CN" sz="2000" dirty="0" smtClean="0"/>
          </a:p>
          <a:p>
            <a:pPr lvl="1"/>
            <a:r>
              <a:rPr lang="en-US" altLang="zh-CN" sz="2000" dirty="0" smtClean="0">
                <a:solidFill>
                  <a:srgbClr val="FF0000"/>
                </a:solidFill>
              </a:rPr>
              <a:t>Books, newspapers and magazines; </a:t>
            </a:r>
            <a:endParaRPr lang="zh-CN" altLang="zh-CN" sz="2000" dirty="0" smtClean="0">
              <a:solidFill>
                <a:srgbClr val="FF0000"/>
              </a:solidFill>
            </a:endParaRPr>
          </a:p>
          <a:p>
            <a:pPr lvl="1"/>
            <a:r>
              <a:rPr lang="en-US" altLang="zh-CN" sz="2000" dirty="0" smtClean="0"/>
              <a:t>Feed, chemical fertilizers, pesticides, farm machinery and agricultural plastic film; and </a:t>
            </a:r>
            <a:endParaRPr lang="zh-CN" altLang="zh-CN" sz="2000" dirty="0" smtClean="0"/>
          </a:p>
          <a:p>
            <a:pPr lvl="1"/>
            <a:r>
              <a:rPr lang="en-US" altLang="zh-CN" sz="2000" dirty="0" smtClean="0"/>
              <a:t>Other goods stipulated by the state council. </a:t>
            </a:r>
            <a:endParaRPr lang="en-US" altLang="zh-CN" b="1" dirty="0" smtClean="0"/>
          </a:p>
        </p:txBody>
      </p:sp>
    </p:spTree>
    <p:extLst>
      <p:ext uri="{BB962C8B-B14F-4D97-AF65-F5344CB8AC3E}">
        <p14:creationId xmlns:p14="http://schemas.microsoft.com/office/powerpoint/2010/main" val="11295738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80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28194">
                                            <p:txEl>
                                              <p:pRg st="0" end="0"/>
                                            </p:txEl>
                                          </p:spTgt>
                                        </p:tgtEl>
                                        <p:attrNameLst>
                                          <p:attrName>style.visibility</p:attrName>
                                        </p:attrNameLst>
                                      </p:cBhvr>
                                      <p:to>
                                        <p:strVal val="visible"/>
                                      </p:to>
                                    </p:set>
                                    <p:animEffect transition="in" filter="wipe(left)">
                                      <p:cBhvr>
                                        <p:cTn id="11" dur="500"/>
                                        <p:tgtEl>
                                          <p:spTgt spid="19281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8" grpId="0" autoUpdateAnimBg="0"/>
      <p:bldP spid="192819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4DC74A2F-13E4-4340-8AE2-39D5FDFE27FF}"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15</a:t>
            </a:fld>
            <a:endParaRPr lang="en-US" altLang="zh-CN">
              <a:solidFill>
                <a:srgbClr val="FFFFFF"/>
              </a:solidFill>
            </a:endParaRPr>
          </a:p>
        </p:txBody>
      </p:sp>
      <p:sp>
        <p:nvSpPr>
          <p:cNvPr id="595970"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smtClean="0">
                <a:solidFill>
                  <a:schemeClr val="tx2">
                    <a:satMod val="130000"/>
                  </a:schemeClr>
                </a:solidFill>
              </a:rPr>
              <a:t> </a:t>
            </a:r>
            <a:r>
              <a:rPr lang="en-US" altLang="zh-CN" dirty="0">
                <a:solidFill>
                  <a:schemeClr val="tx2">
                    <a:satMod val="130000"/>
                  </a:schemeClr>
                </a:solidFill>
              </a:rPr>
              <a:t>C</a:t>
            </a:r>
            <a:r>
              <a:rPr lang="en-US" altLang="zh-CN" dirty="0" smtClean="0">
                <a:solidFill>
                  <a:schemeClr val="tx2">
                    <a:satMod val="130000"/>
                  </a:schemeClr>
                </a:solidFill>
              </a:rPr>
              <a:t>alculation of  VAT Payable </a:t>
            </a:r>
            <a:endParaRPr lang="en-US" altLang="zh-CN" dirty="0">
              <a:solidFill>
                <a:schemeClr val="tx2">
                  <a:satMod val="130000"/>
                </a:schemeClr>
              </a:solidFill>
            </a:endParaRPr>
          </a:p>
        </p:txBody>
      </p:sp>
      <p:sp>
        <p:nvSpPr>
          <p:cNvPr id="1917954" name="Rectangle 3"/>
          <p:cNvSpPr>
            <a:spLocks noGrp="1" noRot="1" noChangeArrowheads="1"/>
          </p:cNvSpPr>
          <p:nvPr>
            <p:ph type="body" idx="4294967295"/>
          </p:nvPr>
        </p:nvSpPr>
        <p:spPr>
          <a:xfrm>
            <a:off x="0" y="1989138"/>
            <a:ext cx="8540750" cy="4033837"/>
          </a:xfrm>
        </p:spPr>
        <p:txBody>
          <a:bodyPr/>
          <a:lstStyle/>
          <a:p>
            <a:pPr>
              <a:lnSpc>
                <a:spcPct val="80000"/>
              </a:lnSpc>
              <a:buFont typeface="Wingdings" pitchFamily="2" charset="2"/>
              <a:buNone/>
            </a:pPr>
            <a:r>
              <a:rPr lang="en-US" altLang="zh-CN" sz="2800" dirty="0" smtClean="0"/>
              <a:t>           Tax payable=Output tax - input tax </a:t>
            </a:r>
          </a:p>
          <a:p>
            <a:pPr>
              <a:lnSpc>
                <a:spcPct val="80000"/>
              </a:lnSpc>
              <a:buFont typeface="Wingdings" pitchFamily="2" charset="2"/>
              <a:buNone/>
            </a:pPr>
            <a:endParaRPr lang="en-US" altLang="zh-CN" sz="2800" dirty="0" smtClean="0"/>
          </a:p>
          <a:p>
            <a:pPr>
              <a:lnSpc>
                <a:spcPct val="80000"/>
              </a:lnSpc>
              <a:buFont typeface="Wingdings" pitchFamily="2" charset="2"/>
              <a:buNone/>
            </a:pPr>
            <a:r>
              <a:rPr lang="en-US" altLang="zh-CN" sz="2800" dirty="0" smtClean="0"/>
              <a:t>             Output tax=Sales </a:t>
            </a:r>
            <a:r>
              <a:rPr lang="en-US" altLang="zh-CN" sz="2800" dirty="0" err="1" smtClean="0"/>
              <a:t>value</a:t>
            </a:r>
            <a:r>
              <a:rPr lang="en-US" altLang="zh-CN" dirty="0" err="1" smtClean="0"/>
              <a:t>×</a:t>
            </a:r>
            <a:r>
              <a:rPr lang="en-US" altLang="zh-CN" sz="2800" dirty="0" err="1" smtClean="0"/>
              <a:t>tax</a:t>
            </a:r>
            <a:r>
              <a:rPr lang="en-US" altLang="zh-CN" sz="2800" dirty="0" smtClean="0"/>
              <a:t> rate</a:t>
            </a:r>
          </a:p>
          <a:p>
            <a:pPr>
              <a:lnSpc>
                <a:spcPct val="80000"/>
              </a:lnSpc>
              <a:buFont typeface="Wingdings" pitchFamily="2" charset="2"/>
              <a:buNone/>
            </a:pPr>
            <a:endParaRPr lang="en-US" altLang="zh-CN" sz="2800" dirty="0" smtClean="0"/>
          </a:p>
        </p:txBody>
      </p:sp>
      <p:sp>
        <p:nvSpPr>
          <p:cNvPr id="1917955" name="Text Box 4"/>
          <p:cNvSpPr txBox="1">
            <a:spLocks noChangeArrowheads="1"/>
          </p:cNvSpPr>
          <p:nvPr/>
        </p:nvSpPr>
        <p:spPr bwMode="auto">
          <a:xfrm>
            <a:off x="2482851" y="3848100"/>
            <a:ext cx="2160587" cy="45720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400">
                <a:solidFill>
                  <a:srgbClr val="000000"/>
                </a:solidFill>
                <a:latin typeface="Arial" charset="0"/>
              </a:rPr>
              <a:t>Tax exclusive</a:t>
            </a:r>
          </a:p>
        </p:txBody>
      </p:sp>
      <p:sp>
        <p:nvSpPr>
          <p:cNvPr id="1917956" name="Line 5"/>
          <p:cNvSpPr>
            <a:spLocks noChangeShapeType="1"/>
          </p:cNvSpPr>
          <p:nvPr/>
        </p:nvSpPr>
        <p:spPr bwMode="auto">
          <a:xfrm>
            <a:off x="2843213" y="3352800"/>
            <a:ext cx="1800225"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17957" name="Line 6"/>
          <p:cNvSpPr>
            <a:spLocks noChangeShapeType="1"/>
          </p:cNvSpPr>
          <p:nvPr/>
        </p:nvSpPr>
        <p:spPr bwMode="auto">
          <a:xfrm flipV="1">
            <a:off x="3562351" y="3416300"/>
            <a:ext cx="0" cy="5762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17958" name="Text Box 7"/>
          <p:cNvSpPr txBox="1">
            <a:spLocks noChangeArrowheads="1"/>
          </p:cNvSpPr>
          <p:nvPr/>
        </p:nvSpPr>
        <p:spPr bwMode="auto">
          <a:xfrm>
            <a:off x="611188" y="5084763"/>
            <a:ext cx="8064500" cy="45720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400">
                <a:solidFill>
                  <a:srgbClr val="000000"/>
                </a:solidFill>
                <a:latin typeface="Arial" charset="0"/>
              </a:rPr>
              <a:t>Tax exclusive sales value=tax inclusive sales value</a:t>
            </a:r>
          </a:p>
        </p:txBody>
      </p:sp>
      <p:sp>
        <p:nvSpPr>
          <p:cNvPr id="1917959" name="Text Box 9"/>
          <p:cNvSpPr txBox="1">
            <a:spLocks noChangeArrowheads="1"/>
          </p:cNvSpPr>
          <p:nvPr/>
        </p:nvSpPr>
        <p:spPr bwMode="auto">
          <a:xfrm>
            <a:off x="4427538" y="5734050"/>
            <a:ext cx="3024187" cy="45720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400">
                <a:solidFill>
                  <a:srgbClr val="000000"/>
                </a:solidFill>
                <a:latin typeface="Arial" charset="0"/>
              </a:rPr>
              <a:t>1+applicable tax rate</a:t>
            </a:r>
          </a:p>
        </p:txBody>
      </p:sp>
      <p:sp>
        <p:nvSpPr>
          <p:cNvPr id="1917960" name="Line 10"/>
          <p:cNvSpPr>
            <a:spLocks noChangeShapeType="1"/>
          </p:cNvSpPr>
          <p:nvPr/>
        </p:nvSpPr>
        <p:spPr bwMode="auto">
          <a:xfrm>
            <a:off x="4284663" y="5661025"/>
            <a:ext cx="3382962" cy="0"/>
          </a:xfrm>
          <a:prstGeom prst="line">
            <a:avLst/>
          </a:prstGeom>
          <a:noFill/>
          <a:ln w="9525">
            <a:solidFill>
              <a:schemeClr val="tx1"/>
            </a:solidFill>
            <a:round/>
            <a:headEnd/>
            <a:tailEnd/>
          </a:ln>
        </p:spPr>
        <p:txBody>
          <a:bodyPr/>
          <a:lstStyle/>
          <a:p>
            <a:pPr fontAlgn="base">
              <a:spcBef>
                <a:spcPct val="0"/>
              </a:spcBef>
              <a:spcAft>
                <a:spcPct val="0"/>
              </a:spcAft>
            </a:pPr>
            <a:endParaRPr lang="zh-CN" altLang="en-US" sz="2400">
              <a:solidFill>
                <a:srgbClr val="000000"/>
              </a:solidFill>
              <a:latin typeface="Arial" charset="0"/>
            </a:endParaRPr>
          </a:p>
        </p:txBody>
      </p:sp>
    </p:spTree>
    <p:extLst>
      <p:ext uri="{BB962C8B-B14F-4D97-AF65-F5344CB8AC3E}">
        <p14:creationId xmlns:p14="http://schemas.microsoft.com/office/powerpoint/2010/main" val="18626664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959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17954">
                                            <p:txEl>
                                              <p:pRg st="0" end="0"/>
                                            </p:txEl>
                                          </p:spTgt>
                                        </p:tgtEl>
                                        <p:attrNameLst>
                                          <p:attrName>style.visibility</p:attrName>
                                        </p:attrNameLst>
                                      </p:cBhvr>
                                      <p:to>
                                        <p:strVal val="visible"/>
                                      </p:to>
                                    </p:set>
                                    <p:animEffect transition="in" filter="wipe(left)">
                                      <p:cBhvr>
                                        <p:cTn id="11" dur="500"/>
                                        <p:tgtEl>
                                          <p:spTgt spid="191795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17954">
                                            <p:txEl>
                                              <p:pRg st="2" end="2"/>
                                            </p:txEl>
                                          </p:spTgt>
                                        </p:tgtEl>
                                        <p:attrNameLst>
                                          <p:attrName>style.visibility</p:attrName>
                                        </p:attrNameLst>
                                      </p:cBhvr>
                                      <p:to>
                                        <p:strVal val="visible"/>
                                      </p:to>
                                    </p:set>
                                    <p:animEffect transition="in" filter="wipe(left)">
                                      <p:cBhvr>
                                        <p:cTn id="16" dur="500"/>
                                        <p:tgtEl>
                                          <p:spTgt spid="19179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0" grpId="0" autoUpdateAnimBg="0"/>
      <p:bldP spid="1917954"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Rot="1" noChangeArrowheads="1"/>
          </p:cNvSpPr>
          <p:nvPr>
            <p:ph type="title"/>
          </p:nvPr>
        </p:nvSpPr>
        <p:spPr/>
        <p:txBody>
          <a:bodyPr>
            <a:normAutofit/>
          </a:bodyPr>
          <a:lstStyle/>
          <a:p>
            <a:pPr fontAlgn="auto">
              <a:spcAft>
                <a:spcPts val="0"/>
              </a:spcAft>
              <a:defRPr/>
            </a:pPr>
            <a:r>
              <a:rPr lang="en-US" altLang="zh-CN" sz="4000" dirty="0" smtClean="0">
                <a:solidFill>
                  <a:schemeClr val="tx2">
                    <a:satMod val="130000"/>
                  </a:schemeClr>
                </a:solidFill>
              </a:rPr>
              <a:t>Tax Inclusive Vs. Tax Exclusive Price</a:t>
            </a:r>
            <a:endParaRPr lang="zh-CN" altLang="en-US" sz="4000" dirty="0">
              <a:solidFill>
                <a:schemeClr val="tx2">
                  <a:satMod val="130000"/>
                </a:schemeClr>
              </a:solidFill>
            </a:endParaRPr>
          </a:p>
        </p:txBody>
      </p:sp>
      <p:sp>
        <p:nvSpPr>
          <p:cNvPr id="2" name="日期占位符 1"/>
          <p:cNvSpPr>
            <a:spLocks noGrp="1"/>
          </p:cNvSpPr>
          <p:nvPr>
            <p:ph type="dt" sz="half" idx="10"/>
          </p:nvPr>
        </p:nvSpPr>
        <p:spPr/>
        <p:txBody>
          <a:bodyPr/>
          <a:lstStyle/>
          <a:p>
            <a:pPr>
              <a:defRPr/>
            </a:pPr>
            <a:fld id="{24925F36-E317-4A3E-840B-65CDEA30865D}"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16</a:t>
            </a:fld>
            <a:endParaRPr lang="en-US" altLang="zh-CN">
              <a:solidFill>
                <a:srgbClr val="FFFFFF"/>
              </a:solidFill>
            </a:endParaRPr>
          </a:p>
        </p:txBody>
      </p:sp>
      <p:sp>
        <p:nvSpPr>
          <p:cNvPr id="1920002" name="Rectangle 4"/>
          <p:cNvSpPr>
            <a:spLocks noChangeArrowheads="1"/>
          </p:cNvSpPr>
          <p:nvPr/>
        </p:nvSpPr>
        <p:spPr bwMode="auto">
          <a:xfrm>
            <a:off x="3059113" y="2492375"/>
            <a:ext cx="1728787" cy="720725"/>
          </a:xfrm>
          <a:prstGeom prst="rect">
            <a:avLst/>
          </a:prstGeom>
          <a:solidFill>
            <a:schemeClr val="accent1">
              <a:lumMod val="20000"/>
              <a:lumOff val="8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buFont typeface="Wingdings" pitchFamily="2" charset="2"/>
              <a:buNone/>
            </a:pPr>
            <a:r>
              <a:rPr lang="en-US" altLang="zh-CN" sz="2400" dirty="0" smtClean="0">
                <a:solidFill>
                  <a:srgbClr val="000000"/>
                </a:solidFill>
                <a:latin typeface="Arial" charset="0"/>
              </a:rPr>
              <a:t>GST</a:t>
            </a:r>
            <a:endParaRPr lang="en-US" altLang="zh-CN" sz="2400" dirty="0">
              <a:solidFill>
                <a:srgbClr val="000000"/>
              </a:solidFill>
              <a:latin typeface="Arial" charset="0"/>
            </a:endParaRPr>
          </a:p>
        </p:txBody>
      </p:sp>
      <p:sp>
        <p:nvSpPr>
          <p:cNvPr id="1920003" name="Rectangle 5"/>
          <p:cNvSpPr>
            <a:spLocks noChangeArrowheads="1"/>
          </p:cNvSpPr>
          <p:nvPr/>
        </p:nvSpPr>
        <p:spPr bwMode="auto">
          <a:xfrm>
            <a:off x="3059113" y="3213100"/>
            <a:ext cx="1728787" cy="720725"/>
          </a:xfrm>
          <a:prstGeom prst="rect">
            <a:avLst/>
          </a:prstGeom>
          <a:solidFill>
            <a:srgbClr val="99FF99"/>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buFont typeface="Wingdings" pitchFamily="2" charset="2"/>
              <a:buNone/>
            </a:pPr>
            <a:r>
              <a:rPr lang="en-US" altLang="zh-CN" sz="2400" dirty="0" smtClean="0">
                <a:solidFill>
                  <a:srgbClr val="000000"/>
                </a:solidFill>
                <a:latin typeface="Arial" charset="0"/>
              </a:rPr>
              <a:t>costs</a:t>
            </a:r>
            <a:endParaRPr lang="en-US" altLang="zh-CN" sz="2400" dirty="0">
              <a:solidFill>
                <a:srgbClr val="000000"/>
              </a:solidFill>
              <a:latin typeface="Arial" charset="0"/>
            </a:endParaRPr>
          </a:p>
        </p:txBody>
      </p:sp>
      <p:sp>
        <p:nvSpPr>
          <p:cNvPr id="1920004" name="Rectangle 6"/>
          <p:cNvSpPr>
            <a:spLocks noChangeArrowheads="1"/>
          </p:cNvSpPr>
          <p:nvPr/>
        </p:nvSpPr>
        <p:spPr bwMode="auto">
          <a:xfrm>
            <a:off x="3059113" y="3933825"/>
            <a:ext cx="1728787" cy="720725"/>
          </a:xfrm>
          <a:prstGeom prst="rect">
            <a:avLst/>
          </a:prstGeom>
          <a:solidFill>
            <a:schemeClr val="accent2">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buFont typeface="Wingdings" pitchFamily="2" charset="2"/>
              <a:buNone/>
            </a:pPr>
            <a:r>
              <a:rPr lang="en-US" altLang="zh-CN" sz="2400" dirty="0" smtClean="0">
                <a:solidFill>
                  <a:srgbClr val="000000"/>
                </a:solidFill>
                <a:latin typeface="Arial" charset="0"/>
              </a:rPr>
              <a:t>Value-added</a:t>
            </a:r>
            <a:endParaRPr lang="en-US" altLang="zh-CN" sz="2400" dirty="0">
              <a:solidFill>
                <a:srgbClr val="000000"/>
              </a:solidFill>
              <a:latin typeface="Arial" charset="0"/>
            </a:endParaRPr>
          </a:p>
        </p:txBody>
      </p:sp>
      <p:sp>
        <p:nvSpPr>
          <p:cNvPr id="1920005" name="AutoShape 7"/>
          <p:cNvSpPr>
            <a:spLocks/>
          </p:cNvSpPr>
          <p:nvPr/>
        </p:nvSpPr>
        <p:spPr bwMode="auto">
          <a:xfrm>
            <a:off x="5148263" y="2492375"/>
            <a:ext cx="431800" cy="2160588"/>
          </a:xfrm>
          <a:prstGeom prst="rightBrace">
            <a:avLst>
              <a:gd name="adj1" fmla="val 41697"/>
              <a:gd name="adj2" fmla="val 50000"/>
            </a:avLst>
          </a:prstGeom>
          <a:noFill/>
          <a:ln w="9525">
            <a:solidFill>
              <a:schemeClr val="tx1"/>
            </a:solidFill>
            <a:round/>
            <a:headEnd/>
            <a:tailEnd/>
          </a:ln>
        </p:spPr>
        <p:txBody>
          <a:bodyPr wrap="none" anchor="ctr"/>
          <a:lstStyle/>
          <a:p>
            <a:pPr fontAlgn="base">
              <a:spcBef>
                <a:spcPct val="20000"/>
              </a:spcBef>
              <a:spcAft>
                <a:spcPct val="0"/>
              </a:spcAft>
              <a:buClr>
                <a:srgbClr val="800080"/>
              </a:buClr>
              <a:buFont typeface="Wingdings" pitchFamily="2" charset="2"/>
              <a:buNone/>
            </a:pPr>
            <a:endParaRPr lang="zh-CN" altLang="en-US" sz="2400">
              <a:solidFill>
                <a:srgbClr val="000000"/>
              </a:solidFill>
              <a:latin typeface="Arial" charset="0"/>
            </a:endParaRPr>
          </a:p>
        </p:txBody>
      </p:sp>
      <p:sp>
        <p:nvSpPr>
          <p:cNvPr id="1920006" name="Text Box 9"/>
          <p:cNvSpPr txBox="1">
            <a:spLocks noChangeArrowheads="1"/>
          </p:cNvSpPr>
          <p:nvPr/>
        </p:nvSpPr>
        <p:spPr bwMode="auto">
          <a:xfrm>
            <a:off x="611188" y="2492375"/>
            <a:ext cx="2124075" cy="1631216"/>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000" dirty="0">
                <a:solidFill>
                  <a:srgbClr val="000000"/>
                </a:solidFill>
                <a:latin typeface="Arial" charset="0"/>
              </a:rPr>
              <a:t>Transaction value: tax inclusive as long as </a:t>
            </a:r>
            <a:r>
              <a:rPr lang="en-US" altLang="zh-CN" sz="2000" dirty="0" smtClean="0">
                <a:solidFill>
                  <a:srgbClr val="000000"/>
                </a:solidFill>
                <a:latin typeface="Arial" charset="0"/>
              </a:rPr>
              <a:t>GST levied</a:t>
            </a:r>
            <a:endParaRPr lang="en-US" altLang="zh-CN" sz="2000" dirty="0">
              <a:solidFill>
                <a:srgbClr val="000000"/>
              </a:solidFill>
              <a:latin typeface="Arial" charset="0"/>
            </a:endParaRPr>
          </a:p>
        </p:txBody>
      </p:sp>
      <p:sp>
        <p:nvSpPr>
          <p:cNvPr id="1920007" name="AutoShape 10"/>
          <p:cNvSpPr>
            <a:spLocks/>
          </p:cNvSpPr>
          <p:nvPr/>
        </p:nvSpPr>
        <p:spPr bwMode="auto">
          <a:xfrm>
            <a:off x="2843213" y="2565400"/>
            <a:ext cx="215900" cy="2087563"/>
          </a:xfrm>
          <a:prstGeom prst="leftBrace">
            <a:avLst>
              <a:gd name="adj1" fmla="val 80576"/>
              <a:gd name="adj2" fmla="val 50000"/>
            </a:avLst>
          </a:prstGeom>
          <a:noFill/>
          <a:ln w="9525">
            <a:solidFill>
              <a:schemeClr val="tx1"/>
            </a:solidFill>
            <a:round/>
            <a:headEnd/>
            <a:tailEnd/>
          </a:ln>
        </p:spPr>
        <p:txBody>
          <a:bodyPr wrap="none" anchor="ctr"/>
          <a:lstStyle/>
          <a:p>
            <a:pPr fontAlgn="base">
              <a:spcBef>
                <a:spcPct val="20000"/>
              </a:spcBef>
              <a:spcAft>
                <a:spcPct val="0"/>
              </a:spcAft>
              <a:buClr>
                <a:srgbClr val="800080"/>
              </a:buClr>
              <a:buFont typeface="Wingdings" pitchFamily="2" charset="2"/>
              <a:buNone/>
            </a:pPr>
            <a:endParaRPr lang="zh-CN" altLang="en-US" sz="2400">
              <a:solidFill>
                <a:srgbClr val="000000"/>
              </a:solidFill>
              <a:latin typeface="Arial" charset="0"/>
            </a:endParaRPr>
          </a:p>
        </p:txBody>
      </p:sp>
      <p:sp>
        <p:nvSpPr>
          <p:cNvPr id="1920008" name="AutoShape 11"/>
          <p:cNvSpPr>
            <a:spLocks/>
          </p:cNvSpPr>
          <p:nvPr/>
        </p:nvSpPr>
        <p:spPr bwMode="auto">
          <a:xfrm>
            <a:off x="4859338" y="3213100"/>
            <a:ext cx="73025" cy="1439863"/>
          </a:xfrm>
          <a:prstGeom prst="rightBrace">
            <a:avLst>
              <a:gd name="adj1" fmla="val 164312"/>
              <a:gd name="adj2" fmla="val 50000"/>
            </a:avLst>
          </a:prstGeom>
          <a:noFill/>
          <a:ln w="9525">
            <a:solidFill>
              <a:schemeClr val="tx1"/>
            </a:solidFill>
            <a:round/>
            <a:headEnd/>
            <a:tailEnd/>
          </a:ln>
        </p:spPr>
        <p:txBody>
          <a:bodyPr wrap="none" anchor="ctr"/>
          <a:lstStyle/>
          <a:p>
            <a:pPr fontAlgn="base">
              <a:spcBef>
                <a:spcPct val="20000"/>
              </a:spcBef>
              <a:spcAft>
                <a:spcPct val="0"/>
              </a:spcAft>
              <a:buClr>
                <a:srgbClr val="800080"/>
              </a:buClr>
              <a:buFont typeface="Wingdings" pitchFamily="2" charset="2"/>
              <a:buNone/>
            </a:pPr>
            <a:endParaRPr lang="zh-CN" altLang="en-US" sz="2400">
              <a:solidFill>
                <a:srgbClr val="000000"/>
              </a:solidFill>
              <a:latin typeface="Arial" charset="0"/>
            </a:endParaRPr>
          </a:p>
        </p:txBody>
      </p:sp>
      <p:sp>
        <p:nvSpPr>
          <p:cNvPr id="1920009" name="Text Box 12"/>
          <p:cNvSpPr txBox="1">
            <a:spLocks noChangeArrowheads="1"/>
          </p:cNvSpPr>
          <p:nvPr/>
        </p:nvSpPr>
        <p:spPr bwMode="auto">
          <a:xfrm>
            <a:off x="6084888" y="3141663"/>
            <a:ext cx="2303462" cy="1015663"/>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000" dirty="0">
                <a:solidFill>
                  <a:srgbClr val="000000"/>
                </a:solidFill>
                <a:latin typeface="Arial" charset="0"/>
              </a:rPr>
              <a:t>Tax inclusive price as </a:t>
            </a:r>
            <a:r>
              <a:rPr lang="en-US" altLang="zh-CN" sz="2000" dirty="0" smtClean="0">
                <a:solidFill>
                  <a:srgbClr val="000000"/>
                </a:solidFill>
                <a:latin typeface="Arial" charset="0"/>
              </a:rPr>
              <a:t>base for GST  </a:t>
            </a:r>
            <a:endParaRPr lang="en-US" altLang="zh-CN" sz="2000" dirty="0">
              <a:solidFill>
                <a:srgbClr val="000000"/>
              </a:solidFill>
              <a:latin typeface="Arial" charset="0"/>
            </a:endParaRPr>
          </a:p>
        </p:txBody>
      </p:sp>
      <p:sp>
        <p:nvSpPr>
          <p:cNvPr id="1920010" name="Text Box 13"/>
          <p:cNvSpPr txBox="1">
            <a:spLocks noChangeArrowheads="1"/>
          </p:cNvSpPr>
          <p:nvPr/>
        </p:nvSpPr>
        <p:spPr bwMode="auto">
          <a:xfrm>
            <a:off x="4500563" y="5013325"/>
            <a:ext cx="2303462" cy="1015663"/>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000" dirty="0">
                <a:solidFill>
                  <a:srgbClr val="000000"/>
                </a:solidFill>
                <a:latin typeface="Arial" charset="0"/>
              </a:rPr>
              <a:t>Tax exclusive price as </a:t>
            </a:r>
            <a:r>
              <a:rPr lang="en-US" altLang="zh-CN" sz="2000" dirty="0" smtClean="0">
                <a:solidFill>
                  <a:srgbClr val="000000"/>
                </a:solidFill>
                <a:latin typeface="Arial" charset="0"/>
              </a:rPr>
              <a:t>base for GST  </a:t>
            </a:r>
            <a:endParaRPr lang="en-US" altLang="zh-CN" sz="2000" dirty="0">
              <a:solidFill>
                <a:srgbClr val="000000"/>
              </a:solidFill>
              <a:latin typeface="Arial" charset="0"/>
            </a:endParaRPr>
          </a:p>
        </p:txBody>
      </p:sp>
      <p:sp>
        <p:nvSpPr>
          <p:cNvPr id="1920011" name="Line 14"/>
          <p:cNvSpPr>
            <a:spLocks noChangeShapeType="1"/>
          </p:cNvSpPr>
          <p:nvPr/>
        </p:nvSpPr>
        <p:spPr bwMode="auto">
          <a:xfrm>
            <a:off x="5651500" y="3573463"/>
            <a:ext cx="287338" cy="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20012" name="Line 15"/>
          <p:cNvSpPr>
            <a:spLocks noChangeShapeType="1"/>
          </p:cNvSpPr>
          <p:nvPr/>
        </p:nvSpPr>
        <p:spPr bwMode="auto">
          <a:xfrm>
            <a:off x="5003800" y="4076700"/>
            <a:ext cx="144463" cy="9366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20013" name="Line 23"/>
          <p:cNvSpPr>
            <a:spLocks noChangeShapeType="1"/>
          </p:cNvSpPr>
          <p:nvPr/>
        </p:nvSpPr>
        <p:spPr bwMode="auto">
          <a:xfrm flipV="1">
            <a:off x="4211638" y="1628775"/>
            <a:ext cx="1439862" cy="1079500"/>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20014" name="Text Box 24"/>
          <p:cNvSpPr txBox="1">
            <a:spLocks noChangeArrowheads="1"/>
          </p:cNvSpPr>
          <p:nvPr/>
        </p:nvSpPr>
        <p:spPr bwMode="auto">
          <a:xfrm>
            <a:off x="5580063" y="1484313"/>
            <a:ext cx="3563937" cy="40011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000" dirty="0">
                <a:solidFill>
                  <a:srgbClr val="000000"/>
                </a:solidFill>
                <a:latin typeface="Arial" charset="0"/>
              </a:rPr>
              <a:t>Tax =tax </a:t>
            </a:r>
            <a:r>
              <a:rPr lang="en-US" altLang="zh-CN" sz="2000" dirty="0" err="1">
                <a:solidFill>
                  <a:srgbClr val="000000"/>
                </a:solidFill>
                <a:latin typeface="Arial" charset="0"/>
              </a:rPr>
              <a:t>base×tax</a:t>
            </a:r>
            <a:r>
              <a:rPr lang="en-US" altLang="zh-CN" sz="2000" dirty="0">
                <a:solidFill>
                  <a:srgbClr val="000000"/>
                </a:solidFill>
                <a:latin typeface="Arial" charset="0"/>
              </a:rPr>
              <a:t> rate</a:t>
            </a:r>
          </a:p>
        </p:txBody>
      </p:sp>
    </p:spTree>
    <p:extLst>
      <p:ext uri="{BB962C8B-B14F-4D97-AF65-F5344CB8AC3E}">
        <p14:creationId xmlns:p14="http://schemas.microsoft.com/office/powerpoint/2010/main" val="407337997"/>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52709AAE-8B95-4E2B-91EB-3725EA5B8A5E}"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17</a:t>
            </a:fld>
            <a:endParaRPr lang="en-US" altLang="zh-CN">
              <a:solidFill>
                <a:srgbClr val="FFFFFF"/>
              </a:solidFill>
            </a:endParaRPr>
          </a:p>
        </p:txBody>
      </p:sp>
      <p:sp>
        <p:nvSpPr>
          <p:cNvPr id="601090" name="Rectangle 2"/>
          <p:cNvSpPr>
            <a:spLocks noGrp="1" noRot="1" noChangeArrowheads="1"/>
          </p:cNvSpPr>
          <p:nvPr>
            <p:ph type="title" idx="4294967295"/>
          </p:nvPr>
        </p:nvSpPr>
        <p:spPr>
          <a:xfrm>
            <a:off x="0" y="381000"/>
            <a:ext cx="8540750" cy="815975"/>
          </a:xfrm>
        </p:spPr>
        <p:txBody>
          <a:bodyPr/>
          <a:lstStyle/>
          <a:p>
            <a:pPr fontAlgn="auto">
              <a:spcAft>
                <a:spcPts val="0"/>
              </a:spcAft>
              <a:defRPr/>
            </a:pPr>
            <a:r>
              <a:rPr lang="en-US" altLang="zh-CN" dirty="0" smtClean="0">
                <a:solidFill>
                  <a:schemeClr val="tx2">
                    <a:satMod val="130000"/>
                  </a:schemeClr>
                </a:solidFill>
              </a:rPr>
              <a:t>Input Tax Credit</a:t>
            </a:r>
            <a:endParaRPr lang="en-US" altLang="zh-CN" dirty="0">
              <a:solidFill>
                <a:schemeClr val="tx2">
                  <a:satMod val="130000"/>
                </a:schemeClr>
              </a:solidFill>
            </a:endParaRPr>
          </a:p>
        </p:txBody>
      </p:sp>
      <p:sp>
        <p:nvSpPr>
          <p:cNvPr id="1921026" name="Rectangle 3"/>
          <p:cNvSpPr>
            <a:spLocks noGrp="1" noRot="1" noChangeArrowheads="1"/>
          </p:cNvSpPr>
          <p:nvPr>
            <p:ph type="body" idx="4294967295"/>
          </p:nvPr>
        </p:nvSpPr>
        <p:spPr>
          <a:xfrm>
            <a:off x="0" y="1125538"/>
            <a:ext cx="8540750" cy="4897437"/>
          </a:xfrm>
        </p:spPr>
        <p:txBody>
          <a:bodyPr/>
          <a:lstStyle/>
          <a:p>
            <a:pPr>
              <a:buFont typeface="Wingdings" pitchFamily="2" charset="2"/>
              <a:buNone/>
            </a:pPr>
            <a:r>
              <a:rPr lang="en-US" altLang="zh-CN" sz="2000" dirty="0" smtClean="0"/>
              <a:t>    </a:t>
            </a:r>
          </a:p>
          <a:p>
            <a:pPr>
              <a:buFont typeface="Wingdings" pitchFamily="2" charset="2"/>
              <a:buNone/>
            </a:pPr>
            <a:r>
              <a:rPr lang="en-US" altLang="zh-CN" sz="2800" dirty="0" smtClean="0"/>
              <a:t>   The input tax credit is the total VAT paid on purchases of goods and services given that </a:t>
            </a:r>
            <a:r>
              <a:rPr lang="en-US" altLang="zh-CN" sz="2800" dirty="0" smtClean="0">
                <a:solidFill>
                  <a:srgbClr val="FF0000"/>
                </a:solidFill>
              </a:rPr>
              <a:t>the purchases are used in producing taxable goods or providing taxable services</a:t>
            </a:r>
            <a:r>
              <a:rPr lang="en-US" altLang="zh-CN" sz="2800" dirty="0" smtClean="0"/>
              <a:t>. </a:t>
            </a:r>
          </a:p>
        </p:txBody>
      </p:sp>
    </p:spTree>
    <p:extLst>
      <p:ext uri="{BB962C8B-B14F-4D97-AF65-F5344CB8AC3E}">
        <p14:creationId xmlns:p14="http://schemas.microsoft.com/office/powerpoint/2010/main" val="21431253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10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21026">
                                            <p:txEl>
                                              <p:pRg st="0" end="0"/>
                                            </p:txEl>
                                          </p:spTgt>
                                        </p:tgtEl>
                                        <p:attrNameLst>
                                          <p:attrName>style.visibility</p:attrName>
                                        </p:attrNameLst>
                                      </p:cBhvr>
                                      <p:to>
                                        <p:strVal val="visible"/>
                                      </p:to>
                                    </p:set>
                                    <p:animEffect transition="in" filter="wipe(left)">
                                      <p:cBhvr>
                                        <p:cTn id="11" dur="500"/>
                                        <p:tgtEl>
                                          <p:spTgt spid="192102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21026">
                                            <p:txEl>
                                              <p:pRg st="1" end="1"/>
                                            </p:txEl>
                                          </p:spTgt>
                                        </p:tgtEl>
                                        <p:attrNameLst>
                                          <p:attrName>style.visibility</p:attrName>
                                        </p:attrNameLst>
                                      </p:cBhvr>
                                      <p:to>
                                        <p:strVal val="visible"/>
                                      </p:to>
                                    </p:set>
                                    <p:animEffect transition="in" filter="wipe(left)">
                                      <p:cBhvr>
                                        <p:cTn id="16" dur="500"/>
                                        <p:tgtEl>
                                          <p:spTgt spid="19210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0" grpId="0" autoUpdateAnimBg="0"/>
      <p:bldP spid="192102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FDCAFAD8-A47C-46E0-9B0C-0F05E31E5BA8}"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18</a:t>
            </a:fld>
            <a:endParaRPr lang="en-US" altLang="zh-CN">
              <a:solidFill>
                <a:srgbClr val="FFFFFF"/>
              </a:solidFill>
            </a:endParaRPr>
          </a:p>
        </p:txBody>
      </p:sp>
      <p:sp>
        <p:nvSpPr>
          <p:cNvPr id="603138" name="Rectangle 2"/>
          <p:cNvSpPr>
            <a:spLocks noGrp="1" noRot="1" noChangeArrowheads="1"/>
          </p:cNvSpPr>
          <p:nvPr>
            <p:ph type="title" idx="4294967295"/>
          </p:nvPr>
        </p:nvSpPr>
        <p:spPr>
          <a:xfrm>
            <a:off x="603250" y="333375"/>
            <a:ext cx="8540750" cy="1428750"/>
          </a:xfrm>
        </p:spPr>
        <p:txBody>
          <a:bodyPr>
            <a:normAutofit fontScale="90000"/>
          </a:bodyPr>
          <a:lstStyle/>
          <a:p>
            <a:pPr fontAlgn="auto">
              <a:spcAft>
                <a:spcPts val="0"/>
              </a:spcAft>
              <a:defRPr/>
            </a:pPr>
            <a:r>
              <a:rPr lang="en-US" altLang="zh-CN" dirty="0" smtClean="0">
                <a:solidFill>
                  <a:schemeClr val="tx2">
                    <a:satMod val="130000"/>
                  </a:schemeClr>
                </a:solidFill>
              </a:rPr>
              <a:t>Input tax Credit </a:t>
            </a:r>
            <a:br>
              <a:rPr lang="en-US" altLang="zh-CN" dirty="0" smtClean="0">
                <a:solidFill>
                  <a:schemeClr val="tx2">
                    <a:satMod val="130000"/>
                  </a:schemeClr>
                </a:solidFill>
              </a:rPr>
            </a:br>
            <a:r>
              <a:rPr lang="en-US" altLang="zh-CN" dirty="0" smtClean="0">
                <a:solidFill>
                  <a:schemeClr val="tx2">
                    <a:satMod val="130000"/>
                  </a:schemeClr>
                </a:solidFill>
              </a:rPr>
              <a:t>for Exempt Agricultural Products</a:t>
            </a:r>
            <a:endParaRPr lang="en-US" altLang="zh-CN" dirty="0">
              <a:solidFill>
                <a:schemeClr val="tx2">
                  <a:satMod val="130000"/>
                </a:schemeClr>
              </a:solidFill>
            </a:endParaRPr>
          </a:p>
        </p:txBody>
      </p:sp>
      <p:sp>
        <p:nvSpPr>
          <p:cNvPr id="1925122" name="Rectangle 3"/>
          <p:cNvSpPr>
            <a:spLocks noGrp="1" noRot="1" noChangeArrowheads="1"/>
          </p:cNvSpPr>
          <p:nvPr>
            <p:ph type="body" idx="4294967295"/>
          </p:nvPr>
        </p:nvSpPr>
        <p:spPr>
          <a:xfrm>
            <a:off x="0" y="1752600"/>
            <a:ext cx="8540750" cy="4270375"/>
          </a:xfrm>
        </p:spPr>
        <p:txBody>
          <a:bodyPr/>
          <a:lstStyle/>
          <a:p>
            <a:pPr>
              <a:buFont typeface="Wingdings" pitchFamily="2" charset="2"/>
              <a:buNone/>
            </a:pPr>
            <a:r>
              <a:rPr lang="en-US" altLang="zh-CN" sz="2800" dirty="0" smtClean="0"/>
              <a:t>         </a:t>
            </a:r>
          </a:p>
          <a:p>
            <a:pPr>
              <a:buFont typeface="Wingdings" pitchFamily="2" charset="2"/>
              <a:buNone/>
            </a:pPr>
            <a:r>
              <a:rPr lang="en-US" altLang="zh-CN" sz="2800" dirty="0" smtClean="0"/>
              <a:t>    Although agricultural products are exempt from VAT, for the purposes of input tax credits, the purchaser is deemed to have paid VAT at the rate of 13% on the purchase price. </a:t>
            </a:r>
            <a:endParaRPr lang="zh-CN" altLang="zh-CN" sz="2800" dirty="0" smtClean="0"/>
          </a:p>
          <a:p>
            <a:pPr>
              <a:buFont typeface="Wingdings" pitchFamily="2" charset="2"/>
              <a:buNone/>
            </a:pPr>
            <a:endParaRPr lang="en-US" altLang="zh-CN" sz="1800" dirty="0" smtClean="0"/>
          </a:p>
        </p:txBody>
      </p:sp>
    </p:spTree>
    <p:extLst>
      <p:ext uri="{BB962C8B-B14F-4D97-AF65-F5344CB8AC3E}">
        <p14:creationId xmlns:p14="http://schemas.microsoft.com/office/powerpoint/2010/main" val="4125164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3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25122">
                                            <p:txEl>
                                              <p:pRg st="0" end="0"/>
                                            </p:txEl>
                                          </p:spTgt>
                                        </p:tgtEl>
                                        <p:attrNameLst>
                                          <p:attrName>style.visibility</p:attrName>
                                        </p:attrNameLst>
                                      </p:cBhvr>
                                      <p:to>
                                        <p:strVal val="visible"/>
                                      </p:to>
                                    </p:set>
                                    <p:animEffect transition="in" filter="wipe(left)">
                                      <p:cBhvr>
                                        <p:cTn id="11" dur="500"/>
                                        <p:tgtEl>
                                          <p:spTgt spid="19251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25122">
                                            <p:txEl>
                                              <p:pRg st="1" end="1"/>
                                            </p:txEl>
                                          </p:spTgt>
                                        </p:tgtEl>
                                        <p:attrNameLst>
                                          <p:attrName>style.visibility</p:attrName>
                                        </p:attrNameLst>
                                      </p:cBhvr>
                                      <p:to>
                                        <p:strVal val="visible"/>
                                      </p:to>
                                    </p:set>
                                    <p:animEffect transition="in" filter="wipe(left)">
                                      <p:cBhvr>
                                        <p:cTn id="16" dur="500"/>
                                        <p:tgtEl>
                                          <p:spTgt spid="19251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8" grpId="0" autoUpdateAnimBg="0"/>
      <p:bldP spid="1925122"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Rot="1" noChangeArrowheads="1"/>
          </p:cNvSpPr>
          <p:nvPr>
            <p:ph type="title"/>
          </p:nvPr>
        </p:nvSpPr>
        <p:spPr/>
        <p:txBody>
          <a:bodyPr>
            <a:normAutofit/>
          </a:bodyPr>
          <a:lstStyle/>
          <a:p>
            <a:pPr fontAlgn="auto">
              <a:spcAft>
                <a:spcPts val="0"/>
              </a:spcAft>
              <a:defRPr/>
            </a:pPr>
            <a:r>
              <a:rPr lang="en-US" altLang="zh-CN" dirty="0" smtClean="0">
                <a:solidFill>
                  <a:schemeClr val="tx2">
                    <a:satMod val="130000"/>
                  </a:schemeClr>
                </a:solidFill>
              </a:rPr>
              <a:t>Input VAT Excluded from Credit</a:t>
            </a:r>
            <a:endParaRPr lang="en-US" altLang="zh-CN" dirty="0">
              <a:solidFill>
                <a:schemeClr val="tx2">
                  <a:satMod val="130000"/>
                </a:schemeClr>
              </a:solidFill>
            </a:endParaRPr>
          </a:p>
        </p:txBody>
      </p:sp>
      <p:sp>
        <p:nvSpPr>
          <p:cNvPr id="608259" name="Rectangle 3"/>
          <p:cNvSpPr>
            <a:spLocks noGrp="1" noRot="1" noChangeArrowheads="1"/>
          </p:cNvSpPr>
          <p:nvPr>
            <p:ph idx="1"/>
          </p:nvPr>
        </p:nvSpPr>
        <p:spPr>
          <a:xfrm>
            <a:off x="899592" y="1196752"/>
            <a:ext cx="7499350" cy="5005388"/>
          </a:xfrm>
        </p:spPr>
        <p:txBody>
          <a:bodyPr>
            <a:normAutofit/>
          </a:bodyPr>
          <a:lstStyle/>
          <a:p>
            <a:pPr>
              <a:lnSpc>
                <a:spcPct val="80000"/>
              </a:lnSpc>
              <a:defRPr/>
            </a:pPr>
            <a:r>
              <a:rPr lang="en-US" altLang="zh-CN" sz="2800" dirty="0" smtClean="0"/>
              <a:t>Goods and services that are used in </a:t>
            </a:r>
            <a:r>
              <a:rPr lang="en-US" altLang="zh-CN" sz="2800" dirty="0" smtClean="0">
                <a:solidFill>
                  <a:srgbClr val="FF0000"/>
                </a:solidFill>
              </a:rPr>
              <a:t>making</a:t>
            </a:r>
            <a:r>
              <a:rPr lang="en-US" altLang="zh-CN" sz="2800" dirty="0" smtClean="0"/>
              <a:t> </a:t>
            </a:r>
            <a:r>
              <a:rPr lang="en-US" altLang="zh-CN" sz="2800" dirty="0" smtClean="0">
                <a:solidFill>
                  <a:srgbClr val="FF0000"/>
                </a:solidFill>
              </a:rPr>
              <a:t>non-taxable supplies </a:t>
            </a:r>
            <a:r>
              <a:rPr lang="en-US" altLang="zh-CN" sz="2800" dirty="0" smtClean="0"/>
              <a:t>such as non-taxable services, the transfer of intangible assets and the sale of immovable property; </a:t>
            </a:r>
            <a:endParaRPr lang="zh-CN" altLang="zh-CN" sz="2800" dirty="0" smtClean="0"/>
          </a:p>
          <a:p>
            <a:pPr>
              <a:lnSpc>
                <a:spcPct val="80000"/>
              </a:lnSpc>
              <a:defRPr/>
            </a:pPr>
            <a:r>
              <a:rPr lang="en-US" altLang="zh-CN" sz="2800" dirty="0" smtClean="0"/>
              <a:t>Goods and services used in </a:t>
            </a:r>
            <a:r>
              <a:rPr lang="en-US" altLang="zh-CN" sz="2800" dirty="0" smtClean="0">
                <a:solidFill>
                  <a:srgbClr val="FF0000"/>
                </a:solidFill>
              </a:rPr>
              <a:t>making exempt supplies</a:t>
            </a:r>
            <a:r>
              <a:rPr lang="en-US" altLang="zh-CN" sz="2800" dirty="0" smtClean="0"/>
              <a:t>; </a:t>
            </a:r>
            <a:endParaRPr lang="zh-CN" altLang="zh-CN" sz="2800" dirty="0" smtClean="0"/>
          </a:p>
          <a:p>
            <a:pPr>
              <a:lnSpc>
                <a:spcPct val="80000"/>
              </a:lnSpc>
              <a:defRPr/>
            </a:pPr>
            <a:r>
              <a:rPr lang="en-US" altLang="zh-CN" sz="2800" dirty="0" smtClean="0"/>
              <a:t>Goods and services available to employees for </a:t>
            </a:r>
            <a:r>
              <a:rPr lang="en-US" altLang="zh-CN" sz="2800" dirty="0" smtClean="0">
                <a:solidFill>
                  <a:srgbClr val="FF0000"/>
                </a:solidFill>
              </a:rPr>
              <a:t>personal consumption or welfare</a:t>
            </a:r>
            <a:r>
              <a:rPr lang="en-US" altLang="zh-CN" sz="2800" dirty="0" smtClean="0"/>
              <a:t>; </a:t>
            </a:r>
            <a:endParaRPr lang="zh-CN" altLang="zh-CN" sz="2800" dirty="0" smtClean="0"/>
          </a:p>
          <a:p>
            <a:pPr>
              <a:lnSpc>
                <a:spcPct val="80000"/>
              </a:lnSpc>
              <a:defRPr/>
            </a:pPr>
            <a:r>
              <a:rPr lang="en-US" altLang="zh-CN" sz="2800" dirty="0" smtClean="0"/>
              <a:t>Goods and services for </a:t>
            </a:r>
            <a:r>
              <a:rPr lang="en-US" altLang="zh-CN" sz="2800" dirty="0" smtClean="0">
                <a:solidFill>
                  <a:srgbClr val="FF0000"/>
                </a:solidFill>
              </a:rPr>
              <a:t>personal consumption</a:t>
            </a:r>
            <a:r>
              <a:rPr lang="en-US" altLang="zh-CN" sz="2800" dirty="0" smtClean="0"/>
              <a:t>; </a:t>
            </a:r>
          </a:p>
          <a:p>
            <a:pPr>
              <a:lnSpc>
                <a:spcPct val="80000"/>
              </a:lnSpc>
              <a:defRPr/>
            </a:pPr>
            <a:r>
              <a:rPr lang="en-US" altLang="zh-CN" sz="2800" dirty="0" smtClean="0"/>
              <a:t>Goods and services that are </a:t>
            </a:r>
            <a:r>
              <a:rPr lang="en-US" altLang="zh-CN" sz="2800" dirty="0" smtClean="0">
                <a:solidFill>
                  <a:srgbClr val="FF0000"/>
                </a:solidFill>
              </a:rPr>
              <a:t>lost as a result of natural disasters</a:t>
            </a:r>
            <a:r>
              <a:rPr lang="en-US" altLang="zh-CN" sz="2800" dirty="0" smtClean="0"/>
              <a:t>, theft, mildew or deterioration due to poor management. </a:t>
            </a:r>
            <a:endParaRPr lang="en-US" altLang="zh-CN" sz="2800" dirty="0"/>
          </a:p>
        </p:txBody>
      </p:sp>
      <p:sp>
        <p:nvSpPr>
          <p:cNvPr id="2" name="日期占位符 1"/>
          <p:cNvSpPr>
            <a:spLocks noGrp="1"/>
          </p:cNvSpPr>
          <p:nvPr>
            <p:ph type="dt" sz="half" idx="10"/>
          </p:nvPr>
        </p:nvSpPr>
        <p:spPr/>
        <p:txBody>
          <a:bodyPr/>
          <a:lstStyle/>
          <a:p>
            <a:pPr>
              <a:defRPr/>
            </a:pPr>
            <a:fld id="{410129E3-E95F-4A34-8D99-D41E06A5ACBF}"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19</a:t>
            </a:fld>
            <a:endParaRPr lang="en-US" altLang="zh-CN">
              <a:solidFill>
                <a:srgbClr val="FFFFFF"/>
              </a:solidFill>
            </a:endParaRPr>
          </a:p>
        </p:txBody>
      </p:sp>
    </p:spTree>
    <p:extLst>
      <p:ext uri="{BB962C8B-B14F-4D97-AF65-F5344CB8AC3E}">
        <p14:creationId xmlns:p14="http://schemas.microsoft.com/office/powerpoint/2010/main" val="248749252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rrowheads="1"/>
          </p:cNvSpPr>
          <p:nvPr>
            <p:ph type="title"/>
          </p:nvPr>
        </p:nvSpPr>
        <p:spPr/>
        <p:txBody>
          <a:bodyPr/>
          <a:lstStyle/>
          <a:p>
            <a:pPr fontAlgn="auto">
              <a:spcAft>
                <a:spcPts val="0"/>
              </a:spcAft>
              <a:defRPr/>
            </a:pPr>
            <a:r>
              <a:rPr lang="en-US" altLang="zh-CN" sz="3600" dirty="0">
                <a:solidFill>
                  <a:schemeClr val="tx2">
                    <a:satMod val="130000"/>
                  </a:schemeClr>
                </a:solidFill>
              </a:rPr>
              <a:t>Part III </a:t>
            </a:r>
            <a:r>
              <a:rPr lang="en-US" altLang="zh-CN" sz="3600" dirty="0" smtClean="0">
                <a:solidFill>
                  <a:schemeClr val="tx2">
                    <a:satMod val="130000"/>
                  </a:schemeClr>
                </a:solidFill>
              </a:rPr>
              <a:t>Goods and Service </a:t>
            </a:r>
            <a:r>
              <a:rPr lang="en-US" altLang="zh-CN" sz="3600" dirty="0">
                <a:solidFill>
                  <a:schemeClr val="tx2">
                    <a:satMod val="130000"/>
                  </a:schemeClr>
                </a:solidFill>
              </a:rPr>
              <a:t>taxes</a:t>
            </a:r>
          </a:p>
        </p:txBody>
      </p:sp>
      <p:sp>
        <p:nvSpPr>
          <p:cNvPr id="2" name="文本占位符 1"/>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92996075"/>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rrowheads="1"/>
          </p:cNvSpPr>
          <p:nvPr>
            <p:ph type="title"/>
          </p:nvPr>
        </p:nvSpPr>
        <p:spPr/>
        <p:txBody>
          <a:bodyPr/>
          <a:lstStyle/>
          <a:p>
            <a:pPr fontAlgn="auto">
              <a:spcAft>
                <a:spcPts val="0"/>
              </a:spcAft>
              <a:defRPr/>
            </a:pPr>
            <a:r>
              <a:rPr lang="en-US" altLang="zh-CN" sz="3200" dirty="0" smtClean="0">
                <a:solidFill>
                  <a:schemeClr val="tx2">
                    <a:satMod val="130000"/>
                  </a:schemeClr>
                </a:solidFill>
              </a:rPr>
              <a:t>Special VAT Invoices vs. Ordinary Invoices</a:t>
            </a:r>
            <a:endParaRPr lang="en-US" altLang="zh-CN" sz="3200" dirty="0">
              <a:solidFill>
                <a:schemeClr val="tx2">
                  <a:satMod val="130000"/>
                </a:schemeClr>
              </a:solidFill>
            </a:endParaRPr>
          </a:p>
        </p:txBody>
      </p:sp>
      <p:sp>
        <p:nvSpPr>
          <p:cNvPr id="1922050" name="Rectangle 3"/>
          <p:cNvSpPr>
            <a:spLocks noGrp="1" noRot="1" noChangeArrowheads="1"/>
          </p:cNvSpPr>
          <p:nvPr>
            <p:ph idx="1"/>
          </p:nvPr>
        </p:nvSpPr>
        <p:spPr/>
        <p:txBody>
          <a:bodyPr/>
          <a:lstStyle/>
          <a:p>
            <a:r>
              <a:rPr lang="en-US" altLang="zh-CN" sz="2400" b="1" dirty="0"/>
              <a:t>Special VAT invoices</a:t>
            </a:r>
            <a:r>
              <a:rPr lang="en-US" altLang="zh-CN" sz="2400" b="1" dirty="0" smtClean="0"/>
              <a:t/>
            </a:r>
            <a:br>
              <a:rPr lang="en-US" altLang="zh-CN" sz="2400" b="1" dirty="0" smtClean="0"/>
            </a:br>
            <a:r>
              <a:rPr lang="en-US" altLang="zh-CN" sz="2400" b="1" dirty="0" smtClean="0"/>
              <a:t>VAT paid indicated</a:t>
            </a:r>
          </a:p>
          <a:p>
            <a:r>
              <a:rPr lang="en-US" altLang="zh-CN" sz="2400" b="1" dirty="0" smtClean="0"/>
              <a:t>Ordinary invoices</a:t>
            </a:r>
            <a:br>
              <a:rPr lang="en-US" altLang="zh-CN" sz="2400" b="1" dirty="0" smtClean="0"/>
            </a:br>
            <a:r>
              <a:rPr lang="en-US" altLang="zh-CN" sz="2400" b="1" dirty="0" smtClean="0"/>
              <a:t>VAT paid not indicated</a:t>
            </a:r>
          </a:p>
        </p:txBody>
      </p:sp>
      <p:sp>
        <p:nvSpPr>
          <p:cNvPr id="2" name="日期占位符 1"/>
          <p:cNvSpPr>
            <a:spLocks noGrp="1"/>
          </p:cNvSpPr>
          <p:nvPr>
            <p:ph type="dt" sz="half" idx="10"/>
          </p:nvPr>
        </p:nvSpPr>
        <p:spPr/>
        <p:txBody>
          <a:bodyPr/>
          <a:lstStyle/>
          <a:p>
            <a:pPr>
              <a:defRPr/>
            </a:pPr>
            <a:fld id="{38937CDB-1D6E-4CCD-92F2-1572A1D1230A}"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20</a:t>
            </a:fld>
            <a:endParaRPr lang="en-US" altLang="zh-CN">
              <a:solidFill>
                <a:srgbClr val="FFFFFF"/>
              </a:solidFill>
            </a:endParaRPr>
          </a:p>
        </p:txBody>
      </p:sp>
    </p:spTree>
    <p:extLst>
      <p:ext uri="{BB962C8B-B14F-4D97-AF65-F5344CB8AC3E}">
        <p14:creationId xmlns:p14="http://schemas.microsoft.com/office/powerpoint/2010/main" val="850573156"/>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Special VAT Invoice</a:t>
            </a:r>
            <a:endParaRPr lang="en-US" altLang="zh-CN" dirty="0">
              <a:solidFill>
                <a:schemeClr val="tx2">
                  <a:satMod val="130000"/>
                </a:schemeClr>
              </a:solidFill>
            </a:endParaRPr>
          </a:p>
        </p:txBody>
      </p:sp>
      <p:sp>
        <p:nvSpPr>
          <p:cNvPr id="2" name="日期占位符 1"/>
          <p:cNvSpPr>
            <a:spLocks noGrp="1"/>
          </p:cNvSpPr>
          <p:nvPr>
            <p:ph type="dt" sz="half" idx="10"/>
          </p:nvPr>
        </p:nvSpPr>
        <p:spPr/>
        <p:txBody>
          <a:bodyPr/>
          <a:lstStyle/>
          <a:p>
            <a:pPr>
              <a:defRPr/>
            </a:pPr>
            <a:fld id="{878DD9D9-947E-4B74-8F58-3FFF34F6B60A}"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21</a:t>
            </a:fld>
            <a:endParaRPr lang="en-US" altLang="zh-CN">
              <a:solidFill>
                <a:srgbClr val="FFFFFF"/>
              </a:solidFill>
            </a:endParaRPr>
          </a:p>
        </p:txBody>
      </p:sp>
      <p:pic>
        <p:nvPicPr>
          <p:cNvPr id="1923074" name="Picture 4" descr="增值税专用发票样本"/>
          <p:cNvPicPr>
            <a:picLocks noChangeAspect="1" noChangeArrowheads="1"/>
          </p:cNvPicPr>
          <p:nvPr/>
        </p:nvPicPr>
        <p:blipFill>
          <a:blip r:embed="rId3"/>
          <a:srcRect/>
          <a:stretch>
            <a:fillRect/>
          </a:stretch>
        </p:blipFill>
        <p:spPr bwMode="auto">
          <a:xfrm>
            <a:off x="395288" y="1628775"/>
            <a:ext cx="7921625" cy="4503738"/>
          </a:xfrm>
          <a:prstGeom prst="rect">
            <a:avLst/>
          </a:prstGeom>
          <a:noFill/>
          <a:ln w="9525">
            <a:noFill/>
            <a:miter lim="800000"/>
            <a:headEnd/>
            <a:tailEnd/>
          </a:ln>
        </p:spPr>
      </p:pic>
      <p:sp>
        <p:nvSpPr>
          <p:cNvPr id="1923075" name="Rectangle 5"/>
          <p:cNvSpPr>
            <a:spLocks noChangeArrowheads="1"/>
          </p:cNvSpPr>
          <p:nvPr/>
        </p:nvSpPr>
        <p:spPr bwMode="auto">
          <a:xfrm>
            <a:off x="7164388" y="4365625"/>
            <a:ext cx="1368425" cy="431800"/>
          </a:xfrm>
          <a:prstGeom prst="rect">
            <a:avLst/>
          </a:prstGeom>
          <a:solidFill>
            <a:schemeClr val="accent1">
              <a:alpha val="0"/>
            </a:schemeClr>
          </a:solidFill>
          <a:ln w="38100" algn="ctr">
            <a:solidFill>
              <a:schemeClr val="folHlink"/>
            </a:solidFill>
            <a:miter lim="800000"/>
            <a:headEnd/>
            <a:tailEnd/>
          </a:ln>
        </p:spPr>
        <p:txBody>
          <a:bodyPr wrap="none" anchor="ctr"/>
          <a:lstStyle/>
          <a:p>
            <a:pPr fontAlgn="base">
              <a:spcBef>
                <a:spcPct val="20000"/>
              </a:spcBef>
              <a:spcAft>
                <a:spcPct val="0"/>
              </a:spcAft>
              <a:buClr>
                <a:srgbClr val="800080"/>
              </a:buClr>
              <a:buFont typeface="Wingdings" pitchFamily="2" charset="2"/>
              <a:buNone/>
            </a:pPr>
            <a:endParaRPr lang="zh-CN" altLang="en-US" sz="2400">
              <a:solidFill>
                <a:srgbClr val="000000"/>
              </a:solidFill>
              <a:latin typeface="Arial" charset="0"/>
            </a:endParaRPr>
          </a:p>
        </p:txBody>
      </p:sp>
      <p:sp>
        <p:nvSpPr>
          <p:cNvPr id="1923076" name="Line 7"/>
          <p:cNvSpPr>
            <a:spLocks noChangeShapeType="1"/>
          </p:cNvSpPr>
          <p:nvPr/>
        </p:nvSpPr>
        <p:spPr bwMode="auto">
          <a:xfrm flipH="1">
            <a:off x="6948488" y="1700213"/>
            <a:ext cx="1944687" cy="1657350"/>
          </a:xfrm>
          <a:prstGeom prst="line">
            <a:avLst/>
          </a:prstGeom>
          <a:noFill/>
          <a:ln w="31750">
            <a:solidFill>
              <a:schemeClr val="folHlink"/>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
        <p:nvSpPr>
          <p:cNvPr id="1923077" name="Text Box 8"/>
          <p:cNvSpPr txBox="1">
            <a:spLocks noChangeArrowheads="1"/>
          </p:cNvSpPr>
          <p:nvPr/>
        </p:nvSpPr>
        <p:spPr bwMode="auto">
          <a:xfrm>
            <a:off x="7842250" y="1341438"/>
            <a:ext cx="1301750" cy="457200"/>
          </a:xfrm>
          <a:prstGeom prst="rect">
            <a:avLst/>
          </a:prstGeom>
          <a:noFill/>
          <a:ln w="9525" algn="ctr">
            <a:noFill/>
            <a:miter lim="800000"/>
            <a:headEnd/>
            <a:tailEnd/>
          </a:ln>
        </p:spPr>
        <p:txBody>
          <a:bodyPr wrap="none">
            <a:spAutoFit/>
          </a:bodyPr>
          <a:lstStyle/>
          <a:p>
            <a:pPr marL="342900" indent="-342900" fontAlgn="base">
              <a:spcBef>
                <a:spcPct val="20000"/>
              </a:spcBef>
              <a:spcAft>
                <a:spcPct val="0"/>
              </a:spcAft>
              <a:buClr>
                <a:srgbClr val="800080"/>
              </a:buClr>
              <a:buFont typeface="Wingdings" pitchFamily="2" charset="2"/>
              <a:buNone/>
            </a:pPr>
            <a:r>
              <a:rPr lang="en-US" altLang="zh-CN" sz="2400">
                <a:solidFill>
                  <a:srgbClr val="000000"/>
                </a:solidFill>
                <a:latin typeface="Arial" charset="0"/>
              </a:rPr>
              <a:t>Tax rate</a:t>
            </a:r>
          </a:p>
        </p:txBody>
      </p:sp>
      <p:sp>
        <p:nvSpPr>
          <p:cNvPr id="1923078" name="Text Box 9"/>
          <p:cNvSpPr txBox="1">
            <a:spLocks noChangeArrowheads="1"/>
          </p:cNvSpPr>
          <p:nvPr/>
        </p:nvSpPr>
        <p:spPr bwMode="auto">
          <a:xfrm>
            <a:off x="7596188" y="5300663"/>
            <a:ext cx="1354137" cy="457200"/>
          </a:xfrm>
          <a:prstGeom prst="rect">
            <a:avLst/>
          </a:prstGeom>
          <a:noFill/>
          <a:ln w="9525" algn="ctr">
            <a:noFill/>
            <a:miter lim="800000"/>
            <a:headEnd/>
            <a:tailEnd/>
          </a:ln>
        </p:spPr>
        <p:txBody>
          <a:bodyPr wrap="none">
            <a:spAutoFit/>
          </a:bodyPr>
          <a:lstStyle/>
          <a:p>
            <a:pPr marL="342900" indent="-342900" fontAlgn="base">
              <a:spcBef>
                <a:spcPct val="20000"/>
              </a:spcBef>
              <a:spcAft>
                <a:spcPct val="0"/>
              </a:spcAft>
              <a:buClr>
                <a:srgbClr val="800080"/>
              </a:buClr>
              <a:buFont typeface="Wingdings" pitchFamily="2" charset="2"/>
              <a:buNone/>
            </a:pPr>
            <a:r>
              <a:rPr lang="en-US" altLang="zh-CN" sz="2400">
                <a:solidFill>
                  <a:srgbClr val="000000"/>
                </a:solidFill>
                <a:latin typeface="Arial" charset="0"/>
              </a:rPr>
              <a:t>Tax paid</a:t>
            </a:r>
          </a:p>
        </p:txBody>
      </p:sp>
      <p:sp>
        <p:nvSpPr>
          <p:cNvPr id="1923079" name="Line 10"/>
          <p:cNvSpPr>
            <a:spLocks noChangeShapeType="1"/>
          </p:cNvSpPr>
          <p:nvPr/>
        </p:nvSpPr>
        <p:spPr bwMode="auto">
          <a:xfrm rot="5191564" flipH="1">
            <a:off x="7812088" y="4940300"/>
            <a:ext cx="649287" cy="360363"/>
          </a:xfrm>
          <a:prstGeom prst="line">
            <a:avLst/>
          </a:prstGeom>
          <a:noFill/>
          <a:ln w="31750">
            <a:solidFill>
              <a:schemeClr val="folHlink"/>
            </a:solidFill>
            <a:round/>
            <a:headEnd/>
            <a:tailEnd type="triangle" w="med" len="med"/>
          </a:ln>
        </p:spPr>
        <p:txBody>
          <a:bodyPr/>
          <a:lstStyle/>
          <a:p>
            <a:pPr fontAlgn="base">
              <a:spcBef>
                <a:spcPct val="0"/>
              </a:spcBef>
              <a:spcAft>
                <a:spcPct val="0"/>
              </a:spcAft>
            </a:pPr>
            <a:endParaRPr lang="zh-CN" altLang="en-US" sz="2400">
              <a:solidFill>
                <a:srgbClr val="000000"/>
              </a:solidFill>
              <a:latin typeface="Arial" charset="0"/>
            </a:endParaRPr>
          </a:p>
        </p:txBody>
      </p:sp>
    </p:spTree>
    <p:extLst>
      <p:ext uri="{BB962C8B-B14F-4D97-AF65-F5344CB8AC3E}">
        <p14:creationId xmlns:p14="http://schemas.microsoft.com/office/powerpoint/2010/main" val="46950601"/>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Example</a:t>
            </a:r>
            <a:endParaRPr lang="en-US" altLang="zh-CN" dirty="0">
              <a:solidFill>
                <a:schemeClr val="tx2">
                  <a:satMod val="130000"/>
                </a:schemeClr>
              </a:solidFill>
            </a:endParaRPr>
          </a:p>
        </p:txBody>
      </p:sp>
      <p:sp>
        <p:nvSpPr>
          <p:cNvPr id="1924098" name="Rectangle 5"/>
          <p:cNvSpPr>
            <a:spLocks noGrp="1" noRot="1" noChangeArrowheads="1"/>
          </p:cNvSpPr>
          <p:nvPr>
            <p:ph idx="1"/>
          </p:nvPr>
        </p:nvSpPr>
        <p:spPr/>
        <p:txBody>
          <a:bodyPr/>
          <a:lstStyle/>
          <a:p>
            <a:pPr marL="457200" lvl="4" indent="0">
              <a:buNone/>
            </a:pPr>
            <a:r>
              <a:rPr lang="en-GB" altLang="zh-CN" sz="2400" dirty="0" smtClean="0"/>
              <a:t>Book store  </a:t>
            </a:r>
            <a:r>
              <a:rPr lang="en-GB" altLang="zh-CN" sz="2400" u="sng" dirty="0" smtClean="0"/>
              <a:t>A</a:t>
            </a:r>
            <a:endParaRPr lang="en-GB" altLang="zh-CN" sz="2400" b="1" u="sng" dirty="0" smtClean="0"/>
          </a:p>
          <a:p>
            <a:pPr marL="457200" lvl="4" indent="0"/>
            <a:endParaRPr lang="en-GB" altLang="zh-CN" sz="2400" b="1" dirty="0" smtClean="0"/>
          </a:p>
          <a:p>
            <a:pPr marL="457200" lvl="4" indent="0">
              <a:buNone/>
            </a:pPr>
            <a:r>
              <a:rPr lang="en-GB" altLang="zh-CN" sz="2400" b="1" dirty="0" smtClean="0"/>
              <a:t>Tax inclusive sales	   1.13million</a:t>
            </a:r>
          </a:p>
          <a:p>
            <a:pPr marL="457200" lvl="4" indent="0">
              <a:buNone/>
            </a:pPr>
            <a:r>
              <a:rPr lang="en-GB" altLang="zh-CN" sz="2400" b="1" dirty="0" smtClean="0"/>
              <a:t>Tax exclusive sales               1.13/(1+13%)=1million</a:t>
            </a:r>
          </a:p>
          <a:p>
            <a:pPr marL="457200" lvl="4" indent="0">
              <a:buNone/>
            </a:pPr>
            <a:r>
              <a:rPr lang="en-GB" altLang="zh-CN" sz="2400" b="1" dirty="0" smtClean="0"/>
              <a:t>Output tax		   1million×13%=130000</a:t>
            </a:r>
          </a:p>
          <a:p>
            <a:pPr marL="457200" lvl="4" indent="0">
              <a:buNone/>
            </a:pPr>
            <a:r>
              <a:rPr lang="en-GB" altLang="zh-CN" sz="2400" b="1" dirty="0" smtClean="0"/>
              <a:t>Input tax                                 100000</a:t>
            </a:r>
          </a:p>
          <a:p>
            <a:pPr marL="457200" lvl="4" indent="0">
              <a:buNone/>
            </a:pPr>
            <a:r>
              <a:rPr lang="en-GB" altLang="zh-CN" sz="2400" b="1" dirty="0" smtClean="0"/>
              <a:t>Tax payable 		    30000</a:t>
            </a:r>
            <a:endParaRPr lang="zh-CN" altLang="en-GB" sz="2400" b="1" dirty="0" smtClean="0"/>
          </a:p>
        </p:txBody>
      </p:sp>
      <p:sp>
        <p:nvSpPr>
          <p:cNvPr id="2" name="日期占位符 1"/>
          <p:cNvSpPr>
            <a:spLocks noGrp="1"/>
          </p:cNvSpPr>
          <p:nvPr>
            <p:ph type="dt" sz="half" idx="10"/>
          </p:nvPr>
        </p:nvSpPr>
        <p:spPr/>
        <p:txBody>
          <a:bodyPr/>
          <a:lstStyle/>
          <a:p>
            <a:pPr>
              <a:defRPr/>
            </a:pPr>
            <a:fld id="{5AE497A7-8655-4BD6-992A-2744FBE02F23}"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22</a:t>
            </a:fld>
            <a:endParaRPr lang="en-US" altLang="zh-CN">
              <a:solidFill>
                <a:srgbClr val="FFFFFF"/>
              </a:solidFill>
            </a:endParaRPr>
          </a:p>
        </p:txBody>
      </p:sp>
    </p:spTree>
    <p:extLst>
      <p:ext uri="{BB962C8B-B14F-4D97-AF65-F5344CB8AC3E}">
        <p14:creationId xmlns:p14="http://schemas.microsoft.com/office/powerpoint/2010/main" val="406131298"/>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Rot="1" noChangeArrowheads="1"/>
          </p:cNvSpPr>
          <p:nvPr>
            <p:ph type="title"/>
          </p:nvPr>
        </p:nvSpPr>
        <p:spPr>
          <a:xfrm>
            <a:off x="323528" y="116632"/>
            <a:ext cx="8540750" cy="1143000"/>
          </a:xfrm>
        </p:spPr>
        <p:txBody>
          <a:bodyPr/>
          <a:lstStyle/>
          <a:p>
            <a:pPr fontAlgn="auto">
              <a:spcAft>
                <a:spcPts val="0"/>
              </a:spcAft>
              <a:defRPr/>
            </a:pPr>
            <a:r>
              <a:rPr lang="en-US" altLang="zh-CN" dirty="0" smtClean="0">
                <a:solidFill>
                  <a:schemeClr val="tx2">
                    <a:satMod val="130000"/>
                  </a:schemeClr>
                </a:solidFill>
              </a:rPr>
              <a:t>Example</a:t>
            </a:r>
            <a:endParaRPr lang="en-US" altLang="zh-CN" dirty="0">
              <a:solidFill>
                <a:schemeClr val="tx2">
                  <a:satMod val="130000"/>
                </a:schemeClr>
              </a:solidFill>
            </a:endParaRPr>
          </a:p>
        </p:txBody>
      </p:sp>
      <p:graphicFrame>
        <p:nvGraphicFramePr>
          <p:cNvPr id="615500" name="Group 76"/>
          <p:cNvGraphicFramePr>
            <a:graphicFrameLocks noGrp="1"/>
          </p:cNvGraphicFramePr>
          <p:nvPr>
            <p:ph type="tbl" idx="1"/>
            <p:extLst>
              <p:ext uri="{D42A27DB-BD31-4B8C-83A1-F6EECF244321}">
                <p14:modId xmlns:p14="http://schemas.microsoft.com/office/powerpoint/2010/main" val="940693865"/>
              </p:ext>
            </p:extLst>
          </p:nvPr>
        </p:nvGraphicFramePr>
        <p:xfrm>
          <a:off x="152400" y="1641475"/>
          <a:ext cx="8783886" cy="4178300"/>
        </p:xfrm>
        <a:graphic>
          <a:graphicData uri="http://schemas.openxmlformats.org/drawingml/2006/table">
            <a:tbl>
              <a:tblPr>
                <a:tableStyleId>{EB344D84-9AFB-497E-A393-DC336BA19D2E}</a:tableStyleId>
              </a:tblPr>
              <a:tblGrid>
                <a:gridCol w="1219200">
                  <a:extLst>
                    <a:ext uri="{9D8B030D-6E8A-4147-A177-3AD203B41FA5}">
                      <a16:colId xmlns="" xmlns:a16="http://schemas.microsoft.com/office/drawing/2014/main" val="20000"/>
                    </a:ext>
                  </a:extLst>
                </a:gridCol>
                <a:gridCol w="1172695">
                  <a:extLst>
                    <a:ext uri="{9D8B030D-6E8A-4147-A177-3AD203B41FA5}">
                      <a16:colId xmlns="" xmlns:a16="http://schemas.microsoft.com/office/drawing/2014/main" val="20001"/>
                    </a:ext>
                  </a:extLst>
                </a:gridCol>
                <a:gridCol w="1704531">
                  <a:extLst>
                    <a:ext uri="{9D8B030D-6E8A-4147-A177-3AD203B41FA5}">
                      <a16:colId xmlns="" xmlns:a16="http://schemas.microsoft.com/office/drawing/2014/main" val="20002"/>
                    </a:ext>
                  </a:extLst>
                </a:gridCol>
                <a:gridCol w="1110231">
                  <a:extLst>
                    <a:ext uri="{9D8B030D-6E8A-4147-A177-3AD203B41FA5}">
                      <a16:colId xmlns="" xmlns:a16="http://schemas.microsoft.com/office/drawing/2014/main" val="20003"/>
                    </a:ext>
                  </a:extLst>
                </a:gridCol>
                <a:gridCol w="1332277">
                  <a:extLst>
                    <a:ext uri="{9D8B030D-6E8A-4147-A177-3AD203B41FA5}">
                      <a16:colId xmlns="" xmlns:a16="http://schemas.microsoft.com/office/drawing/2014/main" val="20004"/>
                    </a:ext>
                  </a:extLst>
                </a:gridCol>
                <a:gridCol w="989412">
                  <a:extLst>
                    <a:ext uri="{9D8B030D-6E8A-4147-A177-3AD203B41FA5}">
                      <a16:colId xmlns="" xmlns:a16="http://schemas.microsoft.com/office/drawing/2014/main" val="20005"/>
                    </a:ext>
                  </a:extLst>
                </a:gridCol>
                <a:gridCol w="1255540">
                  <a:extLst>
                    <a:ext uri="{9D8B030D-6E8A-4147-A177-3AD203B41FA5}">
                      <a16:colId xmlns="" xmlns:a16="http://schemas.microsoft.com/office/drawing/2014/main" val="20006"/>
                    </a:ext>
                  </a:extLst>
                </a:gridCol>
              </a:tblGrid>
              <a:tr h="690563">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Company</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Goods</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Sales value</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(VAT exclusive)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rate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Output tax</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Input tax</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Tax payable</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8540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A</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Wheat</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100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zh-CN"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1"/>
                  </a:ext>
                </a:extLst>
              </a:tr>
              <a:tr h="8540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B</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Flour</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200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13</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26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solidFill>
                            <a:schemeClr val="dk1"/>
                          </a:solidFill>
                          <a:effectLst/>
                          <a:latin typeface="+mn-lt"/>
                          <a:ea typeface="+mn-ea"/>
                          <a:cs typeface="+mn-cs"/>
                        </a:rPr>
                        <a:t>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solidFill>
                            <a:schemeClr val="dk1"/>
                          </a:solidFill>
                          <a:effectLst/>
                          <a:latin typeface="+mn-lt"/>
                          <a:ea typeface="+mn-ea"/>
                          <a:cs typeface="+mn-cs"/>
                        </a:rPr>
                        <a:t>13</a:t>
                      </a:r>
                    </a:p>
                  </a:txBody>
                  <a:tcPr anchor="ctr" horzOverflow="overflow">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2"/>
                  </a:ext>
                </a:extLst>
              </a:tr>
              <a:tr h="8540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Cake</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800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17</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136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26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110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10003"/>
                  </a:ext>
                </a:extLst>
              </a:tr>
              <a:tr h="8540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D</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Cake</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1000</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smtClean="0">
                          <a:ln>
                            <a:noFill/>
                          </a:ln>
                          <a:effectLst/>
                        </a:rPr>
                        <a:t>17</a:t>
                      </a:r>
                      <a:endParaRPr kumimoji="0" lang="en-US" altLang="zh-CN" sz="2000" b="1"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170</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136</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34</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sp>
        <p:nvSpPr>
          <p:cNvPr id="2" name="日期占位符 1"/>
          <p:cNvSpPr>
            <a:spLocks noGrp="1"/>
          </p:cNvSpPr>
          <p:nvPr>
            <p:ph type="dt" sz="half" idx="10"/>
          </p:nvPr>
        </p:nvSpPr>
        <p:spPr/>
        <p:txBody>
          <a:bodyPr/>
          <a:lstStyle/>
          <a:p>
            <a:pPr>
              <a:defRPr/>
            </a:pPr>
            <a:fld id="{83011A31-D0B8-4D3B-8AE5-78D50DE9D1C9}"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DF6281E1-A7DC-4C10-977F-EB31FC8CCD4B}" type="slidenum">
              <a:rPr lang="en-US" altLang="zh-CN" smtClean="0"/>
              <a:pPr>
                <a:defRPr/>
              </a:pPr>
              <a:t>23</a:t>
            </a:fld>
            <a:endParaRPr lang="en-US" altLang="zh-CN"/>
          </a:p>
        </p:txBody>
      </p:sp>
      <p:sp>
        <p:nvSpPr>
          <p:cNvPr id="1926196" name="Text Box 74"/>
          <p:cNvSpPr txBox="1">
            <a:spLocks noChangeArrowheads="1"/>
          </p:cNvSpPr>
          <p:nvPr/>
        </p:nvSpPr>
        <p:spPr bwMode="auto">
          <a:xfrm>
            <a:off x="6263035" y="1184275"/>
            <a:ext cx="2447925" cy="457200"/>
          </a:xfrm>
          <a:prstGeom prst="rect">
            <a:avLst/>
          </a:prstGeom>
          <a:noFill/>
          <a:ln w="9525" algn="ctr">
            <a:noFill/>
            <a:miter lim="800000"/>
            <a:headEnd/>
            <a:tailEnd/>
          </a:ln>
        </p:spPr>
        <p:txBody>
          <a:bodyPr>
            <a:spAutoFit/>
          </a:bodyPr>
          <a:lstStyle/>
          <a:p>
            <a:pPr marL="342900" indent="-342900" fontAlgn="base">
              <a:spcBef>
                <a:spcPct val="50000"/>
              </a:spcBef>
              <a:spcAft>
                <a:spcPct val="0"/>
              </a:spcAft>
              <a:buClr>
                <a:srgbClr val="800080"/>
              </a:buClr>
              <a:buFont typeface="Wingdings" pitchFamily="2" charset="2"/>
              <a:buNone/>
            </a:pPr>
            <a:r>
              <a:rPr lang="en-US" altLang="zh-CN" sz="2400" dirty="0">
                <a:solidFill>
                  <a:srgbClr val="000000"/>
                </a:solidFill>
                <a:latin typeface="Arial" charset="0"/>
              </a:rPr>
              <a:t>Unit:1,000yuan</a:t>
            </a:r>
          </a:p>
        </p:txBody>
      </p:sp>
    </p:spTree>
    <p:extLst>
      <p:ext uri="{BB962C8B-B14F-4D97-AF65-F5344CB8AC3E}">
        <p14:creationId xmlns:p14="http://schemas.microsoft.com/office/powerpoint/2010/main" val="228178967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621B2D01-2D64-49D1-B5BD-094BAC669955}"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24</a:t>
            </a:fld>
            <a:endParaRPr lang="en-US" altLang="zh-CN">
              <a:solidFill>
                <a:srgbClr val="FFFFFF"/>
              </a:solidFill>
            </a:endParaRPr>
          </a:p>
        </p:txBody>
      </p:sp>
      <p:sp>
        <p:nvSpPr>
          <p:cNvPr id="600066" name="标题 1"/>
          <p:cNvSpPr>
            <a:spLocks noGrp="1"/>
          </p:cNvSpPr>
          <p:nvPr>
            <p:ph type="title" idx="4294967295"/>
          </p:nvPr>
        </p:nvSpPr>
        <p:spPr>
          <a:xfrm>
            <a:off x="0" y="381000"/>
            <a:ext cx="8540750" cy="1143000"/>
          </a:xfrm>
        </p:spPr>
        <p:txBody>
          <a:bodyPr/>
          <a:lstStyle/>
          <a:p>
            <a:pPr fontAlgn="auto">
              <a:spcAft>
                <a:spcPts val="0"/>
              </a:spcAft>
              <a:defRPr/>
            </a:pPr>
            <a:r>
              <a:rPr lang="en-US" altLang="zh-CN" sz="3600" dirty="0" smtClean="0">
                <a:solidFill>
                  <a:schemeClr val="tx2">
                    <a:satMod val="130000"/>
                  </a:schemeClr>
                </a:solidFill>
              </a:rPr>
              <a:t>VAT for Small-scale Taxpayers</a:t>
            </a:r>
            <a:endParaRPr lang="en-US" altLang="zh-CN" sz="3600" dirty="0">
              <a:solidFill>
                <a:schemeClr val="tx2">
                  <a:satMod val="130000"/>
                </a:schemeClr>
              </a:solidFill>
            </a:endParaRPr>
          </a:p>
        </p:txBody>
      </p:sp>
      <p:sp>
        <p:nvSpPr>
          <p:cNvPr id="1929218" name="内容占位符 2"/>
          <p:cNvSpPr>
            <a:spLocks noGrp="1"/>
          </p:cNvSpPr>
          <p:nvPr>
            <p:ph idx="4294967295"/>
          </p:nvPr>
        </p:nvSpPr>
        <p:spPr>
          <a:xfrm>
            <a:off x="603250" y="1341438"/>
            <a:ext cx="8540750" cy="4270375"/>
          </a:xfrm>
        </p:spPr>
        <p:txBody>
          <a:bodyPr/>
          <a:lstStyle/>
          <a:p>
            <a:r>
              <a:rPr lang="en-US" altLang="zh-CN" sz="2800" b="1" dirty="0" smtClean="0"/>
              <a:t>Definition of “Small-scale taxpayers " </a:t>
            </a:r>
          </a:p>
          <a:p>
            <a:pPr lvl="1"/>
            <a:r>
              <a:rPr lang="en-US" altLang="zh-CN" sz="2400" b="1" dirty="0"/>
              <a:t>Taxpayers engaged in production of goods or provision of taxable services, whose taxable sales amount  is less than RMB500,000; and</a:t>
            </a:r>
          </a:p>
          <a:p>
            <a:pPr lvl="1">
              <a:buFont typeface="Wingdings" pitchFamily="2" charset="2"/>
              <a:buNone/>
            </a:pPr>
            <a:r>
              <a:rPr lang="en-US" altLang="zh-CN" sz="2400" b="1" dirty="0"/>
              <a:t>     Any other taxpayers whose annual taxable sales amount is less than RMB800,000.</a:t>
            </a:r>
          </a:p>
          <a:p>
            <a:r>
              <a:rPr lang="en-US" altLang="zh-CN" sz="2800" b="1" dirty="0"/>
              <a:t>Tax rate </a:t>
            </a:r>
            <a:r>
              <a:rPr lang="en-US" altLang="zh-CN" sz="2800" b="1" dirty="0" smtClean="0"/>
              <a:t/>
            </a:r>
            <a:br>
              <a:rPr lang="en-US" altLang="zh-CN" sz="2800" b="1" dirty="0" smtClean="0"/>
            </a:br>
            <a:r>
              <a:rPr lang="en-US" altLang="zh-CN" sz="2400" b="1" dirty="0" smtClean="0"/>
              <a:t>3%</a:t>
            </a:r>
          </a:p>
          <a:p>
            <a:r>
              <a:rPr lang="en-US" altLang="zh-CN" sz="2400" b="1" dirty="0" smtClean="0"/>
              <a:t>Small-scale taxpayers are not entitled to input tax credits and are not allowed to issue a  VAT invoice to their customers.</a:t>
            </a:r>
          </a:p>
        </p:txBody>
      </p:sp>
    </p:spTree>
    <p:extLst>
      <p:ext uri="{BB962C8B-B14F-4D97-AF65-F5344CB8AC3E}">
        <p14:creationId xmlns:p14="http://schemas.microsoft.com/office/powerpoint/2010/main" val="15756523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000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29218">
                                            <p:txEl>
                                              <p:pRg st="0" end="0"/>
                                            </p:txEl>
                                          </p:spTgt>
                                        </p:tgtEl>
                                        <p:attrNameLst>
                                          <p:attrName>style.visibility</p:attrName>
                                        </p:attrNameLst>
                                      </p:cBhvr>
                                      <p:to>
                                        <p:strVal val="visible"/>
                                      </p:to>
                                    </p:set>
                                    <p:animEffect transition="in" filter="wipe(left)">
                                      <p:cBhvr>
                                        <p:cTn id="11" dur="500"/>
                                        <p:tgtEl>
                                          <p:spTgt spid="1929218">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929218">
                                            <p:txEl>
                                              <p:pRg st="1" end="1"/>
                                            </p:txEl>
                                          </p:spTgt>
                                        </p:tgtEl>
                                        <p:attrNameLst>
                                          <p:attrName>style.visibility</p:attrName>
                                        </p:attrNameLst>
                                      </p:cBhvr>
                                      <p:to>
                                        <p:strVal val="visible"/>
                                      </p:to>
                                    </p:set>
                                    <p:animEffect transition="in" filter="wipe(left)">
                                      <p:cBhvr>
                                        <p:cTn id="14" dur="500"/>
                                        <p:tgtEl>
                                          <p:spTgt spid="1929218">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929218">
                                            <p:txEl>
                                              <p:pRg st="2" end="2"/>
                                            </p:txEl>
                                          </p:spTgt>
                                        </p:tgtEl>
                                        <p:attrNameLst>
                                          <p:attrName>style.visibility</p:attrName>
                                        </p:attrNameLst>
                                      </p:cBhvr>
                                      <p:to>
                                        <p:strVal val="visible"/>
                                      </p:to>
                                    </p:set>
                                    <p:animEffect transition="in" filter="wipe(left)">
                                      <p:cBhvr>
                                        <p:cTn id="17" dur="500"/>
                                        <p:tgtEl>
                                          <p:spTgt spid="19292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9218">
                                            <p:txEl>
                                              <p:pRg st="3" end="3"/>
                                            </p:txEl>
                                          </p:spTgt>
                                        </p:tgtEl>
                                        <p:attrNameLst>
                                          <p:attrName>style.visibility</p:attrName>
                                        </p:attrNameLst>
                                      </p:cBhvr>
                                      <p:to>
                                        <p:strVal val="visible"/>
                                      </p:to>
                                    </p:set>
                                    <p:animEffect transition="in" filter="wipe(left)">
                                      <p:cBhvr>
                                        <p:cTn id="22" dur="500"/>
                                        <p:tgtEl>
                                          <p:spTgt spid="19292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9218">
                                            <p:txEl>
                                              <p:pRg st="4" end="4"/>
                                            </p:txEl>
                                          </p:spTgt>
                                        </p:tgtEl>
                                        <p:attrNameLst>
                                          <p:attrName>style.visibility</p:attrName>
                                        </p:attrNameLst>
                                      </p:cBhvr>
                                      <p:to>
                                        <p:strVal val="visible"/>
                                      </p:to>
                                    </p:set>
                                    <p:animEffect transition="in" filter="wipe(left)">
                                      <p:cBhvr>
                                        <p:cTn id="27" dur="500"/>
                                        <p:tgtEl>
                                          <p:spTgt spid="19292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6" grpId="0" autoUpdateAnimBg="0"/>
      <p:bldP spid="1929218"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Example</a:t>
            </a:r>
            <a:endParaRPr lang="en-US" altLang="zh-CN" dirty="0">
              <a:solidFill>
                <a:schemeClr val="tx2">
                  <a:satMod val="130000"/>
                </a:schemeClr>
              </a:solidFill>
            </a:endParaRPr>
          </a:p>
        </p:txBody>
      </p:sp>
      <p:sp>
        <p:nvSpPr>
          <p:cNvPr id="1930242" name="Rectangle 3"/>
          <p:cNvSpPr>
            <a:spLocks noGrp="1" noRot="1" noChangeArrowheads="1"/>
          </p:cNvSpPr>
          <p:nvPr>
            <p:ph idx="1"/>
          </p:nvPr>
        </p:nvSpPr>
        <p:spPr/>
        <p:txBody>
          <a:bodyPr/>
          <a:lstStyle/>
          <a:p>
            <a:pPr marL="571500" lvl="4" indent="0">
              <a:buNone/>
            </a:pPr>
            <a:r>
              <a:rPr lang="en-GB" altLang="zh-CN" sz="2400" dirty="0"/>
              <a:t>Book store  A: small-scale tax payer</a:t>
            </a:r>
          </a:p>
          <a:p>
            <a:pPr lvl="4"/>
            <a:endParaRPr lang="en-GB" altLang="zh-CN" sz="2400" b="1" dirty="0" smtClean="0"/>
          </a:p>
          <a:p>
            <a:pPr marL="571500" lvl="4" indent="0">
              <a:buNone/>
            </a:pPr>
            <a:r>
              <a:rPr lang="en-GB" altLang="zh-CN" sz="2400" dirty="0"/>
              <a:t>Tax inclusive sales	   1.13million</a:t>
            </a:r>
          </a:p>
          <a:p>
            <a:pPr marL="571500" lvl="4" indent="0">
              <a:buNone/>
            </a:pPr>
            <a:r>
              <a:rPr lang="en-GB" altLang="zh-CN" sz="2400" dirty="0"/>
              <a:t> Tax exclusive sales       </a:t>
            </a:r>
            <a:br>
              <a:rPr lang="en-GB" altLang="zh-CN" sz="2400" dirty="0"/>
            </a:br>
            <a:r>
              <a:rPr lang="en-GB" altLang="zh-CN" sz="2400" dirty="0" smtClean="0"/>
              <a:t>                                                </a:t>
            </a:r>
            <a:r>
              <a:rPr lang="en-GB" altLang="zh-CN" sz="2400" dirty="0"/>
              <a:t>1.13÷ (1+3%)=1.097million</a:t>
            </a:r>
          </a:p>
          <a:p>
            <a:pPr marL="571500" lvl="4" indent="0">
              <a:buNone/>
            </a:pPr>
            <a:r>
              <a:rPr lang="en-GB" altLang="zh-CN" sz="2400" dirty="0"/>
              <a:t>Output tax		   1.097million×3%=32910</a:t>
            </a:r>
          </a:p>
          <a:p>
            <a:pPr marL="571500" lvl="4" indent="0">
              <a:buNone/>
            </a:pPr>
            <a:r>
              <a:rPr lang="en-GB" altLang="zh-CN" sz="2400" dirty="0"/>
              <a:t>Input tax                        </a:t>
            </a:r>
            <a:r>
              <a:rPr lang="en-GB" altLang="zh-CN" sz="2400" dirty="0" smtClean="0"/>
              <a:t>        100000</a:t>
            </a:r>
            <a:endParaRPr lang="en-GB" altLang="zh-CN" sz="2400" dirty="0"/>
          </a:p>
          <a:p>
            <a:pPr marL="571500" lvl="4" indent="0">
              <a:buNone/>
            </a:pPr>
            <a:r>
              <a:rPr lang="en-GB" altLang="zh-CN" sz="2400" dirty="0"/>
              <a:t>Input tax credit              </a:t>
            </a:r>
            <a:r>
              <a:rPr lang="en-GB" altLang="zh-CN" sz="2400" dirty="0" smtClean="0"/>
              <a:t>       </a:t>
            </a:r>
            <a:r>
              <a:rPr lang="en-GB" altLang="zh-CN" sz="2400" dirty="0"/>
              <a:t>0</a:t>
            </a:r>
          </a:p>
          <a:p>
            <a:pPr marL="571500" lvl="4" indent="0">
              <a:buNone/>
            </a:pPr>
            <a:r>
              <a:rPr lang="en-GB" altLang="zh-CN" sz="2400" dirty="0"/>
              <a:t>Tax payable 		     32910</a:t>
            </a:r>
            <a:endParaRPr lang="zh-CN" altLang="en-GB" sz="2400" dirty="0"/>
          </a:p>
        </p:txBody>
      </p:sp>
      <p:sp>
        <p:nvSpPr>
          <p:cNvPr id="2" name="日期占位符 1"/>
          <p:cNvSpPr>
            <a:spLocks noGrp="1"/>
          </p:cNvSpPr>
          <p:nvPr>
            <p:ph type="dt" sz="half" idx="10"/>
          </p:nvPr>
        </p:nvSpPr>
        <p:spPr/>
        <p:txBody>
          <a:bodyPr/>
          <a:lstStyle/>
          <a:p>
            <a:pPr>
              <a:defRPr/>
            </a:pPr>
            <a:fld id="{86062C72-1FC1-40E1-81DE-3F8FEA04EC8A}"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25</a:t>
            </a:fld>
            <a:endParaRPr lang="en-US" altLang="zh-CN">
              <a:solidFill>
                <a:srgbClr val="FFFFFF"/>
              </a:solidFill>
            </a:endParaRPr>
          </a:p>
        </p:txBody>
      </p:sp>
    </p:spTree>
    <p:extLst>
      <p:ext uri="{BB962C8B-B14F-4D97-AF65-F5344CB8AC3E}">
        <p14:creationId xmlns:p14="http://schemas.microsoft.com/office/powerpoint/2010/main" val="2706407714"/>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2">
                    <a:satMod val="130000"/>
                  </a:schemeClr>
                </a:solidFill>
              </a:rPr>
              <a:t>Export Tax Refund</a:t>
            </a:r>
            <a:r>
              <a:rPr lang="zh-CN" altLang="en-US" dirty="0" smtClean="0">
                <a:solidFill>
                  <a:schemeClr val="tx2">
                    <a:satMod val="130000"/>
                  </a:schemeClr>
                </a:solidFill>
              </a:rPr>
              <a:t>：</a:t>
            </a:r>
            <a:r>
              <a:rPr lang="en-US" altLang="zh-CN" dirty="0" smtClean="0">
                <a:solidFill>
                  <a:schemeClr val="tx2">
                    <a:satMod val="130000"/>
                  </a:schemeClr>
                </a:solidFill>
              </a:rPr>
              <a:t>Question</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97438068"/>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 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26</a:t>
            </a:fld>
            <a:endParaRPr lang="en-US" altLang="zh-CN" dirty="0">
              <a:solidFill>
                <a:srgbClr val="FFFFFF"/>
              </a:solidFill>
            </a:endParaRPr>
          </a:p>
        </p:txBody>
      </p:sp>
      <p:sp>
        <p:nvSpPr>
          <p:cNvPr id="9" name="TextBox 8"/>
          <p:cNvSpPr txBox="1"/>
          <p:nvPr/>
        </p:nvSpPr>
        <p:spPr>
          <a:xfrm>
            <a:off x="533400" y="4128354"/>
            <a:ext cx="7462043" cy="523220"/>
          </a:xfrm>
          <a:prstGeom prst="rect">
            <a:avLst/>
          </a:prstGeom>
          <a:noFill/>
        </p:spPr>
        <p:txBody>
          <a:bodyPr wrap="none" rtlCol="0">
            <a:spAutoFit/>
          </a:bodyPr>
          <a:lstStyle/>
          <a:p>
            <a:r>
              <a:rPr lang="en-US" altLang="zh-CN" sz="2800" dirty="0" smtClean="0"/>
              <a:t>Question: How to determine the VAT refundable? </a:t>
            </a:r>
            <a:endParaRPr lang="zh-CN" altLang="en-US" sz="2800" dirty="0"/>
          </a:p>
        </p:txBody>
      </p:sp>
    </p:spTree>
    <p:extLst>
      <p:ext uri="{BB962C8B-B14F-4D97-AF65-F5344CB8AC3E}">
        <p14:creationId xmlns:p14="http://schemas.microsoft.com/office/powerpoint/2010/main" val="1796542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sz="4000" dirty="0">
                <a:solidFill>
                  <a:schemeClr val="tx2">
                    <a:satMod val="130000"/>
                  </a:schemeClr>
                </a:solidFill>
              </a:rPr>
              <a:t>Export Tax </a:t>
            </a:r>
            <a:r>
              <a:rPr lang="en-US" altLang="zh-CN" sz="4000" dirty="0" smtClean="0">
                <a:solidFill>
                  <a:schemeClr val="tx2">
                    <a:satMod val="130000"/>
                  </a:schemeClr>
                </a:solidFill>
              </a:rPr>
              <a:t>Refund</a:t>
            </a:r>
            <a:r>
              <a:rPr lang="zh-CN" altLang="en-US" sz="4000" dirty="0" smtClean="0">
                <a:solidFill>
                  <a:schemeClr val="tx2">
                    <a:satMod val="130000"/>
                  </a:schemeClr>
                </a:solidFill>
              </a:rPr>
              <a:t>：</a:t>
            </a:r>
            <a:r>
              <a:rPr lang="en-US" altLang="zh-CN" sz="4000" dirty="0" smtClean="0">
                <a:solidFill>
                  <a:schemeClr val="tx2">
                    <a:satMod val="130000"/>
                  </a:schemeClr>
                </a:solidFill>
              </a:rPr>
              <a:t>the mechanism</a:t>
            </a:r>
            <a:endParaRPr lang="zh-CN" altLang="en-US" sz="4000" dirty="0">
              <a:solidFill>
                <a:schemeClr val="tx2">
                  <a:satMod val="130000"/>
                </a:schemeClr>
              </a:solidFill>
            </a:endParaRPr>
          </a:p>
        </p:txBody>
      </p:sp>
      <p:sp>
        <p:nvSpPr>
          <p:cNvPr id="3" name="内容占位符 2"/>
          <p:cNvSpPr>
            <a:spLocks noGrp="1"/>
          </p:cNvSpPr>
          <p:nvPr>
            <p:ph idx="1"/>
          </p:nvPr>
        </p:nvSpPr>
        <p:spPr/>
        <p:txBody>
          <a:bodyPr/>
          <a:lstStyle/>
          <a:p>
            <a:pPr marL="342900" lvl="1" indent="-342900">
              <a:buFont typeface="Arial" charset="0"/>
              <a:buChar char="•"/>
            </a:pPr>
            <a:r>
              <a:rPr lang="en-US" altLang="zh-CN" dirty="0" smtClean="0"/>
              <a:t>China runs the exemption-credit-refund system for enterprises both exporting goods and selling goods at home.</a:t>
            </a:r>
          </a:p>
          <a:p>
            <a:pPr marL="342900" lvl="1" indent="-342900">
              <a:buFont typeface="Arial" charset="0"/>
              <a:buChar char="•"/>
            </a:pPr>
            <a:r>
              <a:rPr lang="en-US" altLang="zh-CN" dirty="0"/>
              <a:t>Of all the tax relief for the exported goods, part might take the form of exempt output VAT,  part might be credited against the payable VAT for domestically sold goods, and part might be refunded</a:t>
            </a:r>
            <a:r>
              <a:rPr lang="en-US" altLang="zh-CN" dirty="0" smtClean="0"/>
              <a:t>. </a:t>
            </a: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27</a:t>
            </a:fld>
            <a:endParaRPr lang="en-US" altLang="zh-CN" dirty="0">
              <a:solidFill>
                <a:srgbClr val="FFFFFF"/>
              </a:solidFill>
            </a:endParaRPr>
          </a:p>
        </p:txBody>
      </p:sp>
    </p:spTree>
    <p:extLst>
      <p:ext uri="{BB962C8B-B14F-4D97-AF65-F5344CB8AC3E}">
        <p14:creationId xmlns:p14="http://schemas.microsoft.com/office/powerpoint/2010/main" val="35295940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2438400" y="1929126"/>
            <a:ext cx="1728787" cy="1988825"/>
          </a:xfrm>
          <a:prstGeom prst="rect">
            <a:avLst/>
          </a:prstGeom>
          <a:solidFill>
            <a:srgbClr val="FFFF00"/>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  </a:t>
            </a:r>
          </a:p>
          <a:p>
            <a:pPr marL="342900" indent="-342900" algn="ctr" fontAlgn="base">
              <a:spcBef>
                <a:spcPct val="20000"/>
              </a:spcBef>
              <a:spcAft>
                <a:spcPct val="0"/>
              </a:spcAft>
              <a:buClr>
                <a:srgbClr val="800080"/>
              </a:buClr>
            </a:pPr>
            <a:endParaRPr lang="en-US" altLang="zh-CN" sz="1600" dirty="0">
              <a:solidFill>
                <a:srgbClr val="000000"/>
              </a:solidFill>
              <a:latin typeface="Arial" charset="0"/>
            </a:endParaRPr>
          </a:p>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r>
              <a:rPr lang="en-US" altLang="zh-CN" sz="1600" dirty="0">
                <a:solidFill>
                  <a:srgbClr val="000000"/>
                </a:solidFill>
                <a:latin typeface="Arial" charset="0"/>
              </a:rPr>
              <a:t>for </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domestic </a:t>
            </a:r>
            <a:r>
              <a:rPr lang="en-US" altLang="zh-CN" sz="1600" dirty="0" smtClean="0">
                <a:solidFill>
                  <a:srgbClr val="000000"/>
                </a:solidFill>
                <a:latin typeface="Arial" charset="0"/>
              </a:rPr>
              <a:t>sale</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–carried-over</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input tax</a:t>
            </a:r>
          </a:p>
        </p:txBody>
      </p:sp>
      <p:sp>
        <p:nvSpPr>
          <p:cNvPr id="2" name="标题 1"/>
          <p:cNvSpPr>
            <a:spLocks noGrp="1"/>
          </p:cNvSpPr>
          <p:nvPr>
            <p:ph type="title"/>
          </p:nvPr>
        </p:nvSpPr>
        <p:spPr>
          <a:xfrm>
            <a:off x="457200" y="258763"/>
            <a:ext cx="8229600" cy="1143000"/>
          </a:xfrm>
        </p:spPr>
        <p:txBody>
          <a:bodyPr/>
          <a:lstStyle/>
          <a:p>
            <a:pPr fontAlgn="auto">
              <a:spcAft>
                <a:spcPts val="0"/>
              </a:spcAft>
              <a:defRPr/>
            </a:pPr>
            <a:r>
              <a:rPr lang="en-US" altLang="zh-CN" dirty="0" smtClean="0">
                <a:solidFill>
                  <a:schemeClr val="tx2">
                    <a:satMod val="130000"/>
                  </a:schemeClr>
                </a:solidFill>
              </a:rPr>
              <a:t>The Exempt-credit-refund System</a:t>
            </a:r>
            <a:endParaRPr lang="zh-CN" altLang="en-US" dirty="0">
              <a:solidFill>
                <a:schemeClr val="tx2">
                  <a:satMod val="130000"/>
                </a:schemeClr>
              </a:solidFill>
            </a:endParaRPr>
          </a:p>
        </p:txBody>
      </p:sp>
      <p:sp>
        <p:nvSpPr>
          <p:cNvPr id="4" name="日期占位符 3"/>
          <p:cNvSpPr>
            <a:spLocks noGrp="1"/>
          </p:cNvSpPr>
          <p:nvPr>
            <p:ph type="dt" sz="half" idx="10"/>
          </p:nvPr>
        </p:nvSpPr>
        <p:spPr>
          <a:xfrm>
            <a:off x="457200" y="6340475"/>
            <a:ext cx="1162472" cy="365125"/>
          </a:xfrm>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a:xfrm>
            <a:off x="1907704" y="6340475"/>
            <a:ext cx="4536504" cy="365125"/>
          </a:xfrm>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a:xfrm>
            <a:off x="6553200" y="6340475"/>
            <a:ext cx="2133600" cy="365125"/>
          </a:xfrm>
        </p:spPr>
        <p:txBody>
          <a:bodyPr/>
          <a:lstStyle/>
          <a:p>
            <a:pPr>
              <a:defRPr/>
            </a:pPr>
            <a:fld id="{72FB60BC-CBB6-4901-994E-BA06FAAE2987}" type="slidenum">
              <a:rPr lang="en-US" altLang="zh-CN" smtClean="0">
                <a:solidFill>
                  <a:srgbClr val="FFFFFF"/>
                </a:solidFill>
              </a:rPr>
              <a:pPr>
                <a:defRPr/>
              </a:pPr>
              <a:t>28</a:t>
            </a:fld>
            <a:endParaRPr lang="en-US" altLang="zh-CN" dirty="0">
              <a:solidFill>
                <a:srgbClr val="FFFFFF"/>
              </a:solidFill>
            </a:endParaRPr>
          </a:p>
        </p:txBody>
      </p:sp>
      <p:sp>
        <p:nvSpPr>
          <p:cNvPr id="10" name="Rectangle 6"/>
          <p:cNvSpPr>
            <a:spLocks noChangeArrowheads="1"/>
          </p:cNvSpPr>
          <p:nvPr/>
        </p:nvSpPr>
        <p:spPr bwMode="auto">
          <a:xfrm>
            <a:off x="2438400" y="3917950"/>
            <a:ext cx="1728787" cy="720725"/>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r>
              <a:rPr lang="en-US" altLang="zh-CN" sz="1600" dirty="0">
                <a:solidFill>
                  <a:srgbClr val="000000"/>
                </a:solidFill>
                <a:latin typeface="Arial" charset="0"/>
              </a:rPr>
              <a:t>for </a:t>
            </a:r>
            <a:r>
              <a:rPr lang="en-US" altLang="zh-CN" sz="1600" dirty="0" smtClean="0">
                <a:solidFill>
                  <a:srgbClr val="000000"/>
                </a:solidFill>
                <a:latin typeface="Arial" charset="0"/>
              </a:rPr>
              <a:t>exports</a:t>
            </a:r>
            <a:endParaRPr lang="en-US" altLang="zh-CN" sz="1600" dirty="0">
              <a:solidFill>
                <a:srgbClr val="000000"/>
              </a:solidFill>
              <a:latin typeface="Arial" charset="0"/>
            </a:endParaRPr>
          </a:p>
        </p:txBody>
      </p:sp>
      <p:sp>
        <p:nvSpPr>
          <p:cNvPr id="19" name="TextBox 18"/>
          <p:cNvSpPr txBox="1"/>
          <p:nvPr/>
        </p:nvSpPr>
        <p:spPr>
          <a:xfrm>
            <a:off x="360545" y="3854668"/>
            <a:ext cx="1288173" cy="369332"/>
          </a:xfrm>
          <a:prstGeom prst="rect">
            <a:avLst/>
          </a:prstGeom>
          <a:noFill/>
        </p:spPr>
        <p:txBody>
          <a:bodyPr wrap="none" rtlCol="0">
            <a:spAutoFit/>
          </a:bodyPr>
          <a:lstStyle/>
          <a:p>
            <a:r>
              <a:rPr lang="en-US" altLang="zh-CN" dirty="0" smtClean="0">
                <a:solidFill>
                  <a:srgbClr val="FF0000"/>
                </a:solidFill>
              </a:rPr>
              <a:t>exempt </a:t>
            </a:r>
            <a:r>
              <a:rPr lang="en-US" altLang="zh-CN" dirty="0" smtClean="0"/>
              <a:t>VAT</a:t>
            </a:r>
            <a:endParaRPr lang="zh-CN" altLang="en-US" dirty="0">
              <a:solidFill>
                <a:srgbClr val="FF0000"/>
              </a:solidFill>
            </a:endParaRPr>
          </a:p>
        </p:txBody>
      </p:sp>
      <p:sp>
        <p:nvSpPr>
          <p:cNvPr id="20" name="TextBox 19"/>
          <p:cNvSpPr txBox="1"/>
          <p:nvPr/>
        </p:nvSpPr>
        <p:spPr>
          <a:xfrm>
            <a:off x="184009" y="2855976"/>
            <a:ext cx="1630260" cy="369332"/>
          </a:xfrm>
          <a:prstGeom prst="rect">
            <a:avLst/>
          </a:prstGeom>
          <a:noFill/>
        </p:spPr>
        <p:txBody>
          <a:bodyPr wrap="square" rtlCol="0">
            <a:spAutoFit/>
          </a:bodyPr>
          <a:lstStyle/>
          <a:p>
            <a:r>
              <a:rPr lang="en-US" altLang="zh-CN" dirty="0" smtClean="0">
                <a:solidFill>
                  <a:srgbClr val="FF0000"/>
                </a:solidFill>
              </a:rPr>
              <a:t>creditable </a:t>
            </a:r>
            <a:r>
              <a:rPr lang="en-US" altLang="zh-CN" dirty="0" smtClean="0"/>
              <a:t>VAT</a:t>
            </a:r>
            <a:endParaRPr lang="zh-CN" altLang="en-US" dirty="0"/>
          </a:p>
        </p:txBody>
      </p:sp>
      <p:sp>
        <p:nvSpPr>
          <p:cNvPr id="35" name="左大括号 34"/>
          <p:cNvSpPr/>
          <p:nvPr/>
        </p:nvSpPr>
        <p:spPr>
          <a:xfrm>
            <a:off x="2286000" y="3917950"/>
            <a:ext cx="92640" cy="720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41" name="直接箭头连接符 40"/>
          <p:cNvCxnSpPr>
            <a:stCxn id="19" idx="3"/>
            <a:endCxn id="35" idx="1"/>
          </p:cNvCxnSpPr>
          <p:nvPr/>
        </p:nvCxnSpPr>
        <p:spPr>
          <a:xfrm>
            <a:off x="1648718" y="4039334"/>
            <a:ext cx="637282" cy="238979"/>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左大括号 49"/>
          <p:cNvSpPr/>
          <p:nvPr/>
        </p:nvSpPr>
        <p:spPr>
          <a:xfrm>
            <a:off x="2272561" y="2509382"/>
            <a:ext cx="106079" cy="1408568"/>
          </a:xfrm>
          <a:prstGeom prst="leftBrace">
            <a:avLst/>
          </a:prstGeom>
          <a:ln w="952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7" name="直接连接符 6"/>
          <p:cNvCxnSpPr/>
          <p:nvPr/>
        </p:nvCxnSpPr>
        <p:spPr>
          <a:xfrm>
            <a:off x="1828800" y="2498725"/>
            <a:ext cx="563852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0" y="4860924"/>
            <a:ext cx="8514032" cy="646331"/>
          </a:xfrm>
          <a:prstGeom prst="rect">
            <a:avLst/>
          </a:prstGeom>
        </p:spPr>
        <p:txBody>
          <a:bodyPr wrap="square">
            <a:spAutoFit/>
          </a:bodyPr>
          <a:lstStyle/>
          <a:p>
            <a:r>
              <a:rPr lang="en-US" altLang="zh-CN" b="1" dirty="0" smtClean="0"/>
              <a:t>VAT payable</a:t>
            </a:r>
            <a:br>
              <a:rPr lang="en-US" altLang="zh-CN" b="1" dirty="0" smtClean="0"/>
            </a:br>
            <a:r>
              <a:rPr lang="en-US" altLang="zh-CN" b="1" dirty="0" smtClean="0"/>
              <a:t>= </a:t>
            </a:r>
            <a:r>
              <a:rPr lang="en-US" altLang="zh-CN" b="1" u="sng" dirty="0" smtClean="0"/>
              <a:t>VAT </a:t>
            </a:r>
            <a:r>
              <a:rPr lang="en-US" altLang="zh-CN" b="1" u="sng" dirty="0"/>
              <a:t>for exports+ VAT for domestic sales </a:t>
            </a:r>
            <a:r>
              <a:rPr lang="en-US" altLang="zh-CN" b="1" u="sng" dirty="0">
                <a:latin typeface="Times New Roman"/>
                <a:cs typeface="Times New Roman"/>
              </a:rPr>
              <a:t>–</a:t>
            </a:r>
            <a:r>
              <a:rPr lang="en-US" altLang="zh-CN" b="1" u="sng" dirty="0"/>
              <a:t>carried-over input </a:t>
            </a:r>
            <a:r>
              <a:rPr lang="en-US" altLang="zh-CN" b="1" u="sng" dirty="0" smtClean="0"/>
              <a:t>tax</a:t>
            </a:r>
            <a:r>
              <a:rPr lang="en-US" altLang="zh-CN" b="1" u="sng" dirty="0" smtClean="0">
                <a:solidFill>
                  <a:srgbClr val="FF0000"/>
                </a:solidFill>
                <a:latin typeface="Times New Roman"/>
                <a:cs typeface="Times New Roman"/>
              </a:rPr>
              <a:t> </a:t>
            </a:r>
            <a:r>
              <a:rPr lang="en-US" altLang="zh-CN" b="1" dirty="0">
                <a:latin typeface="Times New Roman"/>
                <a:cs typeface="Times New Roman"/>
              </a:rPr>
              <a:t>–</a:t>
            </a:r>
            <a:r>
              <a:rPr lang="en-US" altLang="zh-CN" b="1" dirty="0">
                <a:solidFill>
                  <a:srgbClr val="FF0000"/>
                </a:solidFill>
                <a:latin typeface="Times New Roman"/>
                <a:cs typeface="Times New Roman"/>
              </a:rPr>
              <a:t> </a:t>
            </a:r>
            <a:r>
              <a:rPr lang="en-US" altLang="zh-CN" b="1" u="sng" dirty="0">
                <a:solidFill>
                  <a:srgbClr val="FF0000"/>
                </a:solidFill>
                <a:latin typeface="Times New Roman"/>
                <a:cs typeface="Times New Roman"/>
              </a:rPr>
              <a:t>relief for exports</a:t>
            </a:r>
            <a:endParaRPr lang="zh-CN" altLang="en-US" b="1" dirty="0"/>
          </a:p>
        </p:txBody>
      </p:sp>
      <p:cxnSp>
        <p:nvCxnSpPr>
          <p:cNvPr id="58" name="直接箭头连接符 57"/>
          <p:cNvCxnSpPr/>
          <p:nvPr/>
        </p:nvCxnSpPr>
        <p:spPr>
          <a:xfrm>
            <a:off x="1635279" y="3067247"/>
            <a:ext cx="637282" cy="238979"/>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6200" y="1749906"/>
            <a:ext cx="1887924" cy="646331"/>
          </a:xfrm>
          <a:prstGeom prst="rect">
            <a:avLst/>
          </a:prstGeom>
          <a:noFill/>
        </p:spPr>
        <p:txBody>
          <a:bodyPr wrap="square" rtlCol="0">
            <a:spAutoFit/>
          </a:bodyPr>
          <a:lstStyle/>
          <a:p>
            <a:r>
              <a:rPr lang="en-US" altLang="zh-CN" dirty="0" smtClean="0">
                <a:solidFill>
                  <a:srgbClr val="FF0000"/>
                </a:solidFill>
              </a:rPr>
              <a:t>Additional payable </a:t>
            </a:r>
            <a:r>
              <a:rPr lang="en-US" altLang="zh-CN" dirty="0" smtClean="0"/>
              <a:t>VAT</a:t>
            </a:r>
            <a:endParaRPr lang="zh-CN" altLang="en-US" dirty="0"/>
          </a:p>
        </p:txBody>
      </p:sp>
      <p:cxnSp>
        <p:nvCxnSpPr>
          <p:cNvPr id="62" name="直接箭头连接符 61"/>
          <p:cNvCxnSpPr>
            <a:endCxn id="63" idx="1"/>
          </p:cNvCxnSpPr>
          <p:nvPr/>
        </p:nvCxnSpPr>
        <p:spPr>
          <a:xfrm>
            <a:off x="1524000" y="1934572"/>
            <a:ext cx="755531" cy="284683"/>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左大括号 62"/>
          <p:cNvSpPr/>
          <p:nvPr/>
        </p:nvSpPr>
        <p:spPr>
          <a:xfrm>
            <a:off x="2279531" y="1929126"/>
            <a:ext cx="111948" cy="5802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3" name="TextBox 52"/>
          <p:cNvSpPr txBox="1"/>
          <p:nvPr/>
        </p:nvSpPr>
        <p:spPr>
          <a:xfrm>
            <a:off x="1035836" y="1187493"/>
            <a:ext cx="3577454" cy="461665"/>
          </a:xfrm>
          <a:prstGeom prst="rect">
            <a:avLst/>
          </a:prstGeom>
          <a:noFill/>
        </p:spPr>
        <p:txBody>
          <a:bodyPr wrap="none" rtlCol="0">
            <a:spAutoFit/>
          </a:bodyPr>
          <a:lstStyle/>
          <a:p>
            <a:r>
              <a:rPr lang="en-US" altLang="zh-CN" sz="2400" dirty="0" smtClean="0"/>
              <a:t>Scenario I:  VAT payable &gt; 0</a:t>
            </a:r>
            <a:endParaRPr lang="zh-CN" altLang="en-US" sz="2400" dirty="0"/>
          </a:p>
        </p:txBody>
      </p:sp>
      <p:cxnSp>
        <p:nvCxnSpPr>
          <p:cNvPr id="22" name="直接连接符 21"/>
          <p:cNvCxnSpPr/>
          <p:nvPr/>
        </p:nvCxnSpPr>
        <p:spPr>
          <a:xfrm>
            <a:off x="1828800" y="4638675"/>
            <a:ext cx="5638528" cy="0"/>
          </a:xfrm>
          <a:prstGeom prst="line">
            <a:avLst/>
          </a:prstGeom>
          <a:ln>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828800" y="1506283"/>
            <a:ext cx="0" cy="3141917"/>
          </a:xfrm>
          <a:prstGeom prst="line">
            <a:avLst/>
          </a:prstGeom>
          <a:ln>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72342" y="4442969"/>
            <a:ext cx="301686" cy="369332"/>
          </a:xfrm>
          <a:prstGeom prst="rect">
            <a:avLst/>
          </a:prstGeom>
          <a:noFill/>
        </p:spPr>
        <p:txBody>
          <a:bodyPr wrap="none" rtlCol="0">
            <a:spAutoFit/>
          </a:bodyPr>
          <a:lstStyle/>
          <a:p>
            <a:r>
              <a:rPr lang="en-US" altLang="zh-CN" dirty="0" smtClean="0"/>
              <a:t>0</a:t>
            </a:r>
            <a:endParaRPr lang="zh-CN" altLang="en-US" dirty="0"/>
          </a:p>
        </p:txBody>
      </p:sp>
      <p:cxnSp>
        <p:nvCxnSpPr>
          <p:cNvPr id="28" name="直接连接符 27"/>
          <p:cNvCxnSpPr/>
          <p:nvPr/>
        </p:nvCxnSpPr>
        <p:spPr>
          <a:xfrm>
            <a:off x="1952793" y="3917950"/>
            <a:ext cx="563852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5105400" y="2509383"/>
            <a:ext cx="3742046" cy="2129291"/>
            <a:chOff x="5105400" y="2509383"/>
            <a:chExt cx="3742046" cy="2129291"/>
          </a:xfrm>
        </p:grpSpPr>
        <p:sp>
          <p:nvSpPr>
            <p:cNvPr id="26" name="Rectangle 6"/>
            <p:cNvSpPr>
              <a:spLocks noChangeArrowheads="1"/>
            </p:cNvSpPr>
            <p:nvPr/>
          </p:nvSpPr>
          <p:spPr bwMode="auto">
            <a:xfrm>
              <a:off x="5105400" y="2509383"/>
              <a:ext cx="1728787" cy="2129291"/>
            </a:xfrm>
            <a:prstGeom prst="rect">
              <a:avLst/>
            </a:prstGeom>
            <a:solidFill>
              <a:srgbClr val="92D050"/>
            </a:solidFill>
            <a:ln w="9525" algn="ctr">
              <a:solidFill>
                <a:schemeClr val="tx1"/>
              </a:solidFill>
              <a:miter lim="800000"/>
              <a:headEnd/>
              <a:tailEnd/>
            </a:ln>
          </p:spPr>
          <p:txBody>
            <a:bodyPr wrap="none" anchor="ctr"/>
            <a:lstStyle/>
            <a:p>
              <a:pPr marL="1588" lvl="2" algn="ctr">
                <a:buNone/>
              </a:pPr>
              <a:r>
                <a:rPr lang="en-US" altLang="zh-CN" sz="2000" dirty="0" smtClean="0"/>
                <a:t>VAT of input</a:t>
              </a:r>
              <a:endParaRPr lang="en-US" altLang="zh-CN" sz="2000" dirty="0"/>
            </a:p>
          </p:txBody>
        </p:sp>
        <p:sp>
          <p:nvSpPr>
            <p:cNvPr id="27" name="Rectangle 6"/>
            <p:cNvSpPr>
              <a:spLocks noChangeArrowheads="1"/>
            </p:cNvSpPr>
            <p:nvPr/>
          </p:nvSpPr>
          <p:spPr bwMode="auto">
            <a:xfrm>
              <a:off x="5105400" y="3906910"/>
              <a:ext cx="1728787" cy="720725"/>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p>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at export stage</a:t>
              </a:r>
              <a:endParaRPr lang="en-US" altLang="zh-CN" sz="1600" dirty="0">
                <a:solidFill>
                  <a:srgbClr val="000000"/>
                </a:solidFill>
                <a:latin typeface="Arial" charset="0"/>
              </a:endParaRPr>
            </a:p>
          </p:txBody>
        </p:sp>
        <p:sp>
          <p:nvSpPr>
            <p:cNvPr id="29" name="右大括号 28"/>
            <p:cNvSpPr/>
            <p:nvPr/>
          </p:nvSpPr>
          <p:spPr>
            <a:xfrm>
              <a:off x="6834187" y="2509383"/>
              <a:ext cx="252413" cy="21182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30" name="TextBox 29"/>
            <p:cNvSpPr txBox="1"/>
            <p:nvPr/>
          </p:nvSpPr>
          <p:spPr>
            <a:xfrm>
              <a:off x="7222834" y="3383843"/>
              <a:ext cx="1624612" cy="646331"/>
            </a:xfrm>
            <a:prstGeom prst="rect">
              <a:avLst/>
            </a:prstGeom>
            <a:noFill/>
          </p:spPr>
          <p:txBody>
            <a:bodyPr wrap="none" rtlCol="0">
              <a:spAutoFit/>
            </a:bodyPr>
            <a:lstStyle/>
            <a:p>
              <a:r>
                <a:rPr lang="en-US" altLang="zh-CN" dirty="0" smtClean="0"/>
                <a:t>Total VAT relief </a:t>
              </a:r>
            </a:p>
            <a:p>
              <a:r>
                <a:rPr lang="en-US" altLang="zh-CN" dirty="0" smtClean="0"/>
                <a:t>for exports</a:t>
              </a:r>
              <a:endParaRPr lang="zh-CN" altLang="en-US" dirty="0"/>
            </a:p>
          </p:txBody>
        </p:sp>
      </p:grpSp>
    </p:spTree>
    <p:extLst>
      <p:ext uri="{BB962C8B-B14F-4D97-AF65-F5344CB8AC3E}">
        <p14:creationId xmlns:p14="http://schemas.microsoft.com/office/powerpoint/2010/main" val="241215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9" grpId="0"/>
      <p:bldP spid="20" grpId="0"/>
      <p:bldP spid="35" grpId="0" animBg="1"/>
      <p:bldP spid="50" grpId="0" animBg="1"/>
      <p:bldP spid="38" grpId="0"/>
      <p:bldP spid="60" grpId="0"/>
      <p:bldP spid="63" grpId="0" animBg="1"/>
      <p:bldP spid="53"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2438400" y="2819400"/>
            <a:ext cx="1728787" cy="1098551"/>
          </a:xfrm>
          <a:prstGeom prst="rect">
            <a:avLst/>
          </a:prstGeom>
          <a:solidFill>
            <a:srgbClr val="FFFF00"/>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  VAT </a:t>
            </a:r>
            <a:r>
              <a:rPr lang="en-US" altLang="zh-CN" sz="1600" dirty="0">
                <a:solidFill>
                  <a:srgbClr val="000000"/>
                </a:solidFill>
                <a:latin typeface="Arial" charset="0"/>
              </a:rPr>
              <a:t>for </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domestic </a:t>
            </a:r>
            <a:r>
              <a:rPr lang="en-US" altLang="zh-CN" sz="1600" dirty="0" smtClean="0">
                <a:solidFill>
                  <a:srgbClr val="000000"/>
                </a:solidFill>
                <a:latin typeface="Arial" charset="0"/>
              </a:rPr>
              <a:t>sale</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–carried-over</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input tax</a:t>
            </a:r>
          </a:p>
        </p:txBody>
      </p:sp>
      <p:sp>
        <p:nvSpPr>
          <p:cNvPr id="2" name="标题 1"/>
          <p:cNvSpPr>
            <a:spLocks noGrp="1"/>
          </p:cNvSpPr>
          <p:nvPr>
            <p:ph type="title"/>
          </p:nvPr>
        </p:nvSpPr>
        <p:spPr>
          <a:xfrm>
            <a:off x="457200" y="258763"/>
            <a:ext cx="8229600" cy="1143000"/>
          </a:xfrm>
        </p:spPr>
        <p:txBody>
          <a:bodyPr/>
          <a:lstStyle/>
          <a:p>
            <a:pPr fontAlgn="auto">
              <a:spcAft>
                <a:spcPts val="0"/>
              </a:spcAft>
              <a:defRPr/>
            </a:pPr>
            <a:r>
              <a:rPr lang="en-US" altLang="zh-CN" dirty="0" smtClean="0">
                <a:solidFill>
                  <a:schemeClr val="tx2">
                    <a:satMod val="130000"/>
                  </a:schemeClr>
                </a:solidFill>
              </a:rPr>
              <a:t>The Exempt-credit-refund System</a:t>
            </a:r>
            <a:endParaRPr lang="zh-CN" altLang="en-US" dirty="0">
              <a:solidFill>
                <a:schemeClr val="tx2">
                  <a:satMod val="130000"/>
                </a:schemeClr>
              </a:solidFill>
            </a:endParaRPr>
          </a:p>
        </p:txBody>
      </p:sp>
      <p:sp>
        <p:nvSpPr>
          <p:cNvPr id="4" name="日期占位符 3"/>
          <p:cNvSpPr>
            <a:spLocks noGrp="1"/>
          </p:cNvSpPr>
          <p:nvPr>
            <p:ph type="dt" sz="half" idx="10"/>
          </p:nvPr>
        </p:nvSpPr>
        <p:spPr>
          <a:xfrm>
            <a:off x="457200" y="6340475"/>
            <a:ext cx="1162472" cy="365125"/>
          </a:xfrm>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a:xfrm>
            <a:off x="1907704" y="6340475"/>
            <a:ext cx="4536504" cy="365125"/>
          </a:xfrm>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a:xfrm>
            <a:off x="6553200" y="6340475"/>
            <a:ext cx="2133600" cy="365125"/>
          </a:xfrm>
        </p:spPr>
        <p:txBody>
          <a:bodyPr/>
          <a:lstStyle/>
          <a:p>
            <a:pPr>
              <a:defRPr/>
            </a:pPr>
            <a:fld id="{72FB60BC-CBB6-4901-994E-BA06FAAE2987}" type="slidenum">
              <a:rPr lang="en-US" altLang="zh-CN" smtClean="0">
                <a:solidFill>
                  <a:srgbClr val="FFFFFF"/>
                </a:solidFill>
              </a:rPr>
              <a:pPr>
                <a:defRPr/>
              </a:pPr>
              <a:t>29</a:t>
            </a:fld>
            <a:endParaRPr lang="en-US" altLang="zh-CN" dirty="0">
              <a:solidFill>
                <a:srgbClr val="FFFFFF"/>
              </a:solidFill>
            </a:endParaRPr>
          </a:p>
        </p:txBody>
      </p:sp>
      <p:sp>
        <p:nvSpPr>
          <p:cNvPr id="10" name="Rectangle 6"/>
          <p:cNvSpPr>
            <a:spLocks noChangeArrowheads="1"/>
          </p:cNvSpPr>
          <p:nvPr/>
        </p:nvSpPr>
        <p:spPr bwMode="auto">
          <a:xfrm>
            <a:off x="2438400" y="3917950"/>
            <a:ext cx="1728787" cy="720725"/>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r>
              <a:rPr lang="en-US" altLang="zh-CN" sz="1600" dirty="0">
                <a:solidFill>
                  <a:srgbClr val="000000"/>
                </a:solidFill>
                <a:latin typeface="Arial" charset="0"/>
              </a:rPr>
              <a:t>for </a:t>
            </a:r>
            <a:r>
              <a:rPr lang="en-US" altLang="zh-CN" sz="1600" dirty="0" smtClean="0">
                <a:solidFill>
                  <a:srgbClr val="000000"/>
                </a:solidFill>
                <a:latin typeface="Arial" charset="0"/>
              </a:rPr>
              <a:t>exports</a:t>
            </a:r>
            <a:endParaRPr lang="en-US" altLang="zh-CN" sz="1600" dirty="0">
              <a:solidFill>
                <a:srgbClr val="000000"/>
              </a:solidFill>
              <a:latin typeface="Arial" charset="0"/>
            </a:endParaRPr>
          </a:p>
        </p:txBody>
      </p:sp>
      <p:sp>
        <p:nvSpPr>
          <p:cNvPr id="18" name="Rectangle 6"/>
          <p:cNvSpPr>
            <a:spLocks noChangeArrowheads="1"/>
          </p:cNvSpPr>
          <p:nvPr/>
        </p:nvSpPr>
        <p:spPr bwMode="auto">
          <a:xfrm>
            <a:off x="5105400" y="2509383"/>
            <a:ext cx="1765497" cy="2129291"/>
          </a:xfrm>
          <a:prstGeom prst="rect">
            <a:avLst/>
          </a:prstGeom>
          <a:solidFill>
            <a:srgbClr val="92D050"/>
          </a:solidFill>
          <a:ln w="9525" algn="ctr">
            <a:solidFill>
              <a:schemeClr val="tx1"/>
            </a:solidFill>
            <a:miter lim="800000"/>
            <a:headEnd/>
            <a:tailEnd/>
          </a:ln>
        </p:spPr>
        <p:txBody>
          <a:bodyPr wrap="none" anchor="ctr"/>
          <a:lstStyle/>
          <a:p>
            <a:pPr marL="1588" lvl="2" algn="ctr">
              <a:buNone/>
            </a:pPr>
            <a:r>
              <a:rPr lang="en-US" altLang="zh-CN" sz="2000" dirty="0" smtClean="0"/>
              <a:t>Relief </a:t>
            </a:r>
          </a:p>
          <a:p>
            <a:pPr marL="1588" lvl="2" algn="ctr">
              <a:buNone/>
            </a:pPr>
            <a:r>
              <a:rPr lang="en-US" altLang="zh-CN" sz="2000" dirty="0" smtClean="0"/>
              <a:t>for exports</a:t>
            </a:r>
            <a:endParaRPr lang="en-US" altLang="zh-CN" sz="2000" dirty="0"/>
          </a:p>
        </p:txBody>
      </p:sp>
      <p:sp>
        <p:nvSpPr>
          <p:cNvPr id="19" name="TextBox 18"/>
          <p:cNvSpPr txBox="1"/>
          <p:nvPr/>
        </p:nvSpPr>
        <p:spPr>
          <a:xfrm>
            <a:off x="360545" y="3854668"/>
            <a:ext cx="1288173" cy="369332"/>
          </a:xfrm>
          <a:prstGeom prst="rect">
            <a:avLst/>
          </a:prstGeom>
          <a:noFill/>
        </p:spPr>
        <p:txBody>
          <a:bodyPr wrap="none" rtlCol="0">
            <a:spAutoFit/>
          </a:bodyPr>
          <a:lstStyle/>
          <a:p>
            <a:r>
              <a:rPr lang="en-US" altLang="zh-CN" dirty="0" smtClean="0">
                <a:solidFill>
                  <a:srgbClr val="FF0000"/>
                </a:solidFill>
              </a:rPr>
              <a:t>exempt </a:t>
            </a:r>
            <a:r>
              <a:rPr lang="en-US" altLang="zh-CN" dirty="0" smtClean="0"/>
              <a:t>VAT</a:t>
            </a:r>
            <a:endParaRPr lang="zh-CN" altLang="en-US" dirty="0">
              <a:solidFill>
                <a:srgbClr val="FF0000"/>
              </a:solidFill>
            </a:endParaRPr>
          </a:p>
        </p:txBody>
      </p:sp>
      <p:sp>
        <p:nvSpPr>
          <p:cNvPr id="20" name="TextBox 19"/>
          <p:cNvSpPr txBox="1"/>
          <p:nvPr/>
        </p:nvSpPr>
        <p:spPr>
          <a:xfrm>
            <a:off x="243768" y="2855976"/>
            <a:ext cx="1630260" cy="369332"/>
          </a:xfrm>
          <a:prstGeom prst="rect">
            <a:avLst/>
          </a:prstGeom>
          <a:noFill/>
        </p:spPr>
        <p:txBody>
          <a:bodyPr wrap="square" rtlCol="0">
            <a:spAutoFit/>
          </a:bodyPr>
          <a:lstStyle/>
          <a:p>
            <a:r>
              <a:rPr lang="en-US" altLang="zh-CN" dirty="0" smtClean="0">
                <a:solidFill>
                  <a:srgbClr val="FF0000"/>
                </a:solidFill>
              </a:rPr>
              <a:t>creditable </a:t>
            </a:r>
            <a:r>
              <a:rPr lang="en-US" altLang="zh-CN" dirty="0" smtClean="0"/>
              <a:t>VAT</a:t>
            </a:r>
            <a:endParaRPr lang="zh-CN" altLang="en-US" dirty="0"/>
          </a:p>
        </p:txBody>
      </p:sp>
      <p:sp>
        <p:nvSpPr>
          <p:cNvPr id="35" name="左大括号 34"/>
          <p:cNvSpPr/>
          <p:nvPr/>
        </p:nvSpPr>
        <p:spPr>
          <a:xfrm>
            <a:off x="2286000" y="3917950"/>
            <a:ext cx="92640" cy="7207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41" name="直接箭头连接符 40"/>
          <p:cNvCxnSpPr>
            <a:stCxn id="19" idx="3"/>
            <a:endCxn id="35" idx="1"/>
          </p:cNvCxnSpPr>
          <p:nvPr/>
        </p:nvCxnSpPr>
        <p:spPr>
          <a:xfrm>
            <a:off x="1648718" y="4039334"/>
            <a:ext cx="637282" cy="238979"/>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左大括号 49"/>
          <p:cNvSpPr/>
          <p:nvPr/>
        </p:nvSpPr>
        <p:spPr>
          <a:xfrm>
            <a:off x="2279531" y="2819400"/>
            <a:ext cx="99110" cy="10985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8" name="矩形 37"/>
          <p:cNvSpPr/>
          <p:nvPr/>
        </p:nvSpPr>
        <p:spPr>
          <a:xfrm>
            <a:off x="0" y="4860924"/>
            <a:ext cx="8514032" cy="646331"/>
          </a:xfrm>
          <a:prstGeom prst="rect">
            <a:avLst/>
          </a:prstGeom>
        </p:spPr>
        <p:txBody>
          <a:bodyPr wrap="square">
            <a:spAutoFit/>
          </a:bodyPr>
          <a:lstStyle/>
          <a:p>
            <a:r>
              <a:rPr lang="en-US" altLang="zh-CN" b="1" dirty="0" smtClean="0"/>
              <a:t>VAT payable</a:t>
            </a:r>
            <a:br>
              <a:rPr lang="en-US" altLang="zh-CN" b="1" dirty="0" smtClean="0"/>
            </a:br>
            <a:r>
              <a:rPr lang="en-US" altLang="zh-CN" b="1" dirty="0" smtClean="0"/>
              <a:t>= </a:t>
            </a:r>
            <a:r>
              <a:rPr lang="en-US" altLang="zh-CN" b="1" u="sng" dirty="0" smtClean="0"/>
              <a:t>VAT </a:t>
            </a:r>
            <a:r>
              <a:rPr lang="en-US" altLang="zh-CN" b="1" u="sng" dirty="0"/>
              <a:t>for exports+ VAT for domestic </a:t>
            </a:r>
            <a:r>
              <a:rPr lang="en-US" altLang="zh-CN" b="1" u="sng" dirty="0" smtClean="0"/>
              <a:t>sales </a:t>
            </a:r>
            <a:r>
              <a:rPr lang="en-US" altLang="zh-CN" b="1" u="sng" dirty="0" smtClean="0">
                <a:latin typeface="Times New Roman"/>
                <a:cs typeface="Times New Roman"/>
              </a:rPr>
              <a:t>–</a:t>
            </a:r>
            <a:r>
              <a:rPr lang="en-US" altLang="zh-CN" b="1" u="sng" dirty="0" smtClean="0"/>
              <a:t>carried-over input tax</a:t>
            </a:r>
            <a:r>
              <a:rPr lang="en-US" altLang="zh-CN" b="1" u="sng" dirty="0" smtClean="0">
                <a:solidFill>
                  <a:srgbClr val="FF0000"/>
                </a:solidFill>
                <a:latin typeface="Times New Roman"/>
                <a:cs typeface="Times New Roman"/>
              </a:rPr>
              <a:t> </a:t>
            </a:r>
            <a:r>
              <a:rPr lang="en-US" altLang="zh-CN" b="1" dirty="0" smtClean="0">
                <a:latin typeface="Times New Roman"/>
                <a:cs typeface="Times New Roman"/>
              </a:rPr>
              <a:t>–</a:t>
            </a:r>
            <a:r>
              <a:rPr lang="en-US" altLang="zh-CN" b="1" dirty="0" smtClean="0">
                <a:solidFill>
                  <a:srgbClr val="FF0000"/>
                </a:solidFill>
                <a:latin typeface="Times New Roman"/>
                <a:cs typeface="Times New Roman"/>
              </a:rPr>
              <a:t> </a:t>
            </a:r>
            <a:r>
              <a:rPr lang="en-US" altLang="zh-CN" b="1" u="sng" dirty="0">
                <a:solidFill>
                  <a:srgbClr val="FF0000"/>
                </a:solidFill>
                <a:latin typeface="Times New Roman"/>
                <a:cs typeface="Times New Roman"/>
              </a:rPr>
              <a:t>relief for exports</a:t>
            </a:r>
            <a:endParaRPr lang="zh-CN" altLang="en-US" b="1" dirty="0"/>
          </a:p>
        </p:txBody>
      </p:sp>
      <p:cxnSp>
        <p:nvCxnSpPr>
          <p:cNvPr id="58" name="直接箭头连接符 57"/>
          <p:cNvCxnSpPr>
            <a:endCxn id="50" idx="1"/>
          </p:cNvCxnSpPr>
          <p:nvPr/>
        </p:nvCxnSpPr>
        <p:spPr>
          <a:xfrm>
            <a:off x="1695038" y="3067247"/>
            <a:ext cx="584493" cy="301428"/>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275475" y="1863052"/>
            <a:ext cx="1887924" cy="369332"/>
          </a:xfrm>
          <a:prstGeom prst="rect">
            <a:avLst/>
          </a:prstGeom>
          <a:noFill/>
        </p:spPr>
        <p:txBody>
          <a:bodyPr wrap="square" rtlCol="0">
            <a:spAutoFit/>
          </a:bodyPr>
          <a:lstStyle/>
          <a:p>
            <a:r>
              <a:rPr lang="en-US" altLang="zh-CN" dirty="0" smtClean="0">
                <a:solidFill>
                  <a:srgbClr val="FF0000"/>
                </a:solidFill>
              </a:rPr>
              <a:t>Refundable </a:t>
            </a:r>
            <a:r>
              <a:rPr lang="en-US" altLang="zh-CN" dirty="0" smtClean="0"/>
              <a:t>VAT</a:t>
            </a:r>
            <a:endParaRPr lang="zh-CN" altLang="en-US" dirty="0">
              <a:solidFill>
                <a:srgbClr val="FF0000"/>
              </a:solidFill>
            </a:endParaRPr>
          </a:p>
        </p:txBody>
      </p:sp>
      <p:cxnSp>
        <p:nvCxnSpPr>
          <p:cNvPr id="62" name="直接箭头连接符 61"/>
          <p:cNvCxnSpPr>
            <a:stCxn id="39" idx="1"/>
          </p:cNvCxnSpPr>
          <p:nvPr/>
        </p:nvCxnSpPr>
        <p:spPr>
          <a:xfrm flipH="1" flipV="1">
            <a:off x="4495800" y="2186217"/>
            <a:ext cx="452732" cy="478175"/>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09600" y="1187493"/>
            <a:ext cx="8350171" cy="461665"/>
          </a:xfrm>
          <a:prstGeom prst="rect">
            <a:avLst/>
          </a:prstGeom>
          <a:noFill/>
        </p:spPr>
        <p:txBody>
          <a:bodyPr wrap="none" rtlCol="0">
            <a:spAutoFit/>
          </a:bodyPr>
          <a:lstStyle/>
          <a:p>
            <a:r>
              <a:rPr lang="en-US" altLang="zh-CN" sz="2400" dirty="0" smtClean="0"/>
              <a:t>Scenario II:  VAT payable &lt; 0 and  |VAT payable|&lt;relief for exports</a:t>
            </a:r>
            <a:endParaRPr lang="zh-CN" altLang="en-US" sz="2400" dirty="0"/>
          </a:p>
        </p:txBody>
      </p:sp>
      <p:cxnSp>
        <p:nvCxnSpPr>
          <p:cNvPr id="22" name="直接连接符 21"/>
          <p:cNvCxnSpPr/>
          <p:nvPr/>
        </p:nvCxnSpPr>
        <p:spPr>
          <a:xfrm>
            <a:off x="1828800" y="4638675"/>
            <a:ext cx="5638528" cy="0"/>
          </a:xfrm>
          <a:prstGeom prst="line">
            <a:avLst/>
          </a:prstGeom>
          <a:ln>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1828800" y="1506283"/>
            <a:ext cx="0" cy="3141917"/>
          </a:xfrm>
          <a:prstGeom prst="line">
            <a:avLst/>
          </a:prstGeom>
          <a:ln>
            <a:solidFill>
              <a:schemeClr val="tx1"/>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496896" y="4463534"/>
            <a:ext cx="301686" cy="369332"/>
          </a:xfrm>
          <a:prstGeom prst="rect">
            <a:avLst/>
          </a:prstGeom>
          <a:noFill/>
        </p:spPr>
        <p:txBody>
          <a:bodyPr wrap="none" rtlCol="0">
            <a:spAutoFit/>
          </a:bodyPr>
          <a:lstStyle/>
          <a:p>
            <a:r>
              <a:rPr lang="en-US" altLang="zh-CN" dirty="0" smtClean="0"/>
              <a:t>0</a:t>
            </a:r>
            <a:endParaRPr lang="zh-CN" altLang="en-US" dirty="0"/>
          </a:p>
        </p:txBody>
      </p:sp>
      <p:cxnSp>
        <p:nvCxnSpPr>
          <p:cNvPr id="26" name="直接连接符 25"/>
          <p:cNvCxnSpPr/>
          <p:nvPr/>
        </p:nvCxnSpPr>
        <p:spPr>
          <a:xfrm>
            <a:off x="1874028" y="3923813"/>
            <a:ext cx="563852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4786056" y="1863052"/>
            <a:ext cx="1661993" cy="646331"/>
          </a:xfrm>
          <a:prstGeom prst="rect">
            <a:avLst/>
          </a:prstGeom>
        </p:spPr>
        <p:txBody>
          <a:bodyPr wrap="none">
            <a:spAutoFit/>
          </a:bodyPr>
          <a:lstStyle/>
          <a:p>
            <a:r>
              <a:rPr lang="en-US" altLang="zh-CN" dirty="0" smtClean="0"/>
              <a:t>=absolute value</a:t>
            </a:r>
          </a:p>
          <a:p>
            <a:r>
              <a:rPr lang="en-US" altLang="zh-CN" dirty="0" smtClean="0"/>
              <a:t> </a:t>
            </a:r>
            <a:r>
              <a:rPr lang="en-US" altLang="zh-CN" dirty="0"/>
              <a:t>of VAT payable</a:t>
            </a:r>
            <a:endParaRPr lang="zh-CN" altLang="en-US" dirty="0"/>
          </a:p>
        </p:txBody>
      </p:sp>
      <p:grpSp>
        <p:nvGrpSpPr>
          <p:cNvPr id="32" name="组合 31"/>
          <p:cNvGrpSpPr/>
          <p:nvPr/>
        </p:nvGrpSpPr>
        <p:grpSpPr>
          <a:xfrm>
            <a:off x="5105399" y="2509383"/>
            <a:ext cx="3854371" cy="2129291"/>
            <a:chOff x="5105400" y="2509383"/>
            <a:chExt cx="3742046" cy="2129291"/>
          </a:xfrm>
        </p:grpSpPr>
        <p:sp>
          <p:nvSpPr>
            <p:cNvPr id="33" name="Rectangle 6"/>
            <p:cNvSpPr>
              <a:spLocks noChangeArrowheads="1"/>
            </p:cNvSpPr>
            <p:nvPr/>
          </p:nvSpPr>
          <p:spPr bwMode="auto">
            <a:xfrm>
              <a:off x="5105400" y="2509383"/>
              <a:ext cx="1728787" cy="2129291"/>
            </a:xfrm>
            <a:prstGeom prst="rect">
              <a:avLst/>
            </a:prstGeom>
            <a:solidFill>
              <a:srgbClr val="92D050"/>
            </a:solidFill>
            <a:ln w="9525" algn="ctr">
              <a:solidFill>
                <a:schemeClr val="tx1"/>
              </a:solidFill>
              <a:miter lim="800000"/>
              <a:headEnd/>
              <a:tailEnd/>
            </a:ln>
          </p:spPr>
          <p:txBody>
            <a:bodyPr wrap="none" anchor="ctr"/>
            <a:lstStyle/>
            <a:p>
              <a:pPr marL="1588" lvl="2" algn="ctr">
                <a:buNone/>
              </a:pPr>
              <a:r>
                <a:rPr lang="en-US" altLang="zh-CN" sz="2000" dirty="0" smtClean="0"/>
                <a:t>VAT of input</a:t>
              </a:r>
              <a:endParaRPr lang="en-US" altLang="zh-CN" sz="2000" dirty="0"/>
            </a:p>
          </p:txBody>
        </p:sp>
        <p:sp>
          <p:nvSpPr>
            <p:cNvPr id="34" name="Rectangle 6"/>
            <p:cNvSpPr>
              <a:spLocks noChangeArrowheads="1"/>
            </p:cNvSpPr>
            <p:nvPr/>
          </p:nvSpPr>
          <p:spPr bwMode="auto">
            <a:xfrm>
              <a:off x="5105400" y="3906910"/>
              <a:ext cx="1728787" cy="720725"/>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p>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at export stage</a:t>
              </a:r>
              <a:endParaRPr lang="en-US" altLang="zh-CN" sz="1600" dirty="0">
                <a:solidFill>
                  <a:srgbClr val="000000"/>
                </a:solidFill>
                <a:latin typeface="Arial" charset="0"/>
              </a:endParaRPr>
            </a:p>
          </p:txBody>
        </p:sp>
        <p:sp>
          <p:nvSpPr>
            <p:cNvPr id="36" name="右大括号 35"/>
            <p:cNvSpPr/>
            <p:nvPr/>
          </p:nvSpPr>
          <p:spPr>
            <a:xfrm>
              <a:off x="6834187" y="2509383"/>
              <a:ext cx="252413" cy="21182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37" name="TextBox 36"/>
            <p:cNvSpPr txBox="1"/>
            <p:nvPr/>
          </p:nvSpPr>
          <p:spPr>
            <a:xfrm>
              <a:off x="7222834" y="3383843"/>
              <a:ext cx="1624612" cy="646331"/>
            </a:xfrm>
            <a:prstGeom prst="rect">
              <a:avLst/>
            </a:prstGeom>
            <a:noFill/>
          </p:spPr>
          <p:txBody>
            <a:bodyPr wrap="none" rtlCol="0">
              <a:spAutoFit/>
            </a:bodyPr>
            <a:lstStyle/>
            <a:p>
              <a:r>
                <a:rPr lang="en-US" altLang="zh-CN" dirty="0" smtClean="0"/>
                <a:t>Total VAT relief </a:t>
              </a:r>
            </a:p>
            <a:p>
              <a:r>
                <a:rPr lang="en-US" altLang="zh-CN" dirty="0" smtClean="0"/>
                <a:t>for exports</a:t>
              </a:r>
              <a:endParaRPr lang="zh-CN" altLang="en-US" dirty="0"/>
            </a:p>
          </p:txBody>
        </p:sp>
      </p:grpSp>
      <p:cxnSp>
        <p:nvCxnSpPr>
          <p:cNvPr id="7" name="直接连接符 6"/>
          <p:cNvCxnSpPr/>
          <p:nvPr/>
        </p:nvCxnSpPr>
        <p:spPr>
          <a:xfrm>
            <a:off x="1870970" y="2819400"/>
            <a:ext cx="563852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左大括号 38"/>
          <p:cNvSpPr/>
          <p:nvPr/>
        </p:nvSpPr>
        <p:spPr>
          <a:xfrm>
            <a:off x="4948532" y="2509383"/>
            <a:ext cx="156867" cy="3100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420981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8" grpId="0" animBg="1"/>
      <p:bldP spid="19" grpId="0"/>
      <p:bldP spid="20" grpId="0"/>
      <p:bldP spid="35" grpId="0" animBg="1"/>
      <p:bldP spid="50" grpId="0" animBg="1"/>
      <p:bldP spid="38" grpId="0"/>
      <p:bldP spid="60" grpId="0"/>
      <p:bldP spid="53" grpId="0"/>
      <p:bldP spid="24" grpId="0"/>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solidFill>
                  <a:schemeClr val="tx2"/>
                </a:solidFill>
              </a:rPr>
              <a:t>VALUE ADDED TAX</a:t>
            </a:r>
            <a:r>
              <a:rPr lang="en-US" altLang="zh-CN" sz="5400" dirty="0">
                <a:solidFill>
                  <a:schemeClr val="tx2"/>
                </a:solidFill>
              </a:rPr>
              <a:t> </a:t>
            </a:r>
            <a:endParaRPr lang="zh-CN" altLang="en-US" dirty="0"/>
          </a:p>
        </p:txBody>
      </p:sp>
      <p:sp>
        <p:nvSpPr>
          <p:cNvPr id="1906689" name="文本占位符 2"/>
          <p:cNvSpPr>
            <a:spLocks noGrp="1"/>
          </p:cNvSpPr>
          <p:nvPr>
            <p:ph type="body" idx="1"/>
          </p:nvPr>
        </p:nvSpPr>
        <p:spPr/>
        <p:txBody>
          <a:bodyPr anchor="b"/>
          <a:lstStyle/>
          <a:p>
            <a:pPr marL="0" indent="0" algn="ctr">
              <a:buFont typeface="Wingdings" pitchFamily="2" charset="2"/>
              <a:buNone/>
            </a:pPr>
            <a:r>
              <a:rPr lang="en-US" altLang="zh-CN" sz="6000" b="1" dirty="0" smtClean="0"/>
              <a:t> </a:t>
            </a:r>
            <a:endParaRPr lang="en-US" altLang="zh-CN" sz="6000" dirty="0" smtClean="0">
              <a:solidFill>
                <a:schemeClr val="tx2"/>
              </a:solidFill>
            </a:endParaRPr>
          </a:p>
        </p:txBody>
      </p:sp>
      <p:sp>
        <p:nvSpPr>
          <p:cNvPr id="2" name="日期占位符 1"/>
          <p:cNvSpPr>
            <a:spLocks noGrp="1"/>
          </p:cNvSpPr>
          <p:nvPr>
            <p:ph type="dt" sz="half" idx="10"/>
          </p:nvPr>
        </p:nvSpPr>
        <p:spPr/>
        <p:txBody>
          <a:bodyPr/>
          <a:lstStyle/>
          <a:p>
            <a:pPr>
              <a:defRPr/>
            </a:pPr>
            <a:fld id="{F960CD4E-177B-40CB-AA43-DA6EAB362E58}"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a:t>
            </a:fld>
            <a:endParaRPr lang="en-US" altLang="zh-CN">
              <a:solidFill>
                <a:srgbClr val="FFFFFF"/>
              </a:solidFill>
            </a:endParaRPr>
          </a:p>
        </p:txBody>
      </p:sp>
    </p:spTree>
    <p:extLst>
      <p:ext uri="{BB962C8B-B14F-4D97-AF65-F5344CB8AC3E}">
        <p14:creationId xmlns:p14="http://schemas.microsoft.com/office/powerpoint/2010/main" val="25159592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06689">
                                            <p:txEl>
                                              <p:pRg st="0" end="0"/>
                                            </p:txEl>
                                          </p:spTgt>
                                        </p:tgtEl>
                                        <p:attrNameLst>
                                          <p:attrName>style.visibility</p:attrName>
                                        </p:attrNameLst>
                                      </p:cBhvr>
                                      <p:to>
                                        <p:strVal val="visible"/>
                                      </p:to>
                                    </p:set>
                                    <p:animEffect transition="in" filter="wipe(left)">
                                      <p:cBhvr>
                                        <p:cTn id="7" dur="500"/>
                                        <p:tgtEl>
                                          <p:spTgt spid="19066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668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2438400" y="3091491"/>
            <a:ext cx="1728787" cy="1578674"/>
          </a:xfrm>
          <a:prstGeom prst="rect">
            <a:avLst/>
          </a:prstGeom>
          <a:solidFill>
            <a:srgbClr val="FFFF00"/>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r>
              <a:rPr lang="en-US" altLang="zh-CN" sz="1600" dirty="0">
                <a:solidFill>
                  <a:srgbClr val="000000"/>
                </a:solidFill>
                <a:latin typeface="Arial" charset="0"/>
              </a:rPr>
              <a:t>for </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domestic </a:t>
            </a:r>
            <a:r>
              <a:rPr lang="en-US" altLang="zh-CN" sz="1600" dirty="0" smtClean="0">
                <a:solidFill>
                  <a:srgbClr val="000000"/>
                </a:solidFill>
                <a:latin typeface="Arial" charset="0"/>
              </a:rPr>
              <a:t>sale</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–carried-over</a:t>
            </a:r>
          </a:p>
          <a:p>
            <a:pPr marL="342900" indent="-342900" algn="ctr" fontAlgn="base">
              <a:spcBef>
                <a:spcPct val="20000"/>
              </a:spcBef>
              <a:spcAft>
                <a:spcPct val="0"/>
              </a:spcAft>
              <a:buClr>
                <a:srgbClr val="800080"/>
              </a:buClr>
            </a:pPr>
            <a:r>
              <a:rPr lang="en-US" altLang="zh-CN" sz="1600" dirty="0">
                <a:solidFill>
                  <a:srgbClr val="000000"/>
                </a:solidFill>
                <a:latin typeface="Arial" charset="0"/>
              </a:rPr>
              <a:t> input tax</a:t>
            </a:r>
          </a:p>
        </p:txBody>
      </p:sp>
      <p:sp>
        <p:nvSpPr>
          <p:cNvPr id="2" name="标题 1"/>
          <p:cNvSpPr>
            <a:spLocks noGrp="1"/>
          </p:cNvSpPr>
          <p:nvPr>
            <p:ph type="title"/>
          </p:nvPr>
        </p:nvSpPr>
        <p:spPr>
          <a:xfrm>
            <a:off x="533264" y="53817"/>
            <a:ext cx="8229600" cy="631983"/>
          </a:xfrm>
        </p:spPr>
        <p:txBody>
          <a:bodyPr/>
          <a:lstStyle/>
          <a:p>
            <a:pPr fontAlgn="auto">
              <a:spcAft>
                <a:spcPts val="0"/>
              </a:spcAft>
              <a:defRPr/>
            </a:pPr>
            <a:r>
              <a:rPr lang="en-US" altLang="zh-CN" dirty="0" smtClean="0">
                <a:solidFill>
                  <a:schemeClr val="tx2">
                    <a:satMod val="130000"/>
                  </a:schemeClr>
                </a:solidFill>
              </a:rPr>
              <a:t>The Exempt-credit-refund System</a:t>
            </a:r>
            <a:endParaRPr lang="zh-CN" altLang="en-US" dirty="0">
              <a:solidFill>
                <a:schemeClr val="tx2">
                  <a:satMod val="130000"/>
                </a:schemeClr>
              </a:solidFill>
            </a:endParaRPr>
          </a:p>
        </p:txBody>
      </p:sp>
      <p:sp>
        <p:nvSpPr>
          <p:cNvPr id="4" name="日期占位符 3"/>
          <p:cNvSpPr>
            <a:spLocks noGrp="1"/>
          </p:cNvSpPr>
          <p:nvPr>
            <p:ph type="dt" sz="half" idx="10"/>
          </p:nvPr>
        </p:nvSpPr>
        <p:spPr>
          <a:xfrm>
            <a:off x="457200" y="6340475"/>
            <a:ext cx="1162472" cy="365125"/>
          </a:xfrm>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a:xfrm>
            <a:off x="1907704" y="6340475"/>
            <a:ext cx="4536504" cy="365125"/>
          </a:xfrm>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a:xfrm>
            <a:off x="6553200" y="6340475"/>
            <a:ext cx="2133600" cy="365125"/>
          </a:xfrm>
        </p:spPr>
        <p:txBody>
          <a:bodyPr/>
          <a:lstStyle/>
          <a:p>
            <a:pPr>
              <a:defRPr/>
            </a:pPr>
            <a:fld id="{72FB60BC-CBB6-4901-994E-BA06FAAE2987}" type="slidenum">
              <a:rPr lang="en-US" altLang="zh-CN" smtClean="0">
                <a:solidFill>
                  <a:srgbClr val="FFFFFF"/>
                </a:solidFill>
              </a:rPr>
              <a:pPr>
                <a:defRPr/>
              </a:pPr>
              <a:t>30</a:t>
            </a:fld>
            <a:endParaRPr lang="en-US" altLang="zh-CN" dirty="0">
              <a:solidFill>
                <a:srgbClr val="FFFFFF"/>
              </a:solidFill>
            </a:endParaRPr>
          </a:p>
        </p:txBody>
      </p:sp>
      <p:sp>
        <p:nvSpPr>
          <p:cNvPr id="10" name="Rectangle 6"/>
          <p:cNvSpPr>
            <a:spLocks noChangeArrowheads="1"/>
          </p:cNvSpPr>
          <p:nvPr/>
        </p:nvSpPr>
        <p:spPr bwMode="auto">
          <a:xfrm>
            <a:off x="2438400" y="4670165"/>
            <a:ext cx="1728787" cy="740035"/>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r>
              <a:rPr lang="en-US" altLang="zh-CN" sz="1600" dirty="0">
                <a:solidFill>
                  <a:srgbClr val="000000"/>
                </a:solidFill>
                <a:latin typeface="Arial" charset="0"/>
              </a:rPr>
              <a:t>for </a:t>
            </a:r>
            <a:r>
              <a:rPr lang="en-US" altLang="zh-CN" sz="1600" dirty="0" smtClean="0">
                <a:solidFill>
                  <a:srgbClr val="000000"/>
                </a:solidFill>
                <a:latin typeface="Arial" charset="0"/>
              </a:rPr>
              <a:t>exports</a:t>
            </a:r>
            <a:endParaRPr lang="en-US" altLang="zh-CN" sz="1600" dirty="0">
              <a:solidFill>
                <a:srgbClr val="000000"/>
              </a:solidFill>
              <a:latin typeface="Arial" charset="0"/>
            </a:endParaRPr>
          </a:p>
        </p:txBody>
      </p:sp>
      <p:cxnSp>
        <p:nvCxnSpPr>
          <p:cNvPr id="41" name="直接箭头连接符 40"/>
          <p:cNvCxnSpPr>
            <a:endCxn id="31" idx="1"/>
          </p:cNvCxnSpPr>
          <p:nvPr/>
        </p:nvCxnSpPr>
        <p:spPr>
          <a:xfrm>
            <a:off x="1143000" y="3625157"/>
            <a:ext cx="977661" cy="632884"/>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41583" y="5334000"/>
            <a:ext cx="8514032" cy="646331"/>
          </a:xfrm>
          <a:prstGeom prst="rect">
            <a:avLst/>
          </a:prstGeom>
        </p:spPr>
        <p:txBody>
          <a:bodyPr wrap="square">
            <a:spAutoFit/>
          </a:bodyPr>
          <a:lstStyle/>
          <a:p>
            <a:r>
              <a:rPr lang="en-US" altLang="zh-CN" b="1" dirty="0" smtClean="0"/>
              <a:t>VAT payable</a:t>
            </a:r>
            <a:br>
              <a:rPr lang="en-US" altLang="zh-CN" b="1" dirty="0" smtClean="0"/>
            </a:br>
            <a:r>
              <a:rPr lang="en-US" altLang="zh-CN" b="1" dirty="0" smtClean="0"/>
              <a:t>= VAT </a:t>
            </a:r>
            <a:r>
              <a:rPr lang="en-US" altLang="zh-CN" b="1" dirty="0"/>
              <a:t>for exports+ VAT for domestic sales </a:t>
            </a:r>
            <a:r>
              <a:rPr lang="en-US" altLang="zh-CN" b="1" dirty="0">
                <a:latin typeface="Times New Roman"/>
                <a:cs typeface="Times New Roman"/>
              </a:rPr>
              <a:t>–</a:t>
            </a:r>
            <a:r>
              <a:rPr lang="en-US" altLang="zh-CN" b="1" dirty="0"/>
              <a:t>carried-over input </a:t>
            </a:r>
            <a:r>
              <a:rPr lang="en-US" altLang="zh-CN" b="1" dirty="0" smtClean="0"/>
              <a:t>tax</a:t>
            </a:r>
            <a:r>
              <a:rPr lang="en-US" altLang="zh-CN" b="1" dirty="0" smtClean="0">
                <a:solidFill>
                  <a:srgbClr val="FF0000"/>
                </a:solidFill>
                <a:latin typeface="Times New Roman"/>
                <a:cs typeface="Times New Roman"/>
              </a:rPr>
              <a:t> </a:t>
            </a:r>
            <a:r>
              <a:rPr lang="en-US" altLang="zh-CN" b="1" dirty="0">
                <a:latin typeface="Times New Roman"/>
                <a:cs typeface="Times New Roman"/>
              </a:rPr>
              <a:t>–</a:t>
            </a:r>
            <a:r>
              <a:rPr lang="en-US" altLang="zh-CN" b="1" dirty="0">
                <a:solidFill>
                  <a:srgbClr val="FF0000"/>
                </a:solidFill>
                <a:latin typeface="Times New Roman"/>
                <a:cs typeface="Times New Roman"/>
              </a:rPr>
              <a:t> </a:t>
            </a:r>
            <a:r>
              <a:rPr lang="en-US" altLang="zh-CN" b="1" u="sng" dirty="0">
                <a:solidFill>
                  <a:srgbClr val="FF0000"/>
                </a:solidFill>
                <a:latin typeface="Times New Roman"/>
                <a:cs typeface="Times New Roman"/>
              </a:rPr>
              <a:t>relief for exports</a:t>
            </a:r>
            <a:endParaRPr lang="zh-CN" altLang="en-US" b="1" dirty="0"/>
          </a:p>
        </p:txBody>
      </p:sp>
      <p:sp>
        <p:nvSpPr>
          <p:cNvPr id="60" name="TextBox 59"/>
          <p:cNvSpPr txBox="1"/>
          <p:nvPr/>
        </p:nvSpPr>
        <p:spPr>
          <a:xfrm>
            <a:off x="199038" y="3255825"/>
            <a:ext cx="1887924" cy="646331"/>
          </a:xfrm>
          <a:prstGeom prst="rect">
            <a:avLst/>
          </a:prstGeom>
          <a:noFill/>
        </p:spPr>
        <p:txBody>
          <a:bodyPr wrap="square" rtlCol="0">
            <a:spAutoFit/>
          </a:bodyPr>
          <a:lstStyle/>
          <a:p>
            <a:r>
              <a:rPr lang="en-US" altLang="zh-CN" dirty="0" smtClean="0"/>
              <a:t>VAT </a:t>
            </a:r>
            <a:r>
              <a:rPr lang="en-US" altLang="zh-CN" dirty="0" smtClean="0">
                <a:solidFill>
                  <a:srgbClr val="FF0000"/>
                </a:solidFill>
              </a:rPr>
              <a:t>carried forward</a:t>
            </a:r>
            <a:endParaRPr lang="zh-CN" altLang="en-US" dirty="0">
              <a:solidFill>
                <a:srgbClr val="FF0000"/>
              </a:solidFill>
            </a:endParaRPr>
          </a:p>
        </p:txBody>
      </p:sp>
      <p:sp>
        <p:nvSpPr>
          <p:cNvPr id="53" name="TextBox 52"/>
          <p:cNvSpPr txBox="1"/>
          <p:nvPr/>
        </p:nvSpPr>
        <p:spPr>
          <a:xfrm>
            <a:off x="41583" y="572421"/>
            <a:ext cx="4811510" cy="830997"/>
          </a:xfrm>
          <a:prstGeom prst="rect">
            <a:avLst/>
          </a:prstGeom>
          <a:noFill/>
        </p:spPr>
        <p:txBody>
          <a:bodyPr wrap="none" rtlCol="0">
            <a:spAutoFit/>
          </a:bodyPr>
          <a:lstStyle/>
          <a:p>
            <a:r>
              <a:rPr lang="en-US" altLang="zh-CN" sz="2400" dirty="0" smtClean="0"/>
              <a:t>Scenario II:  VAT payable &lt; </a:t>
            </a:r>
            <a:r>
              <a:rPr lang="en-US" altLang="zh-CN" sz="2400" dirty="0"/>
              <a:t>0 </a:t>
            </a:r>
            <a:endParaRPr lang="en-US" altLang="zh-CN" sz="2400" dirty="0" smtClean="0"/>
          </a:p>
          <a:p>
            <a:r>
              <a:rPr lang="en-US" altLang="zh-CN" sz="2400" dirty="0" smtClean="0"/>
              <a:t>and  </a:t>
            </a:r>
            <a:r>
              <a:rPr lang="en-US" altLang="zh-CN" sz="2400" dirty="0"/>
              <a:t>|VAT payable</a:t>
            </a:r>
            <a:r>
              <a:rPr lang="en-US" altLang="zh-CN" sz="2400" dirty="0" smtClean="0"/>
              <a:t>|&gt;relief </a:t>
            </a:r>
            <a:r>
              <a:rPr lang="en-US" altLang="zh-CN" sz="2400" dirty="0"/>
              <a:t>for exports</a:t>
            </a:r>
            <a:endParaRPr lang="zh-CN" altLang="en-US" sz="2400" dirty="0"/>
          </a:p>
        </p:txBody>
      </p:sp>
      <p:sp>
        <p:nvSpPr>
          <p:cNvPr id="31" name="左大括号 30"/>
          <p:cNvSpPr/>
          <p:nvPr/>
        </p:nvSpPr>
        <p:spPr>
          <a:xfrm>
            <a:off x="2120661" y="3105882"/>
            <a:ext cx="326677" cy="230431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5" name="直接连接符 14"/>
          <p:cNvCxnSpPr/>
          <p:nvPr/>
        </p:nvCxnSpPr>
        <p:spPr>
          <a:xfrm>
            <a:off x="1828800" y="3091491"/>
            <a:ext cx="5638528" cy="0"/>
          </a:xfrm>
          <a:prstGeom prst="line">
            <a:avLst/>
          </a:prstGeom>
          <a:ln>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1828800" y="1295401"/>
            <a:ext cx="0" cy="4361764"/>
          </a:xfrm>
          <a:prstGeom prst="line">
            <a:avLst/>
          </a:prstGeom>
          <a:ln>
            <a:solidFill>
              <a:schemeClr val="tx1"/>
            </a:solidFill>
            <a:prstDash val="solid"/>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96896" y="2886493"/>
            <a:ext cx="301686" cy="369332"/>
          </a:xfrm>
          <a:prstGeom prst="rect">
            <a:avLst/>
          </a:prstGeom>
          <a:noFill/>
        </p:spPr>
        <p:txBody>
          <a:bodyPr wrap="none" rtlCol="0">
            <a:spAutoFit/>
          </a:bodyPr>
          <a:lstStyle/>
          <a:p>
            <a:r>
              <a:rPr lang="en-US" altLang="zh-CN" dirty="0" smtClean="0"/>
              <a:t>0</a:t>
            </a:r>
            <a:endParaRPr lang="zh-CN" altLang="en-US" dirty="0"/>
          </a:p>
        </p:txBody>
      </p:sp>
      <p:sp>
        <p:nvSpPr>
          <p:cNvPr id="28" name="TextBox 27"/>
          <p:cNvSpPr txBox="1"/>
          <p:nvPr/>
        </p:nvSpPr>
        <p:spPr>
          <a:xfrm>
            <a:off x="4299917" y="3578989"/>
            <a:ext cx="4679551" cy="707886"/>
          </a:xfrm>
          <a:prstGeom prst="rect">
            <a:avLst/>
          </a:prstGeom>
          <a:noFill/>
        </p:spPr>
        <p:txBody>
          <a:bodyPr wrap="none" rtlCol="0">
            <a:spAutoFit/>
          </a:bodyPr>
          <a:lstStyle/>
          <a:p>
            <a:r>
              <a:rPr lang="en-US" altLang="zh-CN" sz="2000" b="1" dirty="0" err="1" smtClean="0"/>
              <a:t>Note:Tax</a:t>
            </a:r>
            <a:r>
              <a:rPr lang="en-US" altLang="zh-CN" sz="2000" b="1" dirty="0" smtClean="0"/>
              <a:t> payers can always get the relief, </a:t>
            </a:r>
          </a:p>
          <a:p>
            <a:r>
              <a:rPr lang="en-US" altLang="zh-CN" sz="2000" b="1" dirty="0" smtClean="0"/>
              <a:t>and the relief  is  the ceiling of VAT refund.</a:t>
            </a:r>
            <a:endParaRPr lang="zh-CN" altLang="en-US" sz="2000" b="1" dirty="0"/>
          </a:p>
        </p:txBody>
      </p:sp>
      <p:cxnSp>
        <p:nvCxnSpPr>
          <p:cNvPr id="30" name="直接箭头连接符 29"/>
          <p:cNvCxnSpPr/>
          <p:nvPr/>
        </p:nvCxnSpPr>
        <p:spPr>
          <a:xfrm flipV="1">
            <a:off x="5988148" y="3091493"/>
            <a:ext cx="1"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5105400" y="987921"/>
            <a:ext cx="3742046" cy="2118252"/>
            <a:chOff x="5105400" y="2509383"/>
            <a:chExt cx="3742046" cy="2118252"/>
          </a:xfrm>
        </p:grpSpPr>
        <p:sp>
          <p:nvSpPr>
            <p:cNvPr id="35" name="Rectangle 6"/>
            <p:cNvSpPr>
              <a:spLocks noChangeArrowheads="1"/>
            </p:cNvSpPr>
            <p:nvPr/>
          </p:nvSpPr>
          <p:spPr bwMode="auto">
            <a:xfrm>
              <a:off x="5105400" y="2509384"/>
              <a:ext cx="1728787" cy="2083238"/>
            </a:xfrm>
            <a:prstGeom prst="rect">
              <a:avLst/>
            </a:prstGeom>
            <a:solidFill>
              <a:srgbClr val="92D050"/>
            </a:solidFill>
            <a:ln w="9525" algn="ctr">
              <a:solidFill>
                <a:schemeClr val="tx1"/>
              </a:solidFill>
              <a:miter lim="800000"/>
              <a:headEnd/>
              <a:tailEnd/>
            </a:ln>
          </p:spPr>
          <p:txBody>
            <a:bodyPr wrap="none" anchor="ctr"/>
            <a:lstStyle/>
            <a:p>
              <a:pPr marL="1588" lvl="2" algn="ctr">
                <a:buNone/>
              </a:pPr>
              <a:r>
                <a:rPr lang="en-US" altLang="zh-CN" sz="2000" dirty="0" smtClean="0"/>
                <a:t>VAT of input</a:t>
              </a:r>
              <a:endParaRPr lang="en-US" altLang="zh-CN" sz="2000" dirty="0"/>
            </a:p>
          </p:txBody>
        </p:sp>
        <p:sp>
          <p:nvSpPr>
            <p:cNvPr id="36" name="Rectangle 6"/>
            <p:cNvSpPr>
              <a:spLocks noChangeArrowheads="1"/>
            </p:cNvSpPr>
            <p:nvPr/>
          </p:nvSpPr>
          <p:spPr bwMode="auto">
            <a:xfrm>
              <a:off x="5105400" y="3906910"/>
              <a:ext cx="1728787" cy="685711"/>
            </a:xfrm>
            <a:prstGeom prst="rect">
              <a:avLst/>
            </a:prstGeom>
            <a:solidFill>
              <a:schemeClr val="accent1">
                <a:lumMod val="40000"/>
                <a:lumOff val="60000"/>
              </a:schemeClr>
            </a:solidFill>
            <a:ln w="9525" algn="ctr">
              <a:solidFill>
                <a:schemeClr val="tx1"/>
              </a:solidFill>
              <a:miter lim="800000"/>
              <a:headEnd/>
              <a:tailEnd/>
            </a:ln>
          </p:spPr>
          <p:txBody>
            <a:bodyPr wrap="none" anchor="ctr"/>
            <a:lstStyle/>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VAT </a:t>
              </a:r>
            </a:p>
            <a:p>
              <a:pPr marL="342900" indent="-342900" algn="ctr" fontAlgn="base">
                <a:spcBef>
                  <a:spcPct val="20000"/>
                </a:spcBef>
                <a:spcAft>
                  <a:spcPct val="0"/>
                </a:spcAft>
                <a:buClr>
                  <a:srgbClr val="800080"/>
                </a:buClr>
              </a:pPr>
              <a:r>
                <a:rPr lang="en-US" altLang="zh-CN" sz="1600" dirty="0" smtClean="0">
                  <a:solidFill>
                    <a:srgbClr val="000000"/>
                  </a:solidFill>
                  <a:latin typeface="Arial" charset="0"/>
                </a:rPr>
                <a:t>at export stage</a:t>
              </a:r>
              <a:endParaRPr lang="en-US" altLang="zh-CN" sz="1600" dirty="0">
                <a:solidFill>
                  <a:srgbClr val="000000"/>
                </a:solidFill>
                <a:latin typeface="Arial" charset="0"/>
              </a:endParaRPr>
            </a:p>
          </p:txBody>
        </p:sp>
        <p:sp>
          <p:nvSpPr>
            <p:cNvPr id="37" name="右大括号 36"/>
            <p:cNvSpPr/>
            <p:nvPr/>
          </p:nvSpPr>
          <p:spPr>
            <a:xfrm>
              <a:off x="6834187" y="2509383"/>
              <a:ext cx="252413" cy="21182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39" name="TextBox 38"/>
            <p:cNvSpPr txBox="1"/>
            <p:nvPr/>
          </p:nvSpPr>
          <p:spPr>
            <a:xfrm>
              <a:off x="7222834" y="3383843"/>
              <a:ext cx="1624612" cy="646331"/>
            </a:xfrm>
            <a:prstGeom prst="rect">
              <a:avLst/>
            </a:prstGeom>
            <a:noFill/>
          </p:spPr>
          <p:txBody>
            <a:bodyPr wrap="none" rtlCol="0">
              <a:spAutoFit/>
            </a:bodyPr>
            <a:lstStyle/>
            <a:p>
              <a:r>
                <a:rPr lang="en-US" altLang="zh-CN" dirty="0" smtClean="0"/>
                <a:t>Total VAT relief </a:t>
              </a:r>
            </a:p>
            <a:p>
              <a:r>
                <a:rPr lang="en-US" altLang="zh-CN" dirty="0" smtClean="0"/>
                <a:t>for exports</a:t>
              </a:r>
              <a:endParaRPr lang="zh-CN" altLang="en-US" dirty="0"/>
            </a:p>
          </p:txBody>
        </p:sp>
      </p:grpSp>
      <p:sp>
        <p:nvSpPr>
          <p:cNvPr id="23" name="TextBox 22"/>
          <p:cNvSpPr txBox="1"/>
          <p:nvPr/>
        </p:nvSpPr>
        <p:spPr>
          <a:xfrm>
            <a:off x="2724698" y="1493049"/>
            <a:ext cx="1887924" cy="369332"/>
          </a:xfrm>
          <a:prstGeom prst="rect">
            <a:avLst/>
          </a:prstGeom>
          <a:noFill/>
        </p:spPr>
        <p:txBody>
          <a:bodyPr wrap="square" rtlCol="0">
            <a:spAutoFit/>
          </a:bodyPr>
          <a:lstStyle/>
          <a:p>
            <a:r>
              <a:rPr lang="en-US" altLang="zh-CN" dirty="0" smtClean="0">
                <a:solidFill>
                  <a:srgbClr val="FF0000"/>
                </a:solidFill>
              </a:rPr>
              <a:t>Refundable </a:t>
            </a:r>
            <a:r>
              <a:rPr lang="en-US" altLang="zh-CN" dirty="0" smtClean="0"/>
              <a:t>VAT</a:t>
            </a:r>
            <a:endParaRPr lang="zh-CN" altLang="en-US" dirty="0">
              <a:solidFill>
                <a:srgbClr val="FF0000"/>
              </a:solidFill>
            </a:endParaRPr>
          </a:p>
        </p:txBody>
      </p:sp>
      <p:cxnSp>
        <p:nvCxnSpPr>
          <p:cNvPr id="24" name="直接箭头连接符 23"/>
          <p:cNvCxnSpPr>
            <a:stCxn id="25" idx="1"/>
          </p:cNvCxnSpPr>
          <p:nvPr/>
        </p:nvCxnSpPr>
        <p:spPr>
          <a:xfrm flipH="1" flipV="1">
            <a:off x="3962400" y="1862381"/>
            <a:ext cx="890693" cy="160134"/>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左大括号 24"/>
          <p:cNvSpPr/>
          <p:nvPr/>
        </p:nvSpPr>
        <p:spPr>
          <a:xfrm>
            <a:off x="4853093" y="1073230"/>
            <a:ext cx="156867" cy="189857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extLst>
      <p:ext uri="{BB962C8B-B14F-4D97-AF65-F5344CB8AC3E}">
        <p14:creationId xmlns:p14="http://schemas.microsoft.com/office/powerpoint/2010/main" val="295722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ppt_x"/>
                                          </p:val>
                                        </p:tav>
                                        <p:tav tm="100000">
                                          <p:val>
                                            <p:strVal val="#ppt_x"/>
                                          </p:val>
                                        </p:tav>
                                      </p:tavLst>
                                    </p:anim>
                                    <p:anim calcmode="lin" valueType="num">
                                      <p:cBhvr additive="base">
                                        <p:cTn id="12"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ppt_x"/>
                                          </p:val>
                                        </p:tav>
                                        <p:tav tm="100000">
                                          <p:val>
                                            <p:strVal val="#ppt_x"/>
                                          </p:val>
                                        </p:tav>
                                      </p:tavLst>
                                    </p:anim>
                                    <p:anim calcmode="lin" valueType="num">
                                      <p:cBhvr additive="base">
                                        <p:cTn id="3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p:cTn id="47" dur="1000" fill="hold"/>
                                        <p:tgtEl>
                                          <p:spTgt spid="30"/>
                                        </p:tgtEl>
                                        <p:attrNameLst>
                                          <p:attrName>ppt_w</p:attrName>
                                        </p:attrNameLst>
                                      </p:cBhvr>
                                      <p:tavLst>
                                        <p:tav tm="0">
                                          <p:val>
                                            <p:fltVal val="0"/>
                                          </p:val>
                                        </p:tav>
                                        <p:tav tm="100000">
                                          <p:val>
                                            <p:strVal val="#ppt_w"/>
                                          </p:val>
                                        </p:tav>
                                      </p:tavLst>
                                    </p:anim>
                                    <p:anim calcmode="lin" valueType="num">
                                      <p:cBhvr>
                                        <p:cTn id="48" dur="1000" fill="hold"/>
                                        <p:tgtEl>
                                          <p:spTgt spid="30"/>
                                        </p:tgtEl>
                                        <p:attrNameLst>
                                          <p:attrName>ppt_h</p:attrName>
                                        </p:attrNameLst>
                                      </p:cBhvr>
                                      <p:tavLst>
                                        <p:tav tm="0">
                                          <p:val>
                                            <p:fltVal val="0"/>
                                          </p:val>
                                        </p:tav>
                                        <p:tav tm="100000">
                                          <p:val>
                                            <p:strVal val="#ppt_h"/>
                                          </p:val>
                                        </p:tav>
                                      </p:tavLst>
                                    </p:anim>
                                    <p:anim calcmode="lin" valueType="num">
                                      <p:cBhvr>
                                        <p:cTn id="49" dur="1000" fill="hold"/>
                                        <p:tgtEl>
                                          <p:spTgt spid="30"/>
                                        </p:tgtEl>
                                        <p:attrNameLst>
                                          <p:attrName>style.rotation</p:attrName>
                                        </p:attrNameLst>
                                      </p:cBhvr>
                                      <p:tavLst>
                                        <p:tav tm="0">
                                          <p:val>
                                            <p:fltVal val="90"/>
                                          </p:val>
                                        </p:tav>
                                        <p:tav tm="100000">
                                          <p:val>
                                            <p:fltVal val="0"/>
                                          </p:val>
                                        </p:tav>
                                      </p:tavLst>
                                    </p:anim>
                                    <p:animEffect transition="in" filter="fade">
                                      <p:cBhvr>
                                        <p:cTn id="50" dur="1000"/>
                                        <p:tgtEl>
                                          <p:spTgt spid="3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1000" fill="hold"/>
                                        <p:tgtEl>
                                          <p:spTgt spid="28"/>
                                        </p:tgtEl>
                                        <p:attrNameLst>
                                          <p:attrName>ppt_w</p:attrName>
                                        </p:attrNameLst>
                                      </p:cBhvr>
                                      <p:tavLst>
                                        <p:tav tm="0">
                                          <p:val>
                                            <p:fltVal val="0"/>
                                          </p:val>
                                        </p:tav>
                                        <p:tav tm="100000">
                                          <p:val>
                                            <p:strVal val="#ppt_w"/>
                                          </p:val>
                                        </p:tav>
                                      </p:tavLst>
                                    </p:anim>
                                    <p:anim calcmode="lin" valueType="num">
                                      <p:cBhvr>
                                        <p:cTn id="54" dur="1000" fill="hold"/>
                                        <p:tgtEl>
                                          <p:spTgt spid="28"/>
                                        </p:tgtEl>
                                        <p:attrNameLst>
                                          <p:attrName>ppt_h</p:attrName>
                                        </p:attrNameLst>
                                      </p:cBhvr>
                                      <p:tavLst>
                                        <p:tav tm="0">
                                          <p:val>
                                            <p:fltVal val="0"/>
                                          </p:val>
                                        </p:tav>
                                        <p:tav tm="100000">
                                          <p:val>
                                            <p:strVal val="#ppt_h"/>
                                          </p:val>
                                        </p:tav>
                                      </p:tavLst>
                                    </p:anim>
                                    <p:anim calcmode="lin" valueType="num">
                                      <p:cBhvr>
                                        <p:cTn id="55" dur="1000" fill="hold"/>
                                        <p:tgtEl>
                                          <p:spTgt spid="28"/>
                                        </p:tgtEl>
                                        <p:attrNameLst>
                                          <p:attrName>style.rotation</p:attrName>
                                        </p:attrNameLst>
                                      </p:cBhvr>
                                      <p:tavLst>
                                        <p:tav tm="0">
                                          <p:val>
                                            <p:fltVal val="90"/>
                                          </p:val>
                                        </p:tav>
                                        <p:tav tm="100000">
                                          <p:val>
                                            <p:fltVal val="0"/>
                                          </p:val>
                                        </p:tav>
                                      </p:tavLst>
                                    </p:anim>
                                    <p:animEffect transition="in" filter="fade">
                                      <p:cBhvr>
                                        <p:cTn id="56" dur="1000"/>
                                        <p:tgtEl>
                                          <p:spTgt spid="28"/>
                                        </p:tgtEl>
                                      </p:cBhvr>
                                    </p:animEffec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38" grpId="0"/>
      <p:bldP spid="60" grpId="0"/>
      <p:bldP spid="53" grpId="0"/>
      <p:bldP spid="31" grpId="0" animBg="1"/>
      <p:bldP spid="20" grpId="0"/>
      <p:bldP spid="28" grpId="0"/>
      <p:bldP spid="23" grpId="0"/>
      <p:bldP spid="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600" dirty="0">
                <a:solidFill>
                  <a:schemeClr val="tx2">
                    <a:satMod val="130000"/>
                  </a:schemeClr>
                </a:solidFill>
              </a:rPr>
              <a:t>The benchmark: </a:t>
            </a:r>
            <a:r>
              <a:rPr lang="en-US" altLang="zh-CN" sz="3600" dirty="0"/>
              <a:t>tax liability </a:t>
            </a:r>
            <a:r>
              <a:rPr lang="en-US" altLang="zh-CN" sz="3600" dirty="0">
                <a:solidFill>
                  <a:srgbClr val="FF0000"/>
                </a:solidFill>
              </a:rPr>
              <a:t>without refund</a:t>
            </a:r>
            <a:endParaRPr lang="zh-CN" altLang="en-US" sz="36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444551496"/>
              </p:ext>
            </p:extLst>
          </p:nvPr>
        </p:nvGraphicFramePr>
        <p:xfrm>
          <a:off x="515912" y="6858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dirty="0"/>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31</a:t>
            </a:fld>
            <a:endParaRPr lang="en-US" altLang="zh-CN" dirty="0">
              <a:solidFill>
                <a:srgbClr val="FFFFFF"/>
              </a:solidFill>
            </a:endParaRPr>
          </a:p>
        </p:txBody>
      </p:sp>
      <p:sp>
        <p:nvSpPr>
          <p:cNvPr id="8" name="内容占位符 2"/>
          <p:cNvSpPr txBox="1">
            <a:spLocks/>
          </p:cNvSpPr>
          <p:nvPr/>
        </p:nvSpPr>
        <p:spPr bwMode="auto">
          <a:xfrm>
            <a:off x="399738" y="2791918"/>
            <a:ext cx="4114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Font typeface="Arial" charset="0"/>
              <a:buNone/>
            </a:pPr>
            <a:r>
              <a:rPr lang="en-US" altLang="zh-CN" kern="0" dirty="0" smtClean="0"/>
              <a:t>= </a:t>
            </a:r>
            <a:r>
              <a:rPr lang="en-US" altLang="zh-CN" sz="2000" u="sng" kern="0" dirty="0" smtClean="0"/>
              <a:t>VAT for exports</a:t>
            </a:r>
            <a:r>
              <a:rPr lang="en-US" altLang="zh-CN" sz="2000" kern="0" dirty="0" smtClean="0"/>
              <a:t>+ </a:t>
            </a:r>
            <a:r>
              <a:rPr lang="en-US" altLang="zh-CN" sz="2000" u="sng" kern="0" dirty="0" smtClean="0"/>
              <a:t>VAT for domestic sales </a:t>
            </a:r>
          </a:p>
          <a:p>
            <a:pPr marL="0" lvl="2" indent="0">
              <a:buNone/>
            </a:pPr>
            <a:r>
              <a:rPr lang="en-US" altLang="zh-CN" sz="2000" kern="0" dirty="0" smtClean="0"/>
              <a:t>=  (Output _ex </a:t>
            </a:r>
            <a:r>
              <a:rPr lang="en-US" altLang="zh-CN" sz="2000" kern="0" dirty="0" smtClean="0">
                <a:latin typeface="Times New Roman"/>
                <a:cs typeface="Times New Roman"/>
              </a:rPr>
              <a:t>–</a:t>
            </a:r>
            <a:r>
              <a:rPr lang="en-US" altLang="zh-CN" sz="2000" kern="0" dirty="0" err="1" smtClean="0"/>
              <a:t>input_ex</a:t>
            </a:r>
            <a:r>
              <a:rPr lang="en-US" altLang="zh-CN" sz="2000" kern="0" dirty="0" smtClean="0"/>
              <a:t>)</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smtClean="0"/>
              <a:t>   + (</a:t>
            </a:r>
            <a:r>
              <a:rPr lang="en-US" altLang="zh-CN" sz="2000" kern="0" dirty="0" err="1" smtClean="0"/>
              <a:t>output_ds</a:t>
            </a:r>
            <a:r>
              <a:rPr lang="en-US" altLang="zh-CN" sz="2000" kern="0" dirty="0" smtClean="0">
                <a:latin typeface="Times New Roman"/>
                <a:cs typeface="Times New Roman"/>
              </a:rPr>
              <a:t>–</a:t>
            </a:r>
            <a:r>
              <a:rPr lang="en-US" altLang="zh-CN" sz="2000" kern="0" dirty="0" err="1" smtClean="0"/>
              <a:t>input_ds</a:t>
            </a:r>
            <a:r>
              <a:rPr lang="en-US" altLang="zh-CN" sz="2000" kern="0" dirty="0" smtClean="0"/>
              <a:t>)</a:t>
            </a:r>
            <a:r>
              <a:rPr lang="en-US" altLang="zh-CN" sz="2000" kern="0" dirty="0" smtClean="0">
                <a:latin typeface="Times New Roman"/>
                <a:cs typeface="Times New Roman"/>
              </a:rPr>
              <a:t> ×</a:t>
            </a:r>
            <a:r>
              <a:rPr lang="en-US" altLang="zh-CN" sz="2000" kern="0" dirty="0" smtClean="0"/>
              <a:t>17% </a:t>
            </a:r>
          </a:p>
          <a:p>
            <a:pPr marL="0" lvl="2" indent="0">
              <a:buFont typeface="Arial" charset="0"/>
              <a:buNone/>
            </a:pPr>
            <a:r>
              <a:rPr lang="en-US" altLang="zh-CN" sz="2000" kern="0" dirty="0" smtClean="0"/>
              <a:t>=  Output</a:t>
            </a:r>
            <a:r>
              <a:rPr lang="en-US" altLang="zh-CN" sz="2000" kern="0" dirty="0" smtClean="0">
                <a:latin typeface="Times New Roman"/>
                <a:cs typeface="Times New Roman"/>
              </a:rPr>
              <a:t>×</a:t>
            </a:r>
            <a:r>
              <a:rPr lang="en-US" altLang="zh-CN" sz="2000" kern="0" dirty="0" smtClean="0"/>
              <a:t>17%</a:t>
            </a:r>
            <a:r>
              <a:rPr lang="en-US" altLang="zh-CN" sz="2000" kern="0" dirty="0" smtClean="0">
                <a:latin typeface="Times New Roman"/>
                <a:cs typeface="Times New Roman"/>
              </a:rPr>
              <a:t>–</a:t>
            </a:r>
            <a:r>
              <a:rPr lang="en-US" altLang="zh-CN" sz="2000" kern="0" dirty="0" smtClean="0"/>
              <a:t>input</a:t>
            </a:r>
            <a:r>
              <a:rPr lang="en-US" altLang="zh-CN" sz="2000" kern="0" dirty="0" smtClean="0">
                <a:latin typeface="Times New Roman"/>
                <a:cs typeface="Times New Roman"/>
              </a:rPr>
              <a:t>×</a:t>
            </a:r>
            <a:r>
              <a:rPr lang="en-US" altLang="zh-CN" sz="2000" kern="0" dirty="0" smtClean="0"/>
              <a:t>17%</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0" name="内容占位符 2"/>
          <p:cNvSpPr txBox="1">
            <a:spLocks/>
          </p:cNvSpPr>
          <p:nvPr/>
        </p:nvSpPr>
        <p:spPr bwMode="auto">
          <a:xfrm>
            <a:off x="4648200" y="2819400"/>
            <a:ext cx="396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Font typeface="Arial" charset="0"/>
              <a:buNone/>
            </a:pPr>
            <a:r>
              <a:rPr lang="en-US" altLang="zh-CN" kern="0" dirty="0" smtClean="0"/>
              <a:t>= </a:t>
            </a:r>
            <a:r>
              <a:rPr lang="en-US" altLang="zh-CN" sz="2000" u="sng" kern="0" dirty="0" smtClean="0"/>
              <a:t>VAT for exports</a:t>
            </a:r>
            <a:r>
              <a:rPr lang="en-US" altLang="zh-CN" sz="2000" kern="0" dirty="0" smtClean="0"/>
              <a:t>+ </a:t>
            </a:r>
            <a:r>
              <a:rPr lang="en-US" altLang="zh-CN" sz="2000" u="sng" kern="0" dirty="0" smtClean="0"/>
              <a:t>VAT for domestic sales </a:t>
            </a:r>
          </a:p>
          <a:p>
            <a:pPr marL="0" lvl="2" indent="0">
              <a:buNone/>
            </a:pPr>
            <a:r>
              <a:rPr lang="en-US" altLang="zh-CN" sz="2000" kern="0" dirty="0" smtClean="0"/>
              <a:t>=  (400</a:t>
            </a:r>
            <a:r>
              <a:rPr lang="en-US" altLang="zh-CN" sz="2000" kern="0" dirty="0" smtClean="0">
                <a:latin typeface="Times New Roman"/>
                <a:cs typeface="Times New Roman"/>
              </a:rPr>
              <a:t>–(</a:t>
            </a:r>
            <a:r>
              <a:rPr lang="en-US" altLang="zh-CN" sz="2000" kern="0" dirty="0" smtClean="0"/>
              <a:t>280+40))</a:t>
            </a:r>
            <a:r>
              <a:rPr lang="en-US" altLang="zh-CN" sz="2000" kern="0" dirty="0" smtClean="0">
                <a:latin typeface="Times New Roman"/>
                <a:cs typeface="Times New Roman"/>
              </a:rPr>
              <a:t>×</a:t>
            </a:r>
            <a:r>
              <a:rPr lang="en-US" altLang="zh-CN" sz="2000" kern="0" dirty="0" smtClean="0"/>
              <a:t>17% </a:t>
            </a:r>
            <a:br>
              <a:rPr lang="en-US" altLang="zh-CN" sz="2000" kern="0" dirty="0" smtClean="0"/>
            </a:br>
            <a:r>
              <a:rPr lang="en-US" altLang="zh-CN" sz="2000" kern="0" dirty="0" smtClean="0"/>
              <a:t>    +(100</a:t>
            </a:r>
            <a:r>
              <a:rPr lang="en-US" altLang="zh-CN" sz="2000" kern="0" dirty="0" smtClean="0">
                <a:latin typeface="Times New Roman"/>
                <a:cs typeface="Times New Roman"/>
              </a:rPr>
              <a:t>–(</a:t>
            </a:r>
            <a:r>
              <a:rPr lang="en-US" altLang="zh-CN" sz="2000" kern="0" dirty="0" smtClean="0"/>
              <a:t>20+</a:t>
            </a:r>
            <a:r>
              <a:rPr lang="en-US" altLang="zh-CN" sz="2000" kern="0" dirty="0" smtClean="0">
                <a:latin typeface="Times New Roman"/>
                <a:cs typeface="Times New Roman"/>
              </a:rPr>
              <a:t> </a:t>
            </a:r>
            <a:r>
              <a:rPr lang="en-US" altLang="zh-CN" sz="2000" kern="0" dirty="0" smtClean="0"/>
              <a:t>10))</a:t>
            </a:r>
            <a:r>
              <a:rPr lang="en-US" altLang="zh-CN" sz="2000" kern="0" dirty="0" smtClean="0">
                <a:latin typeface="Times New Roman"/>
                <a:cs typeface="Times New Roman"/>
              </a:rPr>
              <a:t> ×</a:t>
            </a:r>
            <a:r>
              <a:rPr lang="en-US" altLang="zh-CN" sz="2000" kern="0" dirty="0" smtClean="0"/>
              <a:t>17% </a:t>
            </a:r>
          </a:p>
          <a:p>
            <a:pPr marL="0" lvl="2" indent="0">
              <a:buFont typeface="Arial" charset="0"/>
              <a:buNone/>
            </a:pPr>
            <a:r>
              <a:rPr lang="en-US" altLang="zh-CN" sz="2000" kern="0" dirty="0" smtClean="0"/>
              <a:t>=  500</a:t>
            </a:r>
            <a:r>
              <a:rPr lang="en-US" altLang="zh-CN" sz="2000" kern="0" dirty="0" smtClean="0">
                <a:latin typeface="Times New Roman"/>
                <a:cs typeface="Times New Roman"/>
              </a:rPr>
              <a:t>×</a:t>
            </a:r>
            <a:r>
              <a:rPr lang="en-US" altLang="zh-CN" sz="2000" kern="0" dirty="0" smtClean="0"/>
              <a:t>17%</a:t>
            </a:r>
            <a:r>
              <a:rPr lang="en-US" altLang="zh-CN" sz="2000" kern="0" dirty="0" smtClean="0">
                <a:latin typeface="Times New Roman"/>
                <a:cs typeface="Times New Roman"/>
              </a:rPr>
              <a:t>–</a:t>
            </a:r>
            <a:r>
              <a:rPr lang="en-US" altLang="zh-CN" sz="2000" kern="0" dirty="0" smtClean="0"/>
              <a:t>350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=150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=25.5</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Tree>
    <p:extLst>
      <p:ext uri="{BB962C8B-B14F-4D97-AF65-F5344CB8AC3E}">
        <p14:creationId xmlns:p14="http://schemas.microsoft.com/office/powerpoint/2010/main" val="892910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600" dirty="0">
                <a:solidFill>
                  <a:schemeClr val="tx2">
                    <a:satMod val="130000"/>
                  </a:schemeClr>
                </a:solidFill>
              </a:rPr>
              <a:t>The benchmark: </a:t>
            </a:r>
            <a:r>
              <a:rPr lang="en-US" altLang="zh-CN" sz="3600" dirty="0"/>
              <a:t>tax liability </a:t>
            </a:r>
            <a:r>
              <a:rPr lang="en-US" altLang="zh-CN" sz="3600" dirty="0">
                <a:solidFill>
                  <a:srgbClr val="FF0000"/>
                </a:solidFill>
              </a:rPr>
              <a:t>without refund</a:t>
            </a:r>
            <a:endParaRPr lang="zh-CN" altLang="en-US" sz="36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520883972"/>
              </p:ext>
            </p:extLst>
          </p:nvPr>
        </p:nvGraphicFramePr>
        <p:xfrm>
          <a:off x="515912" y="6858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32</a:t>
            </a:fld>
            <a:endParaRPr lang="en-US" altLang="zh-CN" dirty="0">
              <a:solidFill>
                <a:srgbClr val="FFFFFF"/>
              </a:solidFill>
            </a:endParaRPr>
          </a:p>
        </p:txBody>
      </p:sp>
      <p:sp>
        <p:nvSpPr>
          <p:cNvPr id="9" name="内容占位符 2"/>
          <p:cNvSpPr txBox="1">
            <a:spLocks/>
          </p:cNvSpPr>
          <p:nvPr/>
        </p:nvSpPr>
        <p:spPr bwMode="auto">
          <a:xfrm>
            <a:off x="381000" y="3145223"/>
            <a:ext cx="3886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a:t>
            </a:r>
            <a:r>
              <a:rPr lang="en-US" altLang="zh-CN" sz="2000" kern="0" dirty="0" err="1" smtClean="0"/>
              <a:t>Output_ex</a:t>
            </a:r>
            <a:r>
              <a:rPr lang="en-US" altLang="zh-CN" sz="2000" kern="0" dirty="0" smtClean="0">
                <a:latin typeface="Times New Roman"/>
                <a:cs typeface="Times New Roman"/>
              </a:rPr>
              <a:t>–</a:t>
            </a:r>
            <a:r>
              <a:rPr lang="en-US" altLang="zh-CN" sz="2000" kern="0" dirty="0" err="1" smtClean="0"/>
              <a:t>input_ex</a:t>
            </a:r>
            <a:r>
              <a:rPr lang="en-US" altLang="zh-CN" sz="2000" kern="0" dirty="0" smtClean="0"/>
              <a:t>)</a:t>
            </a:r>
            <a:r>
              <a:rPr lang="en-US" altLang="zh-CN" sz="2000" kern="0" dirty="0" smtClean="0">
                <a:latin typeface="Times New Roman"/>
                <a:cs typeface="Times New Roman"/>
              </a:rPr>
              <a:t>×</a:t>
            </a:r>
            <a:r>
              <a:rPr lang="en-US" altLang="zh-CN" sz="2000" kern="0" dirty="0" smtClean="0"/>
              <a:t>17% + input_ex</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smtClean="0"/>
              <a:t>= Value-added on exports</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a:t> </a:t>
            </a:r>
            <a:r>
              <a:rPr lang="en-US" altLang="zh-CN" sz="2000" kern="0" dirty="0" smtClean="0"/>
              <a:t>  + </a:t>
            </a:r>
            <a:r>
              <a:rPr lang="en-US" altLang="zh-CN" sz="2000" kern="0" dirty="0" err="1" smtClean="0"/>
              <a:t>input_ex</a:t>
            </a:r>
            <a:r>
              <a:rPr lang="en-US" altLang="zh-CN" sz="2000" kern="0" dirty="0" smtClean="0"/>
              <a:t> </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a:t>
            </a:r>
            <a:r>
              <a:rPr lang="en-US" altLang="zh-CN" sz="2000" kern="0" dirty="0" err="1" smtClean="0"/>
              <a:t>Output_ex</a:t>
            </a:r>
            <a:r>
              <a:rPr lang="en-US" altLang="zh-CN" sz="2000" kern="0" dirty="0" smtClean="0"/>
              <a:t> </a:t>
            </a:r>
            <a:r>
              <a:rPr lang="en-US" altLang="zh-CN" sz="2000" kern="0" dirty="0" smtClean="0">
                <a:solidFill>
                  <a:srgbClr val="FF0000"/>
                </a:solidFill>
              </a:rPr>
              <a:t>×17</a:t>
            </a:r>
            <a:r>
              <a:rPr lang="en-US" altLang="zh-CN" sz="2000" kern="0" dirty="0">
                <a:solidFill>
                  <a:srgbClr val="FF0000"/>
                </a:solidFill>
              </a:rPr>
              <a:t>%</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1" name="内容占位符 2"/>
          <p:cNvSpPr txBox="1">
            <a:spLocks/>
          </p:cNvSpPr>
          <p:nvPr/>
        </p:nvSpPr>
        <p:spPr bwMode="auto">
          <a:xfrm>
            <a:off x="4648200" y="3175204"/>
            <a:ext cx="3886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(400</a:t>
            </a:r>
            <a:r>
              <a:rPr lang="en-US" altLang="zh-CN" sz="2000" kern="0" dirty="0" smtClean="0">
                <a:latin typeface="Times New Roman"/>
                <a:cs typeface="Times New Roman"/>
              </a:rPr>
              <a:t>–(280+40)</a:t>
            </a:r>
            <a:r>
              <a:rPr lang="en-US" altLang="zh-CN" sz="2000" kern="0" dirty="0" smtClean="0"/>
              <a:t>)</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smtClean="0"/>
              <a:t>+ (280+40)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 80</a:t>
            </a:r>
            <a:r>
              <a:rPr lang="en-US" altLang="zh-CN" sz="2000" kern="0" dirty="0" smtClean="0">
                <a:latin typeface="Times New Roman"/>
                <a:cs typeface="Times New Roman"/>
              </a:rPr>
              <a:t>×</a:t>
            </a:r>
            <a:r>
              <a:rPr lang="en-US" altLang="zh-CN" sz="2000" kern="0" dirty="0" smtClean="0"/>
              <a:t>17% + 320 </a:t>
            </a:r>
            <a:r>
              <a:rPr lang="en-US" altLang="zh-CN" sz="2000" kern="0" dirty="0" smtClean="0">
                <a:latin typeface="Times New Roman"/>
                <a:cs typeface="Times New Roman"/>
              </a:rPr>
              <a:t>×</a:t>
            </a:r>
            <a:r>
              <a:rPr lang="en-US" altLang="zh-CN" sz="2000" kern="0" dirty="0" smtClean="0"/>
              <a:t>17%</a:t>
            </a:r>
            <a:endParaRPr lang="en-US" altLang="zh-CN" sz="2000" kern="0" dirty="0" smtClean="0">
              <a:latin typeface="Times New Roman"/>
              <a:cs typeface="Times New Roman"/>
            </a:endParaRPr>
          </a:p>
          <a:p>
            <a:pPr marL="0" lvl="2" indent="0">
              <a:buNone/>
            </a:pPr>
            <a:r>
              <a:rPr lang="en-US" altLang="zh-CN" sz="2000" kern="0" dirty="0" smtClean="0">
                <a:solidFill>
                  <a:srgbClr val="FF0000"/>
                </a:solidFill>
              </a:rPr>
              <a:t>=400 </a:t>
            </a:r>
            <a:r>
              <a:rPr lang="en-US" altLang="zh-CN" sz="2000" kern="0" dirty="0" smtClean="0">
                <a:solidFill>
                  <a:srgbClr val="FF0000"/>
                </a:solidFill>
                <a:latin typeface="Times New Roman"/>
                <a:cs typeface="Times New Roman"/>
              </a:rPr>
              <a:t>×</a:t>
            </a:r>
            <a:r>
              <a:rPr lang="en-US" altLang="zh-CN" sz="2000" kern="0" dirty="0" smtClean="0">
                <a:solidFill>
                  <a:srgbClr val="FF0000"/>
                </a:solidFill>
              </a:rPr>
              <a:t>17%</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Tree>
    <p:extLst>
      <p:ext uri="{BB962C8B-B14F-4D97-AF65-F5344CB8AC3E}">
        <p14:creationId xmlns:p14="http://schemas.microsoft.com/office/powerpoint/2010/main" val="18021484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200" dirty="0" smtClean="0">
                <a:solidFill>
                  <a:schemeClr val="tx2">
                    <a:satMod val="130000"/>
                  </a:schemeClr>
                </a:solidFill>
              </a:rPr>
              <a:t>Export Tax Refund: the rule (</a:t>
            </a:r>
            <a:r>
              <a:rPr lang="en-US" altLang="zh-CN" sz="3200" dirty="0" smtClean="0">
                <a:solidFill>
                  <a:srgbClr val="7030A0"/>
                </a:solidFill>
              </a:rPr>
              <a:t>refund rate=17% </a:t>
            </a:r>
            <a:r>
              <a:rPr lang="en-US" altLang="zh-CN" sz="3200" dirty="0" smtClean="0">
                <a:solidFill>
                  <a:schemeClr val="tx2">
                    <a:satMod val="130000"/>
                  </a:schemeClr>
                </a:solidFill>
              </a:rPr>
              <a:t>) </a:t>
            </a:r>
            <a:endParaRPr lang="zh-CN" altLang="en-US" sz="32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75335581"/>
              </p:ext>
            </p:extLst>
          </p:nvPr>
        </p:nvGraphicFramePr>
        <p:xfrm>
          <a:off x="515912" y="6858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33</a:t>
            </a:fld>
            <a:endParaRPr lang="en-US" altLang="zh-CN" dirty="0">
              <a:solidFill>
                <a:srgbClr val="FFFFFF"/>
              </a:solidFill>
            </a:endParaRPr>
          </a:p>
        </p:txBody>
      </p:sp>
      <p:sp>
        <p:nvSpPr>
          <p:cNvPr id="3" name="矩形 2"/>
          <p:cNvSpPr/>
          <p:nvPr/>
        </p:nvSpPr>
        <p:spPr>
          <a:xfrm>
            <a:off x="533400" y="2830511"/>
            <a:ext cx="8001000" cy="1015663"/>
          </a:xfrm>
          <a:prstGeom prst="rect">
            <a:avLst/>
          </a:prstGeom>
        </p:spPr>
        <p:txBody>
          <a:bodyPr wrap="square">
            <a:spAutoFit/>
          </a:bodyPr>
          <a:lstStyle/>
          <a:p>
            <a:pPr marL="0" lvl="1" indent="0" fontAlgn="auto">
              <a:spcBef>
                <a:spcPts val="0"/>
              </a:spcBef>
              <a:spcAft>
                <a:spcPts val="0"/>
              </a:spcAft>
              <a:buNone/>
              <a:defRPr/>
            </a:pPr>
            <a:r>
              <a:rPr lang="en-US" altLang="zh-CN" sz="2000" b="1" dirty="0"/>
              <a:t>If </a:t>
            </a:r>
            <a:r>
              <a:rPr lang="en-US" altLang="zh-CN" sz="2000" b="1" dirty="0" smtClean="0"/>
              <a:t>export </a:t>
            </a:r>
            <a:r>
              <a:rPr lang="en-US" altLang="zh-CN" sz="2000" b="1" dirty="0"/>
              <a:t>VAT refund is introduced, the tax burden for exports shall be </a:t>
            </a:r>
            <a:r>
              <a:rPr lang="en-US" altLang="zh-CN" sz="2000" b="1" dirty="0" smtClean="0"/>
              <a:t>reduced and the relief for exports depends on the refund rate. </a:t>
            </a:r>
          </a:p>
          <a:p>
            <a:pPr marL="0" lvl="1" indent="0" fontAlgn="auto">
              <a:spcBef>
                <a:spcPts val="0"/>
              </a:spcBef>
              <a:spcAft>
                <a:spcPts val="0"/>
              </a:spcAft>
              <a:buNone/>
              <a:defRPr/>
            </a:pPr>
            <a:r>
              <a:rPr lang="en-US" altLang="zh-CN" sz="2000" b="1" dirty="0" smtClean="0"/>
              <a:t> </a:t>
            </a:r>
            <a:r>
              <a:rPr lang="en-US" altLang="zh-CN" sz="2000" b="1" dirty="0" smtClean="0">
                <a:solidFill>
                  <a:srgbClr val="FF0000"/>
                </a:solidFill>
              </a:rPr>
              <a:t>Relief for exports = </a:t>
            </a:r>
            <a:r>
              <a:rPr lang="en-US" altLang="zh-CN" sz="2000" kern="0" dirty="0" err="1" smtClean="0">
                <a:solidFill>
                  <a:srgbClr val="FF0000"/>
                </a:solidFill>
              </a:rPr>
              <a:t>Output_ex</a:t>
            </a:r>
            <a:r>
              <a:rPr lang="en-US" altLang="zh-CN" sz="2000" kern="0" dirty="0" smtClean="0">
                <a:solidFill>
                  <a:srgbClr val="FF0000"/>
                </a:solidFill>
              </a:rPr>
              <a:t> </a:t>
            </a:r>
            <a:r>
              <a:rPr lang="en-US" altLang="zh-CN" sz="2000" b="1" kern="0" dirty="0" smtClean="0">
                <a:solidFill>
                  <a:srgbClr val="FF0000"/>
                </a:solidFill>
                <a:latin typeface="Times New Roman"/>
                <a:cs typeface="Times New Roman"/>
              </a:rPr>
              <a:t>×17%</a:t>
            </a:r>
            <a:endParaRPr lang="en-US" altLang="zh-CN" dirty="0"/>
          </a:p>
        </p:txBody>
      </p:sp>
      <p:sp>
        <p:nvSpPr>
          <p:cNvPr id="10" name="内容占位符 2"/>
          <p:cNvSpPr txBox="1">
            <a:spLocks/>
          </p:cNvSpPr>
          <p:nvPr/>
        </p:nvSpPr>
        <p:spPr bwMode="auto">
          <a:xfrm>
            <a:off x="4624466" y="3846174"/>
            <a:ext cx="4343400" cy="277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a:t>
            </a:r>
            <a:r>
              <a:rPr lang="en-US" altLang="zh-CN" sz="2000" kern="0" dirty="0" err="1" smtClean="0"/>
              <a:t>Output_ex</a:t>
            </a:r>
            <a:r>
              <a:rPr lang="en-US" altLang="zh-CN" sz="2000" kern="0" dirty="0" smtClean="0"/>
              <a:t> ×</a:t>
            </a:r>
            <a:r>
              <a:rPr lang="en-US" altLang="zh-CN" sz="2000" kern="0" dirty="0"/>
              <a:t>17</a:t>
            </a:r>
            <a:r>
              <a:rPr lang="en-US" altLang="zh-CN" sz="2000" kern="0" dirty="0" smtClean="0"/>
              <a:t>%  </a:t>
            </a:r>
            <a:r>
              <a:rPr lang="en-US" altLang="zh-CN" sz="2000" kern="0" dirty="0" smtClean="0">
                <a:solidFill>
                  <a:srgbClr val="FF0000"/>
                </a:solidFill>
              </a:rPr>
              <a:t>–</a:t>
            </a:r>
            <a:r>
              <a:rPr lang="en-US" altLang="zh-CN" sz="2000" kern="0" dirty="0">
                <a:solidFill>
                  <a:srgbClr val="FF0000"/>
                </a:solidFill>
              </a:rPr>
              <a:t>Relief for exports</a:t>
            </a:r>
            <a:endParaRPr lang="en-US" altLang="zh-CN" sz="2000" kern="0" dirty="0" smtClean="0">
              <a:solidFill>
                <a:srgbClr val="FF0000"/>
              </a:solidFill>
            </a:endParaRPr>
          </a:p>
          <a:p>
            <a:pPr marL="0" lvl="2" indent="0">
              <a:buNone/>
            </a:pPr>
            <a:r>
              <a:rPr lang="en-US" altLang="zh-CN" sz="2000" kern="0" dirty="0" smtClean="0"/>
              <a:t>=400</a:t>
            </a:r>
            <a:r>
              <a:rPr lang="en-US" altLang="zh-CN" sz="2000" kern="0" dirty="0" smtClean="0">
                <a:latin typeface="Times New Roman"/>
                <a:cs typeface="Times New Roman"/>
              </a:rPr>
              <a:t>×</a:t>
            </a:r>
            <a:r>
              <a:rPr lang="en-US" altLang="zh-CN" sz="2000" kern="0" dirty="0" smtClean="0"/>
              <a:t>17%</a:t>
            </a:r>
            <a:r>
              <a:rPr lang="en-US" altLang="zh-CN" sz="2000" kern="0" dirty="0" smtClean="0">
                <a:solidFill>
                  <a:srgbClr val="FF0000"/>
                </a:solidFill>
                <a:latin typeface="Times New Roman"/>
                <a:cs typeface="Times New Roman"/>
              </a:rPr>
              <a:t>–400×</a:t>
            </a:r>
            <a:r>
              <a:rPr lang="en-US" altLang="zh-CN" sz="2000" kern="0" dirty="0" smtClean="0">
                <a:solidFill>
                  <a:srgbClr val="FF0000"/>
                </a:solidFill>
              </a:rPr>
              <a:t>17%</a:t>
            </a:r>
          </a:p>
          <a:p>
            <a:pPr marL="0" lvl="2" indent="0">
              <a:buNone/>
            </a:pPr>
            <a:r>
              <a:rPr lang="en-US" altLang="zh-CN" sz="2000" kern="0" dirty="0" smtClean="0"/>
              <a:t>=0</a:t>
            </a:r>
            <a:endParaRPr lang="en-US" altLang="zh-CN" sz="2000" kern="0" dirty="0"/>
          </a:p>
          <a:p>
            <a:pPr marL="0" lvl="2" indent="0">
              <a:buNone/>
            </a:pPr>
            <a:endParaRPr lang="en-US" altLang="zh-CN" sz="2000" kern="0" dirty="0">
              <a:solidFill>
                <a:srgbClr val="FF0000"/>
              </a:solidFill>
            </a:endParaRPr>
          </a:p>
          <a:p>
            <a:pPr marL="0" lvl="2" indent="0">
              <a:buNone/>
            </a:pPr>
            <a:endParaRPr lang="en-US" altLang="zh-CN" sz="2000" kern="0" dirty="0" smtClean="0">
              <a:solidFill>
                <a:srgbClr val="FF0000"/>
              </a:solidFill>
            </a:endParaRP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2" name="内容占位符 2"/>
          <p:cNvSpPr txBox="1">
            <a:spLocks/>
          </p:cNvSpPr>
          <p:nvPr/>
        </p:nvSpPr>
        <p:spPr bwMode="auto">
          <a:xfrm>
            <a:off x="533400" y="3846174"/>
            <a:ext cx="4114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None/>
            </a:pPr>
            <a:r>
              <a:rPr lang="en-US" altLang="zh-CN" kern="0" dirty="0" smtClean="0"/>
              <a:t>=</a:t>
            </a:r>
            <a:r>
              <a:rPr lang="en-US" altLang="zh-CN" sz="2000" kern="0" dirty="0"/>
              <a:t>Output</a:t>
            </a:r>
            <a:r>
              <a:rPr lang="en-US" altLang="zh-CN" sz="2000" kern="0" dirty="0">
                <a:latin typeface="Times New Roman"/>
                <a:cs typeface="Times New Roman"/>
              </a:rPr>
              <a:t>×</a:t>
            </a:r>
            <a:r>
              <a:rPr lang="en-US" altLang="zh-CN" sz="2000" kern="0" dirty="0"/>
              <a:t>17%</a:t>
            </a:r>
            <a:r>
              <a:rPr lang="en-US" altLang="zh-CN" sz="2000" kern="0" dirty="0">
                <a:latin typeface="Times New Roman"/>
                <a:cs typeface="Times New Roman"/>
              </a:rPr>
              <a:t>–</a:t>
            </a:r>
            <a:r>
              <a:rPr lang="en-US" altLang="zh-CN" sz="2000" kern="0" dirty="0"/>
              <a:t>input</a:t>
            </a:r>
            <a:r>
              <a:rPr lang="en-US" altLang="zh-CN" sz="2000" kern="0" dirty="0">
                <a:latin typeface="Times New Roman"/>
                <a:cs typeface="Times New Roman"/>
              </a:rPr>
              <a:t>×</a:t>
            </a:r>
            <a:r>
              <a:rPr lang="en-US" altLang="zh-CN" sz="2000" kern="0" dirty="0"/>
              <a:t>17</a:t>
            </a:r>
            <a:r>
              <a:rPr lang="en-US" altLang="zh-CN" sz="2000" kern="0" dirty="0" smtClean="0"/>
              <a:t>%%</a:t>
            </a:r>
            <a:br>
              <a:rPr lang="en-US" altLang="zh-CN" sz="2000" kern="0" dirty="0" smtClean="0"/>
            </a:br>
            <a:r>
              <a:rPr lang="en-US" altLang="zh-CN" sz="2000" kern="0" dirty="0" smtClean="0"/>
              <a:t>   </a:t>
            </a:r>
            <a:r>
              <a:rPr lang="en-US" altLang="zh-CN" sz="2000" kern="0" dirty="0" smtClean="0">
                <a:solidFill>
                  <a:srgbClr val="FF0000"/>
                </a:solidFill>
              </a:rPr>
              <a:t>–</a:t>
            </a:r>
            <a:r>
              <a:rPr lang="en-US" altLang="zh-CN" sz="2000" kern="0" dirty="0">
                <a:solidFill>
                  <a:srgbClr val="FF0000"/>
                </a:solidFill>
              </a:rPr>
              <a:t>Relief for exports </a:t>
            </a:r>
          </a:p>
          <a:p>
            <a:pPr marL="0" lvl="2" indent="0">
              <a:buNone/>
            </a:pPr>
            <a:r>
              <a:rPr lang="en-US" altLang="zh-CN" sz="2000" kern="0" dirty="0" smtClean="0"/>
              <a:t>= </a:t>
            </a:r>
            <a:r>
              <a:rPr lang="en-US" altLang="zh-CN" sz="2000" kern="0" dirty="0"/>
              <a:t>Output</a:t>
            </a:r>
            <a:r>
              <a:rPr lang="en-US" altLang="zh-CN" sz="2000" kern="0" dirty="0">
                <a:latin typeface="Times New Roman"/>
                <a:cs typeface="Times New Roman"/>
              </a:rPr>
              <a:t>×</a:t>
            </a:r>
            <a:r>
              <a:rPr lang="en-US" altLang="zh-CN" sz="2000" kern="0" dirty="0"/>
              <a:t>17</a:t>
            </a:r>
            <a:r>
              <a:rPr lang="en-US" altLang="zh-CN" sz="2000" kern="0" dirty="0" smtClean="0"/>
              <a:t>% </a:t>
            </a:r>
            <a:r>
              <a:rPr lang="en-US" altLang="zh-CN" sz="2000" kern="0" dirty="0" smtClean="0">
                <a:latin typeface="Times New Roman"/>
                <a:cs typeface="Times New Roman"/>
              </a:rPr>
              <a:t>–</a:t>
            </a:r>
            <a:r>
              <a:rPr lang="en-US" altLang="zh-CN" sz="2000" kern="0" dirty="0"/>
              <a:t>input</a:t>
            </a:r>
            <a:r>
              <a:rPr lang="en-US" altLang="zh-CN" sz="2000" kern="0" dirty="0">
                <a:latin typeface="Times New Roman"/>
                <a:cs typeface="Times New Roman"/>
              </a:rPr>
              <a:t>×</a:t>
            </a:r>
            <a:r>
              <a:rPr lang="en-US" altLang="zh-CN" sz="2000" kern="0" dirty="0"/>
              <a:t>17%%</a:t>
            </a:r>
            <a:br>
              <a:rPr lang="en-US" altLang="zh-CN" sz="2000" kern="0" dirty="0"/>
            </a:br>
            <a:r>
              <a:rPr lang="en-US" altLang="zh-CN" sz="2000" kern="0" dirty="0"/>
              <a:t>   </a:t>
            </a:r>
            <a:r>
              <a:rPr lang="en-US" altLang="zh-CN" sz="2000" kern="0" dirty="0">
                <a:latin typeface="Times New Roman"/>
                <a:cs typeface="Times New Roman"/>
              </a:rPr>
              <a:t>–</a:t>
            </a:r>
            <a:r>
              <a:rPr lang="en-US" altLang="zh-CN" sz="2000" kern="0" dirty="0" err="1" smtClean="0">
                <a:solidFill>
                  <a:srgbClr val="FF0000"/>
                </a:solidFill>
              </a:rPr>
              <a:t>Output_ex</a:t>
            </a:r>
            <a:r>
              <a:rPr lang="en-US" altLang="zh-CN" sz="2000" kern="0" dirty="0" smtClean="0">
                <a:solidFill>
                  <a:srgbClr val="FF0000"/>
                </a:solidFill>
              </a:rPr>
              <a:t> </a:t>
            </a:r>
            <a:r>
              <a:rPr lang="en-US" altLang="zh-CN" sz="2000" b="1" kern="0" dirty="0">
                <a:solidFill>
                  <a:srgbClr val="FF0000"/>
                </a:solidFill>
                <a:latin typeface="Times New Roman"/>
                <a:cs typeface="Times New Roman"/>
              </a:rPr>
              <a:t>×17</a:t>
            </a:r>
            <a:r>
              <a:rPr lang="en-US" altLang="zh-CN" sz="2000" b="1" kern="0" dirty="0" smtClean="0">
                <a:solidFill>
                  <a:srgbClr val="FF0000"/>
                </a:solidFill>
                <a:latin typeface="Times New Roman"/>
                <a:cs typeface="Times New Roman"/>
              </a:rPr>
              <a:t>%</a:t>
            </a:r>
            <a:endParaRPr lang="en-US" altLang="zh-CN" sz="2000" kern="0" dirty="0">
              <a:solidFill>
                <a:srgbClr val="FF0000"/>
              </a:solidFill>
            </a:endParaRPr>
          </a:p>
          <a:p>
            <a:pPr marL="0" lvl="2" indent="0">
              <a:buNone/>
            </a:pPr>
            <a:r>
              <a:rPr lang="en-US" altLang="zh-CN" sz="2000" kern="0" dirty="0" smtClean="0"/>
              <a:t>=</a:t>
            </a:r>
            <a:r>
              <a:rPr lang="en-US" altLang="zh-CN" sz="2000" kern="0" dirty="0" smtClean="0">
                <a:solidFill>
                  <a:srgbClr val="FF0000"/>
                </a:solidFill>
              </a:rPr>
              <a:t> </a:t>
            </a:r>
            <a:r>
              <a:rPr lang="en-US" altLang="zh-CN" sz="2000" kern="0" dirty="0" err="1"/>
              <a:t>Output_ds</a:t>
            </a:r>
            <a:r>
              <a:rPr lang="en-US" altLang="zh-CN" sz="2000" kern="0" dirty="0"/>
              <a:t> ×17%–input</a:t>
            </a:r>
            <a:r>
              <a:rPr lang="en-US" altLang="zh-CN" sz="2000" kern="0" dirty="0">
                <a:latin typeface="Times New Roman"/>
                <a:cs typeface="Times New Roman"/>
              </a:rPr>
              <a:t>×</a:t>
            </a:r>
            <a:r>
              <a:rPr lang="en-US" altLang="zh-CN" sz="2000" kern="0" dirty="0"/>
              <a:t>17</a:t>
            </a:r>
            <a:r>
              <a:rPr lang="en-US" altLang="zh-CN" sz="2000" kern="0" dirty="0" smtClean="0"/>
              <a:t>%</a:t>
            </a:r>
            <a:endParaRPr lang="en-US" altLang="zh-CN" sz="2000" kern="0" dirty="0">
              <a:solidFill>
                <a:srgbClr val="FF0000"/>
              </a:solidFill>
            </a:endParaRPr>
          </a:p>
          <a:p>
            <a:pPr marL="0" lvl="2" indent="0">
              <a:buNone/>
            </a:pPr>
            <a:endParaRPr lang="en-US" altLang="zh-CN" sz="2000" kern="0" dirty="0"/>
          </a:p>
          <a:p>
            <a:pPr marL="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Tree>
    <p:extLst>
      <p:ext uri="{BB962C8B-B14F-4D97-AF65-F5344CB8AC3E}">
        <p14:creationId xmlns:p14="http://schemas.microsoft.com/office/powerpoint/2010/main" val="30781732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200" dirty="0" smtClean="0">
                <a:solidFill>
                  <a:schemeClr val="tx2">
                    <a:satMod val="130000"/>
                  </a:schemeClr>
                </a:solidFill>
              </a:rPr>
              <a:t>Export Tax Refund: the rule</a:t>
            </a:r>
            <a:r>
              <a:rPr lang="en-US" altLang="zh-CN" sz="3200" dirty="0">
                <a:solidFill>
                  <a:schemeClr val="tx2">
                    <a:satMod val="130000"/>
                  </a:schemeClr>
                </a:solidFill>
              </a:rPr>
              <a:t> (</a:t>
            </a:r>
            <a:r>
              <a:rPr lang="en-US" altLang="zh-CN" sz="3200" dirty="0">
                <a:solidFill>
                  <a:srgbClr val="7030A0"/>
                </a:solidFill>
              </a:rPr>
              <a:t>refund </a:t>
            </a:r>
            <a:r>
              <a:rPr lang="en-US" altLang="zh-CN" sz="3200" dirty="0" smtClean="0">
                <a:solidFill>
                  <a:srgbClr val="7030A0"/>
                </a:solidFill>
              </a:rPr>
              <a:t>rate=13% </a:t>
            </a:r>
            <a:r>
              <a:rPr lang="en-US" altLang="zh-CN" sz="3200" dirty="0">
                <a:solidFill>
                  <a:schemeClr val="tx2">
                    <a:satMod val="130000"/>
                  </a:schemeClr>
                </a:solidFill>
              </a:rPr>
              <a:t>) </a:t>
            </a:r>
            <a:endParaRPr lang="zh-CN" altLang="en-US" sz="32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494836425"/>
              </p:ext>
            </p:extLst>
          </p:nvPr>
        </p:nvGraphicFramePr>
        <p:xfrm>
          <a:off x="533400" y="6096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34</a:t>
            </a:fld>
            <a:endParaRPr lang="en-US" altLang="zh-CN" dirty="0">
              <a:solidFill>
                <a:srgbClr val="FFFFFF"/>
              </a:solidFill>
            </a:endParaRPr>
          </a:p>
        </p:txBody>
      </p:sp>
      <p:sp>
        <p:nvSpPr>
          <p:cNvPr id="3" name="矩形 2"/>
          <p:cNvSpPr/>
          <p:nvPr/>
        </p:nvSpPr>
        <p:spPr>
          <a:xfrm>
            <a:off x="479061" y="2743200"/>
            <a:ext cx="8458200" cy="400110"/>
          </a:xfrm>
          <a:prstGeom prst="rect">
            <a:avLst/>
          </a:prstGeom>
        </p:spPr>
        <p:txBody>
          <a:bodyPr wrap="square">
            <a:spAutoFit/>
          </a:bodyPr>
          <a:lstStyle/>
          <a:p>
            <a:pPr marL="0" lvl="1">
              <a:defRPr/>
            </a:pPr>
            <a:r>
              <a:rPr lang="en-US" altLang="zh-CN" sz="2000" b="1" u="sng" dirty="0" smtClean="0">
                <a:solidFill>
                  <a:srgbClr val="7030A0"/>
                </a:solidFill>
              </a:rPr>
              <a:t>If refund rate is 13%</a:t>
            </a:r>
            <a:r>
              <a:rPr lang="en-US" altLang="zh-CN" sz="2000" b="1" dirty="0" smtClean="0"/>
              <a:t>, Relief for exports = </a:t>
            </a:r>
            <a:r>
              <a:rPr lang="en-US" altLang="zh-CN" sz="2000" kern="0" dirty="0" smtClean="0"/>
              <a:t>Output_ex</a:t>
            </a:r>
            <a:r>
              <a:rPr lang="en-US" altLang="zh-CN" sz="2000" b="1" kern="0" dirty="0" smtClean="0">
                <a:solidFill>
                  <a:srgbClr val="FF0000"/>
                </a:solidFill>
                <a:latin typeface="Times New Roman"/>
                <a:cs typeface="Times New Roman"/>
              </a:rPr>
              <a:t>×13%</a:t>
            </a:r>
            <a:endParaRPr lang="en-US" altLang="zh-CN" dirty="0"/>
          </a:p>
        </p:txBody>
      </p:sp>
      <p:sp>
        <p:nvSpPr>
          <p:cNvPr id="10" name="内容占位符 2"/>
          <p:cNvSpPr txBox="1">
            <a:spLocks/>
          </p:cNvSpPr>
          <p:nvPr/>
        </p:nvSpPr>
        <p:spPr bwMode="auto">
          <a:xfrm>
            <a:off x="5051062" y="3429876"/>
            <a:ext cx="3886199"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a:t>
            </a:r>
            <a:r>
              <a:rPr lang="en-US" altLang="zh-CN" sz="2000" kern="0" dirty="0" err="1" smtClean="0"/>
              <a:t>Output_ex</a:t>
            </a:r>
            <a:r>
              <a:rPr lang="en-US" altLang="zh-CN" sz="2000" kern="0" dirty="0" smtClean="0"/>
              <a:t> ×</a:t>
            </a:r>
            <a:r>
              <a:rPr lang="en-US" altLang="zh-CN" sz="2000" kern="0" dirty="0"/>
              <a:t>17</a:t>
            </a:r>
            <a:r>
              <a:rPr lang="en-US" altLang="zh-CN" sz="2000" kern="0" dirty="0" smtClean="0"/>
              <a:t>%  </a:t>
            </a:r>
            <a:r>
              <a:rPr lang="en-US" altLang="zh-CN" sz="2000" kern="0" dirty="0" smtClean="0">
                <a:solidFill>
                  <a:srgbClr val="FF0000"/>
                </a:solidFill>
              </a:rPr>
              <a:t>–</a:t>
            </a:r>
            <a:r>
              <a:rPr lang="en-US" altLang="zh-CN" sz="2000" kern="0" dirty="0">
                <a:solidFill>
                  <a:srgbClr val="FF0000"/>
                </a:solidFill>
              </a:rPr>
              <a:t>Relief for exports</a:t>
            </a:r>
            <a:endParaRPr lang="en-US" altLang="zh-CN" sz="2000" kern="0" dirty="0" smtClean="0">
              <a:solidFill>
                <a:srgbClr val="FF0000"/>
              </a:solidFill>
            </a:endParaRPr>
          </a:p>
          <a:p>
            <a:pPr marL="0" lvl="2" indent="0">
              <a:buNone/>
            </a:pPr>
            <a:r>
              <a:rPr lang="en-US" altLang="zh-CN" sz="2000" kern="0" dirty="0" smtClean="0"/>
              <a:t>=400</a:t>
            </a:r>
            <a:r>
              <a:rPr lang="en-US" altLang="zh-CN" sz="2000" kern="0" dirty="0" smtClean="0">
                <a:latin typeface="Times New Roman"/>
                <a:cs typeface="Times New Roman"/>
              </a:rPr>
              <a:t>×</a:t>
            </a:r>
            <a:r>
              <a:rPr lang="en-US" altLang="zh-CN" sz="2000" kern="0" dirty="0" smtClean="0"/>
              <a:t>17%</a:t>
            </a:r>
            <a:r>
              <a:rPr lang="en-US" altLang="zh-CN" sz="2000" kern="0" dirty="0" smtClean="0">
                <a:solidFill>
                  <a:srgbClr val="FF0000"/>
                </a:solidFill>
                <a:latin typeface="Times New Roman"/>
                <a:cs typeface="Times New Roman"/>
              </a:rPr>
              <a:t>–400×</a:t>
            </a:r>
            <a:r>
              <a:rPr lang="en-US" altLang="zh-CN" sz="2000" kern="0" dirty="0" smtClean="0">
                <a:solidFill>
                  <a:srgbClr val="FF0000"/>
                </a:solidFill>
              </a:rPr>
              <a:t>13%</a:t>
            </a:r>
          </a:p>
          <a:p>
            <a:pPr marL="0" lvl="2" indent="0">
              <a:buNone/>
            </a:pPr>
            <a:r>
              <a:rPr lang="en-US" altLang="zh-CN" sz="2000" kern="0" dirty="0"/>
              <a:t>=</a:t>
            </a:r>
            <a:r>
              <a:rPr lang="en-US" altLang="zh-CN" sz="2000" kern="0" dirty="0" smtClean="0"/>
              <a:t>16</a:t>
            </a:r>
            <a:endParaRPr lang="en-US" altLang="zh-CN" sz="2000" kern="0" dirty="0"/>
          </a:p>
          <a:p>
            <a:pPr marL="0" lvl="2" indent="0">
              <a:buNone/>
            </a:pPr>
            <a:endParaRPr lang="en-US" altLang="zh-CN" sz="2000" kern="0" dirty="0">
              <a:solidFill>
                <a:srgbClr val="FF0000"/>
              </a:solidFill>
            </a:endParaRPr>
          </a:p>
          <a:p>
            <a:pPr marL="0" lvl="2" indent="0">
              <a:buNone/>
            </a:pPr>
            <a:endParaRPr lang="en-US" altLang="zh-CN" sz="2000" kern="0" dirty="0" smtClean="0">
              <a:solidFill>
                <a:srgbClr val="FF0000"/>
              </a:solidFill>
            </a:endParaRP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2" name="内容占位符 2"/>
          <p:cNvSpPr txBox="1">
            <a:spLocks/>
          </p:cNvSpPr>
          <p:nvPr/>
        </p:nvSpPr>
        <p:spPr bwMode="auto">
          <a:xfrm>
            <a:off x="467817" y="3382435"/>
            <a:ext cx="4473940" cy="259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None/>
            </a:pPr>
            <a:r>
              <a:rPr lang="en-US" altLang="zh-CN" kern="0" dirty="0" smtClean="0"/>
              <a:t>=</a:t>
            </a:r>
            <a:r>
              <a:rPr lang="en-US" altLang="zh-CN" sz="2000" kern="0" dirty="0"/>
              <a:t>Output</a:t>
            </a:r>
            <a:r>
              <a:rPr lang="en-US" altLang="zh-CN" sz="2000" kern="0" dirty="0">
                <a:latin typeface="Times New Roman"/>
                <a:cs typeface="Times New Roman"/>
              </a:rPr>
              <a:t>×</a:t>
            </a:r>
            <a:r>
              <a:rPr lang="en-US" altLang="zh-CN" sz="2000" kern="0" dirty="0"/>
              <a:t>17</a:t>
            </a:r>
            <a:r>
              <a:rPr lang="en-US" altLang="zh-CN" sz="2000" kern="0" dirty="0" smtClean="0"/>
              <a:t>%</a:t>
            </a:r>
            <a:r>
              <a:rPr lang="en-US" altLang="zh-CN" sz="2000" kern="0" dirty="0" smtClean="0">
                <a:latin typeface="Times New Roman"/>
                <a:cs typeface="Times New Roman"/>
              </a:rPr>
              <a:t>–I</a:t>
            </a:r>
            <a:r>
              <a:rPr lang="en-US" altLang="zh-CN" sz="2000" kern="0" dirty="0" smtClean="0"/>
              <a:t>nput</a:t>
            </a:r>
            <a:r>
              <a:rPr lang="en-US" altLang="zh-CN" sz="2000" kern="0" dirty="0" smtClean="0">
                <a:latin typeface="Times New Roman"/>
                <a:cs typeface="Times New Roman"/>
              </a:rPr>
              <a:t>×</a:t>
            </a:r>
            <a:r>
              <a:rPr lang="en-US" altLang="zh-CN" sz="2000" kern="0" dirty="0" smtClean="0"/>
              <a:t>17%</a:t>
            </a:r>
            <a:br>
              <a:rPr lang="en-US" altLang="zh-CN" sz="2000" kern="0" dirty="0" smtClean="0"/>
            </a:br>
            <a:r>
              <a:rPr lang="en-US" altLang="zh-CN" sz="2000" kern="0" dirty="0" smtClean="0"/>
              <a:t>   </a:t>
            </a:r>
            <a:r>
              <a:rPr lang="en-US" altLang="zh-CN" sz="2000" kern="0" dirty="0" smtClean="0">
                <a:solidFill>
                  <a:srgbClr val="FF0000"/>
                </a:solidFill>
              </a:rPr>
              <a:t>–</a:t>
            </a:r>
            <a:r>
              <a:rPr lang="en-US" altLang="zh-CN" sz="2000" kern="0" dirty="0" err="1">
                <a:solidFill>
                  <a:srgbClr val="FF0000"/>
                </a:solidFill>
              </a:rPr>
              <a:t>Output_ex</a:t>
            </a:r>
            <a:r>
              <a:rPr lang="en-US" altLang="zh-CN" sz="2000" kern="0" dirty="0">
                <a:solidFill>
                  <a:srgbClr val="FF0000"/>
                </a:solidFill>
              </a:rPr>
              <a:t> </a:t>
            </a:r>
            <a:r>
              <a:rPr lang="en-US" altLang="zh-CN" sz="2000" b="1" kern="0" dirty="0">
                <a:solidFill>
                  <a:srgbClr val="FF0000"/>
                </a:solidFill>
                <a:latin typeface="Times New Roman"/>
                <a:cs typeface="Times New Roman"/>
              </a:rPr>
              <a:t>×13</a:t>
            </a:r>
            <a:r>
              <a:rPr lang="en-US" altLang="zh-CN" sz="2000" b="1" kern="0" dirty="0" smtClean="0">
                <a:solidFill>
                  <a:srgbClr val="FF0000"/>
                </a:solidFill>
                <a:latin typeface="Times New Roman"/>
                <a:cs typeface="Times New Roman"/>
              </a:rPr>
              <a:t>%</a:t>
            </a:r>
            <a:endParaRPr lang="en-US" altLang="zh-CN" sz="2000" kern="0" dirty="0">
              <a:solidFill>
                <a:srgbClr val="FF0000"/>
              </a:solidFill>
            </a:endParaRPr>
          </a:p>
          <a:p>
            <a:pPr marL="0" lvl="2" indent="0">
              <a:buNone/>
            </a:pPr>
            <a:r>
              <a:rPr lang="en-US" altLang="zh-CN" sz="2000" kern="0" dirty="0" smtClean="0"/>
              <a:t>= (</a:t>
            </a:r>
            <a:r>
              <a:rPr lang="en-US" altLang="zh-CN" sz="2000" dirty="0" smtClean="0"/>
              <a:t>Output_ds</a:t>
            </a:r>
            <a:r>
              <a:rPr lang="en-US" altLang="zh-CN" sz="2000" dirty="0" smtClean="0">
                <a:latin typeface="Times New Roman"/>
                <a:cs typeface="Times New Roman"/>
              </a:rPr>
              <a:t>×</a:t>
            </a:r>
            <a:r>
              <a:rPr lang="en-US" altLang="zh-CN" sz="2000" dirty="0" smtClean="0"/>
              <a:t>17%+</a:t>
            </a:r>
            <a:r>
              <a:rPr lang="en-US" altLang="zh-CN" sz="2000" dirty="0"/>
              <a:t> </a:t>
            </a:r>
            <a:r>
              <a:rPr lang="en-US" altLang="zh-CN" sz="2000" dirty="0" smtClean="0"/>
              <a:t>Output_ex</a:t>
            </a:r>
            <a:r>
              <a:rPr lang="en-US" altLang="zh-CN" sz="2000" dirty="0" smtClean="0">
                <a:latin typeface="Times New Roman"/>
                <a:cs typeface="Times New Roman"/>
              </a:rPr>
              <a:t>×</a:t>
            </a:r>
            <a:r>
              <a:rPr lang="en-US" altLang="zh-CN" sz="2000" dirty="0" smtClean="0"/>
              <a:t>17</a:t>
            </a:r>
            <a:r>
              <a:rPr lang="en-US" altLang="zh-CN" sz="2000" kern="0" dirty="0" smtClean="0"/>
              <a:t>%)</a:t>
            </a:r>
            <a:br>
              <a:rPr lang="en-US" altLang="zh-CN" sz="2000" kern="0" dirty="0" smtClean="0"/>
            </a:br>
            <a:r>
              <a:rPr lang="en-US" altLang="zh-CN" sz="2000" kern="0" dirty="0" smtClean="0"/>
              <a:t>  </a:t>
            </a:r>
            <a:r>
              <a:rPr lang="en-US" altLang="zh-CN" sz="2000" kern="0" dirty="0" smtClean="0">
                <a:latin typeface="Times New Roman"/>
                <a:cs typeface="Times New Roman"/>
              </a:rPr>
              <a:t>–I</a:t>
            </a:r>
            <a:r>
              <a:rPr lang="en-US" altLang="zh-CN" sz="2000" kern="0" dirty="0" smtClean="0"/>
              <a:t>nput</a:t>
            </a:r>
            <a:r>
              <a:rPr lang="en-US" altLang="zh-CN" sz="2000" kern="0" dirty="0" smtClean="0">
                <a:latin typeface="Times New Roman"/>
                <a:cs typeface="Times New Roman"/>
              </a:rPr>
              <a:t>×</a:t>
            </a:r>
            <a:r>
              <a:rPr lang="en-US" altLang="zh-CN" sz="2000" kern="0" dirty="0" smtClean="0"/>
              <a:t>17% </a:t>
            </a:r>
            <a:r>
              <a:rPr lang="en-US" altLang="zh-CN" sz="2000" kern="0" dirty="0">
                <a:solidFill>
                  <a:srgbClr val="FF0000"/>
                </a:solidFill>
              </a:rPr>
              <a:t>–</a:t>
            </a:r>
            <a:r>
              <a:rPr lang="en-US" altLang="zh-CN" sz="2000" kern="0" dirty="0" err="1">
                <a:solidFill>
                  <a:srgbClr val="FF0000"/>
                </a:solidFill>
              </a:rPr>
              <a:t>Output_ex</a:t>
            </a:r>
            <a:r>
              <a:rPr lang="en-US" altLang="zh-CN" sz="2000" kern="0" dirty="0">
                <a:solidFill>
                  <a:srgbClr val="FF0000"/>
                </a:solidFill>
              </a:rPr>
              <a:t> </a:t>
            </a:r>
            <a:r>
              <a:rPr lang="en-US" altLang="zh-CN" sz="2000" b="1" kern="0" dirty="0">
                <a:solidFill>
                  <a:srgbClr val="FF0000"/>
                </a:solidFill>
                <a:latin typeface="Times New Roman"/>
                <a:cs typeface="Times New Roman"/>
              </a:rPr>
              <a:t>×13%</a:t>
            </a:r>
            <a:endParaRPr lang="en-US" altLang="zh-CN" sz="2000" kern="0" dirty="0">
              <a:solidFill>
                <a:srgbClr val="FF0000"/>
              </a:solidFill>
            </a:endParaRPr>
          </a:p>
          <a:p>
            <a:pPr marL="0" lvl="2" indent="0">
              <a:buNone/>
            </a:pPr>
            <a:r>
              <a:rPr lang="en-US" altLang="zh-CN" sz="2000" kern="0" dirty="0" smtClean="0"/>
              <a:t>=</a:t>
            </a:r>
            <a:r>
              <a:rPr lang="en-US" altLang="zh-CN" sz="2000" dirty="0" smtClean="0"/>
              <a:t>Output_ds</a:t>
            </a:r>
            <a:r>
              <a:rPr lang="en-US" altLang="zh-CN" sz="2000" dirty="0" smtClean="0">
                <a:latin typeface="Times New Roman"/>
                <a:cs typeface="Times New Roman"/>
              </a:rPr>
              <a:t>×</a:t>
            </a:r>
            <a:r>
              <a:rPr lang="en-US" altLang="zh-CN" sz="2000" dirty="0" smtClean="0"/>
              <a:t>17</a:t>
            </a:r>
            <a:r>
              <a:rPr lang="en-US" altLang="zh-CN" sz="2000" dirty="0"/>
              <a:t>%</a:t>
            </a:r>
            <a:r>
              <a:rPr lang="en-US" altLang="zh-CN" sz="2000" dirty="0">
                <a:latin typeface="Times New Roman"/>
                <a:cs typeface="Times New Roman"/>
              </a:rPr>
              <a:t>– [</a:t>
            </a:r>
            <a:r>
              <a:rPr lang="en-US" altLang="zh-CN" sz="2000" dirty="0"/>
              <a:t>input</a:t>
            </a:r>
            <a:r>
              <a:rPr lang="en-US" altLang="zh-CN" sz="2000" dirty="0">
                <a:latin typeface="Times New Roman"/>
                <a:cs typeface="Times New Roman"/>
              </a:rPr>
              <a:t>×</a:t>
            </a:r>
            <a:r>
              <a:rPr lang="en-US" altLang="zh-CN" sz="2000" dirty="0"/>
              <a:t>17%</a:t>
            </a:r>
            <a:r>
              <a:rPr lang="en-US" altLang="zh-CN" sz="2000" dirty="0">
                <a:latin typeface="Times New Roman"/>
                <a:cs typeface="Times New Roman"/>
              </a:rPr>
              <a:t>–</a:t>
            </a:r>
            <a:r>
              <a:rPr lang="en-US" altLang="zh-CN" sz="2000" dirty="0"/>
              <a:t> </a:t>
            </a:r>
            <a:r>
              <a:rPr lang="en-US" altLang="zh-CN" sz="2000" dirty="0" smtClean="0"/>
              <a:t>  </a:t>
            </a:r>
            <a:r>
              <a:rPr lang="en-US" altLang="zh-CN" sz="2000" u="sng" dirty="0" err="1" smtClean="0"/>
              <a:t>output_ex</a:t>
            </a:r>
            <a:r>
              <a:rPr lang="en-US" altLang="zh-CN" sz="2000" u="sng" dirty="0">
                <a:latin typeface="Times New Roman"/>
                <a:cs typeface="Times New Roman"/>
              </a:rPr>
              <a:t>× </a:t>
            </a:r>
            <a:r>
              <a:rPr lang="en-US" altLang="zh-CN" sz="2000" u="sng" dirty="0"/>
              <a:t>(17%</a:t>
            </a:r>
            <a:r>
              <a:rPr lang="en-US" altLang="zh-CN" sz="2000" u="sng" dirty="0">
                <a:latin typeface="Times New Roman"/>
                <a:cs typeface="Times New Roman"/>
              </a:rPr>
              <a:t>–</a:t>
            </a:r>
            <a:r>
              <a:rPr lang="en-US" altLang="zh-CN" sz="2000" u="sng" dirty="0"/>
              <a:t>13%) </a:t>
            </a:r>
            <a:r>
              <a:rPr lang="en-US" altLang="zh-CN" sz="2000" dirty="0"/>
              <a:t>]</a:t>
            </a:r>
            <a:endParaRPr lang="en-US" altLang="zh-CN" sz="2000" kern="0" dirty="0">
              <a:solidFill>
                <a:srgbClr val="FF0000"/>
              </a:solidFill>
            </a:endParaRPr>
          </a:p>
          <a:p>
            <a:pPr marL="0" lvl="2" indent="0">
              <a:buNone/>
            </a:pPr>
            <a:endParaRPr lang="en-US" altLang="zh-CN" sz="2000" kern="0" dirty="0"/>
          </a:p>
          <a:p>
            <a:pPr marL="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1" name="TextBox 10"/>
          <p:cNvSpPr txBox="1"/>
          <p:nvPr/>
        </p:nvSpPr>
        <p:spPr>
          <a:xfrm>
            <a:off x="4708161" y="5562600"/>
            <a:ext cx="1881990" cy="369332"/>
          </a:xfrm>
          <a:prstGeom prst="rect">
            <a:avLst/>
          </a:prstGeom>
          <a:noFill/>
        </p:spPr>
        <p:txBody>
          <a:bodyPr wrap="none" rtlCol="0">
            <a:spAutoFit/>
          </a:bodyPr>
          <a:lstStyle/>
          <a:p>
            <a:r>
              <a:rPr lang="en-US" altLang="zh-CN" dirty="0" err="1" smtClean="0"/>
              <a:t>Unrefundable</a:t>
            </a:r>
            <a:r>
              <a:rPr lang="en-US" altLang="zh-CN" dirty="0" smtClean="0"/>
              <a:t> VAT</a:t>
            </a:r>
            <a:endParaRPr lang="zh-CN" altLang="en-US" dirty="0"/>
          </a:p>
        </p:txBody>
      </p:sp>
      <p:sp>
        <p:nvSpPr>
          <p:cNvPr id="13" name="矩形 12"/>
          <p:cNvSpPr/>
          <p:nvPr/>
        </p:nvSpPr>
        <p:spPr>
          <a:xfrm>
            <a:off x="519034" y="5562600"/>
            <a:ext cx="2605166"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2057400" y="5867400"/>
            <a:ext cx="3429000" cy="168533"/>
            <a:chOff x="2057400" y="6003667"/>
            <a:chExt cx="3429000" cy="168533"/>
          </a:xfrm>
        </p:grpSpPr>
        <p:cxnSp>
          <p:nvCxnSpPr>
            <p:cNvPr id="15" name="直接箭头连接符 14"/>
            <p:cNvCxnSpPr/>
            <p:nvPr/>
          </p:nvCxnSpPr>
          <p:spPr>
            <a:xfrm>
              <a:off x="2057400" y="6003667"/>
              <a:ext cx="0" cy="168533"/>
            </a:xfrm>
            <a:prstGeom prst="straightConnector1">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2057400" y="6172200"/>
              <a:ext cx="3429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5486400" y="6003667"/>
              <a:ext cx="0" cy="168533"/>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66237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Now consider no </a:t>
            </a:r>
            <a:r>
              <a:rPr lang="en-US" altLang="zh-CN" sz="2800" dirty="0"/>
              <a:t>VAT is levied on imported raw material used for export sales</a:t>
            </a:r>
            <a:endParaRPr lang="zh-CN" altLang="en-US" sz="2800" dirty="0"/>
          </a:p>
        </p:txBody>
      </p:sp>
      <p:sp>
        <p:nvSpPr>
          <p:cNvPr id="3" name="文本占位符 2"/>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fld id="{65B04718-57A0-4802-BF6B-0A4D8F2CD1A9}"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35</a:t>
            </a:fld>
            <a:endParaRPr lang="en-US" altLang="zh-CN" dirty="0">
              <a:solidFill>
                <a:srgbClr val="FFFFFF"/>
              </a:solidFill>
            </a:endParaRPr>
          </a:p>
        </p:txBody>
      </p:sp>
    </p:spTree>
    <p:extLst>
      <p:ext uri="{BB962C8B-B14F-4D97-AF65-F5344CB8AC3E}">
        <p14:creationId xmlns:p14="http://schemas.microsoft.com/office/powerpoint/2010/main" val="1588500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600" dirty="0">
                <a:solidFill>
                  <a:schemeClr val="tx2">
                    <a:satMod val="130000"/>
                  </a:schemeClr>
                </a:solidFill>
              </a:rPr>
              <a:t>The benchmark: </a:t>
            </a:r>
            <a:r>
              <a:rPr lang="en-US" altLang="zh-CN" sz="3600" dirty="0"/>
              <a:t>tax liability </a:t>
            </a:r>
            <a:r>
              <a:rPr lang="en-US" altLang="zh-CN" sz="3600" dirty="0">
                <a:solidFill>
                  <a:srgbClr val="FF0000"/>
                </a:solidFill>
              </a:rPr>
              <a:t>without refund</a:t>
            </a:r>
            <a:endParaRPr lang="zh-CN" altLang="en-US" sz="36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112821233"/>
              </p:ext>
            </p:extLst>
          </p:nvPr>
        </p:nvGraphicFramePr>
        <p:xfrm>
          <a:off x="515912" y="6858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dirty="0"/>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36</a:t>
            </a:fld>
            <a:endParaRPr lang="en-US" altLang="zh-CN" dirty="0">
              <a:solidFill>
                <a:srgbClr val="FFFFFF"/>
              </a:solidFill>
            </a:endParaRPr>
          </a:p>
        </p:txBody>
      </p:sp>
      <p:sp>
        <p:nvSpPr>
          <p:cNvPr id="8" name="内容占位符 2"/>
          <p:cNvSpPr txBox="1">
            <a:spLocks/>
          </p:cNvSpPr>
          <p:nvPr/>
        </p:nvSpPr>
        <p:spPr bwMode="auto">
          <a:xfrm>
            <a:off x="399738" y="3187696"/>
            <a:ext cx="4114800" cy="263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Font typeface="Arial" charset="0"/>
              <a:buNone/>
            </a:pPr>
            <a:r>
              <a:rPr lang="en-US" altLang="zh-CN" kern="0" dirty="0" smtClean="0"/>
              <a:t>= </a:t>
            </a:r>
            <a:r>
              <a:rPr lang="en-US" altLang="zh-CN" sz="2000" u="sng" kern="0" dirty="0" smtClean="0"/>
              <a:t>VAT for exports</a:t>
            </a:r>
            <a:r>
              <a:rPr lang="en-US" altLang="zh-CN" sz="2000" kern="0" dirty="0" smtClean="0"/>
              <a:t>+ </a:t>
            </a:r>
            <a:r>
              <a:rPr lang="en-US" altLang="zh-CN" sz="2000" u="sng" kern="0" dirty="0" smtClean="0"/>
              <a:t>VAT for domestic sales </a:t>
            </a:r>
          </a:p>
          <a:p>
            <a:pPr marL="0" lvl="2" indent="0">
              <a:buNone/>
            </a:pPr>
            <a:r>
              <a:rPr lang="en-US" altLang="zh-CN" sz="2000" kern="0" dirty="0" smtClean="0"/>
              <a:t>=  (Output _ex </a:t>
            </a:r>
            <a:r>
              <a:rPr lang="en-US" altLang="zh-CN" sz="2000" kern="0" dirty="0" smtClean="0">
                <a:latin typeface="Times New Roman"/>
                <a:cs typeface="Times New Roman"/>
              </a:rPr>
              <a:t>–</a:t>
            </a:r>
            <a:r>
              <a:rPr lang="en-US" altLang="zh-CN" sz="2000" kern="0" dirty="0" err="1" smtClean="0"/>
              <a:t>input_ex</a:t>
            </a:r>
            <a:r>
              <a:rPr lang="en-US" altLang="zh-CN" sz="2000" kern="0" dirty="0" smtClean="0"/>
              <a:t>)</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smtClean="0"/>
              <a:t>   + (</a:t>
            </a:r>
            <a:r>
              <a:rPr lang="en-US" altLang="zh-CN" sz="2000" kern="0" dirty="0" err="1" smtClean="0"/>
              <a:t>output_ds</a:t>
            </a:r>
            <a:r>
              <a:rPr lang="en-US" altLang="zh-CN" sz="2000" kern="0" dirty="0" smtClean="0">
                <a:latin typeface="Times New Roman"/>
                <a:cs typeface="Times New Roman"/>
              </a:rPr>
              <a:t>–</a:t>
            </a:r>
            <a:r>
              <a:rPr lang="en-US" altLang="zh-CN" sz="2000" kern="0" dirty="0" err="1" smtClean="0"/>
              <a:t>input_ds</a:t>
            </a:r>
            <a:r>
              <a:rPr lang="en-US" altLang="zh-CN" sz="2000" kern="0" dirty="0" smtClean="0"/>
              <a:t>)</a:t>
            </a:r>
            <a:r>
              <a:rPr lang="en-US" altLang="zh-CN" sz="2000" kern="0" dirty="0" smtClean="0">
                <a:latin typeface="Times New Roman"/>
                <a:cs typeface="Times New Roman"/>
              </a:rPr>
              <a:t> ×</a:t>
            </a:r>
            <a:r>
              <a:rPr lang="en-US" altLang="zh-CN" sz="2000" kern="0" dirty="0" smtClean="0"/>
              <a:t>17% </a:t>
            </a:r>
          </a:p>
          <a:p>
            <a:pPr marL="0" lvl="2" indent="0">
              <a:buFont typeface="Arial" charset="0"/>
              <a:buNone/>
            </a:pPr>
            <a:r>
              <a:rPr lang="en-US" altLang="zh-CN" sz="2000" kern="0" dirty="0" smtClean="0"/>
              <a:t>=  Output</a:t>
            </a:r>
            <a:r>
              <a:rPr lang="en-US" altLang="zh-CN" sz="2000" kern="0" dirty="0" smtClean="0">
                <a:latin typeface="Times New Roman"/>
                <a:cs typeface="Times New Roman"/>
              </a:rPr>
              <a:t>×</a:t>
            </a:r>
            <a:r>
              <a:rPr lang="en-US" altLang="zh-CN" sz="2000" kern="0" dirty="0" smtClean="0"/>
              <a:t>17%</a:t>
            </a:r>
            <a:r>
              <a:rPr lang="en-US" altLang="zh-CN" sz="2000" kern="0" dirty="0" smtClean="0">
                <a:latin typeface="Times New Roman"/>
                <a:cs typeface="Times New Roman"/>
              </a:rPr>
              <a:t>–</a:t>
            </a:r>
            <a:r>
              <a:rPr lang="en-US" altLang="zh-CN" sz="2000" kern="0" dirty="0" smtClean="0"/>
              <a:t>input</a:t>
            </a:r>
            <a:r>
              <a:rPr lang="en-US" altLang="zh-CN" sz="2000" kern="0" dirty="0" smtClean="0">
                <a:latin typeface="Times New Roman"/>
                <a:cs typeface="Times New Roman"/>
              </a:rPr>
              <a:t>×</a:t>
            </a:r>
            <a:r>
              <a:rPr lang="en-US" altLang="zh-CN" sz="2000" kern="0" dirty="0" smtClean="0"/>
              <a:t>17%</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0" name="内容占位符 2"/>
          <p:cNvSpPr txBox="1">
            <a:spLocks/>
          </p:cNvSpPr>
          <p:nvPr/>
        </p:nvSpPr>
        <p:spPr bwMode="auto">
          <a:xfrm>
            <a:off x="4648200" y="3227882"/>
            <a:ext cx="3962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smtClean="0"/>
              <a:t>VAT payable </a:t>
            </a:r>
          </a:p>
          <a:p>
            <a:pPr marL="0" lvl="2" indent="0">
              <a:buFont typeface="Arial" charset="0"/>
              <a:buNone/>
            </a:pPr>
            <a:r>
              <a:rPr lang="en-US" altLang="zh-CN" kern="0" dirty="0" smtClean="0"/>
              <a:t>= </a:t>
            </a:r>
            <a:r>
              <a:rPr lang="en-US" altLang="zh-CN" sz="2000" u="sng" kern="0" dirty="0" smtClean="0"/>
              <a:t>VAT for exports</a:t>
            </a:r>
            <a:r>
              <a:rPr lang="en-US" altLang="zh-CN" sz="2000" kern="0" dirty="0" smtClean="0"/>
              <a:t>+ </a:t>
            </a:r>
            <a:r>
              <a:rPr lang="en-US" altLang="zh-CN" sz="2000" u="sng" kern="0" dirty="0" smtClean="0"/>
              <a:t>VAT for domestic sales </a:t>
            </a:r>
          </a:p>
          <a:p>
            <a:pPr marL="0" lvl="2" indent="0">
              <a:buNone/>
            </a:pPr>
            <a:r>
              <a:rPr lang="en-US" altLang="zh-CN" sz="2000" kern="0" dirty="0" smtClean="0"/>
              <a:t>= ( </a:t>
            </a:r>
            <a:r>
              <a:rPr lang="en-US" altLang="zh-CN" sz="2000" kern="0" dirty="0" smtClean="0">
                <a:solidFill>
                  <a:srgbClr val="FF0000"/>
                </a:solidFill>
              </a:rPr>
              <a:t>(400</a:t>
            </a:r>
            <a:r>
              <a:rPr lang="en-US" altLang="zh-CN" sz="2000" kern="0" dirty="0" smtClean="0">
                <a:solidFill>
                  <a:srgbClr val="FF0000"/>
                </a:solidFill>
                <a:latin typeface="Times New Roman"/>
                <a:cs typeface="Times New Roman"/>
              </a:rPr>
              <a:t>–40</a:t>
            </a:r>
            <a:r>
              <a:rPr lang="en-US" altLang="zh-CN" sz="2000" kern="0" dirty="0" smtClean="0">
                <a:solidFill>
                  <a:srgbClr val="FF0000"/>
                </a:solidFill>
              </a:rPr>
              <a:t>)</a:t>
            </a:r>
            <a:r>
              <a:rPr lang="en-US" altLang="zh-CN" sz="2000" kern="0" dirty="0">
                <a:solidFill>
                  <a:srgbClr val="FF0000"/>
                </a:solidFill>
              </a:rPr>
              <a:t> </a:t>
            </a:r>
            <a:r>
              <a:rPr lang="en-US" altLang="zh-CN" sz="2000" kern="0" dirty="0" smtClean="0">
                <a:latin typeface="Times New Roman"/>
                <a:cs typeface="Times New Roman"/>
              </a:rPr>
              <a:t>–</a:t>
            </a:r>
            <a:r>
              <a:rPr lang="en-US" altLang="zh-CN" sz="2000" kern="0" dirty="0">
                <a:solidFill>
                  <a:srgbClr val="FF0000"/>
                </a:solidFill>
              </a:rPr>
              <a:t>(</a:t>
            </a:r>
            <a:r>
              <a:rPr lang="en-US" altLang="zh-CN" sz="2000" kern="0" dirty="0" smtClean="0">
                <a:solidFill>
                  <a:srgbClr val="FF0000"/>
                </a:solidFill>
              </a:rPr>
              <a:t>280+40–40 </a:t>
            </a:r>
            <a:r>
              <a:rPr lang="en-US" altLang="zh-CN" sz="2000" kern="0" dirty="0">
                <a:solidFill>
                  <a:srgbClr val="FF0000"/>
                </a:solidFill>
              </a:rPr>
              <a:t>)</a:t>
            </a:r>
            <a:r>
              <a:rPr lang="en-US" altLang="zh-CN" sz="2000" kern="0" dirty="0" smtClean="0"/>
              <a:t>)</a:t>
            </a:r>
            <a:r>
              <a:rPr lang="en-US" altLang="zh-CN" sz="2000" kern="0" dirty="0" smtClean="0">
                <a:latin typeface="Times New Roman"/>
                <a:cs typeface="Times New Roman"/>
              </a:rPr>
              <a:t>×</a:t>
            </a:r>
            <a:r>
              <a:rPr lang="en-US" altLang="zh-CN" sz="2000" kern="0" dirty="0" smtClean="0"/>
              <a:t>17% </a:t>
            </a:r>
            <a:br>
              <a:rPr lang="en-US" altLang="zh-CN" sz="2000" kern="0" dirty="0" smtClean="0"/>
            </a:br>
            <a:r>
              <a:rPr lang="en-US" altLang="zh-CN" sz="2000" kern="0" dirty="0" smtClean="0"/>
              <a:t>    +(100</a:t>
            </a:r>
            <a:r>
              <a:rPr lang="en-US" altLang="zh-CN" sz="2000" kern="0" dirty="0" smtClean="0">
                <a:latin typeface="Times New Roman"/>
                <a:cs typeface="Times New Roman"/>
              </a:rPr>
              <a:t>–(</a:t>
            </a:r>
            <a:r>
              <a:rPr lang="en-US" altLang="zh-CN" sz="2000" kern="0" dirty="0" smtClean="0"/>
              <a:t>20+</a:t>
            </a:r>
            <a:r>
              <a:rPr lang="en-US" altLang="zh-CN" sz="2000" kern="0" dirty="0" smtClean="0">
                <a:latin typeface="Times New Roman"/>
                <a:cs typeface="Times New Roman"/>
              </a:rPr>
              <a:t> </a:t>
            </a:r>
            <a:r>
              <a:rPr lang="en-US" altLang="zh-CN" sz="2000" kern="0" dirty="0" smtClean="0"/>
              <a:t>10)</a:t>
            </a:r>
            <a:r>
              <a:rPr lang="en-US" altLang="zh-CN" sz="2000" kern="0" dirty="0" smtClean="0">
                <a:latin typeface="Times New Roman"/>
                <a:cs typeface="Times New Roman"/>
              </a:rPr>
              <a:t> ×</a:t>
            </a:r>
            <a:r>
              <a:rPr lang="en-US" altLang="zh-CN" sz="2000" kern="0" dirty="0" smtClean="0"/>
              <a:t>17% </a:t>
            </a:r>
          </a:p>
          <a:p>
            <a:pPr marL="0" lvl="2" indent="0">
              <a:buFont typeface="Arial" charset="0"/>
              <a:buNone/>
            </a:pPr>
            <a:r>
              <a:rPr lang="en-US" altLang="zh-CN" sz="2000" kern="0" dirty="0" smtClean="0"/>
              <a:t>=  460</a:t>
            </a:r>
            <a:r>
              <a:rPr lang="en-US" altLang="zh-CN" sz="2000" kern="0" dirty="0" smtClean="0">
                <a:latin typeface="Times New Roman"/>
                <a:cs typeface="Times New Roman"/>
              </a:rPr>
              <a:t>×</a:t>
            </a:r>
            <a:r>
              <a:rPr lang="en-US" altLang="zh-CN" sz="2000" kern="0" dirty="0" smtClean="0"/>
              <a:t>17%</a:t>
            </a:r>
            <a:r>
              <a:rPr lang="en-US" altLang="zh-CN" sz="2000" kern="0" dirty="0" smtClean="0">
                <a:latin typeface="Times New Roman"/>
                <a:cs typeface="Times New Roman"/>
              </a:rPr>
              <a:t>–</a:t>
            </a:r>
            <a:r>
              <a:rPr lang="en-US" altLang="zh-CN" sz="2000" kern="0" dirty="0" smtClean="0"/>
              <a:t>310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=150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=25.5</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9" name="矩形 8"/>
          <p:cNvSpPr/>
          <p:nvPr/>
        </p:nvSpPr>
        <p:spPr>
          <a:xfrm>
            <a:off x="3577652" y="1371600"/>
            <a:ext cx="1066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12" idx="0"/>
          </p:cNvCxnSpPr>
          <p:nvPr/>
        </p:nvCxnSpPr>
        <p:spPr>
          <a:xfrm flipH="1" flipV="1">
            <a:off x="4111052" y="2438400"/>
            <a:ext cx="156148" cy="3899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54871" y="2828357"/>
            <a:ext cx="2024657" cy="369332"/>
          </a:xfrm>
          <a:prstGeom prst="rect">
            <a:avLst/>
          </a:prstGeom>
          <a:noFill/>
        </p:spPr>
        <p:txBody>
          <a:bodyPr wrap="none" rtlCol="0">
            <a:spAutoFit/>
          </a:bodyPr>
          <a:lstStyle/>
          <a:p>
            <a:r>
              <a:rPr lang="en-US" altLang="zh-CN" b="1" dirty="0" smtClean="0">
                <a:solidFill>
                  <a:srgbClr val="FF0000"/>
                </a:solidFill>
              </a:rPr>
              <a:t>Import VAT exempt</a:t>
            </a:r>
            <a:endParaRPr lang="zh-CN" altLang="en-US" b="1" dirty="0">
              <a:solidFill>
                <a:srgbClr val="FF0000"/>
              </a:solidFill>
            </a:endParaRPr>
          </a:p>
        </p:txBody>
      </p:sp>
    </p:spTree>
    <p:extLst>
      <p:ext uri="{BB962C8B-B14F-4D97-AF65-F5344CB8AC3E}">
        <p14:creationId xmlns:p14="http://schemas.microsoft.com/office/powerpoint/2010/main" val="21728980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715962"/>
          </a:xfrm>
        </p:spPr>
        <p:txBody>
          <a:bodyPr/>
          <a:lstStyle/>
          <a:p>
            <a:pPr algn="l"/>
            <a:r>
              <a:rPr lang="en-US" altLang="zh-CN" sz="3600" dirty="0">
                <a:solidFill>
                  <a:schemeClr val="tx2">
                    <a:satMod val="130000"/>
                  </a:schemeClr>
                </a:solidFill>
              </a:rPr>
              <a:t>The benchmark: </a:t>
            </a:r>
            <a:r>
              <a:rPr lang="en-US" altLang="zh-CN" sz="3600" dirty="0"/>
              <a:t>tax liability </a:t>
            </a:r>
            <a:r>
              <a:rPr lang="en-US" altLang="zh-CN" sz="3600" dirty="0">
                <a:solidFill>
                  <a:srgbClr val="FF0000"/>
                </a:solidFill>
              </a:rPr>
              <a:t>without refund</a:t>
            </a:r>
            <a:endParaRPr lang="zh-CN" altLang="en-US" sz="36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736781382"/>
              </p:ext>
            </p:extLst>
          </p:nvPr>
        </p:nvGraphicFramePr>
        <p:xfrm>
          <a:off x="515912" y="685800"/>
          <a:ext cx="8229600" cy="2123440"/>
        </p:xfrm>
        <a:graphic>
          <a:graphicData uri="http://schemas.openxmlformats.org/drawingml/2006/table">
            <a:tbl>
              <a:tblPr firstRow="1" bandRow="1">
                <a:tableStyleId>{5C22544A-7EE6-4342-B048-85BDC9FD1C3A}</a:tableStyleId>
              </a:tblPr>
              <a:tblGrid>
                <a:gridCol w="1028700">
                  <a:extLst>
                    <a:ext uri="{9D8B030D-6E8A-4147-A177-3AD203B41FA5}">
                      <a16:colId xmlns="" xmlns:a16="http://schemas.microsoft.com/office/drawing/2014/main" val="20000"/>
                    </a:ext>
                  </a:extLst>
                </a:gridCol>
                <a:gridCol w="1028700">
                  <a:extLst>
                    <a:ext uri="{9D8B030D-6E8A-4147-A177-3AD203B41FA5}">
                      <a16:colId xmlns="" xmlns:a16="http://schemas.microsoft.com/office/drawing/2014/main" val="20001"/>
                    </a:ext>
                  </a:extLst>
                </a:gridCol>
                <a:gridCol w="1028700">
                  <a:extLst>
                    <a:ext uri="{9D8B030D-6E8A-4147-A177-3AD203B41FA5}">
                      <a16:colId xmlns="" xmlns:a16="http://schemas.microsoft.com/office/drawing/2014/main" val="20002"/>
                    </a:ext>
                  </a:extLst>
                </a:gridCol>
                <a:gridCol w="1028700">
                  <a:extLst>
                    <a:ext uri="{9D8B030D-6E8A-4147-A177-3AD203B41FA5}">
                      <a16:colId xmlns="" xmlns:a16="http://schemas.microsoft.com/office/drawing/2014/main" val="20003"/>
                    </a:ext>
                  </a:extLst>
                </a:gridCol>
                <a:gridCol w="2057400">
                  <a:extLst>
                    <a:ext uri="{9D8B030D-6E8A-4147-A177-3AD203B41FA5}">
                      <a16:colId xmlns="" xmlns:a16="http://schemas.microsoft.com/office/drawing/2014/main" val="20004"/>
                    </a:ext>
                  </a:extLst>
                </a:gridCol>
                <a:gridCol w="2057400">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37</a:t>
            </a:fld>
            <a:endParaRPr lang="en-US" altLang="zh-CN" dirty="0">
              <a:solidFill>
                <a:srgbClr val="FFFFFF"/>
              </a:solidFill>
            </a:endParaRPr>
          </a:p>
        </p:txBody>
      </p:sp>
      <p:sp>
        <p:nvSpPr>
          <p:cNvPr id="9" name="内容占位符 2"/>
          <p:cNvSpPr txBox="1">
            <a:spLocks/>
          </p:cNvSpPr>
          <p:nvPr/>
        </p:nvSpPr>
        <p:spPr bwMode="auto">
          <a:xfrm>
            <a:off x="381000" y="3145223"/>
            <a:ext cx="3886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a:t>
            </a:r>
            <a:r>
              <a:rPr lang="en-US" altLang="zh-CN" sz="2000" kern="0" dirty="0" err="1" smtClean="0"/>
              <a:t>Output_ex</a:t>
            </a:r>
            <a:r>
              <a:rPr lang="en-US" altLang="zh-CN" sz="2000" kern="0" dirty="0" smtClean="0">
                <a:latin typeface="Times New Roman"/>
                <a:cs typeface="Times New Roman"/>
              </a:rPr>
              <a:t>–</a:t>
            </a:r>
            <a:r>
              <a:rPr lang="en-US" altLang="zh-CN" sz="2000" kern="0" dirty="0" err="1" smtClean="0"/>
              <a:t>input_ex</a:t>
            </a:r>
            <a:r>
              <a:rPr lang="en-US" altLang="zh-CN" sz="2000" kern="0" dirty="0" smtClean="0"/>
              <a:t>)</a:t>
            </a:r>
            <a:r>
              <a:rPr lang="en-US" altLang="zh-CN" sz="2000" kern="0" dirty="0" smtClean="0">
                <a:latin typeface="Times New Roman"/>
                <a:cs typeface="Times New Roman"/>
              </a:rPr>
              <a:t>×</a:t>
            </a:r>
            <a:r>
              <a:rPr lang="en-US" altLang="zh-CN" sz="2000" kern="0" dirty="0" smtClean="0"/>
              <a:t>17% + (</a:t>
            </a:r>
            <a:r>
              <a:rPr lang="en-US" altLang="zh-CN" sz="2000" kern="0" dirty="0" err="1" smtClean="0"/>
              <a:t>input_ex</a:t>
            </a:r>
            <a:r>
              <a:rPr lang="en-US" altLang="zh-CN" sz="2000" kern="0" dirty="0" smtClean="0"/>
              <a:t> </a:t>
            </a:r>
            <a:r>
              <a:rPr lang="en-US" altLang="zh-CN" sz="2000" kern="0" dirty="0" smtClean="0">
                <a:solidFill>
                  <a:srgbClr val="FF0000"/>
                </a:solidFill>
                <a:latin typeface="Times New Roman"/>
                <a:cs typeface="Times New Roman"/>
              </a:rPr>
              <a:t>–</a:t>
            </a:r>
            <a:r>
              <a:rPr lang="en-US" altLang="zh-CN" sz="2000" kern="0" dirty="0" smtClean="0">
                <a:solidFill>
                  <a:srgbClr val="FF0000"/>
                </a:solidFill>
              </a:rPr>
              <a:t> </a:t>
            </a:r>
            <a:r>
              <a:rPr lang="en-US" altLang="zh-CN" sz="2000" kern="0" dirty="0" err="1">
                <a:solidFill>
                  <a:srgbClr val="FF0000"/>
                </a:solidFill>
              </a:rPr>
              <a:t>taxfree</a:t>
            </a:r>
            <a:r>
              <a:rPr lang="en-US" altLang="zh-CN" sz="2000" kern="0" dirty="0">
                <a:solidFill>
                  <a:srgbClr val="FF0000"/>
                </a:solidFill>
              </a:rPr>
              <a:t> </a:t>
            </a:r>
            <a:r>
              <a:rPr lang="en-US" altLang="zh-CN" sz="2000" kern="0" dirty="0" err="1" smtClean="0">
                <a:solidFill>
                  <a:srgbClr val="FF0000"/>
                </a:solidFill>
              </a:rPr>
              <a:t>raws</a:t>
            </a:r>
            <a:r>
              <a:rPr lang="en-US" altLang="zh-CN" sz="2000" kern="0" dirty="0" smtClean="0">
                <a:solidFill>
                  <a:srgbClr val="FF0000"/>
                </a:solidFill>
              </a:rPr>
              <a:t> </a:t>
            </a:r>
            <a:r>
              <a:rPr lang="en-US" altLang="zh-CN" sz="2000" kern="0" dirty="0"/>
              <a:t>)</a:t>
            </a:r>
          </a:p>
          <a:p>
            <a:pPr marL="0" lvl="2" indent="0">
              <a:buNone/>
            </a:pPr>
            <a:r>
              <a:rPr lang="en-US" altLang="zh-CN" sz="2000" kern="0" dirty="0" smtClean="0">
                <a:latin typeface="Times New Roman"/>
                <a:cs typeface="Times New Roman"/>
              </a:rPr>
              <a:t>×</a:t>
            </a:r>
            <a:r>
              <a:rPr lang="en-US" altLang="zh-CN" sz="2000" kern="0" dirty="0"/>
              <a:t>17</a:t>
            </a:r>
            <a:r>
              <a:rPr lang="en-US" altLang="zh-CN" sz="2000" kern="0" dirty="0" smtClean="0"/>
              <a:t>%</a:t>
            </a:r>
          </a:p>
          <a:p>
            <a:pPr marL="0" lvl="2" indent="0">
              <a:buNone/>
            </a:pPr>
            <a:r>
              <a:rPr lang="en-US" altLang="zh-CN" sz="2000" kern="0" dirty="0" smtClean="0"/>
              <a:t>= Value-added on exports</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a:t> </a:t>
            </a:r>
            <a:r>
              <a:rPr lang="en-US" altLang="zh-CN" sz="2000" kern="0" dirty="0" smtClean="0"/>
              <a:t>  + (</a:t>
            </a:r>
            <a:r>
              <a:rPr lang="en-US" altLang="zh-CN" sz="2000" kern="0" dirty="0" err="1" smtClean="0"/>
              <a:t>input_ex</a:t>
            </a:r>
            <a:r>
              <a:rPr lang="en-US" altLang="zh-CN" sz="2000" kern="0" dirty="0">
                <a:solidFill>
                  <a:srgbClr val="FF0000"/>
                </a:solidFill>
                <a:latin typeface="Times New Roman"/>
                <a:cs typeface="Times New Roman"/>
              </a:rPr>
              <a:t>–</a:t>
            </a:r>
            <a:r>
              <a:rPr lang="en-US" altLang="zh-CN" sz="2000" kern="0" dirty="0" smtClean="0">
                <a:solidFill>
                  <a:srgbClr val="FF0000"/>
                </a:solidFill>
              </a:rPr>
              <a:t> </a:t>
            </a:r>
            <a:r>
              <a:rPr lang="en-US" altLang="zh-CN" sz="2000" kern="0" dirty="0" err="1" smtClean="0">
                <a:solidFill>
                  <a:srgbClr val="FF0000"/>
                </a:solidFill>
              </a:rPr>
              <a:t>taxfree</a:t>
            </a:r>
            <a:r>
              <a:rPr lang="en-US" altLang="zh-CN" sz="2000" kern="0" dirty="0" smtClean="0">
                <a:solidFill>
                  <a:srgbClr val="FF0000"/>
                </a:solidFill>
              </a:rPr>
              <a:t> </a:t>
            </a:r>
            <a:r>
              <a:rPr lang="en-US" altLang="zh-CN" sz="2000" kern="0" dirty="0" err="1" smtClean="0">
                <a:solidFill>
                  <a:srgbClr val="FF0000"/>
                </a:solidFill>
              </a:rPr>
              <a:t>raws</a:t>
            </a:r>
            <a:r>
              <a:rPr lang="en-US" altLang="zh-CN" sz="2000" kern="0" dirty="0" smtClean="0"/>
              <a:t>) </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a:t>=(</a:t>
            </a:r>
            <a:r>
              <a:rPr lang="en-US" altLang="zh-CN" sz="2000" kern="0" dirty="0" err="1"/>
              <a:t>Output_ex</a:t>
            </a:r>
            <a:r>
              <a:rPr lang="en-US" altLang="zh-CN" sz="2000" kern="0" dirty="0"/>
              <a:t> </a:t>
            </a:r>
            <a:r>
              <a:rPr lang="en-US" altLang="zh-CN" sz="2000" kern="0" dirty="0">
                <a:solidFill>
                  <a:srgbClr val="FF0000"/>
                </a:solidFill>
                <a:latin typeface="Times New Roman"/>
                <a:cs typeface="Times New Roman"/>
              </a:rPr>
              <a:t>–</a:t>
            </a:r>
            <a:r>
              <a:rPr lang="en-US" altLang="zh-CN" sz="2000" kern="0" dirty="0">
                <a:solidFill>
                  <a:srgbClr val="FF0000"/>
                </a:solidFill>
              </a:rPr>
              <a:t> </a:t>
            </a:r>
            <a:r>
              <a:rPr lang="en-US" altLang="zh-CN" sz="2000" kern="0" dirty="0" err="1">
                <a:solidFill>
                  <a:srgbClr val="FF0000"/>
                </a:solidFill>
              </a:rPr>
              <a:t>taxfree</a:t>
            </a:r>
            <a:r>
              <a:rPr lang="en-US" altLang="zh-CN" sz="2000" kern="0" dirty="0">
                <a:solidFill>
                  <a:srgbClr val="FF0000"/>
                </a:solidFill>
              </a:rPr>
              <a:t> </a:t>
            </a:r>
            <a:r>
              <a:rPr lang="en-US" altLang="zh-CN" sz="2000" kern="0" dirty="0" err="1" smtClean="0">
                <a:solidFill>
                  <a:srgbClr val="FF0000"/>
                </a:solidFill>
              </a:rPr>
              <a:t>raws</a:t>
            </a:r>
            <a:r>
              <a:rPr lang="en-US" altLang="zh-CN" sz="2000" kern="0" dirty="0" smtClean="0"/>
              <a:t>) </a:t>
            </a:r>
            <a:r>
              <a:rPr lang="en-US" altLang="zh-CN" sz="2000" kern="0" dirty="0" smtClean="0">
                <a:solidFill>
                  <a:srgbClr val="FF0000"/>
                </a:solidFill>
              </a:rPr>
              <a:t>×17</a:t>
            </a:r>
            <a:r>
              <a:rPr lang="en-US" altLang="zh-CN" sz="2000" kern="0" dirty="0">
                <a:solidFill>
                  <a:srgbClr val="FF0000"/>
                </a:solidFill>
              </a:rPr>
              <a:t>%</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1" name="内容占位符 2"/>
          <p:cNvSpPr txBox="1">
            <a:spLocks/>
          </p:cNvSpPr>
          <p:nvPr/>
        </p:nvSpPr>
        <p:spPr bwMode="auto">
          <a:xfrm>
            <a:off x="4648200" y="3175204"/>
            <a:ext cx="3886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(400</a:t>
            </a:r>
            <a:r>
              <a:rPr lang="en-US" altLang="zh-CN" sz="2000" kern="0" dirty="0" smtClean="0">
                <a:latin typeface="Times New Roman"/>
                <a:cs typeface="Times New Roman"/>
              </a:rPr>
              <a:t>–280</a:t>
            </a:r>
            <a:r>
              <a:rPr lang="en-US" altLang="zh-CN" sz="2000" kern="0" dirty="0">
                <a:latin typeface="Times New Roman"/>
                <a:cs typeface="Times New Roman"/>
              </a:rPr>
              <a:t>–</a:t>
            </a:r>
            <a:r>
              <a:rPr lang="en-US" altLang="zh-CN" sz="2000" kern="0" dirty="0" smtClean="0">
                <a:latin typeface="Times New Roman"/>
                <a:cs typeface="Times New Roman"/>
              </a:rPr>
              <a:t>40</a:t>
            </a:r>
            <a:r>
              <a:rPr lang="en-US" altLang="zh-CN" sz="2000" kern="0" dirty="0" smtClean="0"/>
              <a:t>)</a:t>
            </a:r>
            <a:r>
              <a:rPr lang="en-US" altLang="zh-CN" sz="2000" kern="0" dirty="0" smtClean="0">
                <a:latin typeface="Times New Roman"/>
                <a:cs typeface="Times New Roman"/>
              </a:rPr>
              <a:t>×</a:t>
            </a:r>
            <a:r>
              <a:rPr lang="en-US" altLang="zh-CN" sz="2000" kern="0" dirty="0" smtClean="0"/>
              <a:t>17% </a:t>
            </a:r>
          </a:p>
          <a:p>
            <a:pPr marL="0" lvl="2" indent="0">
              <a:buNone/>
            </a:pPr>
            <a:r>
              <a:rPr lang="en-US" altLang="zh-CN" sz="2000" kern="0" dirty="0" smtClean="0"/>
              <a:t>+ (280+40-40)</a:t>
            </a:r>
            <a:r>
              <a:rPr lang="en-US" altLang="zh-CN" sz="2000" kern="0" dirty="0" smtClean="0">
                <a:latin typeface="Times New Roman"/>
                <a:cs typeface="Times New Roman"/>
              </a:rPr>
              <a:t>×</a:t>
            </a:r>
            <a:r>
              <a:rPr lang="en-US" altLang="zh-CN" sz="2000" kern="0" dirty="0" smtClean="0"/>
              <a:t>17%</a:t>
            </a:r>
          </a:p>
          <a:p>
            <a:pPr marL="0" lvl="2" indent="0">
              <a:buNone/>
            </a:pPr>
            <a:r>
              <a:rPr lang="en-US" altLang="zh-CN" sz="2000" kern="0" dirty="0" smtClean="0"/>
              <a:t>= 80</a:t>
            </a:r>
            <a:r>
              <a:rPr lang="en-US" altLang="zh-CN" sz="2000" kern="0" dirty="0" smtClean="0">
                <a:latin typeface="Times New Roman"/>
                <a:cs typeface="Times New Roman"/>
              </a:rPr>
              <a:t>×</a:t>
            </a:r>
            <a:r>
              <a:rPr lang="en-US" altLang="zh-CN" sz="2000" kern="0" dirty="0" smtClean="0"/>
              <a:t>17% + (320-40) </a:t>
            </a:r>
            <a:r>
              <a:rPr lang="en-US" altLang="zh-CN" sz="2000" kern="0" dirty="0" smtClean="0">
                <a:latin typeface="Times New Roman"/>
                <a:cs typeface="Times New Roman"/>
              </a:rPr>
              <a:t>×</a:t>
            </a:r>
            <a:r>
              <a:rPr lang="en-US" altLang="zh-CN" sz="2000" kern="0" dirty="0" smtClean="0"/>
              <a:t>17%</a:t>
            </a:r>
            <a:endParaRPr lang="en-US" altLang="zh-CN" sz="2000" kern="0" dirty="0" smtClean="0">
              <a:latin typeface="Times New Roman"/>
              <a:cs typeface="Times New Roman"/>
            </a:endParaRPr>
          </a:p>
          <a:p>
            <a:pPr marL="0" lvl="2" indent="0">
              <a:buNone/>
            </a:pPr>
            <a:r>
              <a:rPr lang="en-US" altLang="zh-CN" sz="2000" kern="0" dirty="0" smtClean="0">
                <a:solidFill>
                  <a:srgbClr val="FF0000"/>
                </a:solidFill>
              </a:rPr>
              <a:t>=360 </a:t>
            </a:r>
            <a:r>
              <a:rPr lang="en-US" altLang="zh-CN" sz="2000" kern="0" dirty="0" smtClean="0">
                <a:solidFill>
                  <a:srgbClr val="FF0000"/>
                </a:solidFill>
                <a:latin typeface="Times New Roman"/>
                <a:cs typeface="Times New Roman"/>
              </a:rPr>
              <a:t>×</a:t>
            </a:r>
            <a:r>
              <a:rPr lang="en-US" altLang="zh-CN" sz="2000" kern="0" dirty="0" smtClean="0">
                <a:solidFill>
                  <a:srgbClr val="FF0000"/>
                </a:solidFill>
              </a:rPr>
              <a:t>17%</a:t>
            </a: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3" name="矩形 2"/>
          <p:cNvSpPr/>
          <p:nvPr/>
        </p:nvSpPr>
        <p:spPr>
          <a:xfrm>
            <a:off x="3577652" y="1371600"/>
            <a:ext cx="1066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15" idx="0"/>
            <a:endCxn id="3" idx="2"/>
          </p:cNvCxnSpPr>
          <p:nvPr/>
        </p:nvCxnSpPr>
        <p:spPr>
          <a:xfrm flipH="1" flipV="1">
            <a:off x="4111052" y="2438400"/>
            <a:ext cx="156148" cy="38995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54871" y="2828357"/>
            <a:ext cx="2024657" cy="369332"/>
          </a:xfrm>
          <a:prstGeom prst="rect">
            <a:avLst/>
          </a:prstGeom>
          <a:noFill/>
        </p:spPr>
        <p:txBody>
          <a:bodyPr wrap="none" rtlCol="0">
            <a:spAutoFit/>
          </a:bodyPr>
          <a:lstStyle/>
          <a:p>
            <a:r>
              <a:rPr lang="en-US" altLang="zh-CN" b="1" dirty="0" smtClean="0">
                <a:solidFill>
                  <a:srgbClr val="FF0000"/>
                </a:solidFill>
              </a:rPr>
              <a:t>Import VAT exempt</a:t>
            </a:r>
            <a:endParaRPr lang="zh-CN" altLang="en-US" b="1" dirty="0">
              <a:solidFill>
                <a:srgbClr val="FF0000"/>
              </a:solidFill>
            </a:endParaRPr>
          </a:p>
        </p:txBody>
      </p:sp>
    </p:spTree>
    <p:extLst>
      <p:ext uri="{BB962C8B-B14F-4D97-AF65-F5344CB8AC3E}">
        <p14:creationId xmlns:p14="http://schemas.microsoft.com/office/powerpoint/2010/main" val="35341747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533400"/>
          </a:xfrm>
        </p:spPr>
        <p:txBody>
          <a:bodyPr/>
          <a:lstStyle/>
          <a:p>
            <a:pPr algn="l"/>
            <a:r>
              <a:rPr lang="en-US" altLang="zh-CN" sz="3200" dirty="0" smtClean="0">
                <a:solidFill>
                  <a:schemeClr val="tx2">
                    <a:satMod val="130000"/>
                  </a:schemeClr>
                </a:solidFill>
              </a:rPr>
              <a:t>Export Tax Refund: the rule</a:t>
            </a:r>
            <a:r>
              <a:rPr lang="en-US" altLang="zh-CN" sz="3200" dirty="0">
                <a:solidFill>
                  <a:schemeClr val="tx2">
                    <a:satMod val="130000"/>
                  </a:schemeClr>
                </a:solidFill>
              </a:rPr>
              <a:t> (</a:t>
            </a:r>
            <a:r>
              <a:rPr lang="en-US" altLang="zh-CN" sz="3200" dirty="0">
                <a:solidFill>
                  <a:srgbClr val="7030A0"/>
                </a:solidFill>
              </a:rPr>
              <a:t>refund </a:t>
            </a:r>
            <a:r>
              <a:rPr lang="en-US" altLang="zh-CN" sz="3200" dirty="0" smtClean="0">
                <a:solidFill>
                  <a:srgbClr val="7030A0"/>
                </a:solidFill>
              </a:rPr>
              <a:t>rate=13% </a:t>
            </a:r>
            <a:r>
              <a:rPr lang="en-US" altLang="zh-CN" sz="3200" dirty="0">
                <a:solidFill>
                  <a:schemeClr val="tx2">
                    <a:satMod val="130000"/>
                  </a:schemeClr>
                </a:solidFill>
              </a:rPr>
              <a:t>) </a:t>
            </a:r>
            <a:endParaRPr lang="zh-CN" altLang="en-US" sz="32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21343451"/>
              </p:ext>
            </p:extLst>
          </p:nvPr>
        </p:nvGraphicFramePr>
        <p:xfrm>
          <a:off x="479061" y="457200"/>
          <a:ext cx="8229600" cy="1854200"/>
        </p:xfrm>
        <a:graphic>
          <a:graphicData uri="http://schemas.openxmlformats.org/drawingml/2006/table">
            <a:tbl>
              <a:tblPr firstRow="1" bandRow="1">
                <a:tableStyleId>{5C22544A-7EE6-4342-B048-85BDC9FD1C3A}</a:tableStyleId>
              </a:tblPr>
              <a:tblGrid>
                <a:gridCol w="1425939">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gridCol w="1241061">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38</a:t>
            </a:fld>
            <a:endParaRPr lang="en-US" altLang="zh-CN" dirty="0">
              <a:solidFill>
                <a:srgbClr val="FFFFFF"/>
              </a:solidFill>
            </a:endParaRPr>
          </a:p>
        </p:txBody>
      </p:sp>
      <p:sp>
        <p:nvSpPr>
          <p:cNvPr id="3" name="矩形 2"/>
          <p:cNvSpPr/>
          <p:nvPr/>
        </p:nvSpPr>
        <p:spPr>
          <a:xfrm>
            <a:off x="523719" y="2362200"/>
            <a:ext cx="8458200" cy="707886"/>
          </a:xfrm>
          <a:prstGeom prst="rect">
            <a:avLst/>
          </a:prstGeom>
        </p:spPr>
        <p:txBody>
          <a:bodyPr wrap="square">
            <a:spAutoFit/>
          </a:bodyPr>
          <a:lstStyle/>
          <a:p>
            <a:pPr marL="0" lvl="1">
              <a:defRPr/>
            </a:pPr>
            <a:r>
              <a:rPr lang="en-US" altLang="zh-CN" sz="2000" b="1" u="sng" dirty="0" smtClean="0">
                <a:solidFill>
                  <a:srgbClr val="7030A0"/>
                </a:solidFill>
              </a:rPr>
              <a:t>If </a:t>
            </a:r>
            <a:r>
              <a:rPr lang="en-US" altLang="zh-CN" sz="2000" b="1" u="sng" dirty="0" smtClean="0">
                <a:solidFill>
                  <a:srgbClr val="FF0000"/>
                </a:solidFill>
              </a:rPr>
              <a:t>part of the </a:t>
            </a:r>
            <a:r>
              <a:rPr lang="en-US" altLang="zh-CN" sz="2000" b="1" u="sng" dirty="0">
                <a:solidFill>
                  <a:srgbClr val="FF0000"/>
                </a:solidFill>
              </a:rPr>
              <a:t>inputs are </a:t>
            </a:r>
            <a:r>
              <a:rPr lang="en-US" altLang="zh-CN" sz="2000" b="1" u="sng" dirty="0" smtClean="0">
                <a:solidFill>
                  <a:srgbClr val="FF0000"/>
                </a:solidFill>
              </a:rPr>
              <a:t>imported (VAT-exempt)</a:t>
            </a:r>
            <a:r>
              <a:rPr lang="en-US" altLang="zh-CN" sz="2000" b="1" u="sng" dirty="0" smtClean="0">
                <a:solidFill>
                  <a:srgbClr val="7030A0"/>
                </a:solidFill>
              </a:rPr>
              <a:t>, and refund rate is 13%</a:t>
            </a:r>
            <a:r>
              <a:rPr lang="en-US" altLang="zh-CN" sz="2000" b="1" dirty="0" smtClean="0"/>
              <a:t>, </a:t>
            </a:r>
          </a:p>
          <a:p>
            <a:pPr marL="0" lvl="1">
              <a:defRPr/>
            </a:pPr>
            <a:r>
              <a:rPr lang="en-US" altLang="zh-CN" sz="2000" b="1" dirty="0" smtClean="0">
                <a:solidFill>
                  <a:schemeClr val="accent4"/>
                </a:solidFill>
              </a:rPr>
              <a:t>Relief for exports = (</a:t>
            </a:r>
            <a:r>
              <a:rPr lang="en-US" altLang="zh-CN" sz="2000" kern="0" dirty="0" err="1" smtClean="0">
                <a:solidFill>
                  <a:schemeClr val="accent4"/>
                </a:solidFill>
              </a:rPr>
              <a:t>Output_ex</a:t>
            </a:r>
            <a:r>
              <a:rPr lang="en-US" altLang="zh-CN" sz="2000" kern="0" dirty="0">
                <a:solidFill>
                  <a:schemeClr val="accent4"/>
                </a:solidFill>
              </a:rPr>
              <a:t> </a:t>
            </a:r>
            <a:r>
              <a:rPr lang="en-US" altLang="zh-CN" sz="2000" kern="0" dirty="0">
                <a:solidFill>
                  <a:srgbClr val="FF0000"/>
                </a:solidFill>
              </a:rPr>
              <a:t>– </a:t>
            </a:r>
            <a:r>
              <a:rPr lang="en-US" altLang="zh-CN" sz="2000" kern="0" dirty="0" err="1" smtClean="0">
                <a:solidFill>
                  <a:srgbClr val="FF0000"/>
                </a:solidFill>
              </a:rPr>
              <a:t>taxfree</a:t>
            </a:r>
            <a:r>
              <a:rPr lang="en-US" altLang="zh-CN" sz="2000" kern="0" dirty="0" smtClean="0">
                <a:solidFill>
                  <a:srgbClr val="FF0000"/>
                </a:solidFill>
              </a:rPr>
              <a:t> </a:t>
            </a:r>
            <a:r>
              <a:rPr lang="en-US" altLang="zh-CN" sz="2000" kern="0" dirty="0" err="1" smtClean="0">
                <a:solidFill>
                  <a:srgbClr val="FF0000"/>
                </a:solidFill>
              </a:rPr>
              <a:t>raws</a:t>
            </a:r>
            <a:r>
              <a:rPr lang="en-US" altLang="zh-CN" sz="2000" kern="0" dirty="0" smtClean="0">
                <a:solidFill>
                  <a:schemeClr val="accent4"/>
                </a:solidFill>
              </a:rPr>
              <a:t>)</a:t>
            </a:r>
            <a:r>
              <a:rPr lang="en-US" altLang="zh-CN" sz="2000" b="1" kern="0" dirty="0" smtClean="0">
                <a:solidFill>
                  <a:schemeClr val="accent4"/>
                </a:solidFill>
                <a:latin typeface="Times New Roman"/>
                <a:cs typeface="Times New Roman"/>
              </a:rPr>
              <a:t>×</a:t>
            </a:r>
            <a:r>
              <a:rPr lang="en-US" altLang="zh-CN" sz="2000" b="1" kern="0" dirty="0" smtClean="0">
                <a:solidFill>
                  <a:schemeClr val="accent4"/>
                </a:solidFill>
              </a:rPr>
              <a:t>13%</a:t>
            </a:r>
            <a:endParaRPr lang="en-US" altLang="zh-CN" dirty="0">
              <a:solidFill>
                <a:schemeClr val="accent4"/>
              </a:solidFill>
            </a:endParaRPr>
          </a:p>
        </p:txBody>
      </p:sp>
      <p:sp>
        <p:nvSpPr>
          <p:cNvPr id="10" name="内容占位符 2"/>
          <p:cNvSpPr txBox="1">
            <a:spLocks/>
          </p:cNvSpPr>
          <p:nvPr/>
        </p:nvSpPr>
        <p:spPr bwMode="auto">
          <a:xfrm>
            <a:off x="5475157" y="3288795"/>
            <a:ext cx="3657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400" b="1" kern="0" dirty="0"/>
              <a:t>Total tax burden for exports: </a:t>
            </a:r>
          </a:p>
          <a:p>
            <a:pPr marL="0" lvl="2" indent="0">
              <a:buNone/>
            </a:pPr>
            <a:r>
              <a:rPr lang="en-US" altLang="zh-CN" sz="2000" kern="0" dirty="0" smtClean="0"/>
              <a:t>=(</a:t>
            </a:r>
            <a:r>
              <a:rPr lang="en-US" altLang="zh-CN" sz="2000" kern="0" dirty="0" err="1"/>
              <a:t>Output_ex</a:t>
            </a:r>
            <a:r>
              <a:rPr lang="en-US" altLang="zh-CN" sz="2000" kern="0" dirty="0"/>
              <a:t> </a:t>
            </a:r>
            <a:r>
              <a:rPr lang="en-US" altLang="zh-CN" sz="2000" kern="0" dirty="0">
                <a:solidFill>
                  <a:srgbClr val="FF0000"/>
                </a:solidFill>
              </a:rPr>
              <a:t>– </a:t>
            </a:r>
            <a:r>
              <a:rPr lang="en-US" altLang="zh-CN" sz="2000" kern="0" dirty="0" err="1">
                <a:solidFill>
                  <a:srgbClr val="FF0000"/>
                </a:solidFill>
              </a:rPr>
              <a:t>taxfree</a:t>
            </a:r>
            <a:r>
              <a:rPr lang="en-US" altLang="zh-CN" sz="2000" kern="0" dirty="0">
                <a:solidFill>
                  <a:srgbClr val="FF0000"/>
                </a:solidFill>
              </a:rPr>
              <a:t> </a:t>
            </a:r>
            <a:r>
              <a:rPr lang="en-US" altLang="zh-CN" sz="2000" kern="0" dirty="0" err="1" smtClean="0">
                <a:solidFill>
                  <a:srgbClr val="FF0000"/>
                </a:solidFill>
              </a:rPr>
              <a:t>raws</a:t>
            </a:r>
            <a:r>
              <a:rPr lang="en-US" altLang="zh-CN" sz="2000" kern="0" dirty="0" smtClean="0"/>
              <a:t>) ×</a:t>
            </a:r>
            <a:r>
              <a:rPr lang="en-US" altLang="zh-CN" sz="2000" kern="0" dirty="0"/>
              <a:t>17</a:t>
            </a:r>
            <a:r>
              <a:rPr lang="en-US" altLang="zh-CN" sz="2000" kern="0" dirty="0" smtClean="0"/>
              <a:t>%  –</a:t>
            </a:r>
            <a:r>
              <a:rPr lang="en-US" altLang="zh-CN" sz="2000" kern="0" dirty="0"/>
              <a:t>Relief for exports</a:t>
            </a:r>
            <a:endParaRPr lang="en-US" altLang="zh-CN" sz="2000" kern="0" dirty="0" smtClean="0"/>
          </a:p>
          <a:p>
            <a:pPr marL="0" lvl="2" indent="0">
              <a:buNone/>
            </a:pPr>
            <a:r>
              <a:rPr lang="en-US" altLang="zh-CN" sz="2000" kern="0" dirty="0"/>
              <a:t>=(400 </a:t>
            </a:r>
            <a:r>
              <a:rPr lang="en-US" altLang="zh-CN" sz="2000" kern="0" dirty="0">
                <a:solidFill>
                  <a:srgbClr val="FF0000"/>
                </a:solidFill>
              </a:rPr>
              <a:t>– 40</a:t>
            </a:r>
            <a:r>
              <a:rPr lang="en-US" altLang="zh-CN" sz="2000" kern="0" dirty="0"/>
              <a:t>)×</a:t>
            </a:r>
            <a:r>
              <a:rPr lang="en-US" altLang="zh-CN" sz="2000" kern="0" dirty="0" smtClean="0"/>
              <a:t>17%</a:t>
            </a:r>
            <a:r>
              <a:rPr lang="en-US" altLang="zh-CN" sz="2000" kern="0" dirty="0" smtClean="0">
                <a:latin typeface="Times New Roman"/>
                <a:cs typeface="Times New Roman"/>
              </a:rPr>
              <a:t>–(400</a:t>
            </a:r>
            <a:r>
              <a:rPr lang="en-US" altLang="zh-CN" sz="2000" kern="0" dirty="0"/>
              <a:t> </a:t>
            </a:r>
            <a:r>
              <a:rPr lang="en-US" altLang="zh-CN" sz="2000" kern="0" dirty="0">
                <a:solidFill>
                  <a:srgbClr val="FF0000"/>
                </a:solidFill>
              </a:rPr>
              <a:t>– </a:t>
            </a:r>
            <a:r>
              <a:rPr lang="en-US" altLang="zh-CN" sz="2000" kern="0" dirty="0" smtClean="0">
                <a:solidFill>
                  <a:srgbClr val="FF0000"/>
                </a:solidFill>
                <a:latin typeface="Times New Roman"/>
                <a:cs typeface="Times New Roman"/>
              </a:rPr>
              <a:t>40</a:t>
            </a:r>
            <a:r>
              <a:rPr lang="en-US" altLang="zh-CN" sz="2000" kern="0" dirty="0" smtClean="0">
                <a:latin typeface="Times New Roman"/>
                <a:cs typeface="Times New Roman"/>
              </a:rPr>
              <a:t>)×</a:t>
            </a:r>
            <a:r>
              <a:rPr lang="en-US" altLang="zh-CN" sz="2000" kern="0" dirty="0" smtClean="0"/>
              <a:t>13%</a:t>
            </a:r>
          </a:p>
          <a:p>
            <a:pPr marL="0" lvl="2" indent="0">
              <a:buNone/>
            </a:pPr>
            <a:r>
              <a:rPr lang="en-US" altLang="zh-CN" sz="2000" kern="0" dirty="0"/>
              <a:t>=</a:t>
            </a:r>
            <a:r>
              <a:rPr lang="en-US" altLang="zh-CN" sz="2000" kern="0" dirty="0" smtClean="0"/>
              <a:t>14.4</a:t>
            </a:r>
            <a:endParaRPr lang="en-US" altLang="zh-CN" sz="2000" kern="0" dirty="0"/>
          </a:p>
          <a:p>
            <a:pPr marL="0" lvl="2" indent="0">
              <a:buNone/>
            </a:pPr>
            <a:endParaRPr lang="en-US" altLang="zh-CN" sz="2000" kern="0" dirty="0">
              <a:solidFill>
                <a:srgbClr val="FF0000"/>
              </a:solidFill>
            </a:endParaRPr>
          </a:p>
          <a:p>
            <a:pPr marL="0" lvl="2" indent="0">
              <a:buNone/>
            </a:pPr>
            <a:endParaRPr lang="en-US" altLang="zh-CN" sz="2000" kern="0" dirty="0" smtClean="0">
              <a:solidFill>
                <a:srgbClr val="FF0000"/>
              </a:solidFill>
            </a:endParaRPr>
          </a:p>
          <a:p>
            <a:pPr marL="40005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sp>
        <p:nvSpPr>
          <p:cNvPr id="12" name="内容占位符 2"/>
          <p:cNvSpPr txBox="1">
            <a:spLocks/>
          </p:cNvSpPr>
          <p:nvPr/>
        </p:nvSpPr>
        <p:spPr bwMode="auto">
          <a:xfrm>
            <a:off x="456575" y="3261686"/>
            <a:ext cx="5007340" cy="2835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lvl="1" indent="0">
              <a:buNone/>
            </a:pPr>
            <a:r>
              <a:rPr lang="en-US" altLang="zh-CN" sz="2000" b="1" kern="0" dirty="0" smtClean="0"/>
              <a:t>VAT payable </a:t>
            </a:r>
          </a:p>
          <a:p>
            <a:pPr marL="0" lvl="2" indent="0">
              <a:buNone/>
            </a:pPr>
            <a:r>
              <a:rPr lang="en-US" altLang="zh-CN" kern="0" dirty="0" smtClean="0"/>
              <a:t>=</a:t>
            </a:r>
            <a:r>
              <a:rPr lang="en-US" altLang="zh-CN" sz="2000" kern="0" dirty="0"/>
              <a:t>Output</a:t>
            </a:r>
            <a:r>
              <a:rPr lang="en-US" altLang="zh-CN" sz="2000" kern="0" dirty="0">
                <a:latin typeface="Times New Roman"/>
                <a:cs typeface="Times New Roman"/>
              </a:rPr>
              <a:t>×</a:t>
            </a:r>
            <a:r>
              <a:rPr lang="en-US" altLang="zh-CN" sz="2000" kern="0" dirty="0"/>
              <a:t>17</a:t>
            </a:r>
            <a:r>
              <a:rPr lang="en-US" altLang="zh-CN" sz="2000" kern="0" dirty="0" smtClean="0"/>
              <a:t>%</a:t>
            </a:r>
            <a:r>
              <a:rPr lang="en-US" altLang="zh-CN" sz="2000" kern="0" dirty="0" smtClean="0">
                <a:latin typeface="Times New Roman"/>
                <a:cs typeface="Times New Roman"/>
              </a:rPr>
              <a:t>–I</a:t>
            </a:r>
            <a:r>
              <a:rPr lang="en-US" altLang="zh-CN" sz="2000" kern="0" dirty="0" smtClean="0"/>
              <a:t>nput</a:t>
            </a:r>
            <a:r>
              <a:rPr lang="en-US" altLang="zh-CN" sz="2000" kern="0" dirty="0" smtClean="0">
                <a:latin typeface="Times New Roman"/>
                <a:cs typeface="Times New Roman"/>
              </a:rPr>
              <a:t>×</a:t>
            </a:r>
            <a:r>
              <a:rPr lang="en-US" altLang="zh-CN" sz="2000" kern="0" dirty="0" smtClean="0"/>
              <a:t>17%</a:t>
            </a:r>
            <a:br>
              <a:rPr lang="en-US" altLang="zh-CN" sz="2000" kern="0" dirty="0" smtClean="0"/>
            </a:br>
            <a:r>
              <a:rPr lang="en-US" altLang="zh-CN" sz="2000" kern="0" dirty="0" smtClean="0"/>
              <a:t>   –</a:t>
            </a:r>
            <a:r>
              <a:rPr lang="en-US" altLang="zh-CN" sz="2000" kern="0" dirty="0" err="1"/>
              <a:t>Output_ex</a:t>
            </a:r>
            <a:r>
              <a:rPr lang="en-US" altLang="zh-CN" sz="2000" kern="0" dirty="0"/>
              <a:t> </a:t>
            </a:r>
            <a:r>
              <a:rPr lang="en-US" altLang="zh-CN" sz="2000" b="1" kern="0" dirty="0">
                <a:latin typeface="Times New Roman"/>
                <a:cs typeface="Times New Roman"/>
              </a:rPr>
              <a:t>×13</a:t>
            </a:r>
            <a:r>
              <a:rPr lang="en-US" altLang="zh-CN" sz="2000" b="1" kern="0" dirty="0" smtClean="0">
                <a:latin typeface="Times New Roman"/>
                <a:cs typeface="Times New Roman"/>
              </a:rPr>
              <a:t>%</a:t>
            </a:r>
            <a:endParaRPr lang="en-US" altLang="zh-CN" sz="2000" kern="0" dirty="0"/>
          </a:p>
          <a:p>
            <a:pPr marL="0" lvl="2" indent="0">
              <a:buNone/>
            </a:pPr>
            <a:r>
              <a:rPr lang="en-US" altLang="zh-CN" sz="2000" kern="0" dirty="0" smtClean="0"/>
              <a:t>=</a:t>
            </a:r>
            <a:r>
              <a:rPr lang="en-US" altLang="zh-CN" sz="2000" dirty="0" smtClean="0"/>
              <a:t>Output_ds</a:t>
            </a:r>
            <a:r>
              <a:rPr lang="en-US" altLang="zh-CN" sz="2000" dirty="0" smtClean="0">
                <a:latin typeface="Times New Roman"/>
                <a:cs typeface="Times New Roman"/>
              </a:rPr>
              <a:t>×</a:t>
            </a:r>
            <a:r>
              <a:rPr lang="en-US" altLang="zh-CN" sz="2000" dirty="0" smtClean="0"/>
              <a:t>17% </a:t>
            </a:r>
            <a:r>
              <a:rPr lang="en-US" altLang="zh-CN" sz="2000" dirty="0" smtClean="0">
                <a:latin typeface="Times New Roman"/>
                <a:cs typeface="Times New Roman"/>
              </a:rPr>
              <a:t>– [</a:t>
            </a:r>
            <a:r>
              <a:rPr lang="en-US" altLang="zh-CN" sz="2000" kern="0" dirty="0"/>
              <a:t>(</a:t>
            </a:r>
            <a:r>
              <a:rPr lang="en-US" altLang="zh-CN" sz="2000" kern="0" dirty="0">
                <a:solidFill>
                  <a:srgbClr val="FF0000"/>
                </a:solidFill>
              </a:rPr>
              <a:t> </a:t>
            </a:r>
            <a:r>
              <a:rPr lang="en-US" altLang="zh-CN" sz="2000" dirty="0" smtClean="0"/>
              <a:t>Input</a:t>
            </a:r>
            <a:r>
              <a:rPr lang="en-US" altLang="zh-CN" sz="2000" kern="0" dirty="0" smtClean="0">
                <a:solidFill>
                  <a:srgbClr val="FF0000"/>
                </a:solidFill>
              </a:rPr>
              <a:t> </a:t>
            </a:r>
            <a:r>
              <a:rPr lang="en-US" altLang="zh-CN" sz="2000" kern="0" dirty="0">
                <a:solidFill>
                  <a:srgbClr val="FF0000"/>
                </a:solidFill>
              </a:rPr>
              <a:t>– </a:t>
            </a:r>
            <a:r>
              <a:rPr lang="en-US" altLang="zh-CN" sz="2000" kern="0" dirty="0" err="1">
                <a:solidFill>
                  <a:srgbClr val="FF0000"/>
                </a:solidFill>
              </a:rPr>
              <a:t>taxfree</a:t>
            </a:r>
            <a:r>
              <a:rPr lang="en-US" altLang="zh-CN" sz="2000" kern="0" dirty="0">
                <a:solidFill>
                  <a:srgbClr val="FF0000"/>
                </a:solidFill>
              </a:rPr>
              <a:t> </a:t>
            </a:r>
            <a:r>
              <a:rPr lang="en-US" altLang="zh-CN" sz="2000" kern="0" dirty="0" err="1" smtClean="0">
                <a:solidFill>
                  <a:srgbClr val="FF0000"/>
                </a:solidFill>
              </a:rPr>
              <a:t>raws</a:t>
            </a:r>
            <a:r>
              <a:rPr lang="en-US" altLang="zh-CN" sz="2000" kern="0" dirty="0" smtClean="0"/>
              <a:t>)</a:t>
            </a:r>
            <a:r>
              <a:rPr lang="en-US" altLang="zh-CN" sz="2000" kern="0" dirty="0" smtClean="0">
                <a:solidFill>
                  <a:srgbClr val="FF0000"/>
                </a:solidFill>
              </a:rPr>
              <a:t> </a:t>
            </a:r>
            <a:r>
              <a:rPr lang="en-US" altLang="zh-CN" sz="2000" dirty="0" smtClean="0">
                <a:latin typeface="Times New Roman"/>
                <a:cs typeface="Times New Roman"/>
              </a:rPr>
              <a:t>×</a:t>
            </a:r>
            <a:r>
              <a:rPr lang="en-US" altLang="zh-CN" sz="2000" dirty="0" smtClean="0"/>
              <a:t>17%</a:t>
            </a:r>
            <a:r>
              <a:rPr lang="en-US" altLang="zh-CN" sz="2000" dirty="0" smtClean="0">
                <a:latin typeface="Times New Roman"/>
                <a:cs typeface="Times New Roman"/>
              </a:rPr>
              <a:t>–</a:t>
            </a:r>
            <a:r>
              <a:rPr lang="en-US" altLang="zh-CN" sz="2000" dirty="0" smtClean="0"/>
              <a:t>   </a:t>
            </a:r>
            <a:r>
              <a:rPr lang="en-US" altLang="zh-CN" sz="2000" kern="0" dirty="0" smtClean="0"/>
              <a:t>(</a:t>
            </a:r>
            <a:r>
              <a:rPr lang="en-US" altLang="zh-CN" sz="2000" kern="0" dirty="0" err="1" smtClean="0"/>
              <a:t>Output_ex</a:t>
            </a:r>
            <a:r>
              <a:rPr lang="en-US" altLang="zh-CN" sz="2000" kern="0" dirty="0" smtClean="0"/>
              <a:t> </a:t>
            </a:r>
            <a:r>
              <a:rPr lang="en-US" altLang="zh-CN" sz="2000" kern="0" dirty="0" smtClean="0">
                <a:solidFill>
                  <a:srgbClr val="FF0000"/>
                </a:solidFill>
              </a:rPr>
              <a:t>– </a:t>
            </a:r>
            <a:r>
              <a:rPr lang="en-US" altLang="zh-CN" sz="2000" kern="0" dirty="0" err="1" smtClean="0">
                <a:solidFill>
                  <a:srgbClr val="FF0000"/>
                </a:solidFill>
              </a:rPr>
              <a:t>taxfree</a:t>
            </a:r>
            <a:r>
              <a:rPr lang="en-US" altLang="zh-CN" sz="2000" kern="0" dirty="0" smtClean="0">
                <a:solidFill>
                  <a:srgbClr val="FF0000"/>
                </a:solidFill>
              </a:rPr>
              <a:t> </a:t>
            </a:r>
            <a:r>
              <a:rPr lang="en-US" altLang="zh-CN" sz="2000" kern="0" dirty="0" err="1" smtClean="0">
                <a:solidFill>
                  <a:srgbClr val="FF0000"/>
                </a:solidFill>
              </a:rPr>
              <a:t>raws</a:t>
            </a:r>
            <a:r>
              <a:rPr lang="en-US" altLang="zh-CN" sz="2000" kern="0" dirty="0" smtClean="0"/>
              <a:t>) </a:t>
            </a:r>
            <a:r>
              <a:rPr lang="en-US" altLang="zh-CN" sz="2000" dirty="0" smtClean="0">
                <a:latin typeface="Times New Roman"/>
                <a:cs typeface="Times New Roman"/>
              </a:rPr>
              <a:t>× </a:t>
            </a:r>
            <a:r>
              <a:rPr lang="en-US" altLang="zh-CN" sz="2000" dirty="0" smtClean="0"/>
              <a:t>(17%</a:t>
            </a:r>
            <a:r>
              <a:rPr lang="en-US" altLang="zh-CN" sz="2000" dirty="0" smtClean="0">
                <a:latin typeface="Times New Roman"/>
                <a:cs typeface="Times New Roman"/>
              </a:rPr>
              <a:t>–</a:t>
            </a:r>
            <a:r>
              <a:rPr lang="en-US" altLang="zh-CN" sz="2000" dirty="0" smtClean="0"/>
              <a:t>13%) ]</a:t>
            </a:r>
          </a:p>
          <a:p>
            <a:pPr marL="0" lvl="2" indent="0">
              <a:buNone/>
            </a:pPr>
            <a:r>
              <a:rPr lang="en-US" altLang="zh-CN" sz="2000" kern="0" dirty="0" smtClean="0"/>
              <a:t>=100</a:t>
            </a:r>
            <a:r>
              <a:rPr lang="en-US" altLang="zh-CN" sz="2000" dirty="0" smtClean="0">
                <a:latin typeface="Times New Roman"/>
                <a:cs typeface="Times New Roman"/>
              </a:rPr>
              <a:t>×</a:t>
            </a:r>
            <a:r>
              <a:rPr lang="en-US" altLang="zh-CN" sz="2000" dirty="0" smtClean="0"/>
              <a:t>17%</a:t>
            </a:r>
            <a:r>
              <a:rPr lang="en-US" altLang="zh-CN" sz="2000" dirty="0">
                <a:latin typeface="Times New Roman"/>
                <a:cs typeface="Times New Roman"/>
              </a:rPr>
              <a:t>– </a:t>
            </a:r>
            <a:r>
              <a:rPr lang="en-US" altLang="zh-CN" sz="2000" dirty="0" smtClean="0">
                <a:latin typeface="Times New Roman"/>
                <a:cs typeface="Times New Roman"/>
              </a:rPr>
              <a:t>[(</a:t>
            </a:r>
            <a:r>
              <a:rPr lang="en-US" altLang="zh-CN" sz="2000" dirty="0" smtClean="0"/>
              <a:t>350</a:t>
            </a:r>
            <a:r>
              <a:rPr lang="en-US" altLang="zh-CN" sz="2000" kern="0" dirty="0">
                <a:solidFill>
                  <a:srgbClr val="FF0000"/>
                </a:solidFill>
              </a:rPr>
              <a:t> –40</a:t>
            </a:r>
            <a:r>
              <a:rPr lang="en-US" altLang="zh-CN" sz="2000" dirty="0" smtClean="0"/>
              <a:t>)</a:t>
            </a:r>
            <a:r>
              <a:rPr lang="en-US" altLang="zh-CN" sz="2000" dirty="0" smtClean="0">
                <a:latin typeface="Times New Roman"/>
                <a:cs typeface="Times New Roman"/>
              </a:rPr>
              <a:t>×</a:t>
            </a:r>
            <a:r>
              <a:rPr lang="en-US" altLang="zh-CN" sz="2000" dirty="0" smtClean="0"/>
              <a:t>17%</a:t>
            </a:r>
          </a:p>
          <a:p>
            <a:pPr marL="0" lvl="2" indent="0">
              <a:buNone/>
            </a:pPr>
            <a:r>
              <a:rPr lang="en-US" altLang="zh-CN" sz="2000" dirty="0">
                <a:latin typeface="Times New Roman"/>
                <a:cs typeface="Times New Roman"/>
              </a:rPr>
              <a:t> </a:t>
            </a:r>
            <a:r>
              <a:rPr lang="en-US" altLang="zh-CN" sz="2000" dirty="0" smtClean="0">
                <a:latin typeface="Times New Roman"/>
                <a:cs typeface="Times New Roman"/>
              </a:rPr>
              <a:t> –</a:t>
            </a:r>
            <a:r>
              <a:rPr lang="en-US" altLang="zh-CN" sz="2000" dirty="0" smtClean="0"/>
              <a:t>   </a:t>
            </a:r>
            <a:r>
              <a:rPr lang="en-US" altLang="zh-CN" sz="2000" kern="0" dirty="0" smtClean="0"/>
              <a:t>(400 </a:t>
            </a:r>
            <a:r>
              <a:rPr lang="en-US" altLang="zh-CN" sz="2000" kern="0" dirty="0" smtClean="0">
                <a:solidFill>
                  <a:srgbClr val="FF0000"/>
                </a:solidFill>
              </a:rPr>
              <a:t>–40</a:t>
            </a:r>
            <a:r>
              <a:rPr lang="en-US" altLang="zh-CN" sz="2000" kern="0" dirty="0" smtClean="0"/>
              <a:t>) </a:t>
            </a:r>
            <a:r>
              <a:rPr lang="en-US" altLang="zh-CN" sz="2000" dirty="0">
                <a:latin typeface="Times New Roman"/>
                <a:cs typeface="Times New Roman"/>
              </a:rPr>
              <a:t>× </a:t>
            </a:r>
            <a:r>
              <a:rPr lang="en-US" altLang="zh-CN" sz="2000" dirty="0"/>
              <a:t>(17%</a:t>
            </a:r>
            <a:r>
              <a:rPr lang="en-US" altLang="zh-CN" sz="2000" dirty="0">
                <a:latin typeface="Times New Roman"/>
                <a:cs typeface="Times New Roman"/>
              </a:rPr>
              <a:t>–</a:t>
            </a:r>
            <a:r>
              <a:rPr lang="en-US" altLang="zh-CN" sz="2000" dirty="0"/>
              <a:t>13%) </a:t>
            </a:r>
            <a:r>
              <a:rPr lang="en-US" altLang="zh-CN" sz="2000" dirty="0" smtClean="0"/>
              <a:t>]=21.3</a:t>
            </a:r>
            <a:endParaRPr lang="en-US" altLang="zh-CN" sz="2000" dirty="0"/>
          </a:p>
          <a:p>
            <a:pPr marL="0" lvl="2" indent="0">
              <a:buNone/>
            </a:pPr>
            <a:endParaRPr lang="en-US" altLang="zh-CN" sz="2000" kern="0" dirty="0"/>
          </a:p>
          <a:p>
            <a:pPr marL="0" lvl="2" indent="0">
              <a:buFont typeface="Arial" charset="0"/>
              <a:buNone/>
            </a:pPr>
            <a:endParaRPr lang="en-US" altLang="zh-CN" sz="2000" kern="0" dirty="0" smtClean="0"/>
          </a:p>
          <a:p>
            <a:pPr marL="857250" lvl="3" indent="0">
              <a:buFont typeface="Arial" charset="0"/>
              <a:buNone/>
            </a:pPr>
            <a:endParaRPr lang="en-US" altLang="zh-CN" kern="0" dirty="0" smtClean="0"/>
          </a:p>
          <a:p>
            <a:pPr marL="400050" lvl="2" indent="0">
              <a:buFont typeface="Arial" charset="0"/>
              <a:buNone/>
            </a:pPr>
            <a:endParaRPr lang="en-US" altLang="zh-CN" sz="2000" kern="0" dirty="0" smtClean="0"/>
          </a:p>
          <a:p>
            <a:pPr marL="400050" lvl="2" indent="0">
              <a:buFont typeface="Arial" charset="0"/>
              <a:buNone/>
            </a:pPr>
            <a:endParaRPr lang="en-US" altLang="zh-CN" kern="0" dirty="0" smtClean="0"/>
          </a:p>
          <a:p>
            <a:endParaRPr lang="zh-CN" altLang="en-US" kern="0" dirty="0"/>
          </a:p>
        </p:txBody>
      </p:sp>
      <p:cxnSp>
        <p:nvCxnSpPr>
          <p:cNvPr id="9" name="直接连接符 8"/>
          <p:cNvCxnSpPr/>
          <p:nvPr/>
        </p:nvCxnSpPr>
        <p:spPr>
          <a:xfrm>
            <a:off x="152400" y="3222486"/>
            <a:ext cx="86868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410200" y="3222486"/>
            <a:ext cx="0" cy="302591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52400" y="2362200"/>
            <a:ext cx="86868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4648200" y="1143000"/>
            <a:ext cx="1447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360950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0941" y="0"/>
            <a:ext cx="8229600" cy="838200"/>
          </a:xfrm>
        </p:spPr>
        <p:txBody>
          <a:bodyPr/>
          <a:lstStyle/>
          <a:p>
            <a:r>
              <a:rPr lang="en-US" altLang="zh-CN" sz="3200" dirty="0">
                <a:solidFill>
                  <a:schemeClr val="tx2">
                    <a:satMod val="130000"/>
                  </a:schemeClr>
                </a:solidFill>
              </a:rPr>
              <a:t>Summary </a:t>
            </a:r>
            <a:r>
              <a:rPr lang="en-US" altLang="zh-CN" sz="3200" dirty="0" smtClean="0">
                <a:solidFill>
                  <a:schemeClr val="tx2">
                    <a:satMod val="130000"/>
                  </a:schemeClr>
                </a:solidFill>
              </a:rPr>
              <a:t>for the final result</a:t>
            </a:r>
            <a:endParaRPr lang="zh-CN" altLang="en-US" sz="32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976235409"/>
              </p:ext>
            </p:extLst>
          </p:nvPr>
        </p:nvGraphicFramePr>
        <p:xfrm>
          <a:off x="456575" y="838200"/>
          <a:ext cx="8229600" cy="1854200"/>
        </p:xfrm>
        <a:graphic>
          <a:graphicData uri="http://schemas.openxmlformats.org/drawingml/2006/table">
            <a:tbl>
              <a:tblPr firstRow="1" bandRow="1">
                <a:tableStyleId>{5C22544A-7EE6-4342-B048-85BDC9FD1C3A}</a:tableStyleId>
              </a:tblPr>
              <a:tblGrid>
                <a:gridCol w="1425939">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447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gridCol w="1241061">
                  <a:extLst>
                    <a:ext uri="{9D8B030D-6E8A-4147-A177-3AD203B41FA5}">
                      <a16:colId xmlns="" xmlns:a16="http://schemas.microsoft.com/office/drawing/2014/main" val="20005"/>
                    </a:ext>
                  </a:extLst>
                </a:gridCol>
              </a:tblGrid>
              <a:tr h="370840">
                <a:tc gridSpan="4">
                  <a:txBody>
                    <a:bodyPr/>
                    <a:lstStyle/>
                    <a:p>
                      <a:pPr algn="ctr"/>
                      <a:r>
                        <a:rPr lang="en-US" altLang="zh-CN" dirty="0" smtClean="0"/>
                        <a:t>Raw materials</a:t>
                      </a:r>
                      <a:endParaRPr lang="zh-CN" altLang="en-US" dirty="0"/>
                    </a:p>
                  </a:txBody>
                  <a:tcPr anchor="ct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gridSpan="2">
                  <a:txBody>
                    <a:bodyPr/>
                    <a:lstStyle/>
                    <a:p>
                      <a:pPr algn="ctr"/>
                      <a:r>
                        <a:rPr lang="en-US" altLang="zh-CN" dirty="0" smtClean="0"/>
                        <a:t>Sale price</a:t>
                      </a:r>
                      <a:endParaRPr lang="zh-CN" altLang="en-US" dirty="0"/>
                    </a:p>
                  </a:txBody>
                  <a:tcPr anchor="ctr"/>
                </a:tc>
                <a:tc hMerge="1">
                  <a:txBody>
                    <a:bodyPr/>
                    <a:lstStyle/>
                    <a:p>
                      <a:endParaRPr lang="zh-CN" altLang="en-US" dirty="0"/>
                    </a:p>
                  </a:txBody>
                  <a:tcPr/>
                </a:tc>
                <a:extLst>
                  <a:ext uri="{0D108BD9-81ED-4DB2-BD59-A6C34878D82A}">
                    <a16:rowId xmlns="" xmlns:a16="http://schemas.microsoft.com/office/drawing/2014/main" val="10000"/>
                  </a:ext>
                </a:extLst>
              </a:tr>
              <a:tr h="370840">
                <a:tc gridSpan="2">
                  <a:txBody>
                    <a:bodyPr/>
                    <a:lstStyle/>
                    <a:p>
                      <a:pPr algn="ctr"/>
                      <a:r>
                        <a:rPr lang="en-US" altLang="zh-CN" dirty="0" smtClean="0"/>
                        <a:t>Local purchased</a:t>
                      </a:r>
                      <a:endParaRPr lang="zh-CN" altLang="en-US" dirty="0"/>
                    </a:p>
                  </a:txBody>
                  <a:tcPr anchor="ctr"/>
                </a:tc>
                <a:tc hMerge="1">
                  <a:txBody>
                    <a:bodyPr/>
                    <a:lstStyle/>
                    <a:p>
                      <a:endParaRPr lang="zh-CN" altLang="en-US"/>
                    </a:p>
                  </a:txBody>
                  <a:tcPr/>
                </a:tc>
                <a:tc gridSpan="2">
                  <a:txBody>
                    <a:bodyPr/>
                    <a:lstStyle/>
                    <a:p>
                      <a:pPr algn="ctr"/>
                      <a:r>
                        <a:rPr lang="en-US" altLang="zh-CN" dirty="0" smtClean="0"/>
                        <a:t>Imported</a:t>
                      </a:r>
                      <a:endParaRPr lang="zh-CN" altLang="en-US" dirty="0"/>
                    </a:p>
                  </a:txBody>
                  <a:tcPr anchor="ctr"/>
                </a:tc>
                <a:tc hMerge="1">
                  <a:txBody>
                    <a:bodyPr/>
                    <a:lstStyle/>
                    <a:p>
                      <a:endParaRPr lang="zh-CN" altLang="en-US"/>
                    </a:p>
                  </a:txBody>
                  <a:tcPr/>
                </a:tc>
                <a:tc rowSpan="2">
                  <a:txBody>
                    <a:bodyPr/>
                    <a:lstStyle/>
                    <a:p>
                      <a:pPr algn="ctr"/>
                      <a:r>
                        <a:rPr lang="en-US" altLang="zh-CN" dirty="0" smtClean="0"/>
                        <a:t>Local</a:t>
                      </a:r>
                      <a:endParaRPr lang="zh-CN" altLang="en-US" dirty="0"/>
                    </a:p>
                  </a:txBody>
                  <a:tcPr anchor="ctr"/>
                </a:tc>
                <a:tc rowSpan="2">
                  <a:txBody>
                    <a:bodyPr/>
                    <a:lstStyle/>
                    <a:p>
                      <a:pPr algn="ctr"/>
                      <a:r>
                        <a:rPr lang="en-US" altLang="zh-CN" dirty="0" smtClean="0"/>
                        <a:t>Exports</a:t>
                      </a:r>
                      <a:endParaRPr lang="zh-CN" altLang="en-US" dirty="0"/>
                    </a:p>
                  </a:txBody>
                  <a:tcPr anchor="ctr"/>
                </a:tc>
                <a:extLst>
                  <a:ext uri="{0D108BD9-81ED-4DB2-BD59-A6C34878D82A}">
                    <a16:rowId xmlns=""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local sale</a:t>
                      </a:r>
                      <a:endParaRPr lang="zh-CN"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For exports</a:t>
                      </a:r>
                      <a:endParaRPr lang="zh-CN" altLang="en-US" dirty="0"/>
                    </a:p>
                  </a:txBody>
                  <a:tcPr anchor="ctr"/>
                </a:tc>
                <a:tc vMerge="1">
                  <a:txBody>
                    <a:bodyPr/>
                    <a:lstStyle/>
                    <a:p>
                      <a:pPr algn="ctr"/>
                      <a:endParaRPr lang="zh-CN" altLang="en-US" dirty="0"/>
                    </a:p>
                  </a:txBody>
                  <a:tcPr/>
                </a:tc>
                <a:tc vMerge="1">
                  <a:txBody>
                    <a:bodyPr/>
                    <a:lstStyle/>
                    <a:p>
                      <a:pPr algn="ctr"/>
                      <a:endParaRPr lang="zh-CN" altLang="en-US" dirty="0"/>
                    </a:p>
                  </a:txBody>
                  <a:tcPr/>
                </a:tc>
                <a:extLst>
                  <a:ext uri="{0D108BD9-81ED-4DB2-BD59-A6C34878D82A}">
                    <a16:rowId xmlns="" xmlns:a16="http://schemas.microsoft.com/office/drawing/2014/main" val="10002"/>
                  </a:ext>
                </a:extLst>
              </a:tr>
              <a:tr h="370840">
                <a:tc>
                  <a:txBody>
                    <a:bodyPr/>
                    <a:lstStyle/>
                    <a:p>
                      <a:pPr algn="ctr"/>
                      <a:r>
                        <a:rPr lang="en-US" altLang="zh-CN" dirty="0" smtClean="0"/>
                        <a:t>20</a:t>
                      </a:r>
                      <a:endParaRPr lang="zh-CN" altLang="en-US" dirty="0"/>
                    </a:p>
                  </a:txBody>
                  <a:tcPr/>
                </a:tc>
                <a:tc>
                  <a:txBody>
                    <a:bodyPr/>
                    <a:lstStyle/>
                    <a:p>
                      <a:pPr algn="ctr"/>
                      <a:r>
                        <a:rPr lang="en-US" altLang="zh-CN" dirty="0" smtClean="0"/>
                        <a:t>280</a:t>
                      </a:r>
                      <a:endParaRPr lang="zh-CN" altLang="en-US" dirty="0"/>
                    </a:p>
                  </a:txBody>
                  <a:tcPr anchor="ctr"/>
                </a:tc>
                <a:tc>
                  <a:txBody>
                    <a:bodyPr/>
                    <a:lstStyle/>
                    <a:p>
                      <a:pPr algn="ctr"/>
                      <a:r>
                        <a:rPr lang="en-US" altLang="zh-CN" dirty="0" smtClean="0"/>
                        <a:t>10</a:t>
                      </a:r>
                      <a:endParaRPr lang="zh-CN" altLang="en-US" dirty="0"/>
                    </a:p>
                  </a:txBody>
                  <a:tcPr anchor="ctr"/>
                </a:tc>
                <a:tc>
                  <a:txBody>
                    <a:bodyPr/>
                    <a:lstStyle/>
                    <a:p>
                      <a:pPr algn="ctr"/>
                      <a:r>
                        <a:rPr lang="en-US" altLang="zh-CN" dirty="0" smtClean="0"/>
                        <a:t>40</a:t>
                      </a:r>
                      <a:endParaRPr lang="zh-CN" altLang="en-US" dirty="0"/>
                    </a:p>
                  </a:txBody>
                  <a:tcPr anchor="ctr"/>
                </a:tc>
                <a:tc>
                  <a:txBody>
                    <a:bodyPr/>
                    <a:lstStyle/>
                    <a:p>
                      <a:pPr algn="ctr"/>
                      <a:r>
                        <a:rPr lang="en-US" altLang="zh-CN" dirty="0" smtClean="0"/>
                        <a:t>100</a:t>
                      </a:r>
                      <a:endParaRPr lang="zh-CN" altLang="en-US" dirty="0"/>
                    </a:p>
                  </a:txBody>
                  <a:tcPr anchor="ctr"/>
                </a:tc>
                <a:tc>
                  <a:txBody>
                    <a:bodyPr/>
                    <a:lstStyle/>
                    <a:p>
                      <a:pPr algn="ctr"/>
                      <a:r>
                        <a:rPr lang="en-US" altLang="zh-CN" dirty="0" smtClean="0"/>
                        <a:t>400</a:t>
                      </a:r>
                      <a:endParaRPr lang="zh-CN" altLang="en-US" dirty="0"/>
                    </a:p>
                  </a:txBody>
                  <a:tcPr anchor="ctr"/>
                </a:tc>
                <a:extLst>
                  <a:ext uri="{0D108BD9-81ED-4DB2-BD59-A6C34878D82A}">
                    <a16:rowId xmlns="" xmlns:a16="http://schemas.microsoft.com/office/drawing/2014/main" val="10003"/>
                  </a:ext>
                </a:extLst>
              </a:tr>
              <a:tr h="370840">
                <a:tc gridSpan="6">
                  <a:txBody>
                    <a:bodyPr/>
                    <a:lstStyle/>
                    <a:p>
                      <a:r>
                        <a:rPr lang="en-US" altLang="zh-CN" dirty="0" smtClean="0"/>
                        <a:t>Notes:</a:t>
                      </a:r>
                      <a:r>
                        <a:rPr lang="en-US" altLang="zh-CN" baseline="0" dirty="0" smtClean="0"/>
                        <a:t>1.levy rate=17%,refund rate=13%;2.suppose the carried over input tax is 0.</a:t>
                      </a:r>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 xmlns:a16="http://schemas.microsoft.com/office/drawing/2014/main" val="10004"/>
                  </a:ext>
                </a:extLst>
              </a:tr>
            </a:tbl>
          </a:graphicData>
        </a:graphic>
      </p:graphicFrame>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39</a:t>
            </a:fld>
            <a:endParaRPr lang="en-US" altLang="zh-CN" dirty="0">
              <a:solidFill>
                <a:srgbClr val="FFFFFF"/>
              </a:solidFill>
            </a:endParaRPr>
          </a:p>
        </p:txBody>
      </p:sp>
      <p:sp>
        <p:nvSpPr>
          <p:cNvPr id="13" name="内容占位符 7"/>
          <p:cNvSpPr txBox="1">
            <a:spLocks/>
          </p:cNvSpPr>
          <p:nvPr/>
        </p:nvSpPr>
        <p:spPr bwMode="auto">
          <a:xfrm>
            <a:off x="609600" y="2819400"/>
            <a:ext cx="8229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1" fontAlgn="base" hangingPunct="1">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1" fontAlgn="base" hangingPunct="1">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eaLnBrk="1" fontAlgn="base" hangingPunct="1">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r>
              <a:rPr lang="en-US" altLang="zh-CN" sz="2000" kern="0" dirty="0" smtClean="0"/>
              <a:t>A: VAT without relief=[(400</a:t>
            </a:r>
            <a:r>
              <a:rPr lang="en-US" altLang="zh-CN" sz="2000" kern="0" dirty="0">
                <a:latin typeface="Times New Roman"/>
                <a:cs typeface="Times New Roman"/>
              </a:rPr>
              <a:t>–</a:t>
            </a:r>
            <a:r>
              <a:rPr lang="en-US" altLang="zh-CN" sz="2000" kern="0" dirty="0" smtClean="0"/>
              <a:t>40+100]</a:t>
            </a:r>
            <a:r>
              <a:rPr lang="en-US" altLang="zh-CN" sz="2000" dirty="0">
                <a:latin typeface="Times New Roman"/>
                <a:cs typeface="Times New Roman"/>
              </a:rPr>
              <a:t> ×</a:t>
            </a:r>
            <a:r>
              <a:rPr lang="en-US" altLang="zh-CN" sz="2000" kern="0" dirty="0" smtClean="0"/>
              <a:t>17%</a:t>
            </a:r>
            <a:r>
              <a:rPr lang="en-US" altLang="zh-CN" sz="2000" kern="0" dirty="0">
                <a:latin typeface="Times New Roman"/>
                <a:cs typeface="Times New Roman"/>
              </a:rPr>
              <a:t>– </a:t>
            </a:r>
            <a:r>
              <a:rPr lang="en-US" altLang="zh-CN" sz="2000" kern="0" dirty="0" smtClean="0"/>
              <a:t>[300+10]</a:t>
            </a:r>
            <a:r>
              <a:rPr lang="en-US" altLang="zh-CN" sz="2000" dirty="0">
                <a:latin typeface="Times New Roman"/>
                <a:cs typeface="Times New Roman"/>
              </a:rPr>
              <a:t> ×</a:t>
            </a:r>
            <a:r>
              <a:rPr lang="en-US" altLang="zh-CN" sz="2000" kern="0" dirty="0" smtClean="0"/>
              <a:t>17%=78.2</a:t>
            </a:r>
            <a:r>
              <a:rPr lang="en-US" altLang="zh-CN" sz="2000" kern="0" dirty="0">
                <a:latin typeface="Times New Roman"/>
                <a:cs typeface="Times New Roman"/>
              </a:rPr>
              <a:t>–</a:t>
            </a:r>
            <a:r>
              <a:rPr lang="en-US" altLang="zh-CN" sz="2000" kern="0" dirty="0" smtClean="0"/>
              <a:t>52.7=25.5</a:t>
            </a:r>
          </a:p>
          <a:p>
            <a:r>
              <a:rPr lang="en-US" altLang="zh-CN" sz="2000" kern="0" dirty="0" smtClean="0"/>
              <a:t>B: VAT relief=(400</a:t>
            </a:r>
            <a:r>
              <a:rPr lang="en-US" altLang="zh-CN" sz="2000" kern="0" dirty="0">
                <a:latin typeface="Times New Roman"/>
                <a:cs typeface="Times New Roman"/>
              </a:rPr>
              <a:t>–</a:t>
            </a:r>
            <a:r>
              <a:rPr lang="en-US" altLang="zh-CN" sz="2000" kern="0" dirty="0" smtClean="0"/>
              <a:t>40)</a:t>
            </a:r>
            <a:r>
              <a:rPr lang="en-US" altLang="zh-CN" sz="2000" dirty="0">
                <a:latin typeface="Times New Roman"/>
                <a:cs typeface="Times New Roman"/>
              </a:rPr>
              <a:t> ×</a:t>
            </a:r>
            <a:r>
              <a:rPr lang="en-US" altLang="zh-CN" sz="2000" kern="0" dirty="0" smtClean="0"/>
              <a:t>13%=46.8</a:t>
            </a:r>
          </a:p>
          <a:p>
            <a:r>
              <a:rPr lang="en-US" altLang="zh-CN" sz="2000" kern="0" dirty="0" smtClean="0"/>
              <a:t>C: VAT payable=A</a:t>
            </a:r>
            <a:r>
              <a:rPr lang="en-US" altLang="zh-CN" sz="2000" kern="0" dirty="0">
                <a:latin typeface="Times New Roman"/>
                <a:cs typeface="Times New Roman"/>
              </a:rPr>
              <a:t>–</a:t>
            </a:r>
            <a:r>
              <a:rPr lang="en-US" altLang="zh-CN" sz="2000" kern="0" dirty="0" smtClean="0"/>
              <a:t>B= </a:t>
            </a:r>
            <a:r>
              <a:rPr lang="en-US" altLang="zh-CN" sz="2000" kern="0" dirty="0">
                <a:latin typeface="Times New Roman"/>
                <a:cs typeface="Times New Roman"/>
              </a:rPr>
              <a:t>–</a:t>
            </a:r>
            <a:r>
              <a:rPr lang="en-US" altLang="zh-CN" sz="2000" kern="0" dirty="0" smtClean="0"/>
              <a:t>21.3</a:t>
            </a:r>
          </a:p>
          <a:p>
            <a:r>
              <a:rPr lang="en-US" altLang="zh-CN" sz="2000" kern="0" dirty="0" smtClean="0"/>
              <a:t>D: </a:t>
            </a:r>
            <a:r>
              <a:rPr lang="en-US" altLang="zh-CN" sz="2000" kern="0" dirty="0" smtClean="0">
                <a:solidFill>
                  <a:srgbClr val="FF0000"/>
                </a:solidFill>
              </a:rPr>
              <a:t>VAT refundable=21.3</a:t>
            </a:r>
            <a:endParaRPr lang="en-US" altLang="zh-CN" sz="2000" kern="0" dirty="0" smtClean="0"/>
          </a:p>
        </p:txBody>
      </p:sp>
      <p:sp>
        <p:nvSpPr>
          <p:cNvPr id="8" name="TextBox 7"/>
          <p:cNvSpPr txBox="1"/>
          <p:nvPr/>
        </p:nvSpPr>
        <p:spPr>
          <a:xfrm>
            <a:off x="457200" y="4602997"/>
            <a:ext cx="8065296" cy="1384995"/>
          </a:xfrm>
          <a:prstGeom prst="rect">
            <a:avLst/>
          </a:prstGeom>
          <a:noFill/>
        </p:spPr>
        <p:txBody>
          <a:bodyPr wrap="square" rtlCol="0">
            <a:spAutoFit/>
          </a:bodyPr>
          <a:lstStyle/>
          <a:p>
            <a:r>
              <a:rPr lang="en-US" altLang="zh-CN" sz="2800" dirty="0" smtClean="0"/>
              <a:t>Note: the VAT relief is 46.8, but the enterprises only get  21.3 refunded. In fact, the export relief may be in different forms. </a:t>
            </a:r>
            <a:endParaRPr lang="zh-CN" altLang="en-US" sz="2800" dirty="0"/>
          </a:p>
        </p:txBody>
      </p:sp>
    </p:spTree>
    <p:extLst>
      <p:ext uri="{BB962C8B-B14F-4D97-AF65-F5344CB8AC3E}">
        <p14:creationId xmlns:p14="http://schemas.microsoft.com/office/powerpoint/2010/main" val="55680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2">
                    <a:satMod val="130000"/>
                  </a:schemeClr>
                </a:solidFill>
              </a:rPr>
              <a:t>Value Added Tax</a:t>
            </a:r>
            <a:endParaRPr lang="zh-CN" altLang="en-US" dirty="0">
              <a:solidFill>
                <a:schemeClr val="tx2">
                  <a:satMod val="130000"/>
                </a:schemeClr>
              </a:solidFill>
            </a:endParaRPr>
          </a:p>
        </p:txBody>
      </p:sp>
      <p:sp>
        <p:nvSpPr>
          <p:cNvPr id="3" name="内容占位符 2"/>
          <p:cNvSpPr>
            <a:spLocks noGrp="1"/>
          </p:cNvSpPr>
          <p:nvPr>
            <p:ph idx="1"/>
          </p:nvPr>
        </p:nvSpPr>
        <p:spPr>
          <a:xfrm>
            <a:off x="457200" y="1371600"/>
            <a:ext cx="8229600" cy="4525963"/>
          </a:xfrm>
        </p:spPr>
        <p:txBody>
          <a:bodyPr/>
          <a:lstStyle/>
          <a:p>
            <a:r>
              <a:rPr lang="en-US" altLang="zh-CN" dirty="0" smtClean="0"/>
              <a:t>Introduction</a:t>
            </a:r>
          </a:p>
          <a:p>
            <a:r>
              <a:rPr lang="en-US" altLang="zh-CN" dirty="0" smtClean="0"/>
              <a:t>Taxpayers</a:t>
            </a:r>
          </a:p>
          <a:p>
            <a:r>
              <a:rPr lang="en-US" altLang="zh-CN" dirty="0" smtClean="0"/>
              <a:t>Taxable items and exemptions</a:t>
            </a:r>
          </a:p>
          <a:p>
            <a:r>
              <a:rPr lang="en-US" altLang="zh-CN" dirty="0" smtClean="0"/>
              <a:t>Rates</a:t>
            </a:r>
          </a:p>
          <a:p>
            <a:r>
              <a:rPr lang="en-US" altLang="zh-CN" dirty="0" smtClean="0"/>
              <a:t>Calculation of VAT payable</a:t>
            </a:r>
          </a:p>
          <a:p>
            <a:r>
              <a:rPr lang="en-US" altLang="zh-CN" dirty="0" smtClean="0"/>
              <a:t>Input tax credit</a:t>
            </a:r>
          </a:p>
          <a:p>
            <a:r>
              <a:rPr lang="en-US" altLang="zh-CN" dirty="0" smtClean="0"/>
              <a:t>VAT for small-scale taxpayers</a:t>
            </a:r>
          </a:p>
          <a:p>
            <a:r>
              <a:rPr lang="en-US" altLang="zh-CN" dirty="0" smtClean="0"/>
              <a:t>Export tax refund</a:t>
            </a:r>
          </a:p>
          <a:p>
            <a:endParaRPr lang="en-US" altLang="zh-CN" dirty="0" smtClean="0"/>
          </a:p>
          <a:p>
            <a:endParaRPr lang="en-US" altLang="zh-CN" dirty="0" smtClean="0"/>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19:52:00</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a:t>
            </a:fld>
            <a:endParaRPr lang="en-US" altLang="zh-CN" dirty="0">
              <a:solidFill>
                <a:srgbClr val="FFFFFF"/>
              </a:solidFill>
            </a:endParaRPr>
          </a:p>
        </p:txBody>
      </p:sp>
    </p:spTree>
    <p:extLst>
      <p:ext uri="{BB962C8B-B14F-4D97-AF65-F5344CB8AC3E}">
        <p14:creationId xmlns:p14="http://schemas.microsoft.com/office/powerpoint/2010/main" val="23179614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4" name="Rectangle 4"/>
          <p:cNvSpPr>
            <a:spLocks noGrp="1" noRot="1" noChangeArrowheads="1"/>
          </p:cNvSpPr>
          <p:nvPr>
            <p:ph type="title"/>
          </p:nvPr>
        </p:nvSpPr>
        <p:spPr/>
        <p:txBody>
          <a:bodyPr/>
          <a:lstStyle/>
          <a:p>
            <a:pPr fontAlgn="auto">
              <a:spcAft>
                <a:spcPts val="0"/>
              </a:spcAft>
              <a:defRPr/>
            </a:pPr>
            <a:r>
              <a:rPr lang="en-US" altLang="zh-CN">
                <a:solidFill>
                  <a:schemeClr val="tx2">
                    <a:satMod val="130000"/>
                  </a:schemeClr>
                </a:solidFill>
              </a:rPr>
              <a:t>Business tax</a:t>
            </a:r>
          </a:p>
        </p:txBody>
      </p:sp>
      <p:sp>
        <p:nvSpPr>
          <p:cNvPr id="2" name="文本占位符 1"/>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846853475"/>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a:solidFill>
                  <a:schemeClr val="tx2">
                    <a:satMod val="130000"/>
                  </a:schemeClr>
                </a:solidFill>
              </a:rPr>
              <a:t>Business Tax</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Introduction</a:t>
            </a:r>
          </a:p>
          <a:p>
            <a:r>
              <a:rPr lang="en-US" altLang="zh-CN" dirty="0" smtClean="0"/>
              <a:t>Taxable business activities and exemptions</a:t>
            </a:r>
          </a:p>
          <a:p>
            <a:r>
              <a:rPr lang="en-US" altLang="zh-CN" dirty="0" smtClean="0"/>
              <a:t>Tax base</a:t>
            </a:r>
          </a:p>
          <a:p>
            <a:r>
              <a:rPr lang="en-US" altLang="zh-CN" dirty="0" smtClean="0"/>
              <a:t>Tax rate</a:t>
            </a:r>
          </a:p>
          <a:p>
            <a:r>
              <a:rPr lang="en-US" altLang="zh-CN" dirty="0" smtClean="0"/>
              <a:t>Calculation of tax payable</a:t>
            </a:r>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41</a:t>
            </a:fld>
            <a:endParaRPr lang="en-US" altLang="zh-CN" dirty="0">
              <a:solidFill>
                <a:srgbClr val="FFFFFF"/>
              </a:solidFill>
            </a:endParaRPr>
          </a:p>
        </p:txBody>
      </p:sp>
    </p:spTree>
    <p:extLst>
      <p:ext uri="{BB962C8B-B14F-4D97-AF65-F5344CB8AC3E}">
        <p14:creationId xmlns:p14="http://schemas.microsoft.com/office/powerpoint/2010/main" val="14888935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Introduction</a:t>
            </a:r>
            <a:endParaRPr lang="en-US" altLang="zh-CN" dirty="0">
              <a:solidFill>
                <a:schemeClr val="tx2">
                  <a:satMod val="130000"/>
                </a:schemeClr>
              </a:solidFill>
            </a:endParaRPr>
          </a:p>
        </p:txBody>
      </p:sp>
      <p:sp>
        <p:nvSpPr>
          <p:cNvPr id="1932290" name="Rectangle 3"/>
          <p:cNvSpPr>
            <a:spLocks noGrp="1" noRot="1" noChangeArrowheads="1"/>
          </p:cNvSpPr>
          <p:nvPr>
            <p:ph idx="1"/>
          </p:nvPr>
        </p:nvSpPr>
        <p:spPr>
          <a:xfrm>
            <a:off x="374650" y="1752600"/>
            <a:ext cx="8540750" cy="4556125"/>
          </a:xfrm>
        </p:spPr>
        <p:txBody>
          <a:bodyPr/>
          <a:lstStyle/>
          <a:p>
            <a:r>
              <a:rPr lang="en-US" altLang="zh-CN" dirty="0" smtClean="0"/>
              <a:t>Sales of goods and services which are not within the scope of VAT are subject to business tax.</a:t>
            </a:r>
          </a:p>
          <a:p>
            <a:r>
              <a:rPr lang="en-US" altLang="zh-CN" dirty="0" smtClean="0"/>
              <a:t>The present business tax was introduced in 1994.  And the regulation was amended in 2008.</a:t>
            </a:r>
          </a:p>
          <a:p>
            <a:r>
              <a:rPr lang="en-US" altLang="zh-CN" dirty="0" smtClean="0"/>
              <a:t>After 2009, </a:t>
            </a:r>
            <a:r>
              <a:rPr lang="en-US" altLang="zh-CN" dirty="0"/>
              <a:t>as long as </a:t>
            </a:r>
            <a:r>
              <a:rPr lang="en-US" altLang="zh-CN" dirty="0" smtClean="0"/>
              <a:t>the service </a:t>
            </a:r>
            <a:r>
              <a:rPr lang="en-US" altLang="zh-CN" dirty="0"/>
              <a:t>provider or </a:t>
            </a:r>
            <a:r>
              <a:rPr lang="en-US" altLang="zh-CN" dirty="0" smtClean="0"/>
              <a:t>service recipient </a:t>
            </a:r>
            <a:r>
              <a:rPr lang="en-US" altLang="zh-CN" dirty="0"/>
              <a:t>is located in </a:t>
            </a:r>
            <a:r>
              <a:rPr lang="en-US" altLang="zh-CN" dirty="0" smtClean="0"/>
              <a:t>China, the service will be subject to Business Tax.</a:t>
            </a:r>
          </a:p>
          <a:p>
            <a:endParaRPr lang="en-US" altLang="zh-CN" dirty="0" smtClean="0"/>
          </a:p>
        </p:txBody>
      </p:sp>
      <p:sp>
        <p:nvSpPr>
          <p:cNvPr id="2" name="日期占位符 1"/>
          <p:cNvSpPr>
            <a:spLocks noGrp="1"/>
          </p:cNvSpPr>
          <p:nvPr>
            <p:ph type="dt" sz="half" idx="10"/>
          </p:nvPr>
        </p:nvSpPr>
        <p:spPr/>
        <p:txBody>
          <a:bodyPr/>
          <a:lstStyle/>
          <a:p>
            <a:pPr>
              <a:defRPr/>
            </a:pPr>
            <a:fld id="{9050F64A-5F9B-404D-9B90-BFE5176B34DA}"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42</a:t>
            </a:fld>
            <a:endParaRPr lang="en-US" altLang="zh-CN">
              <a:solidFill>
                <a:srgbClr val="FFFFFF"/>
              </a:solidFill>
            </a:endParaRPr>
          </a:p>
        </p:txBody>
      </p:sp>
    </p:spTree>
    <p:extLst>
      <p:ext uri="{BB962C8B-B14F-4D97-AF65-F5344CB8AC3E}">
        <p14:creationId xmlns:p14="http://schemas.microsoft.com/office/powerpoint/2010/main" val="2649725475"/>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Scope of taxation</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43</a:t>
            </a:fld>
            <a:endParaRPr lang="en-US" altLang="zh-CN" dirty="0">
              <a:solidFill>
                <a:srgbClr val="FFFFFF"/>
              </a:solidFill>
            </a:endParaRPr>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084"/>
          <a:stretch/>
        </p:blipFill>
        <p:spPr bwMode="auto">
          <a:xfrm>
            <a:off x="0" y="2057400"/>
            <a:ext cx="8991600" cy="3432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53440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Taxable Business Activities</a:t>
            </a:r>
            <a:endParaRPr lang="en-US" altLang="zh-CN" dirty="0">
              <a:solidFill>
                <a:schemeClr val="tx2">
                  <a:satMod val="130000"/>
                </a:schemeClr>
              </a:solidFill>
            </a:endParaRPr>
          </a:p>
        </p:txBody>
      </p:sp>
      <p:sp>
        <p:nvSpPr>
          <p:cNvPr id="1933314" name="Rectangle 3"/>
          <p:cNvSpPr>
            <a:spLocks noGrp="1" noRot="1" noChangeArrowheads="1"/>
          </p:cNvSpPr>
          <p:nvPr>
            <p:ph idx="1"/>
          </p:nvPr>
        </p:nvSpPr>
        <p:spPr>
          <a:xfrm>
            <a:off x="603250" y="1340768"/>
            <a:ext cx="8540750" cy="4700588"/>
          </a:xfrm>
        </p:spPr>
        <p:txBody>
          <a:bodyPr/>
          <a:lstStyle/>
          <a:p>
            <a:pPr>
              <a:lnSpc>
                <a:spcPct val="80000"/>
              </a:lnSpc>
            </a:pPr>
            <a:r>
              <a:rPr lang="en-US" altLang="zh-CN" sz="2800" dirty="0" smtClean="0"/>
              <a:t>Construction; </a:t>
            </a:r>
          </a:p>
          <a:p>
            <a:pPr>
              <a:lnSpc>
                <a:spcPct val="80000"/>
              </a:lnSpc>
            </a:pPr>
            <a:r>
              <a:rPr lang="en-US" altLang="zh-CN" sz="2800" dirty="0" smtClean="0"/>
              <a:t>Banking, finance and insurance; </a:t>
            </a:r>
          </a:p>
          <a:p>
            <a:pPr>
              <a:lnSpc>
                <a:spcPct val="80000"/>
              </a:lnSpc>
            </a:pPr>
            <a:r>
              <a:rPr lang="en-US" altLang="zh-CN" sz="2800" dirty="0" smtClean="0"/>
              <a:t>Cultural and sports activities; </a:t>
            </a:r>
          </a:p>
          <a:p>
            <a:pPr>
              <a:lnSpc>
                <a:spcPct val="80000"/>
              </a:lnSpc>
            </a:pPr>
            <a:r>
              <a:rPr lang="en-US" altLang="zh-CN" sz="2800" dirty="0" smtClean="0"/>
              <a:t>Entertainment </a:t>
            </a:r>
          </a:p>
          <a:p>
            <a:pPr>
              <a:lnSpc>
                <a:spcPct val="80000"/>
              </a:lnSpc>
            </a:pPr>
            <a:r>
              <a:rPr lang="en-US" altLang="zh-CN" sz="2800" dirty="0" smtClean="0"/>
              <a:t>Other services such as agencies, hotels, catering, tourism, advertising, leasing and warehousing; </a:t>
            </a:r>
          </a:p>
          <a:p>
            <a:pPr>
              <a:lnSpc>
                <a:spcPct val="80000"/>
              </a:lnSpc>
            </a:pPr>
            <a:r>
              <a:rPr lang="en-US" altLang="zh-CN" sz="2800" dirty="0" smtClean="0"/>
              <a:t>Transfer of intangible property;  </a:t>
            </a:r>
          </a:p>
          <a:p>
            <a:pPr>
              <a:lnSpc>
                <a:spcPct val="80000"/>
              </a:lnSpc>
            </a:pPr>
            <a:r>
              <a:rPr lang="en-US" altLang="zh-CN" sz="2800" dirty="0" smtClean="0"/>
              <a:t>Sale of immovable property. </a:t>
            </a:r>
          </a:p>
        </p:txBody>
      </p:sp>
      <p:sp>
        <p:nvSpPr>
          <p:cNvPr id="2" name="日期占位符 1"/>
          <p:cNvSpPr>
            <a:spLocks noGrp="1"/>
          </p:cNvSpPr>
          <p:nvPr>
            <p:ph type="dt" sz="half" idx="10"/>
          </p:nvPr>
        </p:nvSpPr>
        <p:spPr/>
        <p:txBody>
          <a:bodyPr/>
          <a:lstStyle/>
          <a:p>
            <a:pPr>
              <a:defRPr/>
            </a:pPr>
            <a:fld id="{58567A0A-B3FE-4A36-988B-5CA729F803FD}"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44</a:t>
            </a:fld>
            <a:endParaRPr lang="en-US" altLang="zh-CN">
              <a:solidFill>
                <a:srgbClr val="FFFFFF"/>
              </a:solidFill>
            </a:endParaRPr>
          </a:p>
        </p:txBody>
      </p:sp>
    </p:spTree>
    <p:extLst>
      <p:ext uri="{BB962C8B-B14F-4D97-AF65-F5344CB8AC3E}">
        <p14:creationId xmlns:p14="http://schemas.microsoft.com/office/powerpoint/2010/main" val="2152615550"/>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rrowheads="1"/>
          </p:cNvSpPr>
          <p:nvPr>
            <p:ph type="title"/>
          </p:nvPr>
        </p:nvSpPr>
        <p:spPr>
          <a:xfrm>
            <a:off x="467544" y="0"/>
            <a:ext cx="8229600" cy="1143000"/>
          </a:xfrm>
        </p:spPr>
        <p:txBody>
          <a:bodyPr/>
          <a:lstStyle/>
          <a:p>
            <a:pPr fontAlgn="auto">
              <a:spcAft>
                <a:spcPts val="0"/>
              </a:spcAft>
              <a:defRPr/>
            </a:pPr>
            <a:r>
              <a:rPr lang="en-US" altLang="zh-CN" dirty="0">
                <a:solidFill>
                  <a:schemeClr val="tx2">
                    <a:satMod val="130000"/>
                  </a:schemeClr>
                </a:solidFill>
              </a:rPr>
              <a:t>Exemptions</a:t>
            </a:r>
          </a:p>
        </p:txBody>
      </p:sp>
      <p:sp>
        <p:nvSpPr>
          <p:cNvPr id="1938434" name="Rectangle 3"/>
          <p:cNvSpPr>
            <a:spLocks noGrp="1" noRot="1" noChangeArrowheads="1"/>
          </p:cNvSpPr>
          <p:nvPr>
            <p:ph idx="1"/>
          </p:nvPr>
        </p:nvSpPr>
        <p:spPr>
          <a:xfrm>
            <a:off x="323528" y="908720"/>
            <a:ext cx="8540750" cy="5589587"/>
          </a:xfrm>
        </p:spPr>
        <p:txBody>
          <a:bodyPr/>
          <a:lstStyle/>
          <a:p>
            <a:pPr>
              <a:lnSpc>
                <a:spcPct val="80000"/>
              </a:lnSpc>
            </a:pPr>
            <a:r>
              <a:rPr lang="en-US" altLang="zh-CN" sz="2000" dirty="0" smtClean="0"/>
              <a:t>Services provided by nurseries, kindergartens, welfare institutions for disabled people, old people's homes, matchmaking agencies and funeral homes; </a:t>
            </a:r>
          </a:p>
          <a:p>
            <a:pPr>
              <a:lnSpc>
                <a:spcPct val="80000"/>
              </a:lnSpc>
            </a:pPr>
            <a:r>
              <a:rPr lang="en-US" altLang="zh-CN" sz="2000" dirty="0" smtClean="0"/>
              <a:t>Services provided by disabled people; </a:t>
            </a:r>
          </a:p>
          <a:p>
            <a:pPr>
              <a:lnSpc>
                <a:spcPct val="80000"/>
              </a:lnSpc>
            </a:pPr>
            <a:r>
              <a:rPr lang="en-US" altLang="zh-CN" sz="2000" dirty="0" smtClean="0"/>
              <a:t>Medical services provided by hospitals, clinics and other medical institutions; </a:t>
            </a:r>
          </a:p>
          <a:p>
            <a:pPr>
              <a:lnSpc>
                <a:spcPct val="80000"/>
              </a:lnSpc>
            </a:pPr>
            <a:r>
              <a:rPr lang="en-US" altLang="zh-CN" sz="2000" dirty="0" smtClean="0"/>
              <a:t>Educational services; </a:t>
            </a:r>
          </a:p>
          <a:p>
            <a:pPr>
              <a:lnSpc>
                <a:spcPct val="80000"/>
              </a:lnSpc>
            </a:pPr>
            <a:r>
              <a:rPr lang="en-US" altLang="zh-CN" sz="2000" dirty="0" smtClean="0"/>
              <a:t>Services related to agriculture, including insurance; </a:t>
            </a:r>
          </a:p>
          <a:p>
            <a:pPr>
              <a:lnSpc>
                <a:spcPct val="80000"/>
              </a:lnSpc>
            </a:pPr>
            <a:r>
              <a:rPr lang="en-US" altLang="zh-CN" sz="2000" dirty="0" smtClean="0"/>
              <a:t>Entrance fees for cultural activities such as museums, art galleries, libraries and religious places; </a:t>
            </a:r>
          </a:p>
          <a:p>
            <a:pPr>
              <a:lnSpc>
                <a:spcPct val="80000"/>
              </a:lnSpc>
            </a:pPr>
            <a:r>
              <a:rPr lang="en-US" altLang="zh-CN" sz="2000" dirty="0" smtClean="0"/>
              <a:t>Certain transactions between banks and financial institutions and transactions between the bank of china and other commercial banks, such as the compulsory deposit at the people's bank of china or funds lent by the people's bank of china to commercial banks; </a:t>
            </a:r>
          </a:p>
          <a:p>
            <a:pPr>
              <a:lnSpc>
                <a:spcPct val="80000"/>
              </a:lnSpc>
            </a:pPr>
            <a:r>
              <a:rPr lang="en-US" altLang="zh-CN" sz="2000" dirty="0" smtClean="0"/>
              <a:t>Insurance premiums on ordinary life insurance, annuity insurance and health insurance refunded to the insured person after 1 year on the basis of a 1-year period scheme; </a:t>
            </a:r>
          </a:p>
          <a:p>
            <a:pPr>
              <a:lnSpc>
                <a:spcPct val="80000"/>
              </a:lnSpc>
            </a:pPr>
            <a:r>
              <a:rPr lang="en-US" altLang="zh-CN" sz="2000" dirty="0" smtClean="0"/>
              <a:t>Transfer of copyright by individuals; and </a:t>
            </a:r>
          </a:p>
          <a:p>
            <a:pPr>
              <a:lnSpc>
                <a:spcPct val="80000"/>
              </a:lnSpc>
            </a:pPr>
            <a:r>
              <a:rPr lang="en-US" altLang="zh-CN" sz="2000" dirty="0" smtClean="0"/>
              <a:t>Royalties derived by domestic scientific research institutions. </a:t>
            </a:r>
          </a:p>
        </p:txBody>
      </p:sp>
      <p:sp>
        <p:nvSpPr>
          <p:cNvPr id="2" name="日期占位符 1"/>
          <p:cNvSpPr>
            <a:spLocks noGrp="1"/>
          </p:cNvSpPr>
          <p:nvPr>
            <p:ph type="dt" sz="half" idx="10"/>
          </p:nvPr>
        </p:nvSpPr>
        <p:spPr/>
        <p:txBody>
          <a:bodyPr/>
          <a:lstStyle/>
          <a:p>
            <a:pPr>
              <a:defRPr/>
            </a:pPr>
            <a:fld id="{FAE40322-F959-4FF6-AAD0-B5E2D75D9D3C}"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45</a:t>
            </a:fld>
            <a:endParaRPr lang="en-US" altLang="zh-CN">
              <a:solidFill>
                <a:srgbClr val="FFFFFF"/>
              </a:solidFill>
            </a:endParaRPr>
          </a:p>
        </p:txBody>
      </p:sp>
    </p:spTree>
    <p:extLst>
      <p:ext uri="{BB962C8B-B14F-4D97-AF65-F5344CB8AC3E}">
        <p14:creationId xmlns:p14="http://schemas.microsoft.com/office/powerpoint/2010/main" val="3563938878"/>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Tax Base</a:t>
            </a:r>
            <a:endParaRPr lang="en-US" altLang="zh-CN" dirty="0">
              <a:solidFill>
                <a:schemeClr val="tx2">
                  <a:satMod val="130000"/>
                </a:schemeClr>
              </a:solidFill>
            </a:endParaRPr>
          </a:p>
        </p:txBody>
      </p:sp>
      <p:sp>
        <p:nvSpPr>
          <p:cNvPr id="1934338" name="Rectangle 3"/>
          <p:cNvSpPr>
            <a:spLocks noGrp="1" noRot="1" noChangeArrowheads="1"/>
          </p:cNvSpPr>
          <p:nvPr>
            <p:ph idx="1"/>
          </p:nvPr>
        </p:nvSpPr>
        <p:spPr/>
        <p:txBody>
          <a:bodyPr/>
          <a:lstStyle/>
          <a:p>
            <a:r>
              <a:rPr lang="en-US" altLang="zh-CN" smtClean="0"/>
              <a:t>Business tax is imposed on the full price</a:t>
            </a:r>
            <a:r>
              <a:rPr lang="zh-CN" altLang="en-US" smtClean="0"/>
              <a:t>（</a:t>
            </a:r>
            <a:r>
              <a:rPr lang="en-US" altLang="zh-CN" smtClean="0"/>
              <a:t>tax inclusive) received by the service provider plus additional fees and other charges no matter in which form it is received, whether in cash or in kind. </a:t>
            </a:r>
          </a:p>
        </p:txBody>
      </p:sp>
      <p:sp>
        <p:nvSpPr>
          <p:cNvPr id="2" name="日期占位符 1"/>
          <p:cNvSpPr>
            <a:spLocks noGrp="1"/>
          </p:cNvSpPr>
          <p:nvPr>
            <p:ph type="dt" sz="half" idx="10"/>
          </p:nvPr>
        </p:nvSpPr>
        <p:spPr/>
        <p:txBody>
          <a:bodyPr/>
          <a:lstStyle/>
          <a:p>
            <a:pPr>
              <a:defRPr/>
            </a:pPr>
            <a:fld id="{E956DBD3-BA76-4E9C-BFF4-78C4B573ED3D}"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46</a:t>
            </a:fld>
            <a:endParaRPr lang="en-US" altLang="zh-CN">
              <a:solidFill>
                <a:srgbClr val="FFFFFF"/>
              </a:solidFill>
            </a:endParaRPr>
          </a:p>
        </p:txBody>
      </p:sp>
    </p:spTree>
    <p:extLst>
      <p:ext uri="{BB962C8B-B14F-4D97-AF65-F5344CB8AC3E}">
        <p14:creationId xmlns:p14="http://schemas.microsoft.com/office/powerpoint/2010/main" val="2577598484"/>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Some Deductible Expenses</a:t>
            </a:r>
            <a:endParaRPr lang="en-US" altLang="zh-CN" dirty="0">
              <a:solidFill>
                <a:schemeClr val="tx2">
                  <a:satMod val="130000"/>
                </a:schemeClr>
              </a:solidFill>
            </a:endParaRPr>
          </a:p>
        </p:txBody>
      </p:sp>
      <p:sp>
        <p:nvSpPr>
          <p:cNvPr id="1937410" name="Rectangle 3"/>
          <p:cNvSpPr>
            <a:spLocks noGrp="1" noRot="1" noChangeArrowheads="1"/>
          </p:cNvSpPr>
          <p:nvPr>
            <p:ph idx="1"/>
          </p:nvPr>
        </p:nvSpPr>
        <p:spPr>
          <a:xfrm>
            <a:off x="323528" y="1340768"/>
            <a:ext cx="8540750" cy="4772025"/>
          </a:xfrm>
        </p:spPr>
        <p:txBody>
          <a:bodyPr/>
          <a:lstStyle/>
          <a:p>
            <a:pPr>
              <a:lnSpc>
                <a:spcPct val="80000"/>
              </a:lnSpc>
            </a:pPr>
            <a:r>
              <a:rPr lang="en-US" altLang="zh-CN" sz="2400" dirty="0" smtClean="0">
                <a:solidFill>
                  <a:srgbClr val="FF0000"/>
                </a:solidFill>
              </a:rPr>
              <a:t>General contractors </a:t>
            </a:r>
            <a:r>
              <a:rPr lang="en-US" altLang="zh-CN" sz="2400" dirty="0" smtClean="0"/>
              <a:t>in the construction business may deduct payments made to subcontractors; </a:t>
            </a:r>
          </a:p>
          <a:p>
            <a:pPr>
              <a:lnSpc>
                <a:spcPct val="80000"/>
              </a:lnSpc>
            </a:pPr>
            <a:r>
              <a:rPr lang="en-US" altLang="zh-CN" sz="2400" dirty="0" smtClean="0">
                <a:solidFill>
                  <a:srgbClr val="FF0000"/>
                </a:solidFill>
              </a:rPr>
              <a:t>General insurers </a:t>
            </a:r>
            <a:r>
              <a:rPr lang="en-US" altLang="zh-CN" sz="2400" dirty="0" smtClean="0"/>
              <a:t>may deduct the amount paid to sub-insurers in computing the taxable turnover; </a:t>
            </a:r>
          </a:p>
          <a:p>
            <a:pPr>
              <a:lnSpc>
                <a:spcPct val="80000"/>
              </a:lnSpc>
            </a:pPr>
            <a:r>
              <a:rPr lang="en-US" altLang="zh-CN" sz="2400" dirty="0" smtClean="0"/>
              <a:t>Banks and other financial institutions may subtract from their business revenue </a:t>
            </a:r>
            <a:r>
              <a:rPr lang="en-US" altLang="zh-CN" sz="2400" dirty="0" smtClean="0">
                <a:solidFill>
                  <a:srgbClr val="FF0000"/>
                </a:solidFill>
              </a:rPr>
              <a:t>interest paid on borrowed funds from other financial institutions</a:t>
            </a:r>
            <a:r>
              <a:rPr lang="en-US" altLang="zh-CN" sz="2400" dirty="0" smtClean="0"/>
              <a:t>; and </a:t>
            </a:r>
          </a:p>
          <a:p>
            <a:pPr>
              <a:lnSpc>
                <a:spcPct val="80000"/>
              </a:lnSpc>
            </a:pPr>
            <a:r>
              <a:rPr lang="en-US" altLang="zh-CN" sz="2400" dirty="0" smtClean="0"/>
              <a:t>Financial institutions engaged in the </a:t>
            </a:r>
            <a:r>
              <a:rPr lang="en-US" altLang="zh-CN" sz="2400" dirty="0" smtClean="0">
                <a:solidFill>
                  <a:srgbClr val="FF0000"/>
                </a:solidFill>
              </a:rPr>
              <a:t>trading of currencies, securities and futures contracts</a:t>
            </a:r>
            <a:r>
              <a:rPr lang="en-US" altLang="zh-CN" sz="2400" dirty="0" smtClean="0"/>
              <a:t> is taxable only on the difference between the sales proceeds and the cost of purchase. </a:t>
            </a:r>
          </a:p>
        </p:txBody>
      </p:sp>
      <p:sp>
        <p:nvSpPr>
          <p:cNvPr id="2" name="日期占位符 1"/>
          <p:cNvSpPr>
            <a:spLocks noGrp="1"/>
          </p:cNvSpPr>
          <p:nvPr>
            <p:ph type="dt" sz="half" idx="10"/>
          </p:nvPr>
        </p:nvSpPr>
        <p:spPr/>
        <p:txBody>
          <a:bodyPr/>
          <a:lstStyle/>
          <a:p>
            <a:pPr>
              <a:defRPr/>
            </a:pPr>
            <a:fld id="{AA65BB5A-689F-4797-94C8-B02883A3C20A}"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47</a:t>
            </a:fld>
            <a:endParaRPr lang="en-US" altLang="zh-CN">
              <a:solidFill>
                <a:srgbClr val="FFFFFF"/>
              </a:solidFill>
            </a:endParaRPr>
          </a:p>
        </p:txBody>
      </p:sp>
    </p:spTree>
    <p:extLst>
      <p:ext uri="{BB962C8B-B14F-4D97-AF65-F5344CB8AC3E}">
        <p14:creationId xmlns:p14="http://schemas.microsoft.com/office/powerpoint/2010/main" val="552233270"/>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Tax Rates</a:t>
            </a:r>
            <a:endParaRPr lang="en-US" altLang="zh-CN" dirty="0">
              <a:solidFill>
                <a:schemeClr val="tx2">
                  <a:satMod val="130000"/>
                </a:schemeClr>
              </a:solidFill>
            </a:endParaRPr>
          </a:p>
        </p:txBody>
      </p:sp>
      <p:sp>
        <p:nvSpPr>
          <p:cNvPr id="1935362" name="Rectangle 3"/>
          <p:cNvSpPr>
            <a:spLocks noGrp="1" noRot="1" noChangeArrowheads="1"/>
          </p:cNvSpPr>
          <p:nvPr>
            <p:ph idx="1"/>
          </p:nvPr>
        </p:nvSpPr>
        <p:spPr/>
        <p:txBody>
          <a:bodyPr/>
          <a:lstStyle/>
          <a:p>
            <a:pPr>
              <a:lnSpc>
                <a:spcPct val="80000"/>
              </a:lnSpc>
            </a:pPr>
            <a:r>
              <a:rPr lang="en-US" altLang="zh-CN" sz="2400" dirty="0" smtClean="0"/>
              <a:t>3% for construction (including building, installation, repair), cultural and athletic activities; </a:t>
            </a:r>
          </a:p>
          <a:p>
            <a:pPr>
              <a:lnSpc>
                <a:spcPct val="80000"/>
              </a:lnSpc>
            </a:pPr>
            <a:r>
              <a:rPr lang="en-US" altLang="zh-CN" sz="2400" dirty="0" smtClean="0"/>
              <a:t>5% for transfer of intangible and immovable property (including land-use rights, patent rights, non-patented technology, trademark rights, copyrights and goodwill)</a:t>
            </a:r>
          </a:p>
          <a:p>
            <a:pPr>
              <a:lnSpc>
                <a:spcPct val="80000"/>
              </a:lnSpc>
            </a:pPr>
            <a:r>
              <a:rPr lang="en-US" altLang="zh-CN" sz="2400" dirty="0" smtClean="0"/>
              <a:t>5% for service industry (including agency, hotel and restaurant business, tourism, leasing but excluding </a:t>
            </a:r>
            <a:r>
              <a:rPr lang="en-US" altLang="zh-CN" sz="2400" dirty="0"/>
              <a:t>tangible movable property </a:t>
            </a:r>
            <a:r>
              <a:rPr lang="en-US" altLang="zh-CN" sz="2400" dirty="0" smtClean="0"/>
              <a:t>leasing and some specified modern service industries </a:t>
            </a:r>
            <a:r>
              <a:rPr lang="en-US" altLang="zh-CN" sz="2400" dirty="0"/>
              <a:t>)</a:t>
            </a:r>
            <a:r>
              <a:rPr lang="en-US" altLang="zh-CN" sz="2400" dirty="0" smtClean="0"/>
              <a:t>; </a:t>
            </a:r>
          </a:p>
          <a:p>
            <a:pPr>
              <a:lnSpc>
                <a:spcPct val="80000"/>
              </a:lnSpc>
            </a:pPr>
            <a:r>
              <a:rPr lang="en-US" altLang="zh-CN" sz="2400" dirty="0" smtClean="0"/>
              <a:t>5% for banking and insurance services;</a:t>
            </a:r>
          </a:p>
          <a:p>
            <a:pPr>
              <a:lnSpc>
                <a:spcPct val="80000"/>
              </a:lnSpc>
            </a:pPr>
            <a:r>
              <a:rPr lang="en-US" altLang="zh-CN" sz="2400" dirty="0" smtClean="0"/>
              <a:t>5% to 20% for entertainment. The applicable rate is determined by local governments but the common </a:t>
            </a:r>
            <a:br>
              <a:rPr lang="en-US" altLang="zh-CN" sz="2400" dirty="0" smtClean="0"/>
            </a:br>
            <a:r>
              <a:rPr lang="en-US" altLang="zh-CN" sz="2400" dirty="0" smtClean="0"/>
              <a:t>rates vary between 10% to 20%. </a:t>
            </a:r>
          </a:p>
        </p:txBody>
      </p:sp>
      <p:sp>
        <p:nvSpPr>
          <p:cNvPr id="2" name="日期占位符 1"/>
          <p:cNvSpPr>
            <a:spLocks noGrp="1"/>
          </p:cNvSpPr>
          <p:nvPr>
            <p:ph type="dt" sz="half" idx="10"/>
          </p:nvPr>
        </p:nvSpPr>
        <p:spPr/>
        <p:txBody>
          <a:bodyPr/>
          <a:lstStyle/>
          <a:p>
            <a:pPr>
              <a:defRPr/>
            </a:pPr>
            <a:fld id="{CC498F4A-03B2-44D0-A4BE-17B70CEFB221}"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48</a:t>
            </a:fld>
            <a:endParaRPr lang="en-US" altLang="zh-CN">
              <a:solidFill>
                <a:srgbClr val="FFFFFF"/>
              </a:solidFill>
            </a:endParaRPr>
          </a:p>
        </p:txBody>
      </p:sp>
    </p:spTree>
    <p:extLst>
      <p:ext uri="{BB962C8B-B14F-4D97-AF65-F5344CB8AC3E}">
        <p14:creationId xmlns:p14="http://schemas.microsoft.com/office/powerpoint/2010/main" val="2816703962"/>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1"/>
          <p:cNvSpPr>
            <a:spLocks noGrp="1"/>
          </p:cNvSpPr>
          <p:nvPr>
            <p:ph type="title"/>
          </p:nvPr>
        </p:nvSpPr>
        <p:spPr>
          <a:xfrm>
            <a:off x="457200" y="274638"/>
            <a:ext cx="8610600" cy="1143000"/>
          </a:xfrm>
        </p:spPr>
        <p:txBody>
          <a:bodyPr/>
          <a:lstStyle/>
          <a:p>
            <a:r>
              <a:rPr lang="en-US" altLang="zh-CN" dirty="0">
                <a:solidFill>
                  <a:schemeClr val="tx2">
                    <a:satMod val="130000"/>
                  </a:schemeClr>
                </a:solidFill>
              </a:rPr>
              <a:t>Tax </a:t>
            </a:r>
            <a:r>
              <a:rPr lang="en-US" altLang="zh-CN" dirty="0" smtClean="0">
                <a:solidFill>
                  <a:schemeClr val="tx2">
                    <a:satMod val="130000"/>
                  </a:schemeClr>
                </a:solidFill>
              </a:rPr>
              <a:t>Rates for Sale of House</a:t>
            </a:r>
            <a:endParaRPr lang="zh-CN" altLang="en-US" dirty="0">
              <a:solidFill>
                <a:schemeClr val="accent1"/>
              </a:solidFill>
            </a:endParaRPr>
          </a:p>
        </p:txBody>
      </p:sp>
      <p:sp>
        <p:nvSpPr>
          <p:cNvPr id="3" name="内容占位符 2"/>
          <p:cNvSpPr>
            <a:spLocks noGrp="1"/>
          </p:cNvSpPr>
          <p:nvPr>
            <p:ph idx="1"/>
          </p:nvPr>
        </p:nvSpPr>
        <p:spPr/>
        <p:txBody>
          <a:bodyPr/>
          <a:lstStyle/>
          <a:p>
            <a:r>
              <a:rPr lang="en-US" altLang="zh-CN" sz="2400" dirty="0" smtClean="0"/>
              <a:t>For sale of ordinary houses held for 5 years or more, the Business </a:t>
            </a:r>
            <a:r>
              <a:rPr lang="en-US" altLang="zh-CN" sz="2400" dirty="0"/>
              <a:t>T</a:t>
            </a:r>
            <a:r>
              <a:rPr lang="en-US" altLang="zh-CN" sz="2400" dirty="0" smtClean="0"/>
              <a:t>ax  rate shall be exempt; and </a:t>
            </a:r>
          </a:p>
          <a:p>
            <a:r>
              <a:rPr lang="en-US" altLang="zh-CN" sz="2400" dirty="0"/>
              <a:t>For sale of </a:t>
            </a:r>
            <a:r>
              <a:rPr lang="en-US" altLang="zh-CN" sz="2400" dirty="0" smtClean="0"/>
              <a:t>non-ordinary </a:t>
            </a:r>
            <a:r>
              <a:rPr lang="en-US" altLang="zh-CN" sz="2400" dirty="0"/>
              <a:t>houses held for 5 years or more, the </a:t>
            </a:r>
            <a:r>
              <a:rPr lang="en-US" altLang="zh-CN" sz="2400" dirty="0" smtClean="0"/>
              <a:t>buying price shall be subtracted from the base of the Business Tax. </a:t>
            </a:r>
            <a:endParaRPr lang="en-US" altLang="zh-CN" sz="2400" dirty="0"/>
          </a:p>
          <a:p>
            <a:r>
              <a:rPr lang="en-US" altLang="zh-CN" sz="2400" dirty="0" smtClean="0"/>
              <a:t>The above “ordinary house” shall meet all the following requirements:</a:t>
            </a:r>
          </a:p>
          <a:p>
            <a:pPr lvl="2"/>
            <a:r>
              <a:rPr lang="en-US" altLang="zh-CN" sz="2000" dirty="0" smtClean="0"/>
              <a:t>The selling price is no more than 1.2 times the average price of the houses built on land of the same grade</a:t>
            </a:r>
          </a:p>
          <a:p>
            <a:pPr lvl="2"/>
            <a:r>
              <a:rPr lang="en-US" altLang="zh-CN" sz="2000" dirty="0" smtClean="0"/>
              <a:t>The construction capacity rate is lower than 1.0</a:t>
            </a:r>
          </a:p>
          <a:p>
            <a:pPr lvl="2"/>
            <a:r>
              <a:rPr lang="en-US" altLang="zh-CN" sz="2000" dirty="0" smtClean="0"/>
              <a:t>The  construction area is no more than 140 m</a:t>
            </a:r>
            <a:r>
              <a:rPr lang="en-US" altLang="zh-CN" sz="2000" baseline="30000" dirty="0" smtClean="0"/>
              <a:t>2</a:t>
            </a:r>
            <a:endParaRPr lang="zh-CN" altLang="en-US" sz="2000"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49</a:t>
            </a:fld>
            <a:endParaRPr lang="en-US" altLang="zh-CN">
              <a:solidFill>
                <a:srgbClr val="FFFFFF"/>
              </a:solidFill>
            </a:endParaRPr>
          </a:p>
        </p:txBody>
      </p:sp>
    </p:spTree>
    <p:extLst>
      <p:ext uri="{BB962C8B-B14F-4D97-AF65-F5344CB8AC3E}">
        <p14:creationId xmlns:p14="http://schemas.microsoft.com/office/powerpoint/2010/main" val="27928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E1EAC767-C66C-49C0-8016-2ACC7ECAE014}"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a:t>
            </a:fld>
            <a:endParaRPr lang="en-US" altLang="zh-CN">
              <a:solidFill>
                <a:srgbClr val="FFFFFF"/>
              </a:solidFill>
            </a:endParaRPr>
          </a:p>
        </p:txBody>
      </p:sp>
      <p:sp>
        <p:nvSpPr>
          <p:cNvPr id="586754"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a:solidFill>
                  <a:schemeClr val="tx2">
                    <a:satMod val="130000"/>
                  </a:schemeClr>
                </a:solidFill>
              </a:rPr>
              <a:t>Introduction </a:t>
            </a:r>
          </a:p>
        </p:txBody>
      </p:sp>
      <p:sp>
        <p:nvSpPr>
          <p:cNvPr id="586755" name="Rectangle 3"/>
          <p:cNvSpPr>
            <a:spLocks noGrp="1" noRot="1" noChangeArrowheads="1"/>
          </p:cNvSpPr>
          <p:nvPr>
            <p:ph type="body" idx="4294967295"/>
          </p:nvPr>
        </p:nvSpPr>
        <p:spPr>
          <a:xfrm>
            <a:off x="0" y="1484313"/>
            <a:ext cx="8540750" cy="4845050"/>
          </a:xfrm>
        </p:spPr>
        <p:txBody>
          <a:bodyPr>
            <a:normAutofit/>
          </a:bodyPr>
          <a:lstStyle/>
          <a:p>
            <a:pPr marL="365760" indent="-283464" fontAlgn="auto">
              <a:lnSpc>
                <a:spcPct val="80000"/>
              </a:lnSpc>
              <a:spcAft>
                <a:spcPts val="0"/>
              </a:spcAft>
              <a:buFont typeface="Wingdings 2"/>
              <a:buChar char=""/>
              <a:defRPr/>
            </a:pPr>
            <a:r>
              <a:rPr lang="en-US" altLang="zh-CN" sz="2800" dirty="0" smtClean="0"/>
              <a:t>China started to implement VAT in 1984 on 24 specified taxable items.</a:t>
            </a:r>
          </a:p>
          <a:p>
            <a:pPr marL="365760" indent="-283464" fontAlgn="auto">
              <a:lnSpc>
                <a:spcPct val="80000"/>
              </a:lnSpc>
              <a:spcAft>
                <a:spcPts val="0"/>
              </a:spcAft>
              <a:buFont typeface="Wingdings 2"/>
              <a:buChar char=""/>
              <a:defRPr/>
            </a:pPr>
            <a:r>
              <a:rPr lang="en-US" altLang="zh-CN" sz="2800" dirty="0" smtClean="0"/>
              <a:t>The current </a:t>
            </a:r>
            <a:r>
              <a:rPr lang="zh-CN" altLang="en-US" sz="2800" dirty="0" smtClean="0"/>
              <a:t>“</a:t>
            </a:r>
            <a:r>
              <a:rPr lang="en-US" altLang="zh-CN" sz="2800" dirty="0" smtClean="0"/>
              <a:t>VAT Interim Regulation</a:t>
            </a:r>
            <a:r>
              <a:rPr lang="zh-CN" altLang="en-US" sz="2800" dirty="0" smtClean="0"/>
              <a:t>”</a:t>
            </a:r>
            <a:r>
              <a:rPr lang="en-US" altLang="zh-CN" sz="2800" dirty="0" smtClean="0"/>
              <a:t> took effect in the beginning of 1994.</a:t>
            </a:r>
          </a:p>
          <a:p>
            <a:pPr marL="365760" indent="-283464" fontAlgn="auto">
              <a:lnSpc>
                <a:spcPct val="80000"/>
              </a:lnSpc>
              <a:spcAft>
                <a:spcPts val="0"/>
              </a:spcAft>
              <a:buFont typeface="Wingdings 2"/>
              <a:buChar char=""/>
              <a:defRPr/>
            </a:pPr>
            <a:r>
              <a:rPr lang="en-US" altLang="zh-CN" sz="2800" dirty="0" smtClean="0"/>
              <a:t>The Regulation was amended at the end of 2008 with the </a:t>
            </a:r>
            <a:r>
              <a:rPr lang="en-US" altLang="zh-CN" sz="2800" dirty="0"/>
              <a:t>recovery of VAT incurred on fixed assets </a:t>
            </a:r>
            <a:r>
              <a:rPr lang="en-US" altLang="zh-CN" sz="2800" dirty="0" smtClean="0"/>
              <a:t>as the core change.</a:t>
            </a:r>
          </a:p>
          <a:p>
            <a:pPr marL="365760" indent="-283464" fontAlgn="auto">
              <a:lnSpc>
                <a:spcPct val="80000"/>
              </a:lnSpc>
              <a:spcAft>
                <a:spcPts val="0"/>
              </a:spcAft>
              <a:buFont typeface="Wingdings 2"/>
              <a:buChar char=""/>
              <a:defRPr/>
            </a:pPr>
            <a:r>
              <a:rPr lang="en-US" altLang="zh-CN" sz="2800" dirty="0" smtClean="0"/>
              <a:t>In 2012, China launched the “VAT enlargement reform” and subjected more services to VAT. This reform is still going on. </a:t>
            </a:r>
            <a:endParaRPr lang="en-US" altLang="zh-CN" sz="2800" dirty="0"/>
          </a:p>
        </p:txBody>
      </p:sp>
    </p:spTree>
    <p:extLst>
      <p:ext uri="{BB962C8B-B14F-4D97-AF65-F5344CB8AC3E}">
        <p14:creationId xmlns:p14="http://schemas.microsoft.com/office/powerpoint/2010/main" val="8787043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67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86755">
                                            <p:txEl>
                                              <p:pRg st="0" end="0"/>
                                            </p:txEl>
                                          </p:spTgt>
                                        </p:tgtEl>
                                        <p:attrNameLst>
                                          <p:attrName>style.visibility</p:attrName>
                                        </p:attrNameLst>
                                      </p:cBhvr>
                                      <p:to>
                                        <p:strVal val="visible"/>
                                      </p:to>
                                    </p:set>
                                    <p:animEffect transition="in" filter="wipe(left)">
                                      <p:cBhvr>
                                        <p:cTn id="11" dur="500"/>
                                        <p:tgtEl>
                                          <p:spTgt spid="58675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86755">
                                            <p:txEl>
                                              <p:pRg st="1" end="1"/>
                                            </p:txEl>
                                          </p:spTgt>
                                        </p:tgtEl>
                                        <p:attrNameLst>
                                          <p:attrName>style.visibility</p:attrName>
                                        </p:attrNameLst>
                                      </p:cBhvr>
                                      <p:to>
                                        <p:strVal val="visible"/>
                                      </p:to>
                                    </p:set>
                                    <p:animEffect transition="in" filter="wipe(left)">
                                      <p:cBhvr>
                                        <p:cTn id="16" dur="500"/>
                                        <p:tgtEl>
                                          <p:spTgt spid="5867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86755">
                                            <p:txEl>
                                              <p:pRg st="2" end="2"/>
                                            </p:txEl>
                                          </p:spTgt>
                                        </p:tgtEl>
                                        <p:attrNameLst>
                                          <p:attrName>style.visibility</p:attrName>
                                        </p:attrNameLst>
                                      </p:cBhvr>
                                      <p:to>
                                        <p:strVal val="visible"/>
                                      </p:to>
                                    </p:set>
                                    <p:animEffect transition="in" filter="wipe(left)">
                                      <p:cBhvr>
                                        <p:cTn id="21" dur="500"/>
                                        <p:tgtEl>
                                          <p:spTgt spid="58675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86755">
                                            <p:txEl>
                                              <p:pRg st="3" end="3"/>
                                            </p:txEl>
                                          </p:spTgt>
                                        </p:tgtEl>
                                        <p:attrNameLst>
                                          <p:attrName>style.visibility</p:attrName>
                                        </p:attrNameLst>
                                      </p:cBhvr>
                                      <p:to>
                                        <p:strVal val="visible"/>
                                      </p:to>
                                    </p:set>
                                    <p:animEffect transition="in" filter="wipe(left)">
                                      <p:cBhvr>
                                        <p:cTn id="26" dur="500"/>
                                        <p:tgtEl>
                                          <p:spTgt spid="586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4" grpId="0" autoUpdateAnimBg="0"/>
      <p:bldP spid="586755"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satMod val="130000"/>
                  </a:schemeClr>
                </a:solidFill>
              </a:rPr>
              <a:t>Calculation of Tax Payable</a:t>
            </a:r>
            <a:endParaRPr lang="zh-CN" altLang="en-US" dirty="0"/>
          </a:p>
        </p:txBody>
      </p:sp>
      <p:sp>
        <p:nvSpPr>
          <p:cNvPr id="3" name="内容占位符 2"/>
          <p:cNvSpPr>
            <a:spLocks noGrp="1"/>
          </p:cNvSpPr>
          <p:nvPr>
            <p:ph idx="1"/>
          </p:nvPr>
        </p:nvSpPr>
        <p:spPr/>
        <p:txBody>
          <a:bodyPr/>
          <a:lstStyle/>
          <a:p>
            <a:r>
              <a:rPr lang="en-US" altLang="zh-CN" dirty="0" smtClean="0"/>
              <a:t>Business tax payable</a:t>
            </a:r>
          </a:p>
          <a:p>
            <a:pPr marL="0" indent="0">
              <a:buNone/>
            </a:pPr>
            <a:r>
              <a:rPr lang="en-US" altLang="zh-CN" dirty="0"/>
              <a:t> </a:t>
            </a:r>
            <a:r>
              <a:rPr lang="en-US" altLang="zh-CN" dirty="0" smtClean="0"/>
              <a:t>   = Taxable business </a:t>
            </a:r>
            <a:r>
              <a:rPr lang="en-US" altLang="zh-CN" dirty="0" err="1" smtClean="0"/>
              <a:t>revenue×applicable</a:t>
            </a:r>
            <a:r>
              <a:rPr lang="en-US" altLang="zh-CN" dirty="0" smtClean="0"/>
              <a:t> rate</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50</a:t>
            </a:fld>
            <a:endParaRPr lang="en-US" altLang="zh-CN" dirty="0">
              <a:solidFill>
                <a:srgbClr val="FFFFFF"/>
              </a:solidFill>
            </a:endParaRPr>
          </a:p>
        </p:txBody>
      </p:sp>
    </p:spTree>
    <p:extLst>
      <p:ext uri="{BB962C8B-B14F-4D97-AF65-F5344CB8AC3E}">
        <p14:creationId xmlns:p14="http://schemas.microsoft.com/office/powerpoint/2010/main" val="29514501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rrowheads="1"/>
          </p:cNvSpPr>
          <p:nvPr>
            <p:ph type="title"/>
          </p:nvPr>
        </p:nvSpPr>
        <p:spPr/>
        <p:txBody>
          <a:bodyPr/>
          <a:lstStyle/>
          <a:p>
            <a:pPr fontAlgn="auto">
              <a:spcAft>
                <a:spcPts val="0"/>
              </a:spcAft>
              <a:defRPr/>
            </a:pPr>
            <a:r>
              <a:rPr lang="en-US" altLang="zh-CN">
                <a:solidFill>
                  <a:schemeClr val="tx2">
                    <a:satMod val="130000"/>
                  </a:schemeClr>
                </a:solidFill>
              </a:rPr>
              <a:t>Example</a:t>
            </a:r>
          </a:p>
        </p:txBody>
      </p:sp>
      <p:sp>
        <p:nvSpPr>
          <p:cNvPr id="1936386" name="Rectangle 3"/>
          <p:cNvSpPr>
            <a:spLocks noGrp="1" noRot="1" noChangeArrowheads="1"/>
          </p:cNvSpPr>
          <p:nvPr>
            <p:ph idx="1"/>
          </p:nvPr>
        </p:nvSpPr>
        <p:spPr/>
        <p:txBody>
          <a:bodyPr/>
          <a:lstStyle/>
          <a:p>
            <a:pPr marL="571500" lvl="4" indent="0">
              <a:buNone/>
            </a:pPr>
            <a:r>
              <a:rPr lang="en-US" altLang="zh-CN" dirty="0" smtClean="0"/>
              <a:t>Restaurant</a:t>
            </a:r>
            <a:r>
              <a:rPr lang="en-GB" altLang="zh-CN" sz="2400" dirty="0" smtClean="0"/>
              <a:t>   A</a:t>
            </a:r>
            <a:endParaRPr lang="en-GB" altLang="zh-CN" sz="2400" b="1" dirty="0" smtClean="0"/>
          </a:p>
          <a:p>
            <a:pPr marL="571500" lvl="4" indent="0"/>
            <a:endParaRPr lang="en-GB" altLang="zh-CN" sz="2400" b="1" dirty="0" smtClean="0"/>
          </a:p>
          <a:p>
            <a:pPr marL="571500" lvl="4" indent="0">
              <a:buNone/>
            </a:pPr>
            <a:r>
              <a:rPr lang="en-GB" altLang="zh-CN" sz="2400" b="1" dirty="0" smtClean="0"/>
              <a:t>Business revenue(tax inclusive)  10,000</a:t>
            </a:r>
          </a:p>
          <a:p>
            <a:pPr marL="571500" lvl="4" indent="0">
              <a:buNone/>
            </a:pPr>
            <a:r>
              <a:rPr lang="en-GB" altLang="zh-CN" sz="2400" b="1" dirty="0" smtClean="0"/>
              <a:t>Tax rate                                                   5%                            </a:t>
            </a:r>
          </a:p>
          <a:p>
            <a:pPr marL="571500" lvl="4" indent="0">
              <a:buNone/>
            </a:pPr>
            <a:r>
              <a:rPr lang="en-GB" altLang="zh-CN" sz="2400" b="1" dirty="0" smtClean="0"/>
              <a:t>Tax payable 		                   5,000</a:t>
            </a:r>
            <a:endParaRPr lang="zh-CN" altLang="en-GB" sz="2400" b="1" dirty="0" smtClean="0"/>
          </a:p>
        </p:txBody>
      </p:sp>
      <p:sp>
        <p:nvSpPr>
          <p:cNvPr id="2" name="日期占位符 1"/>
          <p:cNvSpPr>
            <a:spLocks noGrp="1"/>
          </p:cNvSpPr>
          <p:nvPr>
            <p:ph type="dt" sz="half" idx="10"/>
          </p:nvPr>
        </p:nvSpPr>
        <p:spPr/>
        <p:txBody>
          <a:bodyPr/>
          <a:lstStyle/>
          <a:p>
            <a:pPr>
              <a:defRPr/>
            </a:pPr>
            <a:fld id="{6CCA123F-681E-440C-ACDC-1BFB2D342847}"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51</a:t>
            </a:fld>
            <a:endParaRPr lang="en-US" altLang="zh-CN">
              <a:solidFill>
                <a:srgbClr val="FFFFFF"/>
              </a:solidFill>
            </a:endParaRPr>
          </a:p>
        </p:txBody>
      </p:sp>
    </p:spTree>
    <p:extLst>
      <p:ext uri="{BB962C8B-B14F-4D97-AF65-F5344CB8AC3E}">
        <p14:creationId xmlns:p14="http://schemas.microsoft.com/office/powerpoint/2010/main" val="548097049"/>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6" name="Rectangle 4"/>
          <p:cNvSpPr>
            <a:spLocks noGrp="1" noRot="1" noChangeArrowheads="1"/>
          </p:cNvSpPr>
          <p:nvPr>
            <p:ph type="title"/>
          </p:nvPr>
        </p:nvSpPr>
        <p:spPr/>
        <p:txBody>
          <a:bodyPr/>
          <a:lstStyle/>
          <a:p>
            <a:pPr fontAlgn="auto">
              <a:spcAft>
                <a:spcPts val="0"/>
              </a:spcAft>
              <a:defRPr/>
            </a:pPr>
            <a:r>
              <a:rPr lang="en-US" altLang="zh-CN" dirty="0">
                <a:solidFill>
                  <a:schemeClr val="tx2">
                    <a:satMod val="130000"/>
                  </a:schemeClr>
                </a:solidFill>
              </a:rPr>
              <a:t>Consumption tax</a:t>
            </a:r>
          </a:p>
        </p:txBody>
      </p:sp>
      <p:sp>
        <p:nvSpPr>
          <p:cNvPr id="2" name="文本占位符 1"/>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782856976"/>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2">
                    <a:satMod val="130000"/>
                  </a:schemeClr>
                </a:solidFill>
              </a:rPr>
              <a:t>Consumption tax</a:t>
            </a:r>
            <a:endParaRPr lang="zh-CN" altLang="en-US" dirty="0"/>
          </a:p>
        </p:txBody>
      </p:sp>
      <p:sp>
        <p:nvSpPr>
          <p:cNvPr id="3" name="内容占位符 2"/>
          <p:cNvSpPr>
            <a:spLocks noGrp="1"/>
          </p:cNvSpPr>
          <p:nvPr>
            <p:ph idx="1"/>
          </p:nvPr>
        </p:nvSpPr>
        <p:spPr/>
        <p:txBody>
          <a:bodyPr/>
          <a:lstStyle/>
          <a:p>
            <a:r>
              <a:rPr lang="en-US" altLang="zh-CN" dirty="0" smtClean="0"/>
              <a:t>Introduction</a:t>
            </a:r>
          </a:p>
          <a:p>
            <a:r>
              <a:rPr lang="en-US" altLang="zh-CN" dirty="0" smtClean="0"/>
              <a:t>Taxpayers</a:t>
            </a:r>
          </a:p>
          <a:p>
            <a:r>
              <a:rPr lang="en-US" altLang="zh-CN" dirty="0" smtClean="0"/>
              <a:t>Taxable products and rates</a:t>
            </a:r>
          </a:p>
          <a:p>
            <a:r>
              <a:rPr lang="en-US" altLang="zh-CN" dirty="0" smtClean="0"/>
              <a:t>Tax base</a:t>
            </a:r>
          </a:p>
          <a:p>
            <a:r>
              <a:rPr lang="en-US" altLang="zh-CN" dirty="0" smtClean="0"/>
              <a:t>Calculation of tax payable</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53</a:t>
            </a:fld>
            <a:endParaRPr lang="en-US" altLang="zh-CN" dirty="0">
              <a:solidFill>
                <a:srgbClr val="FFFFFF"/>
              </a:solidFill>
            </a:endParaRPr>
          </a:p>
        </p:txBody>
      </p:sp>
    </p:spTree>
    <p:extLst>
      <p:ext uri="{BB962C8B-B14F-4D97-AF65-F5344CB8AC3E}">
        <p14:creationId xmlns:p14="http://schemas.microsoft.com/office/powerpoint/2010/main" val="15053192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Rot="1" noChangeArrowheads="1"/>
          </p:cNvSpPr>
          <p:nvPr>
            <p:ph type="title"/>
          </p:nvPr>
        </p:nvSpPr>
        <p:spPr/>
        <p:txBody>
          <a:bodyPr/>
          <a:lstStyle/>
          <a:p>
            <a:pPr fontAlgn="auto">
              <a:spcAft>
                <a:spcPts val="0"/>
              </a:spcAft>
              <a:defRPr/>
            </a:pPr>
            <a:r>
              <a:rPr lang="en-US" altLang="zh-CN">
                <a:solidFill>
                  <a:schemeClr val="tx2">
                    <a:satMod val="130000"/>
                  </a:schemeClr>
                </a:solidFill>
              </a:rPr>
              <a:t>Introduction</a:t>
            </a:r>
          </a:p>
        </p:txBody>
      </p:sp>
      <p:sp>
        <p:nvSpPr>
          <p:cNvPr id="1940482" name="Rectangle 3"/>
          <p:cNvSpPr>
            <a:spLocks noGrp="1" noRot="1" noChangeArrowheads="1"/>
          </p:cNvSpPr>
          <p:nvPr>
            <p:ph idx="1"/>
          </p:nvPr>
        </p:nvSpPr>
        <p:spPr/>
        <p:txBody>
          <a:bodyPr/>
          <a:lstStyle/>
          <a:p>
            <a:r>
              <a:rPr lang="en-US" altLang="zh-CN" dirty="0" smtClean="0"/>
              <a:t>“Consumption Tax" were introduced on 1 January 1994 and subject11 types of luxury goods to this tax. </a:t>
            </a:r>
          </a:p>
          <a:p>
            <a:r>
              <a:rPr lang="en-US" altLang="zh-CN" dirty="0" smtClean="0"/>
              <a:t>The Ministry of Finance and the SAT issued a notice on 20 March 2006 on consumption tax changes. Now there are 16 types of taxable goods.</a:t>
            </a:r>
          </a:p>
          <a:p>
            <a:r>
              <a:rPr lang="en-US" altLang="zh-CN" dirty="0" smtClean="0"/>
              <a:t>The regulation was amended in 2008.</a:t>
            </a:r>
          </a:p>
        </p:txBody>
      </p:sp>
      <p:sp>
        <p:nvSpPr>
          <p:cNvPr id="2" name="日期占位符 1"/>
          <p:cNvSpPr>
            <a:spLocks noGrp="1"/>
          </p:cNvSpPr>
          <p:nvPr>
            <p:ph type="dt" sz="half" idx="10"/>
          </p:nvPr>
        </p:nvSpPr>
        <p:spPr/>
        <p:txBody>
          <a:bodyPr/>
          <a:lstStyle/>
          <a:p>
            <a:pPr>
              <a:defRPr/>
            </a:pPr>
            <a:fld id="{70FBF6A4-FA28-4754-A08E-CD240BE75AF3}"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54</a:t>
            </a:fld>
            <a:endParaRPr lang="en-US" altLang="zh-CN">
              <a:solidFill>
                <a:srgbClr val="FFFFFF"/>
              </a:solidFill>
            </a:endParaRPr>
          </a:p>
        </p:txBody>
      </p:sp>
    </p:spTree>
    <p:extLst>
      <p:ext uri="{BB962C8B-B14F-4D97-AF65-F5344CB8AC3E}">
        <p14:creationId xmlns:p14="http://schemas.microsoft.com/office/powerpoint/2010/main" val="86116190"/>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Taxpayers</a:t>
            </a:r>
            <a:endParaRPr lang="en-US" altLang="zh-CN" dirty="0">
              <a:solidFill>
                <a:schemeClr val="tx2">
                  <a:satMod val="130000"/>
                </a:schemeClr>
              </a:solidFill>
            </a:endParaRPr>
          </a:p>
        </p:txBody>
      </p:sp>
      <p:sp>
        <p:nvSpPr>
          <p:cNvPr id="1941506" name="Rectangle 3"/>
          <p:cNvSpPr>
            <a:spLocks noGrp="1" noRot="1" noChangeArrowheads="1"/>
          </p:cNvSpPr>
          <p:nvPr>
            <p:ph idx="1"/>
          </p:nvPr>
        </p:nvSpPr>
        <p:spPr/>
        <p:txBody>
          <a:bodyPr/>
          <a:lstStyle/>
          <a:p>
            <a:r>
              <a:rPr lang="en-US" altLang="zh-CN" dirty="0" smtClean="0"/>
              <a:t>Persons and entities engaged in </a:t>
            </a:r>
            <a:r>
              <a:rPr lang="en-US" altLang="zh-CN" dirty="0" smtClean="0">
                <a:solidFill>
                  <a:srgbClr val="FF0000"/>
                </a:solidFill>
              </a:rPr>
              <a:t>production</a:t>
            </a:r>
            <a:r>
              <a:rPr lang="en-US" altLang="zh-CN" dirty="0" smtClean="0"/>
              <a:t> (including processing) or </a:t>
            </a:r>
            <a:r>
              <a:rPr lang="en-US" altLang="zh-CN" dirty="0" smtClean="0">
                <a:solidFill>
                  <a:srgbClr val="FF0000"/>
                </a:solidFill>
              </a:rPr>
              <a:t>importation</a:t>
            </a:r>
            <a:r>
              <a:rPr lang="en-US" altLang="zh-CN" dirty="0" smtClean="0"/>
              <a:t> of taxable products are liable to consumption tax.</a:t>
            </a:r>
          </a:p>
          <a:p>
            <a:r>
              <a:rPr lang="en-US" altLang="zh-CN" dirty="0" smtClean="0"/>
              <a:t> They are liable to pay the tax at the time that taxable products are sold. </a:t>
            </a:r>
          </a:p>
        </p:txBody>
      </p:sp>
      <p:sp>
        <p:nvSpPr>
          <p:cNvPr id="2" name="日期占位符 1"/>
          <p:cNvSpPr>
            <a:spLocks noGrp="1"/>
          </p:cNvSpPr>
          <p:nvPr>
            <p:ph type="dt" sz="half" idx="10"/>
          </p:nvPr>
        </p:nvSpPr>
        <p:spPr/>
        <p:txBody>
          <a:bodyPr/>
          <a:lstStyle/>
          <a:p>
            <a:pPr>
              <a:defRPr/>
            </a:pPr>
            <a:fld id="{D5113D4D-A9BA-4545-879F-2B721AE6544B}"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55</a:t>
            </a:fld>
            <a:endParaRPr lang="en-US" altLang="zh-CN">
              <a:solidFill>
                <a:srgbClr val="FFFFFF"/>
              </a:solidFill>
            </a:endParaRPr>
          </a:p>
        </p:txBody>
      </p:sp>
    </p:spTree>
    <p:extLst>
      <p:ext uri="{BB962C8B-B14F-4D97-AF65-F5344CB8AC3E}">
        <p14:creationId xmlns:p14="http://schemas.microsoft.com/office/powerpoint/2010/main" val="211888426"/>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Rot="1" noChangeArrowheads="1"/>
          </p:cNvSpPr>
          <p:nvPr>
            <p:ph type="title"/>
          </p:nvPr>
        </p:nvSpPr>
        <p:spPr>
          <a:xfrm>
            <a:off x="323528" y="274638"/>
            <a:ext cx="8568952" cy="1143000"/>
          </a:xfrm>
        </p:spPr>
        <p:txBody>
          <a:bodyPr>
            <a:normAutofit/>
          </a:bodyPr>
          <a:lstStyle/>
          <a:p>
            <a:pPr fontAlgn="auto">
              <a:spcAft>
                <a:spcPts val="0"/>
              </a:spcAft>
              <a:defRPr/>
            </a:pPr>
            <a:r>
              <a:rPr lang="en-US" altLang="zh-CN" sz="4000" dirty="0" smtClean="0">
                <a:solidFill>
                  <a:schemeClr val="tx2">
                    <a:satMod val="130000"/>
                  </a:schemeClr>
                </a:solidFill>
              </a:rPr>
              <a:t>Taxable Products and Rates</a:t>
            </a:r>
            <a:endParaRPr lang="en-US" altLang="zh-CN" sz="4000" dirty="0">
              <a:solidFill>
                <a:schemeClr val="tx2">
                  <a:satMod val="130000"/>
                </a:schemeClr>
              </a:solidFill>
            </a:endParaRPr>
          </a:p>
        </p:txBody>
      </p:sp>
      <p:sp>
        <p:nvSpPr>
          <p:cNvPr id="1942530" name="Rectangle 3"/>
          <p:cNvSpPr>
            <a:spLocks noGrp="1" noRot="1" noChangeArrowheads="1"/>
          </p:cNvSpPr>
          <p:nvPr>
            <p:ph idx="1"/>
          </p:nvPr>
        </p:nvSpPr>
        <p:spPr>
          <a:xfrm>
            <a:off x="395536" y="1556792"/>
            <a:ext cx="8540750" cy="4700588"/>
          </a:xfrm>
        </p:spPr>
        <p:txBody>
          <a:bodyPr/>
          <a:lstStyle/>
          <a:p>
            <a:pPr marL="457200" indent="-457200">
              <a:lnSpc>
                <a:spcPct val="80000"/>
              </a:lnSpc>
              <a:buFont typeface="+mj-lt"/>
              <a:buAutoNum type="arabicPeriod"/>
            </a:pPr>
            <a:r>
              <a:rPr lang="en-US" altLang="zh-CN" sz="2000" dirty="0" smtClean="0"/>
              <a:t>Tobacco: </a:t>
            </a:r>
            <a:r>
              <a:rPr lang="en-US" altLang="zh-CN" sz="2000" dirty="0"/>
              <a:t>30% to 45% on cigarettes; </a:t>
            </a:r>
          </a:p>
          <a:p>
            <a:pPr marL="457200" indent="-457200">
              <a:lnSpc>
                <a:spcPct val="80000"/>
              </a:lnSpc>
              <a:buFont typeface="+mj-lt"/>
              <a:buAutoNum type="arabicPeriod"/>
            </a:pPr>
            <a:r>
              <a:rPr lang="en-US" altLang="zh-CN" sz="2000" dirty="0" smtClean="0">
                <a:solidFill>
                  <a:srgbClr val="FF0000"/>
                </a:solidFill>
              </a:rPr>
              <a:t>Wine:10%- </a:t>
            </a:r>
            <a:r>
              <a:rPr lang="en-US" altLang="zh-CN" sz="2000" dirty="0">
                <a:solidFill>
                  <a:srgbClr val="FF0000"/>
                </a:solidFill>
              </a:rPr>
              <a:t>20%; </a:t>
            </a:r>
          </a:p>
          <a:p>
            <a:pPr marL="457200" indent="-457200">
              <a:lnSpc>
                <a:spcPct val="80000"/>
              </a:lnSpc>
              <a:buFont typeface="+mj-lt"/>
              <a:buAutoNum type="arabicPeriod"/>
            </a:pPr>
            <a:r>
              <a:rPr lang="en-US" altLang="zh-CN" sz="2000" dirty="0"/>
              <a:t>Cosmetics: 30%; </a:t>
            </a:r>
          </a:p>
          <a:p>
            <a:pPr marL="457200" indent="-457200">
              <a:lnSpc>
                <a:spcPct val="80000"/>
              </a:lnSpc>
              <a:buFont typeface="+mj-lt"/>
              <a:buAutoNum type="arabicPeriod"/>
            </a:pPr>
            <a:r>
              <a:rPr lang="en-US" altLang="zh-CN" sz="2000" dirty="0" err="1"/>
              <a:t>Jewellery</a:t>
            </a:r>
            <a:r>
              <a:rPr lang="en-US" altLang="zh-CN" sz="2000" dirty="0"/>
              <a:t>: 5%; </a:t>
            </a:r>
          </a:p>
          <a:p>
            <a:pPr marL="457200" indent="-457200">
              <a:lnSpc>
                <a:spcPct val="80000"/>
              </a:lnSpc>
              <a:buFont typeface="+mj-lt"/>
              <a:buAutoNum type="arabicPeriod"/>
            </a:pPr>
            <a:r>
              <a:rPr lang="en-US" altLang="zh-CN" sz="2000" dirty="0"/>
              <a:t>Fireworks: 15%; </a:t>
            </a:r>
          </a:p>
          <a:p>
            <a:pPr marL="457200" indent="-457200">
              <a:lnSpc>
                <a:spcPct val="80000"/>
              </a:lnSpc>
              <a:buFont typeface="+mj-lt"/>
              <a:buAutoNum type="arabicPeriod"/>
            </a:pPr>
            <a:r>
              <a:rPr lang="en-US" altLang="zh-CN" sz="2000" dirty="0"/>
              <a:t>Processed oil :petrol: CNY </a:t>
            </a:r>
            <a:r>
              <a:rPr lang="en-US" altLang="zh-CN" sz="2000" dirty="0" smtClean="0">
                <a:solidFill>
                  <a:srgbClr val="FF0000"/>
                </a:solidFill>
              </a:rPr>
              <a:t>1.4</a:t>
            </a:r>
            <a:r>
              <a:rPr lang="en-US" altLang="zh-CN" sz="2000" dirty="0" smtClean="0"/>
              <a:t> </a:t>
            </a:r>
            <a:r>
              <a:rPr lang="en-US" altLang="zh-CN" sz="2000" dirty="0"/>
              <a:t>per </a:t>
            </a:r>
            <a:r>
              <a:rPr lang="en-US" altLang="zh-CN" sz="2000" dirty="0" err="1"/>
              <a:t>litre</a:t>
            </a:r>
            <a:r>
              <a:rPr lang="en-US" altLang="zh-CN" sz="2000" dirty="0"/>
              <a:t>;  diesel: CNY </a:t>
            </a:r>
            <a:r>
              <a:rPr lang="en-US" altLang="zh-CN" sz="2000" dirty="0" smtClean="0">
                <a:solidFill>
                  <a:srgbClr val="FF0000"/>
                </a:solidFill>
              </a:rPr>
              <a:t>1.1</a:t>
            </a:r>
            <a:r>
              <a:rPr lang="en-US" altLang="zh-CN" sz="2000" dirty="0" smtClean="0"/>
              <a:t> </a:t>
            </a:r>
            <a:r>
              <a:rPr lang="en-US" altLang="zh-CN" sz="2000" dirty="0"/>
              <a:t>per </a:t>
            </a:r>
            <a:r>
              <a:rPr lang="en-US" altLang="zh-CN" sz="2000" dirty="0" err="1"/>
              <a:t>litre</a:t>
            </a:r>
            <a:r>
              <a:rPr lang="en-US" altLang="zh-CN" sz="2000" dirty="0"/>
              <a:t>; …</a:t>
            </a:r>
          </a:p>
          <a:p>
            <a:pPr marL="457200" indent="-457200">
              <a:lnSpc>
                <a:spcPct val="80000"/>
              </a:lnSpc>
              <a:buFont typeface="+mj-lt"/>
              <a:buAutoNum type="arabicPeriod"/>
            </a:pPr>
            <a:r>
              <a:rPr lang="en-US" altLang="zh-CN" sz="2000" dirty="0" smtClean="0"/>
              <a:t>Tires:3%</a:t>
            </a:r>
          </a:p>
          <a:p>
            <a:pPr marL="457200" indent="-457200">
              <a:lnSpc>
                <a:spcPct val="80000"/>
              </a:lnSpc>
              <a:buFont typeface="+mj-lt"/>
              <a:buAutoNum type="arabicPeriod"/>
            </a:pPr>
            <a:r>
              <a:rPr lang="en-US" altLang="zh-CN" sz="2000" dirty="0" smtClean="0"/>
              <a:t>Motorcycles</a:t>
            </a:r>
            <a:r>
              <a:rPr lang="en-US" altLang="zh-CN" sz="2000" dirty="0"/>
              <a:t>: 3</a:t>
            </a:r>
            <a:r>
              <a:rPr lang="en-US" altLang="zh-CN" sz="2000" dirty="0" smtClean="0"/>
              <a:t>% and 10</a:t>
            </a:r>
            <a:r>
              <a:rPr lang="en-US" altLang="zh-CN" sz="2000" dirty="0"/>
              <a:t>%;  </a:t>
            </a:r>
          </a:p>
          <a:p>
            <a:pPr marL="457200" indent="-457200">
              <a:lnSpc>
                <a:spcPct val="80000"/>
              </a:lnSpc>
              <a:buFont typeface="+mj-lt"/>
              <a:buAutoNum type="arabicPeriod"/>
            </a:pPr>
            <a:r>
              <a:rPr lang="en-US" altLang="zh-CN" sz="2000" dirty="0"/>
              <a:t>Cars: 3-20% depending on types and cylinder capacity. </a:t>
            </a:r>
          </a:p>
          <a:p>
            <a:pPr marL="457200" indent="-457200">
              <a:lnSpc>
                <a:spcPct val="80000"/>
              </a:lnSpc>
              <a:buFont typeface="+mj-lt"/>
              <a:buAutoNum type="arabicPeriod"/>
            </a:pPr>
            <a:r>
              <a:rPr lang="en-US" altLang="zh-CN" sz="2000" dirty="0"/>
              <a:t>Golf clubs and equipment at 10%; </a:t>
            </a:r>
          </a:p>
          <a:p>
            <a:pPr marL="457200" indent="-457200">
              <a:lnSpc>
                <a:spcPct val="80000"/>
              </a:lnSpc>
              <a:buFont typeface="+mj-lt"/>
              <a:buAutoNum type="arabicPeriod"/>
            </a:pPr>
            <a:r>
              <a:rPr lang="en-US" altLang="zh-CN" sz="2000" dirty="0"/>
              <a:t>Luxury watches at 20%; </a:t>
            </a:r>
          </a:p>
          <a:p>
            <a:pPr marL="457200" indent="-457200">
              <a:lnSpc>
                <a:spcPct val="80000"/>
              </a:lnSpc>
              <a:buFont typeface="+mj-lt"/>
              <a:buAutoNum type="arabicPeriod"/>
            </a:pPr>
            <a:r>
              <a:rPr lang="en-US" altLang="zh-CN" sz="2000" dirty="0"/>
              <a:t>Yachts at 10%; </a:t>
            </a:r>
          </a:p>
          <a:p>
            <a:pPr marL="457200" indent="-457200">
              <a:lnSpc>
                <a:spcPct val="80000"/>
              </a:lnSpc>
              <a:buFont typeface="+mj-lt"/>
              <a:buAutoNum type="arabicPeriod"/>
            </a:pPr>
            <a:r>
              <a:rPr lang="en-US" altLang="zh-CN" sz="2000" dirty="0"/>
              <a:t>Wooden chopsticks at 5%;  </a:t>
            </a:r>
          </a:p>
          <a:p>
            <a:pPr marL="457200" indent="-457200">
              <a:lnSpc>
                <a:spcPct val="80000"/>
              </a:lnSpc>
              <a:buFont typeface="+mj-lt"/>
              <a:buAutoNum type="arabicPeriod"/>
            </a:pPr>
            <a:r>
              <a:rPr lang="en-US" altLang="zh-CN" sz="2000" dirty="0"/>
              <a:t>Wooden floor panels at 5</a:t>
            </a:r>
            <a:r>
              <a:rPr lang="en-US" altLang="zh-CN" sz="2000" dirty="0" smtClean="0"/>
              <a:t>%.</a:t>
            </a:r>
          </a:p>
          <a:p>
            <a:pPr marL="457200" indent="-457200">
              <a:lnSpc>
                <a:spcPct val="80000"/>
              </a:lnSpc>
              <a:buFont typeface="+mj-lt"/>
              <a:buAutoNum type="arabicPeriod"/>
            </a:pPr>
            <a:r>
              <a:rPr lang="en-US" altLang="zh-CN" sz="2000" dirty="0" smtClean="0"/>
              <a:t>Batteries, at4% </a:t>
            </a:r>
          </a:p>
          <a:p>
            <a:pPr marL="457200" indent="-457200">
              <a:lnSpc>
                <a:spcPct val="80000"/>
              </a:lnSpc>
              <a:buFont typeface="+mj-lt"/>
              <a:buAutoNum type="arabicPeriod"/>
            </a:pPr>
            <a:r>
              <a:rPr lang="en-US" altLang="zh-CN" sz="2000" dirty="0" smtClean="0"/>
              <a:t>Paintings ,at 4%</a:t>
            </a:r>
            <a:endParaRPr lang="en-US" altLang="zh-CN" sz="2000" dirty="0"/>
          </a:p>
        </p:txBody>
      </p:sp>
      <p:sp>
        <p:nvSpPr>
          <p:cNvPr id="2" name="日期占位符 1"/>
          <p:cNvSpPr>
            <a:spLocks noGrp="1"/>
          </p:cNvSpPr>
          <p:nvPr>
            <p:ph type="dt" sz="half" idx="10"/>
          </p:nvPr>
        </p:nvSpPr>
        <p:spPr/>
        <p:txBody>
          <a:bodyPr/>
          <a:lstStyle/>
          <a:p>
            <a:pPr>
              <a:defRPr/>
            </a:pPr>
            <a:fld id="{4C090728-9468-41F5-8846-3E46AC94F435}"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56</a:t>
            </a:fld>
            <a:endParaRPr lang="en-US" altLang="zh-CN">
              <a:solidFill>
                <a:srgbClr val="FFFFFF"/>
              </a:solidFill>
            </a:endParaRPr>
          </a:p>
        </p:txBody>
      </p:sp>
    </p:spTree>
    <p:extLst>
      <p:ext uri="{BB962C8B-B14F-4D97-AF65-F5344CB8AC3E}">
        <p14:creationId xmlns:p14="http://schemas.microsoft.com/office/powerpoint/2010/main" val="448163160"/>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rrowheads="1"/>
          </p:cNvSpPr>
          <p:nvPr>
            <p:ph type="title"/>
          </p:nvPr>
        </p:nvSpPr>
        <p:spPr/>
        <p:txBody>
          <a:bodyPr/>
          <a:lstStyle/>
          <a:p>
            <a:pPr fontAlgn="auto">
              <a:spcAft>
                <a:spcPts val="0"/>
              </a:spcAft>
              <a:defRPr/>
            </a:pPr>
            <a:r>
              <a:rPr lang="en-US" altLang="zh-CN" dirty="0">
                <a:solidFill>
                  <a:schemeClr val="tx2">
                    <a:satMod val="130000"/>
                  </a:schemeClr>
                </a:solidFill>
              </a:rPr>
              <a:t>Tax </a:t>
            </a:r>
            <a:r>
              <a:rPr lang="en-US" altLang="zh-CN" dirty="0" smtClean="0">
                <a:solidFill>
                  <a:schemeClr val="tx2">
                    <a:satMod val="130000"/>
                  </a:schemeClr>
                </a:solidFill>
              </a:rPr>
              <a:t>Base</a:t>
            </a:r>
            <a:endParaRPr lang="en-US" altLang="zh-CN" dirty="0">
              <a:solidFill>
                <a:schemeClr val="tx2">
                  <a:satMod val="130000"/>
                </a:schemeClr>
              </a:solidFill>
            </a:endParaRPr>
          </a:p>
        </p:txBody>
      </p:sp>
      <p:sp>
        <p:nvSpPr>
          <p:cNvPr id="627715" name="Rectangle 3"/>
          <p:cNvSpPr>
            <a:spLocks noGrp="1" noRot="1" noChangeArrowheads="1"/>
          </p:cNvSpPr>
          <p:nvPr>
            <p:ph idx="1"/>
          </p:nvPr>
        </p:nvSpPr>
        <p:spPr/>
        <p:txBody>
          <a:bodyPr>
            <a:normAutofit/>
          </a:bodyPr>
          <a:lstStyle/>
          <a:p>
            <a:pPr marL="365760" indent="-283464" fontAlgn="auto">
              <a:spcAft>
                <a:spcPts val="0"/>
              </a:spcAft>
              <a:buFont typeface="Wingdings 2"/>
              <a:buChar char=""/>
              <a:defRPr/>
            </a:pPr>
            <a:r>
              <a:rPr lang="en-US" altLang="zh-CN" dirty="0"/>
              <a:t>Consumption tax is calculated on the basis of either the </a:t>
            </a:r>
            <a:r>
              <a:rPr lang="en-US" altLang="zh-CN" dirty="0">
                <a:solidFill>
                  <a:srgbClr val="FF0000"/>
                </a:solidFill>
              </a:rPr>
              <a:t>value </a:t>
            </a:r>
            <a:r>
              <a:rPr lang="en-US" altLang="zh-CN" dirty="0"/>
              <a:t>or the </a:t>
            </a:r>
            <a:r>
              <a:rPr lang="en-US" altLang="zh-CN" dirty="0">
                <a:solidFill>
                  <a:srgbClr val="FF0000"/>
                </a:solidFill>
              </a:rPr>
              <a:t>quantity</a:t>
            </a:r>
            <a:r>
              <a:rPr lang="en-US" altLang="zh-CN" dirty="0"/>
              <a:t> of taxable products, depending on the type of product.</a:t>
            </a:r>
          </a:p>
          <a:p>
            <a:pPr marL="365760" indent="-283464" fontAlgn="auto">
              <a:spcAft>
                <a:spcPts val="0"/>
              </a:spcAft>
              <a:buFont typeface="Wingdings 2"/>
              <a:buChar char=""/>
              <a:defRPr/>
            </a:pPr>
            <a:r>
              <a:rPr lang="en-US" altLang="zh-CN" dirty="0"/>
              <a:t>The value of taxable products refers to the total consideration receivable from the buyer, including other charges but excluding VAT. </a:t>
            </a:r>
          </a:p>
          <a:p>
            <a:pPr marL="365760" indent="-283464" fontAlgn="auto">
              <a:spcAft>
                <a:spcPts val="0"/>
              </a:spcAft>
              <a:buFont typeface="Wingdings 2"/>
              <a:buChar char=""/>
              <a:defRPr/>
            </a:pPr>
            <a:r>
              <a:rPr lang="en-US" altLang="zh-CN" dirty="0"/>
              <a:t>Taxable products used in further production processes are not taxable. </a:t>
            </a:r>
          </a:p>
        </p:txBody>
      </p:sp>
      <p:sp>
        <p:nvSpPr>
          <p:cNvPr id="2" name="日期占位符 1"/>
          <p:cNvSpPr>
            <a:spLocks noGrp="1"/>
          </p:cNvSpPr>
          <p:nvPr>
            <p:ph type="dt" sz="half" idx="10"/>
          </p:nvPr>
        </p:nvSpPr>
        <p:spPr/>
        <p:txBody>
          <a:bodyPr/>
          <a:lstStyle/>
          <a:p>
            <a:pPr>
              <a:defRPr/>
            </a:pPr>
            <a:fld id="{C431368D-7640-4C9B-9259-AA72BE1A0817}"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57</a:t>
            </a:fld>
            <a:endParaRPr lang="en-US" altLang="zh-CN">
              <a:solidFill>
                <a:srgbClr val="FFFFFF"/>
              </a:solidFill>
            </a:endParaRPr>
          </a:p>
        </p:txBody>
      </p:sp>
    </p:spTree>
    <p:extLst>
      <p:ext uri="{BB962C8B-B14F-4D97-AF65-F5344CB8AC3E}">
        <p14:creationId xmlns:p14="http://schemas.microsoft.com/office/powerpoint/2010/main" val="3276447973"/>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a:solidFill>
                  <a:schemeClr val="tx2">
                    <a:satMod val="130000"/>
                  </a:schemeClr>
                </a:solidFill>
              </a:rPr>
              <a:t>Calculation of tax payable</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For Ad valorem-based items</a:t>
            </a:r>
          </a:p>
          <a:p>
            <a:pPr lvl="1"/>
            <a:r>
              <a:rPr lang="en-US" altLang="zh-CN" dirty="0" smtClean="0"/>
              <a:t>Tax payable</a:t>
            </a:r>
            <a:br>
              <a:rPr lang="en-US" altLang="zh-CN" dirty="0" smtClean="0"/>
            </a:br>
            <a:r>
              <a:rPr lang="en-US" altLang="zh-CN" dirty="0" smtClean="0"/>
              <a:t>= Sales value (VAT exclusive)×applicable tax rate</a:t>
            </a:r>
          </a:p>
          <a:p>
            <a:r>
              <a:rPr lang="en-US" altLang="zh-CN" dirty="0" smtClean="0"/>
              <a:t>For quantity-based items</a:t>
            </a:r>
          </a:p>
          <a:p>
            <a:pPr lvl="1"/>
            <a:r>
              <a:rPr lang="en-US" altLang="zh-CN" dirty="0" smtClean="0"/>
              <a:t>Tax payable</a:t>
            </a:r>
            <a:br>
              <a:rPr lang="en-US" altLang="zh-CN" dirty="0" smtClean="0"/>
            </a:br>
            <a:r>
              <a:rPr lang="en-US" altLang="zh-CN" dirty="0" smtClean="0"/>
              <a:t>= </a:t>
            </a:r>
            <a:r>
              <a:rPr lang="en-US" altLang="zh-CN" dirty="0"/>
              <a:t>Sales </a:t>
            </a:r>
            <a:r>
              <a:rPr lang="en-US" altLang="zh-CN" dirty="0" smtClean="0"/>
              <a:t>volume ×applicable </a:t>
            </a:r>
            <a:r>
              <a:rPr lang="en-US" altLang="zh-CN" dirty="0"/>
              <a:t>tax </a:t>
            </a:r>
            <a:r>
              <a:rPr lang="en-US" altLang="zh-CN" dirty="0" smtClean="0"/>
              <a:t>amount per unit</a:t>
            </a: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58</a:t>
            </a:fld>
            <a:endParaRPr lang="en-US" altLang="zh-CN" dirty="0">
              <a:solidFill>
                <a:srgbClr val="FFFFFF"/>
              </a:solidFill>
            </a:endParaRPr>
          </a:p>
        </p:txBody>
      </p:sp>
    </p:spTree>
    <p:extLst>
      <p:ext uri="{BB962C8B-B14F-4D97-AF65-F5344CB8AC3E}">
        <p14:creationId xmlns:p14="http://schemas.microsoft.com/office/powerpoint/2010/main" val="7992158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Rot="1" noChangeArrowheads="1"/>
          </p:cNvSpPr>
          <p:nvPr>
            <p:ph type="title"/>
          </p:nvPr>
        </p:nvSpPr>
        <p:spPr/>
        <p:txBody>
          <a:bodyPr/>
          <a:lstStyle/>
          <a:p>
            <a:pPr fontAlgn="auto">
              <a:spcAft>
                <a:spcPts val="0"/>
              </a:spcAft>
              <a:defRPr/>
            </a:pPr>
            <a:r>
              <a:rPr lang="en-US" altLang="zh-CN">
                <a:solidFill>
                  <a:schemeClr val="tx2">
                    <a:satMod val="130000"/>
                  </a:schemeClr>
                </a:solidFill>
              </a:rPr>
              <a:t>Example  </a:t>
            </a:r>
          </a:p>
        </p:txBody>
      </p:sp>
      <p:sp>
        <p:nvSpPr>
          <p:cNvPr id="1944578" name="Rectangle 3"/>
          <p:cNvSpPr>
            <a:spLocks noGrp="1" noRot="1" noChangeArrowheads="1"/>
          </p:cNvSpPr>
          <p:nvPr>
            <p:ph idx="1"/>
          </p:nvPr>
        </p:nvSpPr>
        <p:spPr/>
        <p:txBody>
          <a:bodyPr/>
          <a:lstStyle/>
          <a:p>
            <a:pPr marL="520700" lvl="4" indent="0">
              <a:buNone/>
            </a:pPr>
            <a:r>
              <a:rPr lang="en-GB" altLang="zh-CN" sz="2400" dirty="0" smtClean="0"/>
              <a:t>Cosmetics company A</a:t>
            </a:r>
            <a:endParaRPr lang="en-GB" altLang="zh-CN" sz="2400" b="1" dirty="0" smtClean="0"/>
          </a:p>
          <a:p>
            <a:pPr marL="520700" lvl="4" indent="0"/>
            <a:endParaRPr lang="en-GB" altLang="zh-CN" sz="2400" b="1" dirty="0" smtClean="0"/>
          </a:p>
          <a:p>
            <a:pPr marL="520700" lvl="4" indent="0">
              <a:buNone/>
            </a:pPr>
            <a:r>
              <a:rPr lang="en-GB" altLang="zh-CN" sz="2400" b="1" dirty="0" smtClean="0"/>
              <a:t>Sales (including all tax)	   1.17million</a:t>
            </a:r>
          </a:p>
          <a:p>
            <a:pPr marL="520700" lvl="4" indent="0">
              <a:buNone/>
            </a:pPr>
            <a:r>
              <a:rPr lang="en-GB" altLang="zh-CN" sz="2400" b="1" dirty="0" smtClean="0"/>
              <a:t>VAT exclusive sales       1.17/(1+17%)=1million</a:t>
            </a:r>
          </a:p>
          <a:p>
            <a:pPr marL="520700" lvl="4" indent="0">
              <a:buNone/>
            </a:pPr>
            <a:r>
              <a:rPr lang="en-GB" altLang="zh-CN" sz="2400" b="1" dirty="0" smtClean="0"/>
              <a:t>Consumption tax rate          30%</a:t>
            </a:r>
          </a:p>
          <a:p>
            <a:pPr marL="520700" lvl="4" indent="0">
              <a:buNone/>
            </a:pPr>
            <a:r>
              <a:rPr lang="en-GB" altLang="zh-CN" sz="2400" b="1" dirty="0" smtClean="0"/>
              <a:t>Consumption tax payable     300,000</a:t>
            </a:r>
            <a:endParaRPr lang="zh-CN" altLang="en-GB" sz="2400" b="1" dirty="0" smtClean="0"/>
          </a:p>
        </p:txBody>
      </p:sp>
      <p:sp>
        <p:nvSpPr>
          <p:cNvPr id="2" name="日期占位符 1"/>
          <p:cNvSpPr>
            <a:spLocks noGrp="1"/>
          </p:cNvSpPr>
          <p:nvPr>
            <p:ph type="dt" sz="half" idx="10"/>
          </p:nvPr>
        </p:nvSpPr>
        <p:spPr/>
        <p:txBody>
          <a:bodyPr/>
          <a:lstStyle/>
          <a:p>
            <a:pPr>
              <a:defRPr/>
            </a:pPr>
            <a:fld id="{A69D9C0A-840E-45A3-ACAB-593E90E53E4F}"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59</a:t>
            </a:fld>
            <a:endParaRPr lang="en-US" altLang="zh-CN">
              <a:solidFill>
                <a:srgbClr val="FFFFFF"/>
              </a:solidFill>
            </a:endParaRPr>
          </a:p>
        </p:txBody>
      </p:sp>
    </p:spTree>
    <p:extLst>
      <p:ext uri="{BB962C8B-B14F-4D97-AF65-F5344CB8AC3E}">
        <p14:creationId xmlns:p14="http://schemas.microsoft.com/office/powerpoint/2010/main" val="81844612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E1EAC767-C66C-49C0-8016-2ACC7ECAE014}"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a:t>
            </a:fld>
            <a:endParaRPr lang="en-US" altLang="zh-CN">
              <a:solidFill>
                <a:srgbClr val="FFFFFF"/>
              </a:solidFill>
            </a:endParaRPr>
          </a:p>
        </p:txBody>
      </p:sp>
      <p:sp>
        <p:nvSpPr>
          <p:cNvPr id="586754"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a:solidFill>
                  <a:schemeClr val="tx2">
                    <a:satMod val="130000"/>
                  </a:schemeClr>
                </a:solidFill>
              </a:rPr>
              <a:t>Introduction </a:t>
            </a:r>
          </a:p>
        </p:txBody>
      </p:sp>
      <p:sp>
        <p:nvSpPr>
          <p:cNvPr id="586755" name="Rectangle 3"/>
          <p:cNvSpPr>
            <a:spLocks noGrp="1" noRot="1" noChangeArrowheads="1"/>
          </p:cNvSpPr>
          <p:nvPr>
            <p:ph type="body" idx="4294967295"/>
          </p:nvPr>
        </p:nvSpPr>
        <p:spPr>
          <a:xfrm>
            <a:off x="0" y="1484313"/>
            <a:ext cx="8540750" cy="4845050"/>
          </a:xfrm>
        </p:spPr>
        <p:txBody>
          <a:bodyPr>
            <a:normAutofit/>
          </a:bodyPr>
          <a:lstStyle/>
          <a:p>
            <a:pPr marL="365760" indent="-283464" fontAlgn="auto">
              <a:lnSpc>
                <a:spcPct val="80000"/>
              </a:lnSpc>
              <a:spcAft>
                <a:spcPts val="0"/>
              </a:spcAft>
              <a:buFont typeface="Wingdings 2"/>
              <a:buChar char=""/>
              <a:defRPr/>
            </a:pPr>
            <a:r>
              <a:rPr lang="en-US" altLang="zh-CN" sz="2800" dirty="0" smtClean="0"/>
              <a:t>VAT </a:t>
            </a:r>
            <a:r>
              <a:rPr lang="en-US" altLang="zh-CN" sz="2800" dirty="0"/>
              <a:t>was imposed on </a:t>
            </a:r>
            <a:r>
              <a:rPr lang="en-US" altLang="zh-CN" sz="2800" dirty="0" smtClean="0"/>
              <a:t>sale of </a:t>
            </a:r>
            <a:r>
              <a:rPr lang="en-US" altLang="zh-CN" sz="2800" dirty="0" smtClean="0">
                <a:solidFill>
                  <a:srgbClr val="FF0000"/>
                </a:solidFill>
              </a:rPr>
              <a:t>tangible goods </a:t>
            </a:r>
            <a:r>
              <a:rPr lang="en-US" altLang="zh-CN" sz="2800" dirty="0">
                <a:solidFill>
                  <a:srgbClr val="FF0000"/>
                </a:solidFill>
              </a:rPr>
              <a:t>and </a:t>
            </a:r>
            <a:r>
              <a:rPr lang="en-US" altLang="zh-CN" sz="2800" dirty="0" smtClean="0">
                <a:solidFill>
                  <a:srgbClr val="FF0000"/>
                </a:solidFill>
              </a:rPr>
              <a:t>supply of selected services.</a:t>
            </a:r>
            <a:endParaRPr lang="en-US" altLang="zh-CN" sz="2800" dirty="0">
              <a:solidFill>
                <a:srgbClr val="FF0000"/>
              </a:solidFill>
            </a:endParaRPr>
          </a:p>
          <a:p>
            <a:pPr marL="365760" indent="-283464" fontAlgn="auto">
              <a:lnSpc>
                <a:spcPct val="80000"/>
              </a:lnSpc>
              <a:spcAft>
                <a:spcPts val="0"/>
              </a:spcAft>
              <a:buFont typeface="Wingdings 2"/>
              <a:buChar char=""/>
              <a:defRPr/>
            </a:pPr>
            <a:r>
              <a:rPr lang="en-US" altLang="zh-CN" sz="2800" dirty="0"/>
              <a:t>VAT is imposed </a:t>
            </a:r>
            <a:r>
              <a:rPr lang="en-US" altLang="zh-CN" sz="2800" dirty="0">
                <a:solidFill>
                  <a:srgbClr val="FF0000"/>
                </a:solidFill>
              </a:rPr>
              <a:t>at all stages </a:t>
            </a:r>
            <a:r>
              <a:rPr lang="en-US" altLang="zh-CN" sz="2800" dirty="0"/>
              <a:t>of manufacturing, distribution, sale and import </a:t>
            </a:r>
            <a:r>
              <a:rPr lang="en-US" altLang="zh-CN" sz="2800" dirty="0">
                <a:solidFill>
                  <a:srgbClr val="FF0000"/>
                </a:solidFill>
              </a:rPr>
              <a:t>on the value added </a:t>
            </a:r>
            <a:r>
              <a:rPr lang="en-US" altLang="zh-CN" sz="2800" dirty="0"/>
              <a:t>by each taxpayer. </a:t>
            </a:r>
          </a:p>
          <a:p>
            <a:pPr marL="365760" indent="-283464" fontAlgn="auto">
              <a:lnSpc>
                <a:spcPct val="80000"/>
              </a:lnSpc>
              <a:spcAft>
                <a:spcPts val="0"/>
              </a:spcAft>
              <a:buFont typeface="Wingdings 2"/>
              <a:buChar char=""/>
              <a:defRPr/>
            </a:pPr>
            <a:r>
              <a:rPr lang="en-US" altLang="zh-CN" sz="2800" dirty="0"/>
              <a:t>This is achieved by charging VAT on the full value of supplies made by taxpayers, but allowing taxpayers a </a:t>
            </a:r>
            <a:r>
              <a:rPr lang="en-US" altLang="zh-CN" sz="2800" dirty="0">
                <a:solidFill>
                  <a:srgbClr val="FF0000"/>
                </a:solidFill>
              </a:rPr>
              <a:t>credit</a:t>
            </a:r>
            <a:r>
              <a:rPr lang="en-US" altLang="zh-CN" sz="2800" dirty="0"/>
              <a:t> for taxes paid on goods used for the purpose of supplying taxable goods and services. </a:t>
            </a:r>
          </a:p>
        </p:txBody>
      </p:sp>
    </p:spTree>
    <p:extLst>
      <p:ext uri="{BB962C8B-B14F-4D97-AF65-F5344CB8AC3E}">
        <p14:creationId xmlns:p14="http://schemas.microsoft.com/office/powerpoint/2010/main" val="27710895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67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86755">
                                            <p:txEl>
                                              <p:pRg st="0" end="0"/>
                                            </p:txEl>
                                          </p:spTgt>
                                        </p:tgtEl>
                                        <p:attrNameLst>
                                          <p:attrName>style.visibility</p:attrName>
                                        </p:attrNameLst>
                                      </p:cBhvr>
                                      <p:to>
                                        <p:strVal val="visible"/>
                                      </p:to>
                                    </p:set>
                                    <p:animEffect transition="in" filter="wipe(left)">
                                      <p:cBhvr>
                                        <p:cTn id="11" dur="500"/>
                                        <p:tgtEl>
                                          <p:spTgt spid="58675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86755">
                                            <p:txEl>
                                              <p:pRg st="1" end="1"/>
                                            </p:txEl>
                                          </p:spTgt>
                                        </p:tgtEl>
                                        <p:attrNameLst>
                                          <p:attrName>style.visibility</p:attrName>
                                        </p:attrNameLst>
                                      </p:cBhvr>
                                      <p:to>
                                        <p:strVal val="visible"/>
                                      </p:to>
                                    </p:set>
                                    <p:animEffect transition="in" filter="wipe(left)">
                                      <p:cBhvr>
                                        <p:cTn id="16" dur="500"/>
                                        <p:tgtEl>
                                          <p:spTgt spid="5867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86755">
                                            <p:txEl>
                                              <p:pRg st="2" end="2"/>
                                            </p:txEl>
                                          </p:spTgt>
                                        </p:tgtEl>
                                        <p:attrNameLst>
                                          <p:attrName>style.visibility</p:attrName>
                                        </p:attrNameLst>
                                      </p:cBhvr>
                                      <p:to>
                                        <p:strVal val="visible"/>
                                      </p:to>
                                    </p:set>
                                    <p:animEffect transition="in" filter="wipe(left)">
                                      <p:cBhvr>
                                        <p:cTn id="21" dur="500"/>
                                        <p:tgtEl>
                                          <p:spTgt spid="586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6754" grpId="0" autoUpdateAnimBg="0"/>
      <p:bldP spid="58675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2">
                    <a:satMod val="130000"/>
                  </a:schemeClr>
                </a:solidFill>
              </a:rPr>
              <a:t>Urban Maintenance and Construction Tax</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fld id="{65B04718-57A0-4802-BF6B-0A4D8F2CD1A9}"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60</a:t>
            </a:fld>
            <a:endParaRPr lang="en-US" altLang="zh-CN" dirty="0">
              <a:solidFill>
                <a:srgbClr val="FFFFFF"/>
              </a:solidFill>
            </a:endParaRPr>
          </a:p>
        </p:txBody>
      </p:sp>
    </p:spTree>
    <p:extLst>
      <p:ext uri="{BB962C8B-B14F-4D97-AF65-F5344CB8AC3E}">
        <p14:creationId xmlns:p14="http://schemas.microsoft.com/office/powerpoint/2010/main" val="27563965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Rot="1" noChangeArrowheads="1"/>
          </p:cNvSpPr>
          <p:nvPr>
            <p:ph type="title"/>
          </p:nvPr>
        </p:nvSpPr>
        <p:spPr>
          <a:xfrm>
            <a:off x="539552" y="260648"/>
            <a:ext cx="8107362" cy="1143000"/>
          </a:xfrm>
        </p:spPr>
        <p:txBody>
          <a:bodyPr>
            <a:normAutofit fontScale="90000"/>
          </a:bodyPr>
          <a:lstStyle/>
          <a:p>
            <a:pPr fontAlgn="auto">
              <a:spcAft>
                <a:spcPts val="0"/>
              </a:spcAft>
              <a:defRPr/>
            </a:pPr>
            <a:r>
              <a:rPr lang="en-US" altLang="zh-CN" sz="4000" dirty="0">
                <a:solidFill>
                  <a:schemeClr val="tx2">
                    <a:satMod val="130000"/>
                  </a:schemeClr>
                </a:solidFill>
              </a:rPr>
              <a:t>Urban Maintenance and Construction Tax</a:t>
            </a:r>
          </a:p>
        </p:txBody>
      </p:sp>
      <p:sp>
        <p:nvSpPr>
          <p:cNvPr id="1945602" name="Rectangle 3"/>
          <p:cNvSpPr>
            <a:spLocks noGrp="1" noRot="1" noChangeArrowheads="1"/>
          </p:cNvSpPr>
          <p:nvPr>
            <p:ph idx="1"/>
          </p:nvPr>
        </p:nvSpPr>
        <p:spPr>
          <a:xfrm>
            <a:off x="301625" y="1752600"/>
            <a:ext cx="8540750" cy="4772025"/>
          </a:xfrm>
        </p:spPr>
        <p:txBody>
          <a:bodyPr/>
          <a:lstStyle/>
          <a:p>
            <a:pPr>
              <a:lnSpc>
                <a:spcPct val="80000"/>
              </a:lnSpc>
            </a:pPr>
            <a:r>
              <a:rPr lang="en-US" altLang="zh-CN" sz="2800" dirty="0" smtClean="0"/>
              <a:t>Taxpayers are individuals and entities that are liable for VAT, Consumption tax  and Business tax. Foreign invested enterprises, foreign enterprises and foreign individuals are not subject to this tax. </a:t>
            </a:r>
          </a:p>
          <a:p>
            <a:pPr>
              <a:lnSpc>
                <a:spcPct val="80000"/>
              </a:lnSpc>
            </a:pPr>
            <a:r>
              <a:rPr lang="en-US" altLang="zh-CN" sz="2800" dirty="0" smtClean="0"/>
              <a:t>The tax base is the aggregate amount of tax payable under VAT, Consumption and Business tax. </a:t>
            </a:r>
          </a:p>
          <a:p>
            <a:pPr>
              <a:lnSpc>
                <a:spcPct val="80000"/>
              </a:lnSpc>
            </a:pPr>
            <a:r>
              <a:rPr lang="en-US" altLang="zh-CN" sz="2800" dirty="0" smtClean="0"/>
              <a:t>Tax rates vary from cities and townships to rural areas. The rate is 7% for taxpayers located in cities, 5% for taxpayers located in townships and 1% for other taxpayers. </a:t>
            </a:r>
          </a:p>
        </p:txBody>
      </p:sp>
      <p:sp>
        <p:nvSpPr>
          <p:cNvPr id="2" name="日期占位符 1"/>
          <p:cNvSpPr>
            <a:spLocks noGrp="1"/>
          </p:cNvSpPr>
          <p:nvPr>
            <p:ph type="dt" sz="half" idx="10"/>
          </p:nvPr>
        </p:nvSpPr>
        <p:spPr/>
        <p:txBody>
          <a:bodyPr/>
          <a:lstStyle/>
          <a:p>
            <a:pPr>
              <a:defRPr/>
            </a:pPr>
            <a:fld id="{0B1A91AD-4F23-46FB-B2F5-76BE835A0BA9}"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61</a:t>
            </a:fld>
            <a:endParaRPr lang="en-US" altLang="zh-CN">
              <a:solidFill>
                <a:srgbClr val="FFFFFF"/>
              </a:solidFill>
            </a:endParaRPr>
          </a:p>
        </p:txBody>
      </p:sp>
    </p:spTree>
    <p:extLst>
      <p:ext uri="{BB962C8B-B14F-4D97-AF65-F5344CB8AC3E}">
        <p14:creationId xmlns:p14="http://schemas.microsoft.com/office/powerpoint/2010/main" val="2285694758"/>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Rot="1" noChangeArrowheads="1"/>
          </p:cNvSpPr>
          <p:nvPr>
            <p:ph type="title"/>
          </p:nvPr>
        </p:nvSpPr>
        <p:spPr/>
        <p:txBody>
          <a:bodyPr/>
          <a:lstStyle/>
          <a:p>
            <a:pPr fontAlgn="auto">
              <a:spcAft>
                <a:spcPts val="0"/>
              </a:spcAft>
              <a:defRPr/>
            </a:pPr>
            <a:r>
              <a:rPr lang="en-US" altLang="zh-CN">
                <a:solidFill>
                  <a:schemeClr val="tx2">
                    <a:satMod val="130000"/>
                  </a:schemeClr>
                </a:solidFill>
              </a:rPr>
              <a:t>Example</a:t>
            </a:r>
          </a:p>
        </p:txBody>
      </p:sp>
      <p:sp>
        <p:nvSpPr>
          <p:cNvPr id="1946626" name="Rectangle 3"/>
          <p:cNvSpPr>
            <a:spLocks noGrp="1" noRot="1" noChangeArrowheads="1"/>
          </p:cNvSpPr>
          <p:nvPr>
            <p:ph idx="1"/>
          </p:nvPr>
        </p:nvSpPr>
        <p:spPr/>
        <p:txBody>
          <a:bodyPr/>
          <a:lstStyle/>
          <a:p>
            <a:pPr marL="457200" lvl="4" indent="0"/>
            <a:r>
              <a:rPr lang="en-GB" altLang="zh-CN" sz="2400" dirty="0" smtClean="0"/>
              <a:t>Hotel Company A</a:t>
            </a:r>
            <a:endParaRPr lang="en-GB" altLang="zh-CN" sz="2400" b="1" dirty="0" smtClean="0"/>
          </a:p>
          <a:p>
            <a:pPr marL="457200" lvl="4" indent="0"/>
            <a:endParaRPr lang="en-GB" altLang="zh-CN" sz="2400" b="1" dirty="0" smtClean="0"/>
          </a:p>
          <a:p>
            <a:pPr marL="457200" lvl="4" indent="0"/>
            <a:r>
              <a:rPr lang="en-GB" altLang="zh-CN" sz="2400" b="1" dirty="0" smtClean="0"/>
              <a:t>Business tax payable         200,000</a:t>
            </a:r>
          </a:p>
          <a:p>
            <a:pPr marL="457200" lvl="4" indent="0"/>
            <a:r>
              <a:rPr lang="en-GB" altLang="zh-CN" sz="2400" b="1" dirty="0" smtClean="0"/>
              <a:t>VAT payable	                100,000</a:t>
            </a:r>
          </a:p>
          <a:p>
            <a:pPr marL="457200" lvl="4" indent="0"/>
            <a:r>
              <a:rPr lang="en-US" altLang="zh-CN" sz="2400" b="1" dirty="0" smtClean="0"/>
              <a:t>Urban Maintenance and </a:t>
            </a:r>
            <a:br>
              <a:rPr lang="en-US" altLang="zh-CN" sz="2400" b="1" dirty="0" smtClean="0"/>
            </a:br>
            <a:r>
              <a:rPr lang="en-US" altLang="zh-CN" sz="2400" b="1" dirty="0" smtClean="0"/>
              <a:t>  Construction Tax rate              7%</a:t>
            </a:r>
          </a:p>
          <a:p>
            <a:pPr marL="457200" lvl="4" indent="0"/>
            <a:r>
              <a:rPr lang="en-US" altLang="zh-CN" sz="2400" b="1" dirty="0" smtClean="0"/>
              <a:t>Urban Maintenance and </a:t>
            </a:r>
            <a:br>
              <a:rPr lang="en-US" altLang="zh-CN" sz="2400" b="1" dirty="0" smtClean="0"/>
            </a:br>
            <a:r>
              <a:rPr lang="en-US" altLang="zh-CN" sz="2400" b="1" dirty="0" smtClean="0"/>
              <a:t>  Construction Tax payable     21,000</a:t>
            </a:r>
            <a:endParaRPr lang="en-GB" altLang="zh-CN" sz="2400" b="1" dirty="0" smtClean="0"/>
          </a:p>
          <a:p>
            <a:pPr>
              <a:buFont typeface="Wingdings" pitchFamily="2" charset="2"/>
              <a:buNone/>
            </a:pPr>
            <a:endParaRPr lang="en-US" altLang="zh-CN" sz="2400" b="1" dirty="0" smtClean="0"/>
          </a:p>
          <a:p>
            <a:endParaRPr lang="en-US" altLang="zh-CN" sz="2400" b="1" dirty="0" smtClean="0"/>
          </a:p>
        </p:txBody>
      </p:sp>
      <p:sp>
        <p:nvSpPr>
          <p:cNvPr id="2" name="日期占位符 1"/>
          <p:cNvSpPr>
            <a:spLocks noGrp="1"/>
          </p:cNvSpPr>
          <p:nvPr>
            <p:ph type="dt" sz="half" idx="10"/>
          </p:nvPr>
        </p:nvSpPr>
        <p:spPr/>
        <p:txBody>
          <a:bodyPr/>
          <a:lstStyle/>
          <a:p>
            <a:pPr>
              <a:defRPr/>
            </a:pPr>
            <a:fld id="{DC0EEB12-6043-4555-B8C5-68B9FC3688BC}"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62</a:t>
            </a:fld>
            <a:endParaRPr lang="en-US" altLang="zh-CN">
              <a:solidFill>
                <a:srgbClr val="FFFFFF"/>
              </a:solidFill>
            </a:endParaRPr>
          </a:p>
        </p:txBody>
      </p:sp>
    </p:spTree>
    <p:extLst>
      <p:ext uri="{BB962C8B-B14F-4D97-AF65-F5344CB8AC3E}">
        <p14:creationId xmlns:p14="http://schemas.microsoft.com/office/powerpoint/2010/main" val="3419622194"/>
      </p:ext>
    </p:extLst>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satMod val="130000"/>
                  </a:schemeClr>
                </a:solidFill>
              </a:rPr>
              <a:t>Education Surcharge</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fld id="{65B04718-57A0-4802-BF6B-0A4D8F2CD1A9}"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63</a:t>
            </a:fld>
            <a:endParaRPr lang="en-US" altLang="zh-CN" dirty="0">
              <a:solidFill>
                <a:srgbClr val="FFFFFF"/>
              </a:solidFill>
            </a:endParaRPr>
          </a:p>
        </p:txBody>
      </p:sp>
    </p:spTree>
    <p:extLst>
      <p:ext uri="{BB962C8B-B14F-4D97-AF65-F5344CB8AC3E}">
        <p14:creationId xmlns:p14="http://schemas.microsoft.com/office/powerpoint/2010/main" val="4206152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Rot="1" noChangeArrowheads="1"/>
          </p:cNvSpPr>
          <p:nvPr>
            <p:ph type="title"/>
          </p:nvPr>
        </p:nvSpPr>
        <p:spPr/>
        <p:txBody>
          <a:bodyPr/>
          <a:lstStyle/>
          <a:p>
            <a:pPr fontAlgn="auto">
              <a:spcAft>
                <a:spcPts val="0"/>
              </a:spcAft>
              <a:defRPr/>
            </a:pPr>
            <a:r>
              <a:rPr lang="en-US" altLang="zh-CN" sz="4000" dirty="0" smtClean="0">
                <a:solidFill>
                  <a:schemeClr val="tx2">
                    <a:satMod val="130000"/>
                  </a:schemeClr>
                </a:solidFill>
              </a:rPr>
              <a:t>Education Surcharge</a:t>
            </a:r>
            <a:endParaRPr lang="en-US" altLang="zh-CN" sz="4000" dirty="0">
              <a:solidFill>
                <a:schemeClr val="tx2">
                  <a:satMod val="130000"/>
                </a:schemeClr>
              </a:solidFill>
            </a:endParaRPr>
          </a:p>
        </p:txBody>
      </p:sp>
      <p:sp>
        <p:nvSpPr>
          <p:cNvPr id="1947650" name="Rectangle 3"/>
          <p:cNvSpPr>
            <a:spLocks noGrp="1" noRot="1" noChangeArrowheads="1"/>
          </p:cNvSpPr>
          <p:nvPr>
            <p:ph idx="1"/>
          </p:nvPr>
        </p:nvSpPr>
        <p:spPr/>
        <p:txBody>
          <a:bodyPr/>
          <a:lstStyle/>
          <a:p>
            <a:r>
              <a:rPr lang="en-US" altLang="zh-CN" smtClean="0"/>
              <a:t>The tax base is the same as urban maintenance and construction tax</a:t>
            </a:r>
            <a:r>
              <a:rPr lang="en-US" altLang="zh-CN" sz="3600" b="1" smtClean="0"/>
              <a:t> </a:t>
            </a:r>
            <a:r>
              <a:rPr lang="en-US" altLang="zh-CN" smtClean="0"/>
              <a:t>. </a:t>
            </a:r>
          </a:p>
          <a:p>
            <a:r>
              <a:rPr lang="en-US" altLang="zh-CN" smtClean="0"/>
              <a:t>Tax rate :3%. </a:t>
            </a:r>
          </a:p>
        </p:txBody>
      </p:sp>
      <p:sp>
        <p:nvSpPr>
          <p:cNvPr id="2" name="日期占位符 1"/>
          <p:cNvSpPr>
            <a:spLocks noGrp="1"/>
          </p:cNvSpPr>
          <p:nvPr>
            <p:ph type="dt" sz="half" idx="10"/>
          </p:nvPr>
        </p:nvSpPr>
        <p:spPr/>
        <p:txBody>
          <a:bodyPr/>
          <a:lstStyle/>
          <a:p>
            <a:pPr>
              <a:defRPr/>
            </a:pPr>
            <a:fld id="{3C0B4CB5-DAD9-4612-9046-176040A7784A}"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64</a:t>
            </a:fld>
            <a:endParaRPr lang="en-US" altLang="zh-CN">
              <a:solidFill>
                <a:srgbClr val="FFFFFF"/>
              </a:solidFill>
            </a:endParaRPr>
          </a:p>
        </p:txBody>
      </p:sp>
    </p:spTree>
    <p:extLst>
      <p:ext uri="{BB962C8B-B14F-4D97-AF65-F5344CB8AC3E}">
        <p14:creationId xmlns:p14="http://schemas.microsoft.com/office/powerpoint/2010/main" val="1373584658"/>
      </p:ext>
    </p:extLst>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rrowheads="1"/>
          </p:cNvSpPr>
          <p:nvPr>
            <p:ph type="title"/>
          </p:nvPr>
        </p:nvSpPr>
        <p:spPr/>
        <p:txBody>
          <a:bodyPr/>
          <a:lstStyle/>
          <a:p>
            <a:pPr fontAlgn="auto">
              <a:spcAft>
                <a:spcPts val="0"/>
              </a:spcAft>
              <a:defRPr/>
            </a:pPr>
            <a:r>
              <a:rPr lang="en-US" altLang="zh-CN" b="1">
                <a:solidFill>
                  <a:schemeClr val="tx2">
                    <a:satMod val="130000"/>
                  </a:schemeClr>
                </a:solidFill>
              </a:rPr>
              <a:t>Customs duties</a:t>
            </a:r>
          </a:p>
        </p:txBody>
      </p:sp>
      <p:sp>
        <p:nvSpPr>
          <p:cNvPr id="5" name="文本占位符 4"/>
          <p:cNvSpPr>
            <a:spLocks noGrp="1"/>
          </p:cNvSpPr>
          <p:nvPr>
            <p:ph type="body" idx="1"/>
          </p:nvPr>
        </p:nvSpPr>
        <p:spPr/>
        <p:txBody>
          <a:bodyPr/>
          <a:lstStyle/>
          <a:p>
            <a:endParaRPr lang="zh-CN" altLang="en-US"/>
          </a:p>
        </p:txBody>
      </p:sp>
      <p:sp>
        <p:nvSpPr>
          <p:cNvPr id="2" name="日期占位符 1"/>
          <p:cNvSpPr>
            <a:spLocks noGrp="1"/>
          </p:cNvSpPr>
          <p:nvPr>
            <p:ph type="dt" sz="half" idx="10"/>
          </p:nvPr>
        </p:nvSpPr>
        <p:spPr/>
        <p:txBody>
          <a:bodyPr/>
          <a:lstStyle/>
          <a:p>
            <a:pPr>
              <a:defRPr/>
            </a:pPr>
            <a:fld id="{A68A804F-6523-4ACE-87E1-2D336CD4A3EB}"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65</a:t>
            </a:fld>
            <a:endParaRPr lang="en-US" altLang="zh-CN">
              <a:solidFill>
                <a:srgbClr val="FFFFFF"/>
              </a:solidFill>
            </a:endParaRPr>
          </a:p>
        </p:txBody>
      </p:sp>
    </p:spTree>
    <p:extLst>
      <p:ext uri="{BB962C8B-B14F-4D97-AF65-F5344CB8AC3E}">
        <p14:creationId xmlns:p14="http://schemas.microsoft.com/office/powerpoint/2010/main" val="3606455066"/>
      </p:ext>
    </p:extLst>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a:solidFill>
                  <a:schemeClr val="tx2">
                    <a:satMod val="130000"/>
                  </a:schemeClr>
                </a:solidFill>
              </a:rPr>
              <a:t>Customs Duties </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Duty payers</a:t>
            </a:r>
          </a:p>
          <a:p>
            <a:r>
              <a:rPr lang="en-US" altLang="zh-CN" dirty="0" smtClean="0"/>
              <a:t>Tariffs</a:t>
            </a:r>
          </a:p>
          <a:p>
            <a:r>
              <a:rPr lang="en-US" altLang="zh-CN" dirty="0" smtClean="0"/>
              <a:t>Calculation of duty payable</a:t>
            </a:r>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66</a:t>
            </a:fld>
            <a:endParaRPr lang="en-US" altLang="zh-CN" dirty="0">
              <a:solidFill>
                <a:srgbClr val="FFFFFF"/>
              </a:solidFill>
            </a:endParaRPr>
          </a:p>
        </p:txBody>
      </p:sp>
    </p:spTree>
    <p:extLst>
      <p:ext uri="{BB962C8B-B14F-4D97-AF65-F5344CB8AC3E}">
        <p14:creationId xmlns:p14="http://schemas.microsoft.com/office/powerpoint/2010/main" val="41163830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chemeClr val="tx2">
                    <a:satMod val="130000"/>
                  </a:schemeClr>
                </a:solidFill>
              </a:rPr>
              <a:t>Taxpayers </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The consignees who import goods permitted by China and consignors who export goods permitted by China shall respectively pay import duties and export duties.</a:t>
            </a:r>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67</a:t>
            </a:fld>
            <a:endParaRPr lang="en-US" altLang="zh-CN" dirty="0">
              <a:solidFill>
                <a:srgbClr val="FFFFFF"/>
              </a:solidFill>
            </a:endParaRPr>
          </a:p>
        </p:txBody>
      </p:sp>
    </p:spTree>
    <p:extLst>
      <p:ext uri="{BB962C8B-B14F-4D97-AF65-F5344CB8AC3E}">
        <p14:creationId xmlns:p14="http://schemas.microsoft.com/office/powerpoint/2010/main" val="4274095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chemeClr val="tx2">
                    <a:satMod val="130000"/>
                  </a:schemeClr>
                </a:solidFill>
              </a:rPr>
              <a:t>Tariffs</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sz="2400" dirty="0"/>
              <a:t>Tariffs include </a:t>
            </a:r>
            <a:r>
              <a:rPr lang="en-US" altLang="zh-CN" sz="2400" dirty="0">
                <a:solidFill>
                  <a:srgbClr val="FF0000"/>
                </a:solidFill>
              </a:rPr>
              <a:t>import duty rates </a:t>
            </a:r>
            <a:r>
              <a:rPr lang="en-US" altLang="zh-CN" sz="2400" dirty="0"/>
              <a:t>and </a:t>
            </a:r>
            <a:r>
              <a:rPr lang="en-US" altLang="zh-CN" sz="2400" dirty="0">
                <a:solidFill>
                  <a:srgbClr val="FF0000"/>
                </a:solidFill>
              </a:rPr>
              <a:t>export duty rates</a:t>
            </a:r>
            <a:r>
              <a:rPr lang="en-US" altLang="zh-CN" sz="2400" dirty="0"/>
              <a:t>. </a:t>
            </a:r>
            <a:endParaRPr lang="en-US" altLang="zh-CN" sz="2400" dirty="0" smtClean="0"/>
          </a:p>
          <a:p>
            <a:r>
              <a:rPr lang="en-US" altLang="zh-CN" sz="2400" dirty="0" smtClean="0"/>
              <a:t>Import </a:t>
            </a:r>
            <a:r>
              <a:rPr lang="en-US" altLang="zh-CN" sz="2400" dirty="0"/>
              <a:t>duty rates </a:t>
            </a:r>
            <a:r>
              <a:rPr lang="en-US" altLang="zh-CN" sz="2400" dirty="0" smtClean="0"/>
              <a:t>include </a:t>
            </a:r>
            <a:r>
              <a:rPr lang="en-US" altLang="zh-CN" sz="2400" dirty="0" smtClean="0">
                <a:solidFill>
                  <a:srgbClr val="FF0000"/>
                </a:solidFill>
              </a:rPr>
              <a:t>general </a:t>
            </a:r>
            <a:r>
              <a:rPr lang="en-US" altLang="zh-CN" sz="2400" dirty="0">
                <a:solidFill>
                  <a:srgbClr val="FF0000"/>
                </a:solidFill>
              </a:rPr>
              <a:t>tariff rates</a:t>
            </a:r>
            <a:r>
              <a:rPr lang="en-US" altLang="zh-CN" sz="2400" dirty="0"/>
              <a:t> and </a:t>
            </a:r>
            <a:r>
              <a:rPr lang="en-US" altLang="zh-CN" sz="2400" dirty="0">
                <a:solidFill>
                  <a:srgbClr val="FF0000"/>
                </a:solidFill>
              </a:rPr>
              <a:t>preferential tariff rates</a:t>
            </a:r>
            <a:r>
              <a:rPr lang="en-US" altLang="zh-CN" sz="2400" dirty="0"/>
              <a:t>. </a:t>
            </a:r>
            <a:endParaRPr lang="en-US" altLang="zh-CN" sz="2400" dirty="0" smtClean="0"/>
          </a:p>
          <a:p>
            <a:r>
              <a:rPr lang="en-US" altLang="zh-CN" sz="2400" dirty="0" smtClean="0"/>
              <a:t>The general tariff </a:t>
            </a:r>
            <a:r>
              <a:rPr lang="en-US" altLang="zh-CN" sz="2400" dirty="0"/>
              <a:t>rates apply to the imports originating in the countries with which China </a:t>
            </a:r>
            <a:r>
              <a:rPr lang="en-US" altLang="zh-CN" sz="2400" dirty="0" smtClean="0"/>
              <a:t>has not </a:t>
            </a:r>
            <a:r>
              <a:rPr lang="en-US" altLang="zh-CN" sz="2400" dirty="0"/>
              <a:t>concluded ‘‘most </a:t>
            </a:r>
            <a:r>
              <a:rPr lang="en-US" altLang="zh-CN" sz="2400" dirty="0" smtClean="0"/>
              <a:t>favored </a:t>
            </a:r>
            <a:r>
              <a:rPr lang="en-US" altLang="zh-CN" sz="2400" dirty="0"/>
              <a:t>nation’’ trade agreements, while the </a:t>
            </a:r>
            <a:r>
              <a:rPr lang="en-US" altLang="zh-CN" sz="2400" dirty="0" smtClean="0"/>
              <a:t>preferential tariff </a:t>
            </a:r>
            <a:r>
              <a:rPr lang="en-US" altLang="zh-CN" sz="2400" dirty="0"/>
              <a:t>rates apply to imports originating in the </a:t>
            </a:r>
            <a:r>
              <a:rPr lang="en-US" altLang="zh-CN" sz="2400" dirty="0" smtClean="0"/>
              <a:t>countries </a:t>
            </a:r>
            <a:r>
              <a:rPr lang="en-US" altLang="zh-CN" sz="2400" dirty="0"/>
              <a:t>with which China </a:t>
            </a:r>
            <a:r>
              <a:rPr lang="en-US" altLang="zh-CN" sz="2400" dirty="0" smtClean="0"/>
              <a:t>has concluded </a:t>
            </a:r>
            <a:r>
              <a:rPr lang="en-US" altLang="zh-CN" sz="2400" dirty="0"/>
              <a:t>such agreements.</a:t>
            </a:r>
            <a:endParaRPr lang="zh-CN" altLang="en-US" sz="2400"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68</a:t>
            </a:fld>
            <a:endParaRPr lang="en-US" altLang="zh-CN" dirty="0">
              <a:solidFill>
                <a:srgbClr val="FFFFFF"/>
              </a:solidFill>
            </a:endParaRPr>
          </a:p>
        </p:txBody>
      </p:sp>
    </p:spTree>
    <p:extLst>
      <p:ext uri="{BB962C8B-B14F-4D97-AF65-F5344CB8AC3E}">
        <p14:creationId xmlns:p14="http://schemas.microsoft.com/office/powerpoint/2010/main" val="11688602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a:solidFill>
                  <a:schemeClr val="tx2">
                    <a:satMod val="130000"/>
                  </a:schemeClr>
                </a:solidFill>
              </a:rPr>
              <a:t>Calculation of </a:t>
            </a:r>
            <a:r>
              <a:rPr lang="en-US" altLang="zh-CN" dirty="0" smtClean="0">
                <a:solidFill>
                  <a:schemeClr val="tx2">
                    <a:satMod val="130000"/>
                  </a:schemeClr>
                </a:solidFill>
              </a:rPr>
              <a:t>duty </a:t>
            </a:r>
            <a:r>
              <a:rPr lang="en-US" altLang="zh-CN" dirty="0">
                <a:solidFill>
                  <a:schemeClr val="tx2">
                    <a:satMod val="130000"/>
                  </a:schemeClr>
                </a:solidFill>
              </a:rPr>
              <a:t>payable</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dirty="0" smtClean="0"/>
              <a:t>For Ad valorem-based items</a:t>
            </a:r>
          </a:p>
          <a:p>
            <a:pPr lvl="1"/>
            <a:r>
              <a:rPr lang="en-US" altLang="zh-CN" sz="2000" dirty="0"/>
              <a:t>Duty payable </a:t>
            </a:r>
            <a:r>
              <a:rPr lang="en-US" altLang="zh-CN" sz="2000" dirty="0" smtClean="0"/>
              <a:t/>
            </a:r>
            <a:br>
              <a:rPr lang="en-US" altLang="zh-CN" sz="2000" dirty="0" smtClean="0"/>
            </a:br>
            <a:r>
              <a:rPr lang="en-US" altLang="zh-CN" sz="2000" dirty="0" smtClean="0"/>
              <a:t>=</a:t>
            </a:r>
            <a:r>
              <a:rPr lang="en-US" altLang="zh-CN" sz="2000" dirty="0"/>
              <a:t>quantity of </a:t>
            </a:r>
            <a:r>
              <a:rPr lang="en-US" altLang="zh-CN" sz="2000" dirty="0" smtClean="0"/>
              <a:t>imported/exported </a:t>
            </a:r>
            <a:r>
              <a:rPr lang="en-US" altLang="zh-CN" sz="2000" dirty="0" err="1" smtClean="0"/>
              <a:t>goods×tax-inclusive</a:t>
            </a:r>
            <a:r>
              <a:rPr lang="en-US" altLang="zh-CN" sz="2000" dirty="0" smtClean="0"/>
              <a:t> </a:t>
            </a:r>
            <a:r>
              <a:rPr lang="en-US" altLang="zh-CN" sz="2000" dirty="0" err="1" smtClean="0"/>
              <a:t>price×rate</a:t>
            </a:r>
            <a:endParaRPr lang="en-US" altLang="zh-CN" sz="2000" dirty="0"/>
          </a:p>
          <a:p>
            <a:r>
              <a:rPr lang="en-US" altLang="zh-CN" dirty="0" smtClean="0"/>
              <a:t>For quantity-based items</a:t>
            </a:r>
          </a:p>
          <a:p>
            <a:pPr lvl="1"/>
            <a:r>
              <a:rPr lang="en-US" altLang="zh-CN" sz="2000" dirty="0"/>
              <a:t>Duty payable </a:t>
            </a:r>
            <a:r>
              <a:rPr lang="en-US" altLang="zh-CN" sz="2000" dirty="0" smtClean="0"/>
              <a:t/>
            </a:r>
            <a:br>
              <a:rPr lang="en-US" altLang="zh-CN" sz="2000" dirty="0" smtClean="0"/>
            </a:br>
            <a:r>
              <a:rPr lang="en-US" altLang="zh-CN" sz="2000" dirty="0" smtClean="0"/>
              <a:t>=</a:t>
            </a:r>
            <a:r>
              <a:rPr lang="en-US" altLang="zh-CN" sz="2000" dirty="0"/>
              <a:t>quantity of </a:t>
            </a:r>
            <a:r>
              <a:rPr lang="en-US" altLang="zh-CN" sz="2000" dirty="0" smtClean="0"/>
              <a:t>imported/exported </a:t>
            </a:r>
            <a:r>
              <a:rPr lang="en-US" altLang="zh-CN" sz="2000" dirty="0" err="1" smtClean="0"/>
              <a:t>goods×amount</a:t>
            </a:r>
            <a:r>
              <a:rPr lang="en-US" altLang="zh-CN" sz="2000" dirty="0" smtClean="0"/>
              <a:t> </a:t>
            </a:r>
            <a:r>
              <a:rPr lang="en-US" altLang="zh-CN" sz="2000" dirty="0"/>
              <a:t>of duty per unit</a:t>
            </a:r>
            <a:endParaRPr lang="zh-CN" altLang="en-US" sz="2000"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69</a:t>
            </a:fld>
            <a:endParaRPr lang="en-US" altLang="zh-CN" dirty="0">
              <a:solidFill>
                <a:srgbClr val="FFFFFF"/>
              </a:solidFill>
            </a:endParaRPr>
          </a:p>
        </p:txBody>
      </p:sp>
    </p:spTree>
    <p:extLst>
      <p:ext uri="{BB962C8B-B14F-4D97-AF65-F5344CB8AC3E}">
        <p14:creationId xmlns:p14="http://schemas.microsoft.com/office/powerpoint/2010/main" val="183829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2E805B5D-5290-40DD-9B4D-C4C541E33773}"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a:t>
            </a:fld>
            <a:endParaRPr lang="en-US" altLang="zh-CN">
              <a:solidFill>
                <a:srgbClr val="FFFFFF"/>
              </a:solidFill>
            </a:endParaRPr>
          </a:p>
        </p:txBody>
      </p:sp>
      <p:sp>
        <p:nvSpPr>
          <p:cNvPr id="587778"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a:solidFill>
                  <a:schemeClr val="tx2">
                    <a:satMod val="130000"/>
                  </a:schemeClr>
                </a:solidFill>
              </a:rPr>
              <a:t>Taxpayers</a:t>
            </a:r>
          </a:p>
        </p:txBody>
      </p:sp>
      <p:sp>
        <p:nvSpPr>
          <p:cNvPr id="587779" name="Rectangle 3"/>
          <p:cNvSpPr>
            <a:spLocks noGrp="1" noRot="1" noChangeArrowheads="1"/>
          </p:cNvSpPr>
          <p:nvPr>
            <p:ph type="body" idx="4294967295"/>
          </p:nvPr>
        </p:nvSpPr>
        <p:spPr>
          <a:xfrm>
            <a:off x="0" y="1412875"/>
            <a:ext cx="8540750" cy="4270375"/>
          </a:xfrm>
        </p:spPr>
        <p:txBody>
          <a:bodyPr>
            <a:normAutofit/>
          </a:bodyPr>
          <a:lstStyle/>
          <a:p>
            <a:pPr marL="365760" indent="-283464" fontAlgn="auto">
              <a:lnSpc>
                <a:spcPct val="80000"/>
              </a:lnSpc>
              <a:spcAft>
                <a:spcPts val="0"/>
              </a:spcAft>
              <a:buFont typeface="Wingdings 2"/>
              <a:buChar char=""/>
              <a:defRPr/>
            </a:pPr>
            <a:r>
              <a:rPr lang="en-US" altLang="zh-CN" sz="2400" dirty="0"/>
              <a:t>VAT applies to </a:t>
            </a:r>
            <a:r>
              <a:rPr lang="en-US" altLang="zh-CN" sz="2400" dirty="0">
                <a:solidFill>
                  <a:srgbClr val="FF0000"/>
                </a:solidFill>
              </a:rPr>
              <a:t>all individuals and enterprises, including </a:t>
            </a:r>
            <a:r>
              <a:rPr lang="en-US" altLang="zh-CN" sz="2400" dirty="0" smtClean="0">
                <a:solidFill>
                  <a:srgbClr val="FF0000"/>
                </a:solidFill>
              </a:rPr>
              <a:t>foreign invested enterprises and foreign enterprises</a:t>
            </a:r>
            <a:r>
              <a:rPr lang="en-US" altLang="zh-CN" sz="2400" dirty="0" smtClean="0"/>
              <a:t>, </a:t>
            </a:r>
            <a:r>
              <a:rPr lang="en-US" altLang="zh-CN" sz="2400" dirty="0"/>
              <a:t>engaged in supplying or importing goods, or </a:t>
            </a:r>
            <a:r>
              <a:rPr lang="en-US" altLang="zh-CN" sz="2400" dirty="0" smtClean="0"/>
              <a:t>providing </a:t>
            </a:r>
            <a:r>
              <a:rPr lang="en-US" altLang="zh-CN" sz="2400" dirty="0"/>
              <a:t>specified services</a:t>
            </a:r>
          </a:p>
          <a:p>
            <a:pPr marL="365760" indent="-283464" fontAlgn="auto">
              <a:lnSpc>
                <a:spcPct val="80000"/>
              </a:lnSpc>
              <a:spcAft>
                <a:spcPts val="0"/>
              </a:spcAft>
              <a:buFont typeface="Wingdings 2"/>
              <a:buChar char=""/>
              <a:defRPr/>
            </a:pPr>
            <a:endParaRPr lang="en-US" altLang="zh-CN" sz="2400" dirty="0"/>
          </a:p>
          <a:p>
            <a:pPr marL="365760" indent="-283464" fontAlgn="auto">
              <a:lnSpc>
                <a:spcPct val="80000"/>
              </a:lnSpc>
              <a:spcAft>
                <a:spcPts val="0"/>
              </a:spcAft>
              <a:buFont typeface="Wingdings 2"/>
              <a:buChar char=""/>
              <a:defRPr/>
            </a:pPr>
            <a:r>
              <a:rPr lang="en-US" altLang="zh-CN" sz="2400" dirty="0">
                <a:solidFill>
                  <a:srgbClr val="FF0000"/>
                </a:solidFill>
              </a:rPr>
              <a:t>Foreign companies </a:t>
            </a:r>
            <a:r>
              <a:rPr lang="en-US" altLang="zh-CN" sz="2400" dirty="0"/>
              <a:t>that </a:t>
            </a:r>
            <a:r>
              <a:rPr lang="en-US" altLang="zh-CN" sz="2400" dirty="0" smtClean="0"/>
              <a:t>provide </a:t>
            </a:r>
            <a:r>
              <a:rPr lang="en-US" altLang="zh-CN" sz="2400" dirty="0"/>
              <a:t>taxable services in China without having an establishment in China are liable to VAT. The VAT payable by such companies is </a:t>
            </a:r>
            <a:r>
              <a:rPr lang="en-US" altLang="zh-CN" sz="2400" dirty="0">
                <a:solidFill>
                  <a:srgbClr val="FF0000"/>
                </a:solidFill>
              </a:rPr>
              <a:t>withheld</a:t>
            </a:r>
            <a:r>
              <a:rPr lang="en-US" altLang="zh-CN" sz="2400" dirty="0"/>
              <a:t> by the company's customers or agents.</a:t>
            </a:r>
          </a:p>
          <a:p>
            <a:pPr marL="365760" indent="-283464" fontAlgn="auto">
              <a:lnSpc>
                <a:spcPct val="80000"/>
              </a:lnSpc>
              <a:spcAft>
                <a:spcPts val="0"/>
              </a:spcAft>
              <a:buFont typeface="Wingdings 2"/>
              <a:buChar char=""/>
              <a:defRPr/>
            </a:pPr>
            <a:endParaRPr lang="en-US" altLang="zh-CN" sz="2400" dirty="0"/>
          </a:p>
          <a:p>
            <a:pPr marL="365760" indent="-283464" fontAlgn="auto">
              <a:lnSpc>
                <a:spcPct val="80000"/>
              </a:lnSpc>
              <a:spcAft>
                <a:spcPts val="0"/>
              </a:spcAft>
              <a:buFont typeface="Wingdings 2"/>
              <a:buChar char=""/>
              <a:defRPr/>
            </a:pPr>
            <a:r>
              <a:rPr lang="en-US" altLang="zh-CN" sz="2400" dirty="0"/>
              <a:t>Individuals are not liable to VAT if their monthly turnover is less than a </a:t>
            </a:r>
            <a:r>
              <a:rPr lang="en-US" altLang="zh-CN" sz="2400" dirty="0">
                <a:solidFill>
                  <a:srgbClr val="FF0000"/>
                </a:solidFill>
              </a:rPr>
              <a:t>threshold</a:t>
            </a:r>
            <a:r>
              <a:rPr lang="en-US" altLang="zh-CN" sz="2400" dirty="0"/>
              <a:t> amount. </a:t>
            </a:r>
            <a:r>
              <a:rPr lang="en-US" altLang="zh-CN" sz="2400" dirty="0" smtClean="0"/>
              <a:t>The threshold amount is currently 30,000 </a:t>
            </a:r>
            <a:r>
              <a:rPr lang="en-US" altLang="zh-CN" sz="2400" dirty="0" err="1" smtClean="0"/>
              <a:t>yuan</a:t>
            </a:r>
            <a:r>
              <a:rPr lang="en-US" altLang="zh-CN" sz="2400" dirty="0" smtClean="0"/>
              <a:t>. </a:t>
            </a:r>
            <a:endParaRPr lang="en-US" altLang="zh-CN" sz="2400" dirty="0"/>
          </a:p>
        </p:txBody>
      </p:sp>
    </p:spTree>
    <p:extLst>
      <p:ext uri="{BB962C8B-B14F-4D97-AF65-F5344CB8AC3E}">
        <p14:creationId xmlns:p14="http://schemas.microsoft.com/office/powerpoint/2010/main" val="15566020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77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87779">
                                            <p:txEl>
                                              <p:pRg st="0" end="0"/>
                                            </p:txEl>
                                          </p:spTgt>
                                        </p:tgtEl>
                                        <p:attrNameLst>
                                          <p:attrName>style.visibility</p:attrName>
                                        </p:attrNameLst>
                                      </p:cBhvr>
                                      <p:to>
                                        <p:strVal val="visible"/>
                                      </p:to>
                                    </p:set>
                                    <p:animEffect transition="in" filter="wipe(left)">
                                      <p:cBhvr>
                                        <p:cTn id="11" dur="500"/>
                                        <p:tgtEl>
                                          <p:spTgt spid="58777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87779">
                                            <p:txEl>
                                              <p:pRg st="2" end="2"/>
                                            </p:txEl>
                                          </p:spTgt>
                                        </p:tgtEl>
                                        <p:attrNameLst>
                                          <p:attrName>style.visibility</p:attrName>
                                        </p:attrNameLst>
                                      </p:cBhvr>
                                      <p:to>
                                        <p:strVal val="visible"/>
                                      </p:to>
                                    </p:set>
                                    <p:animEffect transition="in" filter="wipe(left)">
                                      <p:cBhvr>
                                        <p:cTn id="16" dur="500"/>
                                        <p:tgtEl>
                                          <p:spTgt spid="58777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87779">
                                            <p:txEl>
                                              <p:pRg st="4" end="4"/>
                                            </p:txEl>
                                          </p:spTgt>
                                        </p:tgtEl>
                                        <p:attrNameLst>
                                          <p:attrName>style.visibility</p:attrName>
                                        </p:attrNameLst>
                                      </p:cBhvr>
                                      <p:to>
                                        <p:strVal val="visible"/>
                                      </p:to>
                                    </p:set>
                                    <p:animEffect transition="in" filter="wipe(left)">
                                      <p:cBhvr>
                                        <p:cTn id="21" dur="500"/>
                                        <p:tgtEl>
                                          <p:spTgt spid="587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778" grpId="0" autoUpdateAnimBg="0"/>
      <p:bldP spid="587779"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2">
                    <a:satMod val="130000"/>
                  </a:schemeClr>
                </a:solidFill>
              </a:rPr>
              <a:t>LLJG vs</a:t>
            </a:r>
            <a:r>
              <a:rPr lang="en-US" altLang="zh-CN" dirty="0">
                <a:solidFill>
                  <a:schemeClr val="tx2">
                    <a:satMod val="130000"/>
                  </a:schemeClr>
                </a:solidFill>
              </a:rPr>
              <a:t>. JLJG</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r>
              <a:rPr lang="en-US" altLang="zh-CN" sz="2400" dirty="0" smtClean="0"/>
              <a:t>Two popular structures </a:t>
            </a:r>
            <a:r>
              <a:rPr lang="en-US" altLang="zh-CN" sz="2400" dirty="0"/>
              <a:t>for the importation of materials </a:t>
            </a:r>
            <a:r>
              <a:rPr lang="en-US" altLang="zh-CN" sz="2400" dirty="0" smtClean="0"/>
              <a:t>and components </a:t>
            </a:r>
            <a:r>
              <a:rPr lang="en-US" altLang="zh-CN" sz="2400" dirty="0"/>
              <a:t>to be processed in China for exports of final </a:t>
            </a:r>
            <a:r>
              <a:rPr lang="en-US" altLang="zh-CN" sz="2400" dirty="0" smtClean="0"/>
              <a:t>products</a:t>
            </a:r>
            <a:r>
              <a:rPr lang="zh-CN" altLang="en-US" sz="2400" dirty="0" smtClean="0"/>
              <a:t>：</a:t>
            </a:r>
            <a:r>
              <a:rPr lang="en-US" altLang="zh-CN" sz="2400" dirty="0"/>
              <a:t>LLJG</a:t>
            </a:r>
            <a:r>
              <a:rPr lang="zh-CN" altLang="en-US" sz="2400" dirty="0"/>
              <a:t>（来料加工）</a:t>
            </a:r>
            <a:r>
              <a:rPr lang="en-US" altLang="zh-CN" sz="2400" dirty="0"/>
              <a:t>and LLJG</a:t>
            </a:r>
            <a:r>
              <a:rPr lang="zh-CN" altLang="en-US" sz="2400" dirty="0"/>
              <a:t>（进料加工</a:t>
            </a:r>
            <a:r>
              <a:rPr lang="zh-CN" altLang="en-US" sz="2400" dirty="0" smtClean="0"/>
              <a:t>）</a:t>
            </a:r>
            <a:endParaRPr lang="en-US" altLang="zh-CN" sz="2400" dirty="0" smtClean="0"/>
          </a:p>
          <a:p>
            <a:r>
              <a:rPr lang="en-US" altLang="zh-CN" sz="2400" dirty="0" smtClean="0"/>
              <a:t>Under LLJG, the title to the raw materials is under the name of the foreign investor.</a:t>
            </a:r>
          </a:p>
          <a:p>
            <a:r>
              <a:rPr lang="en-US" altLang="zh-CN" sz="2400" dirty="0" smtClean="0"/>
              <a:t>Under </a:t>
            </a:r>
            <a:r>
              <a:rPr lang="en-US" altLang="zh-CN" sz="2400" dirty="0"/>
              <a:t>a JLJG arrangement, the </a:t>
            </a:r>
            <a:r>
              <a:rPr lang="en-US" altLang="zh-CN" sz="2400" dirty="0" smtClean="0"/>
              <a:t>domestic enterprise (WFOE) in China purchases </a:t>
            </a:r>
            <a:r>
              <a:rPr lang="en-US" altLang="zh-CN" sz="2400" dirty="0"/>
              <a:t>the raw materials from its overseas suppliers for its own account and </a:t>
            </a:r>
            <a:r>
              <a:rPr lang="en-US" altLang="zh-CN" sz="2400" dirty="0" smtClean="0"/>
              <a:t>the title </a:t>
            </a:r>
            <a:r>
              <a:rPr lang="en-US" altLang="zh-CN" sz="2400" dirty="0"/>
              <a:t>of the goods is passed on to the WFOE. The WFOE would then sell to </a:t>
            </a:r>
            <a:r>
              <a:rPr lang="en-US" altLang="zh-CN" sz="2400" dirty="0" smtClean="0"/>
              <a:t>the previous </a:t>
            </a:r>
            <a:r>
              <a:rPr lang="en-US" altLang="zh-CN" sz="2400" dirty="0"/>
              <a:t>supplier the finished products at a </a:t>
            </a:r>
            <a:r>
              <a:rPr lang="en-US" altLang="zh-CN" sz="2400" dirty="0" smtClean="0"/>
              <a:t>margin.</a:t>
            </a:r>
            <a:endParaRPr lang="en-US" altLang="zh-CN" sz="2400" dirty="0"/>
          </a:p>
          <a:p>
            <a:endParaRPr lang="en-US" altLang="zh-CN" dirty="0" smtClean="0">
              <a:solidFill>
                <a:schemeClr val="tx2">
                  <a:satMod val="130000"/>
                </a:schemeClr>
              </a:solidFill>
            </a:endParaRPr>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70</a:t>
            </a:fld>
            <a:endParaRPr lang="en-US" altLang="zh-CN" dirty="0">
              <a:solidFill>
                <a:srgbClr val="FFFFFF"/>
              </a:solidFill>
            </a:endParaRPr>
          </a:p>
        </p:txBody>
      </p:sp>
    </p:spTree>
    <p:extLst>
      <p:ext uri="{BB962C8B-B14F-4D97-AF65-F5344CB8AC3E}">
        <p14:creationId xmlns:p14="http://schemas.microsoft.com/office/powerpoint/2010/main" val="1178814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LLJG(</a:t>
            </a:r>
            <a:r>
              <a:rPr lang="zh-CN" altLang="en-US" dirty="0" smtClean="0"/>
              <a:t>来料加工）</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71</a:t>
            </a:fld>
            <a:endParaRPr lang="en-US" altLang="zh-CN" dirty="0">
              <a:solidFill>
                <a:srgbClr val="FFFFFF"/>
              </a:solidFill>
            </a:endParaRPr>
          </a:p>
        </p:txBody>
      </p:sp>
      <p:sp>
        <p:nvSpPr>
          <p:cNvPr id="7" name="Rectangle 6"/>
          <p:cNvSpPr>
            <a:spLocks noChangeArrowheads="1"/>
          </p:cNvSpPr>
          <p:nvPr/>
        </p:nvSpPr>
        <p:spPr bwMode="auto">
          <a:xfrm>
            <a:off x="4787901" y="3581400"/>
            <a:ext cx="1079499" cy="792162"/>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GB" altLang="zh-CN" dirty="0" err="1" smtClean="0">
                <a:solidFill>
                  <a:prstClr val="black"/>
                </a:solidFill>
                <a:latin typeface="Arial" charset="0"/>
                <a:ea typeface="宋体" pitchFamily="2" charset="-122"/>
                <a:cs typeface="Arial" charset="0"/>
              </a:rPr>
              <a:t>Pco</a:t>
            </a:r>
            <a:endParaRPr lang="en-GB" altLang="zh-CN" dirty="0">
              <a:solidFill>
                <a:prstClr val="black"/>
              </a:solidFill>
              <a:latin typeface="Arial" charset="0"/>
              <a:ea typeface="宋体" pitchFamily="2" charset="-122"/>
              <a:cs typeface="Arial" charset="0"/>
            </a:endParaRPr>
          </a:p>
        </p:txBody>
      </p:sp>
      <p:cxnSp>
        <p:nvCxnSpPr>
          <p:cNvPr id="9" name="直接连接符 8"/>
          <p:cNvCxnSpPr/>
          <p:nvPr/>
        </p:nvCxnSpPr>
        <p:spPr>
          <a:xfrm>
            <a:off x="762000" y="3200400"/>
            <a:ext cx="7467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4400" y="2667000"/>
            <a:ext cx="1657826" cy="369332"/>
          </a:xfrm>
          <a:prstGeom prst="rect">
            <a:avLst/>
          </a:prstGeom>
          <a:noFill/>
        </p:spPr>
        <p:txBody>
          <a:bodyPr wrap="none" rtlCol="0">
            <a:spAutoFit/>
          </a:bodyPr>
          <a:lstStyle/>
          <a:p>
            <a:r>
              <a:rPr lang="en-US" altLang="zh-CN" dirty="0" smtClean="0"/>
              <a:t>Mainland China</a:t>
            </a:r>
            <a:endParaRPr lang="zh-CN" altLang="en-US" dirty="0"/>
          </a:p>
        </p:txBody>
      </p:sp>
      <p:sp>
        <p:nvSpPr>
          <p:cNvPr id="11" name="TextBox 10"/>
          <p:cNvSpPr txBox="1"/>
          <p:nvPr/>
        </p:nvSpPr>
        <p:spPr>
          <a:xfrm>
            <a:off x="897835" y="3396734"/>
            <a:ext cx="1203215" cy="369332"/>
          </a:xfrm>
          <a:prstGeom prst="rect">
            <a:avLst/>
          </a:prstGeom>
          <a:noFill/>
        </p:spPr>
        <p:txBody>
          <a:bodyPr wrap="none" rtlCol="0">
            <a:spAutoFit/>
          </a:bodyPr>
          <a:lstStyle/>
          <a:p>
            <a:r>
              <a:rPr lang="en-US" altLang="zh-CN" dirty="0" smtClean="0"/>
              <a:t>Hong Kong</a:t>
            </a:r>
            <a:endParaRPr lang="zh-CN" altLang="en-US" dirty="0"/>
          </a:p>
        </p:txBody>
      </p:sp>
      <p:sp>
        <p:nvSpPr>
          <p:cNvPr id="12" name="Rectangle 6"/>
          <p:cNvSpPr>
            <a:spLocks noChangeArrowheads="1"/>
          </p:cNvSpPr>
          <p:nvPr/>
        </p:nvSpPr>
        <p:spPr bwMode="auto">
          <a:xfrm>
            <a:off x="4787901" y="1864554"/>
            <a:ext cx="1079499" cy="792162"/>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GB" altLang="zh-CN" dirty="0" err="1" smtClean="0">
                <a:solidFill>
                  <a:prstClr val="black"/>
                </a:solidFill>
                <a:latin typeface="Arial" charset="0"/>
                <a:ea typeface="宋体" pitchFamily="2" charset="-122"/>
                <a:cs typeface="Arial" charset="0"/>
              </a:rPr>
              <a:t>Sco</a:t>
            </a:r>
            <a:endParaRPr lang="en-GB" altLang="zh-CN" dirty="0">
              <a:solidFill>
                <a:prstClr val="black"/>
              </a:solidFill>
              <a:latin typeface="Arial" charset="0"/>
              <a:ea typeface="宋体" pitchFamily="2" charset="-122"/>
              <a:cs typeface="Arial" charset="0"/>
            </a:endParaRPr>
          </a:p>
        </p:txBody>
      </p:sp>
      <p:cxnSp>
        <p:nvCxnSpPr>
          <p:cNvPr id="14" name="直接箭头连接符 13"/>
          <p:cNvCxnSpPr/>
          <p:nvPr/>
        </p:nvCxnSpPr>
        <p:spPr>
          <a:xfrm>
            <a:off x="5066474" y="2656716"/>
            <a:ext cx="0" cy="92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5523674" y="2656716"/>
            <a:ext cx="0" cy="92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23674" y="2756727"/>
            <a:ext cx="3495444" cy="646331"/>
          </a:xfrm>
          <a:prstGeom prst="rect">
            <a:avLst/>
          </a:prstGeom>
          <a:noFill/>
        </p:spPr>
        <p:txBody>
          <a:bodyPr wrap="none" rtlCol="0">
            <a:spAutoFit/>
          </a:bodyPr>
          <a:lstStyle/>
          <a:p>
            <a:r>
              <a:rPr lang="en-US" altLang="zh-CN" dirty="0" smtClean="0"/>
              <a:t>Raw materials</a:t>
            </a:r>
            <a:r>
              <a:rPr lang="en-US" altLang="zh-CN" dirty="0"/>
              <a:t>(title </a:t>
            </a:r>
            <a:r>
              <a:rPr lang="en-US" altLang="zh-CN" dirty="0" smtClean="0"/>
              <a:t>not transferred</a:t>
            </a:r>
            <a:r>
              <a:rPr lang="en-US" altLang="zh-CN" dirty="0"/>
              <a:t>)</a:t>
            </a:r>
            <a:endParaRPr lang="zh-CN" altLang="en-US" dirty="0"/>
          </a:p>
          <a:p>
            <a:endParaRPr lang="zh-CN" altLang="en-US" dirty="0"/>
          </a:p>
        </p:txBody>
      </p:sp>
      <p:sp>
        <p:nvSpPr>
          <p:cNvPr id="18" name="TextBox 17"/>
          <p:cNvSpPr txBox="1"/>
          <p:nvPr/>
        </p:nvSpPr>
        <p:spPr>
          <a:xfrm>
            <a:off x="3165504" y="2783131"/>
            <a:ext cx="1900970" cy="369332"/>
          </a:xfrm>
          <a:prstGeom prst="rect">
            <a:avLst/>
          </a:prstGeom>
          <a:noFill/>
        </p:spPr>
        <p:txBody>
          <a:bodyPr wrap="none" rtlCol="0">
            <a:spAutoFit/>
          </a:bodyPr>
          <a:lstStyle/>
          <a:p>
            <a:r>
              <a:rPr lang="en-US" altLang="zh-CN" dirty="0" smtClean="0"/>
              <a:t>Finished products</a:t>
            </a:r>
            <a:endParaRPr lang="zh-CN" altLang="en-US" dirty="0"/>
          </a:p>
        </p:txBody>
      </p:sp>
      <p:sp>
        <p:nvSpPr>
          <p:cNvPr id="21" name="矩形 20"/>
          <p:cNvSpPr/>
          <p:nvPr/>
        </p:nvSpPr>
        <p:spPr>
          <a:xfrm>
            <a:off x="765312" y="4724400"/>
            <a:ext cx="6702287" cy="1200329"/>
          </a:xfrm>
          <a:prstGeom prst="rect">
            <a:avLst/>
          </a:prstGeom>
        </p:spPr>
        <p:txBody>
          <a:bodyPr wrap="square">
            <a:spAutoFit/>
          </a:bodyPr>
          <a:lstStyle/>
          <a:p>
            <a:r>
              <a:rPr lang="en-US" altLang="zh-CN" dirty="0"/>
              <a:t>Under LLJG, the title to the raw materials is under the name of the overseas </a:t>
            </a:r>
            <a:r>
              <a:rPr lang="en-US" altLang="zh-CN" dirty="0" smtClean="0"/>
              <a:t>suppliers (</a:t>
            </a:r>
            <a:r>
              <a:rPr lang="en-US" altLang="zh-CN" dirty="0" err="1" smtClean="0"/>
              <a:t>Pco</a:t>
            </a:r>
            <a:r>
              <a:rPr lang="en-US" altLang="zh-CN" dirty="0" smtClean="0"/>
              <a:t>). The overseas suppliers promise to purchase the finished products. The domestic enterprise (</a:t>
            </a:r>
            <a:r>
              <a:rPr lang="en-US" altLang="zh-CN" dirty="0" err="1" smtClean="0"/>
              <a:t>Sco</a:t>
            </a:r>
            <a:r>
              <a:rPr lang="en-US" altLang="zh-CN" dirty="0" smtClean="0"/>
              <a:t>) only earns the processing fees.</a:t>
            </a:r>
            <a:endParaRPr lang="en-US" altLang="zh-CN" dirty="0"/>
          </a:p>
        </p:txBody>
      </p:sp>
    </p:spTree>
    <p:extLst>
      <p:ext uri="{BB962C8B-B14F-4D97-AF65-F5344CB8AC3E}">
        <p14:creationId xmlns:p14="http://schemas.microsoft.com/office/powerpoint/2010/main" val="15846975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JLJG(</a:t>
            </a:r>
            <a:r>
              <a:rPr lang="zh-CN" altLang="en-US" dirty="0" smtClean="0"/>
              <a:t>进料加工）</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72</a:t>
            </a:fld>
            <a:endParaRPr lang="en-US" altLang="zh-CN" dirty="0">
              <a:solidFill>
                <a:srgbClr val="FFFFFF"/>
              </a:solidFill>
            </a:endParaRPr>
          </a:p>
        </p:txBody>
      </p:sp>
      <p:sp>
        <p:nvSpPr>
          <p:cNvPr id="7" name="Rectangle 6"/>
          <p:cNvSpPr>
            <a:spLocks noChangeArrowheads="1"/>
          </p:cNvSpPr>
          <p:nvPr/>
        </p:nvSpPr>
        <p:spPr bwMode="auto">
          <a:xfrm>
            <a:off x="4787901" y="3581400"/>
            <a:ext cx="1079499" cy="792162"/>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GB" altLang="zh-CN" dirty="0" err="1" smtClean="0">
                <a:solidFill>
                  <a:prstClr val="black"/>
                </a:solidFill>
                <a:latin typeface="Arial" charset="0"/>
                <a:ea typeface="宋体" pitchFamily="2" charset="-122"/>
                <a:cs typeface="Arial" charset="0"/>
              </a:rPr>
              <a:t>Pco</a:t>
            </a:r>
            <a:endParaRPr lang="en-GB" altLang="zh-CN" dirty="0">
              <a:solidFill>
                <a:prstClr val="black"/>
              </a:solidFill>
              <a:latin typeface="Arial" charset="0"/>
              <a:ea typeface="宋体" pitchFamily="2" charset="-122"/>
              <a:cs typeface="Arial" charset="0"/>
            </a:endParaRPr>
          </a:p>
        </p:txBody>
      </p:sp>
      <p:cxnSp>
        <p:nvCxnSpPr>
          <p:cNvPr id="9" name="直接连接符 8"/>
          <p:cNvCxnSpPr/>
          <p:nvPr/>
        </p:nvCxnSpPr>
        <p:spPr>
          <a:xfrm>
            <a:off x="762000" y="3200400"/>
            <a:ext cx="7467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4400" y="2667000"/>
            <a:ext cx="1657826" cy="369332"/>
          </a:xfrm>
          <a:prstGeom prst="rect">
            <a:avLst/>
          </a:prstGeom>
          <a:noFill/>
        </p:spPr>
        <p:txBody>
          <a:bodyPr wrap="none" rtlCol="0">
            <a:spAutoFit/>
          </a:bodyPr>
          <a:lstStyle/>
          <a:p>
            <a:r>
              <a:rPr lang="en-US" altLang="zh-CN" dirty="0" smtClean="0"/>
              <a:t>Mainland China</a:t>
            </a:r>
            <a:endParaRPr lang="zh-CN" altLang="en-US" dirty="0"/>
          </a:p>
        </p:txBody>
      </p:sp>
      <p:sp>
        <p:nvSpPr>
          <p:cNvPr id="11" name="TextBox 10"/>
          <p:cNvSpPr txBox="1"/>
          <p:nvPr/>
        </p:nvSpPr>
        <p:spPr>
          <a:xfrm>
            <a:off x="897835" y="3396734"/>
            <a:ext cx="1203215" cy="369332"/>
          </a:xfrm>
          <a:prstGeom prst="rect">
            <a:avLst/>
          </a:prstGeom>
          <a:noFill/>
        </p:spPr>
        <p:txBody>
          <a:bodyPr wrap="none" rtlCol="0">
            <a:spAutoFit/>
          </a:bodyPr>
          <a:lstStyle/>
          <a:p>
            <a:r>
              <a:rPr lang="en-US" altLang="zh-CN" dirty="0" smtClean="0"/>
              <a:t>Hong Kong</a:t>
            </a:r>
            <a:endParaRPr lang="zh-CN" altLang="en-US" dirty="0"/>
          </a:p>
        </p:txBody>
      </p:sp>
      <p:sp>
        <p:nvSpPr>
          <p:cNvPr id="12" name="Rectangle 6"/>
          <p:cNvSpPr>
            <a:spLocks noChangeArrowheads="1"/>
          </p:cNvSpPr>
          <p:nvPr/>
        </p:nvSpPr>
        <p:spPr bwMode="auto">
          <a:xfrm>
            <a:off x="4787901" y="1864554"/>
            <a:ext cx="1079499" cy="792162"/>
          </a:xfrm>
          <a:prstGeom prst="rect">
            <a:avLst/>
          </a:prstGeom>
          <a:solidFill>
            <a:schemeClr val="accent1">
              <a:lumMod val="20000"/>
              <a:lumOff val="80000"/>
            </a:schemeClr>
          </a:solidFill>
          <a:ln w="9525">
            <a:solidFill>
              <a:schemeClr val="tx1"/>
            </a:solidFill>
            <a:miter lim="800000"/>
            <a:headEnd/>
            <a:tailEnd/>
          </a:ln>
          <a:effectLst/>
        </p:spPr>
        <p:txBody>
          <a:bodyPr wrap="none" anchor="ctr"/>
          <a:lstStyle/>
          <a:p>
            <a:pPr algn="ctr" fontAlgn="base">
              <a:spcBef>
                <a:spcPct val="0"/>
              </a:spcBef>
              <a:spcAft>
                <a:spcPct val="0"/>
              </a:spcAft>
            </a:pPr>
            <a:r>
              <a:rPr lang="en-GB" altLang="zh-CN" dirty="0" err="1" smtClean="0">
                <a:solidFill>
                  <a:prstClr val="black"/>
                </a:solidFill>
                <a:latin typeface="Arial" charset="0"/>
                <a:ea typeface="宋体" pitchFamily="2" charset="-122"/>
                <a:cs typeface="Arial" charset="0"/>
              </a:rPr>
              <a:t>Sco</a:t>
            </a:r>
            <a:endParaRPr lang="en-GB" altLang="zh-CN" dirty="0">
              <a:solidFill>
                <a:prstClr val="black"/>
              </a:solidFill>
              <a:latin typeface="Arial" charset="0"/>
              <a:ea typeface="宋体" pitchFamily="2" charset="-122"/>
              <a:cs typeface="Arial" charset="0"/>
            </a:endParaRPr>
          </a:p>
        </p:txBody>
      </p:sp>
      <p:cxnSp>
        <p:nvCxnSpPr>
          <p:cNvPr id="14" name="直接箭头连接符 13"/>
          <p:cNvCxnSpPr/>
          <p:nvPr/>
        </p:nvCxnSpPr>
        <p:spPr>
          <a:xfrm>
            <a:off x="5066474" y="2656716"/>
            <a:ext cx="0" cy="92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5523674" y="2656716"/>
            <a:ext cx="0" cy="92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23674" y="2756727"/>
            <a:ext cx="3174843" cy="369332"/>
          </a:xfrm>
          <a:prstGeom prst="rect">
            <a:avLst/>
          </a:prstGeom>
          <a:noFill/>
        </p:spPr>
        <p:txBody>
          <a:bodyPr wrap="none" rtlCol="0">
            <a:spAutoFit/>
          </a:bodyPr>
          <a:lstStyle/>
          <a:p>
            <a:r>
              <a:rPr lang="en-US" altLang="zh-CN" dirty="0" smtClean="0"/>
              <a:t>Raw materials (title transferred)</a:t>
            </a:r>
            <a:endParaRPr lang="zh-CN" altLang="en-US" dirty="0"/>
          </a:p>
        </p:txBody>
      </p:sp>
      <p:sp>
        <p:nvSpPr>
          <p:cNvPr id="18" name="TextBox 17"/>
          <p:cNvSpPr txBox="1"/>
          <p:nvPr/>
        </p:nvSpPr>
        <p:spPr>
          <a:xfrm>
            <a:off x="3165504" y="2783131"/>
            <a:ext cx="1900970" cy="369332"/>
          </a:xfrm>
          <a:prstGeom prst="rect">
            <a:avLst/>
          </a:prstGeom>
          <a:noFill/>
        </p:spPr>
        <p:txBody>
          <a:bodyPr wrap="none" rtlCol="0">
            <a:spAutoFit/>
          </a:bodyPr>
          <a:lstStyle/>
          <a:p>
            <a:r>
              <a:rPr lang="en-US" altLang="zh-CN" dirty="0" smtClean="0"/>
              <a:t>Finished products</a:t>
            </a:r>
            <a:endParaRPr lang="zh-CN" altLang="en-US" dirty="0"/>
          </a:p>
        </p:txBody>
      </p:sp>
      <p:sp>
        <p:nvSpPr>
          <p:cNvPr id="3" name="矩形 2"/>
          <p:cNvSpPr/>
          <p:nvPr/>
        </p:nvSpPr>
        <p:spPr>
          <a:xfrm>
            <a:off x="494473" y="4572000"/>
            <a:ext cx="6534933" cy="1200329"/>
          </a:xfrm>
          <a:prstGeom prst="rect">
            <a:avLst/>
          </a:prstGeom>
        </p:spPr>
        <p:txBody>
          <a:bodyPr wrap="square">
            <a:spAutoFit/>
          </a:bodyPr>
          <a:lstStyle/>
          <a:p>
            <a:r>
              <a:rPr lang="en-US" altLang="zh-CN" dirty="0"/>
              <a:t>Under a JLJG arrangement, the domestic enterprise (</a:t>
            </a:r>
            <a:r>
              <a:rPr lang="en-US" altLang="zh-CN" dirty="0" smtClean="0"/>
              <a:t>WFOE </a:t>
            </a:r>
            <a:r>
              <a:rPr lang="en-US" altLang="zh-CN" dirty="0"/>
              <a:t>in </a:t>
            </a:r>
            <a:r>
              <a:rPr lang="en-US" altLang="zh-CN" dirty="0" smtClean="0"/>
              <a:t>China</a:t>
            </a:r>
            <a:r>
              <a:rPr lang="en-US" altLang="zh-CN" dirty="0"/>
              <a:t>)</a:t>
            </a:r>
            <a:r>
              <a:rPr lang="en-US" altLang="zh-CN" dirty="0" smtClean="0"/>
              <a:t> </a:t>
            </a:r>
            <a:r>
              <a:rPr lang="en-US" altLang="zh-CN" dirty="0"/>
              <a:t>purchases the raw materials from its overseas suppliers for its own account and </a:t>
            </a:r>
            <a:r>
              <a:rPr lang="en-US" altLang="zh-CN" dirty="0" smtClean="0"/>
              <a:t>sell </a:t>
            </a:r>
            <a:r>
              <a:rPr lang="en-US" altLang="zh-CN" dirty="0"/>
              <a:t>to the previous supplier the finished products at a margin.</a:t>
            </a:r>
          </a:p>
        </p:txBody>
      </p:sp>
    </p:spTree>
    <p:extLst>
      <p:ext uri="{BB962C8B-B14F-4D97-AF65-F5344CB8AC3E}">
        <p14:creationId xmlns:p14="http://schemas.microsoft.com/office/powerpoint/2010/main" val="37421869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43000"/>
          </a:xfrm>
        </p:spPr>
        <p:txBody>
          <a:bodyPr/>
          <a:lstStyle/>
          <a:p>
            <a:r>
              <a:rPr lang="en-US" altLang="zh-CN" dirty="0" smtClean="0">
                <a:solidFill>
                  <a:schemeClr val="tx2">
                    <a:satMod val="130000"/>
                  </a:schemeClr>
                </a:solidFill>
              </a:rPr>
              <a:t>LLJG vs</a:t>
            </a:r>
            <a:r>
              <a:rPr lang="en-US" altLang="zh-CN" dirty="0">
                <a:solidFill>
                  <a:schemeClr val="tx2">
                    <a:satMod val="130000"/>
                  </a:schemeClr>
                </a:solidFill>
              </a:rPr>
              <a:t>. JLJG</a:t>
            </a:r>
            <a:endParaRPr lang="zh-CN" altLang="en-US" dirty="0">
              <a:solidFill>
                <a:schemeClr val="tx2">
                  <a:satMod val="130000"/>
                </a:schemeClr>
              </a:solidFill>
            </a:endParaRPr>
          </a:p>
        </p:txBody>
      </p:sp>
      <p:sp>
        <p:nvSpPr>
          <p:cNvPr id="3" name="内容占位符 2"/>
          <p:cNvSpPr>
            <a:spLocks noGrp="1"/>
          </p:cNvSpPr>
          <p:nvPr>
            <p:ph idx="1"/>
          </p:nvPr>
        </p:nvSpPr>
        <p:spPr/>
        <p:txBody>
          <a:bodyPr/>
          <a:lstStyle/>
          <a:p>
            <a:endParaRPr lang="en-US" altLang="zh-CN" dirty="0" smtClean="0">
              <a:solidFill>
                <a:schemeClr val="tx2">
                  <a:satMod val="130000"/>
                </a:schemeClr>
              </a:solidFill>
            </a:endParaRPr>
          </a:p>
          <a:p>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73</a:t>
            </a:fld>
            <a:endParaRPr lang="en-US" altLang="zh-CN" dirty="0">
              <a:solidFill>
                <a:srgbClr val="FFFFFF"/>
              </a:solidFill>
            </a:endParaRPr>
          </a:p>
        </p:txBody>
      </p:sp>
      <p:graphicFrame>
        <p:nvGraphicFramePr>
          <p:cNvPr id="7" name="表格 6"/>
          <p:cNvGraphicFramePr>
            <a:graphicFrameLocks noGrp="1"/>
          </p:cNvGraphicFramePr>
          <p:nvPr>
            <p:extLst>
              <p:ext uri="{D42A27DB-BD31-4B8C-83A1-F6EECF244321}">
                <p14:modId xmlns:p14="http://schemas.microsoft.com/office/powerpoint/2010/main" val="2229662728"/>
              </p:ext>
            </p:extLst>
          </p:nvPr>
        </p:nvGraphicFramePr>
        <p:xfrm>
          <a:off x="304800" y="914400"/>
          <a:ext cx="8686800" cy="4437888"/>
        </p:xfrm>
        <a:graphic>
          <a:graphicData uri="http://schemas.openxmlformats.org/drawingml/2006/table">
            <a:tbl>
              <a:tblPr>
                <a:tableStyleId>{EB344D84-9AFB-497E-A393-DC336BA19D2E}</a:tableStyleId>
              </a:tblPr>
              <a:tblGrid>
                <a:gridCol w="681318">
                  <a:extLst>
                    <a:ext uri="{9D8B030D-6E8A-4147-A177-3AD203B41FA5}">
                      <a16:colId xmlns="" xmlns:a16="http://schemas.microsoft.com/office/drawing/2014/main" val="20000"/>
                    </a:ext>
                  </a:extLst>
                </a:gridCol>
                <a:gridCol w="1102578">
                  <a:extLst>
                    <a:ext uri="{9D8B030D-6E8A-4147-A177-3AD203B41FA5}">
                      <a16:colId xmlns="" xmlns:a16="http://schemas.microsoft.com/office/drawing/2014/main" val="20001"/>
                    </a:ext>
                  </a:extLst>
                </a:gridCol>
                <a:gridCol w="4007304">
                  <a:extLst>
                    <a:ext uri="{9D8B030D-6E8A-4147-A177-3AD203B41FA5}">
                      <a16:colId xmlns="" xmlns:a16="http://schemas.microsoft.com/office/drawing/2014/main" val="20002"/>
                    </a:ext>
                  </a:extLst>
                </a:gridCol>
                <a:gridCol w="2895600">
                  <a:extLst>
                    <a:ext uri="{9D8B030D-6E8A-4147-A177-3AD203B41FA5}">
                      <a16:colId xmlns="" xmlns:a16="http://schemas.microsoft.com/office/drawing/2014/main" val="20003"/>
                    </a:ext>
                  </a:extLst>
                </a:gridCol>
              </a:tblGrid>
              <a:tr h="64008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1600" u="none" strike="noStrike" cap="none" normalizeH="0" baseline="0" dirty="0" smtClean="0">
                          <a:ln>
                            <a:noFill/>
                          </a:ln>
                          <a:effectLst/>
                        </a:rPr>
                        <a:t>Tax/Duty</a:t>
                      </a:r>
                      <a:endParaRPr kumimoji="0" lang="en-US" altLang="zh-CN" sz="16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1600" u="none" strike="noStrike" cap="none" normalizeH="0" baseline="0" dirty="0" smtClean="0">
                          <a:ln>
                            <a:noFill/>
                          </a:ln>
                          <a:effectLst/>
                        </a:rPr>
                        <a:t>LLJG</a:t>
                      </a: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1600" u="none" strike="noStrike" kern="1200" cap="none" normalizeH="0" baseline="0" dirty="0" smtClean="0">
                          <a:ln>
                            <a:noFill/>
                          </a:ln>
                          <a:solidFill>
                            <a:schemeClr val="tx1"/>
                          </a:solidFill>
                          <a:effectLst/>
                          <a:latin typeface="+mn-lt"/>
                          <a:ea typeface="+mn-ea"/>
                          <a:cs typeface="+mn-cs"/>
                        </a:rPr>
                        <a:t>JLJG</a:t>
                      </a:r>
                    </a:p>
                  </a:txBody>
                  <a:tcPr anchor="ctr" horzOverflow="overflow">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40080">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1600" u="none" strike="noStrike" kern="1200" cap="none" normalizeH="0" baseline="0" dirty="0" smtClean="0">
                          <a:ln>
                            <a:noFill/>
                          </a:ln>
                          <a:effectLst/>
                        </a:rPr>
                        <a:t>Import duty</a:t>
                      </a: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600" b="0" i="0" u="none" strike="noStrike" kern="1200" baseline="0" dirty="0" smtClean="0">
                          <a:solidFill>
                            <a:schemeClr val="dk1"/>
                          </a:solidFill>
                          <a:latin typeface="+mn-lt"/>
                          <a:ea typeface="+mn-ea"/>
                          <a:cs typeface="+mn-cs"/>
                        </a:rPr>
                        <a:t>Imported</a:t>
                      </a:r>
                    </a:p>
                    <a:p>
                      <a:pPr algn="ctr"/>
                      <a:r>
                        <a:rPr lang="en-US" altLang="zh-CN" sz="1600" b="0" i="0" u="none" strike="noStrike" kern="1200" baseline="0" dirty="0" smtClean="0">
                          <a:solidFill>
                            <a:schemeClr val="dk1"/>
                          </a:solidFill>
                          <a:latin typeface="+mn-lt"/>
                          <a:ea typeface="+mn-ea"/>
                          <a:cs typeface="+mn-cs"/>
                        </a:rPr>
                        <a:t>materials</a:t>
                      </a: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en-US" altLang="zh-CN" sz="1600" u="none" strike="noStrike" kern="1200" cap="none" normalizeH="0" baseline="0" dirty="0" smtClean="0">
                          <a:ln>
                            <a:noFill/>
                          </a:ln>
                          <a:solidFill>
                            <a:schemeClr val="tx1"/>
                          </a:solidFill>
                          <a:effectLst/>
                          <a:latin typeface="+mn-lt"/>
                          <a:ea typeface="+mn-ea"/>
                          <a:cs typeface="+mn-cs"/>
                        </a:rPr>
                        <a:t>Exempt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0" lang="en-US" altLang="zh-CN" sz="1600" u="none" strike="noStrike" kern="1200" cap="none" normalizeH="0" baseline="0" dirty="0" smtClean="0">
                          <a:ln>
                            <a:noFill/>
                          </a:ln>
                          <a:solidFill>
                            <a:schemeClr val="tx1"/>
                          </a:solidFill>
                          <a:effectLst/>
                          <a:latin typeface="+mn-lt"/>
                          <a:ea typeface="+mn-ea"/>
                          <a:cs typeface="+mn-cs"/>
                        </a:rPr>
                        <a:t>Exempt </a:t>
                      </a:r>
                      <a:r>
                        <a:rPr lang="en-US" altLang="zh-CN" sz="1600" b="0" i="0" u="none" strike="noStrike" kern="1200" baseline="0" dirty="0" smtClean="0">
                          <a:solidFill>
                            <a:schemeClr val="dk1"/>
                          </a:solidFill>
                          <a:latin typeface="+mn-lt"/>
                          <a:ea typeface="+mn-ea"/>
                          <a:cs typeface="+mn-cs"/>
                        </a:rPr>
                        <a:t> if final products are exported</a:t>
                      </a: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640080">
                <a:tc vMerge="1">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defRPr/>
                      </a:pPr>
                      <a:r>
                        <a:rPr lang="en-US" altLang="zh-CN" sz="1600" b="0" i="0" u="none" strike="noStrike" kern="1200" baseline="0" dirty="0" smtClean="0">
                          <a:solidFill>
                            <a:schemeClr val="dk1"/>
                          </a:solidFill>
                          <a:latin typeface="+mn-lt"/>
                          <a:ea typeface="+mn-ea"/>
                          <a:cs typeface="+mn-cs"/>
                        </a:rPr>
                        <a:t>Imported</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defRPr/>
                      </a:pPr>
                      <a:r>
                        <a:rPr lang="en-US" altLang="zh-CN" sz="1600" b="0" i="0" u="none" strike="noStrike" kern="1200" baseline="0" dirty="0" smtClean="0">
                          <a:solidFill>
                            <a:schemeClr val="dk1"/>
                          </a:solidFill>
                          <a:latin typeface="+mn-lt"/>
                          <a:ea typeface="+mn-ea"/>
                          <a:cs typeface="+mn-cs"/>
                        </a:rPr>
                        <a:t>equipment</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600" b="0" i="0" u="none" strike="noStrike" kern="1200" baseline="0" dirty="0" smtClean="0">
                          <a:solidFill>
                            <a:schemeClr val="dk1"/>
                          </a:solidFill>
                          <a:latin typeface="+mn-lt"/>
                          <a:ea typeface="+mn-ea"/>
                          <a:cs typeface="+mn-cs"/>
                        </a:rPr>
                        <a:t>1.Encouraged WFOE: </a:t>
                      </a:r>
                      <a:br>
                        <a:rPr lang="en-US" altLang="zh-CN" sz="1600" b="0" i="0" u="none" strike="noStrike" kern="1200" baseline="0" dirty="0" smtClean="0">
                          <a:solidFill>
                            <a:schemeClr val="dk1"/>
                          </a:solidFill>
                          <a:latin typeface="+mn-lt"/>
                          <a:ea typeface="+mn-ea"/>
                          <a:cs typeface="+mn-cs"/>
                        </a:rPr>
                      </a:br>
                      <a:r>
                        <a:rPr lang="en-US" altLang="zh-CN" sz="1600" b="0" i="0" u="none" strike="noStrike" kern="1200" baseline="0" dirty="0" smtClean="0">
                          <a:solidFill>
                            <a:schemeClr val="dk1"/>
                          </a:solidFill>
                          <a:latin typeface="+mn-lt"/>
                          <a:ea typeface="+mn-ea"/>
                          <a:cs typeface="+mn-cs"/>
                        </a:rPr>
                        <a:t>Exempt for imported  equipment and non-priced equipment provided by foreign investors</a:t>
                      </a:r>
                    </a:p>
                    <a:p>
                      <a:pPr algn="l"/>
                      <a:r>
                        <a:rPr lang="en-US" altLang="zh-CN" sz="1600" b="0" i="0" u="none" strike="noStrike" kern="1200" baseline="0" dirty="0" smtClean="0">
                          <a:solidFill>
                            <a:schemeClr val="dk1"/>
                          </a:solidFill>
                          <a:latin typeface="+mn-lt"/>
                          <a:ea typeface="+mn-ea"/>
                          <a:cs typeface="+mn-cs"/>
                        </a:rPr>
                        <a:t>2. Export WFOE:</a:t>
                      </a:r>
                    </a:p>
                    <a:p>
                      <a:pPr algn="l"/>
                      <a:r>
                        <a:rPr lang="en-US" altLang="zh-CN" sz="1600" b="0" i="0" u="none" strike="noStrike" kern="1200" baseline="0" dirty="0" smtClean="0">
                          <a:solidFill>
                            <a:schemeClr val="dk1"/>
                          </a:solidFill>
                          <a:latin typeface="+mn-lt"/>
                          <a:ea typeface="+mn-ea"/>
                          <a:cs typeface="+mn-cs"/>
                        </a:rPr>
                        <a:t>Payable but can  be refunded within 5 years</a:t>
                      </a:r>
                    </a:p>
                    <a:p>
                      <a:pPr algn="l"/>
                      <a:r>
                        <a:rPr lang="en-US" altLang="zh-CN" sz="1600" b="0" i="0" u="none" strike="noStrike" kern="1200" baseline="0" dirty="0" smtClean="0">
                          <a:solidFill>
                            <a:schemeClr val="dk1"/>
                          </a:solidFill>
                          <a:latin typeface="+mn-lt"/>
                          <a:ea typeface="+mn-ea"/>
                          <a:cs typeface="+mn-cs"/>
                        </a:rPr>
                        <a:t>3. Other type WFOE:</a:t>
                      </a:r>
                    </a:p>
                    <a:p>
                      <a:pPr algn="l"/>
                      <a:r>
                        <a:rPr lang="en-US" altLang="zh-CN" sz="1600" b="0" i="0" u="none" strike="noStrike" kern="1200" baseline="0" dirty="0" smtClean="0">
                          <a:solidFill>
                            <a:schemeClr val="dk1"/>
                          </a:solidFill>
                          <a:latin typeface="+mn-lt"/>
                          <a:ea typeface="+mn-ea"/>
                          <a:cs typeface="+mn-cs"/>
                        </a:rPr>
                        <a:t>Payable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0" lang="en-US" altLang="zh-CN" sz="1600" u="none" strike="noStrike" kern="1200" cap="none" normalizeH="0" baseline="0" dirty="0" smtClean="0">
                          <a:ln>
                            <a:noFill/>
                          </a:ln>
                          <a:solidFill>
                            <a:schemeClr val="tx1"/>
                          </a:solidFill>
                          <a:effectLst/>
                          <a:latin typeface="+mn-lt"/>
                          <a:ea typeface="+mn-ea"/>
                          <a:cs typeface="+mn-cs"/>
                        </a:rPr>
                        <a:t>Exempt for </a:t>
                      </a:r>
                      <a:r>
                        <a:rPr lang="en-US" altLang="zh-CN" sz="1600" b="0" i="0" u="none" strike="noStrike" kern="1200" baseline="0" dirty="0" smtClean="0">
                          <a:solidFill>
                            <a:schemeClr val="dk1"/>
                          </a:solidFill>
                          <a:latin typeface="+mn-lt"/>
                          <a:ea typeface="+mn-ea"/>
                          <a:cs typeface="+mn-cs"/>
                        </a:rPr>
                        <a:t>non-priced</a:t>
                      </a:r>
                    </a:p>
                    <a:p>
                      <a:pPr algn="l"/>
                      <a:r>
                        <a:rPr lang="en-US" altLang="zh-CN" sz="1600" b="0" i="0" u="none" strike="noStrike" kern="1200" baseline="0" dirty="0" smtClean="0">
                          <a:solidFill>
                            <a:schemeClr val="dk1"/>
                          </a:solidFill>
                          <a:latin typeface="+mn-lt"/>
                          <a:ea typeface="+mn-ea"/>
                          <a:cs typeface="+mn-cs"/>
                        </a:rPr>
                        <a:t>Equipment provided by foreign Investors</a:t>
                      </a:r>
                      <a:endParaRPr kumimoji="0" lang="en-US" altLang="zh-CN" sz="16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640080">
                <a:tc gridSpan="2">
                  <a:txBody>
                    <a:bodyPr/>
                    <a:lstStyle/>
                    <a:p>
                      <a:pPr algn="ctr"/>
                      <a:r>
                        <a:rPr lang="en-US" altLang="zh-CN" sz="1600" baseline="0" dirty="0" smtClean="0"/>
                        <a:t>VAT</a:t>
                      </a:r>
                      <a:endParaRPr lang="zh-CN" altLang="en-US" sz="1600" dirty="0"/>
                    </a:p>
                  </a:txBody>
                  <a:tcPr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defRPr/>
                      </a:pPr>
                      <a:r>
                        <a:rPr kumimoji="0" lang="en-US" altLang="zh-CN" sz="1600" u="none" strike="noStrike" kern="1200" cap="none" normalizeH="0" baseline="0" dirty="0" smtClean="0">
                          <a:ln>
                            <a:noFill/>
                          </a:ln>
                          <a:solidFill>
                            <a:schemeClr val="tx1"/>
                          </a:solidFill>
                          <a:effectLst/>
                          <a:latin typeface="+mn-lt"/>
                          <a:ea typeface="+mn-ea"/>
                          <a:cs typeface="+mn-cs"/>
                        </a:rPr>
                        <a:t>Exempt-credit-refund system applicable </a:t>
                      </a: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defRPr/>
                      </a:pPr>
                      <a:r>
                        <a:rPr kumimoji="0" lang="en-US" altLang="zh-CN" sz="1600" u="none" strike="noStrike" kern="1200" cap="none" normalizeH="0" baseline="0" dirty="0" smtClean="0">
                          <a:ln>
                            <a:noFill/>
                          </a:ln>
                          <a:solidFill>
                            <a:schemeClr val="tx1"/>
                          </a:solidFill>
                          <a:effectLst/>
                          <a:latin typeface="+mn-lt"/>
                          <a:ea typeface="+mn-ea"/>
                          <a:cs typeface="+mn-cs"/>
                        </a:rPr>
                        <a:t>(value of the imported </a:t>
                      </a:r>
                      <a:r>
                        <a:rPr kumimoji="0" lang="en-US" altLang="zh-CN" sz="1600" u="none" strike="noStrike" kern="1200" cap="none" normalizeH="0" baseline="0" dirty="0" err="1" smtClean="0">
                          <a:ln>
                            <a:noFill/>
                          </a:ln>
                          <a:solidFill>
                            <a:schemeClr val="tx1"/>
                          </a:solidFill>
                          <a:effectLst/>
                          <a:latin typeface="+mn-lt"/>
                          <a:ea typeface="+mn-ea"/>
                          <a:cs typeface="+mn-cs"/>
                        </a:rPr>
                        <a:t>raws</a:t>
                      </a:r>
                      <a:r>
                        <a:rPr kumimoji="0" lang="en-US" altLang="zh-CN" sz="1600" u="none" strike="noStrike" kern="1200" cap="none" normalizeH="0" baseline="0" dirty="0" smtClean="0">
                          <a:ln>
                            <a:noFill/>
                          </a:ln>
                          <a:solidFill>
                            <a:schemeClr val="tx1"/>
                          </a:solidFill>
                          <a:effectLst/>
                          <a:latin typeface="+mn-lt"/>
                          <a:ea typeface="+mn-ea"/>
                          <a:cs typeface="+mn-cs"/>
                        </a:rPr>
                        <a:t> shall be deducted from the export value in  calculating the tax payable and tax relief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defRPr/>
                      </a:pPr>
                      <a:r>
                        <a:rPr kumimoji="0" lang="en-US" altLang="zh-CN" sz="1600" u="none" strike="noStrike" kern="1200" cap="none" normalizeH="0" baseline="0" dirty="0" smtClean="0">
                          <a:ln>
                            <a:noFill/>
                          </a:ln>
                          <a:solidFill>
                            <a:schemeClr val="tx1"/>
                          </a:solidFill>
                          <a:effectLst/>
                          <a:latin typeface="+mn-lt"/>
                          <a:ea typeface="+mn-ea"/>
                          <a:cs typeface="+mn-cs"/>
                        </a:rPr>
                        <a:t>Exempt for exports and processing fees but input tax not creditable or refundable</a:t>
                      </a:r>
                    </a:p>
                  </a:txBody>
                  <a:tcPr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3"/>
                  </a:ext>
                </a:extLst>
              </a:tr>
            </a:tbl>
          </a:graphicData>
        </a:graphic>
      </p:graphicFrame>
      <p:sp>
        <p:nvSpPr>
          <p:cNvPr id="8" name="矩形 7"/>
          <p:cNvSpPr/>
          <p:nvPr/>
        </p:nvSpPr>
        <p:spPr>
          <a:xfrm>
            <a:off x="329784" y="5518666"/>
            <a:ext cx="6705600" cy="369332"/>
          </a:xfrm>
          <a:prstGeom prst="rect">
            <a:avLst/>
          </a:prstGeom>
        </p:spPr>
        <p:txBody>
          <a:bodyPr wrap="square">
            <a:spAutoFit/>
          </a:bodyPr>
          <a:lstStyle/>
          <a:p>
            <a:r>
              <a:rPr lang="en-US" altLang="zh-CN" dirty="0">
                <a:solidFill>
                  <a:srgbClr val="FF0000"/>
                </a:solidFill>
              </a:rPr>
              <a:t>Question: which one is more favorable for the tax purpose?</a:t>
            </a:r>
            <a:endParaRPr lang="zh-CN" altLang="en-US" dirty="0">
              <a:solidFill>
                <a:srgbClr val="FF0000"/>
              </a:solidFill>
            </a:endParaRPr>
          </a:p>
        </p:txBody>
      </p:sp>
    </p:spTree>
    <p:extLst>
      <p:ext uri="{BB962C8B-B14F-4D97-AF65-F5344CB8AC3E}">
        <p14:creationId xmlns:p14="http://schemas.microsoft.com/office/powerpoint/2010/main" val="6380558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2">
                    <a:satMod val="130000"/>
                  </a:schemeClr>
                </a:solidFill>
              </a:rPr>
              <a:t>LLJG vs. JLJG</a:t>
            </a:r>
            <a:endParaRPr lang="zh-CN" altLang="en-US" dirty="0"/>
          </a:p>
        </p:txBody>
      </p:sp>
      <p:sp>
        <p:nvSpPr>
          <p:cNvPr id="3" name="内容占位符 2"/>
          <p:cNvSpPr>
            <a:spLocks noGrp="1"/>
          </p:cNvSpPr>
          <p:nvPr>
            <p:ph idx="1"/>
          </p:nvPr>
        </p:nvSpPr>
        <p:spPr/>
        <p:txBody>
          <a:bodyPr/>
          <a:lstStyle/>
          <a:p>
            <a:r>
              <a:rPr lang="en-US" altLang="zh-CN" dirty="0" smtClean="0"/>
              <a:t>Question: which one is more favorable for the tax purpose?</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74</a:t>
            </a:fld>
            <a:endParaRPr lang="en-US" altLang="zh-CN" dirty="0">
              <a:solidFill>
                <a:srgbClr val="FFFFFF"/>
              </a:solidFill>
            </a:endParaRPr>
          </a:p>
        </p:txBody>
      </p:sp>
    </p:spTree>
    <p:extLst>
      <p:ext uri="{BB962C8B-B14F-4D97-AF65-F5344CB8AC3E}">
        <p14:creationId xmlns:p14="http://schemas.microsoft.com/office/powerpoint/2010/main" val="2354006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rrowheads="1"/>
          </p:cNvSpPr>
          <p:nvPr>
            <p:ph type="title"/>
          </p:nvPr>
        </p:nvSpPr>
        <p:spPr/>
        <p:txBody>
          <a:bodyPr/>
          <a:lstStyle/>
          <a:p>
            <a:pPr fontAlgn="auto">
              <a:spcAft>
                <a:spcPts val="0"/>
              </a:spcAft>
              <a:defRPr/>
            </a:pPr>
            <a:r>
              <a:rPr lang="en-US" altLang="zh-CN" sz="3600" dirty="0">
                <a:solidFill>
                  <a:schemeClr val="tx2">
                    <a:satMod val="130000"/>
                  </a:schemeClr>
                </a:solidFill>
              </a:rPr>
              <a:t>Part </a:t>
            </a:r>
            <a:r>
              <a:rPr lang="en-US" altLang="zh-CN" sz="3600" dirty="0" smtClean="0">
                <a:solidFill>
                  <a:schemeClr val="tx2">
                    <a:satMod val="130000"/>
                  </a:schemeClr>
                </a:solidFill>
              </a:rPr>
              <a:t>IV other Major taxes</a:t>
            </a:r>
            <a:endParaRPr lang="en-US" altLang="zh-CN" sz="3600" dirty="0">
              <a:solidFill>
                <a:schemeClr val="tx2">
                  <a:satMod val="130000"/>
                </a:schemeClr>
              </a:solidFill>
            </a:endParaRPr>
          </a:p>
        </p:txBody>
      </p:sp>
      <p:sp>
        <p:nvSpPr>
          <p:cNvPr id="2" name="文本占位符 1"/>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45880716"/>
      </p:ext>
    </p:extLst>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House Property Tax</a:t>
            </a:r>
            <a:endParaRPr lang="en-US" altLang="zh-CN" dirty="0">
              <a:solidFill>
                <a:schemeClr val="tx2">
                  <a:satMod val="130000"/>
                </a:schemeClr>
              </a:solidFill>
            </a:endParaRPr>
          </a:p>
        </p:txBody>
      </p:sp>
      <p:sp>
        <p:nvSpPr>
          <p:cNvPr id="278530" name="Rectangle 3"/>
          <p:cNvSpPr>
            <a:spLocks noGrp="1" noRot="1" noChangeArrowheads="1"/>
          </p:cNvSpPr>
          <p:nvPr>
            <p:ph idx="1"/>
          </p:nvPr>
        </p:nvSpPr>
        <p:spPr/>
        <p:txBody>
          <a:bodyPr/>
          <a:lstStyle/>
          <a:p>
            <a:r>
              <a:rPr lang="en-US" altLang="zh-CN" dirty="0" smtClean="0"/>
              <a:t>Owners of (mainly commercial) house property are liable to this tax. </a:t>
            </a:r>
          </a:p>
          <a:p>
            <a:r>
              <a:rPr lang="en-US" altLang="zh-CN" dirty="0" smtClean="0"/>
              <a:t>Tax is levied at 1.2% on the value of house property and at 12% on rental income on an annual basis. </a:t>
            </a:r>
          </a:p>
          <a:p>
            <a:r>
              <a:rPr lang="en-US" altLang="zh-CN" dirty="0"/>
              <a:t>The </a:t>
            </a:r>
            <a:r>
              <a:rPr lang="en-US" altLang="zh-CN" dirty="0" smtClean="0"/>
              <a:t>rate </a:t>
            </a:r>
            <a:r>
              <a:rPr lang="en-US" altLang="zh-CN" dirty="0"/>
              <a:t>for renting out houses by individuals is 4%.</a:t>
            </a:r>
            <a:endParaRPr lang="zh-CN" altLang="en-US" dirty="0"/>
          </a:p>
          <a:p>
            <a:endParaRPr lang="en-US" altLang="zh-CN" dirty="0" smtClean="0"/>
          </a:p>
        </p:txBody>
      </p:sp>
      <p:sp>
        <p:nvSpPr>
          <p:cNvPr id="2" name="日期占位符 1"/>
          <p:cNvSpPr>
            <a:spLocks noGrp="1"/>
          </p:cNvSpPr>
          <p:nvPr>
            <p:ph type="dt" sz="half" idx="10"/>
          </p:nvPr>
        </p:nvSpPr>
        <p:spPr/>
        <p:txBody>
          <a:bodyPr/>
          <a:lstStyle/>
          <a:p>
            <a:pPr>
              <a:defRPr/>
            </a:pPr>
            <a:fld id="{D881F30E-9F4F-4489-9737-88223D5653F6}"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76</a:t>
            </a:fld>
            <a:endParaRPr lang="en-US" altLang="zh-CN">
              <a:solidFill>
                <a:srgbClr val="FFFFFF"/>
              </a:solidFill>
            </a:endParaRPr>
          </a:p>
        </p:txBody>
      </p:sp>
    </p:spTree>
    <p:extLst>
      <p:ext uri="{BB962C8B-B14F-4D97-AF65-F5344CB8AC3E}">
        <p14:creationId xmlns:p14="http://schemas.microsoft.com/office/powerpoint/2010/main" val="883327606"/>
      </p:ext>
    </p:extLst>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Rot="1" noChangeArrowheads="1"/>
          </p:cNvSpPr>
          <p:nvPr>
            <p:ph type="title"/>
          </p:nvPr>
        </p:nvSpPr>
        <p:spPr/>
        <p:txBody>
          <a:bodyPr>
            <a:noAutofit/>
          </a:bodyPr>
          <a:lstStyle/>
          <a:p>
            <a:pPr fontAlgn="auto">
              <a:spcAft>
                <a:spcPts val="0"/>
              </a:spcAft>
              <a:defRPr/>
            </a:pPr>
            <a:r>
              <a:rPr lang="en-US" altLang="zh-CN" dirty="0" smtClean="0">
                <a:solidFill>
                  <a:schemeClr val="tx2">
                    <a:satMod val="130000"/>
                  </a:schemeClr>
                </a:solidFill>
              </a:rPr>
              <a:t>Urban and Township Land Use Tax</a:t>
            </a:r>
            <a:endParaRPr lang="en-US" altLang="zh-CN" dirty="0">
              <a:solidFill>
                <a:schemeClr val="tx2">
                  <a:satMod val="130000"/>
                </a:schemeClr>
              </a:solidFill>
            </a:endParaRPr>
          </a:p>
        </p:txBody>
      </p:sp>
      <p:sp>
        <p:nvSpPr>
          <p:cNvPr id="281602" name="Rectangle 3"/>
          <p:cNvSpPr>
            <a:spLocks noGrp="1" noRot="1" noChangeArrowheads="1"/>
          </p:cNvSpPr>
          <p:nvPr>
            <p:ph idx="1"/>
          </p:nvPr>
        </p:nvSpPr>
        <p:spPr/>
        <p:txBody>
          <a:bodyPr/>
          <a:lstStyle/>
          <a:p>
            <a:r>
              <a:rPr lang="en-US" altLang="zh-CN" dirty="0" smtClean="0"/>
              <a:t>The users (enterprises and individuals) of urban and township land are subject to this tax. </a:t>
            </a:r>
          </a:p>
          <a:p>
            <a:r>
              <a:rPr lang="en-US" altLang="zh-CN" dirty="0" smtClean="0"/>
              <a:t>The tax is levied annually and the rates vary from CNY 0.6 to CNY 30 per M</a:t>
            </a:r>
            <a:r>
              <a:rPr lang="en-US" altLang="zh-CN" baseline="30000" dirty="0" smtClean="0"/>
              <a:t>2</a:t>
            </a:r>
            <a:r>
              <a:rPr lang="en-US" altLang="zh-CN" dirty="0" smtClean="0"/>
              <a:t> depending on regions. </a:t>
            </a:r>
          </a:p>
          <a:p>
            <a:r>
              <a:rPr lang="en-US" altLang="zh-CN" dirty="0" smtClean="0"/>
              <a:t>This tax is applicable to foreign invested enterprises or foreign enterprises since Jan 1,2007. </a:t>
            </a:r>
          </a:p>
        </p:txBody>
      </p:sp>
      <p:sp>
        <p:nvSpPr>
          <p:cNvPr id="2" name="日期占位符 1"/>
          <p:cNvSpPr>
            <a:spLocks noGrp="1"/>
          </p:cNvSpPr>
          <p:nvPr>
            <p:ph type="dt" sz="half" idx="10"/>
          </p:nvPr>
        </p:nvSpPr>
        <p:spPr/>
        <p:txBody>
          <a:bodyPr/>
          <a:lstStyle/>
          <a:p>
            <a:pPr>
              <a:defRPr/>
            </a:pPr>
            <a:fld id="{5F3CDBAB-0675-429F-B6E0-30C0CE907954}"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77</a:t>
            </a:fld>
            <a:endParaRPr lang="en-US" altLang="zh-CN">
              <a:solidFill>
                <a:srgbClr val="FFFFFF"/>
              </a:solidFill>
            </a:endParaRPr>
          </a:p>
        </p:txBody>
      </p:sp>
    </p:spTree>
    <p:extLst>
      <p:ext uri="{BB962C8B-B14F-4D97-AF65-F5344CB8AC3E}">
        <p14:creationId xmlns:p14="http://schemas.microsoft.com/office/powerpoint/2010/main" val="2126134947"/>
      </p:ext>
    </p:extLst>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3619D23D-A299-43F9-975F-1EA88AA69C49}"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78</a:t>
            </a:fld>
            <a:endParaRPr lang="en-US" altLang="zh-CN">
              <a:solidFill>
                <a:srgbClr val="FFFFFF"/>
              </a:solidFill>
            </a:endParaRPr>
          </a:p>
        </p:txBody>
      </p:sp>
      <p:sp>
        <p:nvSpPr>
          <p:cNvPr id="971778" name="Rectangle 4"/>
          <p:cNvSpPr>
            <a:spLocks noGrp="1" noChangeArrowheads="1"/>
          </p:cNvSpPr>
          <p:nvPr>
            <p:ph type="title" idx="4294967295"/>
          </p:nvPr>
        </p:nvSpPr>
        <p:spPr>
          <a:xfrm>
            <a:off x="0" y="381000"/>
            <a:ext cx="8540750" cy="960438"/>
          </a:xfrm>
        </p:spPr>
        <p:txBody>
          <a:bodyPr/>
          <a:lstStyle/>
          <a:p>
            <a:pPr fontAlgn="auto">
              <a:spcAft>
                <a:spcPts val="0"/>
              </a:spcAft>
              <a:defRPr/>
            </a:pPr>
            <a:r>
              <a:rPr lang="en-US" altLang="zh-CN" sz="3600" dirty="0">
                <a:solidFill>
                  <a:srgbClr val="FF0000"/>
                </a:solidFill>
                <a:latin typeface="华文隶书" pitchFamily="2" charset="-122"/>
                <a:ea typeface="华文隶书" pitchFamily="2" charset="-122"/>
              </a:rPr>
              <a:t> </a:t>
            </a:r>
            <a:r>
              <a:rPr lang="en-US" altLang="zh-CN" dirty="0">
                <a:solidFill>
                  <a:schemeClr val="tx2">
                    <a:satMod val="130000"/>
                  </a:schemeClr>
                </a:solidFill>
              </a:rPr>
              <a:t>Urban and Township Land Use Tax</a:t>
            </a:r>
          </a:p>
        </p:txBody>
      </p:sp>
      <p:sp>
        <p:nvSpPr>
          <p:cNvPr id="971975" name="Rectangle 4"/>
          <p:cNvSpPr>
            <a:spLocks noChangeArrowheads="1"/>
          </p:cNvSpPr>
          <p:nvPr/>
        </p:nvSpPr>
        <p:spPr bwMode="auto">
          <a:xfrm>
            <a:off x="468313" y="1412875"/>
            <a:ext cx="3128962" cy="457200"/>
          </a:xfrm>
          <a:prstGeom prst="rect">
            <a:avLst/>
          </a:prstGeom>
          <a:noFill/>
          <a:ln w="9525" algn="ctr">
            <a:noFill/>
            <a:miter lim="800000"/>
            <a:headEnd/>
            <a:tailEnd/>
          </a:ln>
        </p:spPr>
        <p:txBody>
          <a:bodyPr wrap="none">
            <a:spAutoFit/>
          </a:bodyPr>
          <a:lstStyle/>
          <a:p>
            <a:pPr marL="342900" indent="-342900" fontAlgn="base">
              <a:spcBef>
                <a:spcPct val="20000"/>
              </a:spcBef>
              <a:spcAft>
                <a:spcPct val="0"/>
              </a:spcAft>
              <a:buClr>
                <a:srgbClr val="800080"/>
              </a:buClr>
              <a:buFont typeface="Wingdings" pitchFamily="2" charset="2"/>
              <a:buNone/>
            </a:pPr>
            <a:r>
              <a:rPr lang="en-US" altLang="zh-CN" sz="2400" b="1">
                <a:solidFill>
                  <a:srgbClr val="000000"/>
                </a:solidFill>
                <a:latin typeface="Arial" charset="0"/>
              </a:rPr>
              <a:t>Tax payable per unit</a:t>
            </a:r>
          </a:p>
        </p:txBody>
      </p:sp>
      <p:graphicFrame>
        <p:nvGraphicFramePr>
          <p:cNvPr id="9" name="Group 37"/>
          <p:cNvGraphicFramePr>
            <a:graphicFrameLocks/>
          </p:cNvGraphicFramePr>
          <p:nvPr>
            <p:extLst>
              <p:ext uri="{D42A27DB-BD31-4B8C-83A1-F6EECF244321}">
                <p14:modId xmlns:p14="http://schemas.microsoft.com/office/powerpoint/2010/main" val="396232726"/>
              </p:ext>
            </p:extLst>
          </p:nvPr>
        </p:nvGraphicFramePr>
        <p:xfrm>
          <a:off x="1187624" y="2492896"/>
          <a:ext cx="6768752" cy="2510156"/>
        </p:xfrm>
        <a:graphic>
          <a:graphicData uri="http://schemas.openxmlformats.org/drawingml/2006/table">
            <a:tbl>
              <a:tblPr>
                <a:tableStyleId>{EB344D84-9AFB-497E-A393-DC336BA19D2E}</a:tableStyleId>
              </a:tblPr>
              <a:tblGrid>
                <a:gridCol w="4394669">
                  <a:extLst>
                    <a:ext uri="{9D8B030D-6E8A-4147-A177-3AD203B41FA5}">
                      <a16:colId xmlns="" xmlns:a16="http://schemas.microsoft.com/office/drawing/2014/main" val="20000"/>
                    </a:ext>
                  </a:extLst>
                </a:gridCol>
                <a:gridCol w="2374083">
                  <a:extLst>
                    <a:ext uri="{9D8B030D-6E8A-4147-A177-3AD203B41FA5}">
                      <a16:colId xmlns="" xmlns:a16="http://schemas.microsoft.com/office/drawing/2014/main" val="20001"/>
                    </a:ext>
                  </a:extLst>
                </a:gridCol>
              </a:tblGrid>
              <a:tr h="452438">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region</a:t>
                      </a:r>
                      <a:endParaRPr kumimoji="0" lang="en-US" altLang="zh-CN" sz="2000" b="1" i="0" u="none" strike="noStrike" cap="none" normalizeH="0" baseline="0" dirty="0" smtClean="0">
                        <a:ln>
                          <a:noFill/>
                        </a:ln>
                        <a:solidFill>
                          <a:schemeClr val="tx1"/>
                        </a:solidFill>
                        <a:effectLst/>
                        <a:latin typeface="Arial" charset="0"/>
                        <a:ea typeface="宋体" pitchFamily="2" charset="-122"/>
                      </a:endParaRPr>
                    </a:p>
                  </a:txBody>
                  <a:tcPr anchor="ctr" horzOverflow="overflow">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cap="none" normalizeH="0" baseline="0" dirty="0" smtClean="0">
                          <a:ln>
                            <a:noFill/>
                          </a:ln>
                          <a:effectLst/>
                        </a:rPr>
                        <a:t>Range of tax amount</a:t>
                      </a:r>
                    </a:p>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effectLst/>
                        </a:rPr>
                        <a:t>(</a:t>
                      </a:r>
                      <a:r>
                        <a:rPr kumimoji="0" lang="en-US" altLang="zh-CN" sz="2000" u="none" strike="noStrike" kern="1200" cap="none" normalizeH="0" baseline="0" dirty="0" err="1" smtClean="0">
                          <a:ln>
                            <a:noFill/>
                          </a:ln>
                          <a:effectLst/>
                        </a:rPr>
                        <a:t>yuan</a:t>
                      </a:r>
                      <a:r>
                        <a:rPr kumimoji="0" lang="en-US" altLang="zh-CN" sz="2000" u="none" strike="noStrike" kern="1200" cap="none" normalizeH="0" baseline="0" dirty="0" smtClean="0">
                          <a:ln>
                            <a:noFill/>
                          </a:ln>
                          <a:effectLst/>
                        </a:rPr>
                        <a:t>/m2 per year)</a:t>
                      </a:r>
                      <a:endParaRPr kumimoji="0" lang="en-US" altLang="zh-CN" sz="2000" u="none" strike="noStrike" kern="1200" cap="none" normalizeH="0" baseline="0" dirty="0" smtClean="0">
                        <a:ln>
                          <a:noFill/>
                        </a:ln>
                        <a:solidFill>
                          <a:schemeClr val="tx1"/>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437039">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effectLst/>
                        </a:rPr>
                        <a:t>Large cities</a:t>
                      </a:r>
                      <a:endParaRPr kumimoji="0" lang="en-US" altLang="zh-CN" sz="2000" u="none" strike="noStrike" kern="1200" cap="none" normalizeH="0" baseline="0" dirty="0" smtClean="0">
                        <a:ln>
                          <a:noFill/>
                        </a:ln>
                        <a:solidFill>
                          <a:schemeClr val="tx1"/>
                        </a:solidFill>
                        <a:effectLst/>
                        <a:latin typeface="+mn-lt"/>
                        <a:ea typeface="+mn-ea"/>
                        <a:cs typeface="+mn-cs"/>
                      </a:endParaRPr>
                    </a:p>
                  </a:txBody>
                  <a:tcP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effectLst/>
                        </a:rPr>
                        <a:t>1.5-30</a:t>
                      </a:r>
                      <a:endParaRPr kumimoji="0" lang="en-US" altLang="zh-CN" sz="200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437039">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effectLst/>
                        </a:rPr>
                        <a:t>Medium cities</a:t>
                      </a:r>
                      <a:endParaRPr kumimoji="0" lang="en-US" altLang="zh-CN" sz="2000" u="none" strike="noStrike" kern="1200" cap="none" normalizeH="0" baseline="0" dirty="0" smtClean="0">
                        <a:ln>
                          <a:noFill/>
                        </a:ln>
                        <a:solidFill>
                          <a:schemeClr val="tx1"/>
                        </a:solidFill>
                        <a:effectLst/>
                        <a:latin typeface="+mn-lt"/>
                        <a:ea typeface="+mn-ea"/>
                        <a:cs typeface="+mn-cs"/>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altLang="zh-CN" sz="2000" u="none" strike="noStrike" kern="1200" cap="none" normalizeH="0" baseline="0" dirty="0" smtClean="0">
                          <a:ln>
                            <a:noFill/>
                          </a:ln>
                          <a:effectLst/>
                        </a:rPr>
                        <a:t>1.2-24</a:t>
                      </a:r>
                      <a:endParaRPr kumimoji="0" lang="en-US" altLang="zh-CN" sz="2000" u="none" strike="noStrike" kern="1200" cap="none" normalizeH="0" baseline="0" dirty="0" smtClean="0">
                        <a:ln>
                          <a:noFill/>
                        </a:ln>
                        <a:solidFill>
                          <a:schemeClr val="tx1"/>
                        </a:solidFill>
                        <a:effectLst/>
                        <a:latin typeface="+mn-lt"/>
                        <a:ea typeface="+mn-ea"/>
                        <a:cs typeface="+mn-cs"/>
                      </a:endParaRPr>
                    </a:p>
                  </a:txBody>
                  <a:tcPr horzOverflow="overflow">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2"/>
                  </a:ext>
                </a:extLst>
              </a:tr>
              <a:tr h="437039">
                <a:tc>
                  <a:txBody>
                    <a:bodyPr/>
                    <a:lstStyle/>
                    <a:p>
                      <a:pPr algn="ctr"/>
                      <a:r>
                        <a:rPr lang="en-US" altLang="zh-CN" dirty="0" smtClean="0"/>
                        <a:t>Small</a:t>
                      </a:r>
                      <a:r>
                        <a:rPr lang="en-US" altLang="zh-CN" baseline="0" dirty="0" smtClean="0"/>
                        <a:t> cities</a:t>
                      </a:r>
                      <a:endParaRPr lang="zh-CN" altLang="en-US" dirty="0"/>
                    </a:p>
                  </a:txBody>
                  <a:tcPr horzOverflow="overflow">
                    <a:lnR w="12700" cap="flat" cmpd="sng" algn="ctr">
                      <a:solidFill>
                        <a:schemeClr val="tx1"/>
                      </a:solidFill>
                      <a:prstDash val="solid"/>
                      <a:round/>
                      <a:headEnd type="none" w="med" len="med"/>
                      <a:tailEnd type="none" w="med" len="med"/>
                    </a:lnR>
                  </a:tcPr>
                </a:tc>
                <a:tc>
                  <a:txBody>
                    <a:bodyPr/>
                    <a:lstStyle/>
                    <a:p>
                      <a:pPr algn="ctr"/>
                      <a:r>
                        <a:rPr lang="en-US" altLang="zh-CN" dirty="0" smtClean="0"/>
                        <a:t>0.9-18</a:t>
                      </a:r>
                      <a:endParaRPr lang="zh-CN" altLang="en-US" dirty="0"/>
                    </a:p>
                  </a:txBody>
                  <a:tcPr horzOverflow="overflow">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3"/>
                  </a:ext>
                </a:extLst>
              </a:tr>
              <a:tr h="437039">
                <a:tc>
                  <a:txBody>
                    <a:bodyPr/>
                    <a:lstStyle/>
                    <a:p>
                      <a:pPr algn="ctr"/>
                      <a:r>
                        <a:rPr lang="en-US" altLang="zh-CN" dirty="0" smtClean="0"/>
                        <a:t>Counties, towns and mining districts</a:t>
                      </a:r>
                      <a:endParaRPr lang="zh-CN" altLang="en-US" dirty="0"/>
                    </a:p>
                  </a:txBody>
                  <a:tcPr horzOverflow="overflow">
                    <a:lnR w="12700" cap="flat" cmpd="sng" algn="ctr">
                      <a:solidFill>
                        <a:schemeClr val="tx1"/>
                      </a:solidFill>
                      <a:prstDash val="solid"/>
                      <a:round/>
                      <a:headEnd type="none" w="med" len="med"/>
                      <a:tailEnd type="none" w="med" len="med"/>
                    </a:lnR>
                  </a:tcPr>
                </a:tc>
                <a:tc>
                  <a:txBody>
                    <a:bodyPr/>
                    <a:lstStyle/>
                    <a:p>
                      <a:pPr algn="ctr"/>
                      <a:r>
                        <a:rPr lang="en-US" altLang="zh-CN" dirty="0" smtClean="0"/>
                        <a:t>0.6-12</a:t>
                      </a:r>
                      <a:endParaRPr lang="zh-CN" altLang="en-US" dirty="0"/>
                    </a:p>
                  </a:txBody>
                  <a:tcPr horzOverflow="overflow">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580053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17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78"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8586C080-BD99-43A2-927B-46620DB639F3}"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79</a:t>
            </a:fld>
            <a:endParaRPr lang="en-US" altLang="zh-CN">
              <a:solidFill>
                <a:srgbClr val="FFFFFF"/>
              </a:solidFill>
            </a:endParaRPr>
          </a:p>
        </p:txBody>
      </p:sp>
      <p:sp>
        <p:nvSpPr>
          <p:cNvPr id="972802" name="Rectangle 2"/>
          <p:cNvSpPr>
            <a:spLocks noGrp="1" noChangeArrowheads="1"/>
          </p:cNvSpPr>
          <p:nvPr>
            <p:ph type="title" idx="4294967295"/>
          </p:nvPr>
        </p:nvSpPr>
        <p:spPr>
          <a:xfrm>
            <a:off x="0" y="381000"/>
            <a:ext cx="8540750" cy="1143000"/>
          </a:xfrm>
        </p:spPr>
        <p:txBody>
          <a:bodyPr/>
          <a:lstStyle/>
          <a:p>
            <a:pPr fontAlgn="auto">
              <a:spcAft>
                <a:spcPts val="0"/>
              </a:spcAft>
              <a:defRPr/>
            </a:pPr>
            <a:r>
              <a:rPr lang="en-US" altLang="zh-CN" dirty="0">
                <a:solidFill>
                  <a:schemeClr val="tx2">
                    <a:satMod val="130000"/>
                  </a:schemeClr>
                </a:solidFill>
              </a:rPr>
              <a:t>Urban and Township Land Use Tax</a:t>
            </a:r>
          </a:p>
        </p:txBody>
      </p:sp>
      <p:sp>
        <p:nvSpPr>
          <p:cNvPr id="1954818" name="Rectangle 3"/>
          <p:cNvSpPr>
            <a:spLocks noGrp="1" noChangeArrowheads="1"/>
          </p:cNvSpPr>
          <p:nvPr>
            <p:ph type="body" idx="4294967295"/>
          </p:nvPr>
        </p:nvSpPr>
        <p:spPr>
          <a:xfrm>
            <a:off x="0" y="2708275"/>
            <a:ext cx="8534400" cy="2468563"/>
          </a:xfrm>
        </p:spPr>
        <p:txBody>
          <a:bodyPr/>
          <a:lstStyle/>
          <a:p>
            <a:endParaRPr lang="en-US" altLang="zh-CN" dirty="0" smtClean="0">
              <a:solidFill>
                <a:srgbClr val="FF0000"/>
              </a:solidFill>
              <a:latin typeface="华文隶书" pitchFamily="2" charset="-122"/>
              <a:ea typeface="华文隶书" pitchFamily="2" charset="-122"/>
            </a:endParaRPr>
          </a:p>
          <a:p>
            <a:pPr lvl="1"/>
            <a:r>
              <a:rPr lang="en-US" altLang="zh-CN" sz="2000" dirty="0" smtClean="0">
                <a:ea typeface="华文隶书" pitchFamily="2" charset="-122"/>
              </a:rPr>
              <a:t>Tax payable = Size of land actually occupied by taxpayer × Tax amount per unit</a:t>
            </a:r>
          </a:p>
        </p:txBody>
      </p:sp>
      <p:sp>
        <p:nvSpPr>
          <p:cNvPr id="1954819" name="Rectangle 4"/>
          <p:cNvSpPr>
            <a:spLocks noChangeArrowheads="1"/>
          </p:cNvSpPr>
          <p:nvPr/>
        </p:nvSpPr>
        <p:spPr bwMode="auto">
          <a:xfrm>
            <a:off x="107504" y="1974205"/>
            <a:ext cx="4280339" cy="461665"/>
          </a:xfrm>
          <a:prstGeom prst="rect">
            <a:avLst/>
          </a:prstGeom>
          <a:noFill/>
          <a:ln w="9525" algn="ctr">
            <a:noFill/>
            <a:miter lim="800000"/>
            <a:headEnd/>
            <a:tailEnd/>
          </a:ln>
        </p:spPr>
        <p:txBody>
          <a:bodyPr wrap="none">
            <a:spAutoFit/>
          </a:bodyPr>
          <a:lstStyle/>
          <a:p>
            <a:pPr marL="342900" indent="-342900" fontAlgn="base">
              <a:spcBef>
                <a:spcPct val="20000"/>
              </a:spcBef>
              <a:spcAft>
                <a:spcPct val="0"/>
              </a:spcAft>
              <a:buClr>
                <a:srgbClr val="800080"/>
              </a:buClr>
              <a:buFont typeface="Wingdings" pitchFamily="2" charset="2"/>
              <a:buChar char="§"/>
            </a:pPr>
            <a:r>
              <a:rPr lang="en-US" altLang="zh-CN" sz="2400" dirty="0">
                <a:solidFill>
                  <a:srgbClr val="000000"/>
                </a:solidFill>
                <a:latin typeface="Arial" charset="0"/>
              </a:rPr>
              <a:t>Computation of tax payable</a:t>
            </a:r>
          </a:p>
        </p:txBody>
      </p:sp>
    </p:spTree>
    <p:extLst>
      <p:ext uri="{BB962C8B-B14F-4D97-AF65-F5344CB8AC3E}">
        <p14:creationId xmlns:p14="http://schemas.microsoft.com/office/powerpoint/2010/main" val="44983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2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54818">
                                            <p:txEl>
                                              <p:pRg st="1" end="1"/>
                                            </p:txEl>
                                          </p:spTgt>
                                        </p:tgtEl>
                                        <p:attrNameLst>
                                          <p:attrName>style.visibility</p:attrName>
                                        </p:attrNameLst>
                                      </p:cBhvr>
                                      <p:to>
                                        <p:strVal val="visible"/>
                                      </p:to>
                                    </p:set>
                                    <p:animEffect transition="in" filter="wipe(left)">
                                      <p:cBhvr>
                                        <p:cTn id="11" dur="500"/>
                                        <p:tgtEl>
                                          <p:spTgt spid="19548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2" grpId="0" autoUpdateAnimBg="0"/>
      <p:bldP spid="1954818"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FEC2DB3E-8E06-47CF-9C8A-596CD831B5A3}"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a:t>
            </a:fld>
            <a:endParaRPr lang="en-US" altLang="zh-CN">
              <a:solidFill>
                <a:srgbClr val="FFFFFF"/>
              </a:solidFill>
            </a:endParaRPr>
          </a:p>
        </p:txBody>
      </p:sp>
      <p:sp>
        <p:nvSpPr>
          <p:cNvPr id="588802" name="Rectangle 2"/>
          <p:cNvSpPr>
            <a:spLocks noGrp="1" noRot="1" noChangeArrowheads="1"/>
          </p:cNvSpPr>
          <p:nvPr>
            <p:ph type="title" idx="4294967295"/>
          </p:nvPr>
        </p:nvSpPr>
        <p:spPr>
          <a:xfrm>
            <a:off x="0" y="381000"/>
            <a:ext cx="8216900" cy="1143000"/>
          </a:xfrm>
        </p:spPr>
        <p:txBody>
          <a:bodyPr/>
          <a:lstStyle/>
          <a:p>
            <a:pPr fontAlgn="auto">
              <a:spcAft>
                <a:spcPts val="0"/>
              </a:spcAft>
              <a:defRPr/>
            </a:pPr>
            <a:r>
              <a:rPr lang="en-US" altLang="zh-CN" dirty="0" smtClean="0">
                <a:solidFill>
                  <a:schemeClr val="tx2">
                    <a:satMod val="130000"/>
                  </a:schemeClr>
                </a:solidFill>
              </a:rPr>
              <a:t>Taxable Items: Sale of Goods</a:t>
            </a:r>
            <a:endParaRPr lang="en-US" altLang="zh-CN" dirty="0">
              <a:solidFill>
                <a:schemeClr val="tx2">
                  <a:satMod val="130000"/>
                </a:schemeClr>
              </a:solidFill>
            </a:endParaRPr>
          </a:p>
        </p:txBody>
      </p:sp>
      <p:sp>
        <p:nvSpPr>
          <p:cNvPr id="1909762" name="Rectangle 3"/>
          <p:cNvSpPr>
            <a:spLocks noGrp="1" noRot="1" noChangeArrowheads="1"/>
          </p:cNvSpPr>
          <p:nvPr>
            <p:ph type="body" idx="4294967295"/>
          </p:nvPr>
        </p:nvSpPr>
        <p:spPr>
          <a:xfrm>
            <a:off x="1358900" y="1752600"/>
            <a:ext cx="7785100" cy="4270375"/>
          </a:xfrm>
        </p:spPr>
        <p:txBody>
          <a:bodyPr/>
          <a:lstStyle/>
          <a:p>
            <a:pPr>
              <a:lnSpc>
                <a:spcPct val="90000"/>
              </a:lnSpc>
            </a:pPr>
            <a:r>
              <a:rPr lang="en-US" altLang="zh-CN" sz="2400" dirty="0" smtClean="0"/>
              <a:t>The "sale of goods" is subject to VAT.</a:t>
            </a:r>
          </a:p>
          <a:p>
            <a:pPr>
              <a:lnSpc>
                <a:spcPct val="90000"/>
              </a:lnSpc>
            </a:pPr>
            <a:r>
              <a:rPr lang="en-US" altLang="zh-CN" sz="2400" dirty="0" smtClean="0"/>
              <a:t>"Goods" are defined to include all </a:t>
            </a:r>
            <a:r>
              <a:rPr lang="en-US" altLang="zh-CN" sz="2400" b="1" dirty="0" smtClean="0"/>
              <a:t>tangible movable property</a:t>
            </a:r>
            <a:r>
              <a:rPr lang="en-US" altLang="zh-CN" sz="2400" dirty="0" smtClean="0"/>
              <a:t>. </a:t>
            </a:r>
          </a:p>
          <a:p>
            <a:pPr>
              <a:lnSpc>
                <a:spcPct val="90000"/>
              </a:lnSpc>
            </a:pPr>
            <a:r>
              <a:rPr lang="en-US" altLang="zh-CN" sz="2400" dirty="0" smtClean="0"/>
              <a:t>The sale of real property and the sale of a business  is not subject to VAT.   </a:t>
            </a:r>
          </a:p>
        </p:txBody>
      </p:sp>
    </p:spTree>
    <p:extLst>
      <p:ext uri="{BB962C8B-B14F-4D97-AF65-F5344CB8AC3E}">
        <p14:creationId xmlns:p14="http://schemas.microsoft.com/office/powerpoint/2010/main" val="40332080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8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09762">
                                            <p:txEl>
                                              <p:pRg st="0" end="0"/>
                                            </p:txEl>
                                          </p:spTgt>
                                        </p:tgtEl>
                                        <p:attrNameLst>
                                          <p:attrName>style.visibility</p:attrName>
                                        </p:attrNameLst>
                                      </p:cBhvr>
                                      <p:to>
                                        <p:strVal val="visible"/>
                                      </p:to>
                                    </p:set>
                                    <p:animEffect transition="in" filter="wipe(left)">
                                      <p:cBhvr>
                                        <p:cTn id="11" dur="500"/>
                                        <p:tgtEl>
                                          <p:spTgt spid="190976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09762">
                                            <p:txEl>
                                              <p:pRg st="1" end="1"/>
                                            </p:txEl>
                                          </p:spTgt>
                                        </p:tgtEl>
                                        <p:attrNameLst>
                                          <p:attrName>style.visibility</p:attrName>
                                        </p:attrNameLst>
                                      </p:cBhvr>
                                      <p:to>
                                        <p:strVal val="visible"/>
                                      </p:to>
                                    </p:set>
                                    <p:animEffect transition="in" filter="wipe(left)">
                                      <p:cBhvr>
                                        <p:cTn id="16" dur="500"/>
                                        <p:tgtEl>
                                          <p:spTgt spid="190976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09762">
                                            <p:txEl>
                                              <p:pRg st="2" end="2"/>
                                            </p:txEl>
                                          </p:spTgt>
                                        </p:tgtEl>
                                        <p:attrNameLst>
                                          <p:attrName>style.visibility</p:attrName>
                                        </p:attrNameLst>
                                      </p:cBhvr>
                                      <p:to>
                                        <p:strVal val="visible"/>
                                      </p:to>
                                    </p:set>
                                    <p:animEffect transition="in" filter="wipe(left)">
                                      <p:cBhvr>
                                        <p:cTn id="21" dur="500"/>
                                        <p:tgtEl>
                                          <p:spTgt spid="19097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8802" grpId="0" autoUpdateAnimBg="0"/>
      <p:bldP spid="1909762"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Vehicle and Vessel Tax</a:t>
            </a:r>
            <a:endParaRPr lang="en-US" altLang="zh-CN" dirty="0">
              <a:solidFill>
                <a:schemeClr val="tx2">
                  <a:satMod val="130000"/>
                </a:schemeClr>
              </a:solidFill>
            </a:endParaRPr>
          </a:p>
        </p:txBody>
      </p:sp>
      <p:sp>
        <p:nvSpPr>
          <p:cNvPr id="279554" name="Rectangle 3"/>
          <p:cNvSpPr>
            <a:spLocks noGrp="1" noRot="1" noChangeArrowheads="1"/>
          </p:cNvSpPr>
          <p:nvPr>
            <p:ph idx="1"/>
          </p:nvPr>
        </p:nvSpPr>
        <p:spPr/>
        <p:txBody>
          <a:bodyPr/>
          <a:lstStyle/>
          <a:p>
            <a:r>
              <a:rPr lang="en-US" altLang="zh-CN" dirty="0" smtClean="0"/>
              <a:t>Vehicles and vessels registered with transportation authorities in China are subject to vehicle and vessel tax. </a:t>
            </a:r>
          </a:p>
          <a:p>
            <a:r>
              <a:rPr lang="en-US" altLang="zh-CN" dirty="0"/>
              <a:t>For passenger vehicles, the rates range from 60 to 5400 </a:t>
            </a:r>
            <a:r>
              <a:rPr lang="en-US" altLang="zh-CN" dirty="0" err="1"/>
              <a:t>yuan</a:t>
            </a:r>
            <a:r>
              <a:rPr lang="en-US" altLang="zh-CN" dirty="0"/>
              <a:t> per vehicle per year.</a:t>
            </a:r>
          </a:p>
        </p:txBody>
      </p:sp>
      <p:sp>
        <p:nvSpPr>
          <p:cNvPr id="2" name="日期占位符 1"/>
          <p:cNvSpPr>
            <a:spLocks noGrp="1"/>
          </p:cNvSpPr>
          <p:nvPr>
            <p:ph type="dt" sz="half" idx="10"/>
          </p:nvPr>
        </p:nvSpPr>
        <p:spPr/>
        <p:txBody>
          <a:bodyPr/>
          <a:lstStyle/>
          <a:p>
            <a:pPr>
              <a:defRPr/>
            </a:pPr>
            <a:fld id="{1C913677-1044-490C-A88A-272B0BB724D0}"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80</a:t>
            </a:fld>
            <a:endParaRPr lang="en-US" altLang="zh-CN">
              <a:solidFill>
                <a:srgbClr val="FFFFFF"/>
              </a:solidFill>
            </a:endParaRPr>
          </a:p>
        </p:txBody>
      </p:sp>
    </p:spTree>
    <p:extLst>
      <p:ext uri="{BB962C8B-B14F-4D97-AF65-F5344CB8AC3E}">
        <p14:creationId xmlns:p14="http://schemas.microsoft.com/office/powerpoint/2010/main" val="3483167236"/>
      </p:ext>
    </p:extLst>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CF7FCE3D-E2EA-4361-B22A-665A6D87D817}"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81</a:t>
            </a:fld>
            <a:endParaRPr lang="en-US" altLang="zh-CN">
              <a:solidFill>
                <a:srgbClr val="FFFFFF"/>
              </a:solidFill>
            </a:endParaRPr>
          </a:p>
        </p:txBody>
      </p:sp>
      <p:sp>
        <p:nvSpPr>
          <p:cNvPr id="976898" name="Rectangle 2"/>
          <p:cNvSpPr>
            <a:spLocks noGrp="1" noChangeArrowheads="1"/>
          </p:cNvSpPr>
          <p:nvPr>
            <p:ph type="title" idx="4294967295"/>
          </p:nvPr>
        </p:nvSpPr>
        <p:spPr>
          <a:xfrm>
            <a:off x="0" y="0"/>
            <a:ext cx="8540750" cy="1143000"/>
          </a:xfrm>
        </p:spPr>
        <p:txBody>
          <a:bodyPr/>
          <a:lstStyle/>
          <a:p>
            <a:pPr fontAlgn="auto">
              <a:spcAft>
                <a:spcPts val="0"/>
              </a:spcAft>
              <a:defRPr/>
            </a:pPr>
            <a:r>
              <a:rPr lang="en-US" altLang="zh-CN" sz="4000" dirty="0">
                <a:solidFill>
                  <a:schemeClr val="accent1"/>
                </a:solidFill>
                <a:ea typeface="华文隶书" pitchFamily="2" charset="-122"/>
              </a:rPr>
              <a:t>Vehicle and Vessel </a:t>
            </a:r>
            <a:r>
              <a:rPr lang="en-US" altLang="zh-CN" sz="4000" dirty="0" smtClean="0">
                <a:solidFill>
                  <a:schemeClr val="accent1"/>
                </a:solidFill>
                <a:ea typeface="华文隶书" pitchFamily="2" charset="-122"/>
              </a:rPr>
              <a:t>Tax: Rates</a:t>
            </a:r>
            <a:endParaRPr lang="en-US" altLang="zh-CN" sz="4000" dirty="0">
              <a:solidFill>
                <a:schemeClr val="accent1"/>
              </a:solidFill>
              <a:ea typeface="华文隶书" pitchFamily="2" charset="-122"/>
            </a:endParaRPr>
          </a:p>
        </p:txBody>
      </p:sp>
      <p:graphicFrame>
        <p:nvGraphicFramePr>
          <p:cNvPr id="5" name="对象 4"/>
          <p:cNvGraphicFramePr>
            <a:graphicFrameLocks noChangeAspect="1"/>
          </p:cNvGraphicFramePr>
          <p:nvPr>
            <p:extLst>
              <p:ext uri="{D42A27DB-BD31-4B8C-83A1-F6EECF244321}">
                <p14:modId xmlns:p14="http://schemas.microsoft.com/office/powerpoint/2010/main" val="2158396176"/>
              </p:ext>
            </p:extLst>
          </p:nvPr>
        </p:nvGraphicFramePr>
        <p:xfrm>
          <a:off x="165100" y="814388"/>
          <a:ext cx="8972550" cy="6021387"/>
        </p:xfrm>
        <a:graphic>
          <a:graphicData uri="http://schemas.openxmlformats.org/presentationml/2006/ole">
            <mc:AlternateContent xmlns:mc="http://schemas.openxmlformats.org/markup-compatibility/2006">
              <mc:Choice xmlns:v="urn:schemas-microsoft-com:vml" Requires="v">
                <p:oleObj spid="_x0000_s1103" name="工作表" r:id="rId4" imgW="6810257" imgH="6057769" progId="Excel.Sheet.12">
                  <p:embed/>
                </p:oleObj>
              </mc:Choice>
              <mc:Fallback>
                <p:oleObj name="工作表" r:id="rId4" imgW="6810257" imgH="6057769" progId="Excel.Sheet.12">
                  <p:embed/>
                  <p:pic>
                    <p:nvPicPr>
                      <p:cNvPr id="0" name=""/>
                      <p:cNvPicPr/>
                      <p:nvPr/>
                    </p:nvPicPr>
                    <p:blipFill>
                      <a:blip r:embed="rId5"/>
                      <a:stretch>
                        <a:fillRect/>
                      </a:stretch>
                    </p:blipFill>
                    <p:spPr>
                      <a:xfrm>
                        <a:off x="165100" y="814388"/>
                        <a:ext cx="8972550" cy="6021387"/>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2328367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6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8"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B4CA29C5-C483-40F9-B9F6-5B9220B3EB3C}"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82</a:t>
            </a:fld>
            <a:endParaRPr lang="en-US" altLang="zh-CN">
              <a:solidFill>
                <a:srgbClr val="FFFFFF"/>
              </a:solidFill>
            </a:endParaRPr>
          </a:p>
        </p:txBody>
      </p:sp>
      <p:sp>
        <p:nvSpPr>
          <p:cNvPr id="977922" name="Rectangle 2"/>
          <p:cNvSpPr>
            <a:spLocks noGrp="1" noChangeArrowheads="1"/>
          </p:cNvSpPr>
          <p:nvPr>
            <p:ph type="title" idx="4294967295"/>
          </p:nvPr>
        </p:nvSpPr>
        <p:spPr>
          <a:xfrm>
            <a:off x="0" y="331788"/>
            <a:ext cx="7315200" cy="1782762"/>
          </a:xfrm>
        </p:spPr>
        <p:txBody>
          <a:bodyPr/>
          <a:lstStyle/>
          <a:p>
            <a:pPr fontAlgn="auto">
              <a:spcAft>
                <a:spcPts val="0"/>
              </a:spcAft>
              <a:defRPr/>
            </a:pPr>
            <a:r>
              <a:rPr lang="en-US" altLang="zh-CN" sz="4000" dirty="0">
                <a:solidFill>
                  <a:schemeClr val="accent1"/>
                </a:solidFill>
                <a:ea typeface="华文隶书" pitchFamily="2" charset="-122"/>
              </a:rPr>
              <a:t>Vehicle and Vessel Tax</a:t>
            </a:r>
            <a:r>
              <a:rPr lang="en-US" altLang="zh-CN" sz="3600" b="1" dirty="0">
                <a:solidFill>
                  <a:schemeClr val="accent1"/>
                </a:solidFill>
                <a:latin typeface="华文隶书" pitchFamily="2" charset="-122"/>
                <a:ea typeface="华文隶书" pitchFamily="2" charset="-122"/>
              </a:rPr>
              <a:t> </a:t>
            </a:r>
            <a:r>
              <a:rPr lang="en-US" altLang="zh-CN" sz="3600" dirty="0">
                <a:solidFill>
                  <a:schemeClr val="bg1"/>
                </a:solidFill>
                <a:latin typeface="华文隶书" pitchFamily="2" charset="-122"/>
                <a:ea typeface="华文隶书" pitchFamily="2" charset="-122"/>
              </a:rPr>
              <a:t/>
            </a:r>
            <a:br>
              <a:rPr lang="en-US" altLang="zh-CN" sz="3600" dirty="0">
                <a:solidFill>
                  <a:schemeClr val="bg1"/>
                </a:solidFill>
                <a:latin typeface="华文隶书" pitchFamily="2" charset="-122"/>
                <a:ea typeface="华文隶书" pitchFamily="2" charset="-122"/>
              </a:rPr>
            </a:br>
            <a:endParaRPr lang="en-US" altLang="zh-CN" sz="3600" dirty="0">
              <a:solidFill>
                <a:schemeClr val="tx1"/>
              </a:solidFill>
              <a:latin typeface="华文隶书" pitchFamily="2" charset="-122"/>
              <a:ea typeface="华文隶书" pitchFamily="2" charset="-122"/>
            </a:endParaRPr>
          </a:p>
        </p:txBody>
      </p:sp>
      <p:sp>
        <p:nvSpPr>
          <p:cNvPr id="1957890" name="Rectangle 3"/>
          <p:cNvSpPr>
            <a:spLocks noGrp="1" noChangeArrowheads="1"/>
          </p:cNvSpPr>
          <p:nvPr>
            <p:ph type="body" idx="4294967295"/>
          </p:nvPr>
        </p:nvSpPr>
        <p:spPr>
          <a:xfrm>
            <a:off x="990600" y="2997200"/>
            <a:ext cx="8153400" cy="2087563"/>
          </a:xfrm>
        </p:spPr>
        <p:txBody>
          <a:bodyPr/>
          <a:lstStyle/>
          <a:p>
            <a:r>
              <a:rPr lang="en-US" altLang="zh-CN" sz="2800" smtClean="0">
                <a:ea typeface="华文隶书" pitchFamily="2" charset="-122"/>
              </a:rPr>
              <a:t>Tax payable = Quantity (or deadweight) of taxable vehicles × Tax per unit</a:t>
            </a:r>
          </a:p>
          <a:p>
            <a:r>
              <a:rPr lang="en-US" altLang="zh-CN" sz="2800" smtClean="0">
                <a:ea typeface="华文隶书" pitchFamily="2" charset="-122"/>
              </a:rPr>
              <a:t>Tax payable = Net-weight capacity of taxable vessels × Tax per unit</a:t>
            </a:r>
          </a:p>
        </p:txBody>
      </p:sp>
      <p:sp>
        <p:nvSpPr>
          <p:cNvPr id="1957891" name="Rectangle 4"/>
          <p:cNvSpPr>
            <a:spLocks noChangeArrowheads="1"/>
          </p:cNvSpPr>
          <p:nvPr/>
        </p:nvSpPr>
        <p:spPr bwMode="auto">
          <a:xfrm>
            <a:off x="900113" y="2133600"/>
            <a:ext cx="3240087" cy="519113"/>
          </a:xfrm>
          <a:prstGeom prst="rect">
            <a:avLst/>
          </a:prstGeom>
          <a:noFill/>
          <a:ln w="9525" algn="ctr">
            <a:noFill/>
            <a:miter lim="800000"/>
            <a:headEnd/>
            <a:tailEnd/>
          </a:ln>
        </p:spPr>
        <p:txBody>
          <a:bodyPr>
            <a:spAutoFit/>
          </a:bodyPr>
          <a:lstStyle/>
          <a:p>
            <a:pPr marL="342900" indent="-342900" fontAlgn="base">
              <a:spcBef>
                <a:spcPct val="20000"/>
              </a:spcBef>
              <a:spcAft>
                <a:spcPct val="0"/>
              </a:spcAft>
              <a:buClr>
                <a:srgbClr val="800080"/>
              </a:buClr>
              <a:buFont typeface="Wingdings" pitchFamily="2" charset="2"/>
              <a:buNone/>
            </a:pPr>
            <a:r>
              <a:rPr lang="en-US" altLang="zh-CN" sz="2800">
                <a:solidFill>
                  <a:srgbClr val="000000"/>
                </a:solidFill>
                <a:latin typeface="Arial" charset="0"/>
              </a:rPr>
              <a:t>Computation</a:t>
            </a:r>
          </a:p>
        </p:txBody>
      </p:sp>
    </p:spTree>
    <p:extLst>
      <p:ext uri="{BB962C8B-B14F-4D97-AF65-F5344CB8AC3E}">
        <p14:creationId xmlns:p14="http://schemas.microsoft.com/office/powerpoint/2010/main" val="3374003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79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57890">
                                            <p:txEl>
                                              <p:pRg st="0" end="0"/>
                                            </p:txEl>
                                          </p:spTgt>
                                        </p:tgtEl>
                                        <p:attrNameLst>
                                          <p:attrName>style.visibility</p:attrName>
                                        </p:attrNameLst>
                                      </p:cBhvr>
                                      <p:to>
                                        <p:strVal val="visible"/>
                                      </p:to>
                                    </p:set>
                                    <p:animEffect transition="in" filter="wipe(left)">
                                      <p:cBhvr>
                                        <p:cTn id="11" dur="500"/>
                                        <p:tgtEl>
                                          <p:spTgt spid="195789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57890">
                                            <p:txEl>
                                              <p:pRg st="1" end="1"/>
                                            </p:txEl>
                                          </p:spTgt>
                                        </p:tgtEl>
                                        <p:attrNameLst>
                                          <p:attrName>style.visibility</p:attrName>
                                        </p:attrNameLst>
                                      </p:cBhvr>
                                      <p:to>
                                        <p:strVal val="visible"/>
                                      </p:to>
                                    </p:set>
                                    <p:animEffect transition="in" filter="wipe(left)">
                                      <p:cBhvr>
                                        <p:cTn id="16" dur="500"/>
                                        <p:tgtEl>
                                          <p:spTgt spid="19578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2" grpId="0" autoUpdateAnimBg="0"/>
      <p:bldP spid="1957890"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82DF3012-18BE-4459-B37E-844F7BE8E186}"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83</a:t>
            </a:fld>
            <a:endParaRPr lang="en-US" altLang="zh-CN">
              <a:solidFill>
                <a:srgbClr val="FFFFFF"/>
              </a:solidFill>
            </a:endParaRPr>
          </a:p>
        </p:txBody>
      </p:sp>
      <p:sp>
        <p:nvSpPr>
          <p:cNvPr id="978946" name="Rectangle 2"/>
          <p:cNvSpPr>
            <a:spLocks noGrp="1" noChangeArrowheads="1"/>
          </p:cNvSpPr>
          <p:nvPr>
            <p:ph type="title" idx="4294967295"/>
          </p:nvPr>
        </p:nvSpPr>
        <p:spPr>
          <a:xfrm>
            <a:off x="0" y="381000"/>
            <a:ext cx="8229600" cy="1676400"/>
          </a:xfrm>
        </p:spPr>
        <p:txBody>
          <a:bodyPr/>
          <a:lstStyle/>
          <a:p>
            <a:pPr fontAlgn="auto">
              <a:spcAft>
                <a:spcPts val="0"/>
              </a:spcAft>
              <a:defRPr/>
            </a:pPr>
            <a:r>
              <a:rPr lang="en-US" altLang="zh-CN" sz="4000" dirty="0">
                <a:solidFill>
                  <a:schemeClr val="accent1"/>
                </a:solidFill>
                <a:ea typeface="华文隶书" pitchFamily="2" charset="-122"/>
              </a:rPr>
              <a:t>Stamp Tax</a:t>
            </a:r>
          </a:p>
        </p:txBody>
      </p:sp>
      <p:sp>
        <p:nvSpPr>
          <p:cNvPr id="1958914" name="Rectangle 3"/>
          <p:cNvSpPr>
            <a:spLocks noGrp="1" noChangeArrowheads="1"/>
          </p:cNvSpPr>
          <p:nvPr>
            <p:ph type="body" idx="4294967295"/>
          </p:nvPr>
        </p:nvSpPr>
        <p:spPr>
          <a:xfrm>
            <a:off x="0" y="2205038"/>
            <a:ext cx="8229600" cy="2925762"/>
          </a:xfrm>
        </p:spPr>
        <p:txBody>
          <a:bodyPr/>
          <a:lstStyle/>
          <a:p>
            <a:r>
              <a:rPr lang="en-US" altLang="zh-CN" dirty="0" smtClean="0">
                <a:ea typeface="华文隶书" pitchFamily="2" charset="-122"/>
              </a:rPr>
              <a:t>Taxpayers:</a:t>
            </a:r>
          </a:p>
          <a:p>
            <a:r>
              <a:rPr lang="en-US" altLang="zh-CN" dirty="0" smtClean="0">
                <a:ea typeface="华文隶书" pitchFamily="2" charset="-122"/>
              </a:rPr>
              <a:t>Any enterprises and individuals who execute or receive specified economic documents in China.</a:t>
            </a:r>
          </a:p>
        </p:txBody>
      </p:sp>
    </p:spTree>
    <p:extLst>
      <p:ext uri="{BB962C8B-B14F-4D97-AF65-F5344CB8AC3E}">
        <p14:creationId xmlns:p14="http://schemas.microsoft.com/office/powerpoint/2010/main" val="11683570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789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58914">
                                            <p:txEl>
                                              <p:pRg st="0" end="0"/>
                                            </p:txEl>
                                          </p:spTgt>
                                        </p:tgtEl>
                                        <p:attrNameLst>
                                          <p:attrName>style.visibility</p:attrName>
                                        </p:attrNameLst>
                                      </p:cBhvr>
                                      <p:to>
                                        <p:strVal val="visible"/>
                                      </p:to>
                                    </p:set>
                                    <p:animEffect transition="in" filter="wipe(left)">
                                      <p:cBhvr>
                                        <p:cTn id="11" dur="500"/>
                                        <p:tgtEl>
                                          <p:spTgt spid="19589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58914">
                                            <p:txEl>
                                              <p:pRg st="1" end="1"/>
                                            </p:txEl>
                                          </p:spTgt>
                                        </p:tgtEl>
                                        <p:attrNameLst>
                                          <p:attrName>style.visibility</p:attrName>
                                        </p:attrNameLst>
                                      </p:cBhvr>
                                      <p:to>
                                        <p:strVal val="visible"/>
                                      </p:to>
                                    </p:set>
                                    <p:animEffect transition="in" filter="wipe(left)">
                                      <p:cBhvr>
                                        <p:cTn id="16" dur="500"/>
                                        <p:tgtEl>
                                          <p:spTgt spid="19589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6" grpId="0" autoUpdateAnimBg="0"/>
      <p:bldP spid="1958914"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AABC5E61-6D08-4501-99DD-C3ACA5AD78C6}"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84</a:t>
            </a:fld>
            <a:endParaRPr lang="en-US" altLang="zh-CN">
              <a:solidFill>
                <a:srgbClr val="FFFFFF"/>
              </a:solidFill>
            </a:endParaRPr>
          </a:p>
        </p:txBody>
      </p:sp>
      <p:sp>
        <p:nvSpPr>
          <p:cNvPr id="982018" name="Rectangle 2"/>
          <p:cNvSpPr>
            <a:spLocks noGrp="1" noChangeArrowheads="1"/>
          </p:cNvSpPr>
          <p:nvPr>
            <p:ph type="title" idx="4294967295"/>
          </p:nvPr>
        </p:nvSpPr>
        <p:spPr>
          <a:xfrm>
            <a:off x="0" y="274638"/>
            <a:ext cx="8229600" cy="1630362"/>
          </a:xfrm>
        </p:spPr>
        <p:txBody>
          <a:bodyPr/>
          <a:lstStyle/>
          <a:p>
            <a:pPr fontAlgn="auto">
              <a:spcAft>
                <a:spcPts val="0"/>
              </a:spcAft>
              <a:defRPr/>
            </a:pPr>
            <a:r>
              <a:rPr lang="en-US" altLang="zh-CN" sz="4000" dirty="0">
                <a:solidFill>
                  <a:schemeClr val="accent1"/>
                </a:solidFill>
                <a:ea typeface="华文隶书" pitchFamily="2" charset="-122"/>
              </a:rPr>
              <a:t>Stamp Tax</a:t>
            </a:r>
          </a:p>
        </p:txBody>
      </p:sp>
      <p:sp>
        <p:nvSpPr>
          <p:cNvPr id="1959938" name="Rectangle 3"/>
          <p:cNvSpPr>
            <a:spLocks noGrp="1" noChangeArrowheads="1"/>
          </p:cNvSpPr>
          <p:nvPr>
            <p:ph type="body" idx="4294967295"/>
          </p:nvPr>
        </p:nvSpPr>
        <p:spPr>
          <a:xfrm>
            <a:off x="0" y="2743200"/>
            <a:ext cx="8229600" cy="3200400"/>
          </a:xfrm>
        </p:spPr>
        <p:txBody>
          <a:bodyPr/>
          <a:lstStyle/>
          <a:p>
            <a:pPr lvl="1"/>
            <a:r>
              <a:rPr lang="en-US" altLang="zh-CN" dirty="0" smtClean="0">
                <a:ea typeface="华文隶书" pitchFamily="2" charset="-122"/>
              </a:rPr>
              <a:t>Loan contracts</a:t>
            </a:r>
            <a:r>
              <a:rPr lang="zh-CN" altLang="en-US" dirty="0" smtClean="0">
                <a:ea typeface="华文隶书" pitchFamily="2" charset="-122"/>
              </a:rPr>
              <a:t>，</a:t>
            </a:r>
            <a:r>
              <a:rPr lang="en-US" altLang="zh-CN" dirty="0" smtClean="0">
                <a:ea typeface="华文隶书" pitchFamily="2" charset="-122"/>
              </a:rPr>
              <a:t>0.05‰</a:t>
            </a:r>
            <a:r>
              <a:rPr lang="zh-CN" altLang="en-US" dirty="0" smtClean="0">
                <a:ea typeface="华文隶书" pitchFamily="2" charset="-122"/>
              </a:rPr>
              <a:t>；</a:t>
            </a:r>
            <a:r>
              <a:rPr lang="en-US" altLang="zh-CN" dirty="0" smtClean="0">
                <a:ea typeface="华文隶书" pitchFamily="2" charset="-122"/>
              </a:rPr>
              <a:t>Capital recording documents,0.5‰, other accounting documents, 5 Yuan per piece.</a:t>
            </a:r>
          </a:p>
        </p:txBody>
      </p:sp>
      <p:sp>
        <p:nvSpPr>
          <p:cNvPr id="1959939" name="Rectangle 4"/>
          <p:cNvSpPr>
            <a:spLocks noChangeArrowheads="1"/>
          </p:cNvSpPr>
          <p:nvPr/>
        </p:nvSpPr>
        <p:spPr bwMode="auto">
          <a:xfrm>
            <a:off x="27856" y="2025650"/>
            <a:ext cx="7483715" cy="584775"/>
          </a:xfrm>
          <a:prstGeom prst="rect">
            <a:avLst/>
          </a:prstGeom>
          <a:noFill/>
          <a:ln w="9525" algn="ctr">
            <a:noFill/>
            <a:miter lim="800000"/>
            <a:headEnd/>
            <a:tailEnd/>
          </a:ln>
        </p:spPr>
        <p:txBody>
          <a:bodyPr wrap="none">
            <a:spAutoFit/>
          </a:bodyPr>
          <a:lstStyle/>
          <a:p>
            <a:pPr marL="342900" indent="-342900" fontAlgn="base">
              <a:spcBef>
                <a:spcPct val="20000"/>
              </a:spcBef>
              <a:spcAft>
                <a:spcPct val="0"/>
              </a:spcAft>
              <a:buClr>
                <a:srgbClr val="800080"/>
              </a:buClr>
              <a:buFont typeface="Arial" charset="0"/>
              <a:buChar char="•"/>
            </a:pPr>
            <a:r>
              <a:rPr lang="en-US" altLang="zh-CN" sz="3200" dirty="0">
                <a:solidFill>
                  <a:srgbClr val="000000"/>
                </a:solidFill>
                <a:ea typeface="华文隶书" pitchFamily="2" charset="-122"/>
                <a:sym typeface="Calibri" pitchFamily="34" charset="0"/>
              </a:rPr>
              <a:t>Taxable items and tax rates (Tax per unit)</a:t>
            </a:r>
          </a:p>
        </p:txBody>
      </p:sp>
    </p:spTree>
    <p:extLst>
      <p:ext uri="{BB962C8B-B14F-4D97-AF65-F5344CB8AC3E}">
        <p14:creationId xmlns:p14="http://schemas.microsoft.com/office/powerpoint/2010/main" val="3672787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820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59938">
                                            <p:txEl>
                                              <p:pRg st="0" end="0"/>
                                            </p:txEl>
                                          </p:spTgt>
                                        </p:tgtEl>
                                        <p:attrNameLst>
                                          <p:attrName>style.visibility</p:attrName>
                                        </p:attrNameLst>
                                      </p:cBhvr>
                                      <p:to>
                                        <p:strVal val="visible"/>
                                      </p:to>
                                    </p:set>
                                    <p:animEffect transition="in" filter="wipe(left)">
                                      <p:cBhvr>
                                        <p:cTn id="11" dur="500"/>
                                        <p:tgtEl>
                                          <p:spTgt spid="19599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8" grpId="0" autoUpdateAnimBg="0"/>
      <p:bldP spid="1959938"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66D52512-1031-4372-87E8-C1A2812863E9}"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85</a:t>
            </a:fld>
            <a:endParaRPr lang="en-US" altLang="zh-CN">
              <a:solidFill>
                <a:srgbClr val="FFFFFF"/>
              </a:solidFill>
            </a:endParaRPr>
          </a:p>
        </p:txBody>
      </p:sp>
      <p:sp>
        <p:nvSpPr>
          <p:cNvPr id="983042" name="Rectangle 2"/>
          <p:cNvSpPr>
            <a:spLocks noGrp="1" noChangeArrowheads="1"/>
          </p:cNvSpPr>
          <p:nvPr>
            <p:ph type="title" idx="4294967295"/>
          </p:nvPr>
        </p:nvSpPr>
        <p:spPr>
          <a:xfrm>
            <a:off x="0" y="274638"/>
            <a:ext cx="8229600" cy="1401762"/>
          </a:xfrm>
        </p:spPr>
        <p:txBody>
          <a:bodyPr/>
          <a:lstStyle/>
          <a:p>
            <a:pPr fontAlgn="auto">
              <a:spcAft>
                <a:spcPts val="0"/>
              </a:spcAft>
              <a:defRPr/>
            </a:pPr>
            <a:r>
              <a:rPr lang="en-US" altLang="zh-CN" dirty="0">
                <a:solidFill>
                  <a:schemeClr val="accent1"/>
                </a:solidFill>
                <a:ea typeface="华文隶书" pitchFamily="2" charset="-122"/>
              </a:rPr>
              <a:t>Stamp Tax</a:t>
            </a:r>
            <a:r>
              <a:rPr lang="en-US" altLang="zh-CN" b="1" dirty="0">
                <a:solidFill>
                  <a:schemeClr val="accent1"/>
                </a:solidFill>
                <a:latin typeface="华文隶书" pitchFamily="2" charset="-122"/>
                <a:ea typeface="华文隶书" pitchFamily="2" charset="-122"/>
              </a:rPr>
              <a:t> </a:t>
            </a:r>
          </a:p>
        </p:txBody>
      </p:sp>
      <p:sp>
        <p:nvSpPr>
          <p:cNvPr id="1960962" name="Rectangle 3"/>
          <p:cNvSpPr>
            <a:spLocks noGrp="1" noChangeArrowheads="1"/>
          </p:cNvSpPr>
          <p:nvPr>
            <p:ph type="body" idx="4294967295"/>
          </p:nvPr>
        </p:nvSpPr>
        <p:spPr>
          <a:xfrm>
            <a:off x="0" y="1484313"/>
            <a:ext cx="8229600" cy="4525962"/>
          </a:xfrm>
        </p:spPr>
        <p:txBody>
          <a:bodyPr/>
          <a:lstStyle/>
          <a:p>
            <a:pPr>
              <a:lnSpc>
                <a:spcPct val="90000"/>
              </a:lnSpc>
              <a:buClr>
                <a:schemeClr val="folHlink"/>
              </a:buClr>
            </a:pPr>
            <a:r>
              <a:rPr lang="en-US" altLang="zh-CN" kern="1200" dirty="0" smtClean="0">
                <a:ea typeface="华文隶书" pitchFamily="2" charset="-122"/>
              </a:rPr>
              <a:t>Computation of tax payable</a:t>
            </a:r>
          </a:p>
          <a:p>
            <a:pPr>
              <a:lnSpc>
                <a:spcPct val="90000"/>
              </a:lnSpc>
              <a:buClr>
                <a:schemeClr val="folHlink"/>
              </a:buClr>
            </a:pPr>
            <a:endParaRPr lang="en-US" altLang="zh-CN" kern="1200" dirty="0" smtClean="0">
              <a:ea typeface="华文隶书" pitchFamily="2" charset="-122"/>
            </a:endParaRPr>
          </a:p>
          <a:p>
            <a:pPr lvl="1">
              <a:lnSpc>
                <a:spcPct val="90000"/>
              </a:lnSpc>
              <a:buFont typeface="Wingdings" pitchFamily="2" charset="2"/>
              <a:buNone/>
            </a:pPr>
            <a:r>
              <a:rPr lang="en-US" altLang="zh-CN" sz="2400" dirty="0" smtClean="0">
                <a:ea typeface="华文隶书" pitchFamily="2" charset="-122"/>
              </a:rPr>
              <a:t>Tax payable = Amount of payment (or fees, receipt)× Applicable tax rate</a:t>
            </a:r>
          </a:p>
          <a:p>
            <a:pPr lvl="1">
              <a:lnSpc>
                <a:spcPct val="90000"/>
              </a:lnSpc>
              <a:buFont typeface="Wingdings" pitchFamily="2" charset="2"/>
              <a:buNone/>
            </a:pPr>
            <a:r>
              <a:rPr lang="en-US" altLang="zh-CN" sz="2400" dirty="0" smtClean="0">
                <a:ea typeface="华文隶书" pitchFamily="2" charset="-122"/>
              </a:rPr>
              <a:t>Or: = Number of pieces of taxable document× Applicable tax amount per unit</a:t>
            </a:r>
          </a:p>
        </p:txBody>
      </p:sp>
    </p:spTree>
    <p:extLst>
      <p:ext uri="{BB962C8B-B14F-4D97-AF65-F5344CB8AC3E}">
        <p14:creationId xmlns:p14="http://schemas.microsoft.com/office/powerpoint/2010/main" val="5636104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830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60962">
                                            <p:txEl>
                                              <p:pRg st="0" end="0"/>
                                            </p:txEl>
                                          </p:spTgt>
                                        </p:tgtEl>
                                        <p:attrNameLst>
                                          <p:attrName>style.visibility</p:attrName>
                                        </p:attrNameLst>
                                      </p:cBhvr>
                                      <p:to>
                                        <p:strVal val="visible"/>
                                      </p:to>
                                    </p:set>
                                    <p:animEffect transition="in" filter="wipe(left)">
                                      <p:cBhvr>
                                        <p:cTn id="11" dur="500"/>
                                        <p:tgtEl>
                                          <p:spTgt spid="1960962">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960962">
                                            <p:txEl>
                                              <p:pRg st="2" end="2"/>
                                            </p:txEl>
                                          </p:spTgt>
                                        </p:tgtEl>
                                        <p:attrNameLst>
                                          <p:attrName>style.visibility</p:attrName>
                                        </p:attrNameLst>
                                      </p:cBhvr>
                                      <p:to>
                                        <p:strVal val="visible"/>
                                      </p:to>
                                    </p:set>
                                    <p:animEffect transition="in" filter="wipe(left)">
                                      <p:cBhvr>
                                        <p:cTn id="14" dur="500"/>
                                        <p:tgtEl>
                                          <p:spTgt spid="1960962">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960962">
                                            <p:txEl>
                                              <p:pRg st="3" end="3"/>
                                            </p:txEl>
                                          </p:spTgt>
                                        </p:tgtEl>
                                        <p:attrNameLst>
                                          <p:attrName>style.visibility</p:attrName>
                                        </p:attrNameLst>
                                      </p:cBhvr>
                                      <p:to>
                                        <p:strVal val="visible"/>
                                      </p:to>
                                    </p:set>
                                    <p:animEffect transition="in" filter="wipe(left)">
                                      <p:cBhvr>
                                        <p:cTn id="17" dur="500"/>
                                        <p:tgtEl>
                                          <p:spTgt spid="19609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2" grpId="0" autoUpdateAnimBg="0"/>
      <p:bldP spid="1960962"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p:txBody>
          <a:bodyPr/>
          <a:lstStyle/>
          <a:p>
            <a:pPr fontAlgn="auto">
              <a:spcAft>
                <a:spcPts val="0"/>
              </a:spcAft>
              <a:defRPr/>
            </a:pPr>
            <a:r>
              <a:rPr lang="en-US" altLang="zh-CN" b="1" dirty="0">
                <a:solidFill>
                  <a:schemeClr val="tx2">
                    <a:satMod val="130000"/>
                  </a:schemeClr>
                </a:solidFill>
              </a:rPr>
              <a:t>Deed tax</a:t>
            </a:r>
          </a:p>
        </p:txBody>
      </p:sp>
      <p:sp>
        <p:nvSpPr>
          <p:cNvPr id="275458" name="Rectangle 3"/>
          <p:cNvSpPr>
            <a:spLocks noGrp="1" noRot="1" noChangeArrowheads="1"/>
          </p:cNvSpPr>
          <p:nvPr>
            <p:ph idx="1"/>
          </p:nvPr>
        </p:nvSpPr>
        <p:spPr/>
        <p:txBody>
          <a:bodyPr/>
          <a:lstStyle/>
          <a:p>
            <a:r>
              <a:rPr lang="en-US" altLang="zh-CN" dirty="0" smtClean="0"/>
              <a:t>Contracts regarding the purchase and sale, mortgage, bequest and transfer of </a:t>
            </a:r>
            <a:r>
              <a:rPr lang="en-US" altLang="zh-CN" b="1" dirty="0" smtClean="0"/>
              <a:t>real property </a:t>
            </a:r>
            <a:r>
              <a:rPr lang="en-US" altLang="zh-CN" dirty="0" smtClean="0"/>
              <a:t>are subject to deed tax. </a:t>
            </a:r>
          </a:p>
          <a:p>
            <a:r>
              <a:rPr lang="en-US" altLang="zh-CN" dirty="0" smtClean="0"/>
              <a:t>Transferees of the real property title are taxpayers.</a:t>
            </a:r>
          </a:p>
          <a:p>
            <a:r>
              <a:rPr lang="en-US" altLang="zh-CN" dirty="0" smtClean="0"/>
              <a:t>The rates range from 3% to 5% of the acquired value. </a:t>
            </a:r>
          </a:p>
        </p:txBody>
      </p:sp>
      <p:sp>
        <p:nvSpPr>
          <p:cNvPr id="2" name="日期占位符 1"/>
          <p:cNvSpPr>
            <a:spLocks noGrp="1"/>
          </p:cNvSpPr>
          <p:nvPr>
            <p:ph type="dt" sz="half" idx="10"/>
          </p:nvPr>
        </p:nvSpPr>
        <p:spPr/>
        <p:txBody>
          <a:bodyPr/>
          <a:lstStyle/>
          <a:p>
            <a:pPr>
              <a:defRPr/>
            </a:pPr>
            <a:fld id="{06E81757-19B4-42C8-B261-17E3E7E96A9A}"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86</a:t>
            </a:fld>
            <a:endParaRPr lang="en-US" altLang="zh-CN">
              <a:solidFill>
                <a:srgbClr val="FFFFFF"/>
              </a:solidFill>
            </a:endParaRPr>
          </a:p>
        </p:txBody>
      </p:sp>
    </p:spTree>
    <p:extLst>
      <p:ext uri="{BB962C8B-B14F-4D97-AF65-F5344CB8AC3E}">
        <p14:creationId xmlns:p14="http://schemas.microsoft.com/office/powerpoint/2010/main" val="444187168"/>
      </p:ext>
    </p:extLst>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Vehicle Purchase Tax</a:t>
            </a:r>
            <a:endParaRPr lang="en-US" altLang="zh-CN" dirty="0">
              <a:solidFill>
                <a:schemeClr val="tx2">
                  <a:satMod val="130000"/>
                </a:schemeClr>
              </a:solidFill>
            </a:endParaRPr>
          </a:p>
        </p:txBody>
      </p:sp>
      <p:sp>
        <p:nvSpPr>
          <p:cNvPr id="280578" name="Rectangle 3"/>
          <p:cNvSpPr>
            <a:spLocks noGrp="1" noRot="1" noChangeArrowheads="1"/>
          </p:cNvSpPr>
          <p:nvPr>
            <p:ph idx="1"/>
          </p:nvPr>
        </p:nvSpPr>
        <p:spPr/>
        <p:txBody>
          <a:bodyPr/>
          <a:lstStyle/>
          <a:p>
            <a:r>
              <a:rPr lang="en-US" altLang="zh-CN" smtClean="0"/>
              <a:t>An entity or an individual purchasing a motor vehicle, i.e. a car, a motorcycle or another transport vehicle, is subject to this tax. </a:t>
            </a:r>
          </a:p>
          <a:p>
            <a:r>
              <a:rPr lang="en-US" altLang="zh-CN" smtClean="0"/>
              <a:t>The rate of tax is 10% of the purchase price. </a:t>
            </a:r>
          </a:p>
        </p:txBody>
      </p:sp>
      <p:sp>
        <p:nvSpPr>
          <p:cNvPr id="2" name="日期占位符 1"/>
          <p:cNvSpPr>
            <a:spLocks noGrp="1"/>
          </p:cNvSpPr>
          <p:nvPr>
            <p:ph type="dt" sz="half" idx="10"/>
          </p:nvPr>
        </p:nvSpPr>
        <p:spPr/>
        <p:txBody>
          <a:bodyPr/>
          <a:lstStyle/>
          <a:p>
            <a:pPr>
              <a:defRPr/>
            </a:pPr>
            <a:fld id="{22467776-B247-467C-8F53-F05E12171A42}"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87</a:t>
            </a:fld>
            <a:endParaRPr lang="en-US" altLang="zh-CN">
              <a:solidFill>
                <a:srgbClr val="FFFFFF"/>
              </a:solidFill>
            </a:endParaRPr>
          </a:p>
        </p:txBody>
      </p:sp>
    </p:spTree>
    <p:extLst>
      <p:ext uri="{BB962C8B-B14F-4D97-AF65-F5344CB8AC3E}">
        <p14:creationId xmlns:p14="http://schemas.microsoft.com/office/powerpoint/2010/main" val="294606154"/>
      </p:ext>
    </p:extLst>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Land Appreciation Tax</a:t>
            </a:r>
            <a:endParaRPr lang="en-US" altLang="zh-CN" dirty="0">
              <a:solidFill>
                <a:schemeClr val="tx2">
                  <a:satMod val="130000"/>
                </a:schemeClr>
              </a:solidFill>
            </a:endParaRPr>
          </a:p>
        </p:txBody>
      </p:sp>
      <p:sp>
        <p:nvSpPr>
          <p:cNvPr id="276482" name="Rectangle 3"/>
          <p:cNvSpPr>
            <a:spLocks noGrp="1" noRot="1" noChangeArrowheads="1"/>
          </p:cNvSpPr>
          <p:nvPr>
            <p:ph idx="1"/>
          </p:nvPr>
        </p:nvSpPr>
        <p:spPr/>
        <p:txBody>
          <a:bodyPr/>
          <a:lstStyle/>
          <a:p>
            <a:r>
              <a:rPr lang="en-US" altLang="zh-CN" dirty="0" smtClean="0"/>
              <a:t>This is a capital gains tax which was introduced in 1994 to regulate the land and real estate market and to fight speculation. </a:t>
            </a:r>
          </a:p>
          <a:p>
            <a:r>
              <a:rPr lang="en-US" altLang="zh-CN" dirty="0" smtClean="0"/>
              <a:t>Gains realized from the transfer of real estate are subject to the tax at </a:t>
            </a:r>
            <a:r>
              <a:rPr lang="en-US" altLang="zh-CN" dirty="0" smtClean="0">
                <a:solidFill>
                  <a:srgbClr val="FF0000"/>
                </a:solidFill>
              </a:rPr>
              <a:t>progressive rates ranging from 30% to 60%</a:t>
            </a:r>
            <a:r>
              <a:rPr lang="en-US" altLang="zh-CN" dirty="0" smtClean="0"/>
              <a:t>.</a:t>
            </a:r>
          </a:p>
        </p:txBody>
      </p:sp>
      <p:sp>
        <p:nvSpPr>
          <p:cNvPr id="2" name="日期占位符 1"/>
          <p:cNvSpPr>
            <a:spLocks noGrp="1"/>
          </p:cNvSpPr>
          <p:nvPr>
            <p:ph type="dt" sz="half" idx="10"/>
          </p:nvPr>
        </p:nvSpPr>
        <p:spPr/>
        <p:txBody>
          <a:bodyPr/>
          <a:lstStyle/>
          <a:p>
            <a:pPr>
              <a:defRPr/>
            </a:pPr>
            <a:fld id="{5DD44CCB-738D-4ED7-B4B0-007A446B2C35}"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88</a:t>
            </a:fld>
            <a:endParaRPr lang="en-US" altLang="zh-CN">
              <a:solidFill>
                <a:srgbClr val="FFFFFF"/>
              </a:solidFill>
            </a:endParaRPr>
          </a:p>
        </p:txBody>
      </p:sp>
    </p:spTree>
    <p:extLst>
      <p:ext uri="{BB962C8B-B14F-4D97-AF65-F5344CB8AC3E}">
        <p14:creationId xmlns:p14="http://schemas.microsoft.com/office/powerpoint/2010/main" val="1967864077"/>
      </p:ext>
    </p:extLst>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Land Appreciation Tax</a:t>
            </a:r>
            <a:endParaRPr lang="en-US" altLang="zh-CN" dirty="0">
              <a:solidFill>
                <a:schemeClr val="tx2">
                  <a:satMod val="130000"/>
                </a:schemeClr>
              </a:solidFill>
            </a:endParaRPr>
          </a:p>
        </p:txBody>
      </p:sp>
      <p:graphicFrame>
        <p:nvGraphicFramePr>
          <p:cNvPr id="5" name="内容占位符 4"/>
          <p:cNvGraphicFramePr>
            <a:graphicFrameLocks noGrp="1"/>
          </p:cNvGraphicFramePr>
          <p:nvPr>
            <p:ph idx="1"/>
            <p:extLst>
              <p:ext uri="{D42A27DB-BD31-4B8C-83A1-F6EECF244321}">
                <p14:modId xmlns:p14="http://schemas.microsoft.com/office/powerpoint/2010/main" val="3979291181"/>
              </p:ext>
            </p:extLst>
          </p:nvPr>
        </p:nvGraphicFramePr>
        <p:xfrm>
          <a:off x="1219200" y="1219200"/>
          <a:ext cx="7010400" cy="4724400"/>
        </p:xfrm>
        <a:graphic>
          <a:graphicData uri="http://schemas.openxmlformats.org/drawingml/2006/table">
            <a:tbl>
              <a:tblPr firstRow="1" bandRow="1">
                <a:tableStyleId>{5C22544A-7EE6-4342-B048-85BDC9FD1C3A}</a:tableStyleId>
              </a:tblPr>
              <a:tblGrid>
                <a:gridCol w="48006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tblGrid>
              <a:tr h="944880">
                <a:tc>
                  <a:txBody>
                    <a:bodyPr/>
                    <a:lstStyle/>
                    <a:p>
                      <a:pPr algn="ctr"/>
                      <a:r>
                        <a:rPr lang="en-US" altLang="zh-CN" sz="2400" dirty="0" smtClean="0">
                          <a:solidFill>
                            <a:schemeClr val="tx1"/>
                          </a:solidFill>
                        </a:rPr>
                        <a:t>Value-added</a:t>
                      </a:r>
                      <a:endParaRPr lang="zh-CN" altLang="en-US" sz="2400" dirty="0">
                        <a:solidFill>
                          <a:schemeClr val="tx1"/>
                        </a:solidFill>
                      </a:endParaRPr>
                    </a:p>
                  </a:txBody>
                  <a:tcPr anchor="ctr">
                    <a:solidFill>
                      <a:schemeClr val="accent1">
                        <a:lumMod val="20000"/>
                        <a:lumOff val="80000"/>
                      </a:schemeClr>
                    </a:solidFill>
                  </a:tcPr>
                </a:tc>
                <a:tc>
                  <a:txBody>
                    <a:bodyPr/>
                    <a:lstStyle/>
                    <a:p>
                      <a:pPr algn="ctr"/>
                      <a:r>
                        <a:rPr lang="en-US" altLang="zh-CN" sz="2400" dirty="0" smtClean="0">
                          <a:solidFill>
                            <a:schemeClr val="tx1"/>
                          </a:solidFill>
                        </a:rPr>
                        <a:t>Rate</a:t>
                      </a:r>
                      <a:endParaRPr lang="zh-CN" altLang="en-US" sz="2400" dirty="0">
                        <a:solidFill>
                          <a:schemeClr val="tx1"/>
                        </a:solidFill>
                      </a:endParaRPr>
                    </a:p>
                  </a:txBody>
                  <a:tcPr anchor="ctr">
                    <a:solidFill>
                      <a:schemeClr val="accent1">
                        <a:lumMod val="20000"/>
                        <a:lumOff val="80000"/>
                      </a:schemeClr>
                    </a:solidFill>
                  </a:tcPr>
                </a:tc>
                <a:extLst>
                  <a:ext uri="{0D108BD9-81ED-4DB2-BD59-A6C34878D82A}">
                    <a16:rowId xmlns="" xmlns:a16="http://schemas.microsoft.com/office/drawing/2014/main" val="10000"/>
                  </a:ext>
                </a:extLst>
              </a:tr>
              <a:tr h="944880">
                <a:tc>
                  <a:txBody>
                    <a:bodyPr/>
                    <a:lstStyle/>
                    <a:p>
                      <a:pPr algn="ctr"/>
                      <a:r>
                        <a:rPr lang="en-US" altLang="zh-CN" sz="2400" dirty="0" smtClean="0"/>
                        <a:t>&lt;=50% of deductible</a:t>
                      </a:r>
                      <a:r>
                        <a:rPr lang="en-US" altLang="zh-CN" sz="2400" baseline="0" dirty="0" smtClean="0"/>
                        <a:t> items</a:t>
                      </a:r>
                      <a:endParaRPr lang="zh-CN" altLang="en-US" sz="2400" dirty="0"/>
                    </a:p>
                  </a:txBody>
                  <a:tcPr anchor="ctr"/>
                </a:tc>
                <a:tc>
                  <a:txBody>
                    <a:bodyPr/>
                    <a:lstStyle/>
                    <a:p>
                      <a:pPr algn="ctr"/>
                      <a:r>
                        <a:rPr lang="en-US" altLang="zh-CN" sz="2400" dirty="0" smtClean="0"/>
                        <a:t>30%</a:t>
                      </a:r>
                      <a:endParaRPr lang="zh-CN" altLang="en-US" sz="2400" dirty="0"/>
                    </a:p>
                  </a:txBody>
                  <a:tcPr anchor="ctr"/>
                </a:tc>
                <a:extLst>
                  <a:ext uri="{0D108BD9-81ED-4DB2-BD59-A6C34878D82A}">
                    <a16:rowId xmlns="" xmlns:a16="http://schemas.microsoft.com/office/drawing/2014/main" val="10001"/>
                  </a:ext>
                </a:extLst>
              </a:tr>
              <a:tr h="944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&lt;=100% and &gt;50% of deductible</a:t>
                      </a:r>
                      <a:r>
                        <a:rPr lang="en-US" altLang="zh-CN" sz="2400" baseline="0" dirty="0" smtClean="0"/>
                        <a:t> items</a:t>
                      </a:r>
                      <a:endParaRPr lang="zh-CN" altLang="en-US" sz="2400" dirty="0"/>
                    </a:p>
                  </a:txBody>
                  <a:tcPr anchor="ctr"/>
                </a:tc>
                <a:tc>
                  <a:txBody>
                    <a:bodyPr/>
                    <a:lstStyle/>
                    <a:p>
                      <a:pPr algn="ctr"/>
                      <a:r>
                        <a:rPr lang="en-US" altLang="zh-CN" sz="2400" dirty="0" smtClean="0"/>
                        <a:t>40%</a:t>
                      </a:r>
                      <a:endParaRPr lang="zh-CN" altLang="en-US" sz="2400" dirty="0"/>
                    </a:p>
                  </a:txBody>
                  <a:tcPr anchor="ctr"/>
                </a:tc>
                <a:extLst>
                  <a:ext uri="{0D108BD9-81ED-4DB2-BD59-A6C34878D82A}">
                    <a16:rowId xmlns="" xmlns:a16="http://schemas.microsoft.com/office/drawing/2014/main" val="10002"/>
                  </a:ext>
                </a:extLst>
              </a:tr>
              <a:tr h="944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&lt;=200% and &gt;100% of deductible</a:t>
                      </a:r>
                      <a:r>
                        <a:rPr lang="en-US" altLang="zh-CN" sz="2400" baseline="0" dirty="0" smtClean="0"/>
                        <a:t>  items</a:t>
                      </a:r>
                      <a:endParaRPr lang="zh-CN" altLang="en-US" sz="2400" dirty="0"/>
                    </a:p>
                  </a:txBody>
                  <a:tcPr anchor="ctr"/>
                </a:tc>
                <a:tc>
                  <a:txBody>
                    <a:bodyPr/>
                    <a:lstStyle/>
                    <a:p>
                      <a:pPr algn="ctr"/>
                      <a:r>
                        <a:rPr lang="en-US" altLang="zh-CN" sz="2400" dirty="0" smtClean="0"/>
                        <a:t>50%</a:t>
                      </a:r>
                      <a:endParaRPr lang="zh-CN" altLang="en-US" sz="2400" dirty="0"/>
                    </a:p>
                  </a:txBody>
                  <a:tcPr anchor="ctr"/>
                </a:tc>
                <a:extLst>
                  <a:ext uri="{0D108BD9-81ED-4DB2-BD59-A6C34878D82A}">
                    <a16:rowId xmlns="" xmlns:a16="http://schemas.microsoft.com/office/drawing/2014/main" val="10003"/>
                  </a:ext>
                </a:extLst>
              </a:tr>
              <a:tr h="944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&gt;200% of deductible</a:t>
                      </a:r>
                      <a:r>
                        <a:rPr lang="en-US" altLang="zh-CN" sz="2400" baseline="0" dirty="0" smtClean="0"/>
                        <a:t> items</a:t>
                      </a:r>
                      <a:endParaRPr lang="zh-CN" altLang="en-US" sz="2400" dirty="0"/>
                    </a:p>
                  </a:txBody>
                  <a:tcPr anchor="ctr"/>
                </a:tc>
                <a:tc>
                  <a:txBody>
                    <a:bodyPr/>
                    <a:lstStyle/>
                    <a:p>
                      <a:pPr algn="ctr"/>
                      <a:r>
                        <a:rPr lang="en-US" altLang="zh-CN" sz="2400" dirty="0" smtClean="0"/>
                        <a:t>60%</a:t>
                      </a:r>
                      <a:endParaRPr lang="zh-CN" altLang="en-US" sz="2400" dirty="0"/>
                    </a:p>
                  </a:txBody>
                  <a:tcPr anchor="ctr"/>
                </a:tc>
                <a:extLst>
                  <a:ext uri="{0D108BD9-81ED-4DB2-BD59-A6C34878D82A}">
                    <a16:rowId xmlns="" xmlns:a16="http://schemas.microsoft.com/office/drawing/2014/main" val="10004"/>
                  </a:ext>
                </a:extLst>
              </a:tr>
            </a:tbl>
          </a:graphicData>
        </a:graphic>
      </p:graphicFrame>
      <p:sp>
        <p:nvSpPr>
          <p:cNvPr id="2" name="日期占位符 1"/>
          <p:cNvSpPr>
            <a:spLocks noGrp="1"/>
          </p:cNvSpPr>
          <p:nvPr>
            <p:ph type="dt" sz="half" idx="10"/>
          </p:nvPr>
        </p:nvSpPr>
        <p:spPr/>
        <p:txBody>
          <a:bodyPr/>
          <a:lstStyle/>
          <a:p>
            <a:pPr>
              <a:defRPr/>
            </a:pPr>
            <a:fld id="{5DD44CCB-738D-4ED7-B4B0-007A446B2C35}"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89</a:t>
            </a:fld>
            <a:endParaRPr lang="en-US" altLang="zh-CN">
              <a:solidFill>
                <a:srgbClr val="FFFFFF"/>
              </a:solidFill>
            </a:endParaRPr>
          </a:p>
        </p:txBody>
      </p:sp>
    </p:spTree>
    <p:extLst>
      <p:ext uri="{BB962C8B-B14F-4D97-AF65-F5344CB8AC3E}">
        <p14:creationId xmlns:p14="http://schemas.microsoft.com/office/powerpoint/2010/main" val="349121138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DF794F96-DA73-4641-8C2C-6BEEDAF58715}" type="datetime11">
              <a:rPr lang="zh-CN" altLang="en-US" smtClean="0">
                <a:solidFill>
                  <a:srgbClr val="FFFFFF"/>
                </a:solidFill>
              </a:rPr>
              <a:pPr>
                <a:defRPr/>
              </a:pPr>
              <a:t>19:52:00</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a:t>
            </a:fld>
            <a:endParaRPr lang="en-US" altLang="zh-CN">
              <a:solidFill>
                <a:srgbClr val="FFFFFF"/>
              </a:solidFill>
            </a:endParaRPr>
          </a:p>
        </p:txBody>
      </p:sp>
      <p:sp>
        <p:nvSpPr>
          <p:cNvPr id="589826" name="Rectangle 2"/>
          <p:cNvSpPr>
            <a:spLocks noGrp="1" noRot="1" noChangeArrowheads="1"/>
          </p:cNvSpPr>
          <p:nvPr>
            <p:ph type="title" idx="4294967295"/>
          </p:nvPr>
        </p:nvSpPr>
        <p:spPr>
          <a:xfrm>
            <a:off x="0" y="381000"/>
            <a:ext cx="8540750" cy="1143000"/>
          </a:xfrm>
        </p:spPr>
        <p:txBody>
          <a:bodyPr/>
          <a:lstStyle/>
          <a:p>
            <a:pPr fontAlgn="auto">
              <a:spcAft>
                <a:spcPts val="0"/>
              </a:spcAft>
              <a:defRPr/>
            </a:pPr>
            <a:r>
              <a:rPr lang="en-US" altLang="zh-CN" dirty="0">
                <a:solidFill>
                  <a:schemeClr val="tx2">
                    <a:satMod val="130000"/>
                  </a:schemeClr>
                </a:solidFill>
              </a:rPr>
              <a:t>Taxable Items: Supply of Services </a:t>
            </a:r>
          </a:p>
        </p:txBody>
      </p:sp>
      <p:sp>
        <p:nvSpPr>
          <p:cNvPr id="1910786" name="Rectangle 3"/>
          <p:cNvSpPr>
            <a:spLocks noGrp="1" noRot="1" noChangeArrowheads="1"/>
          </p:cNvSpPr>
          <p:nvPr>
            <p:ph type="body" idx="4294967295"/>
          </p:nvPr>
        </p:nvSpPr>
        <p:spPr>
          <a:xfrm>
            <a:off x="0" y="1628775"/>
            <a:ext cx="8540750" cy="4608513"/>
          </a:xfrm>
        </p:spPr>
        <p:txBody>
          <a:bodyPr/>
          <a:lstStyle/>
          <a:p>
            <a:r>
              <a:rPr lang="en-US" altLang="zh-CN" sz="2800" dirty="0" smtClean="0"/>
              <a:t>Taxpayers are also liable to VAT if they are engaged in processing goods or in </a:t>
            </a:r>
            <a:r>
              <a:rPr lang="en-US" altLang="zh-CN" sz="2800" dirty="0" smtClean="0">
                <a:solidFill>
                  <a:srgbClr val="FF0000"/>
                </a:solidFill>
              </a:rPr>
              <a:t>repair or maintenance businesses</a:t>
            </a:r>
            <a:r>
              <a:rPr lang="en-US" altLang="zh-CN" sz="2800" dirty="0" smtClean="0"/>
              <a:t>.</a:t>
            </a:r>
          </a:p>
          <a:p>
            <a:r>
              <a:rPr lang="en-US" altLang="zh-CN" sz="2800" dirty="0" smtClean="0"/>
              <a:t>During the “VAT enlargement reform”, more services are subject to VAT such as transportation, postal services, telecommunication, listed modern services,</a:t>
            </a:r>
            <a:r>
              <a:rPr lang="en-US" altLang="zh-CN" sz="2800" kern="100" dirty="0">
                <a:solidFill>
                  <a:schemeClr val="dk1"/>
                </a:solidFill>
              </a:rPr>
              <a:t> </a:t>
            </a:r>
            <a:r>
              <a:rPr lang="en-US" altLang="zh-CN" sz="2800" kern="100" dirty="0" smtClean="0">
                <a:solidFill>
                  <a:schemeClr val="dk1"/>
                </a:solidFill>
              </a:rPr>
              <a:t>tangible </a:t>
            </a:r>
            <a:r>
              <a:rPr lang="en-US" altLang="zh-CN" sz="2800" kern="100" dirty="0">
                <a:solidFill>
                  <a:schemeClr val="dk1"/>
                </a:solidFill>
              </a:rPr>
              <a:t>movable property </a:t>
            </a:r>
            <a:r>
              <a:rPr lang="en-US" altLang="zh-CN" sz="2800" kern="100" dirty="0" smtClean="0">
                <a:solidFill>
                  <a:schemeClr val="dk1"/>
                </a:solidFill>
              </a:rPr>
              <a:t>leasing… </a:t>
            </a:r>
            <a:endParaRPr lang="en-US" altLang="zh-CN" sz="2800" dirty="0" smtClean="0"/>
          </a:p>
          <a:p>
            <a:r>
              <a:rPr lang="en-US" altLang="zh-CN" sz="2800" dirty="0" smtClean="0"/>
              <a:t>Other services are still subject to Business Tax such as construction and installation, financial and insurance, entertainment... </a:t>
            </a:r>
            <a:endParaRPr lang="zh-CN" altLang="zh-CN" sz="2800" dirty="0" smtClean="0"/>
          </a:p>
          <a:p>
            <a:endParaRPr lang="en-US" altLang="zh-CN" sz="2800" dirty="0" smtClean="0"/>
          </a:p>
        </p:txBody>
      </p:sp>
    </p:spTree>
    <p:extLst>
      <p:ext uri="{BB962C8B-B14F-4D97-AF65-F5344CB8AC3E}">
        <p14:creationId xmlns:p14="http://schemas.microsoft.com/office/powerpoint/2010/main" val="4004735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98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910786">
                                            <p:txEl>
                                              <p:pRg st="0" end="0"/>
                                            </p:txEl>
                                          </p:spTgt>
                                        </p:tgtEl>
                                        <p:attrNameLst>
                                          <p:attrName>style.visibility</p:attrName>
                                        </p:attrNameLst>
                                      </p:cBhvr>
                                      <p:to>
                                        <p:strVal val="visible"/>
                                      </p:to>
                                    </p:set>
                                    <p:animEffect transition="in" filter="wipe(left)">
                                      <p:cBhvr>
                                        <p:cTn id="11" dur="500"/>
                                        <p:tgtEl>
                                          <p:spTgt spid="191078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10786">
                                            <p:txEl>
                                              <p:pRg st="1" end="1"/>
                                            </p:txEl>
                                          </p:spTgt>
                                        </p:tgtEl>
                                        <p:attrNameLst>
                                          <p:attrName>style.visibility</p:attrName>
                                        </p:attrNameLst>
                                      </p:cBhvr>
                                      <p:to>
                                        <p:strVal val="visible"/>
                                      </p:to>
                                    </p:set>
                                    <p:animEffect transition="in" filter="wipe(left)">
                                      <p:cBhvr>
                                        <p:cTn id="16" dur="500"/>
                                        <p:tgtEl>
                                          <p:spTgt spid="191078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910786">
                                            <p:txEl>
                                              <p:pRg st="2" end="2"/>
                                            </p:txEl>
                                          </p:spTgt>
                                        </p:tgtEl>
                                        <p:attrNameLst>
                                          <p:attrName>style.visibility</p:attrName>
                                        </p:attrNameLst>
                                      </p:cBhvr>
                                      <p:to>
                                        <p:strVal val="visible"/>
                                      </p:to>
                                    </p:set>
                                    <p:animEffect transition="in" filter="wipe(left)">
                                      <p:cBhvr>
                                        <p:cTn id="21" dur="500"/>
                                        <p:tgtEl>
                                          <p:spTgt spid="19107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6" grpId="0" autoUpdateAnimBg="0"/>
      <p:bldP spid="1910786"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dirty="0" smtClean="0"/>
              <a:t>E</a:t>
            </a:r>
            <a:r>
              <a:rPr lang="en-US" altLang="zh-CN" dirty="0" smtClean="0"/>
              <a:t>xample</a:t>
            </a:r>
            <a:endParaRPr lang="en-US" dirty="0"/>
          </a:p>
        </p:txBody>
      </p:sp>
      <p:sp>
        <p:nvSpPr>
          <p:cNvPr id="3" name="内容占位符 2"/>
          <p:cNvSpPr>
            <a:spLocks noGrp="1"/>
          </p:cNvSpPr>
          <p:nvPr>
            <p:ph sz="half" idx="1"/>
          </p:nvPr>
        </p:nvSpPr>
        <p:spPr>
          <a:xfrm>
            <a:off x="457200" y="1600200"/>
            <a:ext cx="7848600" cy="4525963"/>
          </a:xfrm>
        </p:spPr>
        <p:txBody>
          <a:bodyPr/>
          <a:lstStyle/>
          <a:p>
            <a:pPr fontAlgn="auto"/>
            <a:r>
              <a:rPr lang="en-US" sz="2800" dirty="0"/>
              <a:t>An enterprise sold </a:t>
            </a:r>
            <a:r>
              <a:rPr lang="en-US" sz="2800" dirty="0" smtClean="0"/>
              <a:t>a </a:t>
            </a:r>
            <a:r>
              <a:rPr lang="en-US" sz="2800" dirty="0"/>
              <a:t>building at the price of </a:t>
            </a:r>
            <a:r>
              <a:rPr lang="en-US" sz="2800" dirty="0" smtClean="0"/>
              <a:t>70 </a:t>
            </a:r>
            <a:r>
              <a:rPr lang="en-US" sz="2800" dirty="0"/>
              <a:t>million yuan. The sum of deductible items of costs, expenses and paid taxes is totally 30 million yuan. </a:t>
            </a:r>
            <a:endParaRPr lang="en-US" sz="2800" dirty="0" smtClean="0"/>
          </a:p>
          <a:p>
            <a:pPr fontAlgn="auto"/>
            <a:r>
              <a:rPr lang="en-US" sz="2800" dirty="0" smtClean="0"/>
              <a:t>The </a:t>
            </a:r>
            <a:r>
              <a:rPr lang="en-US" sz="2800" dirty="0"/>
              <a:t>amount of Land Appreciation Tax payable by the enterprise </a:t>
            </a:r>
            <a:r>
              <a:rPr lang="en-US" sz="2800" dirty="0" smtClean="0"/>
              <a:t>shall be </a:t>
            </a:r>
            <a:r>
              <a:rPr lang="en-US" sz="2800" dirty="0"/>
              <a:t>calculated as:</a:t>
            </a:r>
          </a:p>
          <a:p>
            <a:pPr fontAlgn="auto"/>
            <a:r>
              <a:rPr lang="en-US" sz="2800" dirty="0"/>
              <a:t>Appreciation amount = </a:t>
            </a:r>
            <a:r>
              <a:rPr lang="en-US" sz="2800" dirty="0" smtClean="0"/>
              <a:t>70 </a:t>
            </a:r>
            <a:r>
              <a:rPr lang="en-US" sz="2800" dirty="0"/>
              <a:t>million yuan – 30 million yuan = </a:t>
            </a:r>
            <a:r>
              <a:rPr lang="en-US" sz="2800" dirty="0" smtClean="0"/>
              <a:t>40 </a:t>
            </a:r>
            <a:r>
              <a:rPr lang="en-US" sz="2800" dirty="0"/>
              <a:t>million yuan</a:t>
            </a:r>
          </a:p>
          <a:p>
            <a:pPr fontAlgn="auto"/>
            <a:r>
              <a:rPr lang="en-US" sz="2800" dirty="0"/>
              <a:t>Tax payable = 15 million yuan x 30% + </a:t>
            </a:r>
            <a:r>
              <a:rPr lang="en-US" sz="2800" dirty="0" smtClean="0"/>
              <a:t>25 </a:t>
            </a:r>
            <a:r>
              <a:rPr lang="en-US" sz="2800" dirty="0"/>
              <a:t>million yuan x 40% = </a:t>
            </a:r>
            <a:r>
              <a:rPr lang="en-US" sz="2800" dirty="0" smtClean="0"/>
              <a:t>14.5 </a:t>
            </a:r>
            <a:r>
              <a:rPr lang="en-US" sz="2800" dirty="0"/>
              <a:t>million yuan</a:t>
            </a:r>
          </a:p>
          <a:p>
            <a:endParaRPr 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90</a:t>
            </a:fld>
            <a:endParaRPr lang="en-US" altLang="zh-CN" dirty="0">
              <a:solidFill>
                <a:srgbClr val="FFFFFF"/>
              </a:solidFill>
            </a:endParaRPr>
          </a:p>
        </p:txBody>
      </p:sp>
      <p:graphicFrame>
        <p:nvGraphicFramePr>
          <p:cNvPr id="12" name="表格 11"/>
          <p:cNvGraphicFramePr>
            <a:graphicFrameLocks noGrp="1"/>
          </p:cNvGraphicFramePr>
          <p:nvPr>
            <p:extLst>
              <p:ext uri="{D42A27DB-BD31-4B8C-83A1-F6EECF244321}">
                <p14:modId xmlns:p14="http://schemas.microsoft.com/office/powerpoint/2010/main" val="512406995"/>
              </p:ext>
            </p:extLst>
          </p:nvPr>
        </p:nvGraphicFramePr>
        <p:xfrm>
          <a:off x="5257800" y="-4330"/>
          <a:ext cx="3962400" cy="1676400"/>
        </p:xfrm>
        <a:graphic>
          <a:graphicData uri="http://schemas.openxmlformats.org/drawingml/2006/table">
            <a:tbl>
              <a:tblPr firstRow="1" bandRow="1">
                <a:tableStyleId>{5C22544A-7EE6-4342-B048-85BDC9FD1C3A}</a:tableStyleId>
              </a:tblPr>
              <a:tblGrid>
                <a:gridCol w="2713383">
                  <a:extLst>
                    <a:ext uri="{9D8B030D-6E8A-4147-A177-3AD203B41FA5}">
                      <a16:colId xmlns="" xmlns:a16="http://schemas.microsoft.com/office/drawing/2014/main" val="685964109"/>
                    </a:ext>
                  </a:extLst>
                </a:gridCol>
                <a:gridCol w="1249017">
                  <a:extLst>
                    <a:ext uri="{9D8B030D-6E8A-4147-A177-3AD203B41FA5}">
                      <a16:colId xmlns="" xmlns:a16="http://schemas.microsoft.com/office/drawing/2014/main" val="2001026323"/>
                    </a:ext>
                  </a:extLst>
                </a:gridCol>
              </a:tblGrid>
              <a:tr h="548640">
                <a:tc>
                  <a:txBody>
                    <a:bodyPr/>
                    <a:lstStyle/>
                    <a:p>
                      <a:pPr algn="ctr"/>
                      <a:r>
                        <a:rPr lang="en-US" altLang="zh-CN" sz="1600" dirty="0" smtClean="0">
                          <a:solidFill>
                            <a:schemeClr val="tx1"/>
                          </a:solidFill>
                        </a:rPr>
                        <a:t>Value-added</a:t>
                      </a:r>
                      <a:endParaRPr lang="zh-CN" altLang="en-US" sz="1600" dirty="0">
                        <a:solidFill>
                          <a:schemeClr val="tx1"/>
                        </a:solidFill>
                      </a:endParaRPr>
                    </a:p>
                  </a:txBody>
                  <a:tcPr anchor="ctr">
                    <a:solidFill>
                      <a:schemeClr val="accent1">
                        <a:lumMod val="20000"/>
                        <a:lumOff val="80000"/>
                      </a:schemeClr>
                    </a:solidFill>
                  </a:tcPr>
                </a:tc>
                <a:tc>
                  <a:txBody>
                    <a:bodyPr/>
                    <a:lstStyle/>
                    <a:p>
                      <a:pPr algn="ctr"/>
                      <a:r>
                        <a:rPr lang="en-US" altLang="zh-CN" sz="1600" dirty="0" smtClean="0">
                          <a:solidFill>
                            <a:schemeClr val="tx1"/>
                          </a:solidFill>
                        </a:rPr>
                        <a:t>Rate</a:t>
                      </a:r>
                      <a:endParaRPr lang="zh-CN" altLang="en-US" sz="1600" dirty="0">
                        <a:solidFill>
                          <a:schemeClr val="tx1"/>
                        </a:solidFill>
                      </a:endParaRPr>
                    </a:p>
                  </a:txBody>
                  <a:tcPr anchor="ctr">
                    <a:solidFill>
                      <a:schemeClr val="accent1">
                        <a:lumMod val="20000"/>
                        <a:lumOff val="80000"/>
                      </a:schemeClr>
                    </a:solidFill>
                  </a:tcPr>
                </a:tc>
                <a:extLst>
                  <a:ext uri="{0D108BD9-81ED-4DB2-BD59-A6C34878D82A}">
                    <a16:rowId xmlns="" xmlns:a16="http://schemas.microsoft.com/office/drawing/2014/main" val="2785190186"/>
                  </a:ext>
                </a:extLst>
              </a:tr>
              <a:tr h="548640">
                <a:tc>
                  <a:txBody>
                    <a:bodyPr/>
                    <a:lstStyle/>
                    <a:p>
                      <a:pPr algn="ctr"/>
                      <a:r>
                        <a:rPr lang="en-US" altLang="zh-CN" sz="1600" dirty="0" smtClean="0"/>
                        <a:t>&lt;=50% of deductible</a:t>
                      </a:r>
                      <a:r>
                        <a:rPr lang="en-US" altLang="zh-CN" sz="1600" baseline="0" dirty="0" smtClean="0"/>
                        <a:t> items</a:t>
                      </a:r>
                      <a:endParaRPr lang="zh-CN" altLang="en-US" sz="1600" dirty="0"/>
                    </a:p>
                  </a:txBody>
                  <a:tcPr anchor="ctr"/>
                </a:tc>
                <a:tc>
                  <a:txBody>
                    <a:bodyPr/>
                    <a:lstStyle/>
                    <a:p>
                      <a:pPr algn="ctr"/>
                      <a:r>
                        <a:rPr lang="en-US" altLang="zh-CN" sz="1600" dirty="0" smtClean="0"/>
                        <a:t>30%</a:t>
                      </a:r>
                      <a:endParaRPr lang="zh-CN" altLang="en-US" sz="1600" dirty="0"/>
                    </a:p>
                  </a:txBody>
                  <a:tcPr anchor="ctr"/>
                </a:tc>
                <a:extLst>
                  <a:ext uri="{0D108BD9-81ED-4DB2-BD59-A6C34878D82A}">
                    <a16:rowId xmlns="" xmlns:a16="http://schemas.microsoft.com/office/drawing/2014/main" val="329485416"/>
                  </a:ext>
                </a:extLst>
              </a:tr>
              <a:tr h="548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&lt;=100% and &gt;50% of deductible</a:t>
                      </a:r>
                      <a:r>
                        <a:rPr lang="en-US" altLang="zh-CN" sz="1600" baseline="0" dirty="0" smtClean="0"/>
                        <a:t> items</a:t>
                      </a:r>
                      <a:endParaRPr lang="zh-CN" altLang="en-US" sz="1600" dirty="0"/>
                    </a:p>
                  </a:txBody>
                  <a:tcPr anchor="ctr"/>
                </a:tc>
                <a:tc>
                  <a:txBody>
                    <a:bodyPr/>
                    <a:lstStyle/>
                    <a:p>
                      <a:pPr algn="ctr"/>
                      <a:r>
                        <a:rPr lang="en-US" altLang="zh-CN" sz="1600" dirty="0" smtClean="0"/>
                        <a:t>40%</a:t>
                      </a:r>
                      <a:endParaRPr lang="zh-CN" altLang="en-US" sz="1600" dirty="0"/>
                    </a:p>
                  </a:txBody>
                  <a:tcPr anchor="ctr"/>
                </a:tc>
                <a:extLst>
                  <a:ext uri="{0D108BD9-81ED-4DB2-BD59-A6C34878D82A}">
                    <a16:rowId xmlns="" xmlns:a16="http://schemas.microsoft.com/office/drawing/2014/main" val="3659168026"/>
                  </a:ext>
                </a:extLst>
              </a:tr>
            </a:tbl>
          </a:graphicData>
        </a:graphic>
      </p:graphicFrame>
    </p:spTree>
    <p:extLst>
      <p:ext uri="{BB962C8B-B14F-4D97-AF65-F5344CB8AC3E}">
        <p14:creationId xmlns:p14="http://schemas.microsoft.com/office/powerpoint/2010/main" val="26251434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Rot="1" noChangeArrowheads="1"/>
          </p:cNvSpPr>
          <p:nvPr>
            <p:ph type="title"/>
          </p:nvPr>
        </p:nvSpPr>
        <p:spPr/>
        <p:txBody>
          <a:bodyPr/>
          <a:lstStyle/>
          <a:p>
            <a:pPr fontAlgn="auto">
              <a:spcAft>
                <a:spcPts val="0"/>
              </a:spcAft>
              <a:defRPr/>
            </a:pPr>
            <a:r>
              <a:rPr lang="en-US" altLang="zh-CN" dirty="0">
                <a:solidFill>
                  <a:schemeClr val="tx2">
                    <a:satMod val="130000"/>
                  </a:schemeClr>
                </a:solidFill>
              </a:rPr>
              <a:t>Farmland Occupation Tax</a:t>
            </a:r>
          </a:p>
        </p:txBody>
      </p:sp>
      <p:sp>
        <p:nvSpPr>
          <p:cNvPr id="277506" name="Rectangle 3"/>
          <p:cNvSpPr>
            <a:spLocks noGrp="1" noRot="1" noChangeArrowheads="1"/>
          </p:cNvSpPr>
          <p:nvPr>
            <p:ph idx="1"/>
          </p:nvPr>
        </p:nvSpPr>
        <p:spPr/>
        <p:txBody>
          <a:bodyPr/>
          <a:lstStyle/>
          <a:p>
            <a:r>
              <a:rPr lang="en-US" altLang="zh-CN" dirty="0" smtClean="0"/>
              <a:t>The use of farmland for non-agricultural purposes is subject to this tax. </a:t>
            </a:r>
          </a:p>
          <a:p>
            <a:r>
              <a:rPr lang="en-US" altLang="zh-CN" dirty="0" smtClean="0"/>
              <a:t>The tax is levied once and the rates vary from CNY 5 to CNY 50 per </a:t>
            </a:r>
            <a:r>
              <a:rPr lang="en-US" altLang="zh-CN" u="sng" dirty="0" smtClean="0"/>
              <a:t>mu</a:t>
            </a:r>
            <a:r>
              <a:rPr lang="en-US" altLang="zh-CN" dirty="0" smtClean="0"/>
              <a:t> depending on regions.  </a:t>
            </a:r>
          </a:p>
        </p:txBody>
      </p:sp>
      <p:sp>
        <p:nvSpPr>
          <p:cNvPr id="2" name="日期占位符 1"/>
          <p:cNvSpPr>
            <a:spLocks noGrp="1"/>
          </p:cNvSpPr>
          <p:nvPr>
            <p:ph type="dt" sz="half" idx="10"/>
          </p:nvPr>
        </p:nvSpPr>
        <p:spPr/>
        <p:txBody>
          <a:bodyPr/>
          <a:lstStyle/>
          <a:p>
            <a:pPr>
              <a:defRPr/>
            </a:pPr>
            <a:fld id="{54AADCC2-D5FA-4AD5-944E-8891CAC9A700}"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5" name="灯片编号占位符 4"/>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91</a:t>
            </a:fld>
            <a:endParaRPr lang="en-US" altLang="zh-CN">
              <a:solidFill>
                <a:srgbClr val="FFFFFF"/>
              </a:solidFill>
            </a:endParaRPr>
          </a:p>
        </p:txBody>
      </p:sp>
      <p:sp>
        <p:nvSpPr>
          <p:cNvPr id="4" name="线形标注 2 3"/>
          <p:cNvSpPr/>
          <p:nvPr/>
        </p:nvSpPr>
        <p:spPr>
          <a:xfrm>
            <a:off x="5003800" y="4868863"/>
            <a:ext cx="2736850" cy="612775"/>
          </a:xfrm>
          <a:prstGeom prst="borderCallout2">
            <a:avLst>
              <a:gd name="adj1" fmla="val -1837"/>
              <a:gd name="adj2" fmla="val 43370"/>
              <a:gd name="adj3" fmla="val -199984"/>
              <a:gd name="adj4" fmla="val 42495"/>
              <a:gd name="adj5" fmla="val -8447"/>
              <a:gd name="adj6" fmla="val 4297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20000"/>
              </a:spcBef>
              <a:spcAft>
                <a:spcPct val="0"/>
              </a:spcAft>
              <a:buClr>
                <a:srgbClr val="800080"/>
              </a:buClr>
              <a:buFont typeface="Wingdings" pitchFamily="2" charset="2"/>
              <a:buNone/>
              <a:defRPr/>
            </a:pPr>
            <a:r>
              <a:rPr lang="en-US" altLang="zh-CN" sz="2400" dirty="0">
                <a:solidFill>
                  <a:srgbClr val="000000"/>
                </a:solidFill>
              </a:rPr>
              <a:t>1mu=666.67m</a:t>
            </a:r>
            <a:r>
              <a:rPr lang="en-US" altLang="zh-CN" sz="2400" baseline="30000" dirty="0">
                <a:solidFill>
                  <a:srgbClr val="000000"/>
                </a:solidFill>
              </a:rPr>
              <a:t>2</a:t>
            </a:r>
            <a:endParaRPr lang="zh-CN" altLang="en-US" sz="2400" baseline="30000" dirty="0">
              <a:solidFill>
                <a:srgbClr val="000000"/>
              </a:solidFill>
            </a:endParaRPr>
          </a:p>
        </p:txBody>
      </p:sp>
    </p:spTree>
    <p:extLst>
      <p:ext uri="{BB962C8B-B14F-4D97-AF65-F5344CB8AC3E}">
        <p14:creationId xmlns:p14="http://schemas.microsoft.com/office/powerpoint/2010/main" val="4167669328"/>
      </p:ext>
    </p:extLst>
  </p:cSld>
  <p:clrMapOvr>
    <a:masterClrMapping/>
  </p:clrMapOvr>
  <p:transition>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椭圆 30"/>
          <p:cNvSpPr/>
          <p:nvPr/>
        </p:nvSpPr>
        <p:spPr>
          <a:xfrm>
            <a:off x="2133600" y="994786"/>
            <a:ext cx="3848095" cy="3332739"/>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title"/>
          </p:nvPr>
        </p:nvSpPr>
        <p:spPr>
          <a:xfrm>
            <a:off x="0" y="-229649"/>
            <a:ext cx="9067800" cy="1143000"/>
          </a:xfrm>
        </p:spPr>
        <p:txBody>
          <a:bodyPr/>
          <a:lstStyle/>
          <a:p>
            <a:pPr fontAlgn="auto">
              <a:spcAft>
                <a:spcPts val="0"/>
              </a:spcAft>
              <a:defRPr/>
            </a:pPr>
            <a:r>
              <a:rPr lang="en-US" dirty="0" smtClean="0">
                <a:solidFill>
                  <a:schemeClr val="tx2">
                    <a:satMod val="130000"/>
                  </a:schemeClr>
                </a:solidFill>
              </a:rPr>
              <a:t>Land </a:t>
            </a:r>
            <a:r>
              <a:rPr lang="en-US" dirty="0">
                <a:solidFill>
                  <a:schemeClr val="tx2">
                    <a:satMod val="130000"/>
                  </a:schemeClr>
                </a:solidFill>
              </a:rPr>
              <a:t>and </a:t>
            </a:r>
            <a:r>
              <a:rPr lang="en-US" dirty="0" smtClean="0">
                <a:solidFill>
                  <a:schemeClr val="tx2">
                    <a:satMod val="130000"/>
                  </a:schemeClr>
                </a:solidFill>
              </a:rPr>
              <a:t>house property-related </a:t>
            </a:r>
            <a:r>
              <a:rPr lang="en-US" dirty="0">
                <a:solidFill>
                  <a:schemeClr val="tx2">
                    <a:satMod val="130000"/>
                  </a:schemeClr>
                </a:solidFill>
              </a:rPr>
              <a:t>tax</a:t>
            </a:r>
          </a:p>
        </p:txBody>
      </p:sp>
      <p:sp>
        <p:nvSpPr>
          <p:cNvPr id="4" name="日期占位符 3"/>
          <p:cNvSpPr>
            <a:spLocks noGrp="1"/>
          </p:cNvSpPr>
          <p:nvPr>
            <p:ph type="dt" sz="half" idx="10"/>
          </p:nvPr>
        </p:nvSpPr>
        <p:spPr>
          <a:xfrm>
            <a:off x="457200" y="6111875"/>
            <a:ext cx="2133600" cy="365125"/>
          </a:xfrm>
        </p:spPr>
        <p:txBody>
          <a:bodyPr/>
          <a:lstStyle/>
          <a:p>
            <a:pPr>
              <a:defRPr/>
            </a:pPr>
            <a:fld id="{95C850DB-F0D3-470B-A526-BA5A448123D3}" type="datetime11">
              <a:rPr lang="zh-CN" altLang="en-US" smtClean="0">
                <a:solidFill>
                  <a:srgbClr val="FFFFFF"/>
                </a:solidFill>
              </a:rPr>
              <a:pPr>
                <a:defRPr/>
              </a:pPr>
              <a:t>19:52:01</a:t>
            </a:fld>
            <a:endParaRPr lang="en-US" altLang="zh-CN" dirty="0">
              <a:solidFill>
                <a:srgbClr val="FFFFFF"/>
              </a:solidFill>
            </a:endParaRPr>
          </a:p>
        </p:txBody>
      </p:sp>
      <p:sp>
        <p:nvSpPr>
          <p:cNvPr id="5" name="页脚占位符 4"/>
          <p:cNvSpPr>
            <a:spLocks noGrp="1"/>
          </p:cNvSpPr>
          <p:nvPr>
            <p:ph type="ftr" sz="quarter" idx="11"/>
          </p:nvPr>
        </p:nvSpPr>
        <p:spPr>
          <a:xfrm>
            <a:off x="3124200" y="6111875"/>
            <a:ext cx="2895600" cy="365125"/>
          </a:xfrm>
        </p:spPr>
        <p:txBody>
          <a:bodyPr/>
          <a:lstStyle/>
          <a:p>
            <a:pPr>
              <a:defRPr/>
            </a:pPr>
            <a:r>
              <a:rPr lang="en-US" altLang="zh-CN" smtClean="0">
                <a:solidFill>
                  <a:srgbClr val="FFFFFF"/>
                </a:solidFill>
              </a:rPr>
              <a:t>Dr.DU Li, Department of Public Economics, Fudan University</a:t>
            </a:r>
            <a:endParaRPr lang="en-US" altLang="zh-CN" dirty="0">
              <a:solidFill>
                <a:srgbClr val="FFFFFF"/>
              </a:solidFill>
            </a:endParaRPr>
          </a:p>
        </p:txBody>
      </p:sp>
      <p:sp>
        <p:nvSpPr>
          <p:cNvPr id="6" name="灯片编号占位符 5"/>
          <p:cNvSpPr>
            <a:spLocks noGrp="1"/>
          </p:cNvSpPr>
          <p:nvPr>
            <p:ph type="sldNum" sz="quarter" idx="12"/>
          </p:nvPr>
        </p:nvSpPr>
        <p:spPr>
          <a:xfrm>
            <a:off x="6553200" y="6111875"/>
            <a:ext cx="2133600" cy="365125"/>
          </a:xfrm>
        </p:spPr>
        <p:txBody>
          <a:bodyPr/>
          <a:lstStyle/>
          <a:p>
            <a:pPr>
              <a:defRPr/>
            </a:pPr>
            <a:fld id="{72FB60BC-CBB6-4901-994E-BA06FAAE2987}" type="slidenum">
              <a:rPr lang="en-US" altLang="zh-CN" smtClean="0">
                <a:solidFill>
                  <a:srgbClr val="FFFFFF"/>
                </a:solidFill>
              </a:rPr>
              <a:pPr>
                <a:defRPr/>
              </a:pPr>
              <a:t>92</a:t>
            </a:fld>
            <a:endParaRPr lang="en-US" altLang="zh-CN" dirty="0">
              <a:solidFill>
                <a:srgbClr val="FFFFFF"/>
              </a:solidFill>
            </a:endParaRPr>
          </a:p>
        </p:txBody>
      </p:sp>
      <p:sp>
        <p:nvSpPr>
          <p:cNvPr id="7" name="矩形 6"/>
          <p:cNvSpPr/>
          <p:nvPr/>
        </p:nvSpPr>
        <p:spPr>
          <a:xfrm>
            <a:off x="381000" y="2117725"/>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Farmland</a:t>
            </a:r>
            <a:endParaRPr lang="en-US" dirty="0">
              <a:solidFill>
                <a:schemeClr val="tx1"/>
              </a:solidFill>
            </a:endParaRPr>
          </a:p>
        </p:txBody>
      </p:sp>
      <p:sp>
        <p:nvSpPr>
          <p:cNvPr id="8" name="矩形 7"/>
          <p:cNvSpPr/>
          <p:nvPr/>
        </p:nvSpPr>
        <p:spPr>
          <a:xfrm>
            <a:off x="2328822" y="2117725"/>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Construction land</a:t>
            </a:r>
            <a:endParaRPr lang="en-US" dirty="0">
              <a:solidFill>
                <a:schemeClr val="tx1"/>
              </a:solidFill>
            </a:endParaRPr>
          </a:p>
        </p:txBody>
      </p:sp>
      <p:sp>
        <p:nvSpPr>
          <p:cNvPr id="9" name="矩形 8"/>
          <p:cNvSpPr/>
          <p:nvPr/>
        </p:nvSpPr>
        <p:spPr>
          <a:xfrm>
            <a:off x="6501245" y="1735284"/>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Houses</a:t>
            </a:r>
            <a:endParaRPr lang="en-US" dirty="0">
              <a:solidFill>
                <a:schemeClr val="tx1"/>
              </a:solidFill>
            </a:endParaRPr>
          </a:p>
        </p:txBody>
      </p:sp>
      <p:sp>
        <p:nvSpPr>
          <p:cNvPr id="11" name="矩形 10"/>
          <p:cNvSpPr/>
          <p:nvPr/>
        </p:nvSpPr>
        <p:spPr>
          <a:xfrm>
            <a:off x="4113935" y="2579133"/>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Commercial land</a:t>
            </a:r>
            <a:endParaRPr lang="en-US" dirty="0">
              <a:solidFill>
                <a:schemeClr val="tx1"/>
              </a:solidFill>
            </a:endParaRPr>
          </a:p>
        </p:txBody>
      </p:sp>
      <p:sp>
        <p:nvSpPr>
          <p:cNvPr id="12" name="矩形 11"/>
          <p:cNvSpPr/>
          <p:nvPr/>
        </p:nvSpPr>
        <p:spPr>
          <a:xfrm>
            <a:off x="4082762" y="1730809"/>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Residential land</a:t>
            </a:r>
            <a:endParaRPr lang="en-US" dirty="0">
              <a:solidFill>
                <a:schemeClr val="tx1"/>
              </a:solidFill>
            </a:endParaRPr>
          </a:p>
        </p:txBody>
      </p:sp>
      <p:sp>
        <p:nvSpPr>
          <p:cNvPr id="13" name="矩形 12"/>
          <p:cNvSpPr/>
          <p:nvPr/>
        </p:nvSpPr>
        <p:spPr>
          <a:xfrm>
            <a:off x="6553200" y="2574925"/>
            <a:ext cx="1447800" cy="609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Other buildings</a:t>
            </a:r>
            <a:endParaRPr lang="en-US" dirty="0">
              <a:solidFill>
                <a:schemeClr val="tx1"/>
              </a:solidFill>
            </a:endParaRPr>
          </a:p>
        </p:txBody>
      </p:sp>
      <p:cxnSp>
        <p:nvCxnSpPr>
          <p:cNvPr id="15" name="直接箭头连接符 14"/>
          <p:cNvCxnSpPr>
            <a:endCxn id="12" idx="1"/>
          </p:cNvCxnSpPr>
          <p:nvPr/>
        </p:nvCxnSpPr>
        <p:spPr>
          <a:xfrm flipV="1">
            <a:off x="3751985" y="2035609"/>
            <a:ext cx="330777" cy="386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endCxn id="11" idx="1"/>
          </p:cNvCxnSpPr>
          <p:nvPr/>
        </p:nvCxnSpPr>
        <p:spPr>
          <a:xfrm>
            <a:off x="3733800" y="2422764"/>
            <a:ext cx="380135" cy="461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7" idx="3"/>
            <a:endCxn id="8" idx="1"/>
          </p:cNvCxnSpPr>
          <p:nvPr/>
        </p:nvCxnSpPr>
        <p:spPr>
          <a:xfrm>
            <a:off x="1828800" y="2422525"/>
            <a:ext cx="5000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12" idx="3"/>
            <a:endCxn id="9" idx="1"/>
          </p:cNvCxnSpPr>
          <p:nvPr/>
        </p:nvCxnSpPr>
        <p:spPr>
          <a:xfrm>
            <a:off x="5530562" y="2035609"/>
            <a:ext cx="970683" cy="44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1" idx="3"/>
            <a:endCxn id="13" idx="1"/>
          </p:cNvCxnSpPr>
          <p:nvPr/>
        </p:nvCxnSpPr>
        <p:spPr>
          <a:xfrm flipV="1">
            <a:off x="5561735" y="2879725"/>
            <a:ext cx="991465" cy="4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flipH="1">
            <a:off x="2057400" y="2422525"/>
            <a:ext cx="9444" cy="1364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309731" y="3787029"/>
            <a:ext cx="1433469" cy="861774"/>
          </a:xfrm>
          <a:prstGeom prst="rect">
            <a:avLst/>
          </a:prstGeom>
          <a:noFill/>
        </p:spPr>
        <p:txBody>
          <a:bodyPr wrap="none" rtlCol="0">
            <a:spAutoFit/>
          </a:bodyPr>
          <a:lstStyle/>
          <a:p>
            <a:r>
              <a:rPr lang="en-US" sz="1600" dirty="0" smtClean="0"/>
              <a:t>Farmland </a:t>
            </a:r>
            <a:br>
              <a:rPr lang="en-US" sz="1600" dirty="0" smtClean="0"/>
            </a:br>
            <a:r>
              <a:rPr lang="en-US" sz="1600" dirty="0" smtClean="0"/>
              <a:t>Occupation tax</a:t>
            </a:r>
          </a:p>
          <a:p>
            <a:endParaRPr lang="en-US" dirty="0"/>
          </a:p>
        </p:txBody>
      </p:sp>
      <p:cxnSp>
        <p:nvCxnSpPr>
          <p:cNvPr id="28" name="直接箭头连接符 27"/>
          <p:cNvCxnSpPr/>
          <p:nvPr/>
        </p:nvCxnSpPr>
        <p:spPr>
          <a:xfrm flipH="1">
            <a:off x="3429000" y="4270283"/>
            <a:ext cx="1" cy="717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2328822" y="4912136"/>
            <a:ext cx="1877822" cy="830997"/>
          </a:xfrm>
          <a:prstGeom prst="rect">
            <a:avLst/>
          </a:prstGeom>
          <a:noFill/>
        </p:spPr>
        <p:txBody>
          <a:bodyPr wrap="none" rtlCol="0">
            <a:spAutoFit/>
          </a:bodyPr>
          <a:lstStyle/>
          <a:p>
            <a:r>
              <a:rPr lang="en-US" sz="1600" dirty="0" smtClean="0"/>
              <a:t>Urban and township</a:t>
            </a:r>
            <a:br>
              <a:rPr lang="en-US" sz="1600" dirty="0" smtClean="0"/>
            </a:br>
            <a:r>
              <a:rPr lang="en-US" sz="1600" dirty="0" smtClean="0"/>
              <a:t> land use tax for </a:t>
            </a:r>
            <a:br>
              <a:rPr lang="en-US" sz="1600" dirty="0" smtClean="0"/>
            </a:br>
            <a:r>
              <a:rPr lang="en-US" altLang="zh-CN" sz="1600" dirty="0" smtClean="0"/>
              <a:t>owning</a:t>
            </a:r>
            <a:r>
              <a:rPr lang="en-US" sz="1600" dirty="0" smtClean="0"/>
              <a:t> </a:t>
            </a:r>
            <a:endParaRPr lang="en-US" sz="1600" dirty="0"/>
          </a:p>
        </p:txBody>
      </p:sp>
      <p:sp>
        <p:nvSpPr>
          <p:cNvPr id="30" name="文本框 29"/>
          <p:cNvSpPr txBox="1"/>
          <p:nvPr/>
        </p:nvSpPr>
        <p:spPr>
          <a:xfrm>
            <a:off x="6268369" y="4038600"/>
            <a:ext cx="2799431" cy="1569660"/>
          </a:xfrm>
          <a:prstGeom prst="rect">
            <a:avLst/>
          </a:prstGeom>
          <a:noFill/>
        </p:spPr>
        <p:txBody>
          <a:bodyPr wrap="square" rtlCol="0">
            <a:spAutoFit/>
          </a:bodyPr>
          <a:lstStyle/>
          <a:p>
            <a:r>
              <a:rPr lang="en-US" sz="1600" dirty="0" smtClean="0"/>
              <a:t>House property tax </a:t>
            </a:r>
            <a:br>
              <a:rPr lang="en-US" sz="1600" dirty="0" smtClean="0"/>
            </a:br>
            <a:r>
              <a:rPr lang="en-US" sz="1600" dirty="0" smtClean="0"/>
              <a:t>for owning and renting</a:t>
            </a:r>
          </a:p>
          <a:p>
            <a:r>
              <a:rPr lang="en-US" sz="1600" dirty="0" smtClean="0"/>
              <a:t>Land appreciation tax, Business tax and Stamp tax </a:t>
            </a:r>
          </a:p>
          <a:p>
            <a:r>
              <a:rPr lang="en-US" sz="1600" dirty="0" smtClean="0"/>
              <a:t>for selling</a:t>
            </a:r>
          </a:p>
          <a:p>
            <a:r>
              <a:rPr lang="en-US" altLang="zh-CN" sz="1600" dirty="0" smtClean="0"/>
              <a:t>Deed tax for buying</a:t>
            </a:r>
            <a:endParaRPr lang="en-US" sz="1600" dirty="0"/>
          </a:p>
        </p:txBody>
      </p:sp>
      <p:sp>
        <p:nvSpPr>
          <p:cNvPr id="32" name="椭圆 31"/>
          <p:cNvSpPr/>
          <p:nvPr/>
        </p:nvSpPr>
        <p:spPr>
          <a:xfrm>
            <a:off x="6237134" y="845417"/>
            <a:ext cx="2119751" cy="3116983"/>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直接箭头连接符 33"/>
          <p:cNvCxnSpPr>
            <a:stCxn id="32" idx="4"/>
          </p:cNvCxnSpPr>
          <p:nvPr/>
        </p:nvCxnSpPr>
        <p:spPr>
          <a:xfrm flipH="1">
            <a:off x="7297009" y="3962400"/>
            <a:ext cx="1" cy="152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flipH="1">
            <a:off x="5768883" y="2908868"/>
            <a:ext cx="317414" cy="2003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4222704" y="4800600"/>
            <a:ext cx="2236567" cy="1323439"/>
          </a:xfrm>
          <a:prstGeom prst="rect">
            <a:avLst/>
          </a:prstGeom>
          <a:noFill/>
        </p:spPr>
        <p:txBody>
          <a:bodyPr wrap="square" rtlCol="0">
            <a:spAutoFit/>
          </a:bodyPr>
          <a:lstStyle/>
          <a:p>
            <a:r>
              <a:rPr lang="en-US" altLang="zh-CN" sz="1600" dirty="0" smtClean="0"/>
              <a:t>Land appreciation</a:t>
            </a:r>
            <a:br>
              <a:rPr lang="en-US" altLang="zh-CN" sz="1600" dirty="0" smtClean="0"/>
            </a:br>
            <a:r>
              <a:rPr lang="en-US" altLang="zh-CN" sz="1600" dirty="0" smtClean="0"/>
              <a:t>Tax, Business tax and </a:t>
            </a:r>
          </a:p>
          <a:p>
            <a:r>
              <a:rPr lang="en-US" altLang="zh-CN" sz="1600" dirty="0" smtClean="0"/>
              <a:t>Stamp tax for selling</a:t>
            </a:r>
          </a:p>
          <a:p>
            <a:r>
              <a:rPr lang="en-US" altLang="zh-CN" sz="1600" dirty="0"/>
              <a:t>Deed tax for buying</a:t>
            </a:r>
          </a:p>
          <a:p>
            <a:endParaRPr lang="en-US" sz="1600" dirty="0"/>
          </a:p>
        </p:txBody>
      </p:sp>
      <p:cxnSp>
        <p:nvCxnSpPr>
          <p:cNvPr id="68" name="直接箭头连接符 67"/>
          <p:cNvCxnSpPr/>
          <p:nvPr/>
        </p:nvCxnSpPr>
        <p:spPr>
          <a:xfrm flipH="1">
            <a:off x="5530562" y="2035623"/>
            <a:ext cx="476644" cy="2876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88598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rrowheads="1"/>
          </p:cNvSpPr>
          <p:nvPr>
            <p:ph type="title"/>
          </p:nvPr>
        </p:nvSpPr>
        <p:spPr/>
        <p:txBody>
          <a:bodyPr/>
          <a:lstStyle/>
          <a:p>
            <a:pPr fontAlgn="auto">
              <a:spcAft>
                <a:spcPts val="0"/>
              </a:spcAft>
              <a:defRPr/>
            </a:pPr>
            <a:r>
              <a:rPr lang="en-US" altLang="zh-CN" dirty="0" smtClean="0">
                <a:solidFill>
                  <a:schemeClr val="tx2">
                    <a:satMod val="130000"/>
                  </a:schemeClr>
                </a:solidFill>
              </a:rPr>
              <a:t>Resource Tax</a:t>
            </a:r>
            <a:endParaRPr lang="en-US" altLang="zh-CN" dirty="0">
              <a:solidFill>
                <a:schemeClr val="tx2">
                  <a:satMod val="130000"/>
                </a:schemeClr>
              </a:solidFill>
            </a:endParaRPr>
          </a:p>
        </p:txBody>
      </p:sp>
      <p:sp>
        <p:nvSpPr>
          <p:cNvPr id="273410" name="Rectangle 3"/>
          <p:cNvSpPr>
            <a:spLocks noGrp="1" noRot="1" noChangeArrowheads="1"/>
          </p:cNvSpPr>
          <p:nvPr>
            <p:ph idx="1"/>
          </p:nvPr>
        </p:nvSpPr>
        <p:spPr/>
        <p:txBody>
          <a:bodyPr/>
          <a:lstStyle/>
          <a:p>
            <a:r>
              <a:rPr lang="en-US" altLang="zh-CN" dirty="0" smtClean="0"/>
              <a:t>Resource tax is charged on </a:t>
            </a:r>
            <a:r>
              <a:rPr lang="en-US" altLang="zh-CN" dirty="0" smtClean="0">
                <a:solidFill>
                  <a:srgbClr val="FF0000"/>
                </a:solidFill>
              </a:rPr>
              <a:t>natural resources</a:t>
            </a:r>
            <a:r>
              <a:rPr lang="en-US" altLang="zh-CN" dirty="0" smtClean="0"/>
              <a:t> including crude oil, natural gas, coal, salt, etc. </a:t>
            </a:r>
          </a:p>
          <a:p>
            <a:r>
              <a:rPr lang="en-US" altLang="zh-CN" dirty="0" smtClean="0"/>
              <a:t>For most taxable items, the amount of tax payable is based on the quantity of, or the tax amount per unit of, the resource concerned. </a:t>
            </a:r>
          </a:p>
        </p:txBody>
      </p:sp>
      <p:sp>
        <p:nvSpPr>
          <p:cNvPr id="2" name="日期占位符 1"/>
          <p:cNvSpPr>
            <a:spLocks noGrp="1"/>
          </p:cNvSpPr>
          <p:nvPr>
            <p:ph type="dt" sz="half" idx="10"/>
          </p:nvPr>
        </p:nvSpPr>
        <p:spPr/>
        <p:txBody>
          <a:bodyPr/>
          <a:lstStyle/>
          <a:p>
            <a:pPr>
              <a:defRPr/>
            </a:pPr>
            <a:fld id="{57557C80-A402-453B-A1B3-64D76775B83F}" type="datetime11">
              <a:rPr lang="zh-CN" altLang="en-US" smtClean="0">
                <a:solidFill>
                  <a:srgbClr val="FFFFFF"/>
                </a:solidFill>
              </a:rPr>
              <a:pPr>
                <a:defRPr/>
              </a:pPr>
              <a:t>19:52:01</a:t>
            </a:fld>
            <a:endParaRPr lang="en-US" altLang="zh-CN">
              <a:solidFill>
                <a:srgbClr val="FFFFFF"/>
              </a:solidFill>
            </a:endParaRPr>
          </a:p>
        </p:txBody>
      </p:sp>
      <p:sp>
        <p:nvSpPr>
          <p:cNvPr id="3" name="页脚占位符 2"/>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4" name="灯片编号占位符 3"/>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93</a:t>
            </a:fld>
            <a:endParaRPr lang="en-US" altLang="zh-CN">
              <a:solidFill>
                <a:srgbClr val="FFFFFF"/>
              </a:solidFill>
            </a:endParaRPr>
          </a:p>
        </p:txBody>
      </p:sp>
    </p:spTree>
    <p:extLst>
      <p:ext uri="{BB962C8B-B14F-4D97-AF65-F5344CB8AC3E}">
        <p14:creationId xmlns:p14="http://schemas.microsoft.com/office/powerpoint/2010/main" val="1118557057"/>
      </p:ext>
    </p:extLst>
  </p:cSld>
  <p:clrMapOvr>
    <a:masterClrMapping/>
  </p:clrMapOvr>
  <p:transition>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610600" cy="1143000"/>
          </a:xfrm>
        </p:spPr>
        <p:txBody>
          <a:bodyPr>
            <a:normAutofit fontScale="90000"/>
          </a:bodyPr>
          <a:lstStyle/>
          <a:p>
            <a:pPr algn="l"/>
            <a:r>
              <a:rPr lang="en-US" altLang="zh-CN" dirty="0" smtClean="0">
                <a:solidFill>
                  <a:schemeClr val="accent1"/>
                </a:solidFill>
              </a:rPr>
              <a:t>Discussion: </a:t>
            </a:r>
            <a:br>
              <a:rPr lang="en-US" altLang="zh-CN" dirty="0" smtClean="0">
                <a:solidFill>
                  <a:schemeClr val="accent1"/>
                </a:solidFill>
              </a:rPr>
            </a:br>
            <a:r>
              <a:rPr lang="en-US" altLang="zh-CN" dirty="0" smtClean="0">
                <a:solidFill>
                  <a:schemeClr val="accent1"/>
                </a:solidFill>
              </a:rPr>
              <a:t>Taxes </a:t>
            </a:r>
            <a:r>
              <a:rPr lang="en-US" altLang="zh-CN" dirty="0">
                <a:solidFill>
                  <a:schemeClr val="accent1"/>
                </a:solidFill>
              </a:rPr>
              <a:t>R</a:t>
            </a:r>
            <a:r>
              <a:rPr lang="en-US" altLang="zh-CN" dirty="0" smtClean="0">
                <a:solidFill>
                  <a:schemeClr val="accent1"/>
                </a:solidFill>
              </a:rPr>
              <a:t>elated to House Property</a:t>
            </a:r>
            <a:endParaRPr lang="zh-CN" altLang="en-US" dirty="0">
              <a:solidFill>
                <a:schemeClr val="accent1"/>
              </a:solidFill>
            </a:endParaRPr>
          </a:p>
        </p:txBody>
      </p:sp>
      <p:sp>
        <p:nvSpPr>
          <p:cNvPr id="3" name="内容占位符 2"/>
          <p:cNvSpPr>
            <a:spLocks noGrp="1"/>
          </p:cNvSpPr>
          <p:nvPr>
            <p:ph idx="1"/>
          </p:nvPr>
        </p:nvSpPr>
        <p:spPr/>
        <p:txBody>
          <a:bodyPr>
            <a:normAutofit lnSpcReduction="10000"/>
          </a:bodyPr>
          <a:lstStyle/>
          <a:p>
            <a:r>
              <a:rPr lang="en-US" altLang="zh-CN" dirty="0"/>
              <a:t>Mr. Wang purchased an apartment of 100 m</a:t>
            </a:r>
            <a:r>
              <a:rPr lang="en-US" altLang="zh-CN" baseline="30000" dirty="0"/>
              <a:t>2 </a:t>
            </a:r>
            <a:r>
              <a:rPr lang="en-US" altLang="zh-CN" dirty="0"/>
              <a:t>at the price of 8000 /m</a:t>
            </a:r>
            <a:r>
              <a:rPr lang="en-US" altLang="zh-CN" baseline="30000" dirty="0"/>
              <a:t>2</a:t>
            </a:r>
            <a:r>
              <a:rPr lang="en-US" altLang="zh-CN" dirty="0"/>
              <a:t> in May, 2014 and sold the apartment at the price of 12000 /m</a:t>
            </a:r>
            <a:r>
              <a:rPr lang="en-US" altLang="zh-CN" baseline="30000" dirty="0"/>
              <a:t>2</a:t>
            </a:r>
            <a:r>
              <a:rPr lang="en-US" altLang="zh-CN" dirty="0"/>
              <a:t> in August,2015. During Jan.,2015 to August,2015, He rent out the apartment and get RMB4000 per month as rents. He kept the invoice while buying the house.</a:t>
            </a:r>
          </a:p>
          <a:p>
            <a:r>
              <a:rPr lang="en-US" altLang="zh-CN" dirty="0"/>
              <a:t>Question: what are the taxes payable for the purchase, holding and sale of the apartment?</a:t>
            </a:r>
            <a:endParaRPr lang="zh-CN" altLang="en-US" dirty="0"/>
          </a:p>
        </p:txBody>
      </p:sp>
      <p:sp>
        <p:nvSpPr>
          <p:cNvPr id="4" name="日期占位符 3"/>
          <p:cNvSpPr>
            <a:spLocks noGrp="1"/>
          </p:cNvSpPr>
          <p:nvPr>
            <p:ph type="dt" sz="half" idx="10"/>
          </p:nvPr>
        </p:nvSpPr>
        <p:spPr/>
        <p:txBody>
          <a:bodyPr/>
          <a:lstStyle/>
          <a:p>
            <a:pPr>
              <a:defRPr/>
            </a:pPr>
            <a:fld id="{95C850DB-F0D3-470B-A526-BA5A448123D3}" type="datetime11">
              <a:rPr lang="zh-CN" altLang="en-US" smtClean="0">
                <a:solidFill>
                  <a:srgbClr val="FFFFFF"/>
                </a:solidFill>
              </a:rPr>
              <a:pPr>
                <a:defRPr/>
              </a:pPr>
              <a:t>19:53:34</a:t>
            </a:fld>
            <a:endParaRPr lang="en-US" altLang="zh-CN" dirty="0">
              <a:solidFill>
                <a:srgbClr val="FFFFFF"/>
              </a:solidFill>
            </a:endParaRPr>
          </a:p>
        </p:txBody>
      </p:sp>
      <p:sp>
        <p:nvSpPr>
          <p:cNvPr id="5" name="页脚占位符 4"/>
          <p:cNvSpPr>
            <a:spLocks noGrp="1"/>
          </p:cNvSpPr>
          <p:nvPr>
            <p:ph type="ftr" sz="quarter" idx="11"/>
          </p:nvPr>
        </p:nvSpPr>
        <p:spPr/>
        <p:txBody>
          <a:bodyPr/>
          <a:lstStyle/>
          <a:p>
            <a:pPr>
              <a:defRPr/>
            </a:pPr>
            <a:r>
              <a:rPr lang="en-US" altLang="zh-CN" smtClean="0">
                <a:solidFill>
                  <a:srgbClr val="FFFFFF"/>
                </a:solidFill>
              </a:rPr>
              <a:t>Dr.DU Li,Depertment of Pulbic Economics,Fudan University</a:t>
            </a:r>
            <a:endParaRPr lang="en-US" altLang="zh-CN">
              <a:solidFill>
                <a:srgbClr val="FFFFFF"/>
              </a:solidFill>
            </a:endParaRPr>
          </a:p>
        </p:txBody>
      </p:sp>
      <p:sp>
        <p:nvSpPr>
          <p:cNvPr id="6" name="灯片编号占位符 5"/>
          <p:cNvSpPr>
            <a:spLocks noGrp="1"/>
          </p:cNvSpPr>
          <p:nvPr>
            <p:ph type="sldNum" sz="quarter" idx="12"/>
          </p:nvPr>
        </p:nvSpPr>
        <p:spPr/>
        <p:txBody>
          <a:bodyPr/>
          <a:lstStyle/>
          <a:p>
            <a:pPr>
              <a:defRPr/>
            </a:pPr>
            <a:fld id="{72FB60BC-CBB6-4901-994E-BA06FAAE2987}" type="slidenum">
              <a:rPr lang="en-US" altLang="zh-CN" smtClean="0">
                <a:solidFill>
                  <a:srgbClr val="FFFFFF"/>
                </a:solidFill>
              </a:rPr>
              <a:pPr>
                <a:defRPr/>
              </a:pPr>
              <a:t>94</a:t>
            </a:fld>
            <a:endParaRPr lang="en-US" altLang="zh-CN">
              <a:solidFill>
                <a:srgbClr val="FFFFFF"/>
              </a:solidFill>
            </a:endParaRPr>
          </a:p>
        </p:txBody>
      </p:sp>
    </p:spTree>
    <p:extLst>
      <p:ext uri="{BB962C8B-B14F-4D97-AF65-F5344CB8AC3E}">
        <p14:creationId xmlns:p14="http://schemas.microsoft.com/office/powerpoint/2010/main" val="248228949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主题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奥斯汀">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final】2013经济学院夏令营开幕式PPT ">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2949</TotalTime>
  <Words>6478</Words>
  <Application>Microsoft Office PowerPoint</Application>
  <PresentationFormat>全屏显示(4:3)</PresentationFormat>
  <Paragraphs>1170</Paragraphs>
  <Slides>94</Slides>
  <Notes>49</Notes>
  <HiddenSlides>0</HiddenSlides>
  <MMClips>0</MMClips>
  <ScaleCrop>false</ScaleCrop>
  <HeadingPairs>
    <vt:vector size="6" baseType="variant">
      <vt:variant>
        <vt:lpstr>主题</vt:lpstr>
      </vt:variant>
      <vt:variant>
        <vt:i4>3</vt:i4>
      </vt:variant>
      <vt:variant>
        <vt:lpstr>嵌入 OLE 服务器</vt:lpstr>
      </vt:variant>
      <vt:variant>
        <vt:i4>1</vt:i4>
      </vt:variant>
      <vt:variant>
        <vt:lpstr>幻灯片标题</vt:lpstr>
      </vt:variant>
      <vt:variant>
        <vt:i4>94</vt:i4>
      </vt:variant>
    </vt:vector>
  </HeadingPairs>
  <TitlesOfParts>
    <vt:vector size="98" baseType="lpstr">
      <vt:lpstr>主题2</vt:lpstr>
      <vt:lpstr>奥斯汀</vt:lpstr>
      <vt:lpstr>【final】2013经济学院夏令营开幕式PPT </vt:lpstr>
      <vt:lpstr>工作表</vt:lpstr>
      <vt:lpstr>China’s Taxation System and Fiscal Policy</vt:lpstr>
      <vt:lpstr>Part III Goods and Service taxes</vt:lpstr>
      <vt:lpstr>VALUE ADDED TAX </vt:lpstr>
      <vt:lpstr>Value Added Tax</vt:lpstr>
      <vt:lpstr>Introduction </vt:lpstr>
      <vt:lpstr>Introduction </vt:lpstr>
      <vt:lpstr>Taxpayers</vt:lpstr>
      <vt:lpstr>Taxable Items: Sale of Goods</vt:lpstr>
      <vt:lpstr>Taxable Items: Supply of Services </vt:lpstr>
      <vt:lpstr> Taxable Items: Imports </vt:lpstr>
      <vt:lpstr>Exemptions </vt:lpstr>
      <vt:lpstr>Rates </vt:lpstr>
      <vt:lpstr>Rates for the VAT Enlargement Industries  </vt:lpstr>
      <vt:lpstr>Lower Rate for Essential Goods</vt:lpstr>
      <vt:lpstr> Calculation of  VAT Payable </vt:lpstr>
      <vt:lpstr>Tax Inclusive Vs. Tax Exclusive Price</vt:lpstr>
      <vt:lpstr>Input Tax Credit</vt:lpstr>
      <vt:lpstr>Input tax Credit  for Exempt Agricultural Products</vt:lpstr>
      <vt:lpstr>Input VAT Excluded from Credit</vt:lpstr>
      <vt:lpstr>Special VAT Invoices vs. Ordinary Invoices</vt:lpstr>
      <vt:lpstr>Special VAT Invoice</vt:lpstr>
      <vt:lpstr>Example</vt:lpstr>
      <vt:lpstr>Example</vt:lpstr>
      <vt:lpstr>VAT for Small-scale Taxpayers</vt:lpstr>
      <vt:lpstr>Example</vt:lpstr>
      <vt:lpstr>Export Tax Refund：Question</vt:lpstr>
      <vt:lpstr>Export Tax Refund：the mechanism</vt:lpstr>
      <vt:lpstr>The Exempt-credit-refund System</vt:lpstr>
      <vt:lpstr>The Exempt-credit-refund System</vt:lpstr>
      <vt:lpstr>The Exempt-credit-refund System</vt:lpstr>
      <vt:lpstr>The benchmark: tax liability without refund</vt:lpstr>
      <vt:lpstr>The benchmark: tax liability without refund</vt:lpstr>
      <vt:lpstr>Export Tax Refund: the rule (refund rate=17% ) </vt:lpstr>
      <vt:lpstr>Export Tax Refund: the rule (refund rate=13% ) </vt:lpstr>
      <vt:lpstr>Now consider no VAT is levied on imported raw material used for export sales</vt:lpstr>
      <vt:lpstr>The benchmark: tax liability without refund</vt:lpstr>
      <vt:lpstr>The benchmark: tax liability without refund</vt:lpstr>
      <vt:lpstr>Export Tax Refund: the rule (refund rate=13% ) </vt:lpstr>
      <vt:lpstr>Summary for the final result</vt:lpstr>
      <vt:lpstr>Business tax</vt:lpstr>
      <vt:lpstr>Business Tax</vt:lpstr>
      <vt:lpstr>Introduction</vt:lpstr>
      <vt:lpstr>Scope of taxation</vt:lpstr>
      <vt:lpstr>Taxable Business Activities</vt:lpstr>
      <vt:lpstr>Exemptions</vt:lpstr>
      <vt:lpstr>Tax Base</vt:lpstr>
      <vt:lpstr>Some Deductible Expenses</vt:lpstr>
      <vt:lpstr>Tax Rates</vt:lpstr>
      <vt:lpstr>Tax Rates for Sale of House</vt:lpstr>
      <vt:lpstr>Calculation of Tax Payable</vt:lpstr>
      <vt:lpstr>Example</vt:lpstr>
      <vt:lpstr>Consumption tax</vt:lpstr>
      <vt:lpstr>Consumption tax</vt:lpstr>
      <vt:lpstr>Introduction</vt:lpstr>
      <vt:lpstr>Taxpayers</vt:lpstr>
      <vt:lpstr>Taxable Products and Rates</vt:lpstr>
      <vt:lpstr>Tax Base</vt:lpstr>
      <vt:lpstr>Calculation of tax payable</vt:lpstr>
      <vt:lpstr>Example  </vt:lpstr>
      <vt:lpstr>Urban Maintenance and Construction Tax</vt:lpstr>
      <vt:lpstr>Urban Maintenance and Construction Tax</vt:lpstr>
      <vt:lpstr>Example</vt:lpstr>
      <vt:lpstr>Education Surcharge</vt:lpstr>
      <vt:lpstr>Education Surcharge</vt:lpstr>
      <vt:lpstr>Customs duties</vt:lpstr>
      <vt:lpstr>Customs Duties </vt:lpstr>
      <vt:lpstr>Taxpayers </vt:lpstr>
      <vt:lpstr>Tariffs</vt:lpstr>
      <vt:lpstr>Calculation of duty payable</vt:lpstr>
      <vt:lpstr>LLJG vs. JLJG</vt:lpstr>
      <vt:lpstr>LLJG(来料加工）</vt:lpstr>
      <vt:lpstr>JLJG(进料加工）</vt:lpstr>
      <vt:lpstr>LLJG vs. JLJG</vt:lpstr>
      <vt:lpstr>LLJG vs. JLJG</vt:lpstr>
      <vt:lpstr>Part IV other Major taxes</vt:lpstr>
      <vt:lpstr>House Property Tax</vt:lpstr>
      <vt:lpstr>Urban and Township Land Use Tax</vt:lpstr>
      <vt:lpstr> Urban and Township Land Use Tax</vt:lpstr>
      <vt:lpstr>Urban and Township Land Use Tax</vt:lpstr>
      <vt:lpstr>Vehicle and Vessel Tax</vt:lpstr>
      <vt:lpstr>Vehicle and Vessel Tax: Rates</vt:lpstr>
      <vt:lpstr>Vehicle and Vessel Tax  </vt:lpstr>
      <vt:lpstr>Stamp Tax</vt:lpstr>
      <vt:lpstr>Stamp Tax</vt:lpstr>
      <vt:lpstr>Stamp Tax </vt:lpstr>
      <vt:lpstr>Deed tax</vt:lpstr>
      <vt:lpstr>Vehicle Purchase Tax</vt:lpstr>
      <vt:lpstr>Land Appreciation Tax</vt:lpstr>
      <vt:lpstr>Land Appreciation Tax</vt:lpstr>
      <vt:lpstr>Example</vt:lpstr>
      <vt:lpstr>Farmland Occupation Tax</vt:lpstr>
      <vt:lpstr>Land and house property-related tax</vt:lpstr>
      <vt:lpstr>Resource Tax</vt:lpstr>
      <vt:lpstr>Discussion:  Taxes Related to House Property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China’s Taxation System and Fiscal Policy</dc:title>
  <dc:creator>admin</dc:creator>
  <cp:lastModifiedBy>杜莉</cp:lastModifiedBy>
  <cp:revision>150</cp:revision>
  <cp:lastPrinted>2014-11-19T23:42:11Z</cp:lastPrinted>
  <dcterms:created xsi:type="dcterms:W3CDTF">2014-09-18T04:59:15Z</dcterms:created>
  <dcterms:modified xsi:type="dcterms:W3CDTF">2015-12-21T11:53:41Z</dcterms:modified>
</cp:coreProperties>
</file>